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59"/>
  </p:notesMasterIdLst>
  <p:handoutMasterIdLst>
    <p:handoutMasterId r:id="rId60"/>
  </p:handoutMasterIdLst>
  <p:sldIdLst>
    <p:sldId id="367" r:id="rId3"/>
    <p:sldId id="361" r:id="rId4"/>
    <p:sldId id="392" r:id="rId5"/>
    <p:sldId id="393" r:id="rId6"/>
    <p:sldId id="394" r:id="rId7"/>
    <p:sldId id="407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356" r:id="rId17"/>
    <p:sldId id="362" r:id="rId18"/>
    <p:sldId id="404" r:id="rId19"/>
    <p:sldId id="357" r:id="rId20"/>
    <p:sldId id="386" r:id="rId21"/>
    <p:sldId id="358" r:id="rId22"/>
    <p:sldId id="363" r:id="rId23"/>
    <p:sldId id="405" r:id="rId24"/>
    <p:sldId id="359" r:id="rId25"/>
    <p:sldId id="355" r:id="rId26"/>
    <p:sldId id="354" r:id="rId27"/>
    <p:sldId id="336" r:id="rId28"/>
    <p:sldId id="360" r:id="rId29"/>
    <p:sldId id="337" r:id="rId30"/>
    <p:sldId id="338" r:id="rId31"/>
    <p:sldId id="383" r:id="rId32"/>
    <p:sldId id="390" r:id="rId33"/>
    <p:sldId id="391" r:id="rId34"/>
    <p:sldId id="339" r:id="rId35"/>
    <p:sldId id="340" r:id="rId36"/>
    <p:sldId id="341" r:id="rId37"/>
    <p:sldId id="342" r:id="rId38"/>
    <p:sldId id="343" r:id="rId39"/>
    <p:sldId id="385" r:id="rId40"/>
    <p:sldId id="387" r:id="rId41"/>
    <p:sldId id="344" r:id="rId42"/>
    <p:sldId id="345" r:id="rId43"/>
    <p:sldId id="346" r:id="rId44"/>
    <p:sldId id="347" r:id="rId45"/>
    <p:sldId id="333" r:id="rId46"/>
    <p:sldId id="349" r:id="rId47"/>
    <p:sldId id="350" r:id="rId48"/>
    <p:sldId id="406" r:id="rId49"/>
    <p:sldId id="351" r:id="rId50"/>
    <p:sldId id="365" r:id="rId51"/>
    <p:sldId id="382" r:id="rId52"/>
    <p:sldId id="388" r:id="rId53"/>
    <p:sldId id="348" r:id="rId54"/>
    <p:sldId id="352" r:id="rId55"/>
    <p:sldId id="353" r:id="rId56"/>
    <p:sldId id="384" r:id="rId57"/>
    <p:sldId id="282" r:id="rId58"/>
  </p:sldIdLst>
  <p:sldSz cx="9144000" cy="6858000" type="screen4x3"/>
  <p:notesSz cx="7086600" cy="10210800"/>
  <p:custShowLst>
    <p:custShow name="Ajándék" id="0">
      <p:sldLst>
        <p:sld r:id="rId33"/>
        <p:sld r:id="rId34"/>
      </p:sldLst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17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0000"/>
    <a:srgbClr val="0000FF"/>
    <a:srgbClr val="663300"/>
    <a:srgbClr val="006600"/>
    <a:srgbClr val="008000"/>
    <a:srgbClr val="FFEAD5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9848" autoAdjust="0"/>
  </p:normalViewPr>
  <p:slideViewPr>
    <p:cSldViewPr showGuides="1">
      <p:cViewPr>
        <p:scale>
          <a:sx n="75" d="100"/>
          <a:sy n="75" d="100"/>
        </p:scale>
        <p:origin x="-67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216" y="210"/>
      </p:cViewPr>
      <p:guideLst>
        <p:guide orient="horz" pos="3217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940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2009/2010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9625"/>
            <a:ext cx="36179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Szlávi-Zsakó: Programozási alapismeretek 7.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699625"/>
            <a:ext cx="30702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7530C6FE-5B5A-4F3E-B52C-04FC08D0515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021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6988" cy="3830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 smtClean="0"/>
              <a:t>Mintaszöveg szerkesztése</a:t>
            </a:r>
          </a:p>
          <a:p>
            <a:pPr lvl="1"/>
            <a:r>
              <a:rPr lang="hu-HU" noProof="0" dirty="0" smtClean="0"/>
              <a:t>Második szint</a:t>
            </a:r>
          </a:p>
          <a:p>
            <a:pPr lvl="2"/>
            <a:r>
              <a:rPr lang="hu-HU" noProof="0" dirty="0" smtClean="0"/>
              <a:t>Harmadik szint</a:t>
            </a:r>
          </a:p>
          <a:p>
            <a:pPr lvl="3"/>
            <a:r>
              <a:rPr lang="hu-HU" noProof="0" dirty="0" smtClean="0"/>
              <a:t>Negyedik szint</a:t>
            </a:r>
          </a:p>
          <a:p>
            <a:pPr lvl="4"/>
            <a:r>
              <a:rPr lang="hu-HU" noProof="0" dirty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hu-HU"/>
              <a:t>Szlávi-Zsakó: Programozási alapismeretek 7.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C3AC3FFA-A8F7-48B1-9A46-07715204109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1446" name="Élőfej helye 3"/>
          <p:cNvSpPr>
            <a:spLocks noGrp="1"/>
          </p:cNvSpPr>
          <p:nvPr/>
        </p:nvSpPr>
        <p:spPr bwMode="auto">
          <a:xfrm>
            <a:off x="0" y="-3175"/>
            <a:ext cx="307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61447" name="Dátum helye 4"/>
          <p:cNvSpPr>
            <a:spLocks noGrp="1"/>
          </p:cNvSpPr>
          <p:nvPr/>
        </p:nvSpPr>
        <p:spPr bwMode="auto">
          <a:xfrm>
            <a:off x="4014788" y="-3175"/>
            <a:ext cx="307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2009/2010</a:t>
            </a:r>
          </a:p>
        </p:txBody>
      </p:sp>
    </p:spTree>
    <p:extLst>
      <p:ext uri="{BB962C8B-B14F-4D97-AF65-F5344CB8AC3E}">
        <p14:creationId xmlns:p14="http://schemas.microsoft.com/office/powerpoint/2010/main" val="12714538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25195-219D-44F9-BE25-822B6C92182A}" type="slidenum">
              <a:rPr lang="hu-HU" smtClean="0"/>
              <a:pPr/>
              <a:t>1</a:t>
            </a:fld>
            <a:endParaRPr lang="hu-HU" smtClean="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92225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Az árvízkezdet és árvízvég értelmezése legyen ugyanaz, mint az előző feladatban volt!</a:t>
            </a:r>
          </a:p>
          <a:p>
            <a:r>
              <a:rPr lang="hu-HU" smtClean="0"/>
              <a:t>Egy árvíz hossza legyen a „belső”, árvizes mérések (800 felettiek) száma.</a:t>
            </a:r>
          </a:p>
        </p:txBody>
      </p:sp>
      <p:sp>
        <p:nvSpPr>
          <p:cNvPr id="103428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B7CDA7-6862-49E0-9923-47692A3F2767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59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Így még egy megszámolást kell végeznünk, azaz megaszámolás tétel a megszámolás tételben…</a:t>
            </a:r>
          </a:p>
          <a:p>
            <a:r>
              <a:rPr lang="hu-HU" dirty="0" smtClean="0"/>
              <a:t>Ez az „ára” a két definiált tömb (</a:t>
            </a:r>
            <a:r>
              <a:rPr lang="hu-HU" sz="1000" dirty="0" smtClean="0">
                <a:solidFill>
                  <a:srgbClr val="FF0000"/>
                </a:solidFill>
                <a:latin typeface="Garamond" pitchFamily="18" charset="0"/>
              </a:rPr>
              <a:t>árvízvég/árvízkezdet</a:t>
            </a:r>
            <a:r>
              <a:rPr lang="hu-HU" dirty="0" smtClean="0"/>
              <a:t>) elhagyásának.</a:t>
            </a:r>
          </a:p>
        </p:txBody>
      </p:sp>
      <p:sp>
        <p:nvSpPr>
          <p:cNvPr id="104452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8C99B8C-F849-40DA-8D8C-C7E5693F20BE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11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105476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C54AB58-B08B-40FA-BA3A-01B54C9AEE8A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54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  <p:sp>
        <p:nvSpPr>
          <p:cNvPr id="106500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0117B0A-E316-4893-A43D-66BEE66057AC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6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107524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DA5973-8CE1-435D-B699-901725C22F17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78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5758D-5CE6-42FE-B0DF-8E19117739B2}" type="slidenum">
              <a:rPr lang="hu-HU" smtClean="0"/>
              <a:pPr/>
              <a:t>15</a:t>
            </a:fld>
            <a:endParaRPr lang="hu-HU" smtClean="0"/>
          </a:p>
        </p:txBody>
      </p:sp>
      <p:sp>
        <p:nvSpPr>
          <p:cNvPr id="6451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333301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1EE00-5164-417E-BCA9-861898D9DF3D}" type="slidenum">
              <a:rPr lang="hu-HU" smtClean="0"/>
              <a:pPr/>
              <a:t>16</a:t>
            </a:fld>
            <a:endParaRPr lang="hu-HU" smtClean="0"/>
          </a:p>
        </p:txBody>
      </p:sp>
      <p:sp>
        <p:nvSpPr>
          <p:cNvPr id="6554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Ennek a „játék a betűkkel”-szerű absztrakciónak az az értelme, h. észleljük: még formálisan is igazítani tudtuk a konkrét feladat specifikációját az absztrakthoz. Ára: egy megfelelőképpen definiált szumma, ill. 2-változós operátor.</a:t>
            </a:r>
          </a:p>
        </p:txBody>
      </p:sp>
    </p:spTree>
    <p:extLst>
      <p:ext uri="{BB962C8B-B14F-4D97-AF65-F5344CB8AC3E}">
        <p14:creationId xmlns:p14="http://schemas.microsoft.com/office/powerpoint/2010/main" val="589162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1EE00-5164-417E-BCA9-861898D9DF3D}" type="slidenum">
              <a:rPr lang="hu-HU" smtClean="0"/>
              <a:pPr/>
              <a:t>17</a:t>
            </a:fld>
            <a:endParaRPr lang="hu-HU" smtClean="0"/>
          </a:p>
        </p:txBody>
      </p:sp>
      <p:sp>
        <p:nvSpPr>
          <p:cNvPr id="6554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30564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286FA6-F322-4AC2-9E86-D76A178C96F6}" type="slidenum">
              <a:rPr lang="hu-HU" smtClean="0"/>
              <a:pPr/>
              <a:t>18</a:t>
            </a:fld>
            <a:endParaRPr lang="hu-HU" smtClean="0"/>
          </a:p>
        </p:txBody>
      </p:sp>
      <p:sp>
        <p:nvSpPr>
          <p:cNvPr id="6656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… és folytatható a „játék a betűkkel”</a:t>
            </a:r>
            <a:r>
              <a:rPr lang="hu-HU" dirty="0" err="1" smtClean="0"/>
              <a:t>-szerű</a:t>
            </a:r>
            <a:r>
              <a:rPr lang="hu-HU" dirty="0" smtClean="0"/>
              <a:t> alakítgatás, csak éppen most az algoritmizálásnál. Ára „már csak” egy 2-változós operátor algoritmikus definiálhatósága. Ennek sincs akadálya a függvények definiálhatóságának ismeretében, de ennek leírása helyett lássuk a C++ kódját!</a:t>
            </a:r>
          </a:p>
        </p:txBody>
      </p:sp>
    </p:spTree>
    <p:extLst>
      <p:ext uri="{BB962C8B-B14F-4D97-AF65-F5344CB8AC3E}">
        <p14:creationId xmlns:p14="http://schemas.microsoft.com/office/powerpoint/2010/main" val="4009809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Szlávi-Zsakó: Programozási alapismeretek 7. előadás</a:t>
            </a:r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fld id="{069A0AFE-5712-49FD-B61B-B155F9C6EAEC}" type="slidenum">
              <a:rPr lang="hu-HU" sz="1000"/>
              <a:pPr algn="r" defTabSz="94615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hu-HU" sz="1000"/>
          </a:p>
        </p:txBody>
      </p:sp>
      <p:sp>
        <p:nvSpPr>
          <p:cNvPr id="6758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//név: Gipsz Jakab</a:t>
            </a:r>
          </a:p>
          <a:p>
            <a:r>
              <a:rPr lang="hu-HU" dirty="0" smtClean="0"/>
              <a:t>//ETR-azonosító: GIJAAFT.ELTE</a:t>
            </a:r>
          </a:p>
          <a:p>
            <a:r>
              <a:rPr lang="hu-HU" dirty="0" smtClean="0"/>
              <a:t>//drótposta-cím: </a:t>
            </a:r>
            <a:r>
              <a:rPr lang="hu-HU" dirty="0" err="1" smtClean="0"/>
              <a:t>gipszugynok</a:t>
            </a:r>
            <a:r>
              <a:rPr lang="hu-HU" dirty="0" smtClean="0"/>
              <a:t>@</a:t>
            </a:r>
            <a:r>
              <a:rPr lang="hu-HU" dirty="0" err="1" smtClean="0"/>
              <a:t>elte.hu</a:t>
            </a:r>
            <a:endParaRPr lang="hu-HU" dirty="0" smtClean="0"/>
          </a:p>
          <a:p>
            <a:r>
              <a:rPr lang="hu-HU" dirty="0" smtClean="0"/>
              <a:t>//Feladat:</a:t>
            </a:r>
          </a:p>
          <a:p>
            <a:r>
              <a:rPr lang="hu-HU" dirty="0" smtClean="0"/>
              <a:t>//  Adott N bevétel és kiadás. Mennyi az </a:t>
            </a:r>
            <a:r>
              <a:rPr lang="hu-HU" dirty="0" err="1" smtClean="0"/>
              <a:t>össz</a:t>
            </a:r>
            <a:r>
              <a:rPr lang="hu-HU" dirty="0" smtClean="0"/>
              <a:t> jövedelem?</a:t>
            </a:r>
          </a:p>
          <a:p>
            <a:r>
              <a:rPr lang="hu-HU" dirty="0" smtClean="0"/>
              <a:t>//Kódolási újdonság:</a:t>
            </a:r>
          </a:p>
          <a:p>
            <a:r>
              <a:rPr lang="hu-HU" dirty="0" smtClean="0"/>
              <a:t>//  operátor bevezetése a kód jobb olvashatóságához</a:t>
            </a:r>
          </a:p>
          <a:p>
            <a:r>
              <a:rPr lang="hu-HU" dirty="0" smtClean="0"/>
              <a:t>//Egyszerűsítés:</a:t>
            </a:r>
          </a:p>
          <a:p>
            <a:r>
              <a:rPr lang="hu-HU" dirty="0" smtClean="0"/>
              <a:t>//  konstans bemenet -- nincs beolvasás</a:t>
            </a:r>
          </a:p>
          <a:p>
            <a:endParaRPr lang="hu-HU" dirty="0" smtClean="0"/>
          </a:p>
          <a:p>
            <a:r>
              <a:rPr lang="hu-HU" dirty="0" smtClean="0"/>
              <a:t>#</a:t>
            </a:r>
            <a:r>
              <a:rPr lang="hu-HU" dirty="0" err="1" smtClean="0"/>
              <a:t>include</a:t>
            </a:r>
            <a:r>
              <a:rPr lang="hu-HU" dirty="0" smtClean="0"/>
              <a:t> &lt;</a:t>
            </a:r>
            <a:r>
              <a:rPr lang="hu-HU" dirty="0" err="1" smtClean="0"/>
              <a:t>iostream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#</a:t>
            </a:r>
            <a:r>
              <a:rPr lang="hu-HU" dirty="0" err="1" smtClean="0"/>
              <a:t>include</a:t>
            </a:r>
            <a:r>
              <a:rPr lang="hu-HU" dirty="0" smtClean="0"/>
              <a:t> &lt;</a:t>
            </a:r>
            <a:r>
              <a:rPr lang="hu-HU" dirty="0" err="1" smtClean="0"/>
              <a:t>stdlib.h</a:t>
            </a:r>
            <a:r>
              <a:rPr lang="hu-HU" dirty="0" smtClean="0"/>
              <a:t>&gt;</a:t>
            </a:r>
          </a:p>
          <a:p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namespace</a:t>
            </a:r>
            <a:r>
              <a:rPr lang="hu-HU" dirty="0" smtClean="0"/>
              <a:t> </a:t>
            </a:r>
            <a:r>
              <a:rPr lang="hu-HU" dirty="0" err="1" smtClean="0"/>
              <a:t>std</a:t>
            </a:r>
            <a:r>
              <a:rPr lang="hu-HU" dirty="0" smtClean="0"/>
              <a:t>;</a:t>
            </a:r>
          </a:p>
          <a:p>
            <a:endParaRPr lang="hu-HU" dirty="0" smtClean="0"/>
          </a:p>
          <a:p>
            <a:r>
              <a:rPr lang="hu-HU" dirty="0" smtClean="0"/>
              <a:t>//</a:t>
            </a:r>
            <a:r>
              <a:rPr lang="hu-HU" dirty="0" err="1" smtClean="0"/>
              <a:t>TNyer</a:t>
            </a:r>
            <a:r>
              <a:rPr lang="hu-HU" dirty="0" smtClean="0"/>
              <a:t> típus definiálása:</a:t>
            </a:r>
          </a:p>
          <a:p>
            <a:r>
              <a:rPr lang="hu-HU" sz="1000" b="0" dirty="0" err="1" smtClean="0">
                <a:solidFill>
                  <a:srgbClr val="8C0039"/>
                </a:solidFill>
                <a:highlight>
                  <a:srgbClr val="FFFFFF"/>
                </a:highlight>
                <a:latin typeface="Courier New"/>
              </a:rPr>
              <a:t>typedef</a:t>
            </a:r>
            <a:r>
              <a:rPr lang="hu-HU" sz="1000" b="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10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en-GB" sz="1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1000" b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GB" sz="10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1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</a:t>
            </a:r>
            <a:r>
              <a:rPr lang="en-GB" sz="1000" b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1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1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</a:t>
            </a:r>
            <a:r>
              <a:rPr lang="en-GB" sz="1000" b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;}</a:t>
            </a:r>
            <a:r>
              <a:rPr lang="hu-HU" sz="1000" b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1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1000" b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10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1000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reprezentáció</a:t>
            </a:r>
            <a:endParaRPr lang="hu-HU" sz="1000" b="0" dirty="0" smtClean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hu-HU" dirty="0" smtClean="0"/>
              <a:t>int operator +(int s, </a:t>
            </a:r>
            <a:r>
              <a:rPr lang="hu-HU" dirty="0" err="1" smtClean="0"/>
              <a:t>TNyer</a:t>
            </a:r>
            <a:r>
              <a:rPr lang="hu-HU" dirty="0" smtClean="0"/>
              <a:t> x);//</a:t>
            </a:r>
            <a:r>
              <a:rPr lang="hu-HU" dirty="0" err="1" smtClean="0"/>
              <a:t>TNyer</a:t>
            </a:r>
            <a:r>
              <a:rPr lang="hu-HU" dirty="0" smtClean="0"/>
              <a:t> típusú hozzáadás operátor fejsora</a:t>
            </a:r>
          </a:p>
          <a:p>
            <a:r>
              <a:rPr lang="hu-HU" dirty="0" smtClean="0"/>
              <a:t>//a lényegi számítás függvénye:</a:t>
            </a:r>
          </a:p>
          <a:p>
            <a:r>
              <a:rPr lang="hu-HU" dirty="0" smtClean="0"/>
              <a:t>int sum(int n, </a:t>
            </a:r>
            <a:r>
              <a:rPr lang="hu-HU" dirty="0" err="1" smtClean="0"/>
              <a:t>const</a:t>
            </a:r>
            <a:r>
              <a:rPr lang="hu-HU" dirty="0" smtClean="0"/>
              <a:t> </a:t>
            </a:r>
            <a:r>
              <a:rPr lang="hu-HU" dirty="0" err="1" smtClean="0"/>
              <a:t>TNyer</a:t>
            </a:r>
            <a:r>
              <a:rPr lang="hu-HU" dirty="0" smtClean="0"/>
              <a:t> t[]);//n </a:t>
            </a:r>
            <a:r>
              <a:rPr lang="hu-HU" dirty="0" err="1" smtClean="0"/>
              <a:t>TNyer</a:t>
            </a:r>
            <a:r>
              <a:rPr lang="hu-HU" dirty="0" smtClean="0"/>
              <a:t> 'összege' függvény fejsora</a:t>
            </a:r>
          </a:p>
          <a:p>
            <a:r>
              <a:rPr lang="hu-HU" dirty="0" smtClean="0"/>
              <a:t>//</a:t>
            </a:r>
            <a:r>
              <a:rPr lang="hu-HU" dirty="0" err="1" smtClean="0"/>
              <a:t>Billentyûre</a:t>
            </a:r>
            <a:r>
              <a:rPr lang="hu-HU" dirty="0" smtClean="0"/>
              <a:t> várás:</a:t>
            </a:r>
          </a:p>
          <a:p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billreVar</a:t>
            </a:r>
            <a:r>
              <a:rPr lang="hu-HU" dirty="0" smtClean="0"/>
              <a:t>();</a:t>
            </a:r>
          </a:p>
          <a:p>
            <a:endParaRPr lang="hu-HU" dirty="0" smtClean="0"/>
          </a:p>
          <a:p>
            <a:r>
              <a:rPr lang="hu-HU" dirty="0" smtClean="0"/>
              <a:t>int main()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//bemenet </a:t>
            </a:r>
            <a:r>
              <a:rPr lang="hu-HU" dirty="0" err="1" smtClean="0"/>
              <a:t>-csak</a:t>
            </a:r>
            <a:r>
              <a:rPr lang="hu-HU" dirty="0" smtClean="0"/>
              <a:t> most: konstansok, így nem kell beolvasni!-:</a:t>
            </a:r>
          </a:p>
          <a:p>
            <a:r>
              <a:rPr lang="hu-HU" dirty="0" smtClean="0"/>
              <a:t>  </a:t>
            </a:r>
            <a:r>
              <a:rPr lang="hu-HU" dirty="0" err="1" smtClean="0"/>
              <a:t>const</a:t>
            </a:r>
            <a:r>
              <a:rPr lang="hu-HU" dirty="0" smtClean="0"/>
              <a:t> </a:t>
            </a:r>
            <a:r>
              <a:rPr lang="hu-HU" dirty="0" err="1" smtClean="0"/>
              <a:t>TNyer</a:t>
            </a:r>
            <a:r>
              <a:rPr lang="hu-HU" dirty="0" smtClean="0"/>
              <a:t> </a:t>
            </a:r>
            <a:r>
              <a:rPr lang="hu-HU" dirty="0" err="1" smtClean="0"/>
              <a:t>Jov</a:t>
            </a:r>
            <a:r>
              <a:rPr lang="hu-HU" dirty="0" smtClean="0"/>
              <a:t>[]={{10,5},{</a:t>
            </a:r>
            <a:r>
              <a:rPr lang="hu-HU" dirty="0" err="1" smtClean="0"/>
              <a:t>5</a:t>
            </a:r>
            <a:r>
              <a:rPr lang="hu-HU" dirty="0" smtClean="0"/>
              <a:t>,10},{100,50}};//jövedelem tömb értékei</a:t>
            </a:r>
          </a:p>
          <a:p>
            <a:r>
              <a:rPr lang="hu-HU" dirty="0" smtClean="0"/>
              <a:t>  int N=</a:t>
            </a:r>
            <a:r>
              <a:rPr lang="hu-HU" dirty="0" err="1" smtClean="0"/>
              <a:t>sizeof</a:t>
            </a:r>
            <a:r>
              <a:rPr lang="hu-HU" dirty="0" smtClean="0"/>
              <a:t> </a:t>
            </a:r>
            <a:r>
              <a:rPr lang="hu-HU" dirty="0" err="1" smtClean="0"/>
              <a:t>Jov</a:t>
            </a:r>
            <a:r>
              <a:rPr lang="hu-HU" dirty="0" smtClean="0"/>
              <a:t> / </a:t>
            </a:r>
            <a:r>
              <a:rPr lang="hu-HU" dirty="0" err="1" smtClean="0"/>
              <a:t>sizeof</a:t>
            </a:r>
            <a:r>
              <a:rPr lang="hu-HU" dirty="0" smtClean="0"/>
              <a:t>(</a:t>
            </a:r>
            <a:r>
              <a:rPr lang="hu-HU" dirty="0" err="1" smtClean="0"/>
              <a:t>TNyer</a:t>
            </a:r>
            <a:r>
              <a:rPr lang="hu-HU" dirty="0" smtClean="0"/>
              <a:t>);//aktuális elemszám</a:t>
            </a:r>
          </a:p>
          <a:p>
            <a:r>
              <a:rPr lang="hu-HU" dirty="0" smtClean="0"/>
              <a:t>  //kimenet </a:t>
            </a:r>
            <a:r>
              <a:rPr lang="hu-HU" dirty="0" err="1" smtClean="0"/>
              <a:t>-mindjárt</a:t>
            </a:r>
            <a:r>
              <a:rPr lang="hu-HU" dirty="0" smtClean="0"/>
              <a:t> számítással-:</a:t>
            </a:r>
          </a:p>
          <a:p>
            <a:r>
              <a:rPr lang="hu-HU" dirty="0" smtClean="0"/>
              <a:t>  int S=sum(N,</a:t>
            </a:r>
            <a:r>
              <a:rPr lang="hu-HU" dirty="0" err="1" smtClean="0"/>
              <a:t>Jov</a:t>
            </a:r>
            <a:r>
              <a:rPr lang="hu-HU" dirty="0" smtClean="0"/>
              <a:t>);</a:t>
            </a:r>
          </a:p>
          <a:p>
            <a:r>
              <a:rPr lang="hu-HU" dirty="0" smtClean="0"/>
              <a:t>  //eredménymegjelenítés:</a:t>
            </a:r>
          </a:p>
          <a:p>
            <a:r>
              <a:rPr lang="hu-HU" dirty="0" smtClean="0"/>
              <a:t>  </a:t>
            </a:r>
            <a:r>
              <a:rPr lang="hu-HU" dirty="0" err="1" smtClean="0"/>
              <a:t>cout</a:t>
            </a:r>
            <a:r>
              <a:rPr lang="hu-HU" dirty="0" smtClean="0"/>
              <a:t> &lt;&lt; "Ossz </a:t>
            </a:r>
            <a:r>
              <a:rPr lang="hu-HU" dirty="0" err="1" smtClean="0"/>
              <a:t>jovedelem</a:t>
            </a:r>
            <a:r>
              <a:rPr lang="hu-HU" dirty="0" smtClean="0"/>
              <a:t>:" &lt;&lt; S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endParaRPr lang="hu-HU" dirty="0" smtClean="0"/>
          </a:p>
          <a:p>
            <a:r>
              <a:rPr lang="hu-HU" dirty="0" smtClean="0"/>
              <a:t>  </a:t>
            </a:r>
            <a:r>
              <a:rPr lang="hu-HU" dirty="0" err="1" smtClean="0"/>
              <a:t>billreVar</a:t>
            </a:r>
            <a:r>
              <a:rPr lang="hu-HU" dirty="0" smtClean="0"/>
              <a:t>();</a:t>
            </a:r>
          </a:p>
          <a:p>
            <a:r>
              <a:rPr lang="hu-HU" dirty="0" smtClean="0"/>
              <a:t>  </a:t>
            </a:r>
            <a:r>
              <a:rPr lang="hu-HU" dirty="0" err="1" smtClean="0"/>
              <a:t>return</a:t>
            </a:r>
            <a:r>
              <a:rPr lang="hu-HU" dirty="0" smtClean="0"/>
              <a:t> 0;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smtClean="0"/>
              <a:t>//</a:t>
            </a:r>
            <a:r>
              <a:rPr lang="hu-HU" dirty="0" err="1" smtClean="0"/>
              <a:t>TNyer</a:t>
            </a:r>
            <a:r>
              <a:rPr lang="hu-HU" dirty="0" smtClean="0"/>
              <a:t> típusú hozzáadás operátor definíciója:</a:t>
            </a:r>
          </a:p>
          <a:p>
            <a:r>
              <a:rPr lang="hu-HU" dirty="0" smtClean="0"/>
              <a:t>int operator +(int s, </a:t>
            </a:r>
            <a:r>
              <a:rPr lang="hu-HU" dirty="0" err="1" smtClean="0"/>
              <a:t>TNyer</a:t>
            </a:r>
            <a:r>
              <a:rPr lang="hu-HU" dirty="0" smtClean="0"/>
              <a:t> x)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</a:t>
            </a:r>
            <a:r>
              <a:rPr lang="hu-HU" dirty="0" err="1" smtClean="0"/>
              <a:t>return</a:t>
            </a:r>
            <a:r>
              <a:rPr lang="hu-HU" dirty="0" smtClean="0"/>
              <a:t> s + </a:t>
            </a:r>
            <a:r>
              <a:rPr lang="hu-HU" dirty="0" err="1" smtClean="0"/>
              <a:t>x.be</a:t>
            </a:r>
            <a:r>
              <a:rPr lang="hu-HU" dirty="0" smtClean="0"/>
              <a:t> - </a:t>
            </a:r>
            <a:r>
              <a:rPr lang="hu-HU" dirty="0" err="1" smtClean="0"/>
              <a:t>x.ki</a:t>
            </a:r>
            <a:r>
              <a:rPr lang="hu-HU" dirty="0" smtClean="0"/>
              <a:t>;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smtClean="0"/>
              <a:t>//n </a:t>
            </a:r>
            <a:r>
              <a:rPr lang="hu-HU" dirty="0" err="1" smtClean="0"/>
              <a:t>TNyer</a:t>
            </a:r>
            <a:r>
              <a:rPr lang="hu-HU" dirty="0" smtClean="0"/>
              <a:t> 'összege' függvény definíciója:</a:t>
            </a:r>
          </a:p>
          <a:p>
            <a:r>
              <a:rPr lang="hu-HU" dirty="0" smtClean="0"/>
              <a:t>int sum(int n, </a:t>
            </a:r>
            <a:r>
              <a:rPr lang="hu-HU" dirty="0" err="1" smtClean="0"/>
              <a:t>const</a:t>
            </a:r>
            <a:r>
              <a:rPr lang="hu-HU" dirty="0" smtClean="0"/>
              <a:t> </a:t>
            </a:r>
            <a:r>
              <a:rPr lang="hu-HU" dirty="0" err="1" smtClean="0"/>
              <a:t>TNyer</a:t>
            </a:r>
            <a:r>
              <a:rPr lang="hu-HU" dirty="0" smtClean="0"/>
              <a:t> t[])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int sum=0;</a:t>
            </a:r>
          </a:p>
          <a:p>
            <a:r>
              <a:rPr lang="hu-HU" dirty="0" smtClean="0"/>
              <a:t>  </a:t>
            </a:r>
            <a:r>
              <a:rPr lang="hu-HU" dirty="0" err="1" smtClean="0"/>
              <a:t>for</a:t>
            </a:r>
            <a:r>
              <a:rPr lang="hu-HU" dirty="0" smtClean="0"/>
              <a:t> (int i=0; i&lt;n; i++)</a:t>
            </a:r>
          </a:p>
          <a:p>
            <a:r>
              <a:rPr lang="hu-HU" dirty="0" smtClean="0"/>
              <a:t>  {</a:t>
            </a:r>
          </a:p>
          <a:p>
            <a:r>
              <a:rPr lang="hu-HU" dirty="0" smtClean="0"/>
              <a:t>    sum=</a:t>
            </a:r>
            <a:r>
              <a:rPr lang="hu-HU" dirty="0" err="1" smtClean="0"/>
              <a:t>sum</a:t>
            </a:r>
            <a:r>
              <a:rPr lang="hu-HU" dirty="0" smtClean="0"/>
              <a:t>+t[i];</a:t>
            </a:r>
          </a:p>
          <a:p>
            <a:r>
              <a:rPr lang="hu-HU" dirty="0" smtClean="0"/>
              <a:t>  }</a:t>
            </a:r>
          </a:p>
          <a:p>
            <a:r>
              <a:rPr lang="hu-HU" dirty="0" smtClean="0"/>
              <a:t>  </a:t>
            </a:r>
            <a:r>
              <a:rPr lang="hu-HU" dirty="0" err="1" smtClean="0"/>
              <a:t>return</a:t>
            </a:r>
            <a:r>
              <a:rPr lang="hu-HU" dirty="0" smtClean="0"/>
              <a:t> sum;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billreVar</a:t>
            </a:r>
            <a:r>
              <a:rPr lang="hu-HU" dirty="0" smtClean="0"/>
              <a:t>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 </a:t>
            </a:r>
            <a:r>
              <a:rPr lang="hu-HU" dirty="0" err="1" smtClean="0"/>
              <a:t>cout</a:t>
            </a:r>
            <a:r>
              <a:rPr lang="hu-HU" dirty="0" smtClean="0"/>
              <a:t>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   </a:t>
            </a:r>
            <a:r>
              <a:rPr lang="hu-HU" dirty="0" err="1" smtClean="0"/>
              <a:t>system</a:t>
            </a:r>
            <a:r>
              <a:rPr lang="hu-HU" dirty="0" smtClean="0"/>
              <a:t>("</a:t>
            </a:r>
            <a:r>
              <a:rPr lang="hu-HU" dirty="0" err="1" smtClean="0"/>
              <a:t>pause</a:t>
            </a:r>
            <a:r>
              <a:rPr lang="hu-HU" dirty="0" smtClean="0"/>
              <a:t>");</a:t>
            </a:r>
          </a:p>
          <a:p>
            <a:r>
              <a:rPr lang="hu-HU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55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3D120-E33E-4563-8008-A438CE968FF7}" type="slidenum">
              <a:rPr lang="hu-HU" smtClean="0"/>
              <a:pPr/>
              <a:t>2</a:t>
            </a:fld>
            <a:endParaRPr lang="hu-HU" smtClean="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062964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5E3D6-0EBA-48B4-BC5F-B987907281C4}" type="slidenum">
              <a:rPr lang="hu-HU" smtClean="0"/>
              <a:pPr/>
              <a:t>20</a:t>
            </a:fld>
            <a:endParaRPr lang="hu-HU" smtClean="0"/>
          </a:p>
        </p:txBody>
      </p:sp>
      <p:sp>
        <p:nvSpPr>
          <p:cNvPr id="6861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Ad „…”: a hóval és nappal szembeni természetes elvárások.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76117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617C6-0B5B-4F71-95DE-B4961C577AC1}" type="slidenum">
              <a:rPr lang="hu-HU" smtClean="0"/>
              <a:pPr/>
              <a:t>21</a:t>
            </a:fld>
            <a:endParaRPr lang="hu-HU" smtClean="0"/>
          </a:p>
        </p:txBody>
      </p:sp>
      <p:sp>
        <p:nvSpPr>
          <p:cNvPr id="6963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17348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617C6-0B5B-4F71-95DE-B4961C577AC1}" type="slidenum">
              <a:rPr lang="hu-HU" smtClean="0"/>
              <a:pPr/>
              <a:t>22</a:t>
            </a:fld>
            <a:endParaRPr lang="hu-HU" smtClean="0"/>
          </a:p>
        </p:txBody>
      </p:sp>
      <p:sp>
        <p:nvSpPr>
          <p:cNvPr id="6963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06425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3094E-3951-48CF-AA6F-3D8A23F20C9A}" type="slidenum">
              <a:rPr lang="hu-HU" smtClean="0"/>
              <a:pPr/>
              <a:t>23</a:t>
            </a:fld>
            <a:endParaRPr lang="hu-HU" smtClean="0"/>
          </a:p>
        </p:txBody>
      </p:sp>
      <p:sp>
        <p:nvSpPr>
          <p:cNvPr id="7066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Ez a rendezési operátor is megalkotható C++</a:t>
            </a:r>
            <a:r>
              <a:rPr lang="hu-HU" dirty="0" err="1" smtClean="0"/>
              <a:t>-ban</a:t>
            </a:r>
            <a:r>
              <a:rPr lang="hu-HU" dirty="0" smtClean="0"/>
              <a:t> az előző minta alapján.</a:t>
            </a:r>
          </a:p>
          <a:p>
            <a:endParaRPr lang="hu-HU" dirty="0" smtClean="0"/>
          </a:p>
          <a:p>
            <a:r>
              <a:rPr lang="hu-HU" dirty="0" smtClean="0"/>
              <a:t>C++ próbához: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T</a:t>
            </a:r>
            <a:r>
              <a:rPr lang="hu-HU" dirty="0" err="1" smtClean="0">
                <a:sym typeface="Symbol" pitchFamily="18" charset="2"/>
              </a:rPr>
              <a:t>Datum</a:t>
            </a:r>
            <a:r>
              <a:rPr lang="hu-HU" dirty="0" smtClean="0"/>
              <a:t> típus definíciója és az operátor prototípusa:</a:t>
            </a:r>
          </a:p>
          <a:p>
            <a:r>
              <a:rPr lang="hu-HU" b="1" dirty="0" err="1" smtClean="0"/>
              <a:t>typedef</a:t>
            </a:r>
            <a:r>
              <a:rPr lang="hu-HU" b="1" dirty="0" smtClean="0"/>
              <a:t> </a:t>
            </a:r>
            <a:r>
              <a:rPr lang="hu-HU" b="1" dirty="0" err="1" smtClean="0"/>
              <a:t>struct</a:t>
            </a:r>
            <a:r>
              <a:rPr lang="hu-HU" dirty="0" smtClean="0"/>
              <a:t> {</a:t>
            </a:r>
            <a:r>
              <a:rPr lang="hu-HU" b="1" dirty="0" smtClean="0"/>
              <a:t>int</a:t>
            </a:r>
            <a:r>
              <a:rPr lang="hu-HU" dirty="0" smtClean="0"/>
              <a:t> </a:t>
            </a:r>
            <a:r>
              <a:rPr lang="hu-HU" dirty="0" err="1" smtClean="0"/>
              <a:t>ho</a:t>
            </a:r>
            <a:r>
              <a:rPr lang="hu-HU" dirty="0" smtClean="0"/>
              <a:t>; </a:t>
            </a:r>
            <a:r>
              <a:rPr lang="hu-HU" b="1" dirty="0" err="1" smtClean="0"/>
              <a:t>int</a:t>
            </a:r>
            <a:r>
              <a:rPr lang="hu-HU" dirty="0" smtClean="0"/>
              <a:t> nap;} </a:t>
            </a:r>
            <a:r>
              <a:rPr lang="hu-HU" dirty="0" err="1" smtClean="0"/>
              <a:t>T</a:t>
            </a:r>
            <a:r>
              <a:rPr lang="hu-HU" dirty="0" err="1" smtClean="0">
                <a:sym typeface="Symbol" pitchFamily="18" charset="2"/>
              </a:rPr>
              <a:t>Datum</a:t>
            </a:r>
            <a:r>
              <a:rPr lang="hu-HU" dirty="0" smtClean="0"/>
              <a:t>;</a:t>
            </a:r>
          </a:p>
          <a:p>
            <a:r>
              <a:rPr lang="hu-HU" b="1" dirty="0" err="1" smtClean="0"/>
              <a:t>bool</a:t>
            </a:r>
            <a:r>
              <a:rPr lang="hu-HU" dirty="0" smtClean="0"/>
              <a:t> </a:t>
            </a:r>
            <a:r>
              <a:rPr lang="hu-HU" b="1" dirty="0" smtClean="0"/>
              <a:t>operator</a:t>
            </a:r>
            <a:r>
              <a:rPr lang="hu-HU" dirty="0" smtClean="0"/>
              <a:t> &lt;=(</a:t>
            </a:r>
            <a:r>
              <a:rPr lang="hu-HU" dirty="0" err="1" smtClean="0"/>
              <a:t>TDatum</a:t>
            </a:r>
            <a:r>
              <a:rPr lang="hu-HU" dirty="0" smtClean="0"/>
              <a:t> d1, </a:t>
            </a:r>
            <a:r>
              <a:rPr lang="hu-HU" dirty="0" err="1" smtClean="0"/>
              <a:t>TDatum</a:t>
            </a:r>
            <a:r>
              <a:rPr lang="hu-HU" dirty="0" smtClean="0"/>
              <a:t>  d2</a:t>
            </a:r>
            <a:r>
              <a:rPr lang="hu-HU" dirty="0" smtClean="0"/>
              <a:t>);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… és az operátor definiálása:</a:t>
            </a:r>
          </a:p>
          <a:p>
            <a:r>
              <a:rPr lang="hu-HU" b="1" dirty="0" err="1" smtClean="0"/>
              <a:t>bool</a:t>
            </a:r>
            <a:r>
              <a:rPr lang="hu-HU" dirty="0" smtClean="0"/>
              <a:t> operator &lt;=(</a:t>
            </a:r>
            <a:r>
              <a:rPr lang="hu-HU" dirty="0" err="1" smtClean="0"/>
              <a:t>TDatum</a:t>
            </a:r>
            <a:r>
              <a:rPr lang="hu-HU" dirty="0" smtClean="0"/>
              <a:t>  d1, </a:t>
            </a:r>
            <a:r>
              <a:rPr lang="hu-HU" dirty="0" err="1" smtClean="0"/>
              <a:t>TDatum</a:t>
            </a:r>
            <a:r>
              <a:rPr lang="hu-HU" dirty="0" smtClean="0"/>
              <a:t>  d2)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 </a:t>
            </a:r>
            <a:r>
              <a:rPr lang="hu-HU" b="1" dirty="0" err="1" smtClean="0"/>
              <a:t>return</a:t>
            </a:r>
            <a:r>
              <a:rPr lang="hu-HU" dirty="0" smtClean="0"/>
              <a:t> d1.ho&lt;d2.ho || (d1.ho==d2.ho &amp;&amp; d1.nap&lt;=d2.nap);</a:t>
            </a:r>
          </a:p>
          <a:p>
            <a:r>
              <a:rPr lang="hu-HU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603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175B4-4DD3-4D14-9B72-C6D1E3978AF5}" type="slidenum">
              <a:rPr lang="hu-HU" smtClean="0"/>
              <a:pPr/>
              <a:t>24</a:t>
            </a:fld>
            <a:endParaRPr lang="hu-HU" smtClean="0"/>
          </a:p>
        </p:txBody>
      </p:sp>
      <p:sp>
        <p:nvSpPr>
          <p:cNvPr id="7168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693484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D1F4F-D9BE-4FE5-8D6C-5103EFF750A8}" type="slidenum">
              <a:rPr lang="hu-HU" smtClean="0"/>
              <a:pPr/>
              <a:t>25</a:t>
            </a:fld>
            <a:endParaRPr lang="hu-HU" smtClean="0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defRPr/>
            </a:pPr>
            <a:r>
              <a:rPr lang="hu-HU" dirty="0" smtClean="0"/>
              <a:t>Érdemes elgondolkodni, hogy miként lehetne a függvény fogalmát kikerülő megoldást találni.</a:t>
            </a:r>
          </a:p>
          <a:p>
            <a:pPr>
              <a:defRPr/>
            </a:pPr>
            <a:r>
              <a:rPr lang="hu-HU" dirty="0" smtClean="0"/>
              <a:t>Vázlat: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hu-HU" dirty="0" smtClean="0"/>
              <a:t>Probléma, h. az eldöntés tételt magába a feltételbe kellene beleképzelni… ami lehetetlen.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hu-HU" dirty="0" smtClean="0"/>
              <a:t>Ötlet: az eldöntés tétel 2. alakjában a ciklusfeltétel egyszerű, csak egy logikai változóval hivatkozik a T-tulajdonságra, azaz nem ott kell azt meghatározni… ezt az alakot a kiválasztás tételhez is megalkothatjuk:</a:t>
            </a:r>
          </a:p>
          <a:p>
            <a:pPr>
              <a:defRPr/>
            </a:pPr>
            <a:r>
              <a:rPr lang="hu-HU" dirty="0" smtClean="0"/>
              <a:t>	i:=0; </a:t>
            </a:r>
            <a:r>
              <a:rPr lang="hu-HU" dirty="0" err="1" smtClean="0"/>
              <a:t>megVan</a:t>
            </a:r>
            <a:r>
              <a:rPr lang="hu-HU" dirty="0" smtClean="0"/>
              <a:t>:=Hamis</a:t>
            </a:r>
          </a:p>
          <a:p>
            <a:pPr>
              <a:defRPr/>
            </a:pPr>
            <a:r>
              <a:rPr lang="hu-HU" dirty="0" smtClean="0"/>
              <a:t>	</a:t>
            </a:r>
            <a:r>
              <a:rPr lang="hu-HU" b="1" dirty="0" smtClean="0"/>
              <a:t>Ciklus amíg nem </a:t>
            </a:r>
            <a:r>
              <a:rPr lang="hu-HU" dirty="0" err="1" smtClean="0"/>
              <a:t>megVan</a:t>
            </a:r>
            <a:endParaRPr lang="hu-HU" dirty="0" smtClean="0"/>
          </a:p>
          <a:p>
            <a:pPr>
              <a:defRPr/>
            </a:pPr>
            <a:r>
              <a:rPr lang="hu-HU" dirty="0" smtClean="0"/>
              <a:t>	   i:=i+1; </a:t>
            </a:r>
            <a:r>
              <a:rPr lang="hu-HU" dirty="0" err="1" smtClean="0"/>
              <a:t>megVan</a:t>
            </a:r>
            <a:r>
              <a:rPr lang="hu-HU" dirty="0" smtClean="0"/>
              <a:t>:=T(X[i])</a:t>
            </a:r>
          </a:p>
          <a:p>
            <a:pPr>
              <a:defRPr/>
            </a:pPr>
            <a:r>
              <a:rPr lang="hu-HU" dirty="0" smtClean="0"/>
              <a:t>	</a:t>
            </a:r>
            <a:r>
              <a:rPr lang="hu-HU" b="1" dirty="0" smtClean="0"/>
              <a:t>Ciklus vége</a:t>
            </a:r>
          </a:p>
          <a:p>
            <a:pPr marL="228600" indent="-228600">
              <a:buFont typeface="+mj-lt"/>
              <a:buAutoNum type="arabicPeriod" startAt="3"/>
              <a:defRPr/>
            </a:pPr>
            <a:r>
              <a:rPr lang="hu-HU" dirty="0" smtClean="0"/>
              <a:t>Ezt az alakot használva a T-kiszámítás gyanánt a magánhangzó-e részfeladatot megoldó eldöntés algoritmusát beillesztjük a kiválasztás ciklusmagjába, de ügyelünk arra, h. a két ciklus ciklusváltozója különbözzön egymástól.</a:t>
            </a:r>
          </a:p>
        </p:txBody>
      </p:sp>
    </p:spTree>
    <p:extLst>
      <p:ext uri="{BB962C8B-B14F-4D97-AF65-F5344CB8AC3E}">
        <p14:creationId xmlns:p14="http://schemas.microsoft.com/office/powerpoint/2010/main" val="3657634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26</a:t>
            </a:fld>
            <a:endParaRPr lang="hu-HU" smtClean="0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161490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892B2-5AB1-454A-B419-A4BD8C468D20}" type="slidenum">
              <a:rPr lang="hu-HU" smtClean="0"/>
              <a:pPr/>
              <a:t>27</a:t>
            </a:fld>
            <a:endParaRPr lang="hu-HU" smtClean="0"/>
          </a:p>
        </p:txBody>
      </p:sp>
      <p:sp>
        <p:nvSpPr>
          <p:cNvPr id="747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12710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F621B-FA39-48FF-AB26-CB1EA29ACD71}" type="slidenum">
              <a:rPr lang="hu-HU" smtClean="0"/>
              <a:pPr/>
              <a:t>28</a:t>
            </a:fld>
            <a:endParaRPr lang="hu-HU" smtClean="0"/>
          </a:p>
        </p:txBody>
      </p:sp>
      <p:sp>
        <p:nvSpPr>
          <p:cNvPr id="7578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16564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BA5CB-1DE3-4685-BCA0-99B4D9EE1792}" type="slidenum">
              <a:rPr lang="hu-HU" smtClean="0"/>
              <a:pPr/>
              <a:t>29</a:t>
            </a:fld>
            <a:endParaRPr lang="hu-HU" smtClean="0"/>
          </a:p>
        </p:txBody>
      </p:sp>
      <p:sp>
        <p:nvSpPr>
          <p:cNvPr id="7680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79398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97284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96A77C-23A4-4566-8835-17AF565E39C2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69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D46569-1AB2-4EC1-840D-9CDDA79C7FBD}" type="slidenum">
              <a:rPr lang="hu-HU" smtClean="0"/>
              <a:pPr/>
              <a:t>30</a:t>
            </a:fld>
            <a:endParaRPr lang="hu-HU" smtClean="0"/>
          </a:p>
        </p:txBody>
      </p:sp>
      <p:sp>
        <p:nvSpPr>
          <p:cNvPr id="7782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ts val="1200"/>
              </a:lnSpc>
            </a:pP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//egy (min,</a:t>
            </a:r>
            <a:r>
              <a:rPr lang="hu-HU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közötti </a:t>
            </a:r>
            <a:r>
              <a:rPr lang="hu-HU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értékû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int </a:t>
            </a:r>
            <a:r>
              <a:rPr lang="hu-HU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elemekbõl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álló,</a:t>
            </a: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//(</a:t>
            </a:r>
            <a:r>
              <a:rPr lang="hu-HU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hu-HU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maxM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méretekkel deklarált </a:t>
            </a:r>
            <a:r>
              <a:rPr lang="hu-HU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mat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mátrix beolvasása </a:t>
            </a:r>
            <a:r>
              <a:rPr lang="hu-HU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billentyûzetrõl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lnSpc>
                <a:spcPts val="900"/>
              </a:lnSpc>
            </a:pPr>
            <a:r>
              <a:rPr lang="hu-HU" sz="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int_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_be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hu-HU" sz="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//tényleges méretek beolvasása:</a:t>
            </a: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"Sorok száma: "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 sorok száma!"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be_int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"Oszlopok száma: "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az oszlopok száma!"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mátrix beolvasása:</a:t>
            </a: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"Kérem az elemeket!"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nn-NO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n-NO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nn-NO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nn-NO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nn-NO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nn-NO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j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"("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","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j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") :"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be_int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i-1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j-1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az elem!"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1581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dirty="0" smtClean="0"/>
              <a:t>#</a:t>
            </a:r>
            <a:r>
              <a:rPr lang="hu-HU" b="0" dirty="0" err="1" smtClean="0"/>
              <a:t>include</a:t>
            </a:r>
            <a:r>
              <a:rPr lang="hu-HU" b="0" dirty="0" smtClean="0"/>
              <a:t> &lt;</a:t>
            </a:r>
            <a:r>
              <a:rPr lang="hu-HU" b="0" dirty="0" err="1" smtClean="0"/>
              <a:t>iostream</a:t>
            </a:r>
            <a:r>
              <a:rPr lang="hu-HU" b="0" dirty="0" smtClean="0"/>
              <a:t>&gt;</a:t>
            </a:r>
          </a:p>
          <a:p>
            <a:endParaRPr lang="hu-HU" b="0" dirty="0" smtClean="0"/>
          </a:p>
          <a:p>
            <a:r>
              <a:rPr lang="hu-HU" b="1" dirty="0" err="1" smtClean="0"/>
              <a:t>using</a:t>
            </a:r>
            <a:r>
              <a:rPr lang="hu-HU" b="0" dirty="0" smtClean="0"/>
              <a:t> </a:t>
            </a:r>
            <a:r>
              <a:rPr lang="hu-HU" b="0" dirty="0" err="1" smtClean="0"/>
              <a:t>namespace</a:t>
            </a:r>
            <a:r>
              <a:rPr lang="hu-HU" b="0" dirty="0" smtClean="0"/>
              <a:t> </a:t>
            </a:r>
            <a:r>
              <a:rPr lang="hu-HU" b="0" dirty="0" err="1" smtClean="0"/>
              <a:t>std</a:t>
            </a:r>
            <a:r>
              <a:rPr lang="hu-HU" b="0" dirty="0" smtClean="0"/>
              <a:t>;</a:t>
            </a:r>
          </a:p>
          <a:p>
            <a:endParaRPr lang="hu-HU" b="0" dirty="0" smtClean="0"/>
          </a:p>
          <a:p>
            <a:r>
              <a:rPr lang="hu-HU" b="0" dirty="0" smtClean="0"/>
              <a:t>//mátrixméretek:</a:t>
            </a:r>
          </a:p>
          <a:p>
            <a:r>
              <a:rPr lang="hu-HU" b="1" dirty="0" err="1" smtClean="0"/>
              <a:t>const</a:t>
            </a:r>
            <a:r>
              <a:rPr lang="hu-HU" b="0" dirty="0" smtClean="0"/>
              <a:t> </a:t>
            </a:r>
            <a:r>
              <a:rPr lang="hu-HU" b="1" dirty="0" smtClean="0"/>
              <a:t>int</a:t>
            </a:r>
            <a:r>
              <a:rPr lang="hu-HU" b="0" dirty="0" smtClean="0"/>
              <a:t> </a:t>
            </a:r>
            <a:r>
              <a:rPr lang="hu-HU" b="0" dirty="0" err="1" smtClean="0"/>
              <a:t>maxN</a:t>
            </a:r>
            <a:r>
              <a:rPr lang="hu-HU" b="0" dirty="0" smtClean="0"/>
              <a:t>=10;</a:t>
            </a:r>
          </a:p>
          <a:p>
            <a:r>
              <a:rPr lang="hu-HU" b="1" dirty="0" err="1" smtClean="0"/>
              <a:t>const</a:t>
            </a:r>
            <a:r>
              <a:rPr lang="hu-HU" b="0" dirty="0" smtClean="0"/>
              <a:t> </a:t>
            </a:r>
            <a:r>
              <a:rPr lang="hu-HU" b="1" dirty="0" smtClean="0"/>
              <a:t>int</a:t>
            </a:r>
            <a:r>
              <a:rPr lang="hu-HU" b="0" dirty="0" smtClean="0"/>
              <a:t> </a:t>
            </a:r>
            <a:r>
              <a:rPr lang="hu-HU" b="0" dirty="0" err="1" smtClean="0"/>
              <a:t>maxM</a:t>
            </a:r>
            <a:r>
              <a:rPr lang="hu-HU" b="0" dirty="0" smtClean="0"/>
              <a:t>=20;</a:t>
            </a:r>
          </a:p>
          <a:p>
            <a:endParaRPr lang="hu-HU" b="0" dirty="0" smtClean="0"/>
          </a:p>
          <a:p>
            <a:r>
              <a:rPr lang="hu-HU" b="0" dirty="0" smtClean="0"/>
              <a:t>//jelölje </a:t>
            </a:r>
            <a:r>
              <a:rPr lang="hu-HU" b="0" dirty="0" err="1" smtClean="0"/>
              <a:t>Tip</a:t>
            </a:r>
            <a:r>
              <a:rPr lang="hu-HU" b="0" dirty="0" smtClean="0"/>
              <a:t> az elemtípust:</a:t>
            </a:r>
          </a:p>
          <a:p>
            <a:r>
              <a:rPr lang="hu-HU" b="1" dirty="0" err="1" smtClean="0"/>
              <a:t>template</a:t>
            </a:r>
            <a:r>
              <a:rPr lang="hu-HU" b="0" dirty="0" smtClean="0"/>
              <a:t> &lt;</a:t>
            </a:r>
            <a:r>
              <a:rPr lang="hu-HU" b="1" dirty="0" err="1" smtClean="0"/>
              <a:t>typename</a:t>
            </a:r>
            <a:r>
              <a:rPr lang="hu-HU" b="0" dirty="0" smtClean="0"/>
              <a:t> </a:t>
            </a:r>
            <a:r>
              <a:rPr lang="hu-HU" b="0" dirty="0" err="1" smtClean="0"/>
              <a:t>Tip</a:t>
            </a:r>
            <a:r>
              <a:rPr lang="hu-HU" b="0" dirty="0" smtClean="0"/>
              <a:t>&gt;</a:t>
            </a:r>
          </a:p>
          <a:p>
            <a:r>
              <a:rPr lang="hu-HU" b="1" dirty="0" err="1" smtClean="0"/>
              <a:t>void</a:t>
            </a:r>
            <a:r>
              <a:rPr lang="hu-HU" b="0" dirty="0" smtClean="0"/>
              <a:t> be(</a:t>
            </a:r>
            <a:r>
              <a:rPr lang="hu-HU" b="1" dirty="0" err="1" smtClean="0"/>
              <a:t>string</a:t>
            </a:r>
            <a:r>
              <a:rPr lang="hu-HU" b="0" dirty="0" smtClean="0"/>
              <a:t> </a:t>
            </a:r>
            <a:r>
              <a:rPr lang="hu-HU" b="0" dirty="0" err="1" smtClean="0"/>
              <a:t>kerd</a:t>
            </a:r>
            <a:r>
              <a:rPr lang="hu-HU" b="0" dirty="0" smtClean="0"/>
              <a:t>, </a:t>
            </a:r>
            <a:r>
              <a:rPr lang="hu-HU" b="0" dirty="0" err="1" smtClean="0"/>
              <a:t>Tip</a:t>
            </a:r>
            <a:r>
              <a:rPr lang="hu-HU" b="0" dirty="0" smtClean="0"/>
              <a:t> </a:t>
            </a:r>
            <a:r>
              <a:rPr lang="hu-HU" b="0" dirty="0" err="1" smtClean="0"/>
              <a:t>&amp;e</a:t>
            </a:r>
            <a:r>
              <a:rPr lang="hu-HU" b="0" dirty="0" smtClean="0"/>
              <a:t>, </a:t>
            </a:r>
            <a:r>
              <a:rPr lang="hu-HU" b="0" dirty="0" err="1" smtClean="0"/>
              <a:t>Tip</a:t>
            </a:r>
            <a:r>
              <a:rPr lang="hu-HU" b="0" dirty="0" smtClean="0"/>
              <a:t> min, </a:t>
            </a:r>
            <a:r>
              <a:rPr lang="hu-HU" b="0" dirty="0" err="1" smtClean="0"/>
              <a:t>Tip</a:t>
            </a:r>
            <a:r>
              <a:rPr lang="hu-HU" b="0" dirty="0" smtClean="0"/>
              <a:t> </a:t>
            </a:r>
            <a:r>
              <a:rPr lang="hu-HU" b="0" dirty="0" err="1" smtClean="0"/>
              <a:t>max</a:t>
            </a:r>
            <a:r>
              <a:rPr lang="hu-HU" b="0" dirty="0" smtClean="0"/>
              <a:t>, </a:t>
            </a:r>
            <a:r>
              <a:rPr lang="hu-HU" b="1" dirty="0" err="1" smtClean="0"/>
              <a:t>string</a:t>
            </a:r>
            <a:r>
              <a:rPr lang="hu-HU" b="0" dirty="0" smtClean="0"/>
              <a:t> </a:t>
            </a:r>
            <a:r>
              <a:rPr lang="hu-HU" b="0" dirty="0" err="1" smtClean="0"/>
              <a:t>hibaUzenet</a:t>
            </a:r>
            <a:r>
              <a:rPr lang="hu-HU" b="0" dirty="0" smtClean="0"/>
              <a:t>)</a:t>
            </a:r>
          </a:p>
          <a:p>
            <a:r>
              <a:rPr lang="hu-HU" b="0" dirty="0" smtClean="0"/>
              <a:t>{</a:t>
            </a:r>
          </a:p>
          <a:p>
            <a:r>
              <a:rPr lang="hu-HU" b="0" dirty="0" smtClean="0"/>
              <a:t>  </a:t>
            </a:r>
            <a:r>
              <a:rPr lang="hu-HU" b="1" dirty="0" err="1" smtClean="0"/>
              <a:t>bool</a:t>
            </a:r>
            <a:r>
              <a:rPr lang="hu-HU" b="0" dirty="0" smtClean="0"/>
              <a:t> </a:t>
            </a:r>
            <a:r>
              <a:rPr lang="hu-HU" b="0" dirty="0" err="1" smtClean="0"/>
              <a:t>hibas</a:t>
            </a:r>
            <a:r>
              <a:rPr lang="hu-HU" b="0" dirty="0" smtClean="0"/>
              <a:t>;</a:t>
            </a:r>
          </a:p>
          <a:p>
            <a:r>
              <a:rPr lang="hu-HU" b="0" dirty="0" smtClean="0"/>
              <a:t>  </a:t>
            </a:r>
            <a:r>
              <a:rPr lang="hu-HU" b="1" dirty="0" err="1" smtClean="0"/>
              <a:t>do</a:t>
            </a:r>
            <a:r>
              <a:rPr lang="hu-HU" b="0" dirty="0" smtClean="0"/>
              <a:t>{</a:t>
            </a:r>
          </a:p>
          <a:p>
            <a:r>
              <a:rPr lang="hu-HU" b="0" dirty="0" smtClean="0"/>
              <a:t>    </a:t>
            </a:r>
            <a:r>
              <a:rPr lang="hu-HU" b="0" dirty="0" err="1" smtClean="0"/>
              <a:t>cout</a:t>
            </a:r>
            <a:r>
              <a:rPr lang="hu-HU" b="0" dirty="0" smtClean="0"/>
              <a:t> &lt;&lt; </a:t>
            </a:r>
            <a:r>
              <a:rPr lang="hu-HU" b="0" dirty="0" err="1" smtClean="0"/>
              <a:t>kerd</a:t>
            </a:r>
            <a:r>
              <a:rPr lang="hu-HU" b="0" dirty="0" smtClean="0"/>
              <a:t>; cin &gt;&gt; e;</a:t>
            </a:r>
          </a:p>
          <a:p>
            <a:r>
              <a:rPr lang="hu-HU" b="0" dirty="0" smtClean="0"/>
              <a:t>    </a:t>
            </a:r>
            <a:r>
              <a:rPr lang="hu-HU" b="0" dirty="0" err="1" smtClean="0"/>
              <a:t>hibas</a:t>
            </a:r>
            <a:r>
              <a:rPr lang="hu-HU" b="0" dirty="0" smtClean="0"/>
              <a:t>=e&lt;min || e&gt;</a:t>
            </a:r>
            <a:r>
              <a:rPr lang="hu-HU" b="0" dirty="0" err="1" smtClean="0"/>
              <a:t>max</a:t>
            </a:r>
            <a:r>
              <a:rPr lang="hu-HU" b="0" dirty="0" smtClean="0"/>
              <a:t>;</a:t>
            </a:r>
          </a:p>
          <a:p>
            <a:r>
              <a:rPr lang="hu-HU" b="0" dirty="0" smtClean="0"/>
              <a:t>    </a:t>
            </a:r>
            <a:r>
              <a:rPr lang="hu-HU" b="1" dirty="0" err="1" smtClean="0"/>
              <a:t>if</a:t>
            </a:r>
            <a:r>
              <a:rPr lang="hu-HU" b="0" dirty="0" smtClean="0"/>
              <a:t> (</a:t>
            </a:r>
            <a:r>
              <a:rPr lang="hu-HU" b="0" dirty="0" err="1" smtClean="0"/>
              <a:t>hibas</a:t>
            </a:r>
            <a:r>
              <a:rPr lang="hu-HU" b="0" dirty="0" smtClean="0"/>
              <a:t>) </a:t>
            </a:r>
            <a:r>
              <a:rPr lang="hu-HU" b="0" dirty="0" err="1" smtClean="0"/>
              <a:t>cout</a:t>
            </a:r>
            <a:r>
              <a:rPr lang="hu-HU" b="0" dirty="0" smtClean="0"/>
              <a:t> &lt;&lt; </a:t>
            </a:r>
            <a:r>
              <a:rPr lang="hu-HU" b="0" dirty="0" err="1" smtClean="0"/>
              <a:t>hibaUzenet</a:t>
            </a:r>
            <a:r>
              <a:rPr lang="hu-HU" b="0" dirty="0" smtClean="0"/>
              <a:t> &lt;&lt; </a:t>
            </a:r>
            <a:r>
              <a:rPr lang="hu-HU" b="0" dirty="0" err="1" smtClean="0"/>
              <a:t>endl</a:t>
            </a:r>
            <a:r>
              <a:rPr lang="hu-HU" b="0" dirty="0" smtClean="0"/>
              <a:t>;</a:t>
            </a:r>
          </a:p>
          <a:p>
            <a:r>
              <a:rPr lang="hu-HU" b="0" dirty="0" smtClean="0"/>
              <a:t>   }</a:t>
            </a:r>
            <a:r>
              <a:rPr lang="hu-HU" b="1" dirty="0" err="1" smtClean="0"/>
              <a:t>while</a:t>
            </a:r>
            <a:r>
              <a:rPr lang="hu-HU" b="0" dirty="0" smtClean="0"/>
              <a:t> (</a:t>
            </a:r>
            <a:r>
              <a:rPr lang="hu-HU" b="0" dirty="0" err="1" smtClean="0"/>
              <a:t>hibas</a:t>
            </a:r>
            <a:r>
              <a:rPr lang="hu-HU" b="0" dirty="0" smtClean="0"/>
              <a:t>);</a:t>
            </a:r>
          </a:p>
          <a:p>
            <a:r>
              <a:rPr lang="hu-HU" b="0" dirty="0" smtClean="0"/>
              <a:t>}</a:t>
            </a:r>
          </a:p>
          <a:p>
            <a:r>
              <a:rPr lang="hu-HU" b="0" dirty="0" smtClean="0"/>
              <a:t>//jelölje </a:t>
            </a:r>
            <a:r>
              <a:rPr lang="hu-HU" b="0" dirty="0" err="1" smtClean="0"/>
              <a:t>Tip</a:t>
            </a:r>
            <a:r>
              <a:rPr lang="hu-HU" b="0" dirty="0" smtClean="0"/>
              <a:t> az elemtípust:</a:t>
            </a:r>
          </a:p>
          <a:p>
            <a:r>
              <a:rPr lang="hu-HU" b="1" dirty="0" err="1" smtClean="0"/>
              <a:t>template</a:t>
            </a:r>
            <a:r>
              <a:rPr lang="hu-HU" b="0" dirty="0" smtClean="0"/>
              <a:t> &lt;</a:t>
            </a:r>
            <a:r>
              <a:rPr lang="hu-HU" b="1" dirty="0" err="1" smtClean="0"/>
              <a:t>typename</a:t>
            </a:r>
            <a:r>
              <a:rPr lang="hu-HU" b="0" dirty="0" smtClean="0"/>
              <a:t> </a:t>
            </a:r>
            <a:r>
              <a:rPr lang="hu-HU" b="0" dirty="0" err="1" smtClean="0"/>
              <a:t>Tip</a:t>
            </a:r>
            <a:r>
              <a:rPr lang="hu-HU" b="0" dirty="0" smtClean="0"/>
              <a:t>&gt;</a:t>
            </a:r>
          </a:p>
          <a:p>
            <a:r>
              <a:rPr lang="hu-HU" b="1" dirty="0" err="1" smtClean="0"/>
              <a:t>void</a:t>
            </a:r>
            <a:r>
              <a:rPr lang="hu-HU" b="0" dirty="0" smtClean="0"/>
              <a:t> </a:t>
            </a:r>
            <a:r>
              <a:rPr lang="hu-HU" b="0" dirty="0" err="1" smtClean="0"/>
              <a:t>tomb</a:t>
            </a:r>
            <a:r>
              <a:rPr lang="hu-HU" b="0" dirty="0" smtClean="0"/>
              <a:t>_be(</a:t>
            </a:r>
            <a:r>
              <a:rPr lang="hu-HU" b="1" dirty="0" err="1" smtClean="0"/>
              <a:t>string</a:t>
            </a:r>
            <a:r>
              <a:rPr lang="hu-HU" b="0" dirty="0" smtClean="0"/>
              <a:t> </a:t>
            </a:r>
            <a:r>
              <a:rPr lang="hu-HU" b="0" dirty="0" err="1" smtClean="0"/>
              <a:t>kerd</a:t>
            </a:r>
            <a:r>
              <a:rPr lang="hu-HU" b="0" dirty="0" smtClean="0"/>
              <a:t>, </a:t>
            </a:r>
            <a:r>
              <a:rPr lang="hu-HU" b="0" dirty="0" err="1" smtClean="0"/>
              <a:t>Tip</a:t>
            </a:r>
            <a:r>
              <a:rPr lang="hu-HU" b="0" dirty="0" smtClean="0"/>
              <a:t> min, </a:t>
            </a:r>
            <a:r>
              <a:rPr lang="hu-HU" b="0" dirty="0" err="1" smtClean="0"/>
              <a:t>Tip</a:t>
            </a:r>
            <a:r>
              <a:rPr lang="hu-HU" b="0" dirty="0" smtClean="0"/>
              <a:t> </a:t>
            </a:r>
            <a:r>
              <a:rPr lang="hu-HU" b="0" dirty="0" err="1" smtClean="0"/>
              <a:t>max</a:t>
            </a:r>
            <a:r>
              <a:rPr lang="hu-HU" b="0" dirty="0" smtClean="0"/>
              <a:t>, </a:t>
            </a:r>
            <a:r>
              <a:rPr lang="hu-HU" b="0" dirty="0" err="1" smtClean="0"/>
              <a:t>Tip</a:t>
            </a:r>
            <a:r>
              <a:rPr lang="hu-HU" b="0" dirty="0" smtClean="0"/>
              <a:t> </a:t>
            </a:r>
            <a:r>
              <a:rPr lang="hu-HU" b="0" dirty="0" err="1" smtClean="0"/>
              <a:t>mat</a:t>
            </a:r>
            <a:r>
              <a:rPr lang="hu-HU" b="0" dirty="0" smtClean="0"/>
              <a:t>[</a:t>
            </a:r>
            <a:r>
              <a:rPr lang="hu-HU" b="0" dirty="0" err="1" smtClean="0"/>
              <a:t>maxN</a:t>
            </a:r>
            <a:r>
              <a:rPr lang="hu-HU" b="0" dirty="0" smtClean="0"/>
              <a:t>][</a:t>
            </a:r>
            <a:r>
              <a:rPr lang="hu-HU" b="0" dirty="0" err="1" smtClean="0"/>
              <a:t>maxM</a:t>
            </a:r>
            <a:r>
              <a:rPr lang="hu-HU" b="0" dirty="0" smtClean="0"/>
              <a:t>],</a:t>
            </a:r>
          </a:p>
          <a:p>
            <a:r>
              <a:rPr lang="hu-HU" b="0" dirty="0" smtClean="0"/>
              <a:t>             </a:t>
            </a:r>
            <a:r>
              <a:rPr lang="hu-HU" b="1" dirty="0" smtClean="0"/>
              <a:t>int</a:t>
            </a:r>
            <a:r>
              <a:rPr lang="hu-HU" b="0" dirty="0" smtClean="0"/>
              <a:t> </a:t>
            </a:r>
            <a:r>
              <a:rPr lang="hu-HU" b="0" dirty="0" err="1" smtClean="0"/>
              <a:t>&amp;n</a:t>
            </a:r>
            <a:r>
              <a:rPr lang="hu-HU" b="0" dirty="0" smtClean="0"/>
              <a:t>, </a:t>
            </a:r>
            <a:r>
              <a:rPr lang="hu-HU" b="1" dirty="0" err="1" smtClean="0"/>
              <a:t>int</a:t>
            </a:r>
            <a:r>
              <a:rPr lang="hu-HU" b="0" dirty="0" smtClean="0"/>
              <a:t> </a:t>
            </a:r>
            <a:r>
              <a:rPr lang="hu-HU" b="0" dirty="0" err="1" smtClean="0"/>
              <a:t>&amp;m</a:t>
            </a:r>
            <a:r>
              <a:rPr lang="hu-HU" b="0" dirty="0" smtClean="0"/>
              <a:t>, </a:t>
            </a:r>
            <a:r>
              <a:rPr lang="hu-HU" b="1" dirty="0" err="1" smtClean="0"/>
              <a:t>int</a:t>
            </a:r>
            <a:r>
              <a:rPr lang="hu-HU" b="0" dirty="0" smtClean="0"/>
              <a:t> </a:t>
            </a:r>
            <a:r>
              <a:rPr lang="hu-HU" b="0" dirty="0" err="1" smtClean="0"/>
              <a:t>maxN</a:t>
            </a:r>
            <a:r>
              <a:rPr lang="hu-HU" b="0" dirty="0" smtClean="0"/>
              <a:t>, </a:t>
            </a:r>
            <a:r>
              <a:rPr lang="hu-HU" b="1" dirty="0" err="1" smtClean="0"/>
              <a:t>int</a:t>
            </a:r>
            <a:r>
              <a:rPr lang="hu-HU" b="0" dirty="0" smtClean="0"/>
              <a:t> </a:t>
            </a:r>
            <a:r>
              <a:rPr lang="hu-HU" b="0" dirty="0" err="1" smtClean="0"/>
              <a:t>maxM</a:t>
            </a:r>
            <a:r>
              <a:rPr lang="hu-HU" b="0" dirty="0" smtClean="0"/>
              <a:t>)</a:t>
            </a:r>
          </a:p>
          <a:p>
            <a:r>
              <a:rPr lang="hu-HU" b="0" dirty="0" smtClean="0"/>
              <a:t>{</a:t>
            </a:r>
          </a:p>
          <a:p>
            <a:r>
              <a:rPr lang="hu-HU" b="0" dirty="0" smtClean="0"/>
              <a:t>    </a:t>
            </a:r>
            <a:r>
              <a:rPr lang="hu-HU" b="0" dirty="0" err="1" smtClean="0"/>
              <a:t>cout</a:t>
            </a:r>
            <a:r>
              <a:rPr lang="hu-HU" b="0" dirty="0" smtClean="0"/>
              <a:t> &lt;&lt; </a:t>
            </a:r>
            <a:r>
              <a:rPr lang="hu-HU" b="0" dirty="0" err="1" smtClean="0"/>
              <a:t>kerd</a:t>
            </a:r>
            <a:r>
              <a:rPr lang="hu-HU" b="0" dirty="0" smtClean="0"/>
              <a:t> &lt;&lt; </a:t>
            </a:r>
            <a:r>
              <a:rPr lang="hu-HU" b="0" dirty="0" err="1" smtClean="0"/>
              <a:t>endl</a:t>
            </a:r>
            <a:r>
              <a:rPr lang="hu-HU" b="0" dirty="0" smtClean="0"/>
              <a:t>;</a:t>
            </a:r>
          </a:p>
          <a:p>
            <a:r>
              <a:rPr lang="hu-HU" b="0" dirty="0" smtClean="0"/>
              <a:t>    //tényleges méretek beolvasása:</a:t>
            </a:r>
          </a:p>
          <a:p>
            <a:r>
              <a:rPr lang="hu-HU" b="0" dirty="0" smtClean="0"/>
              <a:t>    be("Sorok száma: ",n,0,</a:t>
            </a:r>
            <a:r>
              <a:rPr lang="hu-HU" b="0" dirty="0" err="1" smtClean="0"/>
              <a:t>maxN</a:t>
            </a:r>
            <a:r>
              <a:rPr lang="hu-HU" b="0" dirty="0" smtClean="0"/>
              <a:t>,"Hibás a sorok száma!");</a:t>
            </a:r>
          </a:p>
          <a:p>
            <a:r>
              <a:rPr lang="hu-HU" b="0" dirty="0" smtClean="0"/>
              <a:t>    be("Oszlopok száma: ",m,0,</a:t>
            </a:r>
            <a:r>
              <a:rPr lang="hu-HU" b="0" dirty="0" err="1" smtClean="0"/>
              <a:t>maxM</a:t>
            </a:r>
            <a:r>
              <a:rPr lang="hu-HU" b="0" dirty="0" smtClean="0"/>
              <a:t>,"Hibás az oszlopok száma!");</a:t>
            </a:r>
          </a:p>
          <a:p>
            <a:r>
              <a:rPr lang="hu-HU" b="0" dirty="0" smtClean="0"/>
              <a:t>    //a mátrix beolvasása:</a:t>
            </a:r>
          </a:p>
          <a:p>
            <a:r>
              <a:rPr lang="hu-HU" b="0" dirty="0" smtClean="0"/>
              <a:t>    </a:t>
            </a:r>
            <a:r>
              <a:rPr lang="hu-HU" b="0" dirty="0" err="1" smtClean="0"/>
              <a:t>cout</a:t>
            </a:r>
            <a:r>
              <a:rPr lang="hu-HU" b="0" dirty="0" smtClean="0"/>
              <a:t> &lt;&lt; "Kérem az elemeket!" &lt;&lt; </a:t>
            </a:r>
            <a:r>
              <a:rPr lang="hu-HU" b="0" dirty="0" err="1" smtClean="0"/>
              <a:t>endl</a:t>
            </a:r>
            <a:r>
              <a:rPr lang="hu-HU" b="0" dirty="0" smtClean="0"/>
              <a:t>;</a:t>
            </a:r>
          </a:p>
          <a:p>
            <a:r>
              <a:rPr lang="hu-HU" b="0" dirty="0" smtClean="0"/>
              <a:t>    </a:t>
            </a:r>
            <a:r>
              <a:rPr lang="hu-HU" b="1" dirty="0" err="1" smtClean="0"/>
              <a:t>for</a:t>
            </a:r>
            <a:r>
              <a:rPr lang="hu-HU" b="0" dirty="0" smtClean="0"/>
              <a:t> (int i=1;i&lt;=n;++i)</a:t>
            </a:r>
          </a:p>
          <a:p>
            <a:r>
              <a:rPr lang="hu-HU" b="0" dirty="0" smtClean="0"/>
              <a:t>    {</a:t>
            </a:r>
          </a:p>
          <a:p>
            <a:r>
              <a:rPr lang="hu-HU" b="0" dirty="0" smtClean="0"/>
              <a:t>      </a:t>
            </a:r>
            <a:r>
              <a:rPr lang="hu-HU" b="1" dirty="0" err="1" smtClean="0"/>
              <a:t>for</a:t>
            </a:r>
            <a:r>
              <a:rPr lang="hu-HU" b="0" dirty="0" smtClean="0"/>
              <a:t> (int j=1;j&lt;=m;++j)</a:t>
            </a:r>
          </a:p>
          <a:p>
            <a:r>
              <a:rPr lang="hu-HU" b="0" dirty="0" smtClean="0"/>
              <a:t>      {</a:t>
            </a:r>
          </a:p>
          <a:p>
            <a:r>
              <a:rPr lang="hu-HU" b="0" dirty="0" smtClean="0"/>
              <a:t>        </a:t>
            </a:r>
            <a:r>
              <a:rPr lang="hu-HU" b="0" dirty="0" err="1" smtClean="0"/>
              <a:t>cout</a:t>
            </a:r>
            <a:r>
              <a:rPr lang="hu-HU" b="0" dirty="0" smtClean="0"/>
              <a:t> &lt;&lt; "(" &lt;&lt; i &lt;&lt; "," &lt;&lt; j &lt;&lt; ") :";</a:t>
            </a:r>
          </a:p>
          <a:p>
            <a:r>
              <a:rPr lang="hu-HU" b="0" dirty="0" smtClean="0"/>
              <a:t>        be("",</a:t>
            </a:r>
            <a:r>
              <a:rPr lang="hu-HU" b="0" dirty="0" err="1" smtClean="0"/>
              <a:t>mat</a:t>
            </a:r>
            <a:r>
              <a:rPr lang="hu-HU" b="0" dirty="0" smtClean="0"/>
              <a:t>[i-1][j-1],min,</a:t>
            </a:r>
            <a:r>
              <a:rPr lang="hu-HU" b="0" dirty="0" err="1" smtClean="0"/>
              <a:t>max</a:t>
            </a:r>
            <a:r>
              <a:rPr lang="hu-HU" b="0" dirty="0" smtClean="0"/>
              <a:t>,"Hibás az elem!");</a:t>
            </a:r>
          </a:p>
          <a:p>
            <a:r>
              <a:rPr lang="hu-HU" b="0" dirty="0" smtClean="0"/>
              <a:t>      }</a:t>
            </a:r>
          </a:p>
          <a:p>
            <a:r>
              <a:rPr lang="hu-HU" b="0" dirty="0" smtClean="0"/>
              <a:t>    }</a:t>
            </a:r>
          </a:p>
          <a:p>
            <a:r>
              <a:rPr lang="hu-HU" b="0" dirty="0" smtClean="0"/>
              <a:t>}</a:t>
            </a:r>
          </a:p>
          <a:p>
            <a:endParaRPr lang="hu-HU" b="0" dirty="0" smtClean="0"/>
          </a:p>
          <a:p>
            <a:r>
              <a:rPr lang="hu-HU" b="1" dirty="0" smtClean="0"/>
              <a:t>int</a:t>
            </a:r>
            <a:r>
              <a:rPr lang="hu-HU" b="0" dirty="0" smtClean="0"/>
              <a:t> main()</a:t>
            </a:r>
          </a:p>
          <a:p>
            <a:r>
              <a:rPr lang="hu-HU" b="0" dirty="0" smtClean="0"/>
              <a:t>{</a:t>
            </a:r>
          </a:p>
          <a:p>
            <a:r>
              <a:rPr lang="hu-HU" b="0" dirty="0" smtClean="0"/>
              <a:t>  </a:t>
            </a:r>
            <a:r>
              <a:rPr lang="hu-HU" b="1" dirty="0" smtClean="0"/>
              <a:t>int</a:t>
            </a:r>
            <a:r>
              <a:rPr lang="hu-HU" b="0" dirty="0" smtClean="0"/>
              <a:t> N;</a:t>
            </a:r>
          </a:p>
          <a:p>
            <a:r>
              <a:rPr lang="hu-HU" b="0" dirty="0" smtClean="0"/>
              <a:t>  </a:t>
            </a:r>
            <a:r>
              <a:rPr lang="hu-HU" b="1" dirty="0" smtClean="0"/>
              <a:t>int</a:t>
            </a:r>
            <a:r>
              <a:rPr lang="hu-HU" b="0" dirty="0" smtClean="0"/>
              <a:t> M;</a:t>
            </a:r>
          </a:p>
          <a:p>
            <a:r>
              <a:rPr lang="hu-HU" b="0" dirty="0" smtClean="0"/>
              <a:t>  //Ezek után legális hívások lesznek az alábbiak:</a:t>
            </a:r>
          </a:p>
          <a:p>
            <a:r>
              <a:rPr lang="hu-HU" b="0" dirty="0" smtClean="0"/>
              <a:t>  </a:t>
            </a:r>
            <a:r>
              <a:rPr lang="hu-HU" b="1" dirty="0" err="1" smtClean="0"/>
              <a:t>string</a:t>
            </a:r>
            <a:r>
              <a:rPr lang="hu-HU" b="0" dirty="0" smtClean="0"/>
              <a:t> </a:t>
            </a:r>
            <a:r>
              <a:rPr lang="hu-HU" b="0" dirty="0" err="1" smtClean="0"/>
              <a:t>szovegek</a:t>
            </a:r>
            <a:r>
              <a:rPr lang="hu-HU" b="0" dirty="0" smtClean="0"/>
              <a:t>[</a:t>
            </a:r>
            <a:r>
              <a:rPr lang="hu-HU" b="0" dirty="0" err="1" smtClean="0"/>
              <a:t>maxN</a:t>
            </a:r>
            <a:r>
              <a:rPr lang="hu-HU" b="0" dirty="0" smtClean="0"/>
              <a:t>][</a:t>
            </a:r>
            <a:r>
              <a:rPr lang="hu-HU" b="0" dirty="0" err="1" smtClean="0"/>
              <a:t>maxM</a:t>
            </a:r>
            <a:r>
              <a:rPr lang="hu-HU" b="0" dirty="0" smtClean="0"/>
              <a:t>];</a:t>
            </a:r>
          </a:p>
          <a:p>
            <a:r>
              <a:rPr lang="hu-HU" b="0" dirty="0" smtClean="0"/>
              <a:t>  </a:t>
            </a:r>
            <a:r>
              <a:rPr lang="hu-HU" b="1" dirty="0" err="1" smtClean="0"/>
              <a:t>string</a:t>
            </a:r>
            <a:r>
              <a:rPr lang="hu-HU" b="0" dirty="0" smtClean="0"/>
              <a:t> </a:t>
            </a:r>
            <a:r>
              <a:rPr lang="hu-HU" b="0" dirty="0" err="1" smtClean="0"/>
              <a:t>minS</a:t>
            </a:r>
            <a:r>
              <a:rPr lang="hu-HU" b="0" dirty="0" smtClean="0"/>
              <a:t>=""; </a:t>
            </a:r>
            <a:r>
              <a:rPr lang="hu-HU" b="1" dirty="0" err="1" smtClean="0"/>
              <a:t>string</a:t>
            </a:r>
            <a:r>
              <a:rPr lang="hu-HU" b="0" dirty="0" smtClean="0"/>
              <a:t> </a:t>
            </a:r>
            <a:r>
              <a:rPr lang="hu-HU" b="0" dirty="0" err="1" smtClean="0"/>
              <a:t>maxS</a:t>
            </a:r>
            <a:r>
              <a:rPr lang="hu-HU" b="0" dirty="0" smtClean="0"/>
              <a:t>="ZZZZ";</a:t>
            </a:r>
          </a:p>
          <a:p>
            <a:r>
              <a:rPr lang="hu-HU" b="0" dirty="0" smtClean="0"/>
              <a:t>  </a:t>
            </a:r>
            <a:r>
              <a:rPr lang="hu-HU" b="0" dirty="0" err="1" smtClean="0"/>
              <a:t>tomb</a:t>
            </a:r>
            <a:r>
              <a:rPr lang="hu-HU" b="0" dirty="0" smtClean="0"/>
              <a:t>_be("</a:t>
            </a:r>
            <a:r>
              <a:rPr lang="hu-HU" b="0" dirty="0" err="1" smtClean="0"/>
              <a:t>Szovegmatrix</a:t>
            </a:r>
            <a:r>
              <a:rPr lang="hu-HU" b="0" dirty="0" smtClean="0"/>
              <a:t>", </a:t>
            </a:r>
            <a:r>
              <a:rPr lang="hu-HU" b="0" dirty="0" err="1" smtClean="0"/>
              <a:t>minS</a:t>
            </a:r>
            <a:r>
              <a:rPr lang="hu-HU" b="0" dirty="0" smtClean="0"/>
              <a:t>, </a:t>
            </a:r>
            <a:r>
              <a:rPr lang="hu-HU" b="0" dirty="0" err="1" smtClean="0"/>
              <a:t>maxS</a:t>
            </a:r>
            <a:r>
              <a:rPr lang="hu-HU" b="0" dirty="0" smtClean="0"/>
              <a:t>, </a:t>
            </a:r>
            <a:r>
              <a:rPr lang="hu-HU" b="0" dirty="0" err="1" smtClean="0"/>
              <a:t>szovegek</a:t>
            </a:r>
            <a:r>
              <a:rPr lang="hu-HU" b="0" dirty="0" smtClean="0"/>
              <a:t>, N, M, </a:t>
            </a:r>
            <a:r>
              <a:rPr lang="hu-HU" b="0" dirty="0" err="1" smtClean="0"/>
              <a:t>maxN</a:t>
            </a:r>
            <a:r>
              <a:rPr lang="hu-HU" b="0" dirty="0" smtClean="0"/>
              <a:t>,</a:t>
            </a:r>
            <a:r>
              <a:rPr lang="hu-HU" b="0" dirty="0" err="1" smtClean="0"/>
              <a:t>maxM</a:t>
            </a:r>
            <a:r>
              <a:rPr lang="hu-HU" b="0" dirty="0" smtClean="0"/>
              <a:t>);</a:t>
            </a:r>
          </a:p>
          <a:p>
            <a:r>
              <a:rPr lang="hu-HU" b="0" dirty="0" smtClean="0"/>
              <a:t>  </a:t>
            </a:r>
            <a:r>
              <a:rPr lang="hu-HU" b="1" dirty="0" err="1" smtClean="0"/>
              <a:t>double</a:t>
            </a:r>
            <a:r>
              <a:rPr lang="hu-HU" b="0" dirty="0" smtClean="0"/>
              <a:t> </a:t>
            </a:r>
            <a:r>
              <a:rPr lang="hu-HU" b="0" dirty="0" err="1" smtClean="0"/>
              <a:t>valosak</a:t>
            </a:r>
            <a:r>
              <a:rPr lang="hu-HU" b="0" dirty="0" smtClean="0"/>
              <a:t>[</a:t>
            </a:r>
            <a:r>
              <a:rPr lang="hu-HU" b="0" dirty="0" err="1" smtClean="0"/>
              <a:t>maxN</a:t>
            </a:r>
            <a:r>
              <a:rPr lang="hu-HU" b="0" dirty="0" smtClean="0"/>
              <a:t>][</a:t>
            </a:r>
            <a:r>
              <a:rPr lang="hu-HU" b="0" dirty="0" err="1" smtClean="0"/>
              <a:t>maxM</a:t>
            </a:r>
            <a:r>
              <a:rPr lang="hu-HU" b="0" dirty="0" smtClean="0"/>
              <a:t>];</a:t>
            </a:r>
          </a:p>
          <a:p>
            <a:r>
              <a:rPr lang="hu-HU" b="0" dirty="0" smtClean="0"/>
              <a:t>  </a:t>
            </a:r>
            <a:r>
              <a:rPr lang="hu-HU" b="1" dirty="0" err="1" smtClean="0"/>
              <a:t>double</a:t>
            </a:r>
            <a:r>
              <a:rPr lang="hu-HU" b="0" dirty="0" smtClean="0"/>
              <a:t> </a:t>
            </a:r>
            <a:r>
              <a:rPr lang="hu-HU" b="0" dirty="0" err="1" smtClean="0"/>
              <a:t>minD</a:t>
            </a:r>
            <a:r>
              <a:rPr lang="hu-HU" b="0" dirty="0" smtClean="0"/>
              <a:t>=0.0; </a:t>
            </a:r>
            <a:r>
              <a:rPr lang="hu-HU" b="1" dirty="0" err="1" smtClean="0"/>
              <a:t>double</a:t>
            </a:r>
            <a:r>
              <a:rPr lang="hu-HU" b="0" dirty="0" smtClean="0"/>
              <a:t> </a:t>
            </a:r>
            <a:r>
              <a:rPr lang="hu-HU" b="0" dirty="0" err="1" smtClean="0"/>
              <a:t>maxD</a:t>
            </a:r>
            <a:r>
              <a:rPr lang="hu-HU" b="0" dirty="0" smtClean="0"/>
              <a:t>=3.14;</a:t>
            </a:r>
          </a:p>
          <a:p>
            <a:r>
              <a:rPr lang="hu-HU" b="0" dirty="0" smtClean="0"/>
              <a:t>  </a:t>
            </a:r>
            <a:r>
              <a:rPr lang="hu-HU" b="0" dirty="0" err="1" smtClean="0"/>
              <a:t>tomb</a:t>
            </a:r>
            <a:r>
              <a:rPr lang="hu-HU" b="0" dirty="0" smtClean="0"/>
              <a:t>_be("</a:t>
            </a:r>
            <a:r>
              <a:rPr lang="hu-HU" b="0" dirty="0" err="1" smtClean="0"/>
              <a:t>Valosmatrix</a:t>
            </a:r>
            <a:r>
              <a:rPr lang="hu-HU" b="0" dirty="0" smtClean="0"/>
              <a:t>", </a:t>
            </a:r>
            <a:r>
              <a:rPr lang="hu-HU" b="0" dirty="0" err="1" smtClean="0"/>
              <a:t>minD</a:t>
            </a:r>
            <a:r>
              <a:rPr lang="hu-HU" b="0" dirty="0" smtClean="0"/>
              <a:t>, </a:t>
            </a:r>
            <a:r>
              <a:rPr lang="hu-HU" b="0" dirty="0" err="1" smtClean="0"/>
              <a:t>maxD</a:t>
            </a:r>
            <a:r>
              <a:rPr lang="hu-HU" b="0" dirty="0" smtClean="0"/>
              <a:t>, </a:t>
            </a:r>
            <a:r>
              <a:rPr lang="hu-HU" b="0" dirty="0" err="1" smtClean="0"/>
              <a:t>valosak</a:t>
            </a:r>
            <a:r>
              <a:rPr lang="hu-HU" b="0" dirty="0" smtClean="0"/>
              <a:t>, N, M, </a:t>
            </a:r>
            <a:r>
              <a:rPr lang="hu-HU" b="0" dirty="0" err="1" smtClean="0"/>
              <a:t>maxN</a:t>
            </a:r>
            <a:r>
              <a:rPr lang="hu-HU" b="0" dirty="0" smtClean="0"/>
              <a:t>,</a:t>
            </a:r>
            <a:r>
              <a:rPr lang="hu-HU" b="0" dirty="0" err="1" smtClean="0"/>
              <a:t>maxM</a:t>
            </a:r>
            <a:r>
              <a:rPr lang="hu-HU" b="0" dirty="0" smtClean="0"/>
              <a:t>);</a:t>
            </a:r>
          </a:p>
          <a:p>
            <a:r>
              <a:rPr lang="hu-HU" b="0" dirty="0" smtClean="0"/>
              <a:t>  </a:t>
            </a:r>
            <a:r>
              <a:rPr lang="hu-HU" b="1" dirty="0" err="1" smtClean="0"/>
              <a:t>return</a:t>
            </a:r>
            <a:r>
              <a:rPr lang="hu-HU" b="0" dirty="0" smtClean="0"/>
              <a:t> 0;</a:t>
            </a:r>
          </a:p>
          <a:p>
            <a:r>
              <a:rPr lang="hu-HU" b="0" dirty="0" smtClean="0"/>
              <a:t>}</a:t>
            </a:r>
          </a:p>
          <a:p>
            <a:endParaRPr lang="hu-HU" b="0" dirty="0" smtClean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Szlávi-Zsakó: Programozási alapismeretek 7. előadás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AC3FFA-A8F7-48B1-9A46-077152041095}" type="slidenum">
              <a:rPr lang="hu-HU" smtClean="0"/>
              <a:pPr>
                <a:defRPr/>
              </a:pPr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049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Folytatva az előbbi dián lévő példát:</a:t>
            </a:r>
          </a:p>
          <a:p>
            <a:r>
              <a:rPr lang="hu-HU" dirty="0" smtClean="0"/>
              <a:t>//</a:t>
            </a:r>
            <a:r>
              <a:rPr lang="hu-HU" dirty="0" err="1" smtClean="0"/>
              <a:t>fv</a:t>
            </a:r>
            <a:r>
              <a:rPr lang="hu-HU" dirty="0" smtClean="0"/>
              <a:t> mint paraméter: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template&lt;</a:t>
            </a:r>
            <a:r>
              <a:rPr lang="hu-HU" b="1" dirty="0" err="1" smtClean="0"/>
              <a:t>typename</a:t>
            </a:r>
            <a:r>
              <a:rPr lang="hu-HU" b="1" dirty="0" smtClean="0"/>
              <a:t> </a:t>
            </a:r>
            <a:r>
              <a:rPr lang="fr-FR" i="0" u="sng" dirty="0" smtClean="0"/>
              <a:t>T</a:t>
            </a:r>
            <a:r>
              <a:rPr lang="hu-HU" i="0" u="sng" dirty="0" err="1" smtClean="0"/>
              <a:t>ip</a:t>
            </a:r>
            <a:r>
              <a:rPr lang="fr-FR" b="1" dirty="0" smtClean="0"/>
              <a:t>&gt;</a:t>
            </a:r>
            <a:r>
              <a:rPr lang="fr-FR" dirty="0" smtClean="0"/>
              <a:t> </a:t>
            </a:r>
            <a:r>
              <a:rPr lang="hu-HU" b="1" dirty="0" err="1" smtClean="0"/>
              <a:t>void</a:t>
            </a:r>
            <a:r>
              <a:rPr lang="fr-FR" dirty="0" smtClean="0"/>
              <a:t> </a:t>
            </a:r>
            <a:r>
              <a:rPr lang="hu-HU" dirty="0" smtClean="0"/>
              <a:t>be</a:t>
            </a:r>
            <a:r>
              <a:rPr lang="fr-FR" dirty="0" smtClean="0"/>
              <a:t>(</a:t>
            </a:r>
            <a:r>
              <a:rPr lang="hu-HU" sz="1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0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000" b="0" i="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000" dirty="0" err="1" smtClean="0">
                <a:latin typeface="Courier New" pitchFamily="49" charset="0"/>
                <a:cs typeface="Courier New" pitchFamily="49" charset="0"/>
              </a:rPr>
              <a:t>&amp;e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hu-HU" sz="1000" baseline="0" dirty="0" smtClean="0">
                <a:latin typeface="Courier New" pitchFamily="49" charset="0"/>
                <a:cs typeface="Courier New" pitchFamily="49" charset="0"/>
              </a:rPr>
              <a:t> (*</a:t>
            </a:r>
            <a:r>
              <a:rPr lang="hu-HU" sz="1000" baseline="0" dirty="0" err="1" smtClean="0">
                <a:latin typeface="Courier New" pitchFamily="49" charset="0"/>
                <a:cs typeface="Courier New" pitchFamily="49" charset="0"/>
              </a:rPr>
              <a:t>tulFv</a:t>
            </a:r>
            <a:r>
              <a:rPr lang="hu-HU" sz="1000" baseline="0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hu-HU" sz="1000" i="0" u="sng" baseline="0" dirty="0" err="1" smtClean="0"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000" baseline="0" dirty="0" smtClean="0">
                <a:latin typeface="Courier New" pitchFamily="49" charset="0"/>
                <a:cs typeface="Courier New" pitchFamily="49" charset="0"/>
              </a:rPr>
              <a:t> e)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000" dirty="0" err="1" smtClean="0">
                <a:latin typeface="Courier New" pitchFamily="49" charset="0"/>
                <a:cs typeface="Courier New" pitchFamily="49" charset="0"/>
              </a:rPr>
              <a:t>hibaUzenet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hu-HU" dirty="0" smtClean="0"/>
          </a:p>
          <a:p>
            <a:r>
              <a:rPr lang="hu-HU" dirty="0" smtClean="0"/>
              <a:t>Ezek után legális hívások lesznek az alábbiak:</a:t>
            </a:r>
          </a:p>
          <a:p>
            <a:r>
              <a:rPr lang="hu-HU" dirty="0" smtClean="0"/>
              <a:t>//Tulajdonság függvények:</a:t>
            </a:r>
          </a:p>
          <a:p>
            <a:r>
              <a:rPr lang="hu-HU" b="1" dirty="0" err="1" smtClean="0"/>
              <a:t>bool</a:t>
            </a:r>
            <a:r>
              <a:rPr lang="hu-HU" dirty="0" smtClean="0"/>
              <a:t> </a:t>
            </a:r>
            <a:r>
              <a:rPr lang="hu-HU" b="0" dirty="0" err="1" smtClean="0"/>
              <a:t>paratlanE</a:t>
            </a:r>
            <a:r>
              <a:rPr lang="hu-HU" b="0" dirty="0" smtClean="0"/>
              <a:t>(</a:t>
            </a:r>
            <a:r>
              <a:rPr lang="hu-HU" b="1" dirty="0" smtClean="0"/>
              <a:t>int</a:t>
            </a:r>
            <a:r>
              <a:rPr lang="hu-HU" dirty="0" smtClean="0"/>
              <a:t> x);//</a:t>
            </a:r>
            <a:r>
              <a:rPr lang="hu-HU" dirty="0" err="1" smtClean="0"/>
              <a:t>paratlanE</a:t>
            </a:r>
            <a:r>
              <a:rPr lang="hu-HU" dirty="0" smtClean="0"/>
              <a:t>:int-&gt;</a:t>
            </a:r>
            <a:r>
              <a:rPr lang="hu-HU" dirty="0" err="1" smtClean="0"/>
              <a:t>bool</a:t>
            </a:r>
            <a:r>
              <a:rPr lang="hu-HU" dirty="0" smtClean="0"/>
              <a:t>; tulajdonság függvény</a:t>
            </a:r>
            <a:r>
              <a:rPr lang="hu-HU" baseline="0" dirty="0" smtClean="0"/>
              <a:t> fejsora</a:t>
            </a:r>
          </a:p>
          <a:p>
            <a:r>
              <a:rPr lang="hu-HU" b="1" baseline="0" dirty="0" err="1" smtClean="0"/>
              <a:t>bool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egynelKisebbE</a:t>
            </a:r>
            <a:r>
              <a:rPr lang="hu-HU" baseline="0" dirty="0" smtClean="0"/>
              <a:t>(</a:t>
            </a:r>
            <a:r>
              <a:rPr lang="hu-HU" b="1" baseline="0" dirty="0" err="1" smtClean="0"/>
              <a:t>double</a:t>
            </a:r>
            <a:r>
              <a:rPr lang="hu-HU" baseline="0" dirty="0" smtClean="0"/>
              <a:t> x);//</a:t>
            </a:r>
            <a:r>
              <a:rPr lang="hu-HU" baseline="0" dirty="0" err="1" smtClean="0"/>
              <a:t>egynelKisebbE</a:t>
            </a:r>
            <a:r>
              <a:rPr lang="hu-HU" baseline="0" dirty="0" smtClean="0"/>
              <a:t>:</a:t>
            </a:r>
            <a:r>
              <a:rPr lang="hu-HU" baseline="0" dirty="0" err="1" smtClean="0"/>
              <a:t>double-</a:t>
            </a:r>
            <a:r>
              <a:rPr lang="hu-HU" baseline="0" dirty="0" smtClean="0"/>
              <a:t>&gt;</a:t>
            </a:r>
            <a:r>
              <a:rPr lang="hu-HU" baseline="0" dirty="0" err="1" smtClean="0"/>
              <a:t>bool</a:t>
            </a:r>
            <a:r>
              <a:rPr lang="hu-HU" baseline="0" dirty="0" smtClean="0"/>
              <a:t>; </a:t>
            </a:r>
            <a:r>
              <a:rPr lang="hu-HU" dirty="0" smtClean="0"/>
              <a:t>tulajdonság függvény</a:t>
            </a:r>
            <a:r>
              <a:rPr lang="hu-HU" baseline="0" dirty="0" smtClean="0"/>
              <a:t> fejsora</a:t>
            </a:r>
            <a:endParaRPr lang="hu-HU" dirty="0" smtClean="0"/>
          </a:p>
          <a:p>
            <a:r>
              <a:rPr lang="hu-HU" dirty="0" smtClean="0"/>
              <a:t>…</a:t>
            </a:r>
          </a:p>
          <a:p>
            <a:r>
              <a:rPr lang="hu-HU" b="1" dirty="0" smtClean="0"/>
              <a:t>int</a:t>
            </a:r>
            <a:r>
              <a:rPr lang="hu-HU" dirty="0" smtClean="0"/>
              <a:t> N;//egy beolvasandó</a:t>
            </a:r>
            <a:r>
              <a:rPr lang="hu-HU" baseline="0" dirty="0" smtClean="0"/>
              <a:t> egész szám</a:t>
            </a:r>
            <a:endParaRPr lang="hu-HU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be</a:t>
            </a:r>
            <a:r>
              <a:rPr lang="fr-FR" dirty="0" smtClean="0"/>
              <a:t>(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"Kerek egy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paratlan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egeszet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0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paratlanE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"Ez nem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paratlan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egesz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hu-HU" sz="1000" b="0" baseline="0" dirty="0" err="1" smtClean="0">
                <a:latin typeface="Courier New" pitchFamily="49" charset="0"/>
                <a:cs typeface="Courier New" pitchFamily="49" charset="0"/>
              </a:rPr>
              <a:t>erem</a:t>
            </a:r>
            <a:r>
              <a:rPr lang="hu-HU" sz="10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000" b="0" baseline="0" dirty="0" err="1" smtClean="0">
                <a:latin typeface="Courier New" pitchFamily="49" charset="0"/>
                <a:cs typeface="Courier New" pitchFamily="49" charset="0"/>
              </a:rPr>
              <a:t>ujra</a:t>
            </a:r>
            <a:r>
              <a:rPr lang="hu-HU" sz="1000" b="0" baseline="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hu-HU" b="1" dirty="0" err="1" smtClean="0"/>
              <a:t>double</a:t>
            </a:r>
            <a:r>
              <a:rPr lang="hu-HU" dirty="0" smtClean="0"/>
              <a:t> R;//egy beolvasandó valós szám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be</a:t>
            </a:r>
            <a:r>
              <a:rPr lang="fr-FR" dirty="0" smtClean="0"/>
              <a:t>(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"Kerek egy</a:t>
            </a:r>
            <a:r>
              <a:rPr lang="hu-HU" sz="10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valosat</a:t>
            </a:r>
            <a:r>
              <a:rPr lang="hu-HU" sz="1000" b="0" baseline="0" dirty="0" smtClean="0">
                <a:latin typeface="Courier New" pitchFamily="49" charset="0"/>
                <a:cs typeface="Courier New" pitchFamily="49" charset="0"/>
              </a:rPr>
              <a:t> (&lt;1)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0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egynelKisebbE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"Ez nem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megfelelo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szam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hu-HU" sz="1000" b="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hu-HU" sz="1000" b="0" baseline="0" dirty="0" err="1" smtClean="0">
                <a:latin typeface="Courier New" pitchFamily="49" charset="0"/>
                <a:cs typeface="Courier New" pitchFamily="49" charset="0"/>
              </a:rPr>
              <a:t>erem</a:t>
            </a:r>
            <a:r>
              <a:rPr lang="hu-HU" sz="10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000" b="0" baseline="0" dirty="0" err="1" smtClean="0">
                <a:latin typeface="Courier New" pitchFamily="49" charset="0"/>
                <a:cs typeface="Courier New" pitchFamily="49" charset="0"/>
              </a:rPr>
              <a:t>ujra</a:t>
            </a:r>
            <a:r>
              <a:rPr lang="hu-HU" sz="1000" b="0" baseline="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hu-HU" sz="1000" b="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hu-HU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hu-HU" dirty="0" smtClean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Szlávi-Zsakó: Programozási alapismeretek 7. előadás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AC3FFA-A8F7-48B1-9A46-077152041095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858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D9104-4ABC-41DB-9E08-4F399A0A5ACD}" type="slidenum">
              <a:rPr lang="hu-HU" smtClean="0"/>
              <a:pPr/>
              <a:t>33</a:t>
            </a:fld>
            <a:endParaRPr lang="hu-HU" smtClean="0"/>
          </a:p>
        </p:txBody>
      </p:sp>
      <p:sp>
        <p:nvSpPr>
          <p:cNvPr id="7885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729711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5698E-3657-4895-9497-26016D5949C8}" type="slidenum">
              <a:rPr lang="hu-HU" smtClean="0"/>
              <a:pPr/>
              <a:t>34</a:t>
            </a:fld>
            <a:endParaRPr lang="hu-HU" smtClean="0"/>
          </a:p>
        </p:txBody>
      </p:sp>
      <p:sp>
        <p:nvSpPr>
          <p:cNvPr id="7987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262385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574F-A158-4E1F-84F7-C5AA5141B9BE}" type="slidenum">
              <a:rPr lang="hu-HU" smtClean="0"/>
              <a:pPr/>
              <a:t>35</a:t>
            </a:fld>
            <a:endParaRPr lang="hu-HU" smtClean="0"/>
          </a:p>
        </p:txBody>
      </p:sp>
      <p:sp>
        <p:nvSpPr>
          <p:cNvPr id="809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004664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0BAF5-BAA0-4FC1-8968-E15C6CDEAB43}" type="slidenum">
              <a:rPr lang="hu-HU" smtClean="0"/>
              <a:pPr/>
              <a:t>36</a:t>
            </a:fld>
            <a:endParaRPr lang="hu-HU" smtClean="0"/>
          </a:p>
        </p:txBody>
      </p:sp>
      <p:sp>
        <p:nvSpPr>
          <p:cNvPr id="819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259311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F2A9D-B444-4691-A00B-AFFD09ECBCDC}" type="slidenum">
              <a:rPr lang="hu-HU" smtClean="0"/>
              <a:pPr/>
              <a:t>37</a:t>
            </a:fld>
            <a:endParaRPr lang="hu-HU" smtClean="0"/>
          </a:p>
        </p:txBody>
      </p:sp>
      <p:sp>
        <p:nvSpPr>
          <p:cNvPr id="829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966660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Szlávi-Zsakó: Programozási alapismeretek 7. előadás</a:t>
            </a:r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fld id="{8F62B052-C631-4347-B786-5F0110FC7CAF}" type="slidenum">
              <a:rPr lang="hu-HU" sz="1000"/>
              <a:pPr algn="r" defTabSz="94615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hu-HU" sz="1000"/>
          </a:p>
        </p:txBody>
      </p:sp>
      <p:sp>
        <p:nvSpPr>
          <p:cNvPr id="839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012395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Szlávi-Zsakó: Programozási alapismeretek 7. előadás</a:t>
            </a:r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fld id="{C0476CC0-5371-4D95-8910-26DED1E1BACD}" type="slidenum">
              <a:rPr lang="hu-HU" sz="1000"/>
              <a:pPr algn="r" defTabSz="94615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hu-HU" sz="1000"/>
          </a:p>
        </p:txBody>
      </p:sp>
      <p:sp>
        <p:nvSpPr>
          <p:cNvPr id="849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74423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98308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40E9A32-3043-4ECC-B3E8-20499A03F69B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830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43E4-B023-4F62-8974-3940C396D890}" type="slidenum">
              <a:rPr lang="hu-HU" smtClean="0"/>
              <a:pPr/>
              <a:t>40</a:t>
            </a:fld>
            <a:endParaRPr lang="hu-HU" smtClean="0"/>
          </a:p>
        </p:txBody>
      </p:sp>
      <p:sp>
        <p:nvSpPr>
          <p:cNvPr id="860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999047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0EFA4-3E2F-45CB-BCB1-C3DE4213C26D}" type="slidenum">
              <a:rPr lang="hu-HU" smtClean="0"/>
              <a:pPr/>
              <a:t>41</a:t>
            </a:fld>
            <a:endParaRPr lang="hu-HU" smtClean="0"/>
          </a:p>
        </p:txBody>
      </p:sp>
      <p:sp>
        <p:nvSpPr>
          <p:cNvPr id="870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A Belső és a Fehér két logikai függvény, nevük alapján kitalálható szemantikával.</a:t>
            </a:r>
          </a:p>
        </p:txBody>
      </p:sp>
    </p:spTree>
    <p:extLst>
      <p:ext uri="{BB962C8B-B14F-4D97-AF65-F5344CB8AC3E}">
        <p14:creationId xmlns:p14="http://schemas.microsoft.com/office/powerpoint/2010/main" val="3112176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A2BF8-0ADB-4935-B1E9-CC43FBEA0BEE}" type="slidenum">
              <a:rPr lang="hu-HU" smtClean="0"/>
              <a:pPr/>
              <a:t>42</a:t>
            </a:fld>
            <a:endParaRPr lang="hu-HU" smtClean="0"/>
          </a:p>
        </p:txBody>
      </p:sp>
      <p:sp>
        <p:nvSpPr>
          <p:cNvPr id="8806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A Festés eljárás az indexpárból</a:t>
            </a:r>
            <a:r>
              <a:rPr lang="hu-HU" baseline="0" dirty="0" smtClean="0"/>
              <a:t> kiindulva befesti a </a:t>
            </a:r>
            <a:r>
              <a:rPr lang="hu-HU" baseline="0" dirty="0" err="1" smtClean="0"/>
              <a:t>KK-ban</a:t>
            </a:r>
            <a:r>
              <a:rPr lang="hu-HU" baseline="0" dirty="0" smtClean="0"/>
              <a:t> tárolt tartományt, amelyet globálisan ér el.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83458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3B2A3-7309-43D7-BBD4-D9E31551DE25}" type="slidenum">
              <a:rPr lang="hu-HU" smtClean="0"/>
              <a:pPr/>
              <a:t>43</a:t>
            </a:fld>
            <a:endParaRPr lang="hu-HU" smtClean="0"/>
          </a:p>
        </p:txBody>
      </p:sp>
      <p:sp>
        <p:nvSpPr>
          <p:cNvPr id="8909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A specifikációbeli alapgondolat, „az (i,j) belső pont-e”, helyett az algoritmusban „az (i,j) pont egyes szomszédjai belső pontok-e” szerepel.</a:t>
            </a:r>
          </a:p>
          <a:p>
            <a:r>
              <a:rPr lang="hu-HU" dirty="0" smtClean="0"/>
              <a:t>Ez magyarázza a formális különbséget.</a:t>
            </a:r>
          </a:p>
          <a:p>
            <a:endParaRPr lang="hu-HU" dirty="0" smtClean="0"/>
          </a:p>
          <a:p>
            <a:r>
              <a:rPr lang="hu-HU" dirty="0" smtClean="0"/>
              <a:t>Az „animáció” helye: http://progalap.elte.hu/downloads/eloadas/festes.pdf .</a:t>
            </a:r>
          </a:p>
        </p:txBody>
      </p:sp>
    </p:spTree>
    <p:extLst>
      <p:ext uri="{BB962C8B-B14F-4D97-AF65-F5344CB8AC3E}">
        <p14:creationId xmlns:p14="http://schemas.microsoft.com/office/powerpoint/2010/main" val="16001535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054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3D9D5-21C8-4C7B-8193-3AF6D2047FD7}" type="slidenum">
              <a:rPr lang="hu-HU" smtClean="0"/>
              <a:pPr/>
              <a:t>44</a:t>
            </a:fld>
            <a:endParaRPr lang="hu-HU" smtClean="0"/>
          </a:p>
        </p:txBody>
      </p:sp>
      <p:sp>
        <p:nvSpPr>
          <p:cNvPr id="10547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685441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DEE80-7D1D-45A2-84C8-164D6D8A5D4E}" type="slidenum">
              <a:rPr lang="hu-HU" smtClean="0"/>
              <a:pPr/>
              <a:t>45</a:t>
            </a:fld>
            <a:endParaRPr lang="hu-HU" smtClean="0"/>
          </a:p>
        </p:txBody>
      </p:sp>
      <p:sp>
        <p:nvSpPr>
          <p:cNvPr id="1065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N=0 és N=1 esetén a kimenet üres!</a:t>
            </a:r>
          </a:p>
        </p:txBody>
      </p:sp>
    </p:spTree>
    <p:extLst>
      <p:ext uri="{BB962C8B-B14F-4D97-AF65-F5344CB8AC3E}">
        <p14:creationId xmlns:p14="http://schemas.microsoft.com/office/powerpoint/2010/main" val="9968699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075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8E9C8-2E99-4CA4-BFC3-03CD4285E066}" type="slidenum">
              <a:rPr lang="hu-HU" smtClean="0"/>
              <a:pPr/>
              <a:t>46</a:t>
            </a:fld>
            <a:endParaRPr lang="hu-HU" smtClean="0"/>
          </a:p>
        </p:txBody>
      </p:sp>
      <p:sp>
        <p:nvSpPr>
          <p:cNvPr id="1075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371364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DEE80-7D1D-45A2-84C8-164D6D8A5D4E}" type="slidenum">
              <a:rPr lang="hu-HU" smtClean="0"/>
              <a:pPr/>
              <a:t>47</a:t>
            </a:fld>
            <a:endParaRPr lang="hu-HU" smtClean="0"/>
          </a:p>
        </p:txBody>
      </p:sp>
      <p:sp>
        <p:nvSpPr>
          <p:cNvPr id="1065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N=0 és N=1 esetén a kimenet üres!</a:t>
            </a:r>
          </a:p>
        </p:txBody>
      </p:sp>
    </p:spTree>
    <p:extLst>
      <p:ext uri="{BB962C8B-B14F-4D97-AF65-F5344CB8AC3E}">
        <p14:creationId xmlns:p14="http://schemas.microsoft.com/office/powerpoint/2010/main" val="42257121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095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EBAEA-B3D8-4AA8-9522-B6F308B8AFD8}" type="slidenum">
              <a:rPr lang="hu-HU" smtClean="0"/>
              <a:pPr/>
              <a:t>48</a:t>
            </a:fld>
            <a:endParaRPr lang="hu-HU" smtClean="0"/>
          </a:p>
        </p:txBody>
      </p:sp>
      <p:sp>
        <p:nvSpPr>
          <p:cNvPr id="1095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9563717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105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1D9F9-9745-4509-BB46-41F086C67DF4}" type="slidenum">
              <a:rPr lang="hu-HU" smtClean="0"/>
              <a:pPr/>
              <a:t>49</a:t>
            </a:fld>
            <a:endParaRPr lang="hu-HU" smtClean="0"/>
          </a:p>
        </p:txBody>
      </p:sp>
      <p:sp>
        <p:nvSpPr>
          <p:cNvPr id="1105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Nyilván az előző megoldásnál rosszabbnak tűnik a végrehajtási időt tekintve, hiszen a függvény paraméter-átadás megszervezése is időbe telik. Persze csökkenti az időigényt az, h. az előző megoldással ellentétben csak egy indexelés van, még a hívást megelőzően. A hívás többletidején a C++ esetében lehet segíteni így (igaz ekkor pont ott vagyunk, ahol az előző esetben):</a:t>
            </a:r>
          </a:p>
          <a:p>
            <a:r>
              <a:rPr lang="hu-HU" b="1" dirty="0" err="1" smtClean="0"/>
              <a:t>inline</a:t>
            </a:r>
            <a:r>
              <a:rPr lang="hu-HU" dirty="0" smtClean="0"/>
              <a:t> </a:t>
            </a:r>
            <a:r>
              <a:rPr lang="hu-HU" b="1" dirty="0" smtClean="0"/>
              <a:t>int</a:t>
            </a:r>
            <a:r>
              <a:rPr lang="hu-HU" dirty="0" smtClean="0"/>
              <a:t> </a:t>
            </a:r>
            <a:r>
              <a:rPr lang="hu-HU" dirty="0" err="1" smtClean="0"/>
              <a:t>masodpercben</a:t>
            </a:r>
            <a:r>
              <a:rPr lang="hu-HU" dirty="0" smtClean="0"/>
              <a:t>(</a:t>
            </a:r>
            <a:r>
              <a:rPr lang="hu-HU" dirty="0" err="1" smtClean="0"/>
              <a:t>TIdo</a:t>
            </a:r>
            <a:r>
              <a:rPr lang="hu-HU" dirty="0" smtClean="0"/>
              <a:t> i)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</a:t>
            </a:r>
            <a:r>
              <a:rPr lang="hu-HU" b="1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>
                <a:solidFill>
                  <a:srgbClr val="FF0000"/>
                </a:solidFill>
                <a:sym typeface="Symbol" pitchFamily="18" charset="2"/>
              </a:rPr>
              <a:t>i.o</a:t>
            </a:r>
            <a:r>
              <a:rPr lang="hu-HU" dirty="0" smtClean="0">
                <a:solidFill>
                  <a:srgbClr val="FF0000"/>
                </a:solidFill>
                <a:sym typeface="Symbol" pitchFamily="18" charset="2"/>
              </a:rPr>
              <a:t>*3600+</a:t>
            </a:r>
            <a:r>
              <a:rPr lang="hu-HU" dirty="0" err="1" smtClean="0">
                <a:solidFill>
                  <a:srgbClr val="FF0000"/>
                </a:solidFill>
                <a:sym typeface="Symbol" pitchFamily="18" charset="2"/>
              </a:rPr>
              <a:t>i.p</a:t>
            </a:r>
            <a:r>
              <a:rPr lang="hu-HU" dirty="0" smtClean="0">
                <a:solidFill>
                  <a:srgbClr val="FF0000"/>
                </a:solidFill>
                <a:sym typeface="Symbol" pitchFamily="18" charset="2"/>
              </a:rPr>
              <a:t>*60+</a:t>
            </a:r>
            <a:r>
              <a:rPr lang="hu-HU" dirty="0" err="1" smtClean="0">
                <a:solidFill>
                  <a:srgbClr val="FF0000"/>
                </a:solidFill>
                <a:sym typeface="Symbol" pitchFamily="18" charset="2"/>
              </a:rPr>
              <a:t>i.mp</a:t>
            </a:r>
            <a:r>
              <a:rPr lang="hu-HU" dirty="0" smtClean="0">
                <a:solidFill>
                  <a:srgbClr val="FF0000"/>
                </a:solidFill>
                <a:sym typeface="Symbol" pitchFamily="18" charset="2"/>
              </a:rPr>
              <a:t>;</a:t>
            </a:r>
            <a:endParaRPr lang="hu-HU" dirty="0" smtClean="0"/>
          </a:p>
          <a:p>
            <a:r>
              <a:rPr lang="hu-HU" dirty="0" smtClean="0"/>
              <a:t>}</a:t>
            </a:r>
          </a:p>
          <a:p>
            <a:r>
              <a:rPr lang="hu-HU" dirty="0" smtClean="0"/>
              <a:t>Ekkor maga a fordító fogja, fordítás időben, elvégezni a függvénytörzsének a beillesztését, természetesen a megfelelő paraméterekkel. Így tehát a forráskód lényegében az előzővel azonos lesz.</a:t>
            </a:r>
          </a:p>
        </p:txBody>
      </p:sp>
    </p:spTree>
    <p:extLst>
      <p:ext uri="{BB962C8B-B14F-4D97-AF65-F5344CB8AC3E}">
        <p14:creationId xmlns:p14="http://schemas.microsoft.com/office/powerpoint/2010/main" val="266707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Árvízkezdet az az index, ahol még nincs árvíz, de a következőnél már van!</a:t>
            </a:r>
          </a:p>
          <a:p>
            <a:endParaRPr lang="hu-HU" dirty="0" smtClean="0"/>
          </a:p>
        </p:txBody>
      </p:sp>
      <p:sp>
        <p:nvSpPr>
          <p:cNvPr id="99332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7C05053-0BB1-42A9-9EF8-72A44A6242CF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398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BEDB1-3272-4BDE-B634-1F8BBA326A3D}" type="slidenum">
              <a:rPr lang="hu-HU" smtClean="0"/>
              <a:pPr/>
              <a:t>50</a:t>
            </a:fld>
            <a:endParaRPr lang="hu-HU" smtClean="0"/>
          </a:p>
        </p:txBody>
      </p:sp>
      <p:sp>
        <p:nvSpPr>
          <p:cNvPr id="1116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2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0316525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Szlávi-Zsakó: Programozási alapismeretek 7. előadás</a:t>
            </a:r>
          </a:p>
        </p:txBody>
      </p:sp>
      <p:sp>
        <p:nvSpPr>
          <p:cNvPr id="112643" name="Rectangle 7"/>
          <p:cNvSpPr txBox="1">
            <a:spLocks noGrp="1" noChangeArrowheads="1"/>
          </p:cNvSpPr>
          <p:nvPr/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fld id="{6B03A1A1-D088-4CCE-B08F-6EF5C3699FF8}" type="slidenum">
              <a:rPr lang="hu-HU" sz="1000"/>
              <a:pPr algn="r" defTabSz="94615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hu-HU" sz="1000"/>
          </a:p>
        </p:txBody>
      </p:sp>
      <p:sp>
        <p:nvSpPr>
          <p:cNvPr id="1126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7425037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D2196-8FD9-4F18-9F41-504A707E6E22}" type="slidenum">
              <a:rPr lang="hu-HU" smtClean="0"/>
              <a:pPr/>
              <a:t>52</a:t>
            </a:fld>
            <a:endParaRPr lang="hu-HU" smtClean="0"/>
          </a:p>
        </p:txBody>
      </p:sp>
      <p:sp>
        <p:nvSpPr>
          <p:cNvPr id="11366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3422968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146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9CA1A-16BC-4E87-BB4D-348A4C51BEC7}" type="slidenum">
              <a:rPr lang="hu-HU" smtClean="0"/>
              <a:pPr/>
              <a:t>53</a:t>
            </a:fld>
            <a:endParaRPr lang="hu-HU" smtClean="0"/>
          </a:p>
        </p:txBody>
      </p:sp>
      <p:sp>
        <p:nvSpPr>
          <p:cNvPr id="11469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Ad „…”: természetes elvárások a telefonszámmal és az e-levéllel szemben.</a:t>
            </a:r>
          </a:p>
        </p:txBody>
      </p:sp>
    </p:spTree>
    <p:extLst>
      <p:ext uri="{BB962C8B-B14F-4D97-AF65-F5344CB8AC3E}">
        <p14:creationId xmlns:p14="http://schemas.microsoft.com/office/powerpoint/2010/main" val="34928647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E9119-9237-4A6D-B7F0-E0B419155044}" type="slidenum">
              <a:rPr lang="hu-HU" smtClean="0"/>
              <a:pPr/>
              <a:t>54</a:t>
            </a:fld>
            <a:endParaRPr lang="hu-HU" smtClean="0"/>
          </a:p>
        </p:txBody>
      </p:sp>
      <p:sp>
        <p:nvSpPr>
          <p:cNvPr id="11571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Ahhoz, h. a végső logikai érték mindenkor definiált legyen, a 2. elágazásban j:=X.dbe+1 kellene lennie.</a:t>
            </a:r>
          </a:p>
          <a:p>
            <a:r>
              <a:rPr lang="hu-HU" dirty="0" smtClean="0"/>
              <a:t>Persze, a végrehajtás így</a:t>
            </a:r>
            <a:r>
              <a:rPr lang="hu-HU" baseline="0" dirty="0" smtClean="0"/>
              <a:t> is jó, hiszen az és kapcsolat, valamint ez esetben az első feltétel hamis volta miatt úgy is hamis </a:t>
            </a:r>
            <a:r>
              <a:rPr lang="hu-HU" baseline="0" smtClean="0"/>
              <a:t>a logikai érték.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1917483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167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EDFB0-BF50-4E7B-B136-A061A775FD04}" type="slidenum">
              <a:rPr lang="hu-HU" smtClean="0"/>
              <a:pPr/>
              <a:t>55</a:t>
            </a:fld>
            <a:endParaRPr lang="hu-HU" smtClean="0"/>
          </a:p>
        </p:txBody>
      </p:sp>
      <p:sp>
        <p:nvSpPr>
          <p:cNvPr id="11674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4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7980466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Szlávi-Zsakó: Programozási alapismeretek 7. előadás</a:t>
            </a:r>
          </a:p>
        </p:txBody>
      </p:sp>
      <p:sp>
        <p:nvSpPr>
          <p:cNvPr id="1177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72035-162E-4EA4-8CCD-5C06EE509271}" type="slidenum">
              <a:rPr lang="hu-HU" smtClean="0"/>
              <a:pPr/>
              <a:t>56</a:t>
            </a:fld>
            <a:endParaRPr lang="hu-HU" smtClean="0"/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5252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Árvízvég az az index, ahol már nincs árvíz, de az előzőnél még van!</a:t>
            </a:r>
          </a:p>
          <a:p>
            <a:endParaRPr lang="hu-HU" dirty="0" smtClean="0"/>
          </a:p>
        </p:txBody>
      </p:sp>
      <p:sp>
        <p:nvSpPr>
          <p:cNvPr id="99332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7C05053-0BB1-42A9-9EF8-72A44A6242CF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2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  <p:sp>
        <p:nvSpPr>
          <p:cNvPr id="100356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2854D8B-63CF-4641-8EC8-8085F7D4686B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23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  <p:sp>
        <p:nvSpPr>
          <p:cNvPr id="101380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BEEE9B3-E677-490D-B06F-7ACA31C2DB88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0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Kiválogatás és sorozatszámítás</a:t>
            </a:r>
          </a:p>
        </p:txBody>
      </p:sp>
      <p:sp>
        <p:nvSpPr>
          <p:cNvPr id="102404" name="Dia számának helye 6"/>
          <p:cNvSpPr txBox="1">
            <a:spLocks noGrp="1"/>
          </p:cNvSpPr>
          <p:nvPr/>
        </p:nvSpPr>
        <p:spPr bwMode="auto">
          <a:xfrm>
            <a:off x="4014968" y="9699688"/>
            <a:ext cx="3069978" cy="5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3EDB4E5-CAE6-458D-972F-B54EA765359B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hu-HU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9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slide" Target="../slides/slide2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7" descr="BD10308_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125730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688" y="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Photograph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 descr="Photograph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41300"/>
            <a:ext cx="2357438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443560" cy="1111250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5016520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771801" y="6525344"/>
            <a:ext cx="3800450" cy="373930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 smtClean="0"/>
              <a:t>Horváth-Papné-Szlávi-Zsakó</a:t>
            </a:r>
            <a:r>
              <a:rPr lang="hu-HU" dirty="0" smtClean="0"/>
              <a:t>: Programozási alapismeretek 8. előadás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538913"/>
            <a:ext cx="2081213" cy="360362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304800" y="6538913"/>
            <a:ext cx="2081213" cy="360362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0BE73E1F-53C7-48BD-8621-712D72AD414A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929A10F7-8EDD-43CB-B754-5DEB335BE9C2}" type="datetime1">
              <a:rPr lang="hu-HU" smtClean="0"/>
              <a:pPr>
                <a:defRPr/>
              </a:pPr>
              <a:t>2015.03.31.</a:t>
            </a:fld>
            <a:r>
              <a:rPr lang="en-US" smtClean="0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hu-HU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8A5B784D-C525-4D04-9367-1F24D9CB582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Excel_97-2003_Worksheet5.xls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7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hyperlink" Target="El&#337;ad&#225;s4.ppt#-1,13,1. Sorozatsz&#225;m&#237;t&#225;s" TargetMode="Externa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4" Type="http://schemas.openxmlformats.org/officeDocument/2006/relationships/hyperlink" Target="El&#337;ad&#225;s5.ppt" TargetMode="Externa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4.png"/><Relationship Id="rId4" Type="http://schemas.openxmlformats.org/officeDocument/2006/relationships/hyperlink" Target="El&#337;ad&#225;s5.pp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3.xml"/><Relationship Id="rId7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0.xml"/><Relationship Id="rId4" Type="http://schemas.openxmlformats.org/officeDocument/2006/relationships/slide" Target="slide15.xml"/><Relationship Id="rId9" Type="http://schemas.openxmlformats.org/officeDocument/2006/relationships/slide" Target="slide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downloads/eloadas/festes.pdf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2.xls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3.xls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Excel_97-2003_Worksheet4.xls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47813" y="278130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ln algn="ctr">
            <a:miter lim="800000"/>
            <a:headEnd/>
            <a:tailEnd/>
          </a:ln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 smtClean="0">
                <a:solidFill>
                  <a:schemeClr val="tx1"/>
                </a:solidFill>
              </a:rPr>
              <a:t>Programozási alapismeretek </a:t>
            </a:r>
            <a:br>
              <a:rPr lang="hu-HU" b="0" dirty="0" smtClean="0">
                <a:solidFill>
                  <a:schemeClr val="tx1"/>
                </a:solidFill>
              </a:rPr>
            </a:br>
            <a:r>
              <a:rPr lang="hu-HU" b="0" dirty="0" smtClean="0">
                <a:solidFill>
                  <a:schemeClr val="tx1"/>
                </a:solidFill>
              </a:rPr>
              <a:t>8.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artalom helye 2"/>
          <p:cNvSpPr>
            <a:spLocks noGrp="1"/>
          </p:cNvSpPr>
          <p:nvPr>
            <p:ph idx="4294967295"/>
          </p:nvPr>
        </p:nvSpPr>
        <p:spPr>
          <a:xfrm>
            <a:off x="2292350" y="1341438"/>
            <a:ext cx="6851650" cy="50403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 </a:t>
            </a:r>
            <a:r>
              <a:rPr lang="hu-HU" sz="2800" b="1" dirty="0" smtClean="0">
                <a:latin typeface="Garamond" pitchFamily="18" charset="0"/>
              </a:rPr>
              <a:t>(kiválogatás+másolás)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Bemenet:</a:t>
            </a:r>
            <a:r>
              <a:rPr lang="hu-HU" sz="2000" dirty="0">
                <a:latin typeface="Garamond" pitchFamily="18" charset="0"/>
              </a:rPr>
              <a:t>	</a:t>
            </a:r>
            <a:r>
              <a:rPr lang="hu-HU" sz="2800" dirty="0" smtClean="0">
                <a:latin typeface="Garamond" pitchFamily="18" charset="0"/>
              </a:rPr>
              <a:t>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latin typeface="Garamond" pitchFamily="18" charset="0"/>
              </a:rPr>
              <a:t>,</a:t>
            </a:r>
            <a:r>
              <a:rPr lang="hu-HU" sz="2000" dirty="0" smtClean="0">
                <a:latin typeface="Garamond" pitchFamily="18" charset="0"/>
              </a:rPr>
              <a:t> </a:t>
            </a:r>
            <a:r>
              <a:rPr lang="hu-HU" sz="2800" dirty="0" smtClean="0">
                <a:latin typeface="Garamond" pitchFamily="18" charset="0"/>
              </a:rPr>
              <a:t>F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>
                <a:latin typeface="Garamond" pitchFamily="18" charset="0"/>
              </a:rPr>
              <a:t>N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Kimenet:</a:t>
            </a:r>
            <a:r>
              <a:rPr lang="hu-HU" sz="2000" dirty="0">
                <a:latin typeface="Garamond" pitchFamily="18" charset="0"/>
              </a:rPr>
              <a:t>	</a:t>
            </a:r>
            <a:r>
              <a:rPr lang="hu-HU" sz="2800" dirty="0" smtClean="0">
                <a:latin typeface="Garamond" pitchFamily="18" charset="0"/>
              </a:rPr>
              <a:t>Db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latin typeface="Garamond" pitchFamily="18" charset="0"/>
              </a:rPr>
              <a:t>,</a:t>
            </a:r>
            <a:r>
              <a:rPr lang="hu-HU" sz="2000" dirty="0" smtClean="0">
                <a:latin typeface="Garamond" pitchFamily="18" charset="0"/>
              </a:rPr>
              <a:t> </a:t>
            </a:r>
            <a:r>
              <a:rPr lang="hu-HU" sz="2800" dirty="0" smtClean="0">
                <a:latin typeface="Garamond" pitchFamily="18" charset="0"/>
              </a:rPr>
              <a:t>H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err="1" smtClean="0">
                <a:latin typeface="Garamond" pitchFamily="18" charset="0"/>
              </a:rPr>
              <a:t>Db</a:t>
            </a: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Előfeltétel:</a:t>
            </a:r>
            <a:r>
              <a:rPr lang="hu-HU" sz="2000" dirty="0">
                <a:latin typeface="Garamond" pitchFamily="18" charset="0"/>
              </a:rPr>
              <a:t>	</a:t>
            </a:r>
            <a:r>
              <a:rPr lang="hu-HU" sz="2800" dirty="0" smtClean="0">
                <a:solidFill>
                  <a:srgbClr val="0000FF"/>
                </a:solidFill>
                <a:latin typeface="Garamond" pitchFamily="18" charset="0"/>
              </a:rPr>
              <a:t>N</a:t>
            </a:r>
            <a:r>
              <a:rPr lang="hu-HU" sz="2800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1 és</a:t>
            </a:r>
            <a:r>
              <a:rPr lang="hu-HU" sz="2800" dirty="0" smtClean="0">
                <a:solidFill>
                  <a:srgbClr val="0000FF"/>
                </a:solidFill>
                <a:latin typeface="Garamond" pitchFamily="18" charset="0"/>
              </a:rPr>
              <a:t> F</a:t>
            </a:r>
            <a:r>
              <a:rPr lang="hu-HU" sz="2800" baseline="-25000" dirty="0" smtClean="0">
                <a:solidFill>
                  <a:srgbClr val="0000FF"/>
                </a:solidFill>
                <a:latin typeface="Garamond" pitchFamily="18" charset="0"/>
              </a:rPr>
              <a:t>1</a:t>
            </a:r>
            <a:r>
              <a:rPr lang="hu-HU" sz="2800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</a:t>
            </a:r>
            <a:r>
              <a:rPr lang="hu-HU" sz="2800" dirty="0" smtClean="0">
                <a:solidFill>
                  <a:srgbClr val="0000FF"/>
                </a:solidFill>
                <a:latin typeface="Garamond" pitchFamily="18" charset="0"/>
              </a:rPr>
              <a:t>800 és F</a:t>
            </a:r>
            <a:r>
              <a:rPr lang="hu-HU" sz="2800" baseline="-25000" dirty="0" smtClean="0">
                <a:solidFill>
                  <a:srgbClr val="0000FF"/>
                </a:solidFill>
                <a:latin typeface="Garamond" pitchFamily="18" charset="0"/>
              </a:rPr>
              <a:t>N</a:t>
            </a:r>
            <a:r>
              <a:rPr lang="hu-HU" sz="2800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</a:t>
            </a:r>
            <a:r>
              <a:rPr lang="hu-HU" sz="2800" dirty="0" smtClean="0">
                <a:solidFill>
                  <a:srgbClr val="0000FF"/>
                </a:solidFill>
                <a:latin typeface="Garamond" pitchFamily="18" charset="0"/>
              </a:rPr>
              <a:t>800</a:t>
            </a:r>
            <a:endParaRPr lang="hu-HU" sz="2800" dirty="0" smtClean="0">
              <a:solidFill>
                <a:srgbClr val="0000FF"/>
              </a:solidFill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hu-HU" sz="2800" dirty="0" smtClean="0">
                <a:latin typeface="Garamond" pitchFamily="18" charset="0"/>
              </a:rPr>
              <a:t>Utófeltétel:	Db=                 és 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/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      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i (1≤i≤Db):</a:t>
            </a:r>
            <a:r>
              <a:rPr lang="hu-HU" sz="2800" dirty="0" smtClean="0">
                <a:latin typeface="Garamond" pitchFamily="18" charset="0"/>
              </a:rPr>
              <a:t> </a:t>
            </a:r>
            <a:r>
              <a:rPr lang="hu-HU" sz="2800" dirty="0" err="1" smtClean="0">
                <a:latin typeface="Garamond" pitchFamily="18" charset="0"/>
              </a:rPr>
              <a:t>H</a:t>
            </a:r>
            <a:r>
              <a:rPr lang="hu-HU" sz="2800" baseline="-25000" dirty="0" err="1" smtClean="0">
                <a:latin typeface="Garamond" pitchFamily="18" charset="0"/>
              </a:rPr>
              <a:t>i</a:t>
            </a:r>
            <a:r>
              <a:rPr lang="hu-HU" sz="2800" dirty="0" smtClean="0">
                <a:latin typeface="Garamond" pitchFamily="18" charset="0"/>
              </a:rPr>
              <a:t>=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árvízvég</a:t>
            </a:r>
            <a:r>
              <a:rPr lang="hu-HU" sz="2800" baseline="-25000" dirty="0" smtClean="0">
                <a:latin typeface="Garamond" pitchFamily="18" charset="0"/>
              </a:rPr>
              <a:t>i</a:t>
            </a:r>
            <a:r>
              <a:rPr lang="hu-HU" sz="2800" dirty="0" smtClean="0">
                <a:latin typeface="Garamond" pitchFamily="18" charset="0"/>
              </a:rPr>
              <a:t>–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árvízkezdet</a:t>
            </a:r>
            <a:r>
              <a:rPr lang="hu-HU" sz="2800" baseline="-25000" dirty="0" smtClean="0">
                <a:latin typeface="Garamond" pitchFamily="18" charset="0"/>
              </a:rPr>
              <a:t>i</a:t>
            </a:r>
            <a:r>
              <a:rPr lang="hu-HU" sz="2800" dirty="0" smtClean="0">
                <a:latin typeface="Garamond" pitchFamily="18" charset="0"/>
              </a:rPr>
              <a:t>–1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Definíció: 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	árvízvég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err="1" smtClean="0">
                <a:solidFill>
                  <a:srgbClr val="FF0000"/>
                </a:solidFill>
                <a:latin typeface="Garamond" pitchFamily="18" charset="0"/>
              </a:rPr>
              <a:t>Db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 …</a:t>
            </a:r>
            <a:b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	árvízkezdet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err="1" smtClean="0">
                <a:solidFill>
                  <a:srgbClr val="FF0000"/>
                </a:solidFill>
                <a:latin typeface="Garamond" pitchFamily="18" charset="0"/>
              </a:rPr>
              <a:t>Db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 …</a:t>
            </a:r>
          </a:p>
        </p:txBody>
      </p:sp>
      <p:graphicFrame>
        <p:nvGraphicFramePr>
          <p:cNvPr id="1229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024286"/>
              </p:ext>
            </p:extLst>
          </p:nvPr>
        </p:nvGraphicFramePr>
        <p:xfrm>
          <a:off x="4835900" y="3129163"/>
          <a:ext cx="14446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9" name="Equation" r:id="rId4" imgW="723600" imgH="520560" progId="Equation.3">
                  <p:embed/>
                </p:oleObj>
              </mc:Choice>
              <mc:Fallback>
                <p:oleObj name="Equation" r:id="rId4" imgW="723600" imgH="520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900" y="3129163"/>
                        <a:ext cx="1444625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átum helye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3DBB37F-C7FB-40C4-9E81-BA2983D9C465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10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9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  <p:pic>
        <p:nvPicPr>
          <p:cNvPr id="76840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8" y="83974"/>
            <a:ext cx="2721454" cy="1035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0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23956"/>
              </p:ext>
            </p:extLst>
          </p:nvPr>
        </p:nvGraphicFramePr>
        <p:xfrm>
          <a:off x="2670175" y="2825750"/>
          <a:ext cx="5141913" cy="3660205"/>
        </p:xfrm>
        <a:graphic>
          <a:graphicData uri="http://schemas.openxmlformats.org/drawingml/2006/table">
            <a:tbl>
              <a:tblPr/>
              <a:tblGrid>
                <a:gridCol w="605681"/>
                <a:gridCol w="2880320"/>
                <a:gridCol w="1655912"/>
              </a:tblGrid>
              <a:tr h="517525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9113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i=1..N–1</a:t>
                      </a: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4927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F[i]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800 és F[i+1]&gt;800</a:t>
                      </a: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32" marR="91432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H[Db]:=0</a:t>
                      </a: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F[i]&gt;800</a:t>
                      </a: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2" marR="91432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H[Db]:=H[Db]+1</a:t>
                      </a: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32" marR="91432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9" name="Line 44"/>
          <p:cNvSpPr>
            <a:spLocks noChangeShapeType="1"/>
          </p:cNvSpPr>
          <p:nvPr/>
        </p:nvSpPr>
        <p:spPr bwMode="auto">
          <a:xfrm>
            <a:off x="3268935" y="3862388"/>
            <a:ext cx="21590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3280" name="Line 45"/>
          <p:cNvSpPr>
            <a:spLocks noChangeShapeType="1"/>
          </p:cNvSpPr>
          <p:nvPr/>
        </p:nvSpPr>
        <p:spPr bwMode="auto">
          <a:xfrm flipH="1">
            <a:off x="7578725" y="3862388"/>
            <a:ext cx="21590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3281" name="Line 44"/>
          <p:cNvSpPr>
            <a:spLocks noChangeShapeType="1"/>
          </p:cNvSpPr>
          <p:nvPr/>
        </p:nvSpPr>
        <p:spPr bwMode="auto">
          <a:xfrm>
            <a:off x="3268935" y="5441950"/>
            <a:ext cx="21590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3282" name="Line 45"/>
          <p:cNvSpPr>
            <a:spLocks noChangeShapeType="1"/>
          </p:cNvSpPr>
          <p:nvPr/>
        </p:nvSpPr>
        <p:spPr bwMode="auto">
          <a:xfrm flipH="1">
            <a:off x="7578725" y="5441950"/>
            <a:ext cx="21590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3283" name="Rectangle 3"/>
          <p:cNvSpPr>
            <a:spLocks noChangeArrowheads="1"/>
          </p:cNvSpPr>
          <p:nvPr/>
        </p:nvSpPr>
        <p:spPr bwMode="auto">
          <a:xfrm>
            <a:off x="2293938" y="1336675"/>
            <a:ext cx="69342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3200" b="1" dirty="0"/>
              <a:t>Algoritmus</a:t>
            </a:r>
            <a:r>
              <a:rPr lang="hu-HU" sz="3200" b="1" dirty="0" smtClean="0"/>
              <a:t>: (</a:t>
            </a:r>
            <a:r>
              <a:rPr lang="hu-HU" sz="2800" b="1" dirty="0" smtClean="0"/>
              <a:t>kiválogatás</a:t>
            </a:r>
            <a:r>
              <a:rPr lang="hu-HU" sz="2800" b="1" dirty="0" smtClean="0">
                <a:sym typeface="Symbol"/>
              </a:rPr>
              <a:t></a:t>
            </a:r>
            <a:r>
              <a:rPr lang="hu-HU" sz="2800" b="1" dirty="0" smtClean="0"/>
              <a:t>megszámolás</a:t>
            </a:r>
            <a:r>
              <a:rPr lang="hu-HU" sz="3200" b="1" dirty="0" smtClean="0"/>
              <a:t>)</a:t>
            </a:r>
            <a:endParaRPr lang="hu-HU" sz="3200" b="1" dirty="0"/>
          </a:p>
          <a:p>
            <a:pPr marL="266700" indent="-254000">
              <a:lnSpc>
                <a:spcPct val="90000"/>
              </a:lnSpc>
              <a:spcBef>
                <a:spcPts val="150"/>
              </a:spcBef>
              <a:buFont typeface="Wingdings" pitchFamily="2" charset="2"/>
              <a:buNone/>
            </a:pPr>
            <a:r>
              <a:rPr lang="hu-HU" sz="2800" dirty="0"/>
              <a:t>	Egyszerűsítő ötlet: a megfelelő számlálót árvíz-kezdetnél nullázzuk, árvíznél pedig növeljük.</a:t>
            </a:r>
          </a:p>
        </p:txBody>
      </p:sp>
      <p:sp>
        <p:nvSpPr>
          <p:cNvPr id="53285" name="Text Box 42"/>
          <p:cNvSpPr txBox="1">
            <a:spLocks noChangeArrowheads="1"/>
          </p:cNvSpPr>
          <p:nvPr/>
        </p:nvSpPr>
        <p:spPr bwMode="auto">
          <a:xfrm>
            <a:off x="3203848" y="41640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3286" name="Text Box 43"/>
          <p:cNvSpPr txBox="1">
            <a:spLocks noChangeArrowheads="1"/>
          </p:cNvSpPr>
          <p:nvPr/>
        </p:nvSpPr>
        <p:spPr bwMode="auto">
          <a:xfrm>
            <a:off x="7567613" y="41671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53287" name="Text Box 44"/>
          <p:cNvSpPr txBox="1">
            <a:spLocks noChangeArrowheads="1"/>
          </p:cNvSpPr>
          <p:nvPr/>
        </p:nvSpPr>
        <p:spPr bwMode="auto">
          <a:xfrm>
            <a:off x="3203848" y="57164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3288" name="Text Box 45"/>
          <p:cNvSpPr txBox="1">
            <a:spLocks noChangeArrowheads="1"/>
          </p:cNvSpPr>
          <p:nvPr/>
        </p:nvSpPr>
        <p:spPr bwMode="auto">
          <a:xfrm>
            <a:off x="7567613" y="57196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53292" name="Szövegdoboz 13"/>
          <p:cNvSpPr txBox="1">
            <a:spLocks noChangeArrowheads="1"/>
          </p:cNvSpPr>
          <p:nvPr/>
        </p:nvSpPr>
        <p:spPr bwMode="auto">
          <a:xfrm>
            <a:off x="7809013" y="2636838"/>
            <a:ext cx="1079500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hu-HU" b="1" dirty="0"/>
              <a:t> </a:t>
            </a: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0C1E476-804F-4D18-AF1F-8B6C26FFAD52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21" name="Dia számának hely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11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420"/>
            <a:ext cx="2645897" cy="1259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9" grpId="0" animBg="1"/>
      <p:bldP spid="53280" grpId="0" animBg="1"/>
      <p:bldP spid="53281" grpId="0" animBg="1"/>
      <p:bldP spid="53282" grpId="0" animBg="1"/>
      <p:bldP spid="53285" grpId="0"/>
      <p:bldP spid="53286" grpId="0"/>
      <p:bldP spid="53287" grpId="0"/>
      <p:bldP spid="53288" grpId="0"/>
      <p:bldP spid="532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30241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>
                <a:latin typeface="Garamond" pitchFamily="18" charset="0"/>
              </a:rPr>
              <a:t>	</a:t>
            </a:r>
            <a:r>
              <a:rPr lang="da-DK" sz="2800" dirty="0" smtClean="0">
                <a:latin typeface="Garamond" pitchFamily="18" charset="0"/>
              </a:rPr>
              <a:t>Lóversenyre járunk. N napon át naponta fel</a:t>
            </a:r>
            <a:r>
              <a:rPr lang="hu-HU" sz="2800" dirty="0" smtClean="0">
                <a:latin typeface="Garamond" pitchFamily="18" charset="0"/>
              </a:rPr>
              <a:t>-</a:t>
            </a:r>
            <a:r>
              <a:rPr lang="da-DK" sz="2800" dirty="0" smtClean="0">
                <a:latin typeface="Garamond" pitchFamily="18" charset="0"/>
              </a:rPr>
              <a:t>jegyeztük, hogy mennyit nyertünk </a:t>
            </a:r>
            <a:r>
              <a:rPr lang="hu-HU" sz="2800" dirty="0" smtClean="0">
                <a:latin typeface="Garamond" pitchFamily="18" charset="0"/>
              </a:rPr>
              <a:t>(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0</a:t>
            </a:r>
            <a:r>
              <a:rPr lang="hu-HU" sz="2800" dirty="0" smtClean="0">
                <a:latin typeface="Garamond" pitchFamily="18" charset="0"/>
              </a:rPr>
              <a:t>) </a:t>
            </a:r>
            <a:r>
              <a:rPr lang="da-DK" sz="2800" dirty="0" smtClean="0">
                <a:latin typeface="Garamond" pitchFamily="18" charset="0"/>
              </a:rPr>
              <a:t>vagy vesztettünk</a:t>
            </a:r>
            <a:r>
              <a:rPr lang="hu-HU" sz="2800" dirty="0" smtClean="0">
                <a:latin typeface="Garamond" pitchFamily="18" charset="0"/>
              </a:rPr>
              <a:t> (&lt;0)</a:t>
            </a:r>
            <a:r>
              <a:rPr lang="da-DK" sz="2800" dirty="0" smtClean="0">
                <a:latin typeface="Garamond" pitchFamily="18" charset="0"/>
              </a:rPr>
              <a:t>. Ha kezdetben X forintunk volt, akkor </a:t>
            </a:r>
            <a:r>
              <a:rPr lang="da-D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mely</a:t>
            </a:r>
            <a:r>
              <a:rPr lang="da-DK" sz="2800" dirty="0" smtClean="0">
                <a:latin typeface="Garamond" pitchFamily="18" charset="0"/>
              </a:rPr>
              <a:t> napon </a:t>
            </a:r>
            <a:r>
              <a:rPr lang="hu-HU" sz="2800" dirty="0" smtClean="0">
                <a:latin typeface="Garamond" pitchFamily="18" charset="0"/>
              </a:rPr>
              <a:t>kellett először </a:t>
            </a:r>
            <a:r>
              <a:rPr lang="hu-HU" sz="2800" dirty="0" err="1" smtClean="0">
                <a:latin typeface="Garamond" pitchFamily="18" charset="0"/>
              </a:rPr>
              <a:t>köl-csön</a:t>
            </a:r>
            <a:r>
              <a:rPr lang="hu-HU" sz="2800" dirty="0" smtClean="0">
                <a:latin typeface="Garamond" pitchFamily="18" charset="0"/>
              </a:rPr>
              <a:t> kérnünk</a:t>
            </a:r>
            <a:r>
              <a:rPr lang="da-DK" sz="2800" dirty="0" smtClean="0">
                <a:latin typeface="Garamond" pitchFamily="18" charset="0"/>
              </a:rPr>
              <a:t>? </a:t>
            </a: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Összegzés</a:t>
            </a:r>
            <a:r>
              <a:rPr lang="hu-HU" sz="2800" b="1" dirty="0" smtClean="0">
                <a:latin typeface="Garamond" pitchFamily="18" charset="0"/>
              </a:rPr>
              <a:t> </a:t>
            </a:r>
            <a:r>
              <a:rPr lang="hu-HU" sz="2800" dirty="0" smtClean="0">
                <a:latin typeface="Garamond" pitchFamily="18" charset="0"/>
              </a:rPr>
              <a:t>és </a:t>
            </a:r>
            <a:r>
              <a:rPr lang="hu-H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keresés</a:t>
            </a:r>
            <a:r>
              <a:rPr lang="hu-HU" sz="2800" b="1" dirty="0" smtClean="0">
                <a:latin typeface="Garamond" pitchFamily="18" charset="0"/>
              </a:rPr>
              <a:t> </a:t>
            </a:r>
            <a:r>
              <a:rPr lang="hu-HU" sz="2800" dirty="0" smtClean="0">
                <a:latin typeface="Garamond" pitchFamily="18" charset="0"/>
              </a:rPr>
              <a:t>programozási tétel!</a:t>
            </a:r>
          </a:p>
        </p:txBody>
      </p: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2686050" y="4389438"/>
          <a:ext cx="6207125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1" name="Chart" r:id="rId4" imgW="5419665" imgH="1847794" progId="Excel.Sheet.8">
                  <p:embed/>
                </p:oleObj>
              </mc:Choice>
              <mc:Fallback>
                <p:oleObj name="Chart" r:id="rId4" imgW="5419665" imgH="1847794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389438"/>
                        <a:ext cx="6207125" cy="196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átum hely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42D5DC3-8709-4884-826B-CE0C143B4EDC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12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artalom helye 2"/>
          <p:cNvSpPr>
            <a:spLocks noGrp="1"/>
          </p:cNvSpPr>
          <p:nvPr>
            <p:ph idx="4294967295"/>
          </p:nvPr>
        </p:nvSpPr>
        <p:spPr>
          <a:xfrm>
            <a:off x="2317750" y="1341438"/>
            <a:ext cx="6826250" cy="47513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 smtClean="0">
                <a:latin typeface="Garamond" pitchFamily="18" charset="0"/>
              </a:rPr>
              <a:t>Specifikáció: </a:t>
            </a:r>
            <a:r>
              <a:rPr lang="hu-HU" sz="2800" b="1" dirty="0" smtClean="0">
                <a:latin typeface="Garamond" pitchFamily="18" charset="0"/>
              </a:rPr>
              <a:t>(keresés+</a:t>
            </a:r>
            <a:r>
              <a:rPr lang="hu-HU" sz="2800" b="1" dirty="0" smtClean="0">
                <a:solidFill>
                  <a:srgbClr val="FF0000"/>
                </a:solidFill>
                <a:latin typeface="Garamond" pitchFamily="18" charset="0"/>
              </a:rPr>
              <a:t>összegzés</a:t>
            </a:r>
            <a:r>
              <a:rPr lang="hu-HU" sz="2800" b="1" dirty="0" smtClean="0">
                <a:latin typeface="Garamond" pitchFamily="18" charset="0"/>
              </a:rPr>
              <a:t>)</a:t>
            </a:r>
            <a:endParaRPr lang="hu-HU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Bemenet:	N,X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Garamond" pitchFamily="18" charset="0"/>
              </a:rPr>
              <a:t>,</a:t>
            </a:r>
            <a:r>
              <a:rPr lang="hu-HU" sz="2000" dirty="0">
                <a:latin typeface="Garamond" pitchFamily="18" charset="0"/>
              </a:rPr>
              <a:t> </a:t>
            </a:r>
            <a:r>
              <a:rPr lang="hu-HU" sz="2800" dirty="0" smtClean="0">
                <a:latin typeface="Garamond" pitchFamily="18" charset="0"/>
              </a:rPr>
              <a:t>P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 smtClean="0">
                <a:latin typeface="Garamond" pitchFamily="18" charset="0"/>
              </a:rPr>
              <a:t>N</a:t>
            </a: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Kimenet:	Van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 smtClean="0">
                <a:latin typeface="Garamond" pitchFamily="18" charset="0"/>
              </a:rPr>
              <a:t>, Nap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Előfeltétel:	X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&gt;</a:t>
            </a:r>
            <a:r>
              <a:rPr lang="hu-HU" sz="2800" dirty="0" smtClean="0">
                <a:latin typeface="Garamond" pitchFamily="18" charset="0"/>
              </a:rPr>
              <a:t>0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Utófeltétel:	Van=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i(1iN):                       és</a:t>
            </a:r>
          </a:p>
          <a:p>
            <a:pPr marL="1270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Van</a:t>
            </a:r>
            <a:r>
              <a:rPr lang="hu-HU" sz="2000" dirty="0" smtClean="0">
                <a:latin typeface="Garamond" pitchFamily="18" charset="0"/>
                <a:sym typeface="Symbol" pitchFamily="18" charset="2"/>
              </a:rPr>
              <a:t>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 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		    ( 1NapN  és                      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és</a:t>
            </a:r>
            <a:endParaRPr 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		      i(1i&lt;Nap)  és                    )</a:t>
            </a:r>
          </a:p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  <a:sym typeface="Symbol" pitchFamily="18" charset="2"/>
              </a:rPr>
              <a:t>Rövidebben:</a:t>
            </a:r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535981"/>
              </p:ext>
            </p:extLst>
          </p:nvPr>
        </p:nvGraphicFramePr>
        <p:xfrm>
          <a:off x="6777038" y="2955925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6" name="Equation" r:id="rId4" imgW="812520" imgH="444240" progId="Equation.3">
                  <p:embed/>
                </p:oleObj>
              </mc:Choice>
              <mc:Fallback>
                <p:oleObj name="Equation" r:id="rId4" imgW="812520" imgH="4442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2955925"/>
                        <a:ext cx="1625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078399"/>
              </p:ext>
            </p:extLst>
          </p:nvPr>
        </p:nvGraphicFramePr>
        <p:xfrm>
          <a:off x="6815138" y="4064682"/>
          <a:ext cx="165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7" name="Equation" r:id="rId6" imgW="825480" imgH="457200" progId="Equation.3">
                  <p:embed/>
                </p:oleObj>
              </mc:Choice>
              <mc:Fallback>
                <p:oleObj name="Equation" r:id="rId6" imgW="82548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4064682"/>
                        <a:ext cx="1651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017407"/>
              </p:ext>
            </p:extLst>
          </p:nvPr>
        </p:nvGraphicFramePr>
        <p:xfrm>
          <a:off x="7148513" y="4823507"/>
          <a:ext cx="165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8" name="Equation" r:id="rId8" imgW="825480" imgH="444240" progId="Equation.3">
                  <p:embed/>
                </p:oleObj>
              </mc:Choice>
              <mc:Fallback>
                <p:oleObj name="Equation" r:id="rId8" imgW="825480" imgH="4442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4823507"/>
                        <a:ext cx="1651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6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638" y="58738"/>
            <a:ext cx="27432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25915"/>
              </p:ext>
            </p:extLst>
          </p:nvPr>
        </p:nvGraphicFramePr>
        <p:xfrm>
          <a:off x="4356100" y="5546727"/>
          <a:ext cx="2540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" name="Equation" r:id="rId11" imgW="1269720" imgH="545760" progId="Equation.3">
                  <p:embed/>
                </p:oleObj>
              </mc:Choice>
              <mc:Fallback>
                <p:oleObj name="Equation" r:id="rId11" imgW="1269720" imgH="54576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546727"/>
                        <a:ext cx="25400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Dátum helye 1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592DD8F-153A-4EF1-B169-4357EB8463EF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13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6" name="Élőláb helye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12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7264871" y="2996952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églalap 12"/>
          <p:cNvSpPr/>
          <p:nvPr/>
        </p:nvSpPr>
        <p:spPr>
          <a:xfrm>
            <a:off x="7308304" y="4130030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églalap 16"/>
          <p:cNvSpPr/>
          <p:nvPr/>
        </p:nvSpPr>
        <p:spPr>
          <a:xfrm>
            <a:off x="7605861" y="4888210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uiExpand="1" build="p"/>
      <p:bldP spid="3" grpId="0" animBg="1"/>
      <p:bldP spid="1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5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68384"/>
              </p:ext>
            </p:extLst>
          </p:nvPr>
        </p:nvGraphicFramePr>
        <p:xfrm>
          <a:off x="3087688" y="1947863"/>
          <a:ext cx="4968875" cy="4148139"/>
        </p:xfrm>
        <a:graphic>
          <a:graphicData uri="http://schemas.openxmlformats.org/drawingml/2006/table">
            <a:tbl>
              <a:tblPr/>
              <a:tblGrid>
                <a:gridCol w="431800"/>
                <a:gridCol w="2052637"/>
                <a:gridCol w="2484438"/>
              </a:tblGrid>
              <a:tr h="517525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S+P[i]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&gt;0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S:=S+P[i]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Nap:=i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00" name="Line 48"/>
          <p:cNvSpPr>
            <a:spLocks noChangeShapeType="1"/>
          </p:cNvSpPr>
          <p:nvPr/>
        </p:nvSpPr>
        <p:spPr bwMode="auto">
          <a:xfrm>
            <a:off x="3094038" y="5051425"/>
            <a:ext cx="2159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4301" name="Line 49"/>
          <p:cNvSpPr>
            <a:spLocks noChangeShapeType="1"/>
          </p:cNvSpPr>
          <p:nvPr/>
        </p:nvSpPr>
        <p:spPr bwMode="auto">
          <a:xfrm flipH="1">
            <a:off x="7826375" y="5051425"/>
            <a:ext cx="2159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4302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/>
            <a:r>
              <a:rPr lang="hu-HU" sz="3200" b="1" dirty="0"/>
              <a:t>Algoritmus</a:t>
            </a:r>
            <a:r>
              <a:rPr lang="hu-HU" sz="3200" b="1" dirty="0" smtClean="0"/>
              <a:t>:</a:t>
            </a:r>
            <a:r>
              <a:rPr lang="hu-HU" b="1" dirty="0"/>
              <a:t> </a:t>
            </a:r>
            <a:r>
              <a:rPr lang="hu-HU" sz="2800" b="1" dirty="0" smtClean="0"/>
              <a:t>(keresés+</a:t>
            </a:r>
            <a:r>
              <a:rPr lang="hu-HU" sz="2800" b="1" dirty="0" smtClean="0">
                <a:solidFill>
                  <a:srgbClr val="FF0000"/>
                </a:solidFill>
              </a:rPr>
              <a:t>összegzés</a:t>
            </a:r>
            <a:r>
              <a:rPr lang="hu-HU" sz="2800" b="1" dirty="0"/>
              <a:t>)</a:t>
            </a:r>
            <a:endParaRPr lang="hu-HU" sz="3200" b="1" dirty="0"/>
          </a:p>
        </p:txBody>
      </p:sp>
      <p:sp>
        <p:nvSpPr>
          <p:cNvPr id="54304" name="Text Box 38"/>
          <p:cNvSpPr txBox="1">
            <a:spLocks noChangeArrowheads="1"/>
          </p:cNvSpPr>
          <p:nvPr/>
        </p:nvSpPr>
        <p:spPr bwMode="auto">
          <a:xfrm>
            <a:off x="3030538" y="53213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4305" name="Text Box 39"/>
          <p:cNvSpPr txBox="1">
            <a:spLocks noChangeArrowheads="1"/>
          </p:cNvSpPr>
          <p:nvPr/>
        </p:nvSpPr>
        <p:spPr bwMode="auto">
          <a:xfrm>
            <a:off x="7812088" y="532447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54309" name="Szövegdoboz 13"/>
          <p:cNvSpPr txBox="1">
            <a:spLocks noChangeArrowheads="1"/>
          </p:cNvSpPr>
          <p:nvPr/>
        </p:nvSpPr>
        <p:spPr bwMode="auto">
          <a:xfrm>
            <a:off x="8056563" y="1484313"/>
            <a:ext cx="1079500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 smtClean="0"/>
              <a:t>Változó</a:t>
            </a:r>
            <a:r>
              <a:rPr lang="hu-HU" sz="1800" dirty="0" smtClean="0"/>
              <a:t> 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/>
              <a:t>  </a:t>
            </a:r>
            <a:r>
              <a:rPr lang="hu-HU" sz="1800" dirty="0" smtClean="0"/>
              <a:t>i,S</a:t>
            </a:r>
            <a:r>
              <a:rPr lang="hu-HU" sz="1800" b="1" dirty="0" smtClean="0"/>
              <a:t>:Egész</a:t>
            </a:r>
            <a:endParaRPr lang="hu-HU" sz="1800" b="1" dirty="0"/>
          </a:p>
        </p:txBody>
      </p:sp>
      <p:sp>
        <p:nvSpPr>
          <p:cNvPr id="16" name="Dátum helye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F9BFDAC-BB42-45AA-A580-1510DFF2680D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7" name="Dia számának helye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14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14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1959965"/>
            <a:ext cx="2915026" cy="1893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>
                <a:sym typeface="Symbol" pitchFamily="18" charset="2"/>
              </a:rPr>
              <a:t> </a:t>
            </a:r>
          </a:p>
        </p:txBody>
      </p:sp>
      <p:sp>
        <p:nvSpPr>
          <p:cNvPr id="7174" name="Cím 1"/>
          <p:cNvSpPr>
            <a:spLocks/>
          </p:cNvSpPr>
          <p:nvPr/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 smtClean="0">
                <a:solidFill>
                  <a:srgbClr val="663300"/>
                </a:solidFill>
              </a:rPr>
              <a:t>Sorozatszámítás </a:t>
            </a:r>
            <a:br>
              <a:rPr lang="hu-HU" sz="3600" b="1" dirty="0" smtClean="0">
                <a:solidFill>
                  <a:srgbClr val="663300"/>
                </a:solidFill>
              </a:rPr>
            </a:br>
            <a:r>
              <a:rPr lang="hu-HU" sz="2800" b="1" dirty="0" smtClean="0">
                <a:solidFill>
                  <a:srgbClr val="FF0000"/>
                </a:solidFill>
              </a:rPr>
              <a:t>rekordok</a:t>
            </a:r>
            <a:r>
              <a:rPr lang="hu-HU" sz="2800" b="1" dirty="0">
                <a:solidFill>
                  <a:srgbClr val="663300"/>
                </a:solidFill>
              </a:rPr>
              <a:t>: jövedelem</a:t>
            </a:r>
          </a:p>
        </p:txBody>
      </p:sp>
      <p:sp>
        <p:nvSpPr>
          <p:cNvPr id="1032" name="Tartalom helye 2"/>
          <p:cNvSpPr>
            <a:spLocks/>
          </p:cNvSpPr>
          <p:nvPr/>
        </p:nvSpPr>
        <p:spPr bwMode="auto">
          <a:xfrm>
            <a:off x="2343150" y="1341438"/>
            <a:ext cx="6621463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r>
              <a:rPr lang="hu-HU" b="1" dirty="0"/>
              <a:t>Feladat:</a:t>
            </a:r>
            <a:br>
              <a:rPr lang="hu-HU" b="1" dirty="0"/>
            </a:br>
            <a:r>
              <a:rPr lang="hu-HU" sz="2800" dirty="0"/>
              <a:t>Mennyi a jövedelmünk, ha ismertek a </a:t>
            </a:r>
            <a:r>
              <a:rPr lang="hu-HU" sz="2800" dirty="0" err="1"/>
              <a:t>bevé-teleink</a:t>
            </a:r>
            <a:r>
              <a:rPr lang="hu-HU" sz="2800" dirty="0"/>
              <a:t> és a vele szemben elszámolt </a:t>
            </a:r>
            <a:r>
              <a:rPr lang="hu-HU" sz="2800" dirty="0" err="1"/>
              <a:t>kiadása-ink</a:t>
            </a:r>
            <a:r>
              <a:rPr lang="hu-HU" sz="2800" dirty="0"/>
              <a:t>? </a:t>
            </a:r>
          </a:p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r>
              <a:rPr lang="hu-HU" b="1" dirty="0"/>
              <a:t>Specifikáció</a:t>
            </a:r>
            <a:r>
              <a:rPr lang="hu-HU" b="1" baseline="-25000" dirty="0"/>
              <a:t>1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               </a:t>
            </a:r>
            <a:r>
              <a:rPr lang="hu-HU" sz="2800" dirty="0" smtClean="0"/>
              <a:t>	Be,Ki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</a:t>
            </a:r>
            <a:r>
              <a:rPr lang="hu-HU" sz="2800" dirty="0" smtClean="0"/>
              <a:t>:	</a:t>
            </a:r>
            <a:r>
              <a:rPr lang="hu-HU" sz="2800" dirty="0" smtClean="0">
                <a:sym typeface="Symbol" pitchFamily="18" charset="2"/>
              </a:rPr>
              <a:t></a:t>
            </a:r>
            <a:r>
              <a:rPr lang="hu-HU" sz="2800" dirty="0">
                <a:sym typeface="Symbol" pitchFamily="18" charset="2"/>
              </a:rPr>
              <a:t>i (1iN): </a:t>
            </a:r>
            <a:r>
              <a:rPr lang="hu-HU" sz="2800" dirty="0" err="1">
                <a:sym typeface="Symbol" pitchFamily="18" charset="2"/>
              </a:rPr>
              <a:t>Be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,Ki</a:t>
            </a:r>
            <a:r>
              <a:rPr lang="hu-HU" sz="2800" baseline="-25000" dirty="0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0</a:t>
            </a:r>
          </a:p>
          <a:p>
            <a:pPr marL="254000"/>
            <a:r>
              <a:rPr lang="hu-HU" sz="2800" dirty="0" smtClean="0">
                <a:sym typeface="Symbol" pitchFamily="18" charset="2"/>
              </a:rPr>
              <a:t>Utófeltétel:	S</a:t>
            </a:r>
            <a:r>
              <a:rPr lang="hu-HU" sz="2800" dirty="0">
                <a:sym typeface="Symbol" pitchFamily="18" charset="2"/>
              </a:rPr>
              <a:t>=       </a:t>
            </a:r>
            <a:r>
              <a:rPr lang="hu-HU" sz="2800" dirty="0" err="1">
                <a:sym typeface="Symbol" pitchFamily="18" charset="2"/>
              </a:rPr>
              <a:t>Be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–Ki</a:t>
            </a:r>
            <a:r>
              <a:rPr lang="hu-HU" sz="2800" baseline="-25000" dirty="0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 </a:t>
            </a:r>
            <a:endParaRPr lang="hu-HU" sz="2800" dirty="0">
              <a:latin typeface="Arial" charset="0"/>
              <a:sym typeface="Symbol" pitchFamily="18" charset="2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4716463" y="5084763"/>
          <a:ext cx="6731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gyenlet" r:id="rId4" imgW="291973" imgH="418918" progId="Equation.3">
                  <p:embed/>
                </p:oleObj>
              </mc:Choice>
              <mc:Fallback>
                <p:oleObj name="Egyenlet" r:id="rId4" imgW="291973" imgH="418918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084763"/>
                        <a:ext cx="67310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AutoShape 13">
            <a:hlinkClick r:id="rId6" action="ppaction://hlinkpres?slideindex=13&amp;slidetitle=1. Sorozatszámítás"/>
          </p:cNvPr>
          <p:cNvSpPr>
            <a:spLocks noChangeArrowheads="1"/>
          </p:cNvSpPr>
          <p:nvPr/>
        </p:nvSpPr>
        <p:spPr bwMode="auto">
          <a:xfrm>
            <a:off x="5962650" y="2679700"/>
            <a:ext cx="3167063" cy="360363"/>
          </a:xfrm>
          <a:prstGeom prst="wedgeRectCallout">
            <a:avLst>
              <a:gd name="adj1" fmla="val -110255"/>
              <a:gd name="adj2" fmla="val 163218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10800" rIns="0" bIns="10800" anchor="ctr" anchorCtr="1"/>
          <a:lstStyle/>
          <a:p>
            <a:pPr marL="266700" indent="-254000" algn="ctr">
              <a:defRPr/>
            </a:pP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Így specifikáltuk ezt </a:t>
            </a:r>
            <a:r>
              <a:rPr lang="hu-H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4. 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előadásban.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1720602" cy="137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0" y="5772150"/>
            <a:ext cx="2267744" cy="503238"/>
          </a:xfrm>
          <a:prstGeom prst="wedgeRectCallout">
            <a:avLst>
              <a:gd name="adj1" fmla="val 17917"/>
              <a:gd name="adj2" fmla="val -283125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10800" rIns="0" bIns="10800" anchor="ctr" anchorCtr="1"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Sorozatszámítás </a:t>
            </a:r>
            <a:r>
              <a:rPr lang="hu-H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(összegzés) 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tétel.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6F93BAD-7FFF-4232-BB93-461C49527AAC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15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uiExpand="1" build="p"/>
      <p:bldP spid="1037" grpId="0" uiExpand="1" animBg="1"/>
      <p:bldP spid="136197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>
            <a:hlinkClick r:id="rId4"/>
          </p:cNvPr>
          <p:cNvSpPr>
            <a:spLocks noChangeArrowheads="1"/>
          </p:cNvSpPr>
          <p:nvPr/>
        </p:nvSpPr>
        <p:spPr bwMode="auto">
          <a:xfrm>
            <a:off x="5962650" y="1052736"/>
            <a:ext cx="3167063" cy="360363"/>
          </a:xfrm>
          <a:prstGeom prst="wedgeRectCallout">
            <a:avLst>
              <a:gd name="adj1" fmla="val -40524"/>
              <a:gd name="adj2" fmla="val 324888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10800" rIns="0" bIns="10800" anchor="ctr" anchorCtr="1"/>
          <a:lstStyle/>
          <a:p>
            <a:pPr marL="266700" indent="-254000" algn="ctr">
              <a:defRPr/>
            </a:pP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Így specifikálhatjuk a 6. előadás után.</a:t>
            </a:r>
          </a:p>
        </p:txBody>
      </p:sp>
      <p:sp>
        <p:nvSpPr>
          <p:cNvPr id="8198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>
                <a:sym typeface="Symbol" pitchFamily="18" charset="2"/>
              </a:rPr>
              <a:t> </a:t>
            </a:r>
          </a:p>
        </p:txBody>
      </p:sp>
      <p:sp>
        <p:nvSpPr>
          <p:cNvPr id="8199" name="Cím 1"/>
          <p:cNvSpPr>
            <a:spLocks/>
          </p:cNvSpPr>
          <p:nvPr/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 smtClean="0">
                <a:solidFill>
                  <a:srgbClr val="663300"/>
                </a:solidFill>
              </a:rPr>
              <a:t>Sorozatszámítás</a:t>
            </a:r>
            <a:br>
              <a:rPr lang="hu-HU" sz="3600" b="1" dirty="0" smtClean="0">
                <a:solidFill>
                  <a:srgbClr val="663300"/>
                </a:solidFill>
              </a:rPr>
            </a:br>
            <a:r>
              <a:rPr lang="hu-HU" sz="2800" b="1" dirty="0" smtClean="0">
                <a:solidFill>
                  <a:srgbClr val="663300"/>
                </a:solidFill>
              </a:rPr>
              <a:t>rekordok</a:t>
            </a:r>
            <a:r>
              <a:rPr lang="hu-HU" sz="2800" b="1" dirty="0">
                <a:solidFill>
                  <a:srgbClr val="663300"/>
                </a:solidFill>
              </a:rPr>
              <a:t>: jövedelem</a:t>
            </a:r>
          </a:p>
        </p:txBody>
      </p:sp>
      <p:sp>
        <p:nvSpPr>
          <p:cNvPr id="72708" name="Tartalom helye 2"/>
          <p:cNvSpPr>
            <a:spLocks/>
          </p:cNvSpPr>
          <p:nvPr/>
        </p:nvSpPr>
        <p:spPr bwMode="auto">
          <a:xfrm>
            <a:off x="2343150" y="1328886"/>
            <a:ext cx="6786563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b="1" dirty="0"/>
              <a:t>:</a:t>
            </a:r>
          </a:p>
          <a:p>
            <a:pPr marL="266700" indent="-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hu-HU" sz="2800" dirty="0"/>
              <a:t>Bemenet: </a:t>
            </a:r>
            <a:r>
              <a:rPr lang="hu-HU" sz="2800" dirty="0" smtClean="0"/>
              <a:t> N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/>
              <a:t>	         </a:t>
            </a:r>
            <a:r>
              <a:rPr lang="hu-HU" sz="2800" dirty="0" err="1" smtClean="0">
                <a:solidFill>
                  <a:srgbClr val="FF0000"/>
                </a:solidFill>
              </a:rPr>
              <a:t>Jöv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Nyer</a:t>
            </a:r>
            <a:r>
              <a:rPr lang="hu-HU" sz="2800" baseline="30000" dirty="0" err="1" smtClean="0">
                <a:solidFill>
                  <a:srgbClr val="FF0000"/>
                </a:solidFill>
              </a:rPr>
              <a:t>N</a:t>
            </a:r>
            <a:r>
              <a:rPr lang="hu-HU" sz="2800" dirty="0" smtClean="0">
                <a:solidFill>
                  <a:srgbClr val="FF0000"/>
                </a:solidFill>
              </a:rPr>
              <a:t>,</a:t>
            </a:r>
            <a:r>
              <a:rPr lang="hu-HU" sz="2000" dirty="0" smtClean="0">
                <a:solidFill>
                  <a:srgbClr val="FF0000"/>
                </a:solidFill>
              </a:rPr>
              <a:t> </a:t>
            </a:r>
            <a:r>
              <a:rPr lang="hu-HU" sz="2800" dirty="0" smtClean="0">
                <a:solidFill>
                  <a:srgbClr val="FF0000"/>
                </a:solidFill>
              </a:rPr>
              <a:t>Nyer=Be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Ki,</a:t>
            </a:r>
            <a:r>
              <a:rPr lang="hu-HU" sz="2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B</a:t>
            </a:r>
            <a:r>
              <a:rPr lang="hu-HU" sz="2800" dirty="0" smtClean="0">
                <a:solidFill>
                  <a:srgbClr val="FF0000"/>
                </a:solidFill>
              </a:rPr>
              <a:t>e,Ki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=N</a:t>
            </a:r>
            <a:endParaRPr lang="hu-HU" sz="2800" dirty="0">
              <a:solidFill>
                <a:srgbClr val="FF0000"/>
              </a:solidFill>
            </a:endParaRPr>
          </a:p>
          <a:p>
            <a:pPr marL="266700" indent="-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hu-HU" sz="2800" dirty="0" smtClean="0"/>
              <a:t>Kimenet:  S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66700" indent="-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hu-HU" sz="2800" dirty="0"/>
              <a:t>Előfeltétel: </a:t>
            </a:r>
            <a:r>
              <a:rPr lang="hu-HU" sz="2800" dirty="0" smtClean="0">
                <a:sym typeface="Symbol" pitchFamily="18" charset="2"/>
              </a:rPr>
              <a:t>–</a:t>
            </a:r>
            <a:endParaRPr lang="hu-HU" sz="2800" dirty="0">
              <a:sym typeface="Symbol" pitchFamily="18" charset="2"/>
            </a:endParaRPr>
          </a:p>
          <a:p>
            <a:pPr marL="266700" indent="-254000">
              <a:lnSpc>
                <a:spcPct val="9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hu-HU" sz="2800" dirty="0">
                <a:sym typeface="Symbol" pitchFamily="18" charset="2"/>
              </a:rPr>
              <a:t>Utófeltétel: S=  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800" dirty="0" err="1" smtClean="0">
                <a:solidFill>
                  <a:srgbClr val="FF0000"/>
                </a:solidFill>
              </a:rPr>
              <a:t>Jöv</a:t>
            </a:r>
            <a:r>
              <a:rPr 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.be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–</a:t>
            </a:r>
            <a:r>
              <a:rPr lang="hu-HU" sz="2800" dirty="0" err="1" smtClean="0">
                <a:solidFill>
                  <a:srgbClr val="FF0000"/>
                </a:solidFill>
              </a:rPr>
              <a:t>Jöv</a:t>
            </a:r>
            <a:r>
              <a:rPr 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.ki</a:t>
            </a:r>
            <a:endParaRPr lang="hu-HU" sz="2800" dirty="0">
              <a:solidFill>
                <a:srgbClr val="FF0000"/>
              </a:solidFill>
              <a:sym typeface="Symbol" pitchFamily="18" charset="2"/>
            </a:endParaRPr>
          </a:p>
          <a:p>
            <a:pPr marL="266700" indent="-254000">
              <a:lnSpc>
                <a:spcPts val="3200"/>
              </a:lnSpc>
              <a:spcBef>
                <a:spcPct val="25000"/>
              </a:spcBef>
            </a:pP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Megjegyzés</a:t>
            </a:r>
            <a:r>
              <a:rPr lang="hu-HU" sz="2800" dirty="0">
                <a:sym typeface="Symbol" pitchFamily="18" charset="2"/>
              </a:rPr>
              <a:t>: értelmezhetjük úgy, hogy</a:t>
            </a:r>
            <a:br>
              <a:rPr lang="hu-HU" sz="28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	 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</a:t>
            </a:r>
            <a:r>
              <a:rPr lang="hu-HU" sz="2400" dirty="0">
                <a:sym typeface="Symbol" pitchFamily="18" charset="2"/>
              </a:rPr>
              <a:t>(</a:t>
            </a:r>
            <a:r>
              <a:rPr lang="hu-HU" sz="2400" dirty="0" smtClean="0">
                <a:sym typeface="Symbol" pitchFamily="18" charset="2"/>
              </a:rPr>
              <a:t>Jöv</a:t>
            </a:r>
            <a:r>
              <a:rPr lang="hu-HU" sz="2400" baseline="-25000" dirty="0" smtClean="0">
                <a:sym typeface="Symbol" pitchFamily="18" charset="2"/>
              </a:rPr>
              <a:t>1</a:t>
            </a:r>
            <a:r>
              <a:rPr lang="hu-HU" sz="2400" baseline="-25000" dirty="0">
                <a:sym typeface="Symbol" pitchFamily="18" charset="2"/>
              </a:rPr>
              <a:t>..</a:t>
            </a:r>
            <a:r>
              <a:rPr lang="hu-HU" sz="2400" baseline="-25000" dirty="0" smtClean="0">
                <a:sym typeface="Symbol" pitchFamily="18" charset="2"/>
              </a:rPr>
              <a:t>N</a:t>
            </a:r>
            <a:r>
              <a:rPr lang="hu-HU" sz="2400" dirty="0" smtClean="0">
                <a:sym typeface="Symbol" pitchFamily="18" charset="2"/>
              </a:rPr>
              <a:t>):=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</a:t>
            </a:r>
            <a:r>
              <a:rPr lang="hu-HU" sz="2400" dirty="0">
                <a:sym typeface="Symbol" pitchFamily="18" charset="2"/>
              </a:rPr>
              <a:t>(</a:t>
            </a:r>
            <a:r>
              <a:rPr lang="hu-HU" sz="2400" dirty="0" smtClean="0">
                <a:sym typeface="Symbol" pitchFamily="18" charset="2"/>
              </a:rPr>
              <a:t>Jöv</a:t>
            </a:r>
            <a:r>
              <a:rPr lang="hu-HU" sz="2400" baseline="-25000" dirty="0" smtClean="0">
                <a:sym typeface="Symbol" pitchFamily="18" charset="2"/>
              </a:rPr>
              <a:t>1</a:t>
            </a:r>
            <a:r>
              <a:rPr lang="hu-HU" sz="2400" baseline="-25000" dirty="0">
                <a:sym typeface="Symbol" pitchFamily="18" charset="2"/>
              </a:rPr>
              <a:t>..</a:t>
            </a:r>
            <a:r>
              <a:rPr lang="hu-HU" sz="2400" baseline="-25000" dirty="0" smtClean="0">
                <a:sym typeface="Symbol" pitchFamily="18" charset="2"/>
              </a:rPr>
              <a:t>N-1</a:t>
            </a:r>
            <a:r>
              <a:rPr lang="hu-HU" sz="2400" dirty="0" smtClean="0">
                <a:sym typeface="Symbol" pitchFamily="18" charset="2"/>
              </a:rPr>
              <a:t>)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400" dirty="0" err="1" smtClean="0">
                <a:sym typeface="Symbol" pitchFamily="18" charset="2"/>
              </a:rPr>
              <a:t>Jöv</a:t>
            </a:r>
            <a:r>
              <a:rPr lang="hu-HU" sz="2400" baseline="-25000" dirty="0" err="1" smtClean="0">
                <a:sym typeface="Symbol" pitchFamily="18" charset="2"/>
              </a:rPr>
              <a:t>N</a:t>
            </a:r>
            <a:r>
              <a:rPr lang="hu-HU" sz="2400" dirty="0" smtClean="0">
                <a:sym typeface="Symbol" pitchFamily="18" charset="2"/>
              </a:rPr>
              <a:t> </a:t>
            </a:r>
            <a:r>
              <a:rPr lang="hu-HU" sz="2400" dirty="0">
                <a:sym typeface="Symbol" pitchFamily="18" charset="2"/>
              </a:rPr>
              <a:t>,</a:t>
            </a:r>
            <a:br>
              <a:rPr lang="hu-HU" sz="24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  </a:t>
            </a:r>
            <a:r>
              <a:rPr lang="hu-HU" sz="2400" dirty="0"/>
              <a:t>ahol 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:</a:t>
            </a:r>
            <a:r>
              <a:rPr lang="hu-HU" sz="24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4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Nyer</a:t>
            </a:r>
            <a:r>
              <a:rPr lang="hu-HU" sz="2400" dirty="0" smtClean="0">
                <a:solidFill>
                  <a:srgbClr val="FF0000"/>
                </a:solidFill>
                <a:latin typeface="+mj-lt"/>
                <a:sym typeface="Symbol"/>
              </a:rPr>
              <a:t></a:t>
            </a:r>
            <a:r>
              <a:rPr lang="hu-HU" sz="24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dirty="0" smtClean="0">
                <a:solidFill>
                  <a:srgbClr val="FF0000"/>
                </a:solidFill>
              </a:rPr>
              <a:t>;</a:t>
            </a:r>
            <a:r>
              <a:rPr lang="hu-HU" sz="24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400" dirty="0" smtClean="0">
                <a:solidFill>
                  <a:srgbClr val="FF0000"/>
                </a:solidFill>
              </a:rPr>
              <a:t>S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hu-HU" sz="2400" dirty="0">
                <a:solidFill>
                  <a:srgbClr val="FF0000"/>
                </a:solidFill>
              </a:rPr>
              <a:t>F</a:t>
            </a:r>
            <a:r>
              <a:rPr lang="hu-HU" sz="2400" dirty="0" smtClean="0">
                <a:solidFill>
                  <a:srgbClr val="FF0000"/>
                </a:solidFill>
              </a:rPr>
              <a:t>:=S+</a:t>
            </a:r>
            <a:r>
              <a:rPr lang="hu-HU" sz="2400" dirty="0" err="1" smtClean="0">
                <a:solidFill>
                  <a:srgbClr val="FF0000"/>
                </a:solidFill>
              </a:rPr>
              <a:t>F.be</a:t>
            </a:r>
            <a:r>
              <a:rPr lang="hu-HU" sz="2400" dirty="0" smtClean="0">
                <a:solidFill>
                  <a:srgbClr val="FF0000"/>
                </a:solidFill>
              </a:rPr>
              <a:t>–</a:t>
            </a:r>
            <a:r>
              <a:rPr lang="hu-HU" sz="2400" dirty="0" err="1" smtClean="0">
                <a:solidFill>
                  <a:srgbClr val="FF0000"/>
                </a:solidFill>
              </a:rPr>
              <a:t>F.ki</a:t>
            </a:r>
            <a:r>
              <a:rPr lang="hu-HU" sz="2400" dirty="0" smtClean="0">
                <a:solidFill>
                  <a:srgbClr val="FF0000"/>
                </a:solidFill>
              </a:rPr>
              <a:t>  </a:t>
            </a:r>
            <a:r>
              <a:rPr lang="hu-HU" sz="2400" dirty="0" smtClean="0">
                <a:sym typeface="Symbol" pitchFamily="18" charset="2"/>
              </a:rPr>
              <a:t></a:t>
            </a:r>
            <a:endParaRPr lang="hu-HU" sz="2400" dirty="0">
              <a:sym typeface="Symbol" pitchFamily="18" charset="2"/>
            </a:endParaRPr>
          </a:p>
          <a:p>
            <a:pPr marL="266700" indent="-254000">
              <a:lnSpc>
                <a:spcPct val="95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hu-HU" sz="2800" dirty="0">
                <a:sym typeface="Symbol" pitchFamily="18" charset="2"/>
              </a:rPr>
              <a:t>Utófeltétel: S=</a:t>
            </a:r>
          </a:p>
        </p:txBody>
      </p:sp>
      <p:graphicFrame>
        <p:nvGraphicFramePr>
          <p:cNvPr id="7270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13194"/>
              </p:ext>
            </p:extLst>
          </p:nvPr>
        </p:nvGraphicFramePr>
        <p:xfrm>
          <a:off x="4670425" y="3429000"/>
          <a:ext cx="658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Egyenlet" r:id="rId5" imgW="291847" imgH="406048" progId="Equation.3">
                  <p:embed/>
                </p:oleObj>
              </mc:Choice>
              <mc:Fallback>
                <p:oleObj name="Egyenlet" r:id="rId5" imgW="291847" imgH="406048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3429000"/>
                        <a:ext cx="6588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1818"/>
              </p:ext>
            </p:extLst>
          </p:nvPr>
        </p:nvGraphicFramePr>
        <p:xfrm>
          <a:off x="4786313" y="5745163"/>
          <a:ext cx="10223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Equation" r:id="rId7" imgW="507960" imgH="419040" progId="Equation.3">
                  <p:embed/>
                </p:oleObj>
              </mc:Choice>
              <mc:Fallback>
                <p:oleObj name="Equation" r:id="rId7" imgW="507960" imgH="41904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745163"/>
                        <a:ext cx="1022350" cy="874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1720602" cy="137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21772" y="5772150"/>
            <a:ext cx="2268000" cy="503238"/>
          </a:xfrm>
          <a:prstGeom prst="wedgeRectCallout">
            <a:avLst>
              <a:gd name="adj1" fmla="val 17917"/>
              <a:gd name="adj2" fmla="val -283125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10800" rIns="0" bIns="10800" anchor="ctr" anchorCtr="1"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Sorozatszámítás </a:t>
            </a:r>
            <a:r>
              <a:rPr lang="hu-H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(összegzés) 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tétel.</a:t>
            </a:r>
          </a:p>
        </p:txBody>
      </p:sp>
      <p:grpSp>
        <p:nvGrpSpPr>
          <p:cNvPr id="18" name="Csoportba foglalás 17"/>
          <p:cNvGrpSpPr/>
          <p:nvPr/>
        </p:nvGrpSpPr>
        <p:grpSpPr>
          <a:xfrm>
            <a:off x="2699792" y="3675434"/>
            <a:ext cx="4464496" cy="360040"/>
            <a:chOff x="2699792" y="4077072"/>
            <a:chExt cx="5472608" cy="360040"/>
          </a:xfrm>
        </p:grpSpPr>
        <p:cxnSp>
          <p:nvCxnSpPr>
            <p:cNvPr id="19" name="Egyenes összekötő 18"/>
            <p:cNvCxnSpPr/>
            <p:nvPr/>
          </p:nvCxnSpPr>
          <p:spPr>
            <a:xfrm>
              <a:off x="2699792" y="4077072"/>
              <a:ext cx="5472608" cy="36004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>
            <a:xfrm flipV="1">
              <a:off x="2699792" y="4077072"/>
              <a:ext cx="5472608" cy="36004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átum helye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16F56A6-3A30-4FA3-B264-90B96F771045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7" name="Dia számának helye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16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1137942" y="2282388"/>
            <a:ext cx="4618844" cy="2381634"/>
            <a:chOff x="1137942" y="2282388"/>
            <a:chExt cx="4618844" cy="2381634"/>
          </a:xfrm>
        </p:grpSpPr>
        <p:sp>
          <p:nvSpPr>
            <p:cNvPr id="2" name="Téglalap 1"/>
            <p:cNvSpPr/>
            <p:nvPr/>
          </p:nvSpPr>
          <p:spPr>
            <a:xfrm>
              <a:off x="1137942" y="3798941"/>
              <a:ext cx="258189" cy="198022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4865444" y="2282388"/>
              <a:ext cx="891342" cy="35080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1340801" y="4466000"/>
              <a:ext cx="145741" cy="198022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églalap 25"/>
          <p:cNvSpPr/>
          <p:nvPr/>
        </p:nvSpPr>
        <p:spPr>
          <a:xfrm>
            <a:off x="5159116" y="6052292"/>
            <a:ext cx="608798" cy="35080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uiExpand="1" animBg="1"/>
      <p:bldP spid="72708" grpId="0" uiExpand="1" build="p"/>
      <p:bldP spid="136197" grpId="0" uiExpand="1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>
            <a:hlinkClick r:id="rId4"/>
          </p:cNvPr>
          <p:cNvSpPr>
            <a:spLocks noChangeArrowheads="1"/>
          </p:cNvSpPr>
          <p:nvPr/>
        </p:nvSpPr>
        <p:spPr bwMode="auto">
          <a:xfrm>
            <a:off x="5962650" y="1052736"/>
            <a:ext cx="3167063" cy="360363"/>
          </a:xfrm>
          <a:prstGeom prst="wedgeRectCallout">
            <a:avLst>
              <a:gd name="adj1" fmla="val -40524"/>
              <a:gd name="adj2" fmla="val 324888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10800" rIns="0" bIns="10800" anchor="ctr" anchorCtr="1"/>
          <a:lstStyle/>
          <a:p>
            <a:pPr marL="266700" indent="-254000" algn="ctr">
              <a:defRPr/>
            </a:pP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Így specifikálhatjuk a 6. előadás után.</a:t>
            </a:r>
          </a:p>
        </p:txBody>
      </p:sp>
      <p:sp>
        <p:nvSpPr>
          <p:cNvPr id="8198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>
                <a:sym typeface="Symbol" pitchFamily="18" charset="2"/>
              </a:rPr>
              <a:t> </a:t>
            </a:r>
          </a:p>
        </p:txBody>
      </p:sp>
      <p:sp>
        <p:nvSpPr>
          <p:cNvPr id="8199" name="Cím 1"/>
          <p:cNvSpPr>
            <a:spLocks/>
          </p:cNvSpPr>
          <p:nvPr/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 smtClean="0">
                <a:solidFill>
                  <a:srgbClr val="663300"/>
                </a:solidFill>
              </a:rPr>
              <a:t>Sorozatszámítás</a:t>
            </a:r>
            <a:br>
              <a:rPr lang="hu-HU" sz="3600" b="1" dirty="0" smtClean="0">
                <a:solidFill>
                  <a:srgbClr val="663300"/>
                </a:solidFill>
              </a:rPr>
            </a:br>
            <a:r>
              <a:rPr lang="hu-HU" sz="2800" b="1" dirty="0" smtClean="0">
                <a:solidFill>
                  <a:srgbClr val="663300"/>
                </a:solidFill>
              </a:rPr>
              <a:t>rekordok</a:t>
            </a:r>
            <a:r>
              <a:rPr lang="hu-HU" sz="2800" b="1" dirty="0">
                <a:solidFill>
                  <a:srgbClr val="663300"/>
                </a:solidFill>
              </a:rPr>
              <a:t>: jövedelem</a:t>
            </a:r>
          </a:p>
        </p:txBody>
      </p:sp>
      <p:sp>
        <p:nvSpPr>
          <p:cNvPr id="72708" name="Tartalom helye 2"/>
          <p:cNvSpPr>
            <a:spLocks/>
          </p:cNvSpPr>
          <p:nvPr/>
        </p:nvSpPr>
        <p:spPr bwMode="auto">
          <a:xfrm>
            <a:off x="2343150" y="1328886"/>
            <a:ext cx="6786563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b="1" dirty="0"/>
              <a:t>:</a:t>
            </a:r>
          </a:p>
          <a:p>
            <a:pPr marL="266700" indent="-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hu-HU" sz="2800" dirty="0"/>
              <a:t>Bemenet: </a:t>
            </a:r>
            <a:r>
              <a:rPr lang="hu-HU" sz="2800" dirty="0" smtClean="0"/>
              <a:t> N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r>
              <a:rPr lang="hu-HU" sz="2800" dirty="0">
                <a:solidFill>
                  <a:srgbClr val="FF0000"/>
                </a:solidFill>
              </a:rPr>
              <a:t/>
            </a:r>
            <a:br>
              <a:rPr lang="hu-HU" sz="2800" dirty="0">
                <a:solidFill>
                  <a:srgbClr val="FF0000"/>
                </a:solidFill>
              </a:rPr>
            </a:br>
            <a:r>
              <a:rPr lang="hu-HU" sz="2800" dirty="0">
                <a:solidFill>
                  <a:srgbClr val="FF0000"/>
                </a:solidFill>
              </a:rPr>
              <a:t>	        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 err="1" smtClean="0">
                <a:solidFill>
                  <a:srgbClr val="FF0000"/>
                </a:solidFill>
              </a:rPr>
              <a:t>Jöv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Nyer</a:t>
            </a:r>
            <a:r>
              <a:rPr lang="hu-HU" sz="2800" baseline="30000" dirty="0" err="1" smtClean="0">
                <a:solidFill>
                  <a:srgbClr val="FF0000"/>
                </a:solidFill>
              </a:rPr>
              <a:t>N</a:t>
            </a:r>
            <a:r>
              <a:rPr lang="hu-HU" sz="2800" dirty="0" smtClean="0">
                <a:solidFill>
                  <a:srgbClr val="FF0000"/>
                </a:solidFill>
              </a:rPr>
              <a:t>,</a:t>
            </a:r>
            <a:r>
              <a:rPr lang="hu-HU" sz="2000" dirty="0" smtClean="0">
                <a:solidFill>
                  <a:srgbClr val="FF0000"/>
                </a:solidFill>
              </a:rPr>
              <a:t> </a:t>
            </a:r>
            <a:r>
              <a:rPr lang="hu-HU" sz="2800" dirty="0" smtClean="0">
                <a:solidFill>
                  <a:srgbClr val="FF0000"/>
                </a:solidFill>
              </a:rPr>
              <a:t>Nyer=Be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Ki,</a:t>
            </a:r>
            <a:r>
              <a:rPr lang="hu-HU" sz="2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B</a:t>
            </a:r>
            <a:r>
              <a:rPr lang="hu-HU" sz="2800" dirty="0" smtClean="0">
                <a:solidFill>
                  <a:srgbClr val="FF0000"/>
                </a:solidFill>
              </a:rPr>
              <a:t>e,Ki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=N</a:t>
            </a:r>
            <a:endParaRPr lang="hu-HU" sz="2800" dirty="0">
              <a:solidFill>
                <a:srgbClr val="FF0000"/>
              </a:solidFill>
            </a:endParaRPr>
          </a:p>
          <a:p>
            <a:pPr marL="266700" indent="-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hu-HU" sz="2800" dirty="0"/>
              <a:t>Kimenet: </a:t>
            </a:r>
            <a:r>
              <a:rPr lang="hu-HU" sz="2800" dirty="0" smtClean="0"/>
              <a:t> S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66700" indent="-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hu-HU" sz="2800" dirty="0"/>
              <a:t>Előfeltétel: </a:t>
            </a:r>
            <a:r>
              <a:rPr lang="hu-HU" sz="2800" dirty="0" smtClean="0">
                <a:sym typeface="Symbol" pitchFamily="18" charset="2"/>
              </a:rPr>
              <a:t>–</a:t>
            </a:r>
            <a:endParaRPr lang="hu-HU" sz="2800" dirty="0">
              <a:sym typeface="Symbol" pitchFamily="18" charset="2"/>
            </a:endParaRPr>
          </a:p>
          <a:p>
            <a:pPr marL="266700" indent="-254000">
              <a:lnSpc>
                <a:spcPct val="9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dirty="0" smtClean="0">
                <a:sym typeface="Symbol" pitchFamily="18" charset="2"/>
              </a:rPr>
              <a:t>: S=     Jöv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</a:p>
          <a:p>
            <a:pPr marL="266700" indent="-254000">
              <a:lnSpc>
                <a:spcPct val="95000"/>
              </a:lnSpc>
              <a:spcBef>
                <a:spcPct val="35000"/>
              </a:spcBef>
              <a:buFont typeface="Wingdings" pitchFamily="2" charset="2"/>
              <a:buChar char="Ø"/>
            </a:pPr>
            <a:endParaRPr lang="hu-HU" sz="2800" dirty="0">
              <a:sym typeface="Symbol" pitchFamily="18" charset="2"/>
            </a:endParaRPr>
          </a:p>
          <a:p>
            <a:pPr marL="266700" indent="-254000">
              <a:lnSpc>
                <a:spcPct val="9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hu-HU" sz="2800" dirty="0" smtClean="0">
                <a:sym typeface="Symbol" pitchFamily="18" charset="2"/>
              </a:rPr>
              <a:t>Definíció: </a:t>
            </a:r>
          </a:p>
          <a:p>
            <a:pPr marL="12700">
              <a:spcBef>
                <a:spcPts val="600"/>
              </a:spcBef>
              <a:tabLst>
                <a:tab pos="723900" algn="l"/>
              </a:tabLst>
            </a:pPr>
            <a:r>
              <a:rPr lang="hu-HU" sz="2400" dirty="0" smtClean="0">
                <a:sym typeface="Symbol" pitchFamily="18" charset="2"/>
              </a:rPr>
              <a:t>	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</a:t>
            </a:r>
            <a:r>
              <a:rPr lang="hu-HU" sz="2400" dirty="0">
                <a:sym typeface="Symbol" pitchFamily="18" charset="2"/>
              </a:rPr>
              <a:t>(</a:t>
            </a:r>
            <a:r>
              <a:rPr lang="hu-HU" sz="2400" dirty="0" smtClean="0">
                <a:sym typeface="Symbol" pitchFamily="18" charset="2"/>
              </a:rPr>
              <a:t>Jöv</a:t>
            </a:r>
            <a:r>
              <a:rPr lang="hu-HU" sz="2400" baseline="-25000" dirty="0" smtClean="0">
                <a:sym typeface="Symbol" pitchFamily="18" charset="2"/>
              </a:rPr>
              <a:t>1</a:t>
            </a:r>
            <a:r>
              <a:rPr lang="hu-HU" sz="2400" baseline="-25000" dirty="0">
                <a:sym typeface="Symbol" pitchFamily="18" charset="2"/>
              </a:rPr>
              <a:t>..</a:t>
            </a:r>
            <a:r>
              <a:rPr lang="hu-HU" sz="2400" baseline="-25000" dirty="0" smtClean="0">
                <a:sym typeface="Symbol" pitchFamily="18" charset="2"/>
              </a:rPr>
              <a:t>N</a:t>
            </a:r>
            <a:r>
              <a:rPr lang="hu-HU" sz="2400" dirty="0" smtClean="0">
                <a:sym typeface="Symbol" pitchFamily="18" charset="2"/>
              </a:rPr>
              <a:t>):=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</a:t>
            </a:r>
            <a:r>
              <a:rPr lang="hu-HU" sz="2400" dirty="0">
                <a:sym typeface="Symbol" pitchFamily="18" charset="2"/>
              </a:rPr>
              <a:t>(</a:t>
            </a:r>
            <a:r>
              <a:rPr lang="hu-HU" sz="2400" dirty="0" smtClean="0">
                <a:sym typeface="Symbol" pitchFamily="18" charset="2"/>
              </a:rPr>
              <a:t>Jöv</a:t>
            </a:r>
            <a:r>
              <a:rPr lang="hu-HU" sz="2400" baseline="-25000" dirty="0" smtClean="0">
                <a:sym typeface="Symbol" pitchFamily="18" charset="2"/>
              </a:rPr>
              <a:t>1</a:t>
            </a:r>
            <a:r>
              <a:rPr lang="hu-HU" sz="2400" baseline="-25000" dirty="0">
                <a:sym typeface="Symbol" pitchFamily="18" charset="2"/>
              </a:rPr>
              <a:t>..</a:t>
            </a:r>
            <a:r>
              <a:rPr lang="hu-HU" sz="2400" baseline="-25000" dirty="0" smtClean="0">
                <a:sym typeface="Symbol" pitchFamily="18" charset="2"/>
              </a:rPr>
              <a:t>N-1</a:t>
            </a:r>
            <a:r>
              <a:rPr lang="hu-HU" sz="2400" dirty="0" smtClean="0">
                <a:sym typeface="Symbol" pitchFamily="18" charset="2"/>
              </a:rPr>
              <a:t>)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400" dirty="0" err="1" smtClean="0">
                <a:sym typeface="Symbol" pitchFamily="18" charset="2"/>
              </a:rPr>
              <a:t>Jöv</a:t>
            </a:r>
            <a:r>
              <a:rPr lang="hu-HU" sz="2400" baseline="-25000" dirty="0" err="1" smtClean="0">
                <a:sym typeface="Symbol" pitchFamily="18" charset="2"/>
              </a:rPr>
              <a:t>N</a:t>
            </a:r>
            <a:r>
              <a:rPr lang="hu-HU" sz="2400" dirty="0" smtClean="0">
                <a:sym typeface="Symbol" pitchFamily="18" charset="2"/>
              </a:rPr>
              <a:t> ;</a:t>
            </a:r>
          </a:p>
          <a:p>
            <a:pPr marL="12700">
              <a:spcBef>
                <a:spcPts val="600"/>
              </a:spcBef>
              <a:tabLst>
                <a:tab pos="723900" algn="l"/>
              </a:tabLst>
            </a:pPr>
            <a:r>
              <a:rPr lang="hu-HU" sz="2400" dirty="0" smtClean="0">
                <a:sym typeface="Symbol" pitchFamily="18" charset="2"/>
              </a:rPr>
              <a:t>	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smtClean="0">
                <a:solidFill>
                  <a:srgbClr val="FF0000"/>
                </a:solidFill>
                <a:sym typeface="Symbol" pitchFamily="18" charset="2"/>
              </a:rPr>
              <a:t>:</a:t>
            </a:r>
            <a:r>
              <a:rPr lang="hu-HU" sz="24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Nyer</a:t>
            </a:r>
            <a:r>
              <a:rPr lang="hu-HU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hu-HU" sz="24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dirty="0">
                <a:solidFill>
                  <a:srgbClr val="FF0000"/>
                </a:solidFill>
              </a:rPr>
              <a:t>;</a:t>
            </a:r>
            <a:r>
              <a:rPr lang="hu-HU" sz="24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400" dirty="0">
                <a:solidFill>
                  <a:srgbClr val="FF0000"/>
                </a:solidFill>
              </a:rPr>
              <a:t>S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hu-HU" sz="2400" dirty="0">
                <a:solidFill>
                  <a:srgbClr val="FF0000"/>
                </a:solidFill>
              </a:rPr>
              <a:t>F:=</a:t>
            </a:r>
            <a:r>
              <a:rPr lang="hu-HU" sz="2400" dirty="0" smtClean="0">
                <a:solidFill>
                  <a:srgbClr val="FF0000"/>
                </a:solidFill>
              </a:rPr>
              <a:t>S+</a:t>
            </a:r>
            <a:r>
              <a:rPr lang="hu-HU" sz="2400" dirty="0" err="1" smtClean="0">
                <a:solidFill>
                  <a:srgbClr val="FF0000"/>
                </a:solidFill>
              </a:rPr>
              <a:t>F.be</a:t>
            </a:r>
            <a:r>
              <a:rPr lang="hu-HU" sz="2400" dirty="0" smtClean="0">
                <a:solidFill>
                  <a:srgbClr val="FF0000"/>
                </a:solidFill>
              </a:rPr>
              <a:t>–</a:t>
            </a:r>
            <a:r>
              <a:rPr lang="hu-HU" sz="2400" dirty="0" err="1" smtClean="0">
                <a:solidFill>
                  <a:srgbClr val="FF0000"/>
                </a:solidFill>
              </a:rPr>
              <a:t>F.ki</a:t>
            </a:r>
            <a:endParaRPr lang="hu-HU" sz="2400" dirty="0">
              <a:sym typeface="Symbol" pitchFamily="18" charset="2"/>
            </a:endParaRPr>
          </a:p>
        </p:txBody>
      </p:sp>
      <p:sp>
        <p:nvSpPr>
          <p:cNvPr id="16" name="Dátum helye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16F56A6-3A30-4FA3-B264-90B96F771045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7" name="Dia számának helye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17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1720602" cy="137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38443"/>
              </p:ext>
            </p:extLst>
          </p:nvPr>
        </p:nvGraphicFramePr>
        <p:xfrm>
          <a:off x="4670425" y="3429000"/>
          <a:ext cx="658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4" name="Egyenlet" r:id="rId6" imgW="291847" imgH="406048" progId="Equation.3">
                  <p:embed/>
                </p:oleObj>
              </mc:Choice>
              <mc:Fallback>
                <p:oleObj name="Egyenlet" r:id="rId6" imgW="291847" imgH="40604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3429000"/>
                        <a:ext cx="658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0" y="5772150"/>
            <a:ext cx="2267744" cy="503238"/>
          </a:xfrm>
          <a:prstGeom prst="wedgeRectCallout">
            <a:avLst>
              <a:gd name="adj1" fmla="val 17917"/>
              <a:gd name="adj2" fmla="val -283125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10800" rIns="0" bIns="10800" anchor="ctr" anchorCtr="1"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Sorozatszámítás </a:t>
            </a:r>
            <a:r>
              <a:rPr lang="hu-H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(összegzés) 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tétel.</a:t>
            </a:r>
          </a:p>
        </p:txBody>
      </p:sp>
    </p:spTree>
    <p:extLst>
      <p:ext uri="{BB962C8B-B14F-4D97-AF65-F5344CB8AC3E}">
        <p14:creationId xmlns:p14="http://schemas.microsoft.com/office/powerpoint/2010/main" val="35922341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</a:t>
            </a:r>
            <a:r>
              <a:rPr lang="hu-HU" b="1" baseline="-25000" smtClean="0">
                <a:sym typeface="Symbol" pitchFamily="18" charset="2"/>
              </a:rPr>
              <a:t>1</a:t>
            </a:r>
            <a:r>
              <a:rPr lang="hu-HU" smtClean="0">
                <a:sym typeface="Symbol" pitchFamily="18" charset="2"/>
              </a:rPr>
              <a:t> </a:t>
            </a:r>
            <a:r>
              <a:rPr lang="hu-HU" sz="2400" smtClean="0">
                <a:sym typeface="Symbol" pitchFamily="18" charset="2"/>
              </a:rPr>
              <a:t>– „régi” változat</a:t>
            </a:r>
            <a:r>
              <a:rPr lang="hu-HU" smtClean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</a:t>
            </a:r>
            <a:r>
              <a:rPr lang="hu-HU" b="1" baseline="-25000" smtClean="0">
                <a:sym typeface="Symbol" pitchFamily="18" charset="2"/>
              </a:rPr>
              <a:t>2</a:t>
            </a:r>
            <a:r>
              <a:rPr lang="hu-HU" sz="2400" smtClean="0">
                <a:sym typeface="Symbol" pitchFamily="18" charset="2"/>
              </a:rPr>
              <a:t> – „új” változat</a:t>
            </a:r>
            <a:r>
              <a:rPr lang="hu-HU" smtClean="0">
                <a:sym typeface="Symbol" pitchFamily="18" charset="2"/>
              </a:rPr>
              <a:t>:</a:t>
            </a:r>
          </a:p>
        </p:txBody>
      </p:sp>
      <p:sp>
        <p:nvSpPr>
          <p:cNvPr id="9222" name="Cím 1"/>
          <p:cNvSpPr>
            <a:spLocks/>
          </p:cNvSpPr>
          <p:nvPr/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 smtClean="0">
                <a:solidFill>
                  <a:srgbClr val="663300"/>
                </a:solidFill>
              </a:rPr>
              <a:t>Sorozatszámítás </a:t>
            </a:r>
            <a:br>
              <a:rPr lang="hu-HU" sz="3600" b="1" dirty="0" smtClean="0">
                <a:solidFill>
                  <a:srgbClr val="663300"/>
                </a:solidFill>
              </a:rPr>
            </a:br>
            <a:r>
              <a:rPr lang="hu-HU" sz="2800" b="1" dirty="0" smtClean="0">
                <a:solidFill>
                  <a:srgbClr val="663300"/>
                </a:solidFill>
              </a:rPr>
              <a:t>rekordok</a:t>
            </a:r>
            <a:r>
              <a:rPr lang="hu-HU" sz="2800" b="1" dirty="0">
                <a:solidFill>
                  <a:srgbClr val="663300"/>
                </a:solidFill>
              </a:rPr>
              <a:t>: jövedelem</a:t>
            </a:r>
          </a:p>
        </p:txBody>
      </p:sp>
      <p:sp>
        <p:nvSpPr>
          <p:cNvPr id="9223" name="Tartalom helye 2"/>
          <p:cNvSpPr>
            <a:spLocks/>
          </p:cNvSpPr>
          <p:nvPr/>
        </p:nvSpPr>
        <p:spPr bwMode="auto">
          <a:xfrm>
            <a:off x="2343150" y="1341438"/>
            <a:ext cx="6621463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/>
            <a:endParaRPr lang="hu-HU">
              <a:sym typeface="Symbol" pitchFamily="18" charset="2"/>
            </a:endParaRPr>
          </a:p>
        </p:txBody>
      </p:sp>
      <p:graphicFrame>
        <p:nvGraphicFramePr>
          <p:cNvPr id="1232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97380"/>
              </p:ext>
            </p:extLst>
          </p:nvPr>
        </p:nvGraphicFramePr>
        <p:xfrm>
          <a:off x="3563938" y="1844675"/>
          <a:ext cx="3744912" cy="1600200"/>
        </p:xfrm>
        <a:graphic>
          <a:graphicData uri="http://schemas.openxmlformats.org/drawingml/2006/table">
            <a:tbl>
              <a:tblPr/>
              <a:tblGrid>
                <a:gridCol w="576262"/>
                <a:gridCol w="3168650"/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+Be[i]–Ki[i]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743" name="Group 39"/>
          <p:cNvGraphicFramePr>
            <a:graphicFrameLocks noGrp="1"/>
          </p:cNvGraphicFramePr>
          <p:nvPr/>
        </p:nvGraphicFramePr>
        <p:xfrm>
          <a:off x="3635375" y="4276725"/>
          <a:ext cx="3960813" cy="1600200"/>
        </p:xfrm>
        <a:graphic>
          <a:graphicData uri="http://schemas.openxmlformats.org/drawingml/2006/table">
            <a:tbl>
              <a:tblPr/>
              <a:tblGrid>
                <a:gridCol w="360363"/>
                <a:gridCol w="3600450"/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Jöv[i]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0" name="AutoShape 36"/>
          <p:cNvSpPr>
            <a:spLocks noChangeArrowheads="1"/>
          </p:cNvSpPr>
          <p:nvPr/>
        </p:nvSpPr>
        <p:spPr bwMode="auto">
          <a:xfrm>
            <a:off x="6732588" y="6092825"/>
            <a:ext cx="2397125" cy="576263"/>
          </a:xfrm>
          <a:prstGeom prst="wedgeRectCallout">
            <a:avLst>
              <a:gd name="adj1" fmla="val -129005"/>
              <a:gd name="adj2" fmla="val -125208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>
              <a:defRPr/>
            </a:pPr>
            <a:r>
              <a:rPr lang="hu-HU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Megírandó a </a:t>
            </a:r>
            <a:r>
              <a:rPr lang="hu-HU" sz="160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hu-HU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operátor!</a:t>
            </a:r>
          </a:p>
        </p:txBody>
      </p:sp>
      <p:sp>
        <p:nvSpPr>
          <p:cNvPr id="12" name="Szövegdoboz 13"/>
          <p:cNvSpPr txBox="1">
            <a:spLocks noChangeArrowheads="1"/>
          </p:cNvSpPr>
          <p:nvPr/>
        </p:nvSpPr>
        <p:spPr bwMode="auto">
          <a:xfrm>
            <a:off x="7308304" y="1542724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3" name="Szövegdoboz 13"/>
          <p:cNvSpPr txBox="1">
            <a:spLocks noChangeArrowheads="1"/>
          </p:cNvSpPr>
          <p:nvPr/>
        </p:nvSpPr>
        <p:spPr bwMode="auto">
          <a:xfrm>
            <a:off x="7598097" y="3990996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822E3D2-D564-4676-857A-8F114A36ABFE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18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6" name="Élőláb helye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164" y="6395280"/>
            <a:ext cx="1548000" cy="21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30390"/>
            <a:ext cx="2038350" cy="886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Csoportba foglalás 1"/>
          <p:cNvGrpSpPr/>
          <p:nvPr/>
        </p:nvGrpSpPr>
        <p:grpSpPr>
          <a:xfrm>
            <a:off x="910798" y="3839370"/>
            <a:ext cx="4938834" cy="1973619"/>
            <a:chOff x="910798" y="3839370"/>
            <a:chExt cx="4938834" cy="1973619"/>
          </a:xfrm>
        </p:grpSpPr>
        <p:sp>
          <p:nvSpPr>
            <p:cNvPr id="19" name="Téglalap 18"/>
            <p:cNvSpPr/>
            <p:nvPr/>
          </p:nvSpPr>
          <p:spPr>
            <a:xfrm>
              <a:off x="910798" y="3839370"/>
              <a:ext cx="553453" cy="2178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églalap 19"/>
            <p:cNvSpPr/>
            <p:nvPr/>
          </p:nvSpPr>
          <p:spPr>
            <a:xfrm>
              <a:off x="4544618" y="5388511"/>
              <a:ext cx="1305014" cy="42447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églalap 20"/>
          <p:cNvSpPr/>
          <p:nvPr/>
        </p:nvSpPr>
        <p:spPr>
          <a:xfrm>
            <a:off x="1340801" y="4466000"/>
            <a:ext cx="145741" cy="198022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  <p:bldP spid="1130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 txBox="1">
            <a:spLocks noGrp="1" noChangeArrowheads="1"/>
          </p:cNvSpPr>
          <p:nvPr/>
        </p:nvSpPr>
        <p:spPr bwMode="auto">
          <a:xfrm>
            <a:off x="304800" y="6538913"/>
            <a:ext cx="2081213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926327E-DC28-48D9-BCD3-A2A6B8CB7498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2015.03.31.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Kód </a:t>
            </a:r>
            <a:r>
              <a:rPr lang="hu-HU" sz="2400" dirty="0" smtClean="0">
                <a:sym typeface="Symbol" pitchFamily="18" charset="2"/>
              </a:rPr>
              <a:t>–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operátor</a:t>
            </a:r>
            <a:r>
              <a:rPr lang="hu-HU" sz="2400" dirty="0" smtClean="0">
                <a:sym typeface="Symbol" pitchFamily="18" charset="2"/>
              </a:rPr>
              <a:t> (egy „minimum program”)</a:t>
            </a:r>
            <a:r>
              <a:rPr lang="hu-HU" dirty="0" smtClean="0">
                <a:sym typeface="Symbol" pitchFamily="18" charset="2"/>
              </a:rPr>
              <a:t>:</a:t>
            </a:r>
          </a:p>
        </p:txBody>
      </p:sp>
      <p:sp>
        <p:nvSpPr>
          <p:cNvPr id="10244" name="Cím 1"/>
          <p:cNvSpPr>
            <a:spLocks/>
          </p:cNvSpPr>
          <p:nvPr/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 smtClean="0">
                <a:solidFill>
                  <a:srgbClr val="663300"/>
                </a:solidFill>
              </a:rPr>
              <a:t>Sorozatszámítás </a:t>
            </a:r>
            <a:br>
              <a:rPr lang="hu-HU" sz="3600" b="1" dirty="0" smtClean="0">
                <a:solidFill>
                  <a:srgbClr val="663300"/>
                </a:solidFill>
              </a:rPr>
            </a:br>
            <a:r>
              <a:rPr lang="hu-HU" sz="2800" b="1" dirty="0" smtClean="0">
                <a:solidFill>
                  <a:srgbClr val="663300"/>
                </a:solidFill>
              </a:rPr>
              <a:t>rekordok</a:t>
            </a:r>
            <a:r>
              <a:rPr lang="hu-HU" sz="2800" b="1" dirty="0">
                <a:solidFill>
                  <a:srgbClr val="663300"/>
                </a:solidFill>
              </a:rPr>
              <a:t>: jövedelem</a:t>
            </a:r>
          </a:p>
        </p:txBody>
      </p:sp>
      <p:sp>
        <p:nvSpPr>
          <p:cNvPr id="10245" name="Tartalom helye 2"/>
          <p:cNvSpPr>
            <a:spLocks/>
          </p:cNvSpPr>
          <p:nvPr/>
        </p:nvSpPr>
        <p:spPr bwMode="auto">
          <a:xfrm>
            <a:off x="2343150" y="1341438"/>
            <a:ext cx="6621463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/>
            <a:endParaRPr lang="hu-HU">
              <a:sym typeface="Symbol" pitchFamily="18" charset="2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2483768" y="1700808"/>
            <a:ext cx="6120000" cy="4536504"/>
          </a:xfrm>
          <a:prstGeom prst="rect">
            <a:avLst/>
          </a:prstGeom>
          <a:solidFill>
            <a:schemeClr val="bg1"/>
          </a:solidFill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típus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definiálása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hu-HU" sz="900" dirty="0" err="1">
                <a:solidFill>
                  <a:srgbClr val="8C0039"/>
                </a:solidFill>
                <a:highlight>
                  <a:srgbClr val="FFFFFF"/>
                </a:highlight>
                <a:latin typeface="Courier New"/>
              </a:rPr>
              <a:t>typedef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GB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reprezentáció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operator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+(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típusú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hozzáadás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operátor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fejsora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lényegi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számítás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függvénye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sum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[]);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//n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'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összege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'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függvény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fejsora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Billenty</a:t>
            </a: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ű</a:t>
            </a:r>
            <a:r>
              <a:rPr lang="en-GB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re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várás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billreVar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csak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most: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konstansok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így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nem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kell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beolvasni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!-:</a:t>
            </a: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[]={{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},{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},{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}};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jövedelem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tömb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értékei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sizeof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Jov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sizeof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aktuális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elemszám</a:t>
            </a:r>
            <a:endParaRPr lang="en-GB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kimenet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-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mindjárt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számítással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-:</a:t>
            </a: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Jov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eredménymegjelenítés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nb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nb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b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"Ossz jovedelem:"</a:t>
            </a:r>
            <a:r>
              <a:rPr lang="nb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b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 </a:t>
            </a:r>
            <a:r>
              <a:rPr lang="nb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nb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endl</a:t>
            </a:r>
            <a:r>
              <a:rPr lang="nb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billreVar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típusú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hozzáadás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operátor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definíciója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operator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+(</a:t>
            </a:r>
            <a:r>
              <a:rPr lang="en-US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//n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TNyer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'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összege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'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függvény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definíciója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fr-FR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sum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TNyer t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[])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sum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nn-NO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endParaRPr lang="nn-NO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sum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sum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sum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107950" y="1125538"/>
            <a:ext cx="2117725" cy="503237"/>
          </a:xfrm>
          <a:prstGeom prst="wedgeRectCallout">
            <a:avLst>
              <a:gd name="adj1" fmla="val 72413"/>
              <a:gd name="adj2" fmla="val 163566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Típus- és függvényfej-definíciók.</a:t>
            </a: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107950" y="3471863"/>
            <a:ext cx="2117725" cy="360362"/>
          </a:xfrm>
          <a:prstGeom prst="wedgeRectCallout">
            <a:avLst>
              <a:gd name="adj1" fmla="val 73015"/>
              <a:gd name="adj2" fmla="val 180397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Függvények definíciói.</a:t>
            </a:r>
          </a:p>
        </p:txBody>
      </p:sp>
      <p:sp>
        <p:nvSpPr>
          <p:cNvPr id="132108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hu-HU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ként</a:t>
            </a:r>
          </a:p>
        </p:txBody>
      </p:sp>
      <p:sp>
        <p:nvSpPr>
          <p:cNvPr id="14" name="AutoShape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04248" y="3417020"/>
            <a:ext cx="2348129" cy="1236116"/>
          </a:xfrm>
          <a:prstGeom prst="wedgeRectCallout">
            <a:avLst>
              <a:gd name="adj1" fmla="val -138737"/>
              <a:gd name="adj2" fmla="val 90808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jó lenne, ha nem kellene újraírni a sum függvényt </a:t>
            </a:r>
            <a:r>
              <a:rPr lang="hu-H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csak amiatt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h. más típusú elemeket kell összeadni!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0015162-286A-42B0-9E73-836B8539516E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19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19" name="Téglalap 18"/>
          <p:cNvSpPr/>
          <p:nvPr/>
        </p:nvSpPr>
        <p:spPr>
          <a:xfrm>
            <a:off x="2555283" y="4240585"/>
            <a:ext cx="3384869" cy="68362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églalap 19"/>
          <p:cNvSpPr/>
          <p:nvPr/>
        </p:nvSpPr>
        <p:spPr>
          <a:xfrm>
            <a:off x="2516699" y="1985393"/>
            <a:ext cx="5451366" cy="14877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églalap 20"/>
          <p:cNvSpPr/>
          <p:nvPr/>
        </p:nvSpPr>
        <p:spPr>
          <a:xfrm>
            <a:off x="3120954" y="5648240"/>
            <a:ext cx="553453" cy="13525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2" grpId="0" animBg="1"/>
      <p:bldP spid="132108" grpId="0" animBg="1"/>
      <p:bldP spid="14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38287"/>
            <a:ext cx="6621463" cy="48990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3" action="ppaction://hlinksldjump"/>
              </a:rPr>
              <a:t>Programozási tételek alkalmazása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4" action="ppaction://hlinksldjump"/>
              </a:rPr>
              <a:t>Sorozatszámítás</a:t>
            </a:r>
            <a:r>
              <a:rPr lang="hu-HU" dirty="0" smtClean="0"/>
              <a:t> </a:t>
            </a:r>
            <a:r>
              <a:rPr lang="hu-HU" sz="2400" dirty="0" smtClean="0"/>
              <a:t>–</a:t>
            </a:r>
            <a:br>
              <a:rPr lang="hu-HU" sz="2400" dirty="0" smtClean="0"/>
            </a:br>
            <a:r>
              <a:rPr lang="hu-HU" sz="2400" dirty="0" smtClean="0"/>
              <a:t>	</a:t>
            </a:r>
            <a:r>
              <a:rPr lang="hu-HU" sz="2800" dirty="0" smtClean="0"/>
              <a:t>rekordok: jövedelem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5" action="ppaction://hlinksldjump"/>
              </a:rPr>
              <a:t>Maximum-kiválasztás</a:t>
            </a:r>
            <a:r>
              <a:rPr lang="hu-HU" dirty="0" smtClean="0"/>
              <a:t> </a:t>
            </a:r>
            <a:r>
              <a:rPr lang="hu-HU" sz="2400" dirty="0" smtClean="0"/>
              <a:t>–</a:t>
            </a:r>
            <a:br>
              <a:rPr lang="hu-HU" sz="2400" dirty="0" smtClean="0"/>
            </a:br>
            <a:r>
              <a:rPr lang="hu-HU" sz="2400" dirty="0" smtClean="0"/>
              <a:t>	</a:t>
            </a:r>
            <a:r>
              <a:rPr lang="hu-HU" sz="2800" dirty="0" smtClean="0"/>
              <a:t>rekordok: legkorábbi születésnap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6" action="ppaction://hlinksldjump"/>
              </a:rPr>
              <a:t>Függvény a feltételben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7" action="ppaction://hlinksldjump"/>
              </a:rPr>
              <a:t>Mátrixok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8" action="ppaction://hlinksldjump"/>
              </a:rPr>
              <a:t>Rekordok vektora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9" action="ppaction://hlinksldjump"/>
              </a:rPr>
              <a:t>Vektorok rekordja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mtClean="0"/>
              <a:t>Tartalom</a:t>
            </a:r>
            <a:endParaRPr lang="hu-HU" sz="2800" smtClean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6433F8B-4149-4D47-9FBB-24B83FDE158C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2" name="Szövegdoboz 1">
            <a:hlinkClick r:id="" action="ppaction://customshow?id=0"/>
          </p:cNvPr>
          <p:cNvSpPr txBox="1"/>
          <p:nvPr/>
        </p:nvSpPr>
        <p:spPr>
          <a:xfrm rot="19473383">
            <a:off x="4290666" y="2655191"/>
            <a:ext cx="3225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 smtClean="0">
                <a:latin typeface="Forte" pitchFamily="66" charset="0"/>
              </a:rPr>
              <a:t>A nagy sóhajtások előadása</a:t>
            </a:r>
            <a:endParaRPr lang="en-GB" sz="4400" dirty="0">
              <a:latin typeface="Forte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dirty="0" smtClean="0"/>
              <a:t>Maximum </a:t>
            </a:r>
            <a:br>
              <a:rPr lang="hu-HU" dirty="0" smtClean="0"/>
            </a:br>
            <a:r>
              <a:rPr lang="hu-HU" sz="2800" dirty="0" smtClean="0">
                <a:solidFill>
                  <a:srgbClr val="FF0000"/>
                </a:solidFill>
              </a:rPr>
              <a:t>rekordok</a:t>
            </a:r>
            <a:r>
              <a:rPr lang="hu-HU" sz="2800" dirty="0" smtClean="0"/>
              <a:t>: legkorábbi születésnap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800850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  <a:br>
              <a:rPr lang="hu-HU" b="1" dirty="0" smtClean="0"/>
            </a:br>
            <a:r>
              <a:rPr lang="hu-HU" sz="2800" dirty="0" smtClean="0"/>
              <a:t>Melyik a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</a:t>
            </a:r>
            <a:r>
              <a:rPr lang="hu-HU" sz="2800" dirty="0" smtClean="0"/>
              <a:t>korábbi a születésnap?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</a:t>
            </a:r>
            <a:r>
              <a:rPr lang="hu-HU" b="1" baseline="-25000" dirty="0" smtClean="0"/>
              <a:t>1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Hó,Nap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Z</a:t>
            </a:r>
            <a:r>
              <a:rPr lang="hu-HU" altLang="hu-HU" sz="2800" baseline="30000" dirty="0" smtClean="0">
                <a:latin typeface="Garamond" pitchFamily="18" charset="0"/>
              </a:rPr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Min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N&gt;0</a:t>
            </a:r>
            <a:r>
              <a:rPr lang="hu-HU" sz="2800" dirty="0" smtClean="0">
                <a:latin typeface="Arial" charset="0"/>
                <a:sym typeface="Symbol" pitchFamily="18" charset="2"/>
              </a:rPr>
              <a:t> </a:t>
            </a:r>
            <a:r>
              <a:rPr lang="hu-HU" sz="2800" dirty="0" smtClean="0">
                <a:sym typeface="Symbol" pitchFamily="18" charset="2"/>
              </a:rPr>
              <a:t>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	1MinN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 smtClean="0">
                <a:sym typeface="Symbol" pitchFamily="18" charset="2"/>
              </a:rPr>
              <a:t>i(1iN):	</a:t>
            </a:r>
            <a:r>
              <a:rPr lang="hu-HU" sz="2800" dirty="0" err="1" smtClean="0">
                <a:sym typeface="Symbol" pitchFamily="18" charset="2"/>
              </a:rPr>
              <a:t>Hó</a:t>
            </a:r>
            <a:r>
              <a:rPr lang="hu-HU" sz="2800" baseline="-25000" dirty="0" err="1" smtClean="0">
                <a:sym typeface="Symbol" pitchFamily="18" charset="2"/>
              </a:rPr>
              <a:t>Min</a:t>
            </a:r>
            <a:r>
              <a:rPr lang="hu-HU" sz="2800" dirty="0" smtClean="0">
                <a:sym typeface="Symbol" pitchFamily="18" charset="2"/>
              </a:rPr>
              <a:t>&lt;Hó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 vagy 					</a:t>
            </a:r>
            <a:r>
              <a:rPr lang="hu-HU" sz="2800" dirty="0" err="1" smtClean="0">
                <a:sym typeface="Symbol" pitchFamily="18" charset="2"/>
              </a:rPr>
              <a:t>Hó</a:t>
            </a:r>
            <a:r>
              <a:rPr lang="hu-HU" sz="2800" baseline="-25000" dirty="0" err="1" smtClean="0">
                <a:sym typeface="Symbol" pitchFamily="18" charset="2"/>
              </a:rPr>
              <a:t>Min</a:t>
            </a:r>
            <a:r>
              <a:rPr lang="hu-HU" sz="2800" dirty="0" smtClean="0">
                <a:sym typeface="Symbol" pitchFamily="18" charset="2"/>
              </a:rPr>
              <a:t>=Hó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		</a:t>
            </a:r>
            <a:r>
              <a:rPr lang="hu-HU" sz="2800" dirty="0" err="1" smtClean="0">
                <a:sym typeface="Symbol" pitchFamily="18" charset="2"/>
              </a:rPr>
              <a:t>Nap</a:t>
            </a:r>
            <a:r>
              <a:rPr lang="hu-HU" sz="2800" baseline="-25000" dirty="0" err="1" smtClean="0">
                <a:sym typeface="Symbol" pitchFamily="18" charset="2"/>
              </a:rPr>
              <a:t>Min</a:t>
            </a:r>
            <a:r>
              <a:rPr lang="hu-HU" sz="2800" dirty="0" smtClean="0">
                <a:sym typeface="Symbol" pitchFamily="18" charset="2"/>
              </a:rPr>
              <a:t>Nap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endParaRPr lang="hu-HU" sz="2800" dirty="0" smtClean="0">
              <a:sym typeface="Symbol" pitchFamily="18" charset="2"/>
            </a:endParaRPr>
          </a:p>
        </p:txBody>
      </p:sp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66A2A00-80E6-49AA-AAC1-DE3FC4EB5E83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20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05292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dirty="0" smtClean="0"/>
              <a:t>Maximum</a:t>
            </a:r>
            <a:br>
              <a:rPr lang="hu-HU" dirty="0" smtClean="0"/>
            </a:br>
            <a:r>
              <a:rPr lang="hu-HU" sz="2800" dirty="0" smtClean="0"/>
              <a:t>rekordok: legkorábbi születésnap</a:t>
            </a:r>
          </a:p>
        </p:txBody>
      </p:sp>
      <p:sp>
        <p:nvSpPr>
          <p:cNvPr id="74755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5111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</a:t>
            </a:r>
            <a:r>
              <a:rPr lang="hu-HU" b="1" baseline="-25000" dirty="0" smtClean="0"/>
              <a:t>2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>
                <a:solidFill>
                  <a:srgbClr val="FF0000"/>
                </a:solidFill>
              </a:rPr>
              <a:t>	       	Szül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</a:rPr>
              <a:t>Dátum</a:t>
            </a:r>
            <a:r>
              <a:rPr lang="hu-HU" altLang="hu-HU" sz="2800" baseline="30000" dirty="0" err="1" smtClean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hu-HU" sz="2800" dirty="0" smtClean="0">
                <a:solidFill>
                  <a:srgbClr val="FF0000"/>
                </a:solidFill>
              </a:rPr>
              <a:t>,</a:t>
            </a:r>
            <a:br>
              <a:rPr lang="hu-HU" sz="2800" dirty="0" smtClean="0">
                <a:solidFill>
                  <a:srgbClr val="FF0000"/>
                </a:solidFill>
              </a:rPr>
            </a:br>
            <a:r>
              <a:rPr lang="hu-HU" sz="2800" dirty="0" smtClean="0">
                <a:solidFill>
                  <a:srgbClr val="FF0000"/>
                </a:solidFill>
              </a:rPr>
              <a:t>	       	Dátum=Hó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 smtClean="0">
                <a:solidFill>
                  <a:srgbClr val="FF0000"/>
                </a:solidFill>
              </a:rPr>
              <a:t>Nap, Hó,Nap=</a:t>
            </a:r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dirty="0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Min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N&gt;0</a:t>
            </a:r>
            <a:r>
              <a:rPr lang="hu-HU" sz="2800" dirty="0" smtClean="0">
                <a:latin typeface="Arial" charset="0"/>
                <a:sym typeface="Symbol" pitchFamily="18" charset="2"/>
              </a:rPr>
              <a:t> 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	1MinN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i(1iN): </a:t>
            </a:r>
            <a:r>
              <a:rPr lang="hu-HU" sz="2800" dirty="0" err="1" smtClean="0">
                <a:sym typeface="Symbol" pitchFamily="18" charset="2"/>
              </a:rPr>
              <a:t>Szül</a:t>
            </a:r>
            <a:r>
              <a:rPr lang="hu-HU" sz="2800" baseline="-25000" dirty="0" err="1" smtClean="0">
                <a:sym typeface="Symbol" pitchFamily="18" charset="2"/>
              </a:rPr>
              <a:t>Min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 smtClean="0">
                <a:sym typeface="Symbol" pitchFamily="18" charset="2"/>
              </a:rPr>
              <a:t>Szül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Definíció: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  </a:t>
            </a:r>
            <a:r>
              <a:rPr lang="hu-HU" sz="2600" b="1" dirty="0" smtClean="0">
                <a:solidFill>
                  <a:srgbClr val="FF3300"/>
                </a:solidFill>
                <a:sym typeface="Symbol" pitchFamily="18" charset="2"/>
              </a:rPr>
              <a:t></a:t>
            </a:r>
            <a:r>
              <a:rPr lang="hu-HU" sz="2800" dirty="0" smtClean="0">
                <a:sym typeface="Symbol" pitchFamily="18" charset="2"/>
              </a:rPr>
              <a:t>:</a:t>
            </a:r>
            <a:r>
              <a:rPr lang="hu-HU" sz="2600" dirty="0" smtClean="0">
                <a:sym typeface="Symbol" pitchFamily="18" charset="2"/>
              </a:rPr>
              <a:t>Dátum</a:t>
            </a:r>
            <a:r>
              <a:rPr lang="hu-HU" sz="2600" dirty="0" err="1" smtClean="0">
                <a:sym typeface="Symbol" pitchFamily="18" charset="2"/>
              </a:rPr>
              <a:t>Dátum</a:t>
            </a:r>
            <a:r>
              <a:rPr lang="hu-HU" sz="2600" dirty="0" smtClean="0">
                <a:sym typeface="Symbol" pitchFamily="18" charset="2"/>
              </a:rPr>
              <a:t></a:t>
            </a:r>
            <a:r>
              <a:rPr lang="hu-HU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L</a:t>
            </a:r>
            <a:r>
              <a:rPr lang="hu-HU" sz="2600" dirty="0" smtClean="0">
                <a:sym typeface="Symbol" pitchFamily="18" charset="2"/>
              </a:rPr>
              <a:t/>
            </a:r>
            <a:br>
              <a:rPr lang="hu-HU" sz="2600" dirty="0" smtClean="0">
                <a:sym typeface="Symbol" pitchFamily="18" charset="2"/>
              </a:rPr>
            </a:br>
            <a:r>
              <a:rPr lang="hu-HU" sz="2600" dirty="0" smtClean="0">
                <a:sym typeface="Symbol" pitchFamily="18" charset="2"/>
              </a:rPr>
              <a:t>   </a:t>
            </a:r>
            <a:r>
              <a:rPr lang="hu-HU" sz="2600" dirty="0">
                <a:sym typeface="Symbol" pitchFamily="18" charset="2"/>
              </a:rPr>
              <a:t>d</a:t>
            </a:r>
            <a:r>
              <a:rPr lang="hu-HU" sz="2600" dirty="0" smtClean="0">
                <a:sym typeface="Symbol" pitchFamily="18" charset="2"/>
              </a:rPr>
              <a:t>1</a:t>
            </a:r>
            <a:r>
              <a:rPr lang="hu-HU" sz="2600" b="1" dirty="0" smtClean="0">
                <a:solidFill>
                  <a:srgbClr val="FF3300"/>
                </a:solidFill>
                <a:sym typeface="Symbol" pitchFamily="18" charset="2"/>
              </a:rPr>
              <a:t></a:t>
            </a:r>
            <a:r>
              <a:rPr lang="hu-HU" sz="2600" dirty="0" smtClean="0">
                <a:sym typeface="Symbol" pitchFamily="18" charset="2"/>
              </a:rPr>
              <a:t>d2:=d1.hó&lt;d2.hó vagy</a:t>
            </a:r>
            <a:br>
              <a:rPr lang="hu-HU" sz="2600" dirty="0" smtClean="0">
                <a:sym typeface="Symbol" pitchFamily="18" charset="2"/>
              </a:rPr>
            </a:br>
            <a:r>
              <a:rPr lang="hu-HU" sz="2600" dirty="0" smtClean="0">
                <a:sym typeface="Symbol" pitchFamily="18" charset="2"/>
              </a:rPr>
              <a:t>	         d1.hó=d2.hó és d1.napd2.nap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70881EC-4696-4876-9DB6-90FB001223AD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21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05292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dirty="0" smtClean="0"/>
              <a:t>Maximum</a:t>
            </a:r>
            <a:br>
              <a:rPr lang="hu-HU" dirty="0" smtClean="0"/>
            </a:br>
            <a:r>
              <a:rPr lang="hu-HU" sz="2800" dirty="0" smtClean="0"/>
              <a:t>rekordok: legkorábbi születésnap</a:t>
            </a:r>
          </a:p>
        </p:txBody>
      </p:sp>
      <p:sp>
        <p:nvSpPr>
          <p:cNvPr id="74755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51117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</a:t>
            </a:r>
            <a:r>
              <a:rPr lang="hu-HU" b="1" baseline="-25000" dirty="0" smtClean="0"/>
              <a:t>2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</a:t>
            </a:r>
            <a:br>
              <a:rPr lang="hu-HU" sz="2800" dirty="0" smtClean="0"/>
            </a:br>
            <a:r>
              <a:rPr lang="hu-HU" sz="2800" dirty="0" smtClean="0">
                <a:solidFill>
                  <a:srgbClr val="FF0000"/>
                </a:solidFill>
              </a:rPr>
              <a:t>	       	Szül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</a:rPr>
              <a:t>Dátum</a:t>
            </a:r>
            <a:r>
              <a:rPr lang="hu-HU" altLang="hu-HU" sz="2800" baseline="30000" dirty="0" err="1" smtClean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hu-HU" sz="2800" dirty="0" smtClean="0">
                <a:solidFill>
                  <a:srgbClr val="FF0000"/>
                </a:solidFill>
              </a:rPr>
              <a:t>,</a:t>
            </a:r>
            <a:br>
              <a:rPr lang="hu-HU" sz="2800" dirty="0" smtClean="0">
                <a:solidFill>
                  <a:srgbClr val="FF0000"/>
                </a:solidFill>
              </a:rPr>
            </a:br>
            <a:r>
              <a:rPr lang="hu-HU" sz="2800" dirty="0" smtClean="0">
                <a:solidFill>
                  <a:srgbClr val="FF0000"/>
                </a:solidFill>
              </a:rPr>
              <a:t>	       	Dátum=Hó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 smtClean="0">
                <a:solidFill>
                  <a:srgbClr val="FF0000"/>
                </a:solidFill>
              </a:rPr>
              <a:t>Nap, Hó,Nap=</a:t>
            </a:r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dirty="0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Min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N&gt;0</a:t>
            </a:r>
            <a:r>
              <a:rPr lang="hu-HU" sz="2800" dirty="0" smtClean="0">
                <a:latin typeface="Arial" charset="0"/>
                <a:sym typeface="Symbol" pitchFamily="18" charset="2"/>
              </a:rPr>
              <a:t> …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  <a:tabLst>
                <a:tab pos="990600" algn="l"/>
              </a:tabLst>
            </a:pPr>
            <a:r>
              <a:rPr lang="hu-HU" sz="2000" dirty="0"/>
              <a:t>	     		   	     N</a:t>
            </a:r>
          </a:p>
          <a:p>
            <a:pPr indent="-2667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tabLst>
                <a:tab pos="990600" algn="l"/>
              </a:tabLst>
            </a:pPr>
            <a:r>
              <a:rPr lang="hu-HU" sz="2800" dirty="0" smtClean="0"/>
              <a:t>Utófeltétel:	Min=</a:t>
            </a:r>
            <a:r>
              <a:rPr lang="hu-HU" sz="2800" dirty="0" err="1" smtClean="0">
                <a:solidFill>
                  <a:srgbClr val="FF0000"/>
                </a:solidFill>
              </a:rPr>
              <a:t>Min</a:t>
            </a:r>
            <a:r>
              <a:rPr lang="hu-HU" sz="2800" dirty="0" err="1" smtClean="0"/>
              <a:t>Ind</a:t>
            </a:r>
            <a:r>
              <a:rPr lang="hu-HU" sz="2800" dirty="0" smtClean="0"/>
              <a:t> </a:t>
            </a:r>
            <a:r>
              <a:rPr lang="hu-HU" sz="2800" dirty="0"/>
              <a:t>Szül[i]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90600" algn="l"/>
              </a:tabLst>
            </a:pPr>
            <a:r>
              <a:rPr lang="hu-HU" sz="2000" dirty="0"/>
              <a:t>				    i=1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Definíció: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  </a:t>
            </a:r>
            <a:r>
              <a:rPr lang="hu-HU" sz="2600" b="1" dirty="0" smtClean="0">
                <a:solidFill>
                  <a:srgbClr val="FF3300"/>
                </a:solidFill>
                <a:sym typeface="Symbol" pitchFamily="18" charset="2"/>
              </a:rPr>
              <a:t></a:t>
            </a:r>
            <a:r>
              <a:rPr lang="hu-HU" sz="2800" dirty="0" smtClean="0">
                <a:sym typeface="Symbol" pitchFamily="18" charset="2"/>
              </a:rPr>
              <a:t>:</a:t>
            </a:r>
            <a:r>
              <a:rPr lang="hu-HU" sz="2600" dirty="0" smtClean="0">
                <a:sym typeface="Symbol" pitchFamily="18" charset="2"/>
              </a:rPr>
              <a:t>Dátum</a:t>
            </a:r>
            <a:r>
              <a:rPr lang="hu-HU" sz="2600" dirty="0" err="1" smtClean="0">
                <a:sym typeface="Symbol" pitchFamily="18" charset="2"/>
              </a:rPr>
              <a:t>Dátum</a:t>
            </a:r>
            <a:r>
              <a:rPr lang="hu-HU" sz="2600" dirty="0" smtClean="0">
                <a:sym typeface="Symbol" pitchFamily="18" charset="2"/>
              </a:rPr>
              <a:t></a:t>
            </a:r>
            <a:r>
              <a:rPr lang="hu-HU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L</a:t>
            </a:r>
            <a:r>
              <a:rPr lang="hu-HU" sz="2600" dirty="0" smtClean="0">
                <a:sym typeface="Symbol" pitchFamily="18" charset="2"/>
              </a:rPr>
              <a:t/>
            </a:r>
            <a:br>
              <a:rPr lang="hu-HU" sz="2600" dirty="0" smtClean="0">
                <a:sym typeface="Symbol" pitchFamily="18" charset="2"/>
              </a:rPr>
            </a:br>
            <a:r>
              <a:rPr lang="hu-HU" sz="2600" dirty="0" smtClean="0">
                <a:sym typeface="Symbol" pitchFamily="18" charset="2"/>
              </a:rPr>
              <a:t>   </a:t>
            </a:r>
            <a:r>
              <a:rPr lang="hu-HU" sz="2600" dirty="0">
                <a:sym typeface="Symbol" pitchFamily="18" charset="2"/>
              </a:rPr>
              <a:t>d</a:t>
            </a:r>
            <a:r>
              <a:rPr lang="hu-HU" sz="2600" dirty="0" smtClean="0">
                <a:sym typeface="Symbol" pitchFamily="18" charset="2"/>
              </a:rPr>
              <a:t>1</a:t>
            </a:r>
            <a:r>
              <a:rPr lang="hu-HU" sz="2600" b="1" dirty="0" smtClean="0">
                <a:solidFill>
                  <a:srgbClr val="FF3300"/>
                </a:solidFill>
                <a:sym typeface="Symbol" pitchFamily="18" charset="2"/>
              </a:rPr>
              <a:t></a:t>
            </a:r>
            <a:r>
              <a:rPr lang="hu-HU" sz="2600" dirty="0" smtClean="0">
                <a:sym typeface="Symbol" pitchFamily="18" charset="2"/>
              </a:rPr>
              <a:t>d2:=d1.hó&lt;d2.hó vagy</a:t>
            </a:r>
            <a:br>
              <a:rPr lang="hu-HU" sz="2600" dirty="0" smtClean="0">
                <a:sym typeface="Symbol" pitchFamily="18" charset="2"/>
              </a:rPr>
            </a:br>
            <a:r>
              <a:rPr lang="hu-HU" sz="2600" dirty="0" smtClean="0">
                <a:sym typeface="Symbol" pitchFamily="18" charset="2"/>
              </a:rPr>
              <a:t>	         d1.hó=d2.hó és d1.napd2.nap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70881EC-4696-4876-9DB6-90FB001223AD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22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70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dirty="0" smtClean="0"/>
              <a:t>Maximum</a:t>
            </a:r>
            <a:br>
              <a:rPr lang="hu-HU" dirty="0" smtClean="0"/>
            </a:br>
            <a:r>
              <a:rPr lang="hu-HU" sz="2800" dirty="0" smtClean="0"/>
              <a:t>rekordok: legkorábbi születésnap</a:t>
            </a:r>
          </a:p>
        </p:txBody>
      </p:sp>
      <p:sp>
        <p:nvSpPr>
          <p:cNvPr id="13318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mtClean="0">
                <a:sym typeface="Symbol" pitchFamily="18" charset="2"/>
              </a:rPr>
              <a:t> 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</p:txBody>
      </p:sp>
      <p:graphicFrame>
        <p:nvGraphicFramePr>
          <p:cNvPr id="7682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84909"/>
              </p:ext>
            </p:extLst>
          </p:nvPr>
        </p:nvGraphicFramePr>
        <p:xfrm>
          <a:off x="2643188" y="1705586"/>
          <a:ext cx="5025156" cy="2133600"/>
        </p:xfrm>
        <a:graphic>
          <a:graphicData uri="http://schemas.openxmlformats.org/drawingml/2006/table">
            <a:tbl>
              <a:tblPr/>
              <a:tblGrid>
                <a:gridCol w="418763"/>
                <a:gridCol w="2866200"/>
                <a:gridCol w="1740193"/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Min:=1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Szül[i]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Szül[Min]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Min:=i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063605" y="2777149"/>
            <a:ext cx="214312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H="1">
            <a:off x="7440059" y="2762861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338" name="Rectangle 28"/>
          <p:cNvSpPr>
            <a:spLocks noChangeArrowheads="1"/>
          </p:cNvSpPr>
          <p:nvPr/>
        </p:nvSpPr>
        <p:spPr bwMode="auto">
          <a:xfrm>
            <a:off x="2555875" y="4292600"/>
            <a:ext cx="6588125" cy="206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sz="2800" dirty="0">
                <a:sym typeface="Symbol" pitchFamily="18" charset="2"/>
              </a:rPr>
              <a:t>Természetesen meg kell még írni az </a:t>
            </a:r>
            <a:r>
              <a:rPr lang="hu-HU" sz="2800" b="1" dirty="0" err="1"/>
              <a:t>TDátum</a:t>
            </a:r>
            <a:r>
              <a:rPr lang="hu-HU" sz="2800" dirty="0"/>
              <a:t> </a:t>
            </a:r>
            <a:r>
              <a:rPr lang="hu-HU" sz="2800" dirty="0">
                <a:sym typeface="Symbol" pitchFamily="18" charset="2"/>
              </a:rPr>
              <a:t> típusra a </a:t>
            </a:r>
            <a:r>
              <a:rPr lang="hu-HU" sz="2800" b="1" dirty="0" smtClean="0">
                <a:solidFill>
                  <a:srgbClr val="FF3300"/>
                </a:solidFill>
                <a:sym typeface="Symbol" pitchFamily="18" charset="2"/>
              </a:rPr>
              <a:t>&lt;</a:t>
            </a:r>
            <a:r>
              <a:rPr lang="hu-HU" sz="2800" dirty="0" smtClean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relációt megvalósító függvényt (operátort). </a:t>
            </a:r>
            <a:br>
              <a:rPr lang="hu-HU" sz="2800" dirty="0">
                <a:sym typeface="Symbol" pitchFamily="18" charset="2"/>
              </a:rPr>
            </a:br>
            <a:r>
              <a:rPr lang="hu-HU" sz="2000" dirty="0">
                <a:sym typeface="Symbol" pitchFamily="18" charset="2"/>
              </a:rPr>
              <a:t>Az világos, hogy a specifikációban felbukkanó </a:t>
            </a:r>
            <a:r>
              <a:rPr lang="hu-HU" sz="20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000" dirty="0">
                <a:sym typeface="Symbol" pitchFamily="18" charset="2"/>
              </a:rPr>
              <a:t>és az </a:t>
            </a:r>
            <a:r>
              <a:rPr lang="hu-HU" sz="2000" dirty="0" err="1">
                <a:sym typeface="Symbol" pitchFamily="18" charset="2"/>
              </a:rPr>
              <a:t>algo-ritmusbeli</a:t>
            </a:r>
            <a:r>
              <a:rPr lang="hu-HU" sz="2000" dirty="0">
                <a:sym typeface="Symbol" pitchFamily="18" charset="2"/>
              </a:rPr>
              <a:t> </a:t>
            </a:r>
            <a:r>
              <a:rPr lang="hu-HU" sz="2000" b="1" dirty="0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000" dirty="0" smtClean="0">
                <a:sym typeface="Symbol" pitchFamily="18" charset="2"/>
              </a:rPr>
              <a:t> </a:t>
            </a:r>
            <a:r>
              <a:rPr lang="hu-HU" sz="2000" dirty="0">
                <a:sym typeface="Symbol" pitchFamily="18" charset="2"/>
              </a:rPr>
              <a:t>a relációk egymással kifejezhetők.</a:t>
            </a:r>
          </a:p>
        </p:txBody>
      </p:sp>
      <p:sp>
        <p:nvSpPr>
          <p:cNvPr id="13339" name="Text Box 29"/>
          <p:cNvSpPr txBox="1">
            <a:spLocks noChangeArrowheads="1"/>
          </p:cNvSpPr>
          <p:nvPr/>
        </p:nvSpPr>
        <p:spPr bwMode="auto">
          <a:xfrm>
            <a:off x="3003280" y="3050199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3340" name="Text Box 30"/>
          <p:cNvSpPr txBox="1">
            <a:spLocks noChangeArrowheads="1"/>
          </p:cNvSpPr>
          <p:nvPr/>
        </p:nvSpPr>
        <p:spPr bwMode="auto">
          <a:xfrm>
            <a:off x="7424184" y="305337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3" name="AutoShap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248" y="4425132"/>
            <a:ext cx="2385512" cy="1236116"/>
          </a:xfrm>
          <a:prstGeom prst="wedgeRectCallout">
            <a:avLst>
              <a:gd name="adj1" fmla="val 76725"/>
              <a:gd name="adj2" fmla="val -112147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jó lenne, ha nem kellene újraírni a </a:t>
            </a:r>
            <a:r>
              <a:rPr lang="hu-HU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MinInd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függvényt </a:t>
            </a:r>
            <a:r>
              <a:rPr lang="hu-H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csak amiatt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h. mástípusú elemeket kell összehasonlítani!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659147" y="1402721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9FFA16E-B2B8-4D30-90BE-47F81C4E60EC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23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" y="1694112"/>
            <a:ext cx="2448272" cy="125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hu-HU" sz="12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Kóddarab 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jegyzet-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ként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Függvény</a:t>
            </a:r>
            <a:r>
              <a:rPr lang="hu-HU" dirty="0" smtClean="0"/>
              <a:t> a feltételben</a:t>
            </a:r>
          </a:p>
        </p:txBody>
      </p:sp>
      <p:sp>
        <p:nvSpPr>
          <p:cNvPr id="14339" name="Tartalom helye 2"/>
          <p:cNvSpPr>
            <a:spLocks noGrp="1"/>
          </p:cNvSpPr>
          <p:nvPr>
            <p:ph idx="4294967295"/>
          </p:nvPr>
        </p:nvSpPr>
        <p:spPr>
          <a:xfrm>
            <a:off x="2314575" y="1052513"/>
            <a:ext cx="6858000" cy="5472112"/>
          </a:xfrm>
        </p:spPr>
        <p:txBody>
          <a:bodyPr lIns="72000" tIns="36000" rIns="72000" bIns="36000"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</a:t>
            </a:r>
            <a:r>
              <a:rPr lang="hu-HU" sz="2500" dirty="0" smtClean="0"/>
              <a:t>Adjunk meg egy magánhangzót egy magyar szóban!</a:t>
            </a:r>
          </a:p>
          <a:p>
            <a:pPr marL="2540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2800" b="1" dirty="0" smtClean="0"/>
              <a:t>Specifikáció: </a:t>
            </a:r>
            <a:r>
              <a:rPr lang="hu-HU" sz="2400" b="1" dirty="0" smtClean="0"/>
              <a:t>(kiválasztás)</a:t>
            </a:r>
          </a:p>
          <a:p>
            <a:pPr marL="254000">
              <a:lnSpc>
                <a:spcPct val="95000"/>
              </a:lnSpc>
              <a:spcBef>
                <a:spcPts val="0"/>
              </a:spcBef>
            </a:pPr>
            <a:r>
              <a:rPr lang="hu-HU" sz="2600" dirty="0" smtClean="0"/>
              <a:t>Bemenet:	N</a:t>
            </a:r>
            <a:r>
              <a:rPr lang="hu-HU" sz="26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4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600" dirty="0" smtClean="0"/>
              <a:t>, Szó</a:t>
            </a:r>
            <a:r>
              <a:rPr lang="hu-HU" sz="26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400" dirty="0" smtClean="0"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altLang="hu-HU" sz="2400" baseline="30000" dirty="0" smtClean="0">
                <a:latin typeface="Garamond" pitchFamily="18" charset="0"/>
              </a:rPr>
              <a:t>N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/>
              <a:t>Kimenet</a:t>
            </a:r>
            <a:r>
              <a:rPr lang="hu-HU" sz="2600" dirty="0" smtClean="0"/>
              <a:t>:	</a:t>
            </a:r>
            <a:r>
              <a:rPr lang="hu-HU" sz="2600" dirty="0" err="1" smtClean="0"/>
              <a:t>Mh</a:t>
            </a:r>
            <a:r>
              <a:rPr lang="hu-HU" sz="26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600" b="1" dirty="0" smtClean="0"/>
          </a:p>
          <a:p>
            <a:pPr marL="254000">
              <a:lnSpc>
                <a:spcPct val="90000"/>
              </a:lnSpc>
              <a:spcBef>
                <a:spcPts val="0"/>
              </a:spcBef>
            </a:pPr>
            <a:r>
              <a:rPr lang="hu-HU" sz="2600" dirty="0" smtClean="0"/>
              <a:t>Előfeltétel: 	N&gt;0 és </a:t>
            </a:r>
            <a:br>
              <a:rPr lang="hu-HU" sz="2600" dirty="0" smtClean="0"/>
            </a:br>
            <a:r>
              <a:rPr lang="hu-HU" sz="2600" dirty="0" smtClean="0"/>
              <a:t>		</a:t>
            </a:r>
            <a:r>
              <a:rPr lang="hu-HU" sz="2600" dirty="0" smtClean="0">
                <a:sym typeface="Symbol" pitchFamily="18" charset="2"/>
              </a:rPr>
              <a:t>i(1iN): </a:t>
            </a:r>
            <a:r>
              <a:rPr lang="hu-HU" sz="2600" dirty="0" err="1" smtClean="0">
                <a:sym typeface="Symbol" pitchFamily="18" charset="2"/>
              </a:rPr>
              <a:t>MagánhangzóE</a:t>
            </a:r>
            <a:r>
              <a:rPr lang="hu-HU" sz="2600" dirty="0" smtClean="0">
                <a:sym typeface="Symbol" pitchFamily="18" charset="2"/>
              </a:rPr>
              <a:t>(Szó</a:t>
            </a:r>
            <a:r>
              <a:rPr lang="hu-HU" sz="2600" baseline="-25000" dirty="0" smtClean="0">
                <a:sym typeface="Symbol" pitchFamily="18" charset="2"/>
              </a:rPr>
              <a:t>i</a:t>
            </a:r>
            <a:r>
              <a:rPr lang="hu-HU" sz="2600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>
                <a:sym typeface="Symbol" pitchFamily="18" charset="2"/>
              </a:rPr>
              <a:t>Utófeltétel:	1</a:t>
            </a:r>
            <a:r>
              <a:rPr lang="hu-HU" sz="2600" dirty="0">
                <a:sym typeface="Symbol" pitchFamily="18" charset="2"/>
              </a:rPr>
              <a:t></a:t>
            </a:r>
            <a:r>
              <a:rPr lang="hu-HU" sz="2600" dirty="0" err="1">
                <a:sym typeface="Symbol" pitchFamily="18" charset="2"/>
              </a:rPr>
              <a:t>Mh</a:t>
            </a:r>
            <a:r>
              <a:rPr lang="hu-HU" sz="2600" dirty="0">
                <a:sym typeface="Symbol" pitchFamily="18" charset="2"/>
              </a:rPr>
              <a:t>N és </a:t>
            </a:r>
            <a:r>
              <a:rPr lang="hu-HU" sz="2600" dirty="0" err="1">
                <a:sym typeface="Symbol" pitchFamily="18" charset="2"/>
              </a:rPr>
              <a:t>MagánhangzóE</a:t>
            </a:r>
            <a:r>
              <a:rPr lang="hu-HU" sz="2600" dirty="0">
                <a:sym typeface="Symbol" pitchFamily="18" charset="2"/>
              </a:rPr>
              <a:t>(</a:t>
            </a:r>
            <a:r>
              <a:rPr lang="hu-HU" sz="2600" dirty="0" err="1">
                <a:sym typeface="Symbol" pitchFamily="18" charset="2"/>
              </a:rPr>
              <a:t>Szó</a:t>
            </a:r>
            <a:r>
              <a:rPr lang="hu-HU" sz="2600" baseline="-25000" dirty="0" err="1">
                <a:sym typeface="Symbol" pitchFamily="18" charset="2"/>
              </a:rPr>
              <a:t>Mh</a:t>
            </a:r>
            <a:r>
              <a:rPr lang="hu-HU" sz="2600" dirty="0">
                <a:sym typeface="Symbol" pitchFamily="18" charset="2"/>
              </a:rPr>
              <a:t>)</a:t>
            </a:r>
          </a:p>
          <a:p>
            <a:pPr marL="254000">
              <a:lnSpc>
                <a:spcPct val="90000"/>
              </a:lnSpc>
              <a:spcBef>
                <a:spcPts val="1200"/>
              </a:spcBef>
              <a:buNone/>
            </a:pPr>
            <a:r>
              <a:rPr lang="hu-HU" sz="2600" dirty="0"/>
              <a:t>	Másképpen:</a:t>
            </a:r>
          </a:p>
          <a:p>
            <a:pPr marL="254000">
              <a:lnSpc>
                <a:spcPct val="90000"/>
              </a:lnSpc>
              <a:spcBef>
                <a:spcPts val="1200"/>
              </a:spcBef>
            </a:pPr>
            <a:r>
              <a:rPr lang="hu-HU" sz="2600" dirty="0" smtClean="0"/>
              <a:t>Definíció</a:t>
            </a:r>
            <a:r>
              <a:rPr lang="hu-HU" sz="2600" dirty="0"/>
              <a:t>:</a:t>
            </a:r>
            <a:br>
              <a:rPr lang="hu-HU" sz="2600" dirty="0"/>
            </a:br>
            <a:r>
              <a:rPr lang="hu-HU" sz="2600" dirty="0" smtClean="0"/>
              <a:t>	</a:t>
            </a:r>
            <a:r>
              <a:rPr lang="hu-HU" sz="2600" dirty="0" err="1" smtClean="0">
                <a:solidFill>
                  <a:srgbClr val="FF0000"/>
                </a:solidFill>
              </a:rPr>
              <a:t>MagánhangzóE</a:t>
            </a:r>
            <a:r>
              <a:rPr lang="hu-HU" sz="2600" dirty="0" smtClean="0">
                <a:solidFill>
                  <a:srgbClr val="FF0000"/>
                </a:solidFill>
              </a:rPr>
              <a:t>:</a:t>
            </a:r>
            <a:r>
              <a:rPr lang="hu-HU" altLang="hu-HU" sz="26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sz="26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hu-HU" altLang="hu-HU" sz="26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600" dirty="0">
                <a:solidFill>
                  <a:srgbClr val="FF0000"/>
                </a:solidFill>
              </a:rPr>
              <a:t/>
            </a:r>
            <a:br>
              <a:rPr lang="hu-HU" sz="2600" dirty="0">
                <a:solidFill>
                  <a:srgbClr val="FF0000"/>
                </a:solidFill>
              </a:rPr>
            </a:br>
            <a:r>
              <a:rPr lang="hu-HU" sz="2600" dirty="0" smtClean="0">
                <a:solidFill>
                  <a:srgbClr val="FF0000"/>
                </a:solidFill>
              </a:rPr>
              <a:t>	</a:t>
            </a:r>
            <a:r>
              <a:rPr lang="hu-HU" sz="2600" dirty="0" err="1" smtClean="0">
                <a:solidFill>
                  <a:srgbClr val="FF0000"/>
                </a:solidFill>
              </a:rPr>
              <a:t>MagánhangzóE</a:t>
            </a:r>
            <a:r>
              <a:rPr lang="hu-HU" sz="2600" dirty="0" smtClean="0">
                <a:solidFill>
                  <a:srgbClr val="FF0000"/>
                </a:solidFill>
              </a:rPr>
              <a:t>(B</a:t>
            </a:r>
            <a:r>
              <a:rPr lang="hu-HU" sz="2600" dirty="0" smtClean="0">
                <a:solidFill>
                  <a:srgbClr val="FF0000"/>
                </a:solidFill>
              </a:rPr>
              <a:t>)=</a:t>
            </a:r>
            <a:r>
              <a:rPr lang="hu-HU" sz="2600" dirty="0" smtClean="0">
                <a:solidFill>
                  <a:srgbClr val="FF0000"/>
                </a:solidFill>
                <a:sym typeface="Symbol" pitchFamily="18" charset="2"/>
              </a:rPr>
              <a:t>i(1</a:t>
            </a:r>
            <a:r>
              <a:rPr lang="hu-HU" sz="2600" dirty="0">
                <a:solidFill>
                  <a:srgbClr val="FF0000"/>
                </a:solidFill>
                <a:sym typeface="Symbol" pitchFamily="18" charset="2"/>
              </a:rPr>
              <a:t>i14): </a:t>
            </a:r>
            <a:r>
              <a:rPr lang="hu-HU" sz="2600" dirty="0" smtClean="0">
                <a:solidFill>
                  <a:srgbClr val="FF0000"/>
                </a:solidFill>
                <a:sym typeface="Symbol" pitchFamily="18" charset="2"/>
              </a:rPr>
              <a:t>B=Mag</a:t>
            </a:r>
            <a:r>
              <a:rPr lang="hu-HU" sz="2600" baseline="-25000" dirty="0" smtClean="0">
                <a:solidFill>
                  <a:srgbClr val="FF0000"/>
                </a:solidFill>
                <a:sym typeface="Symbol" pitchFamily="18" charset="2"/>
              </a:rPr>
              <a:t>i</a:t>
            </a:r>
            <a:br>
              <a:rPr lang="hu-HU" sz="2600" baseline="-25000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600" baseline="-25000" dirty="0" smtClean="0">
                <a:solidFill>
                  <a:srgbClr val="FF0000"/>
                </a:solidFill>
                <a:sym typeface="Symbol" pitchFamily="18" charset="2"/>
              </a:rPr>
              <a:t>			        </a:t>
            </a:r>
            <a:r>
              <a:rPr lang="hu-HU" sz="2600" dirty="0" smtClean="0">
                <a:solidFill>
                  <a:srgbClr val="FF0000"/>
                </a:solidFill>
              </a:rPr>
              <a:t>Mag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4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altLang="hu-HU" sz="2400" baseline="30000" dirty="0">
                <a:solidFill>
                  <a:srgbClr val="FF0000"/>
                </a:solidFill>
                <a:latin typeface="Garamond" pitchFamily="18" charset="0"/>
              </a:rPr>
              <a:t>14</a:t>
            </a:r>
            <a:r>
              <a:rPr lang="hu-HU" sz="2600" dirty="0">
                <a:solidFill>
                  <a:srgbClr val="FF0000"/>
                </a:solidFill>
              </a:rPr>
              <a:t>=("a","á",…,"ű") </a:t>
            </a:r>
            <a:endParaRPr lang="hu-HU" sz="2600" dirty="0">
              <a:solidFill>
                <a:srgbClr val="FF0000"/>
              </a:solidFill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5000"/>
              </a:spcBef>
            </a:pPr>
            <a:endParaRPr lang="hu-HU" sz="2600" dirty="0" smtClean="0">
              <a:sym typeface="Symbol" pitchFamily="18" charset="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" y="2506032"/>
            <a:ext cx="2340000" cy="114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77788" y="4941888"/>
            <a:ext cx="2117725" cy="358775"/>
          </a:xfrm>
          <a:prstGeom prst="wedgeRectCallout">
            <a:avLst>
              <a:gd name="adj1" fmla="val 824"/>
              <a:gd name="adj2" fmla="val -445574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Kiválasztás tétel.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42F5F60-9AA6-4AC0-972A-25CABD733AD8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24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614083"/>
              </p:ext>
            </p:extLst>
          </p:nvPr>
        </p:nvGraphicFramePr>
        <p:xfrm>
          <a:off x="4190188" y="4170288"/>
          <a:ext cx="2286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4" name="Equation" r:id="rId5" imgW="1054080" imgH="406080" progId="Equation.3">
                  <p:embed/>
                </p:oleObj>
              </mc:Choice>
              <mc:Fallback>
                <p:oleObj name="Equation" r:id="rId5" imgW="10540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188" y="4170288"/>
                        <a:ext cx="22860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62787" y="4809852"/>
            <a:ext cx="2117725" cy="358775"/>
          </a:xfrm>
          <a:prstGeom prst="wedgeRectCallout">
            <a:avLst>
              <a:gd name="adj1" fmla="val -52925"/>
              <a:gd name="adj2" fmla="val 204867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Eldöntés tétel.</a:t>
            </a:r>
          </a:p>
        </p:txBody>
      </p:sp>
      <p:sp>
        <p:nvSpPr>
          <p:cNvPr id="4" name="Téglalap feliratnak 3"/>
          <p:cNvSpPr/>
          <p:nvPr/>
        </p:nvSpPr>
        <p:spPr>
          <a:xfrm>
            <a:off x="7092280" y="1916832"/>
            <a:ext cx="2160240" cy="432048"/>
          </a:xfrm>
          <a:prstGeom prst="wedgeRectCallout">
            <a:avLst>
              <a:gd name="adj1" fmla="val -130182"/>
              <a:gd name="adj2" fmla="val 77197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Lehetne: Szó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sym typeface="Symbol" pitchFamily="18" charset="2"/>
              </a:rPr>
              <a:t>S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36197" grpId="0" animBg="1"/>
      <p:bldP spid="11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Függvény a feltételben</a:t>
            </a:r>
          </a:p>
        </p:txBody>
      </p:sp>
      <p:sp>
        <p:nvSpPr>
          <p:cNvPr id="15366" name="Tartalom helye 2"/>
          <p:cNvSpPr>
            <a:spLocks noGrp="1"/>
          </p:cNvSpPr>
          <p:nvPr>
            <p:ph idx="4294967295"/>
          </p:nvPr>
        </p:nvSpPr>
        <p:spPr>
          <a:xfrm>
            <a:off x="2286000" y="1341438"/>
            <a:ext cx="6858000" cy="49672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 Algoritmus:</a:t>
            </a:r>
          </a:p>
        </p:txBody>
      </p:sp>
      <p:graphicFrame>
        <p:nvGraphicFramePr>
          <p:cNvPr id="1540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2363"/>
              </p:ext>
            </p:extLst>
          </p:nvPr>
        </p:nvGraphicFramePr>
        <p:xfrm>
          <a:off x="3786188" y="1884363"/>
          <a:ext cx="4170362" cy="1340838"/>
        </p:xfrm>
        <a:graphic>
          <a:graphicData uri="http://schemas.openxmlformats.org/drawingml/2006/table">
            <a:tbl>
              <a:tblPr/>
              <a:tblGrid>
                <a:gridCol w="596900"/>
                <a:gridCol w="3573462"/>
              </a:tblGrid>
              <a:tr h="446881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Mh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881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nem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MagánhangzóE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(Szó[i]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88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Mh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Mh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1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524"/>
              </p:ext>
            </p:extLst>
          </p:nvPr>
        </p:nvGraphicFramePr>
        <p:xfrm>
          <a:off x="3276600" y="3935413"/>
          <a:ext cx="4895850" cy="2494060"/>
        </p:xfrm>
        <a:graphic>
          <a:graphicData uri="http://schemas.openxmlformats.org/drawingml/2006/table">
            <a:tbl>
              <a:tblPr/>
              <a:tblGrid>
                <a:gridCol w="700088"/>
                <a:gridCol w="1743075"/>
                <a:gridCol w="2452687"/>
              </a:tblGrid>
              <a:tr h="441017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MagánhangzóE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(B:</a:t>
                      </a:r>
                      <a:r>
                        <a:rPr kumimoji="0" lang="hu-H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Karakter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782" marB="4678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6500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984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984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i≤14 és B≠Mag[i]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984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MagánhangzóE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:=i≤14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447" name="Oval 63"/>
          <p:cNvSpPr>
            <a:spLocks noChangeArrowheads="1"/>
          </p:cNvSpPr>
          <p:nvPr/>
        </p:nvSpPr>
        <p:spPr bwMode="auto">
          <a:xfrm>
            <a:off x="3276600" y="3933825"/>
            <a:ext cx="4883150" cy="4413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" name="Szövegdoboz 13"/>
          <p:cNvSpPr txBox="1">
            <a:spLocks noChangeArrowheads="1"/>
          </p:cNvSpPr>
          <p:nvPr/>
        </p:nvSpPr>
        <p:spPr bwMode="auto">
          <a:xfrm>
            <a:off x="8172400" y="4365104"/>
            <a:ext cx="1222375" cy="10986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i:</a:t>
            </a:r>
            <a:r>
              <a:rPr lang="hu-HU" sz="1800" b="1" dirty="0" smtClean="0"/>
              <a:t>Egész</a:t>
            </a:r>
            <a:br>
              <a:rPr lang="hu-HU" sz="1800" b="1" dirty="0" smtClean="0"/>
            </a:br>
            <a:r>
              <a:rPr lang="hu-HU" sz="1800" b="1" dirty="0" smtClean="0">
                <a:solidFill>
                  <a:srgbClr val="FF0000"/>
                </a:solidFill>
              </a:rPr>
              <a:t>Konstans</a:t>
            </a:r>
            <a:br>
              <a:rPr lang="hu-HU" sz="1800" b="1" dirty="0" smtClean="0">
                <a:solidFill>
                  <a:srgbClr val="FF0000"/>
                </a:solidFill>
              </a:rPr>
            </a:br>
            <a:r>
              <a:rPr lang="hu-HU" sz="1800" dirty="0" smtClean="0">
                <a:solidFill>
                  <a:srgbClr val="FF0000"/>
                </a:solidFill>
              </a:rPr>
              <a:t>   Mag:Tömb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6" name="Dátum helye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4FA94C6-75CD-4C1D-B774-DD2A787B042C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7" name="Dia számának helye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25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" y="2581796"/>
            <a:ext cx="3060000" cy="20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2819028"/>
            <a:ext cx="3060000" cy="480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150019" y="3894956"/>
            <a:ext cx="2117725" cy="358775"/>
          </a:xfrm>
          <a:prstGeom prst="wedgeRectCallout">
            <a:avLst>
              <a:gd name="adj1" fmla="val 13042"/>
              <a:gd name="adj2" fmla="val -255310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Eldöntés tétel.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" y="4661644"/>
            <a:ext cx="2311276" cy="1381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141412" y="3894956"/>
            <a:ext cx="2117725" cy="358775"/>
          </a:xfrm>
          <a:prstGeom prst="wedgeRectCallout">
            <a:avLst>
              <a:gd name="adj1" fmla="val 15441"/>
              <a:gd name="adj2" fmla="val 197787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Eldöntés tétel.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0" y="1558057"/>
            <a:ext cx="2117725" cy="358775"/>
          </a:xfrm>
          <a:prstGeom prst="wedgeRectCallout">
            <a:avLst>
              <a:gd name="adj1" fmla="val 23838"/>
              <a:gd name="adj2" fmla="val 256639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Kiválasztás tétel.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7" grpId="0" animBg="1"/>
      <p:bldP spid="15" grpId="0" animBg="1"/>
      <p:bldP spid="2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Egy N*M-es </a:t>
            </a:r>
            <a:r>
              <a:rPr lang="hu-HU" sz="2800" dirty="0" err="1" smtClean="0"/>
              <a:t>raszterképet</a:t>
            </a:r>
            <a:r>
              <a:rPr lang="hu-HU" sz="2800" dirty="0" smtClean="0"/>
              <a:t> nagyítsunk a két-szeresére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pontsokszorozás</a:t>
            </a:r>
            <a:r>
              <a:rPr lang="hu-HU" sz="2800" dirty="0" smtClean="0"/>
              <a:t>sal: minden régi pont helyébe 2*</a:t>
            </a:r>
            <a:r>
              <a:rPr lang="hu-HU" sz="2800" dirty="0" err="1" smtClean="0"/>
              <a:t>2</a:t>
            </a:r>
            <a:r>
              <a:rPr lang="hu-HU" sz="2800" dirty="0" smtClean="0"/>
              <a:t> azonos színű pontot </a:t>
            </a:r>
            <a:r>
              <a:rPr lang="hu-HU" sz="2800" dirty="0" err="1" smtClean="0"/>
              <a:t>raj-zolunk</a:t>
            </a:r>
            <a:r>
              <a:rPr lang="hu-HU" sz="2800" dirty="0" smtClean="0"/>
              <a:t> a nagyított képen.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                           </a:t>
            </a:r>
            <a:r>
              <a:rPr lang="hu-HU" dirty="0" smtClean="0">
                <a:sym typeface="Symbol" pitchFamily="18" charset="2"/>
              </a:rPr>
              <a:t></a:t>
            </a:r>
          </a:p>
        </p:txBody>
      </p:sp>
      <p:pic>
        <p:nvPicPr>
          <p:cNvPr id="16391" name="Picture 7" descr="࡛"/>
          <p:cNvPicPr>
            <a:picLocks noChangeAspect="1" noChangeArrowheads="1"/>
          </p:cNvPicPr>
          <p:nvPr/>
        </p:nvPicPr>
        <p:blipFill>
          <a:blip r:embed="rId3" cstate="print"/>
          <a:srcRect r="1852"/>
          <a:stretch>
            <a:fillRect/>
          </a:stretch>
        </p:blipFill>
        <p:spPr bwMode="auto">
          <a:xfrm>
            <a:off x="3529013" y="4076700"/>
            <a:ext cx="9525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92" name="Picture 8" descr="գ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0125" y="4076700"/>
            <a:ext cx="187642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Dátum hely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C78ED1C-78A3-4003-98C2-BAA63CF53E3B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26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17414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Problémák/</a:t>
            </a:r>
            <a:r>
              <a:rPr lang="hu-HU" b="1" dirty="0" smtClean="0">
                <a:solidFill>
                  <a:srgbClr val="0000FF"/>
                </a:solidFill>
              </a:rPr>
              <a:t>válaszok</a:t>
            </a:r>
            <a:r>
              <a:rPr lang="hu-HU" b="1" dirty="0" smtClean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Hogyan ábrázoljunk egy képet?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olidFill>
                  <a:srgbClr val="0000FF"/>
                </a:solidFill>
              </a:rPr>
              <a:t>	A kép rendezett pontokból áll, azaz biztosan valamilyen </a:t>
            </a:r>
            <a:r>
              <a:rPr lang="hu-HU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</a:t>
            </a:r>
            <a:r>
              <a:rPr lang="hu-HU" sz="2800" dirty="0" smtClean="0">
                <a:solidFill>
                  <a:srgbClr val="0000FF"/>
                </a:solidFill>
              </a:rPr>
              <a:t>ként adható meg.</a:t>
            </a:r>
            <a:r>
              <a:rPr lang="hu-HU" sz="2800" dirty="0" smtClean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Nehézkes lenne azonban a pontokra egy sorszámozást adni.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</a:t>
            </a:r>
            <a:r>
              <a:rPr lang="hu-HU" sz="2800" dirty="0" smtClean="0">
                <a:solidFill>
                  <a:srgbClr val="0000FF"/>
                </a:solidFill>
              </a:rPr>
              <a:t>Kézenfekvőbb azt megmondani, hogy egy képpont a kép hányadik </a:t>
            </a:r>
            <a:r>
              <a:rPr lang="hu-HU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</a:t>
            </a:r>
            <a:r>
              <a:rPr lang="hu-HU" sz="2800" dirty="0" smtClean="0">
                <a:solidFill>
                  <a:srgbClr val="0000FF"/>
                </a:solidFill>
              </a:rPr>
              <a:t>ában, illetve </a:t>
            </a:r>
            <a:r>
              <a:rPr lang="hu-HU" sz="28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osz-lop</a:t>
            </a:r>
            <a:r>
              <a:rPr lang="hu-HU" sz="2800" dirty="0" err="1" smtClean="0">
                <a:solidFill>
                  <a:srgbClr val="0000FF"/>
                </a:solidFill>
              </a:rPr>
              <a:t>ában</a:t>
            </a:r>
            <a:r>
              <a:rPr lang="hu-HU" sz="2800" dirty="0" smtClean="0">
                <a:solidFill>
                  <a:srgbClr val="0000FF"/>
                </a:solidFill>
              </a:rPr>
              <a:t> található, azaz alkalmazzunk </a:t>
            </a:r>
            <a:r>
              <a:rPr lang="hu-HU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dupla indexelés</a:t>
            </a:r>
            <a:r>
              <a:rPr lang="hu-HU" sz="2800" dirty="0" smtClean="0">
                <a:solidFill>
                  <a:srgbClr val="0000FF"/>
                </a:solidFill>
              </a:rPr>
              <a:t>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</a:t>
            </a:r>
            <a:r>
              <a:rPr lang="hu-HU" sz="2800" dirty="0" smtClean="0">
                <a:solidFill>
                  <a:srgbClr val="0000FF"/>
                </a:solidFill>
              </a:rPr>
              <a:t>A kétindexes tömböket hívjuk </a:t>
            </a:r>
            <a:r>
              <a:rPr lang="hu-HU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mátrix</a:t>
            </a:r>
            <a:r>
              <a:rPr lang="hu-HU" sz="2800" dirty="0" smtClean="0">
                <a:solidFill>
                  <a:srgbClr val="0000FF"/>
                </a:solidFill>
              </a:rPr>
              <a:t>nak.</a:t>
            </a:r>
          </a:p>
        </p:txBody>
      </p:sp>
      <p:pic>
        <p:nvPicPr>
          <p:cNvPr id="17415" name="Picture 7" descr="࡛"/>
          <p:cNvPicPr>
            <a:picLocks noChangeAspect="1" noChangeArrowheads="1"/>
          </p:cNvPicPr>
          <p:nvPr/>
        </p:nvPicPr>
        <p:blipFill>
          <a:blip r:embed="rId3" cstate="print"/>
          <a:srcRect r="3705"/>
          <a:stretch>
            <a:fillRect/>
          </a:stretch>
        </p:blipFill>
        <p:spPr bwMode="auto">
          <a:xfrm>
            <a:off x="8201025" y="1384300"/>
            <a:ext cx="796925" cy="82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3D3E9E1-A556-42D6-B93D-37B782440D76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27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dirty="0" smtClean="0"/>
              <a:t>Mátrixok</a:t>
            </a:r>
          </a:p>
        </p:txBody>
      </p:sp>
      <p:sp>
        <p:nvSpPr>
          <p:cNvPr id="18438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N,M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K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baseline="30000" dirty="0" smtClean="0">
                <a:latin typeface="Garamond" pitchFamily="18" charset="0"/>
              </a:rPr>
              <a:t>N</a:t>
            </a:r>
            <a:r>
              <a:rPr lang="hu-HU" altLang="hu-HU" sz="2800" baseline="30000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</a:t>
            </a:r>
            <a:r>
              <a:rPr lang="hu-HU" altLang="hu-HU" sz="2800" baseline="30000" dirty="0" smtClean="0">
                <a:latin typeface="Garamond" pitchFamily="18" charset="0"/>
                <a:sym typeface="Symbol"/>
              </a:rPr>
              <a:t>M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NK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baseline="30000" dirty="0" smtClean="0">
                <a:latin typeface="Garamond" pitchFamily="18" charset="0"/>
              </a:rPr>
              <a:t>2</a:t>
            </a:r>
            <a:r>
              <a:rPr lang="hu-HU" sz="2800" baseline="30000" dirty="0" smtClean="0">
                <a:sym typeface="Symbol"/>
              </a:rPr>
              <a:t></a:t>
            </a:r>
            <a:r>
              <a:rPr lang="hu-HU" altLang="hu-HU" sz="2800" baseline="30000" dirty="0" smtClean="0">
                <a:latin typeface="Garamond" pitchFamily="18" charset="0"/>
              </a:rPr>
              <a:t>N</a:t>
            </a:r>
            <a:r>
              <a:rPr lang="hu-HU" altLang="hu-HU" sz="2800" baseline="30000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</a:t>
            </a:r>
            <a:r>
              <a:rPr lang="hu-HU" altLang="hu-HU" sz="2800" baseline="30000" dirty="0" smtClean="0">
                <a:latin typeface="Garamond" pitchFamily="18" charset="0"/>
                <a:sym typeface="Symbol"/>
              </a:rPr>
              <a:t>2</a:t>
            </a:r>
            <a:r>
              <a:rPr lang="hu-HU" sz="2800" baseline="30000" dirty="0" smtClean="0">
                <a:sym typeface="Symbol"/>
              </a:rPr>
              <a:t></a:t>
            </a:r>
            <a:r>
              <a:rPr lang="hu-HU" altLang="hu-HU" sz="2800" baseline="30000" dirty="0" smtClean="0">
                <a:latin typeface="Garamond" pitchFamily="18" charset="0"/>
                <a:sym typeface="Symbol"/>
              </a:rPr>
              <a:t>M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	i(1iN): j(1jM):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NK</a:t>
            </a:r>
            <a:r>
              <a:rPr lang="hu-HU" sz="2800" baseline="-25000" dirty="0" smtClean="0">
                <a:sym typeface="Symbol" pitchFamily="18" charset="2"/>
              </a:rPr>
              <a:t>2</a:t>
            </a:r>
            <a:r>
              <a:rPr lang="hu-HU" sz="2800" baseline="-25000" dirty="0" smtClean="0">
                <a:sym typeface="Symbol"/>
              </a:rPr>
              <a:t></a:t>
            </a:r>
            <a:r>
              <a:rPr lang="hu-HU" sz="2800" baseline="-25000" dirty="0" smtClean="0">
                <a:sym typeface="Symbol" pitchFamily="18" charset="2"/>
              </a:rPr>
              <a:t>i,2</a:t>
            </a:r>
            <a:r>
              <a:rPr lang="hu-HU" sz="2800" baseline="-25000" dirty="0" smtClean="0">
                <a:sym typeface="Symbol"/>
              </a:rPr>
              <a:t></a:t>
            </a:r>
            <a:r>
              <a:rPr lang="hu-HU" sz="2800" baseline="-25000" dirty="0" smtClean="0">
                <a:sym typeface="Symbol" pitchFamily="18" charset="2"/>
              </a:rPr>
              <a:t>j</a:t>
            </a:r>
            <a:r>
              <a:rPr lang="hu-HU" sz="2800" dirty="0" smtClean="0">
                <a:sym typeface="Symbol" pitchFamily="18" charset="2"/>
              </a:rPr>
              <a:t>=K</a:t>
            </a:r>
            <a:r>
              <a:rPr lang="hu-HU" sz="2800" baseline="-25000" dirty="0" smtClean="0">
                <a:sym typeface="Symbol" pitchFamily="18" charset="2"/>
              </a:rPr>
              <a:t>i,j</a:t>
            </a:r>
            <a:r>
              <a:rPr lang="hu-HU" sz="2800" dirty="0" smtClean="0">
                <a:sym typeface="Symbol" pitchFamily="18" charset="2"/>
              </a:rPr>
              <a:t>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NK</a:t>
            </a:r>
            <a:r>
              <a:rPr lang="hu-HU" sz="2800" baseline="-25000" dirty="0" smtClean="0">
                <a:sym typeface="Symbol" pitchFamily="18" charset="2"/>
              </a:rPr>
              <a:t>2</a:t>
            </a:r>
            <a:r>
              <a:rPr lang="hu-HU" sz="2800" baseline="-25000" dirty="0" smtClean="0">
                <a:sym typeface="Symbol"/>
              </a:rPr>
              <a:t></a:t>
            </a:r>
            <a:r>
              <a:rPr lang="hu-HU" sz="2800" baseline="-25000" dirty="0" smtClean="0">
                <a:sym typeface="Symbol" pitchFamily="18" charset="2"/>
              </a:rPr>
              <a:t>i–1,2</a:t>
            </a:r>
            <a:r>
              <a:rPr lang="hu-HU" sz="2800" baseline="-25000" dirty="0" smtClean="0">
                <a:sym typeface="Symbol"/>
              </a:rPr>
              <a:t></a:t>
            </a:r>
            <a:r>
              <a:rPr lang="hu-HU" sz="2800" baseline="-25000" dirty="0" smtClean="0">
                <a:sym typeface="Symbol" pitchFamily="18" charset="2"/>
              </a:rPr>
              <a:t>j</a:t>
            </a:r>
            <a:r>
              <a:rPr lang="hu-HU" sz="2800" dirty="0" smtClean="0">
                <a:sym typeface="Symbol" pitchFamily="18" charset="2"/>
              </a:rPr>
              <a:t>=K</a:t>
            </a:r>
            <a:r>
              <a:rPr lang="hu-HU" sz="2800" baseline="-25000" dirty="0" smtClean="0">
                <a:sym typeface="Symbol" pitchFamily="18" charset="2"/>
              </a:rPr>
              <a:t>i,j</a:t>
            </a:r>
            <a:r>
              <a:rPr lang="hu-HU" sz="2800" dirty="0" smtClean="0">
                <a:sym typeface="Symbol" pitchFamily="18" charset="2"/>
              </a:rPr>
              <a:t>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NK</a:t>
            </a:r>
            <a:r>
              <a:rPr lang="hu-HU" sz="2800" baseline="-25000" dirty="0" smtClean="0">
                <a:sym typeface="Symbol" pitchFamily="18" charset="2"/>
              </a:rPr>
              <a:t>2</a:t>
            </a:r>
            <a:r>
              <a:rPr lang="hu-HU" sz="2800" baseline="-25000" dirty="0" smtClean="0">
                <a:sym typeface="Symbol"/>
              </a:rPr>
              <a:t></a:t>
            </a:r>
            <a:r>
              <a:rPr lang="hu-HU" sz="2800" baseline="-25000" dirty="0" smtClean="0">
                <a:sym typeface="Symbol" pitchFamily="18" charset="2"/>
              </a:rPr>
              <a:t>i,2</a:t>
            </a:r>
            <a:r>
              <a:rPr lang="hu-HU" sz="2800" baseline="-25000" dirty="0" smtClean="0">
                <a:sym typeface="Symbol"/>
              </a:rPr>
              <a:t></a:t>
            </a:r>
            <a:r>
              <a:rPr lang="hu-HU" sz="2800" baseline="-25000" dirty="0" smtClean="0">
                <a:sym typeface="Symbol" pitchFamily="18" charset="2"/>
              </a:rPr>
              <a:t>j–1</a:t>
            </a:r>
            <a:r>
              <a:rPr lang="hu-HU" sz="2800" dirty="0" smtClean="0">
                <a:sym typeface="Symbol" pitchFamily="18" charset="2"/>
              </a:rPr>
              <a:t>=K</a:t>
            </a:r>
            <a:r>
              <a:rPr lang="hu-HU" sz="2800" baseline="-25000" dirty="0" smtClean="0">
                <a:sym typeface="Symbol" pitchFamily="18" charset="2"/>
              </a:rPr>
              <a:t>i,j</a:t>
            </a:r>
            <a:r>
              <a:rPr lang="hu-HU" sz="2800" dirty="0" smtClean="0">
                <a:sym typeface="Symbol" pitchFamily="18" charset="2"/>
              </a:rPr>
              <a:t>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NK</a:t>
            </a:r>
            <a:r>
              <a:rPr lang="hu-HU" sz="2800" baseline="-25000" dirty="0" smtClean="0">
                <a:sym typeface="Symbol" pitchFamily="18" charset="2"/>
              </a:rPr>
              <a:t>2</a:t>
            </a:r>
            <a:r>
              <a:rPr lang="hu-HU" sz="2800" baseline="-25000" dirty="0" smtClean="0">
                <a:sym typeface="Symbol"/>
              </a:rPr>
              <a:t></a:t>
            </a:r>
            <a:r>
              <a:rPr lang="hu-HU" sz="2800" baseline="-25000" dirty="0" smtClean="0">
                <a:sym typeface="Symbol" pitchFamily="18" charset="2"/>
              </a:rPr>
              <a:t>i–1,2</a:t>
            </a:r>
            <a:r>
              <a:rPr lang="hu-HU" sz="2800" baseline="-25000" dirty="0" smtClean="0">
                <a:sym typeface="Symbol"/>
              </a:rPr>
              <a:t></a:t>
            </a:r>
            <a:r>
              <a:rPr lang="hu-HU" sz="2800" baseline="-25000" dirty="0" smtClean="0">
                <a:sym typeface="Symbol" pitchFamily="18" charset="2"/>
              </a:rPr>
              <a:t>j–1</a:t>
            </a:r>
            <a:r>
              <a:rPr lang="hu-HU" sz="2800" dirty="0" smtClean="0">
                <a:sym typeface="Symbol" pitchFamily="18" charset="2"/>
              </a:rPr>
              <a:t>=K</a:t>
            </a:r>
            <a:r>
              <a:rPr lang="hu-HU" sz="2800" baseline="-25000" dirty="0" smtClean="0">
                <a:sym typeface="Symbol" pitchFamily="18" charset="2"/>
              </a:rPr>
              <a:t>i,j</a:t>
            </a:r>
            <a:endParaRPr lang="hu-HU" sz="2800" dirty="0" smtClean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800" dirty="0" smtClean="0">
                <a:sym typeface="Symbol" pitchFamily="18" charset="2"/>
              </a:rPr>
              <a:t>Ez a </a:t>
            </a:r>
            <a:r>
              <a:rPr lang="hu-HU" sz="2800" b="1" dirty="0" smtClean="0">
                <a:sym typeface="Symbol" pitchFamily="18" charset="2"/>
              </a:rPr>
              <a:t>másolás</a:t>
            </a:r>
            <a:r>
              <a:rPr lang="hu-HU" sz="2800" dirty="0" smtClean="0">
                <a:sym typeface="Symbol" pitchFamily="18" charset="2"/>
              </a:rPr>
              <a:t> tétel </a:t>
            </a:r>
            <a:r>
              <a:rPr lang="hu-HU" sz="2800" dirty="0" smtClean="0">
                <a:sym typeface="Symbol" pitchFamily="18" charset="2"/>
              </a:rPr>
              <a:t>egy variációja</a:t>
            </a:r>
            <a:r>
              <a:rPr lang="hu-HU" sz="2800" dirty="0" smtClean="0">
                <a:sym typeface="Symbol" pitchFamily="18" charset="2"/>
              </a:rPr>
              <a:t>, csak 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egy </a:t>
            </a:r>
            <a:r>
              <a:rPr lang="hu-HU" sz="2800" dirty="0" smtClean="0">
                <a:sym typeface="Symbol" pitchFamily="18" charset="2"/>
              </a:rPr>
              <a:t>elemből négy elem keletkezik.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458691B-1790-4F6C-BDFA-B47090159BCF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28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516216" y="116632"/>
            <a:ext cx="2664296" cy="936104"/>
          </a:xfrm>
          <a:prstGeom prst="wedgeRectCallout">
            <a:avLst>
              <a:gd name="adj1" fmla="val -44767"/>
              <a:gd name="adj2" fmla="val 140908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altLang="hu-HU" sz="2000" dirty="0" smtClean="0">
                <a:latin typeface="Imprint MT Shadow" pitchFamily="82" charset="0"/>
                <a:sym typeface="Symbol" pitchFamily="18" charset="2"/>
              </a:rPr>
              <a:t>:=</a:t>
            </a:r>
            <a:r>
              <a:rPr lang="hu-HU" altLang="hu-HU" sz="2000" dirty="0" smtClean="0">
                <a:latin typeface="+mj-lt"/>
                <a:sym typeface="Symbol" pitchFamily="18" charset="2"/>
              </a:rPr>
              <a:t>(</a:t>
            </a:r>
            <a:r>
              <a:rPr lang="hu-HU" altLang="hu-HU" sz="20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000" baseline="30000" dirty="0" smtClean="0"/>
              <a:t>M</a:t>
            </a:r>
            <a:r>
              <a:rPr lang="hu-HU" altLang="hu-HU" sz="2000" dirty="0" smtClean="0">
                <a:latin typeface="+mj-lt"/>
                <a:sym typeface="Symbol" pitchFamily="18" charset="2"/>
              </a:rPr>
              <a:t>)</a:t>
            </a:r>
            <a:r>
              <a:rPr lang="hu-HU" altLang="hu-HU" sz="2000" baseline="30000" dirty="0" smtClean="0">
                <a:sym typeface="Symbol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/>
              </a:rPr>
              <a:t>N – a sorok, </a:t>
            </a:r>
            <a:br>
              <a:rPr lang="hu-HU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/>
              </a:rPr>
            </a:br>
            <a:r>
              <a:rPr lang="hu-HU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/>
              </a:rPr>
              <a:t>M – az oszlopok száma</a:t>
            </a:r>
            <a:endParaRPr lang="hu-HU" sz="2000" dirty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6" y="40430"/>
            <a:ext cx="2880000" cy="96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p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19462" name="Tartalom helye 2"/>
          <p:cNvSpPr>
            <a:spLocks noGrp="1"/>
          </p:cNvSpPr>
          <p:nvPr>
            <p:ph idx="4294967295"/>
          </p:nvPr>
        </p:nvSpPr>
        <p:spPr>
          <a:xfrm>
            <a:off x="2343150" y="1268413"/>
            <a:ext cx="6621463" cy="52562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/>
              <a:t>	Megjegyzés: programozási nyelvekben a mátrix elemének elérésére más jelölés is lehet, pl.: C++ esetén K[i</a:t>
            </a:r>
            <a:r>
              <a:rPr lang="hu-HU" sz="2800" smtClean="0">
                <a:solidFill>
                  <a:srgbClr val="FF0000"/>
                </a:solidFill>
              </a:rPr>
              <a:t>][</a:t>
            </a:r>
            <a:r>
              <a:rPr lang="hu-HU" sz="2800" smtClean="0"/>
              <a:t>j].</a:t>
            </a:r>
            <a:endParaRPr lang="hu-HU" sz="2800" smtClean="0">
              <a:sym typeface="Symbol" pitchFamily="18" charset="2"/>
            </a:endParaRPr>
          </a:p>
        </p:txBody>
      </p:sp>
      <p:graphicFrame>
        <p:nvGraphicFramePr>
          <p:cNvPr id="1949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27165"/>
              </p:ext>
            </p:extLst>
          </p:nvPr>
        </p:nvGraphicFramePr>
        <p:xfrm>
          <a:off x="3205163" y="1844675"/>
          <a:ext cx="4823221" cy="3111502"/>
        </p:xfrm>
        <a:graphic>
          <a:graphicData uri="http://schemas.openxmlformats.org/drawingml/2006/table">
            <a:tbl>
              <a:tblPr/>
              <a:tblGrid>
                <a:gridCol w="521701"/>
                <a:gridCol w="586375"/>
                <a:gridCol w="3715145"/>
              </a:tblGrid>
              <a:tr h="519113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NK[2*i,2*j]:=K[i,j]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1,2*j]:=K[i,j]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NK[2*i,2*j</a:t>
                      </a: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1,2*j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Szövegdoboz 13"/>
          <p:cNvSpPr txBox="1">
            <a:spLocks noChangeArrowheads="1"/>
          </p:cNvSpPr>
          <p:nvPr/>
        </p:nvSpPr>
        <p:spPr bwMode="auto">
          <a:xfrm>
            <a:off x="8017445" y="1520223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2888B38-CA37-418A-AD2E-1EA508D739F8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29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1" y="1878732"/>
            <a:ext cx="2650760" cy="189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  <p:sp>
        <p:nvSpPr>
          <p:cNvPr id="5017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496788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 smtClean="0">
                <a:latin typeface="Garamond" pitchFamily="18" charset="0"/>
              </a:rPr>
              <a:t>	</a:t>
            </a:r>
            <a:r>
              <a:rPr lang="da-DK" sz="2600" dirty="0" smtClean="0">
                <a:latin typeface="Garamond" pitchFamily="18" charset="0"/>
              </a:rPr>
              <a:t>Egy folyón N helyen mérik a vízállást, amit egy referenciamagassághoz képest centiméterben ad</a:t>
            </a:r>
            <a:r>
              <a:rPr lang="hu-HU" sz="2600" dirty="0" smtClean="0">
                <a:latin typeface="Garamond" pitchFamily="18" charset="0"/>
              </a:rPr>
              <a:t>-</a:t>
            </a:r>
            <a:r>
              <a:rPr lang="da-DK" sz="2600" dirty="0" smtClean="0">
                <a:latin typeface="Garamond" pitchFamily="18" charset="0"/>
              </a:rPr>
              <a:t>nak meg. </a:t>
            </a:r>
            <a:r>
              <a:rPr lang="da-D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Elsőfokú</a:t>
            </a:r>
            <a:r>
              <a:rPr lang="da-DK" sz="2600" dirty="0" smtClean="0">
                <a:latin typeface="Garamond" pitchFamily="18" charset="0"/>
              </a:rPr>
              <a:t> árví</a:t>
            </a:r>
            <a:r>
              <a:rPr lang="hu-HU" sz="2600" dirty="0" smtClean="0">
                <a:latin typeface="Garamond" pitchFamily="18" charset="0"/>
              </a:rPr>
              <a:t>z</a:t>
            </a:r>
            <a:r>
              <a:rPr lang="da-DK" sz="2600" dirty="0" smtClean="0">
                <a:latin typeface="Garamond" pitchFamily="18" charset="0"/>
              </a:rPr>
              <a:t>védelmi készültséget kell elrendelni, ha a magasság meghaladja a 800 centi</a:t>
            </a:r>
            <a:r>
              <a:rPr lang="hu-HU" sz="2600" dirty="0" smtClean="0">
                <a:latin typeface="Garamond" pitchFamily="18" charset="0"/>
              </a:rPr>
              <a:t>-</a:t>
            </a:r>
            <a:r>
              <a:rPr lang="da-DK" sz="2600" dirty="0" smtClean="0">
                <a:latin typeface="Garamond" pitchFamily="18" charset="0"/>
              </a:rPr>
              <a:t>métert, </a:t>
            </a:r>
            <a:r>
              <a:rPr lang="da-D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másodfokút</a:t>
            </a:r>
            <a:r>
              <a:rPr lang="da-DK" sz="2600" dirty="0" smtClean="0">
                <a:latin typeface="Garamond" pitchFamily="18" charset="0"/>
              </a:rPr>
              <a:t>, ha meghaladja a 900 centi</a:t>
            </a:r>
            <a:r>
              <a:rPr lang="hu-HU" sz="2600" dirty="0" smtClean="0">
                <a:latin typeface="Garamond" pitchFamily="18" charset="0"/>
              </a:rPr>
              <a:t>-</a:t>
            </a:r>
            <a:r>
              <a:rPr lang="da-DK" sz="2600" dirty="0" smtClean="0">
                <a:latin typeface="Garamond" pitchFamily="18" charset="0"/>
              </a:rPr>
              <a:t>métert és </a:t>
            </a:r>
            <a:r>
              <a:rPr lang="da-D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harmadfokút</a:t>
            </a:r>
            <a:r>
              <a:rPr lang="da-DK" sz="2600" dirty="0" smtClean="0">
                <a:latin typeface="Garamond" pitchFamily="18" charset="0"/>
              </a:rPr>
              <a:t>, ha meghaladja az 10 métert. </a:t>
            </a:r>
            <a:r>
              <a:rPr lang="da-D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Folyószakasz</a:t>
            </a:r>
            <a:r>
              <a:rPr lang="da-DK" sz="2600" dirty="0" smtClean="0">
                <a:latin typeface="Garamond" pitchFamily="18" charset="0"/>
              </a:rPr>
              <a:t>nak nevezzük a leghosszabb egymás mellett levő egyforma tulajdonságú méré</a:t>
            </a:r>
            <a:r>
              <a:rPr lang="hu-HU" sz="2600" dirty="0" smtClean="0">
                <a:latin typeface="Garamond" pitchFamily="18" charset="0"/>
              </a:rPr>
              <a:t>-</a:t>
            </a:r>
            <a:r>
              <a:rPr lang="da-DK" sz="2600" dirty="0" smtClean="0">
                <a:latin typeface="Garamond" pitchFamily="18" charset="0"/>
              </a:rPr>
              <a:t>sekből álló sorozatokat. </a:t>
            </a:r>
            <a:r>
              <a:rPr lang="da-D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Árvíz</a:t>
            </a:r>
            <a:r>
              <a:rPr lang="da-DK" sz="2600" dirty="0" smtClean="0">
                <a:latin typeface="Garamond" pitchFamily="18" charset="0"/>
              </a:rPr>
              <a:t>nek nevezzük azt a </a:t>
            </a:r>
            <a:r>
              <a:rPr lang="hu-HU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folyó</a:t>
            </a:r>
            <a:r>
              <a:rPr lang="da-D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szakasz</a:t>
            </a:r>
            <a:r>
              <a:rPr lang="da-DK" sz="2600" dirty="0" smtClean="0">
                <a:latin typeface="Garamond" pitchFamily="18" charset="0"/>
              </a:rPr>
              <a:t>t, ahol minden hely legalább elsőfo</a:t>
            </a:r>
            <a:r>
              <a:rPr lang="hu-HU" sz="2600" dirty="0" smtClean="0">
                <a:latin typeface="Garamond" pitchFamily="18" charset="0"/>
              </a:rPr>
              <a:t>-</a:t>
            </a:r>
            <a:r>
              <a:rPr lang="da-DK" sz="2600" dirty="0" smtClean="0">
                <a:latin typeface="Garamond" pitchFamily="18" charset="0"/>
              </a:rPr>
              <a:t>kú készültségű.</a:t>
            </a:r>
            <a:endParaRPr lang="hu-HU" sz="2600" dirty="0" smtClean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</a:rPr>
              <a:t>	</a:t>
            </a:r>
            <a:r>
              <a:rPr lang="hu-HU" sz="2600" dirty="0" smtClean="0">
                <a:latin typeface="Garamond" pitchFamily="18" charset="0"/>
              </a:rPr>
              <a:t>Adjuk meg, hogy hány folyószakaszon volt árvíz!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F819BED-D9A0-4BE5-8466-503BEE965A41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dirty="0" smtClean="0"/>
              <a:t>Mátrixok</a:t>
            </a:r>
          </a:p>
        </p:txBody>
      </p:sp>
      <p:sp>
        <p:nvSpPr>
          <p:cNvPr id="115715" name="Tartalom helye 2"/>
          <p:cNvSpPr>
            <a:spLocks noGrp="1"/>
          </p:cNvSpPr>
          <p:nvPr>
            <p:ph idx="4294967295"/>
          </p:nvPr>
        </p:nvSpPr>
        <p:spPr>
          <a:xfrm>
            <a:off x="2343150" y="1268413"/>
            <a:ext cx="6621463" cy="525621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Egy mátrix kódolási példa: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Írjunk mátrix-beolvasó eljárást!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Megoldás:</a:t>
            </a:r>
          </a:p>
        </p:txBody>
      </p:sp>
      <p:sp>
        <p:nvSpPr>
          <p:cNvPr id="17" name="Téglalap 16"/>
          <p:cNvSpPr/>
          <p:nvPr/>
        </p:nvSpPr>
        <p:spPr>
          <a:xfrm>
            <a:off x="2437840" y="2721620"/>
            <a:ext cx="6120000" cy="3492000"/>
          </a:xfrm>
          <a:prstGeom prst="rect">
            <a:avLst/>
          </a:prstGeom>
          <a:solidFill>
            <a:schemeClr val="bg1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1200"/>
              </a:lnSpc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//egy </a:t>
            </a: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(min,</a:t>
            </a:r>
            <a:r>
              <a:rPr lang="hu-H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közötti </a:t>
            </a: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értékű,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int </a:t>
            </a: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elemekből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álló,</a:t>
            </a: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maxM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méretekkel deklarált </a:t>
            </a:r>
            <a:r>
              <a:rPr lang="hu-H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mat</a:t>
            </a: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mátrix beolvasása </a:t>
            </a: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billentyűzetről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lnSpc>
                <a:spcPts val="900"/>
              </a:lnSpc>
            </a:pP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int_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_be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kerd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//tényleges méretek beolvasása:</a:t>
            </a: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"Sorok </a:t>
            </a:r>
            <a:r>
              <a:rPr lang="hu-HU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száma: "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 sorok száma!"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"Oszlopok </a:t>
            </a:r>
            <a:r>
              <a:rPr lang="hu-HU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száma: "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maxM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az oszlopok száma!"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 mátrix beolvasása:</a:t>
            </a: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"Kérem az elemeket!"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n-NO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nn-NO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;++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"("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","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") 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be_int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i-1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j-1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hu-H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</a:t>
            </a:r>
            <a:r>
              <a:rPr lang="hu-HU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"Hibás az elem!"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hu-HU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ként</a:t>
            </a:r>
          </a:p>
        </p:txBody>
      </p:sp>
      <p:sp>
        <p:nvSpPr>
          <p:cNvPr id="2" name="Téglalap 1"/>
          <p:cNvSpPr/>
          <p:nvPr/>
        </p:nvSpPr>
        <p:spPr>
          <a:xfrm>
            <a:off x="40944" y="836712"/>
            <a:ext cx="3816424" cy="43204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int_</a:t>
            </a:r>
            <a:r>
              <a:rPr lang="hu-HU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tomb</a:t>
            </a:r>
            <a:r>
              <a:rPr lang="hu-HU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_be</a:t>
            </a:r>
            <a:r>
              <a:rPr lang="hu-HU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hu-HU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elemek</a:t>
            </a:r>
            <a:r>
              <a:rPr lang="hu-HU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?",…);</a:t>
            </a:r>
            <a:endParaRPr lang="hu-HU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AutoShape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20169" y="1397710"/>
            <a:ext cx="2032207" cy="1236116"/>
          </a:xfrm>
          <a:prstGeom prst="wedgeRectCallout">
            <a:avLst>
              <a:gd name="adj1" fmla="val -110732"/>
              <a:gd name="adj2" fmla="val 90697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jó lenne, ha nem kellene új függvényt írni </a:t>
            </a:r>
            <a:r>
              <a:rPr lang="hu-HU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float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vagy … </a:t>
            </a:r>
            <a:r>
              <a:rPr lang="hu-HU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vagy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u-HU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string</a:t>
            </a:r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(?) elemű tömbhöz!</a:t>
            </a:r>
          </a:p>
        </p:txBody>
      </p:sp>
      <p:sp>
        <p:nvSpPr>
          <p:cNvPr id="14" name="Dátum helye 1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1ED9803-857F-4D67-9E64-094FB5AABE5A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30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6" name="Élőláb helye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8" y="1484784"/>
            <a:ext cx="22479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7" grpId="0" animBg="1"/>
      <p:bldP spid="9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 rot="19222661">
            <a:off x="2293269" y="2257281"/>
            <a:ext cx="5616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Ajándék! </a:t>
            </a:r>
            <a:br>
              <a:rPr lang="hu-H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</a:br>
            <a:r>
              <a:rPr lang="hu-H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dia </a:t>
            </a:r>
            <a:r>
              <a:rPr lang="hu-H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sym typeface="Wingdings" panose="05000000000000000000" pitchFamily="2" charset="2"/>
              </a:rPr>
              <a:t> </a:t>
            </a:r>
            <a:endParaRPr lang="hu-H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smtClean="0"/>
              <a:t>visszatérő óhajhoz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solidFill>
            <a:schemeClr val="bg1">
              <a:alpha val="77000"/>
            </a:schemeClr>
          </a:solidFill>
        </p:spPr>
        <p:txBody>
          <a:bodyPr/>
          <a:lstStyle/>
          <a:p>
            <a:r>
              <a:rPr lang="hu-HU" dirty="0" smtClean="0"/>
              <a:t>Mik kellenének ahhoz, h. egyetlen </a:t>
            </a:r>
            <a:r>
              <a:rPr lang="hu-HU" dirty="0" err="1" smtClean="0">
                <a:solidFill>
                  <a:srgbClr val="FF0000"/>
                </a:solidFill>
              </a:rPr>
              <a:t>uni-verzális</a:t>
            </a:r>
            <a:r>
              <a:rPr lang="hu-HU" dirty="0" smtClean="0"/>
              <a:t> (</a:t>
            </a:r>
            <a:r>
              <a:rPr lang="hu-HU" sz="2800" dirty="0" smtClean="0"/>
              <a:t>mátrix-</a:t>
            </a:r>
            <a:r>
              <a:rPr lang="hu-HU" dirty="0" smtClean="0"/>
              <a:t>) beolvasó eljárást ír-hassunk?</a:t>
            </a:r>
          </a:p>
          <a:p>
            <a:pPr lvl="1">
              <a:buFont typeface="Garamond" pitchFamily="18" charset="0"/>
              <a:buChar char="?"/>
            </a:pPr>
            <a:r>
              <a:rPr lang="hu-HU" dirty="0" smtClean="0"/>
              <a:t>elemtípus paraméterként (a fejsorban)</a:t>
            </a:r>
          </a:p>
          <a:p>
            <a:pPr marL="544513" lvl="1" indent="0">
              <a:buNone/>
            </a:pPr>
            <a:endParaRPr lang="hu-HU" dirty="0" smtClean="0"/>
          </a:p>
          <a:p>
            <a:pPr lvl="1">
              <a:buFont typeface="Garamond" pitchFamily="18" charset="0"/>
              <a:buChar char="?"/>
            </a:pPr>
            <a:r>
              <a:rPr lang="hu-HU" dirty="0" smtClean="0"/>
              <a:t>univerzális (elemi típusú) elem-beolvasó eljárás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0" y="3397528"/>
            <a:ext cx="8999984" cy="584775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tomb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_be(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min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hu-HU" sz="1600" dirty="0" err="1">
                <a:latin typeface="Courier New" pitchFamily="49" charset="0"/>
                <a:cs typeface="Courier New" pitchFamily="49" charset="0"/>
              </a:rPr>
              <a:t>maxM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],</a:t>
            </a:r>
            <a:br>
              <a:rPr lang="hu-H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&amp;n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&amp;m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>
                <a:latin typeface="Courier New" pitchFamily="49" charset="0"/>
                <a:cs typeface="Courier New" pitchFamily="49" charset="0"/>
              </a:rPr>
              <a:t>maxM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églalap 7"/>
          <p:cNvSpPr/>
          <p:nvPr/>
        </p:nvSpPr>
        <p:spPr>
          <a:xfrm>
            <a:off x="35496" y="4869160"/>
            <a:ext cx="8999984" cy="15696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i=1;i&lt;=n;++i){</a:t>
            </a:r>
            <a:endParaRPr lang="hu-HU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j=1;j&lt;=m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;++j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hu-HU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"("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"," &lt;&lt; 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") :";</a:t>
            </a:r>
          </a:p>
          <a:p>
            <a:pPr>
              <a:spcBef>
                <a:spcPts val="0"/>
              </a:spcBef>
            </a:pP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("",</a:t>
            </a:r>
            <a:r>
              <a:rPr lang="hu-HU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hu-H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[i-1][j-1]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,min,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,"Hibás az elem!");</a:t>
            </a:r>
          </a:p>
          <a:p>
            <a:pPr>
              <a:spcBef>
                <a:spcPts val="0"/>
              </a:spcBef>
            </a:pP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hu-HU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átum hely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8D515A3-D72F-4769-9896-7E47125A88F3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31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12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hu-HU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ként</a:t>
            </a:r>
          </a:p>
        </p:txBody>
      </p:sp>
    </p:spTree>
    <p:extLst>
      <p:ext uri="{BB962C8B-B14F-4D97-AF65-F5344CB8AC3E}">
        <p14:creationId xmlns:p14="http://schemas.microsoft.com/office/powerpoint/2010/main" val="35996678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/>
          <p:cNvSpPr txBox="1"/>
          <p:nvPr/>
        </p:nvSpPr>
        <p:spPr>
          <a:xfrm rot="19222661">
            <a:off x="2293269" y="2257281"/>
            <a:ext cx="5616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Ajándék! </a:t>
            </a:r>
            <a:br>
              <a:rPr lang="hu-H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</a:br>
            <a:r>
              <a:rPr lang="hu-H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dia </a:t>
            </a:r>
            <a:r>
              <a:rPr lang="hu-H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sym typeface="Wingdings" panose="05000000000000000000" pitchFamily="2" charset="2"/>
              </a:rPr>
              <a:t> </a:t>
            </a:r>
            <a:endParaRPr lang="hu-H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visszatérő óhajhoz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pPr lvl="1">
              <a:buFont typeface="Garamond" pitchFamily="18" charset="0"/>
              <a:buChar char="?"/>
            </a:pPr>
            <a:r>
              <a:rPr lang="hu-HU" dirty="0" smtClean="0"/>
              <a:t>Elemtípusra vonatkozó feltételt </a:t>
            </a:r>
            <a:r>
              <a:rPr lang="hu-HU" dirty="0" err="1" smtClean="0"/>
              <a:t>kiszámí-tó</a:t>
            </a:r>
            <a:r>
              <a:rPr lang="hu-HU" dirty="0" smtClean="0"/>
              <a:t> függvény paraméterként (a fejsorban)</a:t>
            </a:r>
          </a:p>
          <a:p>
            <a:pPr marL="544513" lvl="1" indent="0">
              <a:buNone/>
            </a:pPr>
            <a:endParaRPr lang="hu-HU" dirty="0" smtClean="0"/>
          </a:p>
          <a:p>
            <a:pPr lvl="1">
              <a:buFont typeface="Garamond" pitchFamily="18" charset="0"/>
              <a:buChar char="?"/>
            </a:pPr>
            <a:r>
              <a:rPr lang="hu-HU" dirty="0" smtClean="0"/>
              <a:t>univerzális (elemi típusú) elembeolvasó eljárásnak továbbadni a 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helyesE</a:t>
            </a:r>
            <a:r>
              <a:rPr lang="hu-HU" dirty="0" smtClean="0"/>
              <a:t> </a:t>
            </a:r>
            <a:r>
              <a:rPr lang="hu-HU" dirty="0" err="1" smtClean="0"/>
              <a:t>függ-vényt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0" y="2276872"/>
            <a:ext cx="8999984" cy="584775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tomb</a:t>
            </a:r>
            <a:r>
              <a:rPr lang="hu-HU" sz="1600" b="1" dirty="0" smtClean="0">
                <a:latin typeface="Courier New" pitchFamily="49" charset="0"/>
                <a:cs typeface="Courier New" pitchFamily="49" charset="0"/>
              </a:rPr>
              <a:t>_be(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kerd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Fv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helyesE</a:t>
            </a:r>
            <a:r>
              <a:rPr lang="hu-H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hu-HU" sz="1600" dirty="0" err="1">
                <a:latin typeface="Courier New" pitchFamily="49" charset="0"/>
                <a:cs typeface="Courier New" pitchFamily="49" charset="0"/>
              </a:rPr>
              <a:t>maxM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],</a:t>
            </a:r>
            <a:br>
              <a:rPr lang="hu-H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&amp;n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 smtClean="0">
                <a:latin typeface="Courier New" pitchFamily="49" charset="0"/>
                <a:cs typeface="Courier New" pitchFamily="49" charset="0"/>
              </a:rPr>
              <a:t>&amp;m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err="1">
                <a:latin typeface="Courier New" pitchFamily="49" charset="0"/>
                <a:cs typeface="Courier New" pitchFamily="49" charset="0"/>
              </a:rPr>
              <a:t>maxM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églalap 7"/>
          <p:cNvSpPr/>
          <p:nvPr/>
        </p:nvSpPr>
        <p:spPr>
          <a:xfrm>
            <a:off x="35496" y="4149080"/>
            <a:ext cx="8999984" cy="15696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i=1;i&lt;=n;++i){</a:t>
            </a:r>
            <a:endParaRPr lang="hu-HU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j=1;j&lt;=m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;++j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hu-HU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"("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"," &lt;&lt; 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 ") :";</a:t>
            </a:r>
          </a:p>
          <a:p>
            <a:pPr>
              <a:spcBef>
                <a:spcPts val="0"/>
              </a:spcBef>
            </a:pP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("",</a:t>
            </a:r>
            <a:r>
              <a:rPr lang="hu-HU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hu-H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[i-1][j-1]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hu-HU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helyesE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,"</a:t>
            </a:r>
            <a:r>
              <a:rPr lang="hu-HU" sz="1600" dirty="0">
                <a:latin typeface="Courier New" pitchFamily="49" charset="0"/>
                <a:cs typeface="Courier New" pitchFamily="49" charset="0"/>
              </a:rPr>
              <a:t>Hibás az elem!");</a:t>
            </a:r>
          </a:p>
          <a:p>
            <a:pPr>
              <a:spcBef>
                <a:spcPts val="0"/>
              </a:spcBef>
            </a:pP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hu-HU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átum hely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DC9136B-81B1-43C7-9D5C-4940C55D2C55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32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13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hu-HU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FFFFFF"/>
                  </a:outerShdw>
                </a:effectLst>
              </a:rPr>
              <a:t>ként</a:t>
            </a:r>
          </a:p>
        </p:txBody>
      </p:sp>
    </p:spTree>
    <p:extLst>
      <p:ext uri="{BB962C8B-B14F-4D97-AF65-F5344CB8AC3E}">
        <p14:creationId xmlns:p14="http://schemas.microsoft.com/office/powerpoint/2010/main" val="11705641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21510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Egy N*M-es </a:t>
            </a:r>
            <a:r>
              <a:rPr lang="hu-HU" sz="2800" dirty="0" err="1" smtClean="0"/>
              <a:t>raszterképet</a:t>
            </a:r>
            <a:r>
              <a:rPr lang="hu-HU" sz="2800" dirty="0" smtClean="0"/>
              <a:t> kicsinyítsünk a </a:t>
            </a:r>
            <a:r>
              <a:rPr lang="hu-HU" sz="2800" dirty="0" err="1" smtClean="0"/>
              <a:t>fe-lére</a:t>
            </a:r>
            <a:r>
              <a:rPr lang="hu-HU" sz="2800" dirty="0" smtClean="0"/>
              <a:t> (N/2*M/2 méretűre)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pontátlagolás</a:t>
            </a:r>
            <a:r>
              <a:rPr lang="hu-HU" sz="2800" dirty="0" smtClean="0"/>
              <a:t>sal: a kicsinyített kép minden pontja az eredeti kép 2*</a:t>
            </a:r>
            <a:r>
              <a:rPr lang="hu-HU" sz="2800" dirty="0" err="1" smtClean="0"/>
              <a:t>2</a:t>
            </a:r>
            <a:r>
              <a:rPr lang="hu-HU" sz="2800" dirty="0" smtClean="0"/>
              <a:t> pontjának „átlaga” legyen!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                             </a:t>
            </a:r>
            <a:r>
              <a:rPr lang="hu-HU" dirty="0" smtClean="0">
                <a:sym typeface="Symbol" pitchFamily="18" charset="2"/>
              </a:rPr>
              <a:t></a:t>
            </a:r>
          </a:p>
        </p:txBody>
      </p:sp>
      <p:pic>
        <p:nvPicPr>
          <p:cNvPr id="21511" name="Picture 7" descr="࡛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6025" y="4005263"/>
            <a:ext cx="19431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2" name="Picture 9" descr="գ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25" y="4076700"/>
            <a:ext cx="2009775" cy="1852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3" name="Picture 9" descr="գ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3" y="4929188"/>
            <a:ext cx="1017587" cy="938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514" name="AutoShape 11"/>
          <p:cNvSpPr>
            <a:spLocks noChangeArrowheads="1"/>
          </p:cNvSpPr>
          <p:nvPr/>
        </p:nvSpPr>
        <p:spPr bwMode="auto">
          <a:xfrm>
            <a:off x="323850" y="3522663"/>
            <a:ext cx="1800225" cy="539750"/>
          </a:xfrm>
          <a:prstGeom prst="wedgeRectCallout">
            <a:avLst>
              <a:gd name="adj1" fmla="val 225222"/>
              <a:gd name="adj2" fmla="val -92699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„átlag”: színkódok átlaga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9A95F38-5009-4D91-977F-4BF59BDD6646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33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22534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800850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 </a:t>
            </a:r>
            <a:r>
              <a:rPr lang="hu-HU" sz="2800" b="1" dirty="0" smtClean="0"/>
              <a:t>(másolás)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N,M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K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r>
              <a:rPr lang="hu-HU" sz="2800" baseline="30000" dirty="0" smtClean="0">
                <a:sym typeface="Symbol"/>
              </a:rPr>
              <a:t>M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KK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N/2</a:t>
            </a:r>
            <a:r>
              <a:rPr lang="hu-HU" sz="2800" baseline="30000" dirty="0" smtClean="0">
                <a:sym typeface="Symbol"/>
              </a:rPr>
              <a:t>M/2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</a:t>
            </a:r>
            <a:r>
              <a:rPr lang="hu-HU" sz="2600" dirty="0" err="1" smtClean="0">
                <a:sym typeface="Symbol" pitchFamily="18" charset="2"/>
              </a:rPr>
              <a:t>PárosE</a:t>
            </a:r>
            <a:r>
              <a:rPr lang="hu-HU" sz="2600" dirty="0" smtClean="0">
                <a:sym typeface="Symbol" pitchFamily="18" charset="2"/>
              </a:rPr>
              <a:t>(N) és </a:t>
            </a:r>
            <a:r>
              <a:rPr lang="hu-HU" sz="2600" dirty="0" err="1" smtClean="0">
                <a:sym typeface="Symbol" pitchFamily="18" charset="2"/>
              </a:rPr>
              <a:t>PárosE</a:t>
            </a:r>
            <a:r>
              <a:rPr lang="hu-HU" sz="2600" dirty="0" smtClean="0">
                <a:sym typeface="Symbol" pitchFamily="18" charset="2"/>
              </a:rPr>
              <a:t>(M)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i(1iN/2): j(1jM/2):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     </a:t>
            </a:r>
            <a:r>
              <a:rPr lang="hu-HU" sz="2800" dirty="0" err="1" smtClean="0">
                <a:sym typeface="Symbol" pitchFamily="18" charset="2"/>
              </a:rPr>
              <a:t>KK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aseline="-25000" dirty="0" smtClean="0">
                <a:sym typeface="Symbol" pitchFamily="18" charset="2"/>
              </a:rPr>
              <a:t>,j</a:t>
            </a:r>
            <a:r>
              <a:rPr lang="hu-HU" sz="2800" dirty="0" smtClean="0">
                <a:sym typeface="Symbol" pitchFamily="18" charset="2"/>
              </a:rPr>
              <a:t>=(K</a:t>
            </a:r>
            <a:r>
              <a:rPr lang="hu-HU" sz="2800" baseline="-25000" dirty="0" smtClean="0">
                <a:sym typeface="Symbol" pitchFamily="18" charset="2"/>
              </a:rPr>
              <a:t>2*i,2*j</a:t>
            </a:r>
            <a:r>
              <a:rPr lang="hu-HU" sz="2800" dirty="0" smtClean="0">
                <a:sym typeface="Symbol" pitchFamily="18" charset="2"/>
              </a:rPr>
              <a:t>+K</a:t>
            </a:r>
            <a:r>
              <a:rPr lang="hu-HU" sz="2800" baseline="-25000" dirty="0" smtClean="0">
                <a:sym typeface="Symbol" pitchFamily="18" charset="2"/>
              </a:rPr>
              <a:t>2*i-1,2*j</a:t>
            </a:r>
            <a:r>
              <a:rPr lang="hu-HU" sz="2800" dirty="0" smtClean="0">
                <a:sym typeface="Symbol" pitchFamily="18" charset="2"/>
              </a:rPr>
              <a:t>+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      		      K</a:t>
            </a:r>
            <a:r>
              <a:rPr lang="hu-HU" sz="2800" baseline="-25000" dirty="0" smtClean="0">
                <a:sym typeface="Symbol" pitchFamily="18" charset="2"/>
              </a:rPr>
              <a:t>2*i,2*j-1</a:t>
            </a:r>
            <a:r>
              <a:rPr lang="hu-HU" sz="2800" dirty="0" smtClean="0">
                <a:sym typeface="Symbol" pitchFamily="18" charset="2"/>
              </a:rPr>
              <a:t>+K</a:t>
            </a:r>
            <a:r>
              <a:rPr lang="hu-HU" sz="2800" baseline="-25000" dirty="0" smtClean="0">
                <a:sym typeface="Symbol" pitchFamily="18" charset="2"/>
              </a:rPr>
              <a:t>2*i-1,2*j-1</a:t>
            </a:r>
            <a:r>
              <a:rPr lang="hu-HU" sz="2800" dirty="0" smtClean="0">
                <a:sym typeface="Symbol" pitchFamily="18" charset="2"/>
              </a:rPr>
              <a:t>)/4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Definíció: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800" dirty="0" err="1" smtClean="0">
                <a:sym typeface="Symbol" pitchFamily="18" charset="2"/>
              </a:rPr>
              <a:t>PárosE</a:t>
            </a:r>
            <a:r>
              <a:rPr lang="hu-HU" sz="2800" dirty="0" smtClean="0">
                <a:sym typeface="Symbol" pitchFamily="18" charset="2"/>
              </a:rPr>
              <a:t>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sym typeface="Symbol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>
                <a:sym typeface="Symbol" pitchFamily="18" charset="2"/>
              </a:rPr>
              <a:t/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800" dirty="0" err="1" smtClean="0">
                <a:sym typeface="Symbol" pitchFamily="18" charset="2"/>
              </a:rPr>
              <a:t>PárosE</a:t>
            </a:r>
            <a:r>
              <a:rPr lang="hu-HU" sz="2800" dirty="0" smtClean="0">
                <a:sym typeface="Symbol" pitchFamily="18" charset="2"/>
              </a:rPr>
              <a:t>(x):=</a:t>
            </a:r>
            <a:r>
              <a:rPr lang="hu-HU" sz="2800" dirty="0" err="1" smtClean="0">
                <a:sym typeface="Symbol" pitchFamily="18" charset="2"/>
              </a:rPr>
              <a:t>x</a:t>
            </a:r>
            <a:r>
              <a:rPr lang="hu-HU" sz="2800" dirty="0" smtClean="0">
                <a:sym typeface="Symbol" pitchFamily="18" charset="2"/>
              </a:rPr>
              <a:t> </a:t>
            </a:r>
            <a:r>
              <a:rPr lang="hu-HU" sz="2800" dirty="0" err="1" smtClean="0">
                <a:sym typeface="Symbol" pitchFamily="18" charset="2"/>
              </a:rPr>
              <a:t>Mod</a:t>
            </a:r>
            <a:r>
              <a:rPr lang="hu-HU" sz="2800" dirty="0" smtClean="0">
                <a:sym typeface="Symbol" pitchFamily="18" charset="2"/>
              </a:rPr>
              <a:t> 2=0</a:t>
            </a:r>
            <a:endParaRPr lang="hu-HU" sz="2800" dirty="0" smtClean="0">
              <a:sym typeface="Symbol"/>
            </a:endParaRPr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787D003-ED9D-4CB7-AE6C-4C457F6936ED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34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" y="66398"/>
            <a:ext cx="2880000" cy="952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23558" name="Tartalom helye 2"/>
          <p:cNvSpPr>
            <a:spLocks noGrp="1"/>
          </p:cNvSpPr>
          <p:nvPr>
            <p:ph idx="4294967295"/>
          </p:nvPr>
        </p:nvSpPr>
        <p:spPr>
          <a:xfrm>
            <a:off x="2343150" y="1268412"/>
            <a:ext cx="6621463" cy="5184923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Megjegyzés: a színes képeknél az átlagolással baj lehet!</a:t>
            </a:r>
            <a:r>
              <a:rPr lang="hu-HU" sz="2800" dirty="0" smtClean="0">
                <a:sym typeface="Symbol" pitchFamily="18" charset="2"/>
              </a:rPr>
              <a:t> Milyen szín egy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piros</a:t>
            </a:r>
            <a:r>
              <a:rPr lang="hu-HU" sz="2800" dirty="0" smtClean="0">
                <a:sym typeface="Symbol" pitchFamily="18" charset="2"/>
              </a:rPr>
              <a:t> és egy </a:t>
            </a:r>
            <a:r>
              <a:rPr lang="hu-HU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kék</a:t>
            </a:r>
            <a:r>
              <a:rPr lang="hu-HU" sz="2800" dirty="0" smtClean="0">
                <a:sym typeface="Symbol" pitchFamily="18" charset="2"/>
              </a:rPr>
              <a:t> színű pont </a:t>
            </a:r>
            <a:r>
              <a:rPr lang="hu-HU" sz="2800" dirty="0" smtClean="0">
                <a:solidFill>
                  <a:srgbClr val="8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átlaga</a:t>
            </a:r>
            <a:r>
              <a:rPr lang="hu-HU" sz="2800" dirty="0" smtClean="0">
                <a:sym typeface="Symbol" pitchFamily="18" charset="2"/>
              </a:rPr>
              <a:t>? RGB esetén a szín: </a:t>
            </a:r>
            <a:r>
              <a:rPr lang="hu-HU" sz="2800" dirty="0" smtClean="0">
                <a:sym typeface="Symbol" pitchFamily="18" charset="2"/>
              </a:rPr>
              <a:t>Rekord(piros,zöld,kék:</a:t>
            </a:r>
            <a:r>
              <a:rPr lang="hu-HU" sz="2800" b="1" dirty="0" smtClean="0">
                <a:sym typeface="Symbol" pitchFamily="18" charset="2"/>
              </a:rPr>
              <a:t>Egész</a:t>
            </a:r>
            <a:r>
              <a:rPr lang="hu-HU" sz="2800" dirty="0" smtClean="0">
                <a:sym typeface="Symbol" pitchFamily="18" charset="2"/>
              </a:rPr>
              <a:t>); 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és </a:t>
            </a:r>
            <a:r>
              <a:rPr lang="hu-HU" sz="2800" dirty="0" smtClean="0">
                <a:sym typeface="Symbol" pitchFamily="18" charset="2"/>
              </a:rPr>
              <a:t>az átlag?</a:t>
            </a:r>
            <a:endParaRPr lang="hu-HU" sz="2800" dirty="0" smtClean="0"/>
          </a:p>
        </p:txBody>
      </p:sp>
      <p:graphicFrame>
        <p:nvGraphicFramePr>
          <p:cNvPr id="2255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02404"/>
              </p:ext>
            </p:extLst>
          </p:nvPr>
        </p:nvGraphicFramePr>
        <p:xfrm>
          <a:off x="2699792" y="1973263"/>
          <a:ext cx="5654302" cy="1982786"/>
        </p:xfrm>
        <a:graphic>
          <a:graphicData uri="http://schemas.openxmlformats.org/drawingml/2006/table">
            <a:tbl>
              <a:tblPr/>
              <a:tblGrid>
                <a:gridCol w="405232"/>
                <a:gridCol w="408148"/>
                <a:gridCol w="4840922"/>
              </a:tblGrid>
              <a:tr h="519112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9445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KK[i,j]:=(K[2*i,2*j]+K[2*i–1,2*j]+</a:t>
                      </a:r>
                      <a:b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K[2*i,2*j–1]+K[2*i–1,2*j–1])/4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Szövegdoboz 13"/>
          <p:cNvSpPr txBox="1">
            <a:spLocks noChangeArrowheads="1"/>
          </p:cNvSpPr>
          <p:nvPr/>
        </p:nvSpPr>
        <p:spPr bwMode="auto">
          <a:xfrm>
            <a:off x="8344645" y="1650171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0E6BE25-081A-4E12-8CD1-605C010B8916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35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" y="1963440"/>
            <a:ext cx="2469479" cy="754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24582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A Rák-köd képére alkalmazzunk egyféle </a:t>
            </a:r>
            <a:r>
              <a:rPr 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Rank-szűrő</a:t>
            </a:r>
            <a:r>
              <a:rPr lang="hu-HU" sz="2800" dirty="0" err="1" smtClean="0"/>
              <a:t>t</a:t>
            </a:r>
            <a:r>
              <a:rPr lang="hu-HU" sz="2800" dirty="0" smtClean="0"/>
              <a:t>! Minden pontot helyettesítsünk magának és a 8 szomszédjának </a:t>
            </a:r>
            <a:r>
              <a:rPr lang="hu-HU" sz="2800" dirty="0" err="1" smtClean="0"/>
              <a:t>maximumá-val</a:t>
            </a:r>
            <a:r>
              <a:rPr lang="hu-HU" sz="2800" dirty="0" smtClean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                    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			  </a:t>
            </a:r>
            <a:r>
              <a:rPr lang="hu-HU" dirty="0" smtClean="0">
                <a:sym typeface="Symbol" pitchFamily="18" charset="2"/>
              </a:rPr>
              <a:t></a:t>
            </a: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6EDE674-2541-4813-8BB9-A37C25D11F0B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36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24672" name="Picture 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33068"/>
            <a:ext cx="26670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74" name="Picture 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46884"/>
            <a:ext cx="268605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25606" name="Tartalom helye 2"/>
          <p:cNvSpPr>
            <a:spLocks noGrp="1"/>
          </p:cNvSpPr>
          <p:nvPr>
            <p:ph idx="4294967295"/>
          </p:nvPr>
        </p:nvSpPr>
        <p:spPr>
          <a:xfrm>
            <a:off x="2314575" y="1235075"/>
            <a:ext cx="6837363" cy="5256213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 </a:t>
            </a:r>
            <a:r>
              <a:rPr lang="hu-HU" sz="2800" b="1" dirty="0" smtClean="0"/>
              <a:t>(maximum-kiválasztás)</a:t>
            </a:r>
            <a:endParaRPr lang="hu-HU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N,M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 K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r>
              <a:rPr lang="hu-HU" sz="2800" baseline="30000" dirty="0" smtClean="0">
                <a:sym typeface="Symbol"/>
              </a:rPr>
              <a:t>M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RK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r>
              <a:rPr lang="hu-HU" sz="2800" baseline="30000" dirty="0">
                <a:sym typeface="Symbol"/>
              </a:rPr>
              <a:t></a:t>
            </a:r>
            <a:r>
              <a:rPr lang="hu-HU" sz="2800" baseline="30000" dirty="0" smtClean="0">
                <a:sym typeface="Symbol"/>
              </a:rPr>
              <a:t>M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	i(1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 smtClean="0">
                <a:sym typeface="Symbol" pitchFamily="18" charset="2"/>
              </a:rPr>
              <a:t>i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 smtClean="0">
                <a:sym typeface="Symbol" pitchFamily="18" charset="2"/>
              </a:rPr>
              <a:t>N): j(1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 smtClean="0">
                <a:sym typeface="Symbol" pitchFamily="18" charset="2"/>
              </a:rPr>
              <a:t>j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 smtClean="0">
                <a:sym typeface="Symbol" pitchFamily="18" charset="2"/>
              </a:rPr>
              <a:t>M):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sz="2800" dirty="0" smtClean="0">
                <a:sym typeface="Symbol" pitchFamily="18" charset="2"/>
              </a:rPr>
              <a:t>		     </a:t>
            </a:r>
            <a:r>
              <a:rPr lang="hu-HU" sz="2800" dirty="0" err="1" smtClean="0">
                <a:sym typeface="Symbol" pitchFamily="18" charset="2"/>
              </a:rPr>
              <a:t>RK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aseline="-25000" dirty="0" smtClean="0">
                <a:sym typeface="Symbol" pitchFamily="18" charset="2"/>
              </a:rPr>
              <a:t>,j</a:t>
            </a:r>
            <a:r>
              <a:rPr lang="hu-HU" sz="2800" dirty="0" smtClean="0">
                <a:sym typeface="Symbol" pitchFamily="18" charset="2"/>
              </a:rPr>
              <a:t>=                        és</a:t>
            </a:r>
          </a:p>
          <a:p>
            <a:pPr marL="254000">
              <a:lnSpc>
                <a:spcPct val="95000"/>
              </a:lnSpc>
              <a:spcBef>
                <a:spcPct val="30000"/>
              </a:spcBef>
              <a:buNone/>
            </a:pPr>
            <a:r>
              <a:rPr lang="hu-HU" sz="2800" dirty="0">
                <a:sym typeface="Symbol" pitchFamily="18" charset="2"/>
              </a:rPr>
              <a:t>			j(1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j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M):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 RK</a:t>
            </a:r>
            <a:r>
              <a:rPr lang="hu-HU" sz="2800" baseline="-25000" dirty="0">
                <a:sym typeface="Symbol" pitchFamily="18" charset="2"/>
              </a:rPr>
              <a:t>1,j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1,j</a:t>
            </a:r>
            <a:r>
              <a:rPr lang="hu-HU" sz="2800" dirty="0">
                <a:sym typeface="Symbol" pitchFamily="18" charset="2"/>
              </a:rPr>
              <a:t>   és   </a:t>
            </a:r>
            <a:r>
              <a:rPr lang="hu-HU" sz="2800" dirty="0" smtClean="0">
                <a:sym typeface="Symbol" pitchFamily="18" charset="2"/>
              </a:rPr>
              <a:t>RK</a:t>
            </a:r>
            <a:r>
              <a:rPr lang="hu-HU" sz="2800" baseline="-25000" dirty="0" smtClean="0">
                <a:sym typeface="Symbol" pitchFamily="18" charset="2"/>
              </a:rPr>
              <a:t>N,j</a:t>
            </a:r>
            <a:r>
              <a:rPr lang="hu-HU" sz="2800" dirty="0" smtClean="0">
                <a:sym typeface="Symbol" pitchFamily="18" charset="2"/>
              </a:rPr>
              <a:t>=K</a:t>
            </a:r>
            <a:r>
              <a:rPr lang="hu-HU" sz="2800" baseline="-25000" dirty="0" smtClean="0">
                <a:sym typeface="Symbol" pitchFamily="18" charset="2"/>
              </a:rPr>
              <a:t>N,j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30000"/>
              </a:spcBef>
              <a:buNone/>
            </a:pPr>
            <a:r>
              <a:rPr lang="hu-HU" sz="2800" dirty="0" smtClean="0">
                <a:sym typeface="Symbol" pitchFamily="18" charset="2"/>
              </a:rPr>
              <a:t>			i(1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 smtClean="0">
                <a:sym typeface="Symbol" pitchFamily="18" charset="2"/>
              </a:rPr>
              <a:t>i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 smtClean="0">
                <a:sym typeface="Symbol" pitchFamily="18" charset="2"/>
              </a:rPr>
              <a:t>N):</a:t>
            </a:r>
            <a:r>
              <a:rPr lang="hu-HU" sz="2800" dirty="0">
                <a:sym typeface="Symbol" pitchFamily="18" charset="2"/>
              </a:rPr>
              <a:t/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		     </a:t>
            </a:r>
            <a:r>
              <a:rPr lang="hu-HU" sz="2800" dirty="0" err="1">
                <a:sym typeface="Symbol" pitchFamily="18" charset="2"/>
              </a:rPr>
              <a:t>RK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aseline="-25000" dirty="0">
                <a:sym typeface="Symbol" pitchFamily="18" charset="2"/>
              </a:rPr>
              <a:t>,1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i,1</a:t>
            </a:r>
            <a:r>
              <a:rPr lang="hu-HU" sz="2800" dirty="0">
                <a:sym typeface="Symbol" pitchFamily="18" charset="2"/>
              </a:rPr>
              <a:t>   és   </a:t>
            </a:r>
            <a:r>
              <a:rPr lang="hu-HU" sz="2800" dirty="0" err="1" smtClean="0">
                <a:sym typeface="Symbol" pitchFamily="18" charset="2"/>
              </a:rPr>
              <a:t>RK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aseline="-25000" dirty="0" smtClean="0">
                <a:sym typeface="Symbol" pitchFamily="18" charset="2"/>
              </a:rPr>
              <a:t>,M</a:t>
            </a:r>
            <a:r>
              <a:rPr lang="hu-HU" sz="2800" dirty="0" smtClean="0">
                <a:sym typeface="Symbol" pitchFamily="18" charset="2"/>
              </a:rPr>
              <a:t>=K</a:t>
            </a:r>
            <a:r>
              <a:rPr lang="hu-HU" sz="2800" baseline="-25000" dirty="0" smtClean="0">
                <a:sym typeface="Symbol" pitchFamily="18" charset="2"/>
              </a:rPr>
              <a:t>i,M</a:t>
            </a:r>
            <a:endParaRPr lang="hu-HU" sz="2800" dirty="0">
              <a:sym typeface="Symbol" pitchFamily="18" charset="2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573701"/>
              </p:ext>
            </p:extLst>
          </p:nvPr>
        </p:nvGraphicFramePr>
        <p:xfrm>
          <a:off x="5561014" y="3420492"/>
          <a:ext cx="1971822" cy="75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4" imgW="1130040" imgH="431640" progId="Equation.3">
                  <p:embed/>
                </p:oleObj>
              </mc:Choice>
              <mc:Fallback>
                <p:oleObj name="Equation" r:id="rId4" imgW="1130040" imgH="4316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4" y="3420492"/>
                        <a:ext cx="1971822" cy="7534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FE46A78-5D8A-4FF6-9C8C-06BCBE2A300E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37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25666" name="Picture 6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7277"/>
            <a:ext cx="2880000" cy="94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Grp="1" noChangeArrowheads="1"/>
          </p:cNvSpPr>
          <p:nvPr/>
        </p:nvSpPr>
        <p:spPr bwMode="auto">
          <a:xfrm>
            <a:off x="7010400" y="6538913"/>
            <a:ext cx="2081213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5EBB480-8C49-478A-BF3E-58A27689D11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38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/55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8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26629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Algoritmus:</a:t>
            </a:r>
            <a:endParaRPr lang="hu-HU" b="1" smtClean="0">
              <a:sym typeface="Symbol" pitchFamily="18" charset="2"/>
            </a:endParaRPr>
          </a:p>
        </p:txBody>
      </p:sp>
      <p:graphicFrame>
        <p:nvGraphicFramePr>
          <p:cNvPr id="11682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52737"/>
              </p:ext>
            </p:extLst>
          </p:nvPr>
        </p:nvGraphicFramePr>
        <p:xfrm>
          <a:off x="3132138" y="1871663"/>
          <a:ext cx="4940211" cy="4668841"/>
        </p:xfrm>
        <a:graphic>
          <a:graphicData uri="http://schemas.openxmlformats.org/drawingml/2006/table">
            <a:tbl>
              <a:tblPr/>
              <a:tblGrid>
                <a:gridCol w="466640"/>
                <a:gridCol w="400399"/>
                <a:gridCol w="401871"/>
                <a:gridCol w="400399"/>
                <a:gridCol w="2003464"/>
                <a:gridCol w="1267438"/>
              </a:tblGrid>
              <a:tr h="519113">
                <a:tc gridSpan="6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2..N–1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2..M–1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i–1..i+1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q=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j–1..j+1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K[p,q]&gt;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K[p,q]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RK[i,j]:=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676" name="Line 103"/>
          <p:cNvSpPr>
            <a:spLocks noChangeShapeType="1"/>
          </p:cNvSpPr>
          <p:nvPr/>
        </p:nvSpPr>
        <p:spPr bwMode="auto">
          <a:xfrm>
            <a:off x="4807274" y="44656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6677" name="Line 104"/>
          <p:cNvSpPr>
            <a:spLocks noChangeShapeType="1"/>
          </p:cNvSpPr>
          <p:nvPr/>
        </p:nvSpPr>
        <p:spPr bwMode="auto">
          <a:xfrm flipH="1">
            <a:off x="7840715" y="44656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6678" name="Text Box 55"/>
          <p:cNvSpPr txBox="1">
            <a:spLocks noChangeArrowheads="1"/>
          </p:cNvSpPr>
          <p:nvPr/>
        </p:nvSpPr>
        <p:spPr bwMode="auto">
          <a:xfrm>
            <a:off x="4725641" y="47307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6679" name="Text Box 56"/>
          <p:cNvSpPr txBox="1">
            <a:spLocks noChangeArrowheads="1"/>
          </p:cNvSpPr>
          <p:nvPr/>
        </p:nvSpPr>
        <p:spPr bwMode="auto">
          <a:xfrm>
            <a:off x="7826428" y="47339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6680" name="Rectangle 62"/>
          <p:cNvSpPr>
            <a:spLocks noChangeArrowheads="1"/>
          </p:cNvSpPr>
          <p:nvPr/>
        </p:nvSpPr>
        <p:spPr bwMode="auto">
          <a:xfrm>
            <a:off x="4011124" y="2924175"/>
            <a:ext cx="4050000" cy="259238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6" name="Szövegdoboz 13"/>
          <p:cNvSpPr txBox="1">
            <a:spLocks noChangeArrowheads="1"/>
          </p:cNvSpPr>
          <p:nvPr/>
        </p:nvSpPr>
        <p:spPr bwMode="auto">
          <a:xfrm>
            <a:off x="8072349" y="1520223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8" name="Dátum helye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DE3B533-83E3-45A7-82B6-7E071416EDB4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9" name="Dia számának hely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38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20" name="Élőláb helye 1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70224"/>
            <a:ext cx="2627313" cy="103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Csoportba foglalás 2"/>
          <p:cNvGrpSpPr/>
          <p:nvPr/>
        </p:nvGrpSpPr>
        <p:grpSpPr>
          <a:xfrm>
            <a:off x="34925" y="2052340"/>
            <a:ext cx="2627313" cy="871835"/>
            <a:chOff x="34925" y="2052340"/>
            <a:chExt cx="2627313" cy="871835"/>
          </a:xfrm>
        </p:grpSpPr>
        <p:sp>
          <p:nvSpPr>
            <p:cNvPr id="2" name="Téglalap 1"/>
            <p:cNvSpPr/>
            <p:nvPr/>
          </p:nvSpPr>
          <p:spPr>
            <a:xfrm>
              <a:off x="1399456" y="2052340"/>
              <a:ext cx="1224000" cy="29654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34925" y="2348880"/>
              <a:ext cx="2627313" cy="5752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Grp="1" noChangeArrowheads="1"/>
          </p:cNvSpPr>
          <p:nvPr/>
        </p:nvSpPr>
        <p:spPr bwMode="auto">
          <a:xfrm>
            <a:off x="7010400" y="6538913"/>
            <a:ext cx="2081213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7E96632-3146-43DC-BB30-1E7185A739B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39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/55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Rectangle 7"/>
          <p:cNvSpPr txBox="1">
            <a:spLocks noGrp="1" noChangeArrowheads="1"/>
          </p:cNvSpPr>
          <p:nvPr/>
        </p:nvSpPr>
        <p:spPr bwMode="auto">
          <a:xfrm>
            <a:off x="304800" y="6538913"/>
            <a:ext cx="2081213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FB183B1-E9BA-44D0-9EE0-70CF2ED5BCC8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2015.03.31.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3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27654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Algoritmus:</a:t>
            </a:r>
            <a:endParaRPr lang="hu-HU" b="1" smtClean="0">
              <a:sym typeface="Symbol" pitchFamily="18" charset="2"/>
            </a:endParaRPr>
          </a:p>
        </p:txBody>
      </p:sp>
      <p:graphicFrame>
        <p:nvGraphicFramePr>
          <p:cNvPr id="11682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7574"/>
              </p:ext>
            </p:extLst>
          </p:nvPr>
        </p:nvGraphicFramePr>
        <p:xfrm>
          <a:off x="3132138" y="1871663"/>
          <a:ext cx="4968347" cy="4668841"/>
        </p:xfrm>
        <a:graphic>
          <a:graphicData uri="http://schemas.openxmlformats.org/drawingml/2006/table">
            <a:tbl>
              <a:tblPr/>
              <a:tblGrid>
                <a:gridCol w="469298"/>
                <a:gridCol w="402679"/>
                <a:gridCol w="404160"/>
                <a:gridCol w="402679"/>
                <a:gridCol w="2014874"/>
                <a:gridCol w="1274657"/>
              </a:tblGrid>
              <a:tr h="519113">
                <a:tc gridSpan="6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2..N–1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2..M–1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i–1..i+1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q=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j–1..j+1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K[p,q]&gt;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K[p,q]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RK[i,j]:=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701" name="Line 103"/>
          <p:cNvSpPr>
            <a:spLocks noChangeShapeType="1"/>
          </p:cNvSpPr>
          <p:nvPr/>
        </p:nvSpPr>
        <p:spPr bwMode="auto">
          <a:xfrm>
            <a:off x="4818063" y="44656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702" name="Line 104"/>
          <p:cNvSpPr>
            <a:spLocks noChangeShapeType="1"/>
          </p:cNvSpPr>
          <p:nvPr/>
        </p:nvSpPr>
        <p:spPr bwMode="auto">
          <a:xfrm flipH="1">
            <a:off x="7857819" y="44529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4745038" y="47307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7843532" y="47212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3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62956"/>
            <a:ext cx="1754224" cy="1003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" y="3103612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66771" y="5945026"/>
            <a:ext cx="2117725" cy="604838"/>
          </a:xfrm>
          <a:prstGeom prst="wedgeRectCallout">
            <a:avLst>
              <a:gd name="adj1" fmla="val -13343"/>
              <a:gd name="adj2" fmla="val -308387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Maximumérték-kiválasztás tétel.</a:t>
            </a:r>
          </a:p>
        </p:txBody>
      </p:sp>
      <p:sp>
        <p:nvSpPr>
          <p:cNvPr id="27708" name="Rectangle 61"/>
          <p:cNvSpPr>
            <a:spLocks noChangeArrowheads="1"/>
          </p:cNvSpPr>
          <p:nvPr/>
        </p:nvSpPr>
        <p:spPr bwMode="auto">
          <a:xfrm>
            <a:off x="3132138" y="1889125"/>
            <a:ext cx="4954281" cy="963613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7709" name="Rectangle 62"/>
          <p:cNvSpPr>
            <a:spLocks noChangeArrowheads="1"/>
          </p:cNvSpPr>
          <p:nvPr/>
        </p:nvSpPr>
        <p:spPr bwMode="auto">
          <a:xfrm>
            <a:off x="3132138" y="2852738"/>
            <a:ext cx="846000" cy="3167062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7710" name="Rectangle 63"/>
          <p:cNvSpPr>
            <a:spLocks noChangeArrowheads="1"/>
          </p:cNvSpPr>
          <p:nvPr/>
        </p:nvSpPr>
        <p:spPr bwMode="auto">
          <a:xfrm>
            <a:off x="3146205" y="6050756"/>
            <a:ext cx="4953600" cy="481807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" name="Szövegdoboz 13"/>
          <p:cNvSpPr txBox="1">
            <a:spLocks noChangeArrowheads="1"/>
          </p:cNvSpPr>
          <p:nvPr/>
        </p:nvSpPr>
        <p:spPr bwMode="auto">
          <a:xfrm>
            <a:off x="8100485" y="1520223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23" name="Dátum helye 2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B161CB3-243B-4C1C-8086-7A0A77AB3097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39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25" name="Élőláb helye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70224"/>
            <a:ext cx="2627313" cy="103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12" name="Rectangle 65"/>
          <p:cNvSpPr>
            <a:spLocks noChangeArrowheads="1"/>
          </p:cNvSpPr>
          <p:nvPr/>
        </p:nvSpPr>
        <p:spPr bwMode="auto">
          <a:xfrm>
            <a:off x="835025" y="1857648"/>
            <a:ext cx="1655763" cy="2159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" name="Rectangle 65"/>
          <p:cNvSpPr>
            <a:spLocks noChangeArrowheads="1"/>
          </p:cNvSpPr>
          <p:nvPr/>
        </p:nvSpPr>
        <p:spPr bwMode="auto">
          <a:xfrm>
            <a:off x="827584" y="2376000"/>
            <a:ext cx="1834654" cy="504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artalom helye 2"/>
          <p:cNvSpPr>
            <a:spLocks noGrp="1"/>
          </p:cNvSpPr>
          <p:nvPr>
            <p:ph idx="4294967295"/>
          </p:nvPr>
        </p:nvSpPr>
        <p:spPr>
          <a:xfrm>
            <a:off x="2268538" y="1485900"/>
            <a:ext cx="6621462" cy="501491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>
                <a:latin typeface="Garamond" pitchFamily="18" charset="0"/>
              </a:rPr>
              <a:t>Adjuk meg, hogy </a:t>
            </a:r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hány</a:t>
            </a:r>
            <a:r>
              <a:rPr lang="hu-HU" sz="2800" dirty="0" smtClean="0">
                <a:latin typeface="Garamond" pitchFamily="18" charset="0"/>
              </a:rPr>
              <a:t> folyószakaszon volt árvíz!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dirty="0" smtClean="0">
              <a:latin typeface="Garamond" pitchFamily="18" charset="0"/>
            </a:endParaRPr>
          </a:p>
          <a:p>
            <a:pPr marL="263525" indent="-263525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800" dirty="0" smtClean="0">
                <a:latin typeface="Garamond" pitchFamily="18" charset="0"/>
              </a:rPr>
              <a:t>	A feladat szöveg alapján ez egy </a:t>
            </a:r>
            <a:r>
              <a:rPr lang="hu-HU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megszámo-lás</a:t>
            </a:r>
            <a:r>
              <a:rPr lang="hu-HU" sz="2800" b="1" dirty="0" smtClean="0">
                <a:latin typeface="Garamond" pitchFamily="18" charset="0"/>
              </a:rPr>
              <a:t> </a:t>
            </a:r>
            <a:r>
              <a:rPr lang="hu-HU" sz="2800" dirty="0" smtClean="0">
                <a:latin typeface="Garamond" pitchFamily="18" charset="0"/>
              </a:rPr>
              <a:t>programozási tétel.</a:t>
            </a:r>
          </a:p>
          <a:p>
            <a:pPr>
              <a:lnSpc>
                <a:spcPct val="95000"/>
              </a:lnSpc>
              <a:spcBef>
                <a:spcPct val="5000"/>
              </a:spcBef>
              <a:defRPr/>
            </a:pP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defRPr/>
            </a:pP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defRPr/>
            </a:pPr>
            <a:endParaRPr lang="hu-HU" sz="2800" dirty="0" smtClean="0">
              <a:latin typeface="Garamond" pitchFamily="18" charset="0"/>
            </a:endParaRPr>
          </a:p>
        </p:txBody>
      </p:sp>
      <p:graphicFrame>
        <p:nvGraphicFramePr>
          <p:cNvPr id="1229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000432"/>
              </p:ext>
            </p:extLst>
          </p:nvPr>
        </p:nvGraphicFramePr>
        <p:xfrm>
          <a:off x="2627313" y="3862288"/>
          <a:ext cx="62055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3" name="Chart" r:id="rId4" imgW="4981523" imgH="1400155" progId="Excel.Sheet.8">
                  <p:embed/>
                </p:oleObj>
              </mc:Choice>
              <mc:Fallback>
                <p:oleObj name="Chart" r:id="rId4" imgW="4981523" imgH="1400155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62288"/>
                        <a:ext cx="6205537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7937" y="7938"/>
            <a:ext cx="26289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Dátum helye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2B10CB5-D5E9-486F-BA8A-1CE2B496D814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9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28678" name="Tartalom helye 2"/>
          <p:cNvSpPr>
            <a:spLocks noGrp="1"/>
          </p:cNvSpPr>
          <p:nvPr>
            <p:ph idx="4294967295"/>
          </p:nvPr>
        </p:nvSpPr>
        <p:spPr>
          <a:xfrm>
            <a:off x="2339975" y="1196975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Algoritmus </a:t>
            </a:r>
            <a:r>
              <a:rPr lang="hu-HU" sz="2000" b="1" smtClean="0"/>
              <a:t>(folytatás)</a:t>
            </a:r>
            <a:r>
              <a:rPr lang="hu-HU" b="1" smtClean="0"/>
              <a:t>:</a:t>
            </a:r>
            <a:endParaRPr lang="hu-HU" b="1" smtClean="0">
              <a:sym typeface="Symbol" pitchFamily="18" charset="2"/>
            </a:endParaRPr>
          </a:p>
        </p:txBody>
      </p:sp>
      <p:graphicFrame>
        <p:nvGraphicFramePr>
          <p:cNvPr id="266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64232"/>
              </p:ext>
            </p:extLst>
          </p:nvPr>
        </p:nvGraphicFramePr>
        <p:xfrm>
          <a:off x="3132138" y="3929063"/>
          <a:ext cx="4536206" cy="1557336"/>
        </p:xfrm>
        <a:graphic>
          <a:graphicData uri="http://schemas.openxmlformats.org/drawingml/2006/table">
            <a:tbl>
              <a:tblPr/>
              <a:tblGrid>
                <a:gridCol w="428479"/>
                <a:gridCol w="4107727"/>
              </a:tblGrid>
              <a:tr h="51911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RK[i,1]:=K[i,1]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RK[i,M]:=K[i,M]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71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22823"/>
              </p:ext>
            </p:extLst>
          </p:nvPr>
        </p:nvGraphicFramePr>
        <p:xfrm>
          <a:off x="3132138" y="1858963"/>
          <a:ext cx="4536206" cy="2076452"/>
        </p:xfrm>
        <a:graphic>
          <a:graphicData uri="http://schemas.openxmlformats.org/drawingml/2006/table">
            <a:tbl>
              <a:tblPr/>
              <a:tblGrid>
                <a:gridCol w="428479"/>
                <a:gridCol w="4107727"/>
              </a:tblGrid>
              <a:tr h="51911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1..M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RK[1,j]:=K[1,j]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RK[N,j]:=K[N,j]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1" name="Text Box 40"/>
          <p:cNvSpPr txBox="1">
            <a:spLocks noChangeArrowheads="1"/>
          </p:cNvSpPr>
          <p:nvPr/>
        </p:nvSpPr>
        <p:spPr bwMode="auto">
          <a:xfrm>
            <a:off x="841375" y="3312666"/>
            <a:ext cx="1368425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54000">
              <a:spcBef>
                <a:spcPct val="50000"/>
              </a:spcBef>
            </a:pPr>
            <a:r>
              <a:rPr lang="hu-HU" sz="1100" dirty="0">
                <a:solidFill>
                  <a:srgbClr val="FF0000"/>
                </a:solidFill>
                <a:sym typeface="Symbol" pitchFamily="18" charset="2"/>
              </a:rPr>
              <a:t>                </a:t>
            </a:r>
            <a:endParaRPr lang="hu-HU" sz="1100" dirty="0">
              <a:sym typeface="Symbol" pitchFamily="18" charset="2"/>
            </a:endParaRPr>
          </a:p>
        </p:txBody>
      </p:sp>
      <p:sp>
        <p:nvSpPr>
          <p:cNvPr id="15" name="Szövegdoboz 13"/>
          <p:cNvSpPr txBox="1">
            <a:spLocks noChangeArrowheads="1"/>
          </p:cNvSpPr>
          <p:nvPr/>
        </p:nvSpPr>
        <p:spPr bwMode="auto">
          <a:xfrm>
            <a:off x="7668344" y="1534291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6" name="Dátum helye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CC1897D-F36D-46A2-9A19-880878578AB4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7" name="Dia számának helye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40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51540"/>
          <a:stretch/>
        </p:blipFill>
        <p:spPr bwMode="auto">
          <a:xfrm>
            <a:off x="34925" y="1857824"/>
            <a:ext cx="2627313" cy="500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8"/>
          <a:stretch/>
        </p:blipFill>
        <p:spPr bwMode="auto">
          <a:xfrm>
            <a:off x="36000" y="2358505"/>
            <a:ext cx="2628000" cy="781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827584" y="1889274"/>
            <a:ext cx="1834654" cy="504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35496" y="2022624"/>
            <a:ext cx="917327" cy="360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29702" name="Tartalom helye 2"/>
          <p:cNvSpPr>
            <a:spLocks noGrp="1"/>
          </p:cNvSpPr>
          <p:nvPr>
            <p:ph idx="4294967295"/>
          </p:nvPr>
        </p:nvSpPr>
        <p:spPr>
          <a:xfrm>
            <a:off x="2343150" y="1196975"/>
            <a:ext cx="6800850" cy="53276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 smtClean="0"/>
              <a:t>	Egy kép egy adott (fehér színű) tartományát egy (A,B) belső pontjából kiindulva fessük be világos-kékre!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600" dirty="0" smtClean="0"/>
          </a:p>
          <a:p>
            <a:pPr marL="254000" algn="ctr">
              <a:lnSpc>
                <a:spcPct val="9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sz="2600" dirty="0" smtClean="0">
                <a:sym typeface="Symbol" pitchFamily="18" charset="2"/>
              </a:rPr>
              <a:t>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 smtClean="0">
                <a:sym typeface="Symbol" pitchFamily="18" charset="2"/>
              </a:rPr>
              <a:t/>
            </a:r>
            <a:br>
              <a:rPr lang="hu-HU" sz="2600" dirty="0" smtClean="0">
                <a:sym typeface="Symbol" pitchFamily="18" charset="2"/>
              </a:rPr>
            </a:br>
            <a:endParaRPr lang="hu-HU" sz="2600" dirty="0" smtClean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2600" dirty="0" smtClean="0">
                <a:sym typeface="Symbol" pitchFamily="18" charset="2"/>
              </a:rPr>
              <a:t>	</a:t>
            </a:r>
            <a:r>
              <a:rPr lang="hu-HU" sz="2200" dirty="0" smtClean="0">
                <a:sym typeface="Symbol" pitchFamily="18" charset="2"/>
              </a:rPr>
              <a:t>Festendők a „</a:t>
            </a:r>
            <a:r>
              <a:rPr lang="hu-HU" sz="2200" b="1" dirty="0" smtClean="0">
                <a:sym typeface="Symbol" pitchFamily="18" charset="2"/>
              </a:rPr>
              <a:t>belső pontok</a:t>
            </a:r>
            <a:r>
              <a:rPr lang="hu-HU" sz="2200" dirty="0" smtClean="0">
                <a:sym typeface="Symbol" pitchFamily="18" charset="2"/>
              </a:rPr>
              <a:t>”, ha Belső(i,j)=Igaz. 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buNone/>
            </a:pPr>
            <a:r>
              <a:rPr lang="hu-HU" sz="2200" dirty="0">
                <a:sym typeface="Symbol" pitchFamily="18" charset="2"/>
              </a:rPr>
              <a:t>	</a:t>
            </a:r>
            <a:r>
              <a:rPr lang="hu-HU" sz="2200" dirty="0" smtClean="0">
                <a:sym typeface="Symbol" pitchFamily="18" charset="2"/>
              </a:rPr>
              <a:t>Ahol	Belső:</a:t>
            </a:r>
            <a:r>
              <a:rPr lang="hu-HU" sz="24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dirty="0" smtClean="0">
                <a:latin typeface="Imprint MT Shadow" pitchFamily="82" charset="0"/>
                <a:sym typeface="Symbol"/>
              </a:rPr>
              <a:t></a:t>
            </a:r>
            <a:r>
              <a:rPr lang="hu-HU" sz="24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dirty="0" smtClean="0">
                <a:sym typeface="Symbol" pitchFamily="18" charset="2"/>
              </a:rPr>
              <a:t></a:t>
            </a:r>
            <a:r>
              <a:rPr lang="hu-HU" sz="24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600" dirty="0" smtClean="0">
                <a:sym typeface="Symbol" pitchFamily="18" charset="2"/>
              </a:rPr>
              <a:t/>
            </a:r>
            <a:br>
              <a:rPr lang="hu-HU" sz="2600" dirty="0" smtClean="0">
                <a:sym typeface="Symbol" pitchFamily="18" charset="2"/>
              </a:rPr>
            </a:br>
            <a:r>
              <a:rPr lang="hu-HU" sz="2600" dirty="0" smtClean="0">
                <a:sym typeface="Symbol" pitchFamily="18" charset="2"/>
              </a:rPr>
              <a:t>	</a:t>
            </a:r>
            <a:r>
              <a:rPr lang="hu-HU" sz="2200" dirty="0" smtClean="0">
                <a:sym typeface="Symbol" pitchFamily="18" charset="2"/>
              </a:rPr>
              <a:t>Belső(i,j)=(i=A és j=B vagy</a:t>
            </a:r>
            <a:br>
              <a:rPr lang="hu-HU" sz="2200" dirty="0" smtClean="0">
                <a:sym typeface="Symbol" pitchFamily="18" charset="2"/>
              </a:rPr>
            </a:br>
            <a:r>
              <a:rPr lang="hu-HU" sz="2200" dirty="0" smtClean="0">
                <a:sym typeface="Symbol" pitchFamily="18" charset="2"/>
              </a:rPr>
              <a:t>	 	   Fehér(i,j) és </a:t>
            </a:r>
            <a:br>
              <a:rPr lang="hu-HU" sz="2200" dirty="0" smtClean="0">
                <a:sym typeface="Symbol" pitchFamily="18" charset="2"/>
              </a:rPr>
            </a:br>
            <a:r>
              <a:rPr lang="hu-HU" sz="2200" dirty="0" smtClean="0">
                <a:sym typeface="Symbol" pitchFamily="18" charset="2"/>
              </a:rPr>
              <a:t>		   ( Belső(i–1,j) vagy Belső(i+1,j) vagy</a:t>
            </a:r>
            <a:br>
              <a:rPr lang="hu-HU" sz="2200" dirty="0" smtClean="0">
                <a:sym typeface="Symbol" pitchFamily="18" charset="2"/>
              </a:rPr>
            </a:br>
            <a:r>
              <a:rPr lang="hu-HU" sz="2200" dirty="0" smtClean="0">
                <a:sym typeface="Symbol" pitchFamily="18" charset="2"/>
              </a:rPr>
              <a:t>		     Belső(i,j–1) vagy Belső(i,j+1)) )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F559718-2106-45EE-9444-A2136AC41DB6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41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29800" name="Picture 1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97386"/>
            <a:ext cx="193357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802" name="Picture 1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49" y="2878336"/>
            <a:ext cx="19335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30726" name="Tartalom helye 2"/>
          <p:cNvSpPr>
            <a:spLocks noGrp="1"/>
          </p:cNvSpPr>
          <p:nvPr>
            <p:ph idx="4294967295"/>
          </p:nvPr>
        </p:nvSpPr>
        <p:spPr>
          <a:xfrm>
            <a:off x="2343150" y="1124744"/>
            <a:ext cx="6800850" cy="53276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Bemenet:	N,M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 K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>
                <a:latin typeface="+mj-lt"/>
                <a:sym typeface="Symbol" pitchFamily="18" charset="2"/>
              </a:rPr>
              <a:t>N</a:t>
            </a:r>
            <a:r>
              <a:rPr lang="hu-HU" sz="2800" baseline="30000" dirty="0" smtClean="0">
                <a:latin typeface="+mj-lt"/>
                <a:sym typeface="Symbol"/>
              </a:rPr>
              <a:t>M</a:t>
            </a:r>
            <a:r>
              <a:rPr lang="hu-HU" sz="2800" dirty="0" smtClean="0"/>
              <a:t>,  A,B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Kimenet:	KK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>
                <a:sym typeface="Symbol" pitchFamily="18" charset="2"/>
              </a:rPr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	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i(1≤i≤N): j(1≤j≤M):</a:t>
            </a:r>
            <a:b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		  Belső(i,j)  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KK</a:t>
            </a:r>
            <a:r>
              <a:rPr 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baseline="-25000" dirty="0" smtClean="0">
                <a:solidFill>
                  <a:srgbClr val="FF0000"/>
                </a:solidFill>
                <a:sym typeface="Symbol" pitchFamily="18" charset="2"/>
              </a:rPr>
              <a:t>,</a:t>
            </a:r>
            <a:r>
              <a:rPr 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=világoskék </a:t>
            </a:r>
            <a:r>
              <a:rPr lang="hu-HU" sz="2800" dirty="0" smtClean="0">
                <a:sym typeface="Symbol" pitchFamily="18" charset="2"/>
              </a:rPr>
              <a:t>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  nem Belső(i,j)  </a:t>
            </a:r>
            <a:r>
              <a:rPr lang="hu-HU" sz="2800" dirty="0" err="1" smtClean="0">
                <a:sym typeface="Symbol" pitchFamily="18" charset="2"/>
              </a:rPr>
              <a:t>KK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aseline="-25000" dirty="0" smtClean="0">
                <a:sym typeface="Symbol" pitchFamily="18" charset="2"/>
              </a:rPr>
              <a:t>,</a:t>
            </a:r>
            <a:r>
              <a:rPr lang="hu-HU" sz="2800" baseline="-25000" dirty="0" err="1" smtClean="0">
                <a:sym typeface="Symbol" pitchFamily="18" charset="2"/>
              </a:rPr>
              <a:t>j</a:t>
            </a:r>
            <a:r>
              <a:rPr lang="hu-HU" sz="2800" dirty="0" smtClean="0">
                <a:sym typeface="Symbol" pitchFamily="18" charset="2"/>
              </a:rPr>
              <a:t>=K</a:t>
            </a:r>
            <a:r>
              <a:rPr lang="hu-HU" sz="2800" baseline="-25000" dirty="0" smtClean="0">
                <a:sym typeface="Symbol" pitchFamily="18" charset="2"/>
              </a:rPr>
              <a:t>i,j</a:t>
            </a:r>
            <a:endParaRPr lang="hu-HU" sz="2800" dirty="0" smtClean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 smtClean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 smtClean="0">
                <a:sym typeface="Symbol" pitchFamily="18" charset="2"/>
              </a:rPr>
              <a:t>Algoritmus</a:t>
            </a:r>
            <a:r>
              <a:rPr lang="hu-HU" sz="2800" b="1" dirty="0" smtClean="0">
                <a:sym typeface="Symbol" pitchFamily="18" charset="2"/>
              </a:rPr>
              <a:t>:</a:t>
            </a: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47549"/>
              </p:ext>
            </p:extLst>
          </p:nvPr>
        </p:nvGraphicFramePr>
        <p:xfrm>
          <a:off x="4427984" y="5250904"/>
          <a:ext cx="17145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400" b="0" dirty="0" smtClean="0">
                          <a:solidFill>
                            <a:schemeClr val="tx1"/>
                          </a:solidFill>
                        </a:rPr>
                        <a:t>KK:=K</a:t>
                      </a:r>
                      <a:endParaRPr lang="hu-H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FF0000"/>
                          </a:solidFill>
                        </a:rPr>
                        <a:t>Festés(A,B)</a:t>
                      </a:r>
                      <a:endParaRPr lang="hu-HU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Dátum hely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A182454-FDF3-45AA-A9F5-0BB40EA3397A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42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Cím 1"/>
          <p:cNvSpPr>
            <a:spLocks noGrp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Mátrixok</a:t>
            </a:r>
          </a:p>
        </p:txBody>
      </p:sp>
      <p:sp>
        <p:nvSpPr>
          <p:cNvPr id="31750" name="Tartalom helye 2"/>
          <p:cNvSpPr>
            <a:spLocks noGrp="1"/>
          </p:cNvSpPr>
          <p:nvPr>
            <p:ph idx="4294967295"/>
          </p:nvPr>
        </p:nvSpPr>
        <p:spPr>
          <a:xfrm>
            <a:off x="2343150" y="1182688"/>
            <a:ext cx="6621463" cy="489585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smtClean="0"/>
          </a:p>
        </p:txBody>
      </p:sp>
      <p:graphicFrame>
        <p:nvGraphicFramePr>
          <p:cNvPr id="25692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83538"/>
              </p:ext>
            </p:extLst>
          </p:nvPr>
        </p:nvGraphicFramePr>
        <p:xfrm>
          <a:off x="3059113" y="1711325"/>
          <a:ext cx="5327650" cy="4741866"/>
        </p:xfrm>
        <a:graphic>
          <a:graphicData uri="http://schemas.openxmlformats.org/drawingml/2006/table">
            <a:tbl>
              <a:tblPr/>
              <a:tblGrid>
                <a:gridCol w="2663825"/>
                <a:gridCol w="2663825"/>
              </a:tblGrid>
              <a:tr h="641349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Festés(i,j:</a:t>
                      </a:r>
                      <a:r>
                        <a:rPr kumimoji="0" lang="hu-H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Egész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561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KK[i,j]:=világoskék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56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KK[i–1,j]=fehér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Festés(i–1,j)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KK[i+1,j]=fehér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Festés(i+1,j)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KK[i,j–1]=fehér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Festés(i,j–1)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KK[i,j+1]=fehér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Festés(i,j+1)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82" name="Line 51"/>
          <p:cNvSpPr>
            <a:spLocks noChangeShapeType="1"/>
          </p:cNvSpPr>
          <p:nvPr/>
        </p:nvSpPr>
        <p:spPr bwMode="auto">
          <a:xfrm>
            <a:off x="3059113" y="2800350"/>
            <a:ext cx="252412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3" name="Line 52"/>
          <p:cNvSpPr>
            <a:spLocks noChangeShapeType="1"/>
          </p:cNvSpPr>
          <p:nvPr/>
        </p:nvSpPr>
        <p:spPr bwMode="auto">
          <a:xfrm flipH="1">
            <a:off x="8129588" y="2800350"/>
            <a:ext cx="252412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4" name="Oval 144"/>
          <p:cNvSpPr>
            <a:spLocks noChangeArrowheads="1"/>
          </p:cNvSpPr>
          <p:nvPr/>
        </p:nvSpPr>
        <p:spPr bwMode="auto">
          <a:xfrm>
            <a:off x="4041775" y="1719263"/>
            <a:ext cx="3354388" cy="43021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1785" name="Line 157"/>
          <p:cNvSpPr>
            <a:spLocks noChangeShapeType="1"/>
          </p:cNvSpPr>
          <p:nvPr/>
        </p:nvSpPr>
        <p:spPr bwMode="auto">
          <a:xfrm flipV="1">
            <a:off x="5724525" y="2136775"/>
            <a:ext cx="0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6" name="Line 188"/>
          <p:cNvSpPr>
            <a:spLocks noChangeShapeType="1"/>
          </p:cNvSpPr>
          <p:nvPr/>
        </p:nvSpPr>
        <p:spPr bwMode="auto">
          <a:xfrm flipH="1">
            <a:off x="8129588" y="3706813"/>
            <a:ext cx="252412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7" name="Line 189"/>
          <p:cNvSpPr>
            <a:spLocks noChangeShapeType="1"/>
          </p:cNvSpPr>
          <p:nvPr/>
        </p:nvSpPr>
        <p:spPr bwMode="auto">
          <a:xfrm flipH="1">
            <a:off x="8115300" y="4614863"/>
            <a:ext cx="252413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8" name="Line 190"/>
          <p:cNvSpPr>
            <a:spLocks noChangeShapeType="1"/>
          </p:cNvSpPr>
          <p:nvPr/>
        </p:nvSpPr>
        <p:spPr bwMode="auto">
          <a:xfrm flipH="1">
            <a:off x="8115300" y="5535613"/>
            <a:ext cx="252413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89" name="Line 191"/>
          <p:cNvSpPr>
            <a:spLocks noChangeShapeType="1"/>
          </p:cNvSpPr>
          <p:nvPr/>
        </p:nvSpPr>
        <p:spPr bwMode="auto">
          <a:xfrm>
            <a:off x="3059113" y="3706813"/>
            <a:ext cx="252412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90" name="Line 192"/>
          <p:cNvSpPr>
            <a:spLocks noChangeShapeType="1"/>
          </p:cNvSpPr>
          <p:nvPr/>
        </p:nvSpPr>
        <p:spPr bwMode="auto">
          <a:xfrm>
            <a:off x="3059113" y="4629150"/>
            <a:ext cx="252412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91" name="Line 193"/>
          <p:cNvSpPr>
            <a:spLocks noChangeShapeType="1"/>
          </p:cNvSpPr>
          <p:nvPr/>
        </p:nvSpPr>
        <p:spPr bwMode="auto">
          <a:xfrm>
            <a:off x="3059113" y="5535613"/>
            <a:ext cx="252412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92" name="Text Box 93"/>
          <p:cNvSpPr txBox="1">
            <a:spLocks noChangeArrowheads="1"/>
          </p:cNvSpPr>
          <p:nvPr/>
        </p:nvSpPr>
        <p:spPr bwMode="auto">
          <a:xfrm>
            <a:off x="3001963" y="30162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3" name="Text Box 94"/>
          <p:cNvSpPr txBox="1">
            <a:spLocks noChangeArrowheads="1"/>
          </p:cNvSpPr>
          <p:nvPr/>
        </p:nvSpPr>
        <p:spPr bwMode="auto">
          <a:xfrm>
            <a:off x="8143875" y="30194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4" name="Text Box 95"/>
          <p:cNvSpPr txBox="1">
            <a:spLocks noChangeArrowheads="1"/>
          </p:cNvSpPr>
          <p:nvPr/>
        </p:nvSpPr>
        <p:spPr bwMode="auto">
          <a:xfrm>
            <a:off x="3001963" y="39100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5" name="Text Box 96"/>
          <p:cNvSpPr txBox="1">
            <a:spLocks noChangeArrowheads="1"/>
          </p:cNvSpPr>
          <p:nvPr/>
        </p:nvSpPr>
        <p:spPr bwMode="auto">
          <a:xfrm>
            <a:off x="8143875" y="39131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6" name="Text Box 97"/>
          <p:cNvSpPr txBox="1">
            <a:spLocks noChangeArrowheads="1"/>
          </p:cNvSpPr>
          <p:nvPr/>
        </p:nvSpPr>
        <p:spPr bwMode="auto">
          <a:xfrm>
            <a:off x="3001963" y="48323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7" name="Text Box 98"/>
          <p:cNvSpPr txBox="1">
            <a:spLocks noChangeArrowheads="1"/>
          </p:cNvSpPr>
          <p:nvPr/>
        </p:nvSpPr>
        <p:spPr bwMode="auto">
          <a:xfrm>
            <a:off x="8143875" y="48355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8" name="Text Box 99"/>
          <p:cNvSpPr txBox="1">
            <a:spLocks noChangeArrowheads="1"/>
          </p:cNvSpPr>
          <p:nvPr/>
        </p:nvSpPr>
        <p:spPr bwMode="auto">
          <a:xfrm>
            <a:off x="2987675" y="57531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9" name="Text Box 100"/>
          <p:cNvSpPr txBox="1">
            <a:spLocks noChangeArrowheads="1"/>
          </p:cNvSpPr>
          <p:nvPr/>
        </p:nvSpPr>
        <p:spPr bwMode="auto">
          <a:xfrm>
            <a:off x="8129588" y="575627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aphicFrame>
        <p:nvGraphicFramePr>
          <p:cNvPr id="29763" name="Group 67"/>
          <p:cNvGraphicFramePr>
            <a:graphicFrameLocks noGrp="1"/>
          </p:cNvGraphicFramePr>
          <p:nvPr/>
        </p:nvGraphicFramePr>
        <p:xfrm>
          <a:off x="6858000" y="2357438"/>
          <a:ext cx="1476375" cy="3657600"/>
        </p:xfrm>
        <a:graphic>
          <a:graphicData uri="http://schemas.openxmlformats.org/drawingml/2006/table">
            <a:tbl>
              <a:tblPr/>
              <a:tblGrid>
                <a:gridCol w="1476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 i&gt;1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 i&lt;N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 j&gt;1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 j&lt;M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Akciógomb: Tovább vagy Következő 28">
            <a:hlinkClick r:id="rId3" highlightClick="1"/>
          </p:cNvPr>
          <p:cNvSpPr/>
          <p:nvPr/>
        </p:nvSpPr>
        <p:spPr>
          <a:xfrm>
            <a:off x="588731" y="4947074"/>
            <a:ext cx="1152128" cy="115212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freezing" dir="t">
              <a:rot lat="0" lon="0" rev="1800000"/>
            </a:lightRig>
          </a:scene3d>
          <a:sp3d extrusionH="82550" contourW="63500" prstMaterial="flat">
            <a:bevelT prst="angle"/>
            <a:bevelB/>
            <a:extrusionClr>
              <a:schemeClr val="tx1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400" b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animáció</a:t>
            </a:r>
            <a:endParaRPr lang="hu-HU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4E5CCCB-4849-4224-B261-3ED62FF7EF22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43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32" name="Élőláb helye 3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6592"/>
            <a:ext cx="3001963" cy="593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églalap 3"/>
          <p:cNvSpPr/>
          <p:nvPr/>
        </p:nvSpPr>
        <p:spPr>
          <a:xfrm>
            <a:off x="-324544" y="3049910"/>
            <a:ext cx="3111573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486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1" b="1489"/>
          <a:stretch/>
        </p:blipFill>
        <p:spPr bwMode="auto">
          <a:xfrm>
            <a:off x="1" y="3069332"/>
            <a:ext cx="683568" cy="75780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3237866"/>
            <a:ext cx="3183581" cy="69519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Rekordok vektora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96975"/>
            <a:ext cx="6621463" cy="48990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2800" dirty="0" smtClean="0"/>
              <a:t>Egy adott napon N-szer volt földrengés. </a:t>
            </a:r>
            <a:r>
              <a:rPr lang="hu-HU" sz="2800" dirty="0" err="1" smtClean="0"/>
              <a:t>Is-merjük</a:t>
            </a:r>
            <a:r>
              <a:rPr lang="hu-HU" sz="2800" dirty="0" smtClean="0"/>
              <a:t> az egyes rengések időpontját. </a:t>
            </a:r>
            <a:r>
              <a:rPr lang="hu-HU" sz="2800" dirty="0" err="1" smtClean="0"/>
              <a:t>Mond-juk</a:t>
            </a:r>
            <a:r>
              <a:rPr lang="hu-HU" sz="2800" dirty="0" smtClean="0"/>
              <a:t> meg, hogy hány másodpercenként volt földrengés!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Megoldás felé: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Definiálni kellene, mi az idő!</a:t>
            </a:r>
            <a:br>
              <a:rPr lang="hu-HU" sz="2800" dirty="0" smtClean="0"/>
            </a:br>
            <a:r>
              <a:rPr lang="hu-HU" sz="2800" dirty="0" smtClean="0"/>
              <a:t>Az időt megadhatjuk az (óra, perc, másod-perc) hármassal, azaz az idő:</a:t>
            </a:r>
            <a:br>
              <a:rPr lang="hu-HU" sz="2800" dirty="0" smtClean="0"/>
            </a:br>
            <a:r>
              <a:rPr lang="hu-HU" sz="2800" dirty="0" smtClean="0"/>
              <a:t>	</a:t>
            </a:r>
            <a:r>
              <a:rPr lang="hu-HU" sz="2800" dirty="0" smtClean="0">
                <a:solidFill>
                  <a:srgbClr val="FF0000"/>
                </a:solidFill>
              </a:rPr>
              <a:t>Idő=Ó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 smtClean="0">
                <a:solidFill>
                  <a:srgbClr val="FF0000"/>
                </a:solidFill>
              </a:rPr>
              <a:t>P</a:t>
            </a:r>
            <a:r>
              <a:rPr lang="hu-HU" sz="2800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 smtClean="0">
                <a:solidFill>
                  <a:srgbClr val="FF0000"/>
                </a:solidFill>
              </a:rPr>
              <a:t>Mp,  Ó,P,Mp=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endParaRPr lang="hu-HU" sz="2800" dirty="0" smtClean="0">
              <a:solidFill>
                <a:srgbClr val="FF0000"/>
              </a:solidFill>
            </a:endParaRPr>
          </a:p>
          <a:p>
            <a:pPr indent="-266700"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/>
              <a:t>Algoritmikus sablon: </a:t>
            </a:r>
            <a:r>
              <a:rPr lang="hu-HU" sz="2800" b="1" dirty="0" smtClean="0"/>
              <a:t>Másolás</a:t>
            </a:r>
            <a:r>
              <a:rPr lang="hu-HU" sz="2800" dirty="0" smtClean="0"/>
              <a:t> tétel!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44DD444-3827-445D-96F2-CD5476E66597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44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Rekordok vektora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96975"/>
            <a:ext cx="6621463" cy="518477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/>
              <a:t>Bemenet:	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R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</a:rPr>
              <a:t>Idő</a:t>
            </a:r>
            <a:r>
              <a:rPr lang="hu-HU" sz="2800" baseline="30000" dirty="0" err="1" smtClean="0"/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       	</a:t>
            </a:r>
            <a:r>
              <a:rPr lang="hu-HU" sz="2800" dirty="0" smtClean="0">
                <a:solidFill>
                  <a:srgbClr val="FF0000"/>
                </a:solidFill>
              </a:rPr>
              <a:t>Idő=Ó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</a:rPr>
              <a:t>P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</a:rPr>
              <a:t>Mp,  Ó,P,Mp=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 smtClean="0"/>
              <a:t>Kimenet:	T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r>
              <a:rPr lang="hu-HU" sz="2800" baseline="30000" dirty="0" smtClean="0">
                <a:solidFill>
                  <a:srgbClr val="FF0000"/>
                </a:solidFill>
              </a:rPr>
              <a:t>–1</a:t>
            </a:r>
            <a:endParaRPr lang="hu-HU" sz="2800" dirty="0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i(1≤i≤N): 0≤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err="1" smtClean="0">
                <a:sym typeface="Symbol" pitchFamily="18" charset="2"/>
              </a:rPr>
              <a:t>.ó</a:t>
            </a:r>
            <a:r>
              <a:rPr lang="hu-HU" sz="2800" dirty="0" smtClean="0">
                <a:sym typeface="Symbol" pitchFamily="18" charset="2"/>
              </a:rPr>
              <a:t>≤23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0≤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err="1" smtClean="0">
                <a:sym typeface="Symbol" pitchFamily="18" charset="2"/>
              </a:rPr>
              <a:t>.p</a:t>
            </a:r>
            <a:r>
              <a:rPr lang="hu-HU" sz="2800" dirty="0" smtClean="0">
                <a:sym typeface="Symbol" pitchFamily="18" charset="2"/>
              </a:rPr>
              <a:t>≤59 és 0≤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err="1" smtClean="0">
                <a:sym typeface="Symbol" pitchFamily="18" charset="2"/>
              </a:rPr>
              <a:t>.mp</a:t>
            </a:r>
            <a:r>
              <a:rPr lang="hu-HU" sz="2800" dirty="0" smtClean="0">
                <a:sym typeface="Symbol" pitchFamily="18" charset="2"/>
              </a:rPr>
              <a:t>≤59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i(1≤i</a:t>
            </a:r>
            <a:r>
              <a:rPr lang="hu-HU" sz="2800" b="1" dirty="0" smtClean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&lt;</a:t>
            </a:r>
            <a:r>
              <a:rPr lang="hu-HU" sz="2800" dirty="0" smtClean="0">
                <a:sym typeface="Symbol" pitchFamily="18" charset="2"/>
              </a:rPr>
              <a:t>N): 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aseline="-25000" dirty="0" smtClean="0">
                <a:sym typeface="Symbol" pitchFamily="18" charset="2"/>
              </a:rPr>
              <a:t>+1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 smtClean="0">
                <a:sym typeface="Symbol" pitchFamily="18" charset="2"/>
              </a:rPr>
              <a:t>Utófeltétel:	i(1≤i≤N–1): T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=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aseline="-25000" dirty="0" smtClean="0">
                <a:sym typeface="Symbol" pitchFamily="18" charset="2"/>
              </a:rPr>
              <a:t>+1</a:t>
            </a:r>
            <a:r>
              <a:rPr lang="hu-HU" sz="2800" b="1" dirty="0" smtClean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 smtClean="0">
                <a:sym typeface="Symbol" pitchFamily="18" charset="2"/>
              </a:rPr>
              <a:t>Definíció: 	</a:t>
            </a:r>
            <a:r>
              <a:rPr lang="hu-HU" sz="2800" b="1" dirty="0" smtClean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hu-HU" sz="2800" dirty="0" smtClean="0">
                <a:sym typeface="Symbol" pitchFamily="18" charset="2"/>
              </a:rPr>
              <a:t>:IdőIdő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i1 </a:t>
            </a:r>
            <a:r>
              <a:rPr lang="hu-HU" sz="2800" b="1" dirty="0" smtClean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 smtClean="0">
                <a:sym typeface="Symbol" pitchFamily="18" charset="2"/>
              </a:rPr>
              <a:t> i2 := </a:t>
            </a: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… ??? …</a:t>
            </a:r>
            <a:b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</a:b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	</a:t>
            </a:r>
            <a:r>
              <a:rPr lang="hu-HU" sz="2800" dirty="0" smtClean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	</a:t>
            </a:r>
            <a:r>
              <a:rPr lang="hu-HU" sz="2800" b="1" dirty="0" smtClean="0">
                <a:solidFill>
                  <a:srgbClr val="FF3300"/>
                </a:solidFill>
                <a:sym typeface="Symbol" pitchFamily="18" charset="2"/>
              </a:rPr>
              <a:t>&lt;</a:t>
            </a: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:Idő</a:t>
            </a:r>
            <a:r>
              <a:rPr lang="hu-HU" sz="2800" dirty="0" err="1">
                <a:sym typeface="Symbol" pitchFamily="18" charset="2"/>
              </a:rPr>
              <a:t>Idő</a:t>
            </a:r>
            <a:r>
              <a:rPr lang="hu-HU" sz="2800" dirty="0" smtClean="0">
                <a:sym typeface="Symbol" pitchFamily="18" charset="2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>
                <a:sym typeface="Symbol" pitchFamily="18" charset="2"/>
              </a:rPr>
              <a:t/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i1 </a:t>
            </a:r>
            <a:r>
              <a:rPr lang="hu-HU" sz="2800" b="1" dirty="0" smtClean="0">
                <a:solidFill>
                  <a:srgbClr val="FF3300"/>
                </a:solidFill>
                <a:sym typeface="Symbol" pitchFamily="18" charset="2"/>
              </a:rPr>
              <a:t>&lt;</a:t>
            </a:r>
            <a:r>
              <a:rPr lang="hu-HU" sz="2800" dirty="0" smtClean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i2 := 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… ??? …</a:t>
            </a:r>
            <a:r>
              <a:rPr lang="hu-HU" sz="2800" dirty="0" smtClean="0">
                <a:sym typeface="Symbol" pitchFamily="18" charset="2"/>
              </a:rPr>
              <a:t> </a:t>
            </a:r>
          </a:p>
        </p:txBody>
      </p:sp>
      <p:pic>
        <p:nvPicPr>
          <p:cNvPr id="4916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003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Dátum helye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2ABACC-1B28-4294-9826-8DF6CB7B8BF0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45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Rekordok vektora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96975"/>
            <a:ext cx="6800850" cy="5327650"/>
          </a:xfrm>
        </p:spPr>
        <p:txBody>
          <a:bodyPr/>
          <a:lstStyle/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sym typeface="Symbol" pitchFamily="18" charset="2"/>
              </a:rPr>
              <a:t>Idők különbsége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 smtClean="0">
                <a:sym typeface="Symbol" pitchFamily="18" charset="2"/>
              </a:rPr>
              <a:t>megoldási ötlet: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Felfoghatjuk úgy, mint két 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háromjegyű szám</a:t>
            </a:r>
            <a:r>
              <a:rPr lang="hu-HU" sz="2800" dirty="0" smtClean="0">
                <a:sym typeface="Symbol" pitchFamily="18" charset="2"/>
              </a:rPr>
              <a:t> különbsége, ahol a három jegy nem azonos alapú. (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Vegyes alapú számrendszer</a:t>
            </a:r>
            <a:r>
              <a:rPr lang="hu-HU" sz="2400" dirty="0" smtClean="0">
                <a:sym typeface="Symbol" pitchFamily="18" charset="2"/>
              </a:rPr>
              <a:t>.</a:t>
            </a:r>
            <a:r>
              <a:rPr lang="hu-HU" sz="2800" dirty="0" smtClean="0">
                <a:sym typeface="Symbol" pitchFamily="18" charset="2"/>
              </a:rPr>
              <a:t>)</a:t>
            </a:r>
            <a:r>
              <a:rPr lang="hu-HU" sz="2800" dirty="0" smtClean="0">
                <a:latin typeface="Arial" charset="0"/>
                <a:sym typeface="Symbol" pitchFamily="18" charset="2"/>
              </a:rPr>
              <a:t> </a:t>
            </a:r>
            <a:br>
              <a:rPr lang="hu-HU" sz="2800" dirty="0" smtClean="0">
                <a:latin typeface="Arial" charset="0"/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Majd 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másodpercekké</a:t>
            </a:r>
            <a:r>
              <a:rPr lang="hu-HU" sz="2800" dirty="0" smtClean="0">
                <a:sym typeface="Symbol" pitchFamily="18" charset="2"/>
              </a:rPr>
              <a:t> konvertáljuk.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AutoNum type="arabicPeriod" startAt="2"/>
            </a:pPr>
            <a:r>
              <a:rPr lang="hu-HU" sz="2800" dirty="0" smtClean="0">
                <a:sym typeface="Symbol" pitchFamily="18" charset="2"/>
              </a:rPr>
              <a:t>megoldási ötlet: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Kifejezzük az időket 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másodpercben</a:t>
            </a:r>
            <a:r>
              <a:rPr lang="hu-HU" sz="2800" dirty="0" smtClean="0">
                <a:sym typeface="Symbol" pitchFamily="18" charset="2"/>
              </a:rPr>
              <a:t>, így már két egész szám különbségét kell kiszámolni.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	  másodpercben(i):=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i.ó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*3600+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i.p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*60+</a:t>
            </a:r>
            <a:r>
              <a:rPr lang="hu-HU" sz="2800" dirty="0" err="1" smtClean="0">
                <a:solidFill>
                  <a:srgbClr val="FF0000"/>
                </a:solidFill>
                <a:sym typeface="Symbol" pitchFamily="18" charset="2"/>
              </a:rPr>
              <a:t>i.mp</a:t>
            </a:r>
            <a:endParaRPr lang="hu-HU" sz="2800" dirty="0" smtClean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 smtClean="0">
                <a:sym typeface="Symbol" pitchFamily="18" charset="2"/>
              </a:rPr>
              <a:t>	Meggondolandó, h. mekkora egész szám kell hozzá? </a:t>
            </a:r>
            <a:r>
              <a:rPr lang="hu-HU" sz="2400" dirty="0" smtClean="0">
                <a:sym typeface="Symbol" pitchFamily="18" charset="2"/>
              </a:rPr>
              <a:t>(</a:t>
            </a:r>
            <a:r>
              <a:rPr lang="hu-HU" sz="1800" dirty="0" smtClean="0">
                <a:sym typeface="Symbol" pitchFamily="18" charset="2"/>
              </a:rPr>
              <a:t>24*3600=86</a:t>
            </a:r>
            <a:r>
              <a:rPr lang="hu-HU" sz="1050" dirty="0" smtClean="0">
                <a:sym typeface="Symbol" pitchFamily="18" charset="2"/>
              </a:rPr>
              <a:t> </a:t>
            </a:r>
            <a:r>
              <a:rPr lang="hu-HU" sz="1800" dirty="0" smtClean="0">
                <a:sym typeface="Symbol" pitchFamily="18" charset="2"/>
              </a:rPr>
              <a:t>400</a:t>
            </a:r>
            <a:r>
              <a:rPr lang="hu-HU" sz="2400" dirty="0" smtClean="0">
                <a:sym typeface="Symbol" pitchFamily="18" charset="2"/>
              </a:rPr>
              <a:t>) </a:t>
            </a:r>
            <a:r>
              <a:rPr lang="hu-HU" sz="2800" dirty="0" smtClean="0">
                <a:sym typeface="Symbol" pitchFamily="18" charset="2"/>
              </a:rPr>
              <a:t>Milyen típusú lehet? </a:t>
            </a:r>
            <a:r>
              <a:rPr lang="hu-HU" sz="2400" dirty="0" smtClean="0">
                <a:sym typeface="Symbol" pitchFamily="18" charset="2"/>
              </a:rPr>
              <a:t>(</a:t>
            </a:r>
            <a:r>
              <a:rPr lang="hu-HU" sz="1800" dirty="0" smtClean="0">
                <a:sym typeface="Symbol" pitchFamily="18" charset="2"/>
              </a:rPr>
              <a:t>&gt;2 byte</a:t>
            </a:r>
            <a:r>
              <a:rPr lang="hu-HU" sz="2400" dirty="0" smtClean="0">
                <a:sym typeface="Symbol" pitchFamily="18" charset="2"/>
              </a:rPr>
              <a:t>)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530DA5-9FEA-4B24-8F66-5CEF9032105D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46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cxnSp>
        <p:nvCxnSpPr>
          <p:cNvPr id="7" name="Egyenes összekötő 6"/>
          <p:cNvCxnSpPr/>
          <p:nvPr/>
        </p:nvCxnSpPr>
        <p:spPr>
          <a:xfrm flipV="1">
            <a:off x="2316163" y="4678536"/>
            <a:ext cx="6840537" cy="0"/>
          </a:xfrm>
          <a:prstGeom prst="line">
            <a:avLst/>
          </a:prstGeom>
          <a:ln w="127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Rekordok vektora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96975"/>
            <a:ext cx="6621463" cy="518477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 smtClean="0"/>
              <a:t>Bemenet:	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R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solidFill>
                  <a:srgbClr val="FF0000"/>
                </a:solidFill>
              </a:rPr>
              <a:t>Idő</a:t>
            </a:r>
            <a:r>
              <a:rPr lang="hu-HU" sz="2800" baseline="30000" dirty="0" err="1" smtClean="0"/>
              <a:t>N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	       	</a:t>
            </a:r>
            <a:r>
              <a:rPr lang="hu-HU" sz="2800" dirty="0" smtClean="0">
                <a:solidFill>
                  <a:srgbClr val="FF0000"/>
                </a:solidFill>
              </a:rPr>
              <a:t>Idő=Ó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</a:rPr>
              <a:t>P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</a:rPr>
              <a:t>Mp,  Ó,P,Mp=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endParaRPr lang="hu-HU" sz="2800" dirty="0" smtClean="0"/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 smtClean="0"/>
              <a:t>Kimenet:	T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/>
              <a:t>N</a:t>
            </a:r>
            <a:r>
              <a:rPr lang="hu-HU" sz="2800" baseline="30000" dirty="0" smtClean="0">
                <a:solidFill>
                  <a:srgbClr val="FF0000"/>
                </a:solidFill>
              </a:rPr>
              <a:t>–1</a:t>
            </a:r>
            <a:endParaRPr lang="hu-HU" sz="2800" dirty="0" smtClean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i(1≤i≤N): 0≤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err="1" smtClean="0">
                <a:sym typeface="Symbol" pitchFamily="18" charset="2"/>
              </a:rPr>
              <a:t>.ó</a:t>
            </a:r>
            <a:r>
              <a:rPr lang="hu-HU" sz="2800" dirty="0" smtClean="0">
                <a:sym typeface="Symbol" pitchFamily="18" charset="2"/>
              </a:rPr>
              <a:t>≤23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0≤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err="1" smtClean="0">
                <a:sym typeface="Symbol" pitchFamily="18" charset="2"/>
              </a:rPr>
              <a:t>.p</a:t>
            </a:r>
            <a:r>
              <a:rPr lang="hu-HU" sz="2800" dirty="0" smtClean="0">
                <a:sym typeface="Symbol" pitchFamily="18" charset="2"/>
              </a:rPr>
              <a:t>≤59 és 0≤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dirty="0" err="1" smtClean="0">
                <a:sym typeface="Symbol" pitchFamily="18" charset="2"/>
              </a:rPr>
              <a:t>.mp</a:t>
            </a:r>
            <a:r>
              <a:rPr lang="hu-HU" sz="2800" dirty="0" smtClean="0">
                <a:sym typeface="Symbol" pitchFamily="18" charset="2"/>
              </a:rPr>
              <a:t>≤59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	i(1≤i</a:t>
            </a:r>
            <a:r>
              <a:rPr lang="hu-HU" sz="2800" b="1" dirty="0" smtClean="0">
                <a:sym typeface="Symbol" pitchFamily="18" charset="2"/>
              </a:rPr>
              <a:t>&lt;</a:t>
            </a:r>
            <a:r>
              <a:rPr lang="hu-HU" sz="2800" dirty="0" smtClean="0">
                <a:sym typeface="Symbol" pitchFamily="18" charset="2"/>
              </a:rPr>
              <a:t>N): 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="1" dirty="0" smtClean="0">
                <a:sym typeface="Symbol" pitchFamily="18" charset="2"/>
              </a:rPr>
              <a:t>&lt;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aseline="-25000" dirty="0" smtClean="0">
                <a:sym typeface="Symbol" pitchFamily="18" charset="2"/>
              </a:rPr>
              <a:t>+1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 smtClean="0">
                <a:sym typeface="Symbol" pitchFamily="18" charset="2"/>
              </a:rPr>
              <a:t>Utófeltétel:	i(1≤i≤N–1): T</a:t>
            </a:r>
            <a:r>
              <a:rPr lang="hu-HU" sz="2800" baseline="-25000" dirty="0" smtClean="0"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=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r>
              <a:rPr lang="hu-HU" sz="2800" baseline="-25000" dirty="0" smtClean="0">
                <a:sym typeface="Symbol" pitchFamily="18" charset="2"/>
              </a:rPr>
              <a:t>+1</a:t>
            </a:r>
            <a:r>
              <a:rPr lang="hu-HU" sz="2800" b="1" dirty="0" smtClean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 err="1" smtClean="0">
                <a:sym typeface="Symbol" pitchFamily="18" charset="2"/>
              </a:rPr>
              <a:t>R</a:t>
            </a:r>
            <a:r>
              <a:rPr lang="hu-HU" sz="2800" baseline="-25000" dirty="0" err="1" smtClean="0">
                <a:sym typeface="Symbol" pitchFamily="18" charset="2"/>
              </a:rPr>
              <a:t>i</a:t>
            </a:r>
            <a:endParaRPr lang="hu-HU" sz="2800" dirty="0" smtClean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r>
              <a:rPr lang="hu-HU" sz="2800" dirty="0" smtClean="0">
                <a:sym typeface="Symbol" pitchFamily="18" charset="2"/>
              </a:rPr>
              <a:t>Definíció: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800" b="1" dirty="0" smtClean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 smtClean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hu-HU" sz="2800" dirty="0" smtClean="0">
                <a:sym typeface="Symbol" pitchFamily="18" charset="2"/>
              </a:rPr>
              <a:t>:IdőIdő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i1 </a:t>
            </a:r>
            <a:r>
              <a:rPr lang="hu-HU" sz="2800" b="1" dirty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dirty="0">
                <a:sym typeface="Symbol" pitchFamily="18" charset="2"/>
              </a:rPr>
              <a:t> i2 := 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i1.ó*3600+i1.p*60+i1.mp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–</a:t>
            </a:r>
            <a:br>
              <a:rPr lang="hu-HU" sz="28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		     (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i2.ó*3600+i2.p*60+i2.mp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defRPr/>
            </a:pPr>
            <a:endParaRPr lang="hu-HU" sz="2800" dirty="0" smtClean="0">
              <a:sym typeface="Symbol" pitchFamily="18" charset="2"/>
            </a:endParaRPr>
          </a:p>
        </p:txBody>
      </p:sp>
      <p:sp>
        <p:nvSpPr>
          <p:cNvPr id="10" name="Dátum helye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2ABACC-1B28-4294-9826-8DF6CB7B8BF0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47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439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Rekordok vektora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96975"/>
            <a:ext cx="6621463" cy="5111750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</a:t>
            </a:r>
            <a:r>
              <a:rPr lang="hu-HU" b="1" baseline="-25000" smtClean="0">
                <a:sym typeface="Symbol" pitchFamily="18" charset="2"/>
              </a:rPr>
              <a:t>1</a:t>
            </a:r>
            <a:r>
              <a:rPr lang="hu-HU" b="1" smtClean="0">
                <a:sym typeface="Symbol" pitchFamily="18" charset="2"/>
              </a:rPr>
              <a:t>:</a:t>
            </a: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Megjegyzések: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>
                <a:sym typeface="Symbol" pitchFamily="18" charset="2"/>
              </a:rPr>
              <a:t>Egy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hu-HU" sz="2800" smtClean="0">
                <a:sym typeface="Symbol" pitchFamily="18" charset="2"/>
              </a:rPr>
              <a:t> segédtömböt használunk.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>
                <a:sym typeface="Symbol" pitchFamily="18" charset="2"/>
              </a:rPr>
              <a:t>A TIdők közötti „</a:t>
            </a:r>
            <a:r>
              <a:rPr lang="hu-HU" sz="2800" b="1" smtClean="0">
                <a:solidFill>
                  <a:srgbClr val="FF3300"/>
                </a:solidFill>
                <a:sym typeface="Symbol" pitchFamily="18" charset="2"/>
              </a:rPr>
              <a:t>–</a:t>
            </a:r>
            <a:r>
              <a:rPr lang="hu-HU" sz="2800" smtClean="0">
                <a:sym typeface="Symbol" pitchFamily="18" charset="2"/>
              </a:rPr>
              <a:t>” operátor az S-en ke-resztül, közvetve kerül az algoritmusba.</a:t>
            </a:r>
            <a:endParaRPr lang="hu-HU" sz="3600" smtClean="0">
              <a:sym typeface="Symbol" pitchFamily="18" charset="2"/>
            </a:endParaRPr>
          </a:p>
        </p:txBody>
      </p:sp>
      <p:graphicFrame>
        <p:nvGraphicFramePr>
          <p:cNvPr id="3076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81011"/>
              </p:ext>
            </p:extLst>
          </p:nvPr>
        </p:nvGraphicFramePr>
        <p:xfrm>
          <a:off x="3502025" y="1916113"/>
          <a:ext cx="4238625" cy="2497138"/>
        </p:xfrm>
        <a:graphic>
          <a:graphicData uri="http://schemas.openxmlformats.org/drawingml/2006/table">
            <a:tbl>
              <a:tblPr/>
              <a:tblGrid>
                <a:gridCol w="604838"/>
                <a:gridCol w="3633787"/>
              </a:tblGrid>
              <a:tr h="517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S[i]:=R[i].ó*3600+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R[i].p*60+R[i].mp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T[i]:=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S[i+1]–S[i]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Szövegdoboz 13"/>
          <p:cNvSpPr txBox="1">
            <a:spLocks noChangeArrowheads="1"/>
          </p:cNvSpPr>
          <p:nvPr/>
        </p:nvSpPr>
        <p:spPr bwMode="auto">
          <a:xfrm>
            <a:off x="7730827" y="1578163"/>
            <a:ext cx="1403648" cy="8421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</a:t>
            </a:r>
            <a:r>
              <a:rPr lang="hu-HU" sz="1800" dirty="0" smtClean="0"/>
              <a:t>  i:</a:t>
            </a:r>
            <a:r>
              <a:rPr lang="hu-HU" sz="1800" b="1" dirty="0" smtClean="0"/>
              <a:t>Egész</a:t>
            </a:r>
            <a:br>
              <a:rPr lang="hu-HU" sz="1800" b="1" dirty="0" smtClean="0"/>
            </a:br>
            <a:r>
              <a:rPr lang="hu-HU" sz="1800" b="1" dirty="0" smtClean="0"/>
              <a:t>   </a:t>
            </a:r>
            <a:r>
              <a:rPr lang="hu-HU" sz="1800" dirty="0" smtClean="0">
                <a:solidFill>
                  <a:srgbClr val="FF0000"/>
                </a:solidFill>
              </a:rPr>
              <a:t>S</a:t>
            </a:r>
            <a:r>
              <a:rPr lang="hu-HU" sz="1800" dirty="0" smtClean="0"/>
              <a:t>:Tömb[…]</a:t>
            </a:r>
            <a:endParaRPr lang="hu-HU" sz="1800" dirty="0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B4B2801-F7E0-439F-B1A9-BC66F33EF7A5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48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" y="1891432"/>
            <a:ext cx="2719115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Rekordok vektora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254125"/>
            <a:ext cx="6621463" cy="4827588"/>
          </a:xfrm>
        </p:spPr>
        <p:txBody>
          <a:bodyPr/>
          <a:lstStyle/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</a:t>
            </a:r>
            <a:r>
              <a:rPr lang="hu-HU" b="1" baseline="-25000" smtClean="0">
                <a:sym typeface="Symbol" pitchFamily="18" charset="2"/>
              </a:rPr>
              <a:t>2</a:t>
            </a:r>
            <a:r>
              <a:rPr lang="hu-HU" b="1" smtClean="0">
                <a:sym typeface="Symbol" pitchFamily="18" charset="2"/>
              </a:rPr>
              <a:t>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Megjegyzések: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>
                <a:sym typeface="Symbol" pitchFamily="18" charset="2"/>
              </a:rPr>
              <a:t>A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másodpercben</a:t>
            </a:r>
            <a:r>
              <a:rPr lang="hu-HU" sz="2800" smtClean="0">
                <a:sym typeface="Symbol" pitchFamily="18" charset="2"/>
              </a:rPr>
              <a:t> fv. megvalósítandó!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smtClean="0">
                <a:solidFill>
                  <a:srgbClr val="0000FF"/>
                </a:solidFill>
                <a:sym typeface="Symbol" pitchFamily="18" charset="2"/>
              </a:rPr>
              <a:t>Ha a különbség (óra, perc, másodperc)-ben kell, akkor T[i]-ből vissza kell alakítani! </a:t>
            </a:r>
            <a:r>
              <a:rPr lang="hu-HU" sz="2800" b="1" smtClean="0">
                <a:solidFill>
                  <a:srgbClr val="0000FF"/>
                </a:solidFill>
                <a:sym typeface="Symbol" pitchFamily="18" charset="2"/>
              </a:rPr>
              <a:t>Újabb művelet.</a:t>
            </a:r>
            <a:endParaRPr lang="hu-HU" sz="3600" b="1" smtClean="0">
              <a:solidFill>
                <a:srgbClr val="0000FF"/>
              </a:solidFill>
              <a:sym typeface="Symbol" pitchFamily="18" charset="2"/>
            </a:endParaRPr>
          </a:p>
        </p:txBody>
      </p:sp>
      <p:graphicFrame>
        <p:nvGraphicFramePr>
          <p:cNvPr id="788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46625"/>
              </p:ext>
            </p:extLst>
          </p:nvPr>
        </p:nvGraphicFramePr>
        <p:xfrm>
          <a:off x="3131840" y="1892173"/>
          <a:ext cx="4608810" cy="2049462"/>
        </p:xfrm>
        <a:graphic>
          <a:graphicData uri="http://schemas.openxmlformats.org/drawingml/2006/table">
            <a:tbl>
              <a:tblPr/>
              <a:tblGrid>
                <a:gridCol w="720080"/>
                <a:gridCol w="3888730"/>
              </a:tblGrid>
              <a:tr h="51754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S[i]:=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másodpercben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(R[i])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4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T[i]:=S[i+1]–S[i]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" y="1891433"/>
            <a:ext cx="2700000" cy="920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zövegdoboz 13"/>
          <p:cNvSpPr txBox="1">
            <a:spLocks noChangeArrowheads="1"/>
          </p:cNvSpPr>
          <p:nvPr/>
        </p:nvSpPr>
        <p:spPr bwMode="auto">
          <a:xfrm>
            <a:off x="7740352" y="1583676"/>
            <a:ext cx="1403648" cy="8421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smtClean="0"/>
              <a:t>i:</a:t>
            </a:r>
            <a:r>
              <a:rPr lang="hu-HU" sz="1800" b="1" dirty="0" smtClean="0"/>
              <a:t>Egész</a:t>
            </a:r>
            <a:br>
              <a:rPr lang="hu-HU" sz="1800" b="1" dirty="0" smtClean="0"/>
            </a:br>
            <a:r>
              <a:rPr lang="hu-HU" sz="1800" b="1" dirty="0" smtClean="0"/>
              <a:t>   </a:t>
            </a:r>
            <a:r>
              <a:rPr lang="hu-HU" sz="1800" dirty="0" smtClean="0">
                <a:solidFill>
                  <a:srgbClr val="FF0000"/>
                </a:solidFill>
              </a:rPr>
              <a:t>S</a:t>
            </a:r>
            <a:r>
              <a:rPr lang="hu-HU" sz="1800" dirty="0" smtClean="0"/>
              <a:t>:Tömb[…]</a:t>
            </a:r>
            <a:endParaRPr lang="hu-HU" sz="1800" dirty="0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B07A264-364E-4B8C-85A6-D7AD28B8D34A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49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2" name="Téglalap 1"/>
          <p:cNvSpPr/>
          <p:nvPr/>
        </p:nvSpPr>
        <p:spPr>
          <a:xfrm>
            <a:off x="31304" y="2276872"/>
            <a:ext cx="2700000" cy="54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-23740" r="-182" b="-1258"/>
          <a:stretch/>
        </p:blipFill>
        <p:spPr bwMode="auto">
          <a:xfrm>
            <a:off x="35496" y="2420888"/>
            <a:ext cx="27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artalom helye 2"/>
          <p:cNvSpPr>
            <a:spLocks noGrp="1"/>
          </p:cNvSpPr>
          <p:nvPr>
            <p:ph idx="4294967295"/>
          </p:nvPr>
        </p:nvSpPr>
        <p:spPr>
          <a:xfrm>
            <a:off x="2343150" y="3309857"/>
            <a:ext cx="6621463" cy="314382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 smtClean="0">
                <a:latin typeface="Garamond" pitchFamily="18" charset="0"/>
              </a:rPr>
              <a:t>Specifikáció</a:t>
            </a:r>
            <a:r>
              <a:rPr lang="hu-HU" b="1" baseline="-25000" dirty="0" smtClean="0">
                <a:latin typeface="Garamond" pitchFamily="18" charset="0"/>
              </a:rPr>
              <a:t>1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hu-HU" sz="2800" dirty="0" smtClean="0">
                <a:latin typeface="Garamond" pitchFamily="18" charset="0"/>
              </a:rPr>
              <a:t>Bemenet:	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latin typeface="Garamond" pitchFamily="18" charset="0"/>
              </a:rPr>
              <a:t>, F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>
                <a:latin typeface="Garamond" pitchFamily="18" charset="0"/>
              </a:rPr>
              <a:t>N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hu-HU" sz="2800" dirty="0" smtClean="0">
                <a:latin typeface="Garamond" pitchFamily="18" charset="0"/>
              </a:rPr>
              <a:t>Kimenet:	Db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hu-HU" sz="2800" dirty="0" smtClean="0">
                <a:latin typeface="Garamond" pitchFamily="18" charset="0"/>
              </a:rPr>
              <a:t>Előfeltétel:	</a:t>
            </a:r>
            <a:r>
              <a:rPr lang="hu-HU" dirty="0" smtClean="0">
                <a:latin typeface="Garamond" pitchFamily="18" charset="0"/>
              </a:rPr>
              <a:t>–</a:t>
            </a:r>
            <a:endParaRPr 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hu-HU" sz="2800" dirty="0" smtClean="0">
                <a:latin typeface="Garamond" pitchFamily="18" charset="0"/>
              </a:rPr>
              <a:t>Utófeltétel:	Db= </a:t>
            </a:r>
          </a:p>
          <a:p>
            <a:pPr marL="1270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latin typeface="Garamond" pitchFamily="18" charset="0"/>
            </a:endParaRPr>
          </a:p>
          <a:p>
            <a:pPr marL="12700" indent="0">
              <a:lnSpc>
                <a:spcPct val="95000"/>
              </a:lnSpc>
              <a:spcBef>
                <a:spcPts val="600"/>
              </a:spcBef>
              <a:buNone/>
              <a:tabLst>
                <a:tab pos="269875" algn="l"/>
              </a:tabLst>
            </a:pPr>
            <a:r>
              <a:rPr lang="hu-HU" sz="2000" dirty="0" smtClean="0"/>
              <a:t>	Azaz annyi </a:t>
            </a:r>
            <a:r>
              <a:rPr lang="hu-HU" sz="2000" dirty="0"/>
              <a:t>szakaszon volt </a:t>
            </a:r>
            <a:r>
              <a:rPr lang="hu-HU" sz="2000" dirty="0" smtClean="0"/>
              <a:t>árvíz, ahány </a:t>
            </a:r>
            <a:r>
              <a:rPr lang="hu-HU" sz="2000" dirty="0"/>
              <a:t>helyen 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hu-HU" sz="2000" dirty="0" smtClean="0">
                <a:solidFill>
                  <a:srgbClr val="FF0000"/>
                </a:solidFill>
              </a:rPr>
              <a:t>árvíz </a:t>
            </a:r>
            <a:r>
              <a:rPr lang="hu-HU" sz="2000" dirty="0">
                <a:solidFill>
                  <a:srgbClr val="FF0000"/>
                </a:solidFill>
              </a:rPr>
              <a:t>kezdődött</a:t>
            </a:r>
            <a:r>
              <a:rPr lang="hu-HU" sz="2000" dirty="0"/>
              <a:t> </a:t>
            </a:r>
            <a:r>
              <a:rPr lang="hu-HU" sz="2000" dirty="0" smtClean="0"/>
              <a:t>vagy </a:t>
            </a:r>
            <a:r>
              <a:rPr lang="hu-HU" sz="2000" dirty="0">
                <a:solidFill>
                  <a:srgbClr val="FF0000"/>
                </a:solidFill>
              </a:rPr>
              <a:t>már az elején is árvíz </a:t>
            </a:r>
            <a:r>
              <a:rPr lang="hu-HU" sz="2000" dirty="0" smtClean="0">
                <a:solidFill>
                  <a:srgbClr val="FF0000"/>
                </a:solidFill>
              </a:rPr>
              <a:t>volt</a:t>
            </a:r>
            <a:r>
              <a:rPr lang="hu-HU" sz="2000" dirty="0" smtClean="0"/>
              <a:t>.</a:t>
            </a:r>
            <a:endParaRPr lang="hu-HU" sz="20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latin typeface="Garamond" pitchFamily="18" charset="0"/>
            </a:endParaRPr>
          </a:p>
        </p:txBody>
      </p:sp>
      <p:graphicFrame>
        <p:nvGraphicFramePr>
          <p:cNvPr id="133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364827"/>
              </p:ext>
            </p:extLst>
          </p:nvPr>
        </p:nvGraphicFramePr>
        <p:xfrm>
          <a:off x="2687638" y="1312487"/>
          <a:ext cx="62055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2" name="Chart" r:id="rId4" imgW="4981523" imgH="1400155" progId="Excel.Sheet.8">
                  <p:embed/>
                </p:oleObj>
              </mc:Choice>
              <mc:Fallback>
                <p:oleObj name="Chart" r:id="rId4" imgW="4981523" imgH="1400155" progId="Excel.Sheet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1312487"/>
                        <a:ext cx="6205537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40677"/>
              </p:ext>
            </p:extLst>
          </p:nvPr>
        </p:nvGraphicFramePr>
        <p:xfrm>
          <a:off x="4333875" y="4884606"/>
          <a:ext cx="28146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3" name="Equation" r:id="rId6" imgW="1409400" imgH="571320" progId="Equation.3">
                  <p:embed/>
                </p:oleObj>
              </mc:Choice>
              <mc:Fallback>
                <p:oleObj name="Equation" r:id="rId6" imgW="1409400" imgH="5713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4884606"/>
                        <a:ext cx="2814638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7937" y="7938"/>
            <a:ext cx="26289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Dátum helye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DC4F4E2-9E7F-48E1-B14F-481B2705E84C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5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5" name="Élőláb helye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1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Rekordok vektora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254125"/>
            <a:ext cx="6621463" cy="5175250"/>
          </a:xfrm>
        </p:spPr>
        <p:txBody>
          <a:bodyPr/>
          <a:lstStyle/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</a:t>
            </a:r>
            <a:r>
              <a:rPr lang="hu-HU" b="1" baseline="-25000" smtClean="0">
                <a:sym typeface="Symbol" pitchFamily="18" charset="2"/>
              </a:rPr>
              <a:t>3</a:t>
            </a:r>
            <a:r>
              <a:rPr lang="hu-HU" b="1" smtClean="0">
                <a:sym typeface="Symbol" pitchFamily="18" charset="2"/>
              </a:rPr>
              <a:t>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Megjegyzés: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A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másodpercben</a:t>
            </a:r>
            <a:r>
              <a:rPr lang="hu-HU" sz="2800" smtClean="0">
                <a:sym typeface="Symbol" pitchFamily="18" charset="2"/>
              </a:rPr>
              <a:t> fv. segítségével (</a:t>
            </a:r>
            <a:r>
              <a:rPr lang="hu-HU" sz="2400" smtClean="0">
                <a:sym typeface="Symbol" pitchFamily="18" charset="2"/>
              </a:rPr>
              <a:t>sőt anélkül is</a:t>
            </a:r>
            <a:r>
              <a:rPr lang="hu-HU" sz="2800" smtClean="0">
                <a:sym typeface="Symbol" pitchFamily="18" charset="2"/>
              </a:rPr>
              <a:t>)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megspórolható az S </a:t>
            </a:r>
            <a:r>
              <a:rPr lang="hu-HU" sz="2800" smtClean="0">
                <a:sym typeface="Symbol" pitchFamily="18" charset="2"/>
              </a:rPr>
              <a:t>segédtömb; és így az előkészítő ciklus… de cserében majdnem minden R[i]-t kétszer számítunk át másod-percekre.</a:t>
            </a:r>
            <a:endParaRPr lang="hu-HU" sz="3600" smtClean="0">
              <a:sym typeface="Symbol" pitchFamily="18" charset="2"/>
            </a:endParaRPr>
          </a:p>
        </p:txBody>
      </p:sp>
      <p:graphicFrame>
        <p:nvGraphicFramePr>
          <p:cNvPr id="11369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67968"/>
              </p:ext>
            </p:extLst>
          </p:nvPr>
        </p:nvGraphicFramePr>
        <p:xfrm>
          <a:off x="3124851" y="1896975"/>
          <a:ext cx="4814888" cy="1419280"/>
        </p:xfrm>
        <a:graphic>
          <a:graphicData uri="http://schemas.openxmlformats.org/drawingml/2006/table">
            <a:tbl>
              <a:tblPr/>
              <a:tblGrid>
                <a:gridCol w="492125"/>
                <a:gridCol w="4322763"/>
              </a:tblGrid>
              <a:tr h="5171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902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T[i]:=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másodpercben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(R[i+1])–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másodpercben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(R[i]) 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Szövegdoboz 13"/>
          <p:cNvSpPr txBox="1">
            <a:spLocks noChangeArrowheads="1"/>
          </p:cNvSpPr>
          <p:nvPr/>
        </p:nvSpPr>
        <p:spPr bwMode="auto">
          <a:xfrm>
            <a:off x="7935999" y="1466950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7FEAF3D-274E-4A79-8704-136D1E4D2EDD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50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" y="1891433"/>
            <a:ext cx="2700000" cy="920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églalap 14"/>
          <p:cNvSpPr/>
          <p:nvPr/>
        </p:nvSpPr>
        <p:spPr>
          <a:xfrm>
            <a:off x="31304" y="2276872"/>
            <a:ext cx="2700000" cy="54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-23740" r="-182" b="-1258"/>
          <a:stretch/>
        </p:blipFill>
        <p:spPr bwMode="auto">
          <a:xfrm>
            <a:off x="35496" y="2420888"/>
            <a:ext cx="27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 txBox="1">
            <a:spLocks noGrp="1" noChangeArrowheads="1"/>
          </p:cNvSpPr>
          <p:nvPr/>
        </p:nvSpPr>
        <p:spPr bwMode="auto">
          <a:xfrm>
            <a:off x="7010400" y="6538913"/>
            <a:ext cx="2081213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7613B07-E450-4016-826D-5A7DD3B42000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51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/55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7"/>
          <p:cNvSpPr txBox="1">
            <a:spLocks noGrp="1" noChangeArrowheads="1"/>
          </p:cNvSpPr>
          <p:nvPr/>
        </p:nvSpPr>
        <p:spPr bwMode="auto">
          <a:xfrm>
            <a:off x="304800" y="6538913"/>
            <a:ext cx="2081213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9C9616C-B485-40E1-A0CC-AB82407F800E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2015.03.31.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Rekordok vektora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254125"/>
            <a:ext cx="6621463" cy="5175250"/>
          </a:xfrm>
        </p:spPr>
        <p:txBody>
          <a:bodyPr/>
          <a:lstStyle/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Algoritmus</a:t>
            </a:r>
            <a:r>
              <a:rPr lang="hu-HU" b="1" baseline="-25000" smtClean="0">
                <a:sym typeface="Symbol" pitchFamily="18" charset="2"/>
              </a:rPr>
              <a:t>4</a:t>
            </a:r>
            <a:r>
              <a:rPr lang="hu-HU" b="1" smtClean="0">
                <a:sym typeface="Symbol" pitchFamily="18" charset="2"/>
              </a:rPr>
              <a:t>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smtClean="0">
              <a:sym typeface="Symbol" pitchFamily="18" charset="2"/>
            </a:endParaRPr>
          </a:p>
          <a:p>
            <a:pPr marL="273050" indent="-27305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hu-HU" b="1" smtClean="0">
                <a:sym typeface="Symbol" pitchFamily="18" charset="2"/>
              </a:rPr>
              <a:t>Megjegyzés:</a:t>
            </a:r>
          </a:p>
          <a:p>
            <a:pPr marL="273050" indent="-27305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smtClean="0">
                <a:sym typeface="Symbol" pitchFamily="18" charset="2"/>
              </a:rPr>
              <a:t>	A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– </a:t>
            </a:r>
            <a:r>
              <a:rPr lang="hu-HU" sz="2800" smtClean="0">
                <a:sym typeface="Symbol" pitchFamily="18" charset="2"/>
              </a:rPr>
              <a:t> operátort definiálni kell, amelyben a </a:t>
            </a:r>
            <a:r>
              <a:rPr lang="hu-HU" sz="2800" smtClean="0">
                <a:solidFill>
                  <a:srgbClr val="FF0000"/>
                </a:solidFill>
                <a:sym typeface="Symbol" pitchFamily="18" charset="2"/>
              </a:rPr>
              <a:t>másodpercekben</a:t>
            </a:r>
            <a:r>
              <a:rPr lang="hu-HU" sz="2800" smtClean="0">
                <a:sym typeface="Symbol" pitchFamily="18" charset="2"/>
              </a:rPr>
              <a:t> fv. (v. annak törzse) fel-használható!</a:t>
            </a:r>
            <a:endParaRPr lang="hu-HU" sz="3600" smtClean="0">
              <a:sym typeface="Symbol" pitchFamily="18" charset="2"/>
            </a:endParaRPr>
          </a:p>
        </p:txBody>
      </p:sp>
      <p:graphicFrame>
        <p:nvGraphicFramePr>
          <p:cNvPr id="12085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31400"/>
              </p:ext>
            </p:extLst>
          </p:nvPr>
        </p:nvGraphicFramePr>
        <p:xfrm>
          <a:off x="3131417" y="1896975"/>
          <a:ext cx="4710417" cy="1035050"/>
        </p:xfrm>
        <a:graphic>
          <a:graphicData uri="http://schemas.openxmlformats.org/drawingml/2006/table">
            <a:tbl>
              <a:tblPr/>
              <a:tblGrid>
                <a:gridCol w="481447"/>
                <a:gridCol w="4228970"/>
              </a:tblGrid>
              <a:tr h="517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T[i]:=R[i+1]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R[i]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Szövegdoboz 13"/>
          <p:cNvSpPr txBox="1">
            <a:spLocks noChangeArrowheads="1"/>
          </p:cNvSpPr>
          <p:nvPr/>
        </p:nvSpPr>
        <p:spPr bwMode="auto">
          <a:xfrm>
            <a:off x="7827766" y="1466950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7B48D84-47F1-46EF-8A93-EBFD80F0AA19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51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6" name="Élőláb helye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" y="1891433"/>
            <a:ext cx="2700000" cy="920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églalap 17"/>
          <p:cNvSpPr/>
          <p:nvPr/>
        </p:nvSpPr>
        <p:spPr>
          <a:xfrm>
            <a:off x="31304" y="2276872"/>
            <a:ext cx="2700000" cy="54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-23740" r="-182" b="-1258"/>
          <a:stretch/>
        </p:blipFill>
        <p:spPr bwMode="auto">
          <a:xfrm>
            <a:off x="35496" y="2420888"/>
            <a:ext cx="27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Vektorok rekordja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96975"/>
            <a:ext cx="6800850" cy="5184775"/>
          </a:xfrm>
        </p:spPr>
        <p:txBody>
          <a:bodyPr/>
          <a:lstStyle/>
          <a:p>
            <a:pPr marL="25400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Feladat:</a:t>
            </a:r>
          </a:p>
          <a:p>
            <a:pPr marL="25400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Ismerjük egy ember összes telefonszámát és e-levél címét. Egy adott telefonszámról és e-levél címről el kell döntenünk, hogy lehet-e az adott emberé!</a:t>
            </a:r>
          </a:p>
          <a:p>
            <a:pPr marL="25400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Kérdések/</a:t>
            </a:r>
            <a:r>
              <a:rPr lang="hu-HU" b="1" dirty="0" smtClean="0">
                <a:solidFill>
                  <a:srgbClr val="0000FF"/>
                </a:solidFill>
              </a:rPr>
              <a:t>válaszok</a:t>
            </a:r>
            <a:r>
              <a:rPr lang="hu-HU" b="1" dirty="0" smtClean="0"/>
              <a:t>:</a:t>
            </a:r>
          </a:p>
          <a:p>
            <a:pPr marL="254000">
              <a:lnSpc>
                <a:spcPct val="85000"/>
              </a:lnSpc>
              <a:spcBef>
                <a:spcPct val="5000"/>
              </a:spcBef>
            </a:pPr>
            <a:r>
              <a:rPr lang="hu-HU" sz="2800" dirty="0" smtClean="0"/>
              <a:t>Hogyan ábrázoljuk a specifikációban?</a:t>
            </a:r>
          </a:p>
          <a:p>
            <a:pPr marL="254000">
              <a:lnSpc>
                <a:spcPct val="85000"/>
              </a:lnSpc>
              <a:spcBef>
                <a:spcPct val="5000"/>
              </a:spcBef>
              <a:buNone/>
            </a:pPr>
            <a:r>
              <a:rPr lang="hu-HU" sz="2800" dirty="0">
                <a:solidFill>
                  <a:srgbClr val="0000FF"/>
                </a:solidFill>
              </a:rPr>
              <a:t>	</a:t>
            </a:r>
            <a:r>
              <a:rPr lang="hu-HU" sz="2800" dirty="0" smtClean="0">
                <a:solidFill>
                  <a:srgbClr val="0000FF"/>
                </a:solidFill>
              </a:rPr>
              <a:t>Ember=</a:t>
            </a:r>
            <a:r>
              <a:rPr lang="hu-HU" sz="2800" dirty="0" err="1" smtClean="0">
                <a:solidFill>
                  <a:srgbClr val="0000FF"/>
                </a:solidFill>
              </a:rPr>
              <a:t>Dbt</a:t>
            </a:r>
            <a:r>
              <a:rPr lang="hu-HU" sz="2800" dirty="0" smtClean="0">
                <a:solidFill>
                  <a:srgbClr val="0000FF"/>
                </a:solidFill>
                <a:sym typeface="Symbol"/>
              </a:rPr>
              <a:t></a:t>
            </a:r>
            <a:r>
              <a:rPr lang="hu-HU" sz="2800" dirty="0" err="1" smtClean="0">
                <a:solidFill>
                  <a:srgbClr val="0000FF"/>
                </a:solidFill>
                <a:sym typeface="Symbol"/>
              </a:rPr>
              <a:t>Dbe</a:t>
            </a:r>
            <a:r>
              <a:rPr lang="hu-HU" sz="2800" dirty="0" smtClean="0">
                <a:solidFill>
                  <a:srgbClr val="0000FF"/>
                </a:solidFill>
                <a:sym typeface="Symbol"/>
              </a:rPr>
              <a:t>Telefon</a:t>
            </a:r>
            <a:r>
              <a:rPr lang="hu-HU" sz="2800" dirty="0" err="1" smtClean="0">
                <a:solidFill>
                  <a:srgbClr val="0000FF"/>
                </a:solidFill>
                <a:sym typeface="Symbol"/>
              </a:rPr>
              <a:t>Elevél</a:t>
            </a:r>
            <a:r>
              <a:rPr lang="hu-HU" sz="2800" dirty="0" smtClean="0">
                <a:solidFill>
                  <a:srgbClr val="0000FF"/>
                </a:solidFill>
                <a:sym typeface="Symbol"/>
              </a:rPr>
              <a:t>,</a:t>
            </a:r>
            <a:br>
              <a:rPr lang="hu-HU" sz="2800" dirty="0" smtClean="0">
                <a:solidFill>
                  <a:srgbClr val="0000FF"/>
                </a:solidFill>
                <a:sym typeface="Symbol"/>
              </a:rPr>
            </a:br>
            <a:r>
              <a:rPr lang="hu-HU" sz="2800" dirty="0" smtClean="0">
                <a:solidFill>
                  <a:srgbClr val="0000FF"/>
                </a:solidFill>
                <a:sym typeface="Symbol"/>
              </a:rPr>
              <a:t>       </a:t>
            </a:r>
            <a:r>
              <a:rPr lang="hu-HU" sz="2800" dirty="0" err="1" smtClean="0">
                <a:solidFill>
                  <a:srgbClr val="0000FF"/>
                </a:solidFill>
              </a:rPr>
              <a:t>Dbt</a:t>
            </a:r>
            <a:r>
              <a:rPr lang="hu-HU" sz="2800" dirty="0" smtClean="0">
                <a:solidFill>
                  <a:srgbClr val="0000FF"/>
                </a:solidFill>
              </a:rPr>
              <a:t>,</a:t>
            </a:r>
            <a:r>
              <a:rPr lang="hu-HU" sz="2800" dirty="0" err="1" smtClean="0">
                <a:solidFill>
                  <a:srgbClr val="0000FF"/>
                </a:solidFill>
                <a:sym typeface="Symbol"/>
              </a:rPr>
              <a:t>Dbe</a:t>
            </a:r>
            <a:r>
              <a:rPr lang="hu-HU" sz="2800" dirty="0" smtClean="0">
                <a:solidFill>
                  <a:srgbClr val="0000FF"/>
                </a:solidFill>
                <a:sym typeface="Symbol"/>
              </a:rPr>
              <a:t>=</a:t>
            </a:r>
            <a:r>
              <a:rPr lang="hu-HU" sz="2800" dirty="0" smtClean="0">
                <a:solidFill>
                  <a:srgbClr val="0000FF"/>
                </a:solidFill>
                <a:latin typeface="Imprint MT Shadow" panose="04020605060303030202" pitchFamily="82" charset="0"/>
                <a:sym typeface="Symbol"/>
              </a:rPr>
              <a:t>N</a:t>
            </a:r>
            <a:r>
              <a:rPr lang="hu-HU" sz="2800" dirty="0" smtClean="0">
                <a:solidFill>
                  <a:srgbClr val="0000FF"/>
                </a:solidFill>
                <a:sym typeface="Symbol"/>
              </a:rPr>
              <a:t>, Telefon=</a:t>
            </a:r>
            <a:r>
              <a:rPr lang="hu-HU" sz="2800" dirty="0" err="1" smtClean="0">
                <a:solidFill>
                  <a:srgbClr val="0000FF"/>
                </a:solidFill>
                <a:latin typeface="Imprint MT Shadow" panose="04020605060303030202" pitchFamily="82" charset="0"/>
                <a:sym typeface="Symbol"/>
              </a:rPr>
              <a:t>S</a:t>
            </a:r>
            <a:r>
              <a:rPr lang="hu-HU" sz="2800" baseline="30000" dirty="0" err="1" smtClean="0">
                <a:solidFill>
                  <a:srgbClr val="0000FF"/>
                </a:solidFill>
                <a:sym typeface="Symbol"/>
              </a:rPr>
              <a:t>Dbt</a:t>
            </a:r>
            <a:r>
              <a:rPr lang="hu-HU" sz="28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hu-HU" sz="2800" dirty="0" err="1" smtClean="0">
                <a:solidFill>
                  <a:srgbClr val="0000FF"/>
                </a:solidFill>
                <a:sym typeface="Symbol"/>
              </a:rPr>
              <a:t>Elevél</a:t>
            </a:r>
            <a:r>
              <a:rPr lang="hu-HU" sz="2800" dirty="0" smtClean="0">
                <a:solidFill>
                  <a:srgbClr val="0000FF"/>
                </a:solidFill>
                <a:sym typeface="Symbol"/>
              </a:rPr>
              <a:t>=</a:t>
            </a:r>
            <a:r>
              <a:rPr lang="hu-HU" sz="2800" dirty="0" err="1" smtClean="0">
                <a:solidFill>
                  <a:srgbClr val="0000FF"/>
                </a:solidFill>
                <a:latin typeface="Imprint MT Shadow" panose="04020605060303030202" pitchFamily="82" charset="0"/>
                <a:sym typeface="Symbol"/>
              </a:rPr>
              <a:t>S</a:t>
            </a:r>
            <a:r>
              <a:rPr lang="hu-HU" sz="2800" baseline="30000" dirty="0" err="1" smtClean="0">
                <a:solidFill>
                  <a:srgbClr val="0000FF"/>
                </a:solidFill>
                <a:sym typeface="Symbol"/>
              </a:rPr>
              <a:t>Dbe</a:t>
            </a:r>
            <a:r>
              <a:rPr lang="hu-HU" sz="2800" dirty="0" smtClean="0">
                <a:solidFill>
                  <a:srgbClr val="0000FF"/>
                </a:solidFill>
                <a:sym typeface="Symbol"/>
              </a:rPr>
              <a:t> </a:t>
            </a:r>
            <a:endParaRPr lang="hu-HU" sz="2800" dirty="0" smtClean="0">
              <a:solidFill>
                <a:srgbClr val="0000FF"/>
              </a:solidFill>
            </a:endParaRPr>
          </a:p>
          <a:p>
            <a:pPr marL="271463" indent="-271463">
              <a:lnSpc>
                <a:spcPct val="85000"/>
              </a:lnSpc>
              <a:spcBef>
                <a:spcPct val="5000"/>
              </a:spcBef>
            </a:pPr>
            <a:r>
              <a:rPr lang="hu-HU" sz="2800" dirty="0"/>
              <a:t>Hogyan ábrázoljuk </a:t>
            </a:r>
            <a:r>
              <a:rPr lang="hu-HU" sz="2800" dirty="0" smtClean="0"/>
              <a:t>az algoritmusban</a:t>
            </a:r>
            <a:r>
              <a:rPr lang="hu-HU" sz="2800" dirty="0"/>
              <a:t>?</a:t>
            </a:r>
          </a:p>
          <a:p>
            <a:pPr marL="254000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solidFill>
                  <a:srgbClr val="0000FF"/>
                </a:solidFill>
              </a:rPr>
              <a:t>	</a:t>
            </a:r>
            <a:r>
              <a:rPr lang="hu-HU" sz="2800" dirty="0" err="1" smtClean="0">
                <a:solidFill>
                  <a:srgbClr val="0000FF"/>
                </a:solidFill>
              </a:rPr>
              <a:t>TEmber</a:t>
            </a:r>
            <a:r>
              <a:rPr lang="hu-HU" sz="2800" dirty="0" smtClean="0">
                <a:solidFill>
                  <a:srgbClr val="0000FF"/>
                </a:solidFill>
              </a:rPr>
              <a:t>=Rekord(</a:t>
            </a:r>
            <a:br>
              <a:rPr lang="hu-HU" sz="2800" dirty="0" smtClean="0">
                <a:solidFill>
                  <a:srgbClr val="0000FF"/>
                </a:solidFill>
              </a:rPr>
            </a:br>
            <a:r>
              <a:rPr lang="hu-HU" sz="2800" dirty="0" smtClean="0">
                <a:solidFill>
                  <a:srgbClr val="0000FF"/>
                </a:solidFill>
              </a:rPr>
              <a:t>	</a:t>
            </a:r>
            <a:r>
              <a:rPr lang="hu-HU" sz="2800" dirty="0" err="1" smtClean="0">
                <a:solidFill>
                  <a:srgbClr val="0000FF"/>
                </a:solidFill>
              </a:rPr>
              <a:t>dbt</a:t>
            </a:r>
            <a:r>
              <a:rPr lang="hu-HU" sz="2800" dirty="0" smtClean="0">
                <a:solidFill>
                  <a:srgbClr val="0000FF"/>
                </a:solidFill>
              </a:rPr>
              <a:t>,</a:t>
            </a:r>
            <a:r>
              <a:rPr lang="hu-HU" sz="2800" dirty="0" err="1" smtClean="0">
                <a:solidFill>
                  <a:srgbClr val="0000FF"/>
                </a:solidFill>
              </a:rPr>
              <a:t>dbe</a:t>
            </a:r>
            <a:r>
              <a:rPr lang="hu-HU" sz="2800" dirty="0" smtClean="0">
                <a:solidFill>
                  <a:srgbClr val="0000FF"/>
                </a:solidFill>
              </a:rPr>
              <a:t>:</a:t>
            </a:r>
            <a:r>
              <a:rPr lang="hu-HU" sz="2800" b="1" dirty="0" smtClean="0">
                <a:solidFill>
                  <a:srgbClr val="0000FF"/>
                </a:solidFill>
              </a:rPr>
              <a:t>Egész</a:t>
            </a:r>
            <a:r>
              <a:rPr lang="hu-HU" sz="2800" dirty="0" smtClean="0">
                <a:solidFill>
                  <a:srgbClr val="0000FF"/>
                </a:solidFill>
              </a:rPr>
              <a:t>,</a:t>
            </a:r>
            <a:br>
              <a:rPr lang="hu-HU" sz="2800" dirty="0" smtClean="0">
                <a:solidFill>
                  <a:srgbClr val="0000FF"/>
                </a:solidFill>
              </a:rPr>
            </a:br>
            <a:r>
              <a:rPr lang="hu-HU" sz="2800" dirty="0" smtClean="0">
                <a:solidFill>
                  <a:srgbClr val="0000FF"/>
                </a:solidFill>
              </a:rPr>
              <a:t>	telefon:Tömb[1..MaxT:</a:t>
            </a:r>
            <a:r>
              <a:rPr lang="hu-HU" sz="2800" b="1" dirty="0" smtClean="0">
                <a:solidFill>
                  <a:srgbClr val="0000FF"/>
                </a:solidFill>
              </a:rPr>
              <a:t>Szöveg</a:t>
            </a:r>
            <a:r>
              <a:rPr lang="hu-HU" sz="2800" dirty="0" smtClean="0">
                <a:solidFill>
                  <a:srgbClr val="0000FF"/>
                </a:solidFill>
              </a:rPr>
              <a:t>],</a:t>
            </a:r>
            <a:br>
              <a:rPr lang="hu-HU" sz="2800" dirty="0" smtClean="0">
                <a:solidFill>
                  <a:srgbClr val="0000FF"/>
                </a:solidFill>
              </a:rPr>
            </a:br>
            <a:r>
              <a:rPr lang="hu-HU" sz="2800" dirty="0" smtClean="0">
                <a:solidFill>
                  <a:srgbClr val="0000FF"/>
                </a:solidFill>
              </a:rPr>
              <a:t>	</a:t>
            </a:r>
            <a:r>
              <a:rPr lang="hu-HU" sz="2800" dirty="0" err="1" smtClean="0">
                <a:solidFill>
                  <a:srgbClr val="0000FF"/>
                </a:solidFill>
              </a:rPr>
              <a:t>elevél</a:t>
            </a:r>
            <a:r>
              <a:rPr lang="hu-HU" sz="2800" dirty="0" smtClean="0">
                <a:solidFill>
                  <a:srgbClr val="0000FF"/>
                </a:solidFill>
              </a:rPr>
              <a:t>: Tömb[1..MaxE:</a:t>
            </a:r>
            <a:r>
              <a:rPr lang="hu-HU" sz="2800" b="1" dirty="0" smtClean="0">
                <a:solidFill>
                  <a:srgbClr val="0000FF"/>
                </a:solidFill>
              </a:rPr>
              <a:t>Szöveg</a:t>
            </a:r>
            <a:r>
              <a:rPr lang="hu-HU" sz="2800" dirty="0" smtClean="0">
                <a:solidFill>
                  <a:srgbClr val="0000FF"/>
                </a:solidFill>
              </a:rPr>
              <a:t>] )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D3F64B4-9660-4840-96E8-97A1ABF5B650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52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Vektorok rekordja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96975"/>
            <a:ext cx="6800850" cy="5184353"/>
          </a:xfrm>
        </p:spPr>
        <p:txBody>
          <a:bodyPr/>
          <a:lstStyle/>
          <a:p>
            <a:pPr marL="273050" indent="-273050">
              <a:lnSpc>
                <a:spcPct val="7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Specifikáció:</a:t>
            </a:r>
          </a:p>
          <a:p>
            <a:pPr marL="273050" indent="-273050">
              <a:spcBef>
                <a:spcPct val="5000"/>
              </a:spcBef>
            </a:pPr>
            <a:r>
              <a:rPr lang="hu-HU" sz="2800" dirty="0" smtClean="0"/>
              <a:t>Bemenet:	X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/>
              <a:t>Ember, </a:t>
            </a:r>
            <a:r>
              <a:rPr lang="hu-HU" sz="2800" dirty="0"/>
              <a:t>Tel, </a:t>
            </a:r>
            <a:r>
              <a:rPr lang="hu-HU" sz="2800" dirty="0" err="1"/>
              <a:t>Elev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latin typeface="Imprint MT Shadow" panose="04020605060303030202" pitchFamily="82" charset="0"/>
              </a:rPr>
              <a:t>S</a:t>
            </a:r>
            <a:r>
              <a:rPr lang="hu-HU" sz="2800" dirty="0" smtClean="0"/>
              <a:t>,</a:t>
            </a:r>
            <a:r>
              <a:rPr lang="hu-HU" sz="2800" b="1" dirty="0"/>
              <a:t/>
            </a:r>
            <a:br>
              <a:rPr lang="hu-HU" sz="2800" b="1" dirty="0"/>
            </a:br>
            <a:r>
              <a:rPr lang="hu-HU" sz="2600" dirty="0" smtClean="0"/>
              <a:t>	    Ember=</a:t>
            </a:r>
            <a:r>
              <a:rPr lang="hu-HU" sz="2600" dirty="0" err="1" smtClean="0"/>
              <a:t>Dbt</a:t>
            </a:r>
            <a:r>
              <a:rPr lang="hu-HU" sz="2600" dirty="0">
                <a:sym typeface="Symbol"/>
              </a:rPr>
              <a:t></a:t>
            </a:r>
            <a:r>
              <a:rPr lang="hu-HU" sz="2600" dirty="0" err="1">
                <a:sym typeface="Symbol"/>
              </a:rPr>
              <a:t>Dbe</a:t>
            </a:r>
            <a:r>
              <a:rPr lang="hu-HU" sz="2600" dirty="0">
                <a:sym typeface="Symbol"/>
              </a:rPr>
              <a:t>Telefon</a:t>
            </a:r>
            <a:r>
              <a:rPr lang="hu-HU" sz="2600" dirty="0" err="1">
                <a:sym typeface="Symbol"/>
              </a:rPr>
              <a:t>Elevél</a:t>
            </a:r>
            <a:r>
              <a:rPr lang="hu-HU" sz="2600" dirty="0">
                <a:sym typeface="Symbol"/>
              </a:rPr>
              <a:t>,</a:t>
            </a:r>
            <a:br>
              <a:rPr lang="hu-HU" sz="2600" dirty="0">
                <a:sym typeface="Symbol"/>
              </a:rPr>
            </a:br>
            <a:r>
              <a:rPr lang="hu-HU" sz="2600" dirty="0" smtClean="0">
                <a:sym typeface="Symbol"/>
              </a:rPr>
              <a:t>	    </a:t>
            </a:r>
            <a:r>
              <a:rPr lang="hu-HU" sz="2600" dirty="0" err="1" smtClean="0"/>
              <a:t>Dbt</a:t>
            </a:r>
            <a:r>
              <a:rPr lang="hu-HU" sz="2600" dirty="0" smtClean="0"/>
              <a:t>,</a:t>
            </a:r>
            <a:r>
              <a:rPr lang="hu-HU" sz="2600" dirty="0" err="1" smtClean="0">
                <a:sym typeface="Symbol"/>
              </a:rPr>
              <a:t>Dbe</a:t>
            </a:r>
            <a:r>
              <a:rPr lang="hu-HU" sz="2600" dirty="0" smtClean="0">
                <a:sym typeface="Symbol"/>
              </a:rPr>
              <a:t>=</a:t>
            </a:r>
            <a:r>
              <a:rPr lang="hu-HU" sz="2600" dirty="0" smtClean="0">
                <a:latin typeface="Imprint MT Shadow" panose="04020605060303030202" pitchFamily="82" charset="0"/>
                <a:sym typeface="Symbol"/>
              </a:rPr>
              <a:t>N</a:t>
            </a:r>
            <a:r>
              <a:rPr lang="hu-HU" sz="2600" dirty="0">
                <a:sym typeface="Symbol"/>
              </a:rPr>
              <a:t>, Telefon=</a:t>
            </a:r>
            <a:r>
              <a:rPr lang="hu-HU" sz="2600" dirty="0" err="1">
                <a:latin typeface="Imprint MT Shadow" panose="04020605060303030202" pitchFamily="82" charset="0"/>
                <a:sym typeface="Symbol"/>
              </a:rPr>
              <a:t>S</a:t>
            </a:r>
            <a:r>
              <a:rPr lang="hu-HU" sz="2600" baseline="30000" dirty="0" err="1">
                <a:sym typeface="Symbol"/>
              </a:rPr>
              <a:t>Dbt</a:t>
            </a:r>
            <a:r>
              <a:rPr lang="hu-HU" sz="2600" dirty="0">
                <a:sym typeface="Symbol"/>
              </a:rPr>
              <a:t>, </a:t>
            </a:r>
            <a:r>
              <a:rPr lang="hu-HU" sz="2600" dirty="0" err="1" smtClean="0">
                <a:sym typeface="Symbol"/>
              </a:rPr>
              <a:t>Elevél</a:t>
            </a:r>
            <a:r>
              <a:rPr lang="hu-HU" sz="2600" dirty="0" smtClean="0">
                <a:sym typeface="Symbol"/>
              </a:rPr>
              <a:t>=</a:t>
            </a:r>
            <a:r>
              <a:rPr lang="hu-HU" sz="2600" dirty="0" err="1" smtClean="0">
                <a:latin typeface="Imprint MT Shadow" panose="04020605060303030202" pitchFamily="82" charset="0"/>
                <a:sym typeface="Symbol"/>
              </a:rPr>
              <a:t>S</a:t>
            </a:r>
            <a:r>
              <a:rPr lang="hu-HU" sz="2600" baseline="30000" dirty="0" err="1" smtClean="0">
                <a:sym typeface="Symbol"/>
              </a:rPr>
              <a:t>Dbe</a:t>
            </a:r>
            <a:r>
              <a:rPr lang="hu-HU" sz="2600" dirty="0" smtClean="0">
                <a:sym typeface="Symbol"/>
              </a:rPr>
              <a:t> </a:t>
            </a:r>
            <a:r>
              <a:rPr lang="hu-HU" sz="2800" dirty="0" smtClean="0"/>
              <a:t>Kimenet:	Lehet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latin typeface="Imprint MT Shadow" panose="04020605060303030202" pitchFamily="82" charset="0"/>
              </a:rPr>
              <a:t>L</a:t>
            </a:r>
            <a:endParaRPr lang="hu-HU" sz="2800" b="1" dirty="0" smtClean="0"/>
          </a:p>
          <a:p>
            <a:pPr marL="273050" indent="-273050">
              <a:spcBef>
                <a:spcPct val="5000"/>
              </a:spcBef>
            </a:pPr>
            <a:r>
              <a:rPr lang="hu-HU" sz="2800" dirty="0" smtClean="0"/>
              <a:t>Előfeltétel:	</a:t>
            </a:r>
            <a:r>
              <a:rPr lang="hu-HU" sz="2800" dirty="0" smtClean="0">
                <a:sym typeface="Symbol" pitchFamily="18" charset="2"/>
              </a:rPr>
              <a:t>…</a:t>
            </a:r>
          </a:p>
          <a:p>
            <a:pPr marL="273050" indent="-273050">
              <a:spcBef>
                <a:spcPct val="5000"/>
              </a:spcBef>
            </a:pPr>
            <a:r>
              <a:rPr lang="hu-HU" sz="2800" dirty="0" smtClean="0">
                <a:sym typeface="Symbol" pitchFamily="18" charset="2"/>
              </a:rPr>
              <a:t>Utófeltétel:	Lehet=Tel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hu-HU" sz="2800" dirty="0" err="1" smtClean="0">
                <a:sym typeface="Symbol" pitchFamily="18" charset="2"/>
              </a:rPr>
              <a:t>X.telefon</a:t>
            </a:r>
            <a:r>
              <a:rPr lang="hu-HU" sz="2800" dirty="0" smtClean="0">
                <a:sym typeface="Symbol" pitchFamily="18" charset="2"/>
              </a:rPr>
              <a:t>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                              </a:t>
            </a:r>
            <a:r>
              <a:rPr lang="hu-HU" sz="2800" dirty="0" err="1" smtClean="0">
                <a:sym typeface="Symbol" pitchFamily="18" charset="2"/>
              </a:rPr>
              <a:t>Elev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hu-HU" sz="2800" dirty="0" err="1" smtClean="0">
                <a:sym typeface="Symbol" pitchFamily="18" charset="2"/>
              </a:rPr>
              <a:t>X.elevél</a:t>
            </a:r>
            <a:endParaRPr lang="hu-HU" sz="2800" dirty="0" smtClean="0">
              <a:sym typeface="Symbol" pitchFamily="18" charset="2"/>
            </a:endParaRPr>
          </a:p>
          <a:p>
            <a:pPr marL="273050" indent="-273050">
              <a:spcBef>
                <a:spcPct val="5000"/>
              </a:spcBef>
              <a:buNone/>
            </a:pPr>
            <a:r>
              <a:rPr lang="hu-HU" b="1" dirty="0" smtClean="0">
                <a:sym typeface="Symbol" pitchFamily="18" charset="2"/>
              </a:rPr>
              <a:t>Megjegyzés:</a:t>
            </a:r>
            <a:r>
              <a:rPr lang="hu-HU" sz="2800" dirty="0" smtClean="0">
                <a:sym typeface="Symbol" pitchFamily="18" charset="2"/>
              </a:rPr>
              <a:t/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s</a:t>
            </a:r>
            <a:r>
              <a:rPr lang="hu-HU" sz="2800" b="1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hu-HU" sz="2800" dirty="0" err="1" smtClean="0">
                <a:sym typeface="Symbol" pitchFamily="18" charset="2"/>
              </a:rPr>
              <a:t>S</a:t>
            </a:r>
            <a:r>
              <a:rPr lang="hu-HU" sz="2800" dirty="0" smtClean="0">
                <a:sym typeface="Symbol" pitchFamily="18" charset="2"/>
              </a:rPr>
              <a:t>  </a:t>
            </a:r>
            <a:r>
              <a:rPr lang="hu-HU" sz="2800" dirty="0" err="1" smtClean="0">
                <a:sym typeface="Symbol" pitchFamily="18" charset="2"/>
              </a:rPr>
              <a:t>s</a:t>
            </a:r>
            <a:r>
              <a:rPr lang="hu-HU" sz="2800" dirty="0" smtClean="0">
                <a:sym typeface="Symbol" pitchFamily="18" charset="2"/>
              </a:rPr>
              <a:t>=S</a:t>
            </a:r>
            <a:r>
              <a:rPr lang="hu-HU" sz="2800" baseline="-25000" dirty="0" smtClean="0">
                <a:sym typeface="Symbol" pitchFamily="18" charset="2"/>
              </a:rPr>
              <a:t>1</a:t>
            </a:r>
            <a:r>
              <a:rPr lang="hu-HU" sz="2800" dirty="0" smtClean="0">
                <a:sym typeface="Symbol" pitchFamily="18" charset="2"/>
              </a:rPr>
              <a:t> vagy s=S</a:t>
            </a:r>
            <a:r>
              <a:rPr lang="hu-HU" sz="2800" baseline="-25000" dirty="0" smtClean="0">
                <a:sym typeface="Symbol" pitchFamily="18" charset="2"/>
              </a:rPr>
              <a:t>2</a:t>
            </a:r>
            <a:r>
              <a:rPr lang="hu-HU" sz="2800" dirty="0" smtClean="0">
                <a:sym typeface="Symbol" pitchFamily="18" charset="2"/>
              </a:rPr>
              <a:t> … </a:t>
            </a:r>
            <a:r>
              <a:rPr lang="hu-HU" sz="2800" dirty="0" smtClean="0">
                <a:sym typeface="Symbol"/>
              </a:rPr>
              <a:t></a:t>
            </a:r>
            <a:r>
              <a:rPr lang="hu-HU" sz="2800" dirty="0" smtClean="0">
                <a:sym typeface="Symbol" pitchFamily="18" charset="2"/>
              </a:rPr>
              <a:t> 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>
                <a:sym typeface="Symbol"/>
              </a:rPr>
              <a:t> </a:t>
            </a:r>
            <a:r>
              <a:rPr lang="hu-HU" sz="2800" dirty="0" smtClean="0">
                <a:sym typeface="Symbol" pitchFamily="18" charset="2"/>
              </a:rPr>
              <a:t>Algoritmikus sablon: </a:t>
            </a:r>
            <a:r>
              <a:rPr lang="hu-HU" sz="2800" b="1" dirty="0" smtClean="0">
                <a:sym typeface="Symbol" pitchFamily="18" charset="2"/>
              </a:rPr>
              <a:t>eldöntés </a:t>
            </a:r>
            <a:r>
              <a:rPr lang="hu-HU" sz="2800" dirty="0" smtClean="0">
                <a:sym typeface="Symbol" pitchFamily="18" charset="2"/>
              </a:rPr>
              <a:t>tétel</a:t>
            </a:r>
            <a:r>
              <a:rPr lang="hu-HU" sz="2800" b="1" dirty="0" smtClean="0">
                <a:sym typeface="Symbol" pitchFamily="18" charset="2"/>
              </a:rPr>
              <a:t/>
            </a:r>
            <a:br>
              <a:rPr lang="hu-HU" sz="2800" b="1" dirty="0" smtClean="0">
                <a:sym typeface="Symbol" pitchFamily="18" charset="2"/>
              </a:rPr>
            </a:br>
            <a:endParaRPr lang="hu-HU" sz="2800" b="1" dirty="0" smtClean="0">
              <a:latin typeface="Arial" charset="0"/>
            </a:endParaRPr>
          </a:p>
        </p:txBody>
      </p:sp>
      <p:pic>
        <p:nvPicPr>
          <p:cNvPr id="5735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09875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Dátum helye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38E645B-5BF2-4B62-922E-4870DF7274FE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53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89427"/>
            <a:ext cx="2113990" cy="1263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Vektorok rekordja</a:t>
            </a:r>
          </a:p>
        </p:txBody>
      </p:sp>
      <p:graphicFrame>
        <p:nvGraphicFramePr>
          <p:cNvPr id="33854" name="Group 62"/>
          <p:cNvGraphicFramePr>
            <a:graphicFrameLocks noGrp="1"/>
          </p:cNvGraphicFramePr>
          <p:nvPr/>
        </p:nvGraphicFramePr>
        <p:xfrm>
          <a:off x="3171825" y="1881188"/>
          <a:ext cx="4929188" cy="4140200"/>
        </p:xfrm>
        <a:graphic>
          <a:graphicData uri="http://schemas.openxmlformats.org/drawingml/2006/table">
            <a:tbl>
              <a:tblPr/>
              <a:tblGrid>
                <a:gridCol w="525463"/>
                <a:gridCol w="3678237"/>
                <a:gridCol w="725488"/>
              </a:tblGrid>
              <a:tr h="5175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i≤X.dbt és X.telefon[i]≠Tel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i≤X.dbt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75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j≤X.dbe és X.elevél[j]≠Elev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Lehet:= 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i≤X.dbt és j≤X.dbe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Egyenes összekötő 5"/>
          <p:cNvCxnSpPr/>
          <p:nvPr/>
        </p:nvCxnSpPr>
        <p:spPr>
          <a:xfrm rot="16200000" flipH="1">
            <a:off x="3031331" y="3577432"/>
            <a:ext cx="522287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 rot="5400000">
            <a:off x="7719219" y="3582194"/>
            <a:ext cx="52228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02" name="Rectangle 3"/>
          <p:cNvSpPr>
            <a:spLocks noChangeArrowheads="1"/>
          </p:cNvSpPr>
          <p:nvPr/>
        </p:nvSpPr>
        <p:spPr bwMode="auto">
          <a:xfrm>
            <a:off x="2343150" y="1266825"/>
            <a:ext cx="6621463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>
              <a:lnSpc>
                <a:spcPct val="95000"/>
              </a:lnSpc>
              <a:spcBef>
                <a:spcPct val="5000"/>
              </a:spcBef>
            </a:pPr>
            <a:r>
              <a:rPr lang="hu-HU" b="1"/>
              <a:t>Algoritmus:</a:t>
            </a:r>
          </a:p>
        </p:txBody>
      </p:sp>
      <p:sp>
        <p:nvSpPr>
          <p:cNvPr id="58403" name="Text Box 64"/>
          <p:cNvSpPr txBox="1">
            <a:spLocks noChangeArrowheads="1"/>
          </p:cNvSpPr>
          <p:nvPr/>
        </p:nvSpPr>
        <p:spPr bwMode="auto">
          <a:xfrm>
            <a:off x="3116263" y="37020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8404" name="Text Box 65"/>
          <p:cNvSpPr txBox="1">
            <a:spLocks noChangeArrowheads="1"/>
          </p:cNvSpPr>
          <p:nvPr/>
        </p:nvSpPr>
        <p:spPr bwMode="auto">
          <a:xfrm>
            <a:off x="7854950" y="37052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3189288" y="1887538"/>
            <a:ext cx="4894262" cy="1547812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860" name="Rectangle 68"/>
          <p:cNvSpPr>
            <a:spLocks noChangeArrowheads="1"/>
          </p:cNvSpPr>
          <p:nvPr/>
        </p:nvSpPr>
        <p:spPr bwMode="auto">
          <a:xfrm>
            <a:off x="4975225" y="3429000"/>
            <a:ext cx="1296988" cy="5048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5940425" y="5502275"/>
            <a:ext cx="1354138" cy="5048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cap="rnd" algn="ctr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4356100" y="5502275"/>
            <a:ext cx="1223963" cy="5048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3189288" y="3960813"/>
            <a:ext cx="4176712" cy="1547812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cap="rnd" algn="ctr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" y="1910044"/>
            <a:ext cx="2755701" cy="1518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11" name="AutoShape 73"/>
          <p:cNvSpPr>
            <a:spLocks noChangeArrowheads="1"/>
          </p:cNvSpPr>
          <p:nvPr/>
        </p:nvSpPr>
        <p:spPr bwMode="auto">
          <a:xfrm>
            <a:off x="-537" y="5320439"/>
            <a:ext cx="1295400" cy="346075"/>
          </a:xfrm>
          <a:prstGeom prst="wedgeRectCallout">
            <a:avLst>
              <a:gd name="adj1" fmla="val 70097"/>
              <a:gd name="adj2" fmla="val -683027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266700" indent="-254000" algn="ctr"/>
            <a:r>
              <a:rPr lang="hu-HU" sz="1600" i="1">
                <a:solidFill>
                  <a:srgbClr val="FF0000"/>
                </a:solidFill>
              </a:rPr>
              <a:t>Eldöntés tétel</a:t>
            </a:r>
          </a:p>
        </p:txBody>
      </p:sp>
      <p:sp>
        <p:nvSpPr>
          <p:cNvPr id="58412" name="AutoShape 74"/>
          <p:cNvSpPr>
            <a:spLocks noChangeArrowheads="1"/>
          </p:cNvSpPr>
          <p:nvPr/>
        </p:nvSpPr>
        <p:spPr bwMode="auto">
          <a:xfrm>
            <a:off x="395536" y="5806350"/>
            <a:ext cx="1295400" cy="346075"/>
          </a:xfrm>
          <a:prstGeom prst="wedgeRectCallout">
            <a:avLst>
              <a:gd name="adj1" fmla="val 46569"/>
              <a:gd name="adj2" fmla="val -761468"/>
            </a:avLst>
          </a:prstGeom>
          <a:solidFill>
            <a:schemeClr val="bg1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marL="266700" indent="-254000" algn="ctr"/>
            <a:r>
              <a:rPr lang="hu-HU" sz="1600" i="1">
                <a:solidFill>
                  <a:srgbClr val="0000FF"/>
                </a:solidFill>
              </a:rPr>
              <a:t>Eldöntés tétel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89427"/>
            <a:ext cx="2113990" cy="1263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67" name="AutoShape 75"/>
          <p:cNvSpPr>
            <a:spLocks noChangeArrowheads="1"/>
          </p:cNvSpPr>
          <p:nvPr/>
        </p:nvSpPr>
        <p:spPr bwMode="auto">
          <a:xfrm>
            <a:off x="6350" y="5084763"/>
            <a:ext cx="1295400" cy="346075"/>
          </a:xfrm>
          <a:prstGeom prst="wedgeRectCallout">
            <a:avLst>
              <a:gd name="adj1" fmla="val 221444"/>
              <a:gd name="adj2" fmla="val -61926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266700" indent="-254000" algn="ctr"/>
            <a:r>
              <a:rPr lang="hu-HU" sz="1600" i="1">
                <a:solidFill>
                  <a:srgbClr val="FF0000"/>
                </a:solidFill>
              </a:rPr>
              <a:t>Eldöntés tétel</a:t>
            </a:r>
          </a:p>
        </p:txBody>
      </p:sp>
      <p:sp>
        <p:nvSpPr>
          <p:cNvPr id="33868" name="AutoShape 76"/>
          <p:cNvSpPr>
            <a:spLocks noChangeArrowheads="1"/>
          </p:cNvSpPr>
          <p:nvPr/>
        </p:nvSpPr>
        <p:spPr bwMode="auto">
          <a:xfrm>
            <a:off x="395288" y="5459413"/>
            <a:ext cx="1295400" cy="346075"/>
          </a:xfrm>
          <a:prstGeom prst="wedgeRectCallout">
            <a:avLst>
              <a:gd name="adj1" fmla="val 188847"/>
              <a:gd name="adj2" fmla="val -284403"/>
            </a:avLst>
          </a:prstGeom>
          <a:solidFill>
            <a:schemeClr val="bg1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marL="266700" indent="-254000" algn="ctr"/>
            <a:r>
              <a:rPr lang="hu-HU" sz="1600" i="1">
                <a:solidFill>
                  <a:srgbClr val="0000FF"/>
                </a:solidFill>
              </a:rPr>
              <a:t>Eldöntés tétel</a:t>
            </a:r>
          </a:p>
        </p:txBody>
      </p:sp>
      <p:pic>
        <p:nvPicPr>
          <p:cNvPr id="19480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7938" y="3573463"/>
            <a:ext cx="178117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Szövegdoboz 13"/>
          <p:cNvSpPr txBox="1">
            <a:spLocks noChangeArrowheads="1"/>
          </p:cNvSpPr>
          <p:nvPr/>
        </p:nvSpPr>
        <p:spPr bwMode="auto">
          <a:xfrm>
            <a:off x="8088085" y="1578163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i,j:</a:t>
            </a:r>
            <a:r>
              <a:rPr lang="hu-HU" sz="1800" b="1" dirty="0" smtClean="0"/>
              <a:t>Egész</a:t>
            </a:r>
            <a:endParaRPr lang="hu-HU" sz="1800" b="1" dirty="0"/>
          </a:p>
        </p:txBody>
      </p:sp>
      <p:sp>
        <p:nvSpPr>
          <p:cNvPr id="25" name="Dátum helye 2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E491882-73E6-4D09-B2AB-C0AA674366AF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26" name="Dia számának helye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54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27" name="Élőláb helye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9" grpId="0" animBg="1"/>
      <p:bldP spid="33860" grpId="0" animBg="1"/>
      <p:bldP spid="33863" grpId="0" animBg="1"/>
      <p:bldP spid="33864" grpId="0" animBg="1"/>
      <p:bldP spid="33861" grpId="0" animBg="1"/>
      <p:bldP spid="33867" grpId="0" animBg="1"/>
      <p:bldP spid="3386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smtClean="0"/>
              <a:t>Vektor-rekord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96975"/>
            <a:ext cx="6800850" cy="4899025"/>
          </a:xfrm>
        </p:spPr>
        <p:txBody>
          <a:bodyPr/>
          <a:lstStyle/>
          <a:p>
            <a:pPr marL="273050" indent="-273050">
              <a:lnSpc>
                <a:spcPct val="7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dirty="0" smtClean="0"/>
              <a:t>További példák:</a:t>
            </a:r>
          </a:p>
          <a:p>
            <a:pPr marL="273050" indent="-273050">
              <a:lnSpc>
                <a:spcPct val="7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dirty="0" smtClean="0"/>
          </a:p>
          <a:p>
            <a:pPr marL="273050" indent="-273050">
              <a:spcBef>
                <a:spcPct val="5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hu-HU" sz="2800" dirty="0" smtClean="0"/>
              <a:t>KÉP[i,j]</a:t>
            </a:r>
            <a:r>
              <a:rPr lang="hu-HU" sz="2800" dirty="0" smtClean="0">
                <a:solidFill>
                  <a:srgbClr val="FF0000"/>
                </a:solidFill>
              </a:rPr>
              <a:t>.piros</a:t>
            </a:r>
            <a:r>
              <a:rPr lang="hu-HU" sz="2800" dirty="0" smtClean="0"/>
              <a:t> – az (i,j) képpont RGB kódjának piros része</a:t>
            </a:r>
          </a:p>
          <a:p>
            <a:pPr marL="273050" indent="-273050">
              <a:spcBef>
                <a:spcPct val="5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hu-HU" sz="2800" dirty="0" smtClean="0"/>
              <a:t>EMBER[j]</a:t>
            </a:r>
            <a:r>
              <a:rPr lang="hu-HU" sz="2800" dirty="0" smtClean="0">
                <a:solidFill>
                  <a:srgbClr val="FF0000"/>
                </a:solidFill>
              </a:rPr>
              <a:t>.telefon[i]</a:t>
            </a:r>
            <a:r>
              <a:rPr lang="hu-HU" sz="2800" dirty="0" smtClean="0">
                <a:solidFill>
                  <a:srgbClr val="0000FF"/>
                </a:solidFill>
              </a:rPr>
              <a:t>.körzetszám</a:t>
            </a:r>
            <a:r>
              <a:rPr lang="hu-HU" sz="2800" dirty="0" smtClean="0"/>
              <a:t> – a </a:t>
            </a:r>
            <a:r>
              <a:rPr lang="hu-HU" sz="2800" dirty="0" err="1" smtClean="0"/>
              <a:t>j-edik</a:t>
            </a:r>
            <a:r>
              <a:rPr lang="hu-HU" sz="2800" dirty="0" smtClean="0"/>
              <a:t> ember </a:t>
            </a:r>
            <a:r>
              <a:rPr lang="hu-HU" sz="2800" dirty="0" err="1" smtClean="0"/>
              <a:t>i-edik</a:t>
            </a:r>
            <a:r>
              <a:rPr lang="hu-HU" sz="2800" dirty="0" smtClean="0"/>
              <a:t> telefonszámának a körzetszáma</a:t>
            </a:r>
          </a:p>
          <a:p>
            <a:pPr marL="273050" indent="-273050">
              <a:spcBef>
                <a:spcPct val="5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hu-HU" sz="2800" dirty="0" err="1" smtClean="0"/>
              <a:t>T.lap</a:t>
            </a:r>
            <a:r>
              <a:rPr lang="hu-HU" sz="2800" dirty="0" smtClean="0"/>
              <a:t>[i]</a:t>
            </a:r>
            <a:r>
              <a:rPr lang="hu-HU" sz="2800" dirty="0" smtClean="0">
                <a:solidFill>
                  <a:srgbClr val="FF0000"/>
                </a:solidFill>
              </a:rPr>
              <a:t>.él[j]</a:t>
            </a:r>
            <a:r>
              <a:rPr lang="hu-HU" sz="2800" dirty="0" smtClean="0">
                <a:solidFill>
                  <a:srgbClr val="0000FF"/>
                </a:solidFill>
              </a:rPr>
              <a:t>.pont[1]</a:t>
            </a:r>
            <a:r>
              <a:rPr lang="hu-HU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.x</a:t>
            </a:r>
            <a:r>
              <a:rPr lang="hu-HU" sz="2800" dirty="0" smtClean="0"/>
              <a:t> –a T test </a:t>
            </a:r>
            <a:r>
              <a:rPr lang="hu-HU" sz="2800" dirty="0" err="1" smtClean="0"/>
              <a:t>i-edik</a:t>
            </a:r>
            <a:r>
              <a:rPr lang="hu-HU" sz="2800" dirty="0" smtClean="0"/>
              <a:t> lapja </a:t>
            </a:r>
            <a:r>
              <a:rPr lang="hu-HU" sz="2800" dirty="0" err="1" smtClean="0"/>
              <a:t>j-edik</a:t>
            </a:r>
            <a:r>
              <a:rPr lang="hu-HU" sz="2800" dirty="0" smtClean="0"/>
              <a:t> éle 1. végpontjának </a:t>
            </a:r>
            <a:r>
              <a:rPr lang="hu-HU" sz="2800" dirty="0" err="1" smtClean="0"/>
              <a:t>x-koordinátája</a:t>
            </a:r>
            <a:endParaRPr lang="hu-HU" sz="2800" dirty="0" smtClean="0"/>
          </a:p>
          <a:p>
            <a:pPr marL="273050" indent="-273050">
              <a:lnSpc>
                <a:spcPct val="7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dirty="0" smtClean="0">
              <a:latin typeface="Arial" charset="0"/>
            </a:endParaRPr>
          </a:p>
        </p:txBody>
      </p:sp>
      <p:sp>
        <p:nvSpPr>
          <p:cNvPr id="10" name="Dátum helye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228B89D-5519-45DF-A7A6-57601C6F8A95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55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12700" algn="ctr" eaLnBrk="1" hangingPunct="1"/>
            <a:r>
              <a:rPr lang="hu-HU" sz="3600" dirty="0"/>
              <a:t>Programozási alapismeretek</a:t>
            </a:r>
            <a:br>
              <a:rPr lang="hu-HU" sz="3600" dirty="0"/>
            </a:br>
            <a:r>
              <a:rPr lang="hu-HU" sz="3600" dirty="0" smtClean="0"/>
              <a:t>8. </a:t>
            </a:r>
            <a:r>
              <a:rPr lang="hu-HU" sz="3600" dirty="0"/>
              <a:t>előadás vége</a:t>
            </a:r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artalom helye 2"/>
          <p:cNvSpPr>
            <a:spLocks noGrp="1"/>
          </p:cNvSpPr>
          <p:nvPr>
            <p:ph idx="4294967295"/>
          </p:nvPr>
        </p:nvSpPr>
        <p:spPr>
          <a:xfrm>
            <a:off x="2343150" y="3309857"/>
            <a:ext cx="6621463" cy="314382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</a:t>
            </a:r>
            <a:r>
              <a:rPr lang="hu-HU" b="1" baseline="-25000" dirty="0" smtClean="0">
                <a:latin typeface="Garamond" pitchFamily="18" charset="0"/>
              </a:rPr>
              <a:t>2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hu-HU" sz="2800" dirty="0" smtClean="0">
                <a:latin typeface="Garamond" pitchFamily="18" charset="0"/>
              </a:rPr>
              <a:t>Bemenet:	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latin typeface="Garamond" pitchFamily="18" charset="0"/>
              </a:rPr>
              <a:t>, F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>
                <a:latin typeface="Garamond" pitchFamily="18" charset="0"/>
              </a:rPr>
              <a:t>N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hu-HU" sz="2800" dirty="0" smtClean="0">
                <a:latin typeface="Garamond" pitchFamily="18" charset="0"/>
              </a:rPr>
              <a:t>Kimenet:	Db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hu-HU" sz="2800" dirty="0" smtClean="0">
                <a:latin typeface="Garamond" pitchFamily="18" charset="0"/>
              </a:rPr>
              <a:t>Előfeltétel:	</a:t>
            </a:r>
            <a:r>
              <a:rPr lang="hu-HU" dirty="0" smtClean="0">
                <a:latin typeface="Garamond" pitchFamily="18" charset="0"/>
              </a:rPr>
              <a:t>–</a:t>
            </a:r>
            <a:endParaRPr 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hu-HU" sz="2800" dirty="0" smtClean="0">
                <a:latin typeface="Garamond" pitchFamily="18" charset="0"/>
              </a:rPr>
              <a:t>Utófeltétel:	Db= </a:t>
            </a:r>
          </a:p>
          <a:p>
            <a:pPr marL="1270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latin typeface="Garamond" pitchFamily="18" charset="0"/>
            </a:endParaRPr>
          </a:p>
          <a:p>
            <a:pPr marL="12700" indent="0">
              <a:lnSpc>
                <a:spcPct val="95000"/>
              </a:lnSpc>
              <a:spcBef>
                <a:spcPts val="600"/>
              </a:spcBef>
              <a:buNone/>
              <a:tabLst>
                <a:tab pos="269875" algn="l"/>
              </a:tabLst>
            </a:pPr>
            <a:r>
              <a:rPr lang="hu-HU" sz="2000" dirty="0" smtClean="0"/>
              <a:t>	Azaz annyi </a:t>
            </a:r>
            <a:r>
              <a:rPr lang="hu-HU" sz="2000" dirty="0"/>
              <a:t>szakaszon volt </a:t>
            </a:r>
            <a:r>
              <a:rPr lang="hu-HU" sz="2000" dirty="0" smtClean="0"/>
              <a:t>árvíz, ahány helyen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hu-HU" sz="2000" dirty="0" smtClean="0">
                <a:solidFill>
                  <a:srgbClr val="FF0000"/>
                </a:solidFill>
              </a:rPr>
              <a:t>árvíz végződött</a:t>
            </a:r>
            <a:r>
              <a:rPr lang="hu-HU" sz="2000" dirty="0" smtClean="0"/>
              <a:t> vagy </a:t>
            </a:r>
            <a:r>
              <a:rPr lang="hu-HU" sz="2000" dirty="0">
                <a:solidFill>
                  <a:srgbClr val="FF0000"/>
                </a:solidFill>
              </a:rPr>
              <a:t>már </a:t>
            </a:r>
            <a:r>
              <a:rPr lang="hu-HU" sz="2000" dirty="0" smtClean="0">
                <a:solidFill>
                  <a:srgbClr val="FF0000"/>
                </a:solidFill>
              </a:rPr>
              <a:t>a végén </a:t>
            </a:r>
            <a:r>
              <a:rPr lang="hu-HU" sz="2000" dirty="0">
                <a:solidFill>
                  <a:srgbClr val="FF0000"/>
                </a:solidFill>
              </a:rPr>
              <a:t>is árvíz </a:t>
            </a:r>
            <a:r>
              <a:rPr lang="hu-HU" sz="2000" dirty="0" smtClean="0">
                <a:solidFill>
                  <a:srgbClr val="FF0000"/>
                </a:solidFill>
              </a:rPr>
              <a:t>volt</a:t>
            </a:r>
            <a:r>
              <a:rPr lang="hu-HU" sz="2000" dirty="0" smtClean="0"/>
              <a:t>.</a:t>
            </a:r>
            <a:endParaRPr lang="hu-HU" sz="20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sz="2800" dirty="0" smtClean="0">
              <a:latin typeface="Garamond" pitchFamily="18" charset="0"/>
            </a:endParaRPr>
          </a:p>
        </p:txBody>
      </p:sp>
      <p:graphicFrame>
        <p:nvGraphicFramePr>
          <p:cNvPr id="133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697021"/>
              </p:ext>
            </p:extLst>
          </p:nvPr>
        </p:nvGraphicFramePr>
        <p:xfrm>
          <a:off x="2687638" y="1312487"/>
          <a:ext cx="62055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0" name="Chart" r:id="rId4" imgW="4981523" imgH="1400155" progId="Excel.Sheet.8">
                  <p:embed/>
                </p:oleObj>
              </mc:Choice>
              <mc:Fallback>
                <p:oleObj name="Chart" r:id="rId4" imgW="4981523" imgH="140015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1312487"/>
                        <a:ext cx="6205537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93614"/>
              </p:ext>
            </p:extLst>
          </p:nvPr>
        </p:nvGraphicFramePr>
        <p:xfrm>
          <a:off x="4295775" y="4884738"/>
          <a:ext cx="28908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1" name="Equation" r:id="rId6" imgW="1447560" imgH="571320" progId="Equation.3">
                  <p:embed/>
                </p:oleObj>
              </mc:Choice>
              <mc:Fallback>
                <p:oleObj name="Equation" r:id="rId6" imgW="14475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4884738"/>
                        <a:ext cx="2890838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7937" y="7938"/>
            <a:ext cx="26289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Dátum helye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DC4F4E2-9E7F-48E1-B14F-481B2705E84C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6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5" name="Élőláb helye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10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888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sz="3200" b="1" dirty="0"/>
              <a:t>Algoritmus</a:t>
            </a:r>
            <a:r>
              <a:rPr lang="hu-HU" sz="3200" b="1" baseline="-25000" dirty="0"/>
              <a:t>1</a:t>
            </a:r>
            <a:r>
              <a:rPr lang="hu-HU" sz="3200" b="1" dirty="0" smtClean="0"/>
              <a:t>:</a:t>
            </a:r>
          </a:p>
          <a:p>
            <a:pPr marL="266700" indent="-254000">
              <a:buFont typeface="Wingdings" pitchFamily="2" charset="2"/>
              <a:buNone/>
            </a:pPr>
            <a:endParaRPr lang="hu-HU" b="1" dirty="0" smtClean="0"/>
          </a:p>
          <a:p>
            <a:pPr marL="266700" indent="-254000">
              <a:buFont typeface="Wingdings" pitchFamily="2" charset="2"/>
              <a:buNone/>
            </a:pPr>
            <a:endParaRPr lang="hu-HU" sz="3200" b="1" dirty="0"/>
          </a:p>
          <a:p>
            <a:pPr marL="266700" indent="-254000">
              <a:buFont typeface="Wingdings" pitchFamily="2" charset="2"/>
              <a:buNone/>
            </a:pPr>
            <a:endParaRPr lang="hu-HU" b="1" dirty="0" smtClean="0"/>
          </a:p>
          <a:p>
            <a:pPr marL="266700" indent="-254000">
              <a:buFont typeface="Wingdings" pitchFamily="2" charset="2"/>
              <a:buNone/>
            </a:pPr>
            <a:endParaRPr lang="hu-HU" sz="3200" b="1" dirty="0"/>
          </a:p>
          <a:p>
            <a:pPr marL="266700" indent="-254000">
              <a:buFont typeface="Wingdings" pitchFamily="2" charset="2"/>
              <a:buNone/>
            </a:pPr>
            <a:endParaRPr lang="hu-HU" b="1" dirty="0" smtClean="0"/>
          </a:p>
          <a:p>
            <a:pPr marL="266700" indent="-254000"/>
            <a:r>
              <a:rPr lang="hu-HU" sz="2800" dirty="0"/>
              <a:t>	</a:t>
            </a:r>
            <a:r>
              <a:rPr lang="hu-HU" sz="2800" dirty="0" smtClean="0"/>
              <a:t>Különválasztva a csak egyszer (</a:t>
            </a:r>
            <a:r>
              <a:rPr lang="hu-HU" sz="2800" dirty="0" smtClean="0">
                <a:solidFill>
                  <a:srgbClr val="FF0000"/>
                </a:solidFill>
              </a:rPr>
              <a:t>i=1</a:t>
            </a:r>
            <a:r>
              <a:rPr lang="hu-HU" sz="2800" dirty="0" smtClean="0"/>
              <a:t>-nél) teljesülőt a többitől.</a:t>
            </a:r>
            <a:r>
              <a:rPr lang="hu-HU" sz="2800" dirty="0"/>
              <a:t> (</a:t>
            </a:r>
            <a:r>
              <a:rPr lang="hu-HU" sz="2800" dirty="0" err="1"/>
              <a:t>Optimizálás</a:t>
            </a:r>
            <a:r>
              <a:rPr lang="hu-HU" sz="2800" dirty="0"/>
              <a:t>.)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sz="2800" dirty="0"/>
              <a:t>	</a:t>
            </a:r>
          </a:p>
          <a:p>
            <a:pPr marL="266700" indent="-254000">
              <a:buFont typeface="Wingdings" pitchFamily="2" charset="2"/>
              <a:buNone/>
            </a:pPr>
            <a:endParaRPr lang="hu-HU" sz="2800" b="1" dirty="0"/>
          </a:p>
          <a:p>
            <a:pPr marL="266700" indent="-254000">
              <a:buFont typeface="Wingdings" pitchFamily="2" charset="2"/>
              <a:buNone/>
            </a:pPr>
            <a:endParaRPr lang="hu-HU" sz="2800" b="1" dirty="0"/>
          </a:p>
          <a:p>
            <a:pPr marL="266700" indent="-254000">
              <a:buFont typeface="Wingdings" pitchFamily="2" charset="2"/>
              <a:buNone/>
            </a:pPr>
            <a:endParaRPr lang="hu-HU" sz="2800" b="1" dirty="0"/>
          </a:p>
          <a:p>
            <a:pPr marL="266700" indent="-254000">
              <a:buFont typeface="Wingdings" pitchFamily="2" charset="2"/>
              <a:buNone/>
            </a:pPr>
            <a:endParaRPr lang="hu-HU" sz="2800" b="1" dirty="0"/>
          </a:p>
          <a:p>
            <a:pPr marL="266700" indent="-254000">
              <a:buFont typeface="Wingdings" pitchFamily="2" charset="2"/>
              <a:buNone/>
            </a:pPr>
            <a:endParaRPr lang="hu-HU" sz="2800" b="1" dirty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hu-HU" sz="2800" dirty="0"/>
          </a:p>
        </p:txBody>
      </p:sp>
      <p:graphicFrame>
        <p:nvGraphicFramePr>
          <p:cNvPr id="4612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73780"/>
              </p:ext>
            </p:extLst>
          </p:nvPr>
        </p:nvGraphicFramePr>
        <p:xfrm>
          <a:off x="3357563" y="2052638"/>
          <a:ext cx="4692650" cy="2590800"/>
        </p:xfrm>
        <a:graphic>
          <a:graphicData uri="http://schemas.openxmlformats.org/drawingml/2006/table">
            <a:tbl>
              <a:tblPr/>
              <a:tblGrid>
                <a:gridCol w="669925"/>
                <a:gridCol w="1676400"/>
                <a:gridCol w="336550"/>
                <a:gridCol w="2009775"/>
              </a:tblGrid>
              <a:tr h="503238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&gt;800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323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3238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i=1..N–1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323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F[i]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800 és F[i+1]&gt;800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323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5" name="Line 44"/>
          <p:cNvSpPr>
            <a:spLocks noChangeShapeType="1"/>
          </p:cNvSpPr>
          <p:nvPr/>
        </p:nvSpPr>
        <p:spPr bwMode="auto">
          <a:xfrm>
            <a:off x="4038600" y="3616325"/>
            <a:ext cx="204788" cy="500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1226" name="Line 45"/>
          <p:cNvSpPr>
            <a:spLocks noChangeShapeType="1"/>
          </p:cNvSpPr>
          <p:nvPr/>
        </p:nvSpPr>
        <p:spPr bwMode="auto">
          <a:xfrm flipH="1">
            <a:off x="7815263" y="3602038"/>
            <a:ext cx="2270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1227" name="Text Box 32"/>
          <p:cNvSpPr txBox="1">
            <a:spLocks noChangeArrowheads="1"/>
          </p:cNvSpPr>
          <p:nvPr/>
        </p:nvSpPr>
        <p:spPr bwMode="auto">
          <a:xfrm>
            <a:off x="3957638" y="38449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1228" name="Text Box 33"/>
          <p:cNvSpPr txBox="1">
            <a:spLocks noChangeArrowheads="1"/>
          </p:cNvSpPr>
          <p:nvPr/>
        </p:nvSpPr>
        <p:spPr bwMode="auto">
          <a:xfrm>
            <a:off x="7815263" y="38449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51229" name="Line 44"/>
          <p:cNvSpPr>
            <a:spLocks noChangeShapeType="1"/>
          </p:cNvSpPr>
          <p:nvPr/>
        </p:nvSpPr>
        <p:spPr bwMode="auto">
          <a:xfrm>
            <a:off x="3371850" y="2052638"/>
            <a:ext cx="204788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1230" name="Line 45"/>
          <p:cNvSpPr>
            <a:spLocks noChangeShapeType="1"/>
          </p:cNvSpPr>
          <p:nvPr/>
        </p:nvSpPr>
        <p:spPr bwMode="auto">
          <a:xfrm flipH="1">
            <a:off x="7800975" y="2052638"/>
            <a:ext cx="227013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3286125" y="22812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7815263" y="22955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51237" name="Szövegdoboz 13"/>
          <p:cNvSpPr txBox="1">
            <a:spLocks noChangeArrowheads="1"/>
          </p:cNvSpPr>
          <p:nvPr/>
        </p:nvSpPr>
        <p:spPr bwMode="auto">
          <a:xfrm>
            <a:off x="8056563" y="1758950"/>
            <a:ext cx="1079500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b="1" dirty="0"/>
              <a:t> </a:t>
            </a: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46175FF-A2AF-4AA1-A381-CB2FF2741F7D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21" name="Dia számának hely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7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1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" y="2049962"/>
            <a:ext cx="2956171" cy="1635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sz="3200" b="1" dirty="0"/>
              <a:t>Algoritmus</a:t>
            </a:r>
            <a:r>
              <a:rPr lang="hu-HU" sz="3200" b="1" baseline="-25000" dirty="0"/>
              <a:t>2</a:t>
            </a:r>
            <a:r>
              <a:rPr lang="hu-HU" sz="3200" b="1" dirty="0" smtClean="0"/>
              <a:t>:</a:t>
            </a:r>
          </a:p>
          <a:p>
            <a:pPr marL="266700" indent="-254000">
              <a:buFont typeface="Wingdings" pitchFamily="2" charset="2"/>
              <a:buNone/>
            </a:pPr>
            <a:endParaRPr lang="hu-HU" b="1" dirty="0"/>
          </a:p>
          <a:p>
            <a:pPr marL="266700" indent="-254000">
              <a:buFont typeface="Wingdings" pitchFamily="2" charset="2"/>
              <a:buNone/>
            </a:pPr>
            <a:endParaRPr lang="hu-HU" sz="3200" b="1" dirty="0" smtClean="0"/>
          </a:p>
          <a:p>
            <a:pPr marL="266700" indent="-254000">
              <a:buFont typeface="Wingdings" pitchFamily="2" charset="2"/>
              <a:buNone/>
            </a:pPr>
            <a:endParaRPr lang="hu-HU" b="1" dirty="0"/>
          </a:p>
          <a:p>
            <a:pPr marL="266700" indent="-254000">
              <a:buFont typeface="Wingdings" pitchFamily="2" charset="2"/>
              <a:buNone/>
            </a:pPr>
            <a:endParaRPr lang="hu-HU" sz="3200" b="1" dirty="0" smtClean="0"/>
          </a:p>
          <a:p>
            <a:pPr marL="266700" indent="-254000">
              <a:buFont typeface="Wingdings" pitchFamily="2" charset="2"/>
              <a:buNone/>
            </a:pPr>
            <a:endParaRPr lang="hu-HU" b="1" dirty="0"/>
          </a:p>
          <a:p>
            <a:pPr marL="266700" indent="-254000"/>
            <a:r>
              <a:rPr lang="hu-HU" sz="2800" dirty="0"/>
              <a:t>	Különválasztva a csak egyszer (</a:t>
            </a:r>
            <a:r>
              <a:rPr lang="hu-HU" sz="2800" dirty="0" smtClean="0">
                <a:solidFill>
                  <a:srgbClr val="FF0000"/>
                </a:solidFill>
              </a:rPr>
              <a:t>i=N</a:t>
            </a:r>
            <a:r>
              <a:rPr lang="hu-HU" sz="2800" dirty="0" smtClean="0"/>
              <a:t>-nél</a:t>
            </a:r>
            <a:r>
              <a:rPr lang="hu-HU" sz="2800" dirty="0"/>
              <a:t>) teljesülőt a többitől</a:t>
            </a:r>
            <a:r>
              <a:rPr lang="hu-HU" sz="2800" dirty="0" smtClean="0"/>
              <a:t>. (</a:t>
            </a:r>
            <a:r>
              <a:rPr lang="hu-HU" sz="2800" dirty="0" err="1" smtClean="0"/>
              <a:t>Optimizálás</a:t>
            </a:r>
            <a:r>
              <a:rPr lang="hu-HU" sz="2800" dirty="0" smtClean="0"/>
              <a:t>.)</a:t>
            </a:r>
            <a:endParaRPr lang="hu-HU" sz="2800" b="1" dirty="0"/>
          </a:p>
          <a:p>
            <a:pPr marL="266700" indent="-254000">
              <a:buFont typeface="Wingdings" pitchFamily="2" charset="2"/>
              <a:buNone/>
            </a:pPr>
            <a:r>
              <a:rPr lang="hu-HU" sz="2800" dirty="0"/>
              <a:t>	</a:t>
            </a:r>
          </a:p>
          <a:p>
            <a:pPr marL="266700" indent="-254000">
              <a:buFont typeface="Wingdings" pitchFamily="2" charset="2"/>
              <a:buNone/>
            </a:pPr>
            <a:endParaRPr lang="hu-HU" sz="2800" b="1" dirty="0"/>
          </a:p>
          <a:p>
            <a:pPr marL="266700" indent="-254000">
              <a:buFont typeface="Wingdings" pitchFamily="2" charset="2"/>
              <a:buNone/>
            </a:pPr>
            <a:endParaRPr lang="hu-HU" sz="2800" b="1" dirty="0"/>
          </a:p>
          <a:p>
            <a:pPr marL="266700" indent="-254000">
              <a:buFont typeface="Wingdings" pitchFamily="2" charset="2"/>
              <a:buNone/>
            </a:pPr>
            <a:endParaRPr lang="hu-HU" sz="2800" b="1" dirty="0"/>
          </a:p>
          <a:p>
            <a:pPr marL="266700" indent="-254000">
              <a:buFont typeface="Wingdings" pitchFamily="2" charset="2"/>
              <a:buNone/>
            </a:pPr>
            <a:endParaRPr lang="hu-HU" sz="2800" b="1" dirty="0"/>
          </a:p>
          <a:p>
            <a:pPr marL="266700" indent="-254000">
              <a:buFont typeface="Wingdings" pitchFamily="2" charset="2"/>
              <a:buNone/>
            </a:pPr>
            <a:endParaRPr lang="hu-HU" sz="2800" b="1" dirty="0"/>
          </a:p>
        </p:txBody>
      </p:sp>
      <p:graphicFrame>
        <p:nvGraphicFramePr>
          <p:cNvPr id="4714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32586"/>
              </p:ext>
            </p:extLst>
          </p:nvPr>
        </p:nvGraphicFramePr>
        <p:xfrm>
          <a:off x="3357563" y="2057400"/>
          <a:ext cx="4692650" cy="2623845"/>
        </p:xfrm>
        <a:graphic>
          <a:graphicData uri="http://schemas.openxmlformats.org/drawingml/2006/table">
            <a:tbl>
              <a:tblPr/>
              <a:tblGrid>
                <a:gridCol w="669925"/>
                <a:gridCol w="1676400"/>
                <a:gridCol w="336550"/>
                <a:gridCol w="2009775"/>
              </a:tblGrid>
              <a:tr h="517525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&gt;800 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7525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..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4927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F[i]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800 és F[i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-1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]&gt;800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49" name="Line 44"/>
          <p:cNvSpPr>
            <a:spLocks noChangeShapeType="1"/>
          </p:cNvSpPr>
          <p:nvPr/>
        </p:nvSpPr>
        <p:spPr bwMode="auto">
          <a:xfrm>
            <a:off x="4035425" y="3613150"/>
            <a:ext cx="204788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2250" name="Line 45"/>
          <p:cNvSpPr>
            <a:spLocks noChangeShapeType="1"/>
          </p:cNvSpPr>
          <p:nvPr/>
        </p:nvSpPr>
        <p:spPr bwMode="auto">
          <a:xfrm flipH="1">
            <a:off x="7815263" y="3609975"/>
            <a:ext cx="227012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2251" name="Text Box 33"/>
          <p:cNvSpPr txBox="1">
            <a:spLocks noChangeArrowheads="1"/>
          </p:cNvSpPr>
          <p:nvPr/>
        </p:nvSpPr>
        <p:spPr bwMode="auto">
          <a:xfrm>
            <a:off x="7807125" y="38782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52252" name="Text Box 32"/>
          <p:cNvSpPr txBox="1">
            <a:spLocks noChangeArrowheads="1"/>
          </p:cNvSpPr>
          <p:nvPr/>
        </p:nvSpPr>
        <p:spPr bwMode="auto">
          <a:xfrm>
            <a:off x="3943350" y="38782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2253" name="Line 45"/>
          <p:cNvSpPr>
            <a:spLocks noChangeShapeType="1"/>
          </p:cNvSpPr>
          <p:nvPr/>
        </p:nvSpPr>
        <p:spPr bwMode="auto">
          <a:xfrm flipH="1">
            <a:off x="7805938" y="2057400"/>
            <a:ext cx="227012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2254" name="Text Box 33"/>
          <p:cNvSpPr txBox="1">
            <a:spLocks noChangeArrowheads="1"/>
          </p:cNvSpPr>
          <p:nvPr/>
        </p:nvSpPr>
        <p:spPr bwMode="auto">
          <a:xfrm>
            <a:off x="7811788" y="23066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52255" name="Line 44"/>
          <p:cNvSpPr>
            <a:spLocks noChangeShapeType="1"/>
          </p:cNvSpPr>
          <p:nvPr/>
        </p:nvSpPr>
        <p:spPr bwMode="auto">
          <a:xfrm>
            <a:off x="3357563" y="2057400"/>
            <a:ext cx="20478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3282950" y="22923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2261" name="Szövegdoboz 13"/>
          <p:cNvSpPr txBox="1">
            <a:spLocks noChangeArrowheads="1"/>
          </p:cNvSpPr>
          <p:nvPr/>
        </p:nvSpPr>
        <p:spPr bwMode="auto">
          <a:xfrm>
            <a:off x="8056563" y="1758950"/>
            <a:ext cx="1079500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hu-HU" b="1" dirty="0"/>
              <a:t> </a:t>
            </a:r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b="1" dirty="0"/>
              <a:t>     </a:t>
            </a:r>
            <a:r>
              <a:rPr lang="hu-HU" sz="1800" dirty="0"/>
              <a:t>i</a:t>
            </a:r>
            <a:r>
              <a:rPr lang="hu-HU" sz="1800" b="1" dirty="0"/>
              <a:t>:Egész</a:t>
            </a:r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7F98493-8480-4DF5-8707-EF9470C161E7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21" name="Dia számának hely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8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1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" y="2049962"/>
            <a:ext cx="2956170" cy="1634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</a:rPr>
              <a:t>	</a:t>
            </a:r>
            <a:r>
              <a:rPr lang="da-DK" sz="2800" dirty="0" smtClean="0">
                <a:latin typeface="Garamond" pitchFamily="18" charset="0"/>
              </a:rPr>
              <a:t>Egy folyón N helyen mérik a vízállást, amit egy referenciamagassághoz képest centimé</a:t>
            </a:r>
            <a:r>
              <a:rPr lang="hu-HU" sz="2800" dirty="0" smtClean="0">
                <a:latin typeface="Garamond" pitchFamily="18" charset="0"/>
              </a:rPr>
              <a:t>-</a:t>
            </a:r>
            <a:r>
              <a:rPr lang="da-DK" sz="2800" dirty="0" smtClean="0">
                <a:latin typeface="Garamond" pitchFamily="18" charset="0"/>
              </a:rPr>
              <a:t>terben adnak meg. </a:t>
            </a:r>
            <a:r>
              <a:rPr lang="hu-HU" sz="2800" dirty="0" smtClean="0">
                <a:latin typeface="Garamond" pitchFamily="18" charset="0"/>
                <a:hlinkClick r:id="rId4" action="ppaction://hlinksldjump"/>
              </a:rPr>
              <a:t>…</a:t>
            </a:r>
            <a:r>
              <a:rPr lang="hu-HU" sz="2800" dirty="0" smtClean="0">
                <a:latin typeface="Garamond" pitchFamily="18" charset="0"/>
              </a:rPr>
              <a:t> Adjuk meg az árvizek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hossz</a:t>
            </a:r>
            <a:r>
              <a:rPr lang="hu-HU" sz="2800" dirty="0" smtClean="0">
                <a:latin typeface="Garamond" pitchFamily="18" charset="0"/>
              </a:rPr>
              <a:t>át! Feltehetjük, hogy az </a:t>
            </a:r>
            <a:r>
              <a:rPr lang="hu-HU" sz="2800" dirty="0" smtClean="0">
                <a:solidFill>
                  <a:srgbClr val="0000FF"/>
                </a:solidFill>
                <a:latin typeface="Garamond" pitchFamily="18" charset="0"/>
              </a:rPr>
              <a:t>első és az utol-só mérésnél </a:t>
            </a:r>
            <a:r>
              <a:rPr lang="hu-HU" sz="2800" dirty="0" smtClean="0">
                <a:latin typeface="Garamond" pitchFamily="18" charset="0"/>
              </a:rPr>
              <a:t>nem volt árvíz.</a:t>
            </a:r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/>
        </p:nvGraphicFramePr>
        <p:xfrm>
          <a:off x="2614613" y="4040188"/>
          <a:ext cx="6205537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Chart" r:id="rId5" imgW="4981523" imgH="1400155" progId="Excel.Sheet.8">
                  <p:embed/>
                </p:oleObj>
              </mc:Choice>
              <mc:Fallback>
                <p:oleObj name="Chart" r:id="rId5" imgW="4981523" imgH="1400155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040188"/>
                        <a:ext cx="6205537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átum hely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C7C5746-417D-4426-A1F9-0CE0F6C4BBDF}" type="datetime1">
              <a:rPr lang="hu-HU" smtClean="0"/>
              <a:pPr>
                <a:defRPr/>
              </a:pPr>
              <a:t>2015.03.31.</a:t>
            </a:fld>
            <a:endParaRPr lang="en-US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074E3-2813-411A-9ADE-B07B96B2AE1C}" type="slidenum">
              <a:rPr lang="hu-HU" smtClean="0"/>
              <a:pPr>
                <a:defRPr/>
              </a:pPr>
              <a:t>9</a:t>
            </a:fld>
            <a:r>
              <a:rPr lang="hu-HU" dirty="0" smtClean="0"/>
              <a:t>/55</a:t>
            </a:r>
            <a:endParaRPr lang="hu-HU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8. előadás</a:t>
            </a:r>
            <a:endParaRPr lang="en-US" dirty="0"/>
          </a:p>
        </p:txBody>
      </p:sp>
      <p:sp>
        <p:nvSpPr>
          <p:cNvPr id="8" name="Cím 1"/>
          <p:cNvSpPr>
            <a:spLocks noGrp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/>
              <a:t>Programozási tételek alkalmazása</a:t>
            </a:r>
            <a:endParaRPr lang="hu-HU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7791</TotalTime>
  <Words>3989</Words>
  <Application>Microsoft Office PowerPoint</Application>
  <PresentationFormat>Diavetítés a képernyőre (4:3 oldalarány)</PresentationFormat>
  <Paragraphs>1105</Paragraphs>
  <Slides>56</Slides>
  <Notes>56</Notes>
  <HiddenSlides>2</HiddenSlides>
  <MMClips>0</MMClips>
  <ScaleCrop>false</ScaleCrop>
  <HeadingPairs>
    <vt:vector size="8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3</vt:i4>
      </vt:variant>
      <vt:variant>
        <vt:lpstr>Diacímek</vt:lpstr>
      </vt:variant>
      <vt:variant>
        <vt:i4>56</vt:i4>
      </vt:variant>
      <vt:variant>
        <vt:lpstr>Egyéni diasorok</vt:lpstr>
      </vt:variant>
      <vt:variant>
        <vt:i4>1</vt:i4>
      </vt:variant>
    </vt:vector>
  </HeadingPairs>
  <TitlesOfParts>
    <vt:vector size="62" baseType="lpstr">
      <vt:lpstr>1_Montázs</vt:lpstr>
      <vt:lpstr>2_Montázs</vt:lpstr>
      <vt:lpstr>Chart</vt:lpstr>
      <vt:lpstr>Equation</vt:lpstr>
      <vt:lpstr>Egyenlet</vt:lpstr>
      <vt:lpstr>Programozási alapismeretek  8. előadás</vt:lpstr>
      <vt:lpstr>Tartalom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PowerPoint bemutató</vt:lpstr>
      <vt:lpstr>PowerPoint bemutató</vt:lpstr>
      <vt:lpstr>PowerPoint bemutató</vt:lpstr>
      <vt:lpstr>PowerPoint bemutató</vt:lpstr>
      <vt:lpstr>PowerPoint bemutató</vt:lpstr>
      <vt:lpstr>Maximum  rekordok: legkorábbi születésnap</vt:lpstr>
      <vt:lpstr>Maximum rekordok: legkorábbi születésnap</vt:lpstr>
      <vt:lpstr>Maximum rekordok: legkorábbi születésnap</vt:lpstr>
      <vt:lpstr>Maximum rekordok: legkorábbi születésnap</vt:lpstr>
      <vt:lpstr>Függvény a feltételben</vt:lpstr>
      <vt:lpstr>Függvény a feltételben</vt:lpstr>
      <vt:lpstr>Mátrixok</vt:lpstr>
      <vt:lpstr>Mátrixok</vt:lpstr>
      <vt:lpstr>Mátrixok</vt:lpstr>
      <vt:lpstr>Mátrixok</vt:lpstr>
      <vt:lpstr>Mátrixok</vt:lpstr>
      <vt:lpstr>A visszatérő óhajhoz</vt:lpstr>
      <vt:lpstr>A visszatérő óhajhoz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Rekordok vektora</vt:lpstr>
      <vt:lpstr>Rekordok vektora</vt:lpstr>
      <vt:lpstr>Rekordok vektora</vt:lpstr>
      <vt:lpstr>Rekordok vektora</vt:lpstr>
      <vt:lpstr>Rekordok vektora</vt:lpstr>
      <vt:lpstr>Rekordok vektora</vt:lpstr>
      <vt:lpstr>Rekordok vektora</vt:lpstr>
      <vt:lpstr>Rekordok vektora</vt:lpstr>
      <vt:lpstr>Vektorok rekordja</vt:lpstr>
      <vt:lpstr>Vektorok rekordja</vt:lpstr>
      <vt:lpstr>Vektorok rekordja</vt:lpstr>
      <vt:lpstr>Vektor-rekord</vt:lpstr>
      <vt:lpstr>PowerPoint bemutató</vt:lpstr>
      <vt:lpstr>Ajándék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7. előadás</dc:title>
  <dc:creator>Szlávi-Zsakó</dc:creator>
  <cp:lastModifiedBy>szlavip</cp:lastModifiedBy>
  <cp:revision>630</cp:revision>
  <dcterms:created xsi:type="dcterms:W3CDTF">2005-10-16T14:08:29Z</dcterms:created>
  <dcterms:modified xsi:type="dcterms:W3CDTF">2015-03-31T11:31:18Z</dcterms:modified>
</cp:coreProperties>
</file>