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46"/>
  </p:notesMasterIdLst>
  <p:handoutMasterIdLst>
    <p:handoutMasterId r:id="rId47"/>
  </p:handoutMasterIdLst>
  <p:sldIdLst>
    <p:sldId id="367" r:id="rId3"/>
    <p:sldId id="407" r:id="rId4"/>
    <p:sldId id="408" r:id="rId5"/>
    <p:sldId id="409" r:id="rId6"/>
    <p:sldId id="361" r:id="rId7"/>
    <p:sldId id="389" r:id="rId8"/>
    <p:sldId id="400" r:id="rId9"/>
    <p:sldId id="368" r:id="rId10"/>
    <p:sldId id="396" r:id="rId11"/>
    <p:sldId id="404" r:id="rId12"/>
    <p:sldId id="369" r:id="rId13"/>
    <p:sldId id="397" r:id="rId14"/>
    <p:sldId id="398" r:id="rId15"/>
    <p:sldId id="405" r:id="rId16"/>
    <p:sldId id="399" r:id="rId17"/>
    <p:sldId id="371" r:id="rId18"/>
    <p:sldId id="372" r:id="rId19"/>
    <p:sldId id="373" r:id="rId20"/>
    <p:sldId id="374" r:id="rId21"/>
    <p:sldId id="401" r:id="rId22"/>
    <p:sldId id="375" r:id="rId23"/>
    <p:sldId id="376" r:id="rId24"/>
    <p:sldId id="377" r:id="rId25"/>
    <p:sldId id="378" r:id="rId26"/>
    <p:sldId id="379" r:id="rId27"/>
    <p:sldId id="403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402" r:id="rId37"/>
    <p:sldId id="388" r:id="rId38"/>
    <p:sldId id="390" r:id="rId39"/>
    <p:sldId id="391" r:id="rId40"/>
    <p:sldId id="392" r:id="rId41"/>
    <p:sldId id="393" r:id="rId42"/>
    <p:sldId id="394" r:id="rId43"/>
    <p:sldId id="395" r:id="rId44"/>
    <p:sldId id="282" r:id="rId45"/>
  </p:sldIdLst>
  <p:sldSz cx="9144000" cy="6858000" type="screen4x3"/>
  <p:notesSz cx="6797675" cy="9926638"/>
  <p:custShowLst>
    <p:custShow name="KódStilizálás" id="0">
      <p:sldLst>
        <p:sld r:id="rId37"/>
      </p:sldLst>
    </p:custShow>
    <p:custShow name="Tévedni emberi dolog" id="1">
      <p:sldLst>
        <p:sld r:id="rId5"/>
      </p:sldLst>
    </p:custShow>
    <p:custShow name="Minden feladat papírmunkával ér" id="2">
      <p:sldLst>
        <p:sld r:id="rId6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00"/>
    <a:srgbClr val="663300"/>
    <a:srgbClr val="008000"/>
    <a:srgbClr val="969696"/>
    <a:srgbClr val="FFEAD5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7150" autoAdjust="0"/>
  </p:normalViewPr>
  <p:slideViewPr>
    <p:cSldViewPr>
      <p:cViewPr varScale="1">
        <p:scale>
          <a:sx n="95" d="100"/>
          <a:sy n="95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56" d="100"/>
          <a:sy n="56" d="100"/>
        </p:scale>
        <p:origin x="-2508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7CE4-EC24-4540-9FA9-E9DEE8483A9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0F75D58-0228-49C8-8C5B-792CB1C83BA2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/>
          </a:r>
          <a:br>
            <a:rPr kumimoji="0" 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</a:br>
          <a:r>
            <a:rPr kumimoji="0" 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/>
          </a:r>
          <a:br>
            <a:rPr kumimoji="0" 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</a:br>
          <a:r>
            <a:rPr kumimoji="0" 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1. szint</a:t>
          </a:r>
        </a:p>
      </dgm:t>
    </dgm:pt>
    <dgm:pt modelId="{6BF3F57D-CC7F-4B9E-AAFA-E6ED4C350003}" type="parTrans" cxnId="{928E576C-ADD4-4E30-97BB-5DECCDC86BAB}">
      <dgm:prSet/>
      <dgm:spPr/>
      <dgm:t>
        <a:bodyPr/>
        <a:lstStyle/>
        <a:p>
          <a:endParaRPr lang="hu-HU"/>
        </a:p>
      </dgm:t>
    </dgm:pt>
    <dgm:pt modelId="{7D7743AD-50A3-41B4-AE16-77DBDAB0D4C2}" type="sibTrans" cxnId="{928E576C-ADD4-4E30-97BB-5DECCDC86BAB}">
      <dgm:prSet/>
      <dgm:spPr/>
      <dgm:t>
        <a:bodyPr/>
        <a:lstStyle/>
        <a:p>
          <a:endParaRPr lang="hu-HU"/>
        </a:p>
      </dgm:t>
    </dgm:pt>
    <dgm:pt modelId="{0314C31A-7095-4090-A81C-DB62F2E2F79A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2. szint</a:t>
          </a:r>
        </a:p>
      </dgm:t>
    </dgm:pt>
    <dgm:pt modelId="{5EF4105D-868F-4F23-A69B-368B2D0130F1}" type="parTrans" cxnId="{42D7340A-E374-45DE-B62C-CC28E7724006}">
      <dgm:prSet/>
      <dgm:spPr/>
      <dgm:t>
        <a:bodyPr/>
        <a:lstStyle/>
        <a:p>
          <a:endParaRPr lang="hu-HU"/>
        </a:p>
      </dgm:t>
    </dgm:pt>
    <dgm:pt modelId="{98BE49DB-D0D4-4A18-AD2F-D8027C0B24A8}" type="sibTrans" cxnId="{42D7340A-E374-45DE-B62C-CC28E7724006}">
      <dgm:prSet/>
      <dgm:spPr/>
      <dgm:t>
        <a:bodyPr/>
        <a:lstStyle/>
        <a:p>
          <a:endParaRPr lang="hu-HU"/>
        </a:p>
      </dgm:t>
    </dgm:pt>
    <dgm:pt modelId="{2E7C4AA1-40AF-4453-B161-7F23C2CD43C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3. szint</a:t>
          </a:r>
        </a:p>
      </dgm:t>
    </dgm:pt>
    <dgm:pt modelId="{1CA63338-0D67-477A-911E-1435DD0BD824}" type="parTrans" cxnId="{60FFC0B6-28CF-4710-A8FC-953B7F05A704}">
      <dgm:prSet/>
      <dgm:spPr/>
      <dgm:t>
        <a:bodyPr/>
        <a:lstStyle/>
        <a:p>
          <a:endParaRPr lang="hu-HU"/>
        </a:p>
      </dgm:t>
    </dgm:pt>
    <dgm:pt modelId="{53551B0F-DC74-43EF-A92E-BAFEFD3B2765}" type="sibTrans" cxnId="{60FFC0B6-28CF-4710-A8FC-953B7F05A704}">
      <dgm:prSet/>
      <dgm:spPr/>
      <dgm:t>
        <a:bodyPr/>
        <a:lstStyle/>
        <a:p>
          <a:endParaRPr lang="hu-HU"/>
        </a:p>
      </dgm:t>
    </dgm:pt>
    <dgm:pt modelId="{833FBEC0-EE40-43B9-B800-982B3185E838}" type="pres">
      <dgm:prSet presAssocID="{AEFB7CE4-EC24-4540-9FA9-E9DEE8483A9D}" presName="Name0" presStyleCnt="0">
        <dgm:presLayoutVars>
          <dgm:dir/>
          <dgm:animLvl val="lvl"/>
          <dgm:resizeHandles val="exact"/>
        </dgm:presLayoutVars>
      </dgm:prSet>
      <dgm:spPr/>
    </dgm:pt>
    <dgm:pt modelId="{8EE25615-4429-4BFC-86CB-56875C6F48CD}" type="pres">
      <dgm:prSet presAssocID="{20F75D58-0228-49C8-8C5B-792CB1C83BA2}" presName="Name8" presStyleCnt="0"/>
      <dgm:spPr/>
    </dgm:pt>
    <dgm:pt modelId="{61D893C6-E18B-4C83-9324-9B32B78583B1}" type="pres">
      <dgm:prSet presAssocID="{20F75D58-0228-49C8-8C5B-792CB1C83BA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31A261-91DD-459B-8A71-3226B1B94B7E}" type="pres">
      <dgm:prSet presAssocID="{20F75D58-0228-49C8-8C5B-792CB1C83BA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0201B0-A0F2-4D21-AA9F-8917717D9A6E}" type="pres">
      <dgm:prSet presAssocID="{0314C31A-7095-4090-A81C-DB62F2E2F79A}" presName="Name8" presStyleCnt="0"/>
      <dgm:spPr/>
    </dgm:pt>
    <dgm:pt modelId="{61BD3605-E616-477A-B221-515E7E568C74}" type="pres">
      <dgm:prSet presAssocID="{0314C31A-7095-4090-A81C-DB62F2E2F79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00840-9DFE-48C8-9A3F-328FC36409EF}" type="pres">
      <dgm:prSet presAssocID="{0314C31A-7095-4090-A81C-DB62F2E2F79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FB9A44-D274-4350-8AA3-839C02531AD4}" type="pres">
      <dgm:prSet presAssocID="{2E7C4AA1-40AF-4453-B161-7F23C2CD43C0}" presName="Name8" presStyleCnt="0"/>
      <dgm:spPr/>
    </dgm:pt>
    <dgm:pt modelId="{7D2EE5F9-371B-41B5-85EF-31A1B455DF45}" type="pres">
      <dgm:prSet presAssocID="{2E7C4AA1-40AF-4453-B161-7F23C2CD43C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B7500E-B83C-480E-A5F4-46796537EDCC}" type="pres">
      <dgm:prSet presAssocID="{2E7C4AA1-40AF-4453-B161-7F23C2CD43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0FFC0B6-28CF-4710-A8FC-953B7F05A704}" srcId="{AEFB7CE4-EC24-4540-9FA9-E9DEE8483A9D}" destId="{2E7C4AA1-40AF-4453-B161-7F23C2CD43C0}" srcOrd="2" destOrd="0" parTransId="{1CA63338-0D67-477A-911E-1435DD0BD824}" sibTransId="{53551B0F-DC74-43EF-A92E-BAFEFD3B2765}"/>
    <dgm:cxn modelId="{2C18E854-9E46-4142-B617-CC3D7C0E2DC9}" type="presOf" srcId="{2E7C4AA1-40AF-4453-B161-7F23C2CD43C0}" destId="{BDB7500E-B83C-480E-A5F4-46796537EDCC}" srcOrd="1" destOrd="0" presId="urn:microsoft.com/office/officeart/2005/8/layout/pyramid1"/>
    <dgm:cxn modelId="{560DC40B-23CB-43BA-9F8A-0CD91C632395}" type="presOf" srcId="{0314C31A-7095-4090-A81C-DB62F2E2F79A}" destId="{61BD3605-E616-477A-B221-515E7E568C74}" srcOrd="0" destOrd="0" presId="urn:microsoft.com/office/officeart/2005/8/layout/pyramid1"/>
    <dgm:cxn modelId="{928E576C-ADD4-4E30-97BB-5DECCDC86BAB}" srcId="{AEFB7CE4-EC24-4540-9FA9-E9DEE8483A9D}" destId="{20F75D58-0228-49C8-8C5B-792CB1C83BA2}" srcOrd="0" destOrd="0" parTransId="{6BF3F57D-CC7F-4B9E-AAFA-E6ED4C350003}" sibTransId="{7D7743AD-50A3-41B4-AE16-77DBDAB0D4C2}"/>
    <dgm:cxn modelId="{42D7340A-E374-45DE-B62C-CC28E7724006}" srcId="{AEFB7CE4-EC24-4540-9FA9-E9DEE8483A9D}" destId="{0314C31A-7095-4090-A81C-DB62F2E2F79A}" srcOrd="1" destOrd="0" parTransId="{5EF4105D-868F-4F23-A69B-368B2D0130F1}" sibTransId="{98BE49DB-D0D4-4A18-AD2F-D8027C0B24A8}"/>
    <dgm:cxn modelId="{C08D75C5-2343-4DD9-9BB2-FF5C3215D58C}" type="presOf" srcId="{20F75D58-0228-49C8-8C5B-792CB1C83BA2}" destId="{61D893C6-E18B-4C83-9324-9B32B78583B1}" srcOrd="0" destOrd="0" presId="urn:microsoft.com/office/officeart/2005/8/layout/pyramid1"/>
    <dgm:cxn modelId="{5A1B7BEE-85AA-496C-817F-5CB130637C6C}" type="presOf" srcId="{2E7C4AA1-40AF-4453-B161-7F23C2CD43C0}" destId="{7D2EE5F9-371B-41B5-85EF-31A1B455DF45}" srcOrd="0" destOrd="0" presId="urn:microsoft.com/office/officeart/2005/8/layout/pyramid1"/>
    <dgm:cxn modelId="{A0FE7DC7-2797-43A9-B855-3075AF87F1B5}" type="presOf" srcId="{AEFB7CE4-EC24-4540-9FA9-E9DEE8483A9D}" destId="{833FBEC0-EE40-43B9-B800-982B3185E838}" srcOrd="0" destOrd="0" presId="urn:microsoft.com/office/officeart/2005/8/layout/pyramid1"/>
    <dgm:cxn modelId="{ED02D777-DD5C-4BB3-8917-F34655999B17}" type="presOf" srcId="{20F75D58-0228-49C8-8C5B-792CB1C83BA2}" destId="{C831A261-91DD-459B-8A71-3226B1B94B7E}" srcOrd="1" destOrd="0" presId="urn:microsoft.com/office/officeart/2005/8/layout/pyramid1"/>
    <dgm:cxn modelId="{80D75114-EDE5-41DF-BF0F-6191774FA541}" type="presOf" srcId="{0314C31A-7095-4090-A81C-DB62F2E2F79A}" destId="{35600840-9DFE-48C8-9A3F-328FC36409EF}" srcOrd="1" destOrd="0" presId="urn:microsoft.com/office/officeart/2005/8/layout/pyramid1"/>
    <dgm:cxn modelId="{E64E3B91-D54E-4410-BF35-8E9EF4337172}" type="presParOf" srcId="{833FBEC0-EE40-43B9-B800-982B3185E838}" destId="{8EE25615-4429-4BFC-86CB-56875C6F48CD}" srcOrd="0" destOrd="0" presId="urn:microsoft.com/office/officeart/2005/8/layout/pyramid1"/>
    <dgm:cxn modelId="{BD9CA944-7CD6-4288-8354-75AEA9DF3503}" type="presParOf" srcId="{8EE25615-4429-4BFC-86CB-56875C6F48CD}" destId="{61D893C6-E18B-4C83-9324-9B32B78583B1}" srcOrd="0" destOrd="0" presId="urn:microsoft.com/office/officeart/2005/8/layout/pyramid1"/>
    <dgm:cxn modelId="{E4C28B39-C379-4C39-8615-16E5E2D6B6A7}" type="presParOf" srcId="{8EE25615-4429-4BFC-86CB-56875C6F48CD}" destId="{C831A261-91DD-459B-8A71-3226B1B94B7E}" srcOrd="1" destOrd="0" presId="urn:microsoft.com/office/officeart/2005/8/layout/pyramid1"/>
    <dgm:cxn modelId="{A8743D57-7F0A-4B8D-9966-CE794BE433D3}" type="presParOf" srcId="{833FBEC0-EE40-43B9-B800-982B3185E838}" destId="{D60201B0-A0F2-4D21-AA9F-8917717D9A6E}" srcOrd="1" destOrd="0" presId="urn:microsoft.com/office/officeart/2005/8/layout/pyramid1"/>
    <dgm:cxn modelId="{C32A7185-8A72-4B46-8C54-9F167249DC4D}" type="presParOf" srcId="{D60201B0-A0F2-4D21-AA9F-8917717D9A6E}" destId="{61BD3605-E616-477A-B221-515E7E568C74}" srcOrd="0" destOrd="0" presId="urn:microsoft.com/office/officeart/2005/8/layout/pyramid1"/>
    <dgm:cxn modelId="{1AAE61FC-8D86-4D27-88C1-9F387FA5CF55}" type="presParOf" srcId="{D60201B0-A0F2-4D21-AA9F-8917717D9A6E}" destId="{35600840-9DFE-48C8-9A3F-328FC36409EF}" srcOrd="1" destOrd="0" presId="urn:microsoft.com/office/officeart/2005/8/layout/pyramid1"/>
    <dgm:cxn modelId="{6D2D6199-0B92-4A00-B6C4-EBFD3A3BFB73}" type="presParOf" srcId="{833FBEC0-EE40-43B9-B800-982B3185E838}" destId="{53FB9A44-D274-4350-8AA3-839C02531AD4}" srcOrd="2" destOrd="0" presId="urn:microsoft.com/office/officeart/2005/8/layout/pyramid1"/>
    <dgm:cxn modelId="{AC30015B-8166-442A-8392-A1552D6DCAFE}" type="presParOf" srcId="{53FB9A44-D274-4350-8AA3-839C02531AD4}" destId="{7D2EE5F9-371B-41B5-85EF-31A1B455DF45}" srcOrd="0" destOrd="0" presId="urn:microsoft.com/office/officeart/2005/8/layout/pyramid1"/>
    <dgm:cxn modelId="{5B8F9981-222A-40F9-A90F-DB96B83FC642}" type="presParOf" srcId="{53FB9A44-D274-4350-8AA3-839C02531AD4}" destId="{BDB7500E-B83C-480E-A5F4-46796537EDC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893C6-E18B-4C83-9324-9B32B78583B1}">
      <dsp:nvSpPr>
        <dsp:cNvPr id="0" name=""/>
        <dsp:cNvSpPr/>
      </dsp:nvSpPr>
      <dsp:spPr>
        <a:xfrm>
          <a:off x="1092729" y="0"/>
          <a:ext cx="1092729" cy="1078441"/>
        </a:xfrm>
        <a:prstGeom prst="trapezoid">
          <a:avLst>
            <a:gd name="adj" fmla="val 50662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/>
          </a:r>
          <a:br>
            <a:rPr kumimoji="0" lang="hu-HU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</a:br>
          <a:r>
            <a:rPr kumimoji="0" lang="hu-HU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/>
          </a:r>
          <a:br>
            <a:rPr kumimoji="0" lang="hu-HU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</a:br>
          <a:r>
            <a:rPr kumimoji="0" lang="hu-HU" sz="23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1. szint</a:t>
          </a:r>
        </a:p>
      </dsp:txBody>
      <dsp:txXfrm>
        <a:off x="1092729" y="0"/>
        <a:ext cx="1092729" cy="1078441"/>
      </dsp:txXfrm>
    </dsp:sp>
    <dsp:sp modelId="{61BD3605-E616-477A-B221-515E7E568C74}">
      <dsp:nvSpPr>
        <dsp:cNvPr id="0" name=""/>
        <dsp:cNvSpPr/>
      </dsp:nvSpPr>
      <dsp:spPr>
        <a:xfrm>
          <a:off x="546364" y="1078441"/>
          <a:ext cx="2185458" cy="1078441"/>
        </a:xfrm>
        <a:prstGeom prst="trapezoid">
          <a:avLst>
            <a:gd name="adj" fmla="val 50662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2. szint</a:t>
          </a:r>
        </a:p>
      </dsp:txBody>
      <dsp:txXfrm>
        <a:off x="928819" y="1078441"/>
        <a:ext cx="1420548" cy="1078441"/>
      </dsp:txXfrm>
    </dsp:sp>
    <dsp:sp modelId="{7D2EE5F9-371B-41B5-85EF-31A1B455DF45}">
      <dsp:nvSpPr>
        <dsp:cNvPr id="0" name=""/>
        <dsp:cNvSpPr/>
      </dsp:nvSpPr>
      <dsp:spPr>
        <a:xfrm>
          <a:off x="0" y="2156883"/>
          <a:ext cx="3278188" cy="1078441"/>
        </a:xfrm>
        <a:prstGeom prst="trapezoid">
          <a:avLst>
            <a:gd name="adj" fmla="val 50662"/>
          </a:avLst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rPr>
            <a:t>3. szint</a:t>
          </a:r>
        </a:p>
      </dsp:txBody>
      <dsp:txXfrm>
        <a:off x="573682" y="2156883"/>
        <a:ext cx="2130822" cy="1078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fld id="{31E9A5A2-8B70-434E-B848-F26C6BD9AF2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46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2938"/>
            <a:ext cx="40465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1775" y="9532938"/>
            <a:ext cx="277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/>
            </a:lvl1pPr>
          </a:lstStyle>
          <a:p>
            <a:fld id="{0B97D217-AE08-4277-84E4-3A1A84E270E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19438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8FA2D05-64A1-43CA-B7C0-8A5A3D3428DE}" type="slidenum">
              <a:rPr lang="hu-HU" sz="1200"/>
              <a:pPr/>
              <a:t>1</a:t>
            </a:fld>
            <a:endParaRPr lang="hu-HU" sz="120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200"/>
              </a:spcBef>
            </a:pPr>
            <a:endParaRPr lang="hu-HU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0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13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77174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14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81240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2011/12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507DBDE-EE6C-484D-B8ED-52AB8302D57F}" type="slidenum">
              <a:rPr lang="hu-HU" sz="1200"/>
              <a:pPr/>
              <a:t>15</a:t>
            </a:fld>
            <a:endParaRPr lang="hu-HU" sz="1200"/>
          </a:p>
        </p:txBody>
      </p:sp>
      <p:sp>
        <p:nvSpPr>
          <p:cNvPr id="522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Trigonometrikus azonosság: sin(2•x)=2•sin(x)•cos(x)</a:t>
            </a:r>
          </a:p>
        </p:txBody>
      </p:sp>
      <p:sp>
        <p:nvSpPr>
          <p:cNvPr id="5223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710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7665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3CD88D-3410-4244-AAAA-762590347D86}" type="slidenum">
              <a:rPr lang="hu-HU" sz="1200"/>
              <a:pPr/>
              <a:t>16</a:t>
            </a:fld>
            <a:endParaRPr lang="hu-HU" sz="1200"/>
          </a:p>
        </p:txBody>
      </p:sp>
      <p:sp>
        <p:nvSpPr>
          <p:cNvPr id="532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325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080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D85157F-DBF6-401D-A1BC-722CB477290A}" type="slidenum">
              <a:rPr lang="hu-HU" sz="1200"/>
              <a:pPr/>
              <a:t>17</a:t>
            </a:fld>
            <a:endParaRPr lang="hu-HU" sz="1200"/>
          </a:p>
        </p:txBody>
      </p:sp>
      <p:sp>
        <p:nvSpPr>
          <p:cNvPr id="542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427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63302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18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Az „N páros” nem valódi osztály, hiszen az előző osztályoknak része…</a:t>
            </a:r>
          </a:p>
          <a:p>
            <a:r>
              <a:rPr lang="hu-HU" dirty="0" smtClean="0"/>
              <a:t>Mégis lehet értelme vizsgálni, ha az a feltevésünk, h. a 2-vel való oszthatóságot külön vizsgálja (a „2 az egyetlen páros prím” állítás miatt)</a:t>
            </a:r>
          </a:p>
          <a:p>
            <a:r>
              <a:rPr lang="hu-HU" dirty="0" smtClean="0"/>
              <a:t>Pl. </a:t>
            </a:r>
          </a:p>
          <a:p>
            <a:r>
              <a:rPr lang="hu-HU" dirty="0" smtClean="0"/>
              <a:t>Érvényes bemenet:</a:t>
            </a:r>
          </a:p>
          <a:p>
            <a:pPr>
              <a:buFontTx/>
              <a:buChar char="•"/>
            </a:pPr>
            <a:r>
              <a:rPr lang="hu-HU" dirty="0" smtClean="0"/>
              <a:t>2 (prím) / 6 (nem prím)</a:t>
            </a:r>
          </a:p>
          <a:p>
            <a:pPr>
              <a:buFontTx/>
              <a:buChar char="•"/>
            </a:pPr>
            <a:r>
              <a:rPr lang="hu-HU" dirty="0" smtClean="0"/>
              <a:t>4 = 2*</a:t>
            </a:r>
            <a:r>
              <a:rPr lang="hu-HU" dirty="0" err="1" smtClean="0"/>
              <a:t>2</a:t>
            </a:r>
            <a:r>
              <a:rPr lang="hu-HU" dirty="0" smtClean="0"/>
              <a:t> (egyetlen, kettős osztó)</a:t>
            </a:r>
          </a:p>
          <a:p>
            <a:pPr>
              <a:buFontTx/>
              <a:buChar char="•"/>
            </a:pPr>
            <a:r>
              <a:rPr lang="hu-HU" dirty="0" smtClean="0"/>
              <a:t>6 = 2*3 (de ez már volt, tehát ez nem új teszteset)</a:t>
            </a:r>
          </a:p>
          <a:p>
            <a:pPr>
              <a:buFontTx/>
              <a:buChar char="•"/>
            </a:pPr>
            <a:r>
              <a:rPr lang="hu-HU" dirty="0" smtClean="0"/>
              <a:t>8 = 2*4 (a 6 is páros, tehát nincs újdonsága)</a:t>
            </a:r>
          </a:p>
          <a:p>
            <a:r>
              <a:rPr lang="hu-HU" dirty="0" smtClean="0"/>
              <a:t>Érvénytelen bemenet:</a:t>
            </a:r>
          </a:p>
          <a:p>
            <a:pPr>
              <a:buFontTx/>
              <a:buChar char="•"/>
            </a:pPr>
            <a:r>
              <a:rPr lang="hu-HU" dirty="0" smtClean="0"/>
              <a:t>-2 és/vagy 3.14 és/vagy „kettő”</a:t>
            </a:r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25090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B9B238-0E2D-4E00-9065-C6A07B526188}" type="slidenum">
              <a:rPr lang="hu-HU" sz="1200"/>
              <a:pPr/>
              <a:t>19</a:t>
            </a:fld>
            <a:endParaRPr lang="hu-HU" sz="1200"/>
          </a:p>
        </p:txBody>
      </p:sp>
      <p:sp>
        <p:nvSpPr>
          <p:cNvPr id="563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632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63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75002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7C3F34B-5FF3-4D3F-969F-2CCC209B3B30}" type="slidenum">
              <a:rPr lang="hu-HU" sz="1200"/>
              <a:pPr/>
              <a:t>20</a:t>
            </a:fld>
            <a:endParaRPr lang="hu-HU" sz="1200"/>
          </a:p>
        </p:txBody>
      </p:sp>
      <p:sp>
        <p:nvSpPr>
          <p:cNvPr id="573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735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00221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3DAA7DC-19F7-4F33-BD34-8570A60EC9DC}" type="slidenum">
              <a:rPr lang="hu-HU" sz="1200"/>
              <a:pPr/>
              <a:t>21</a:t>
            </a:fld>
            <a:endParaRPr lang="hu-HU" sz="120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837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8206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EE3D537-D7DE-4BA2-817E-90F4144B9944}" type="slidenum">
              <a:rPr lang="hu-HU" sz="1200"/>
              <a:pPr/>
              <a:t>22</a:t>
            </a:fld>
            <a:endParaRPr lang="hu-HU" sz="1200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 szerkezeti azonosság azt jelenti, hogy pontosan ott van és pontosan az az elválasztójel, ami a konzolos inputnál/outputnál.</a:t>
            </a:r>
          </a:p>
          <a:p>
            <a:endParaRPr lang="hu-HU" dirty="0" smtClean="0"/>
          </a:p>
          <a:p>
            <a:r>
              <a:rPr lang="hu-HU" dirty="0" smtClean="0"/>
              <a:t>Figyelem:</a:t>
            </a:r>
          </a:p>
          <a:p>
            <a:pPr>
              <a:buFontTx/>
              <a:buChar char="•"/>
            </a:pPr>
            <a:r>
              <a:rPr lang="hu-HU" dirty="0" smtClean="0"/>
              <a:t>Az outputfájlba kerül –természetesen– a bemenet megszervezéséhez kiírt kérdés és a kimenet szervezéséhez írt kísérő szöveg is!</a:t>
            </a:r>
          </a:p>
          <a:p>
            <a:pPr>
              <a:buFontTx/>
              <a:buChar char="•"/>
            </a:pPr>
            <a:r>
              <a:rPr lang="hu-HU" dirty="0" smtClean="0"/>
              <a:t>Ezt a „keveredést” el lehet kerülni úgy, h. ez utóbbi „sallangokat” az ún. hibakonzolra (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 smtClean="0"/>
              <a:t> folyamba) írjuk. Amennyiben az output nem fájl, akkor változatlanul minden kiírás a képernyőn jelenik meg.</a:t>
            </a:r>
          </a:p>
          <a:p>
            <a:r>
              <a:rPr lang="hu-HU" dirty="0" smtClean="0"/>
              <a:t>Pl.: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 smtClean="0"/>
              <a:t>helyett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 smtClean="0"/>
              <a:t>írva,</a:t>
            </a:r>
          </a:p>
          <a:p>
            <a:pPr>
              <a:buFontTx/>
              <a:buChar char="•"/>
            </a:pPr>
            <a:r>
              <a:rPr lang="hu-HU" dirty="0" smtClean="0"/>
              <a:t>képernyőoutput estén ekvivalensek lesznek;</a:t>
            </a:r>
          </a:p>
          <a:p>
            <a:pPr>
              <a:buFontTx/>
              <a:buChar char="•"/>
            </a:pPr>
            <a:r>
              <a:rPr lang="hu-HU" dirty="0" smtClean="0"/>
              <a:t>fájloutput esetén a kérdés szöveg nem kerül az outputfájlba.</a:t>
            </a:r>
          </a:p>
          <a:p>
            <a:endParaRPr lang="hu-HU" dirty="0" smtClean="0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98732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521C-354F-4BDB-A9F8-4A1D2983687D}" type="slidenum">
              <a:rPr lang="hu-HU" sz="1200"/>
              <a:pPr/>
              <a:t>5</a:t>
            </a:fld>
            <a:endParaRPr lang="hu-HU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854986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1D648A8-41F1-46AB-9C48-9D9FB6AF90B7}" type="slidenum">
              <a:rPr lang="hu-HU" sz="1200"/>
              <a:pPr/>
              <a:t>23</a:t>
            </a:fld>
            <a:endParaRPr lang="hu-HU" sz="1200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A használt –nem túl intelligens– batch-fájl (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szkript-program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), a 2. változat: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Eggyel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kijjebbrol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kell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inditani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. (Pl.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magabol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pptx-bol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.)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cd Eloadas9hez/</a:t>
            </a: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programban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lenyegi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kiirasok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cout-ba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tortennek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kerdes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szovegek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kiirasa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pedig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cerr-be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, azaz 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fajlba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iranyitasakor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cerr-es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output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command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ablakban,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cout-beliek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fajlban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jelenik meg.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Konzolos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proba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... a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parameterek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legyenek: P=(1,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); Q=(2,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Jegyezze meg az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eredmenyt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_2.exe</a:t>
            </a: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Ugyanez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fajlbol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jon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hasonlitsa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az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elobbihoz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_2_2.be &gt;1_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_2_2.ki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_2_2.ki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_2_1.be &gt;1_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_2_1.ki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_2_1.ki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irany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_2.exe &lt;1_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_2.be &gt;1_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a kimeneti 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fajl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tartalma: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1_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_2.ki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*****************************************************************************</a:t>
            </a:r>
          </a:p>
          <a:p>
            <a:r>
              <a:rPr lang="hu-HU" sz="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hu-HU" sz="800" dirty="0" err="1" smtClean="0">
                <a:latin typeface="Courier New" pitchFamily="49" charset="0"/>
                <a:cs typeface="Courier New" pitchFamily="49" charset="0"/>
              </a:rPr>
              <a:t>pause</a:t>
            </a:r>
            <a:endParaRPr lang="hu-HU" sz="800" dirty="0" smtClean="0">
              <a:latin typeface="Courier New" pitchFamily="49" charset="0"/>
              <a:cs typeface="Courier New" pitchFamily="49" charset="0"/>
            </a:endParaRPr>
          </a:p>
          <a:p>
            <a:endParaRPr lang="hu-HU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04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21998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144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D451EF-9C60-4929-B349-E418C69B1614}" type="slidenum">
              <a:rPr lang="hu-HU" sz="1200"/>
              <a:pPr/>
              <a:t>24</a:t>
            </a:fld>
            <a:endParaRPr lang="hu-HU" sz="1200"/>
          </a:p>
        </p:txBody>
      </p:sp>
      <p:sp>
        <p:nvSpPr>
          <p:cNvPr id="614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73573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247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11253B7-7985-4EE2-89D7-2143002CFF10}" type="slidenum">
              <a:rPr lang="hu-HU" sz="1200"/>
              <a:pPr/>
              <a:t>25</a:t>
            </a:fld>
            <a:endParaRPr lang="hu-HU" sz="1200"/>
          </a:p>
        </p:txBody>
      </p:sp>
      <p:sp>
        <p:nvSpPr>
          <p:cNvPr id="624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699822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Adat-nyomkövetés: egy kijelölt változó érték</a:t>
            </a:r>
            <a:r>
              <a:rPr lang="hu-HU" i="1" dirty="0" smtClean="0"/>
              <a:t>változásá</a:t>
            </a:r>
            <a:r>
              <a:rPr lang="hu-HU" dirty="0" smtClean="0"/>
              <a:t>nak a jelzése (a kódban is).</a:t>
            </a:r>
          </a:p>
          <a:p>
            <a:r>
              <a:rPr lang="hu-HU" dirty="0" smtClean="0"/>
              <a:t>Állapot-nyomkövetés: a program adott pontjaihoz rendelt </a:t>
            </a:r>
            <a:r>
              <a:rPr lang="hu-HU" i="1" dirty="0" smtClean="0"/>
              <a:t>állítások nem teljesülésekor </a:t>
            </a:r>
            <a:r>
              <a:rPr lang="hu-HU" dirty="0" smtClean="0"/>
              <a:t>jelzés.</a:t>
            </a:r>
          </a:p>
          <a:p>
            <a:r>
              <a:rPr lang="hu-HU" dirty="0" smtClean="0"/>
              <a:t>A feltételes fordításhoz –többek közt– rövid és jó leírás: http://hu.wikipedia.org/wiki/C_el%C5%91ford%C3%ADt%C3%B3</a:t>
            </a:r>
          </a:p>
        </p:txBody>
      </p:sp>
      <p:sp>
        <p:nvSpPr>
          <p:cNvPr id="6349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349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349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27006-2517-4663-8482-6403CB486E75}" type="slidenum">
              <a:rPr lang="hu-HU" sz="1200"/>
              <a:pPr/>
              <a:t>26</a:t>
            </a:fld>
            <a:endParaRPr lang="hu-HU" sz="1200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666102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L. http://www.cplusplus.com/reference/cassert/assert/</a:t>
            </a:r>
          </a:p>
          <a:p>
            <a:r>
              <a:rPr lang="hu-HU" smtClean="0"/>
              <a:t>és</a:t>
            </a:r>
            <a:r>
              <a:rPr lang="hu-HU" baseline="0" smtClean="0"/>
              <a:t> http://en.wikipedia.org/wiki/Assert.h</a:t>
            </a:r>
            <a:endParaRPr lang="hu-HU" dirty="0" smtClean="0"/>
          </a:p>
        </p:txBody>
      </p:sp>
      <p:sp>
        <p:nvSpPr>
          <p:cNvPr id="6349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349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349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27006-2517-4663-8482-6403CB486E75}" type="slidenum">
              <a:rPr lang="hu-HU" sz="1200"/>
              <a:pPr/>
              <a:t>27</a:t>
            </a:fld>
            <a:endParaRPr lang="hu-HU" sz="1200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584198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4518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C4C50-3DE3-4D4E-94E7-0537AA2D8003}" type="slidenum">
              <a:rPr lang="hu-HU" sz="1200"/>
              <a:pPr/>
              <a:t>28</a:t>
            </a:fld>
            <a:endParaRPr lang="hu-HU" sz="1200"/>
          </a:p>
        </p:txBody>
      </p:sp>
      <p:sp>
        <p:nvSpPr>
          <p:cNvPr id="645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5341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554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554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554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BE6E63-4D97-400D-A7EE-8A7C8D5EFC53}" type="slidenum">
              <a:rPr lang="hu-HU" sz="1200"/>
              <a:pPr/>
              <a:t>29</a:t>
            </a:fld>
            <a:endParaRPr lang="hu-HU" sz="1200"/>
          </a:p>
        </p:txBody>
      </p:sp>
      <p:sp>
        <p:nvSpPr>
          <p:cNvPr id="655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967427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 smtClean="0">
                <a:sym typeface="Symbol" pitchFamily="18" charset="2"/>
              </a:rPr>
              <a:t>„Minden </a:t>
            </a:r>
            <a:r>
              <a:rPr lang="hu-HU" sz="1000" b="1" i="1" smtClean="0">
                <a:solidFill>
                  <a:srgbClr val="FF0000"/>
                </a:solidFill>
                <a:sym typeface="Symbol" pitchFamily="18" charset="2"/>
              </a:rPr>
              <a:t>nem jóra</a:t>
            </a:r>
            <a:r>
              <a:rPr lang="hu-HU" sz="1000" smtClean="0">
                <a:sym typeface="Symbol" pitchFamily="18" charset="2"/>
              </a:rPr>
              <a:t> hibás”: amire </a:t>
            </a:r>
            <a:r>
              <a:rPr lang="hu-HU" sz="1000" b="1" i="1" smtClean="0">
                <a:sym typeface="Symbol" pitchFamily="18" charset="2"/>
              </a:rPr>
              <a:t>teszteltük és hibás</a:t>
            </a:r>
            <a:r>
              <a:rPr lang="hu-HU" sz="1000" smtClean="0">
                <a:sym typeface="Symbol" pitchFamily="18" charset="2"/>
              </a:rPr>
              <a:t>, és amire </a:t>
            </a:r>
            <a:r>
              <a:rPr lang="hu-HU" sz="1000" b="1" i="1" smtClean="0">
                <a:sym typeface="Symbol" pitchFamily="18" charset="2"/>
              </a:rPr>
              <a:t>még nem teszteltük </a:t>
            </a:r>
            <a:r>
              <a:rPr lang="hu-HU" sz="1000" smtClean="0">
                <a:sym typeface="Symbol" pitchFamily="18" charset="2"/>
              </a:rPr>
              <a:t>arra is tegyük föl, h. hibás…</a:t>
            </a:r>
          </a:p>
        </p:txBody>
      </p:sp>
      <p:sp>
        <p:nvSpPr>
          <p:cNvPr id="6656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656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656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A86209-E28C-4BBE-BBE4-7224EED258C4}" type="slidenum">
              <a:rPr lang="hu-HU" sz="1200"/>
              <a:pPr/>
              <a:t>30</a:t>
            </a:fld>
            <a:endParaRPr lang="hu-HU" sz="1200"/>
          </a:p>
        </p:txBody>
      </p:sp>
      <p:sp>
        <p:nvSpPr>
          <p:cNvPr id="665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679845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758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758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759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363B3B-2757-4004-834F-21125D5C69F0}" type="slidenum">
              <a:rPr lang="hu-HU" sz="1200"/>
              <a:pPr/>
              <a:t>31</a:t>
            </a:fld>
            <a:endParaRPr lang="hu-HU" sz="1200"/>
          </a:p>
        </p:txBody>
      </p:sp>
      <p:sp>
        <p:nvSpPr>
          <p:cNvPr id="675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41261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86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86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861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B417B5A-F768-4C16-B301-C8171B3308C5}" type="slidenum">
              <a:rPr lang="hu-HU" sz="1200"/>
              <a:pPr/>
              <a:t>32</a:t>
            </a:fld>
            <a:endParaRPr lang="hu-HU" sz="1200"/>
          </a:p>
        </p:txBody>
      </p:sp>
      <p:sp>
        <p:nvSpPr>
          <p:cNvPr id="686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2816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8D206CF-ADED-4A2B-A776-52973B37731A}" type="slidenum">
              <a:rPr lang="hu-HU" sz="1200"/>
              <a:pPr/>
              <a:t>6</a:t>
            </a:fld>
            <a:endParaRPr lang="hu-HU" sz="1200"/>
          </a:p>
        </p:txBody>
      </p:sp>
      <p:sp>
        <p:nvSpPr>
          <p:cNvPr id="450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Ad Ideális próba:</a:t>
            </a:r>
          </a:p>
          <a:p>
            <a:pPr lvl="1"/>
            <a:r>
              <a:rPr lang="hu-HU" dirty="0" smtClean="0"/>
              <a:t>Ilyen próba minden (csak a bemeneti paraméterektől függő) programhoz készíthető.</a:t>
            </a:r>
            <a:r>
              <a:rPr lang="hu-HU" baseline="0" dirty="0" smtClean="0"/>
              <a:t> Hiszen a minden lehetséges bemenetet felsoroló teszteset-halmaz ilyen. </a:t>
            </a:r>
          </a:p>
          <a:p>
            <a:pPr lvl="1"/>
            <a:r>
              <a:rPr lang="hu-HU" baseline="0" dirty="0" smtClean="0"/>
              <a:t>Nyilvánvaló persze, hogy ez csak elvileg lehetséges a nagy bemeneti állapotszám miatt.</a:t>
            </a:r>
            <a:endParaRPr lang="hu-HU" dirty="0" smtClean="0"/>
          </a:p>
        </p:txBody>
      </p:sp>
      <p:sp>
        <p:nvSpPr>
          <p:cNvPr id="4506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701730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69638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3D5FCD-2755-41DB-8314-30BFCDE14B02}" type="slidenum">
              <a:rPr lang="hu-HU" sz="1200"/>
              <a:pPr/>
              <a:t>33</a:t>
            </a:fld>
            <a:endParaRPr lang="hu-HU" sz="1200"/>
          </a:p>
        </p:txBody>
      </p:sp>
      <p:sp>
        <p:nvSpPr>
          <p:cNvPr id="696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89617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 smtClean="0"/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066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0C8CE-8AB4-4138-AB64-786A5EACE3D3}" type="slidenum">
              <a:rPr lang="hu-HU" sz="1200"/>
              <a:pPr/>
              <a:t>34</a:t>
            </a:fld>
            <a:endParaRPr lang="hu-HU" sz="1200"/>
          </a:p>
        </p:txBody>
      </p:sp>
      <p:sp>
        <p:nvSpPr>
          <p:cNvPr id="706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52819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066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0C8CE-8AB4-4138-AB64-786A5EACE3D3}" type="slidenum">
              <a:rPr lang="hu-HU" sz="1200"/>
              <a:pPr/>
              <a:t>35</a:t>
            </a:fld>
            <a:endParaRPr lang="hu-HU" sz="1200"/>
          </a:p>
        </p:txBody>
      </p:sp>
      <p:sp>
        <p:nvSpPr>
          <p:cNvPr id="706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228462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168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168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168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00BAD95-B377-492F-B1E8-B48E10962E0A}" type="slidenum">
              <a:rPr lang="hu-HU" sz="1200"/>
              <a:pPr/>
              <a:t>36</a:t>
            </a:fld>
            <a:endParaRPr lang="hu-HU" sz="1200"/>
          </a:p>
        </p:txBody>
      </p:sp>
      <p:sp>
        <p:nvSpPr>
          <p:cNvPr id="716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22567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27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15E6BE-A9CD-43EC-8810-6BE2DC27E795}" type="slidenum">
              <a:rPr lang="hu-HU" sz="1200"/>
              <a:pPr/>
              <a:t>37</a:t>
            </a:fld>
            <a:endParaRPr lang="hu-HU" sz="1200"/>
          </a:p>
        </p:txBody>
      </p:sp>
      <p:sp>
        <p:nvSpPr>
          <p:cNvPr id="727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125296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044BCE-BDEE-4CCF-90C4-BBA7DA776656}" type="slidenum">
              <a:rPr lang="hu-HU" sz="1200"/>
              <a:pPr/>
              <a:t>38</a:t>
            </a:fld>
            <a:endParaRPr lang="hu-HU" sz="1200"/>
          </a:p>
        </p:txBody>
      </p:sp>
      <p:sp>
        <p:nvSpPr>
          <p:cNvPr id="737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292040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/>
              <a:t>A „Döntések elhalasztása” elv példái:</a:t>
            </a:r>
          </a:p>
          <a:p>
            <a:pPr>
              <a:buFontTx/>
              <a:buChar char="•"/>
            </a:pPr>
            <a:r>
              <a:rPr lang="hu-HU" smtClean="0"/>
              <a:t> „a program felépítése legyen = beolvasás + transzformáció + kiírás”</a:t>
            </a:r>
          </a:p>
          <a:p>
            <a:pPr>
              <a:buFontTx/>
              <a:buChar char="•"/>
            </a:pPr>
            <a:r>
              <a:rPr lang="hu-HU" smtClean="0"/>
              <a:t> (a C++ lehetőségeit figyelembe véve) a tömbdeklarációt a méret ismertté válásáig „halogatni”… (Azért tudjunk róla, h. nem jó a majdani kódolási részletkérdéseket az algoritmizálásba belekeverni!)</a:t>
            </a:r>
          </a:p>
          <a:p>
            <a:endParaRPr lang="hu-HU" smtClean="0"/>
          </a:p>
          <a:p>
            <a:r>
              <a:rPr lang="hu-HU" smtClean="0"/>
              <a:t>A „Párhuzamos ágak függetlensége” elvhez:</a:t>
            </a:r>
          </a:p>
          <a:p>
            <a:pPr>
              <a:buFontTx/>
              <a:buChar char="•"/>
            </a:pPr>
            <a:r>
              <a:rPr lang="hu-HU" smtClean="0"/>
              <a:t> Egymástól függetlenül megfogalmazni az egyes ágak feladatát (specifikálni), csak a paramétereken, ill. a legfelsőbb szinten (!) a „globális” változókon keresztül kapcsolódhatnak egymással.</a:t>
            </a:r>
          </a:p>
          <a:p>
            <a:pPr>
              <a:buFontTx/>
              <a:buChar char="•"/>
            </a:pPr>
            <a:endParaRPr lang="hu-HU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47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C9796E-ABA1-4D6B-892C-454A677FB34A}" type="slidenum">
              <a:rPr lang="hu-HU" sz="1200"/>
              <a:pPr/>
              <a:t>39</a:t>
            </a:fld>
            <a:endParaRPr lang="hu-HU" sz="1200"/>
          </a:p>
        </p:txBody>
      </p:sp>
      <p:sp>
        <p:nvSpPr>
          <p:cNvPr id="747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63598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57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1DDCB70-023F-4845-BE2B-B1A7B8F6B05E}" type="slidenum">
              <a:rPr lang="hu-HU" sz="1200"/>
              <a:pPr/>
              <a:t>40</a:t>
            </a:fld>
            <a:endParaRPr lang="hu-HU" sz="1200"/>
          </a:p>
        </p:txBody>
      </p:sp>
      <p:sp>
        <p:nvSpPr>
          <p:cNvPr id="757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141538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Ad „algoritmus és kód koherenciája”: a kód az algoritmus precizírozása legyen csupán, nem valami egészen más újrafogalmazása a problémának; amik az algoritmusban együtt voltak, azok a kódban is együtt maradjanak…</a:t>
            </a:r>
            <a:endParaRPr lang="hu-HU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68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697F09-48A2-4D59-97C9-B544C833D8F6}" type="slidenum">
              <a:rPr lang="hu-HU" sz="1200"/>
              <a:pPr/>
              <a:t>41</a:t>
            </a:fld>
            <a:endParaRPr lang="hu-HU" sz="1200"/>
          </a:p>
        </p:txBody>
      </p:sp>
      <p:sp>
        <p:nvSpPr>
          <p:cNvPr id="768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1436782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78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A0F0736-B059-4815-8505-C3D020E42B24}" type="slidenum">
              <a:rPr lang="hu-HU" sz="1200"/>
              <a:pPr/>
              <a:t>42</a:t>
            </a:fld>
            <a:endParaRPr lang="hu-HU" sz="1200"/>
          </a:p>
        </p:txBody>
      </p:sp>
      <p:sp>
        <p:nvSpPr>
          <p:cNvPr id="778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80194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17F25C-2993-466C-82B8-6A1806291353}" type="slidenum">
              <a:rPr lang="hu-HU" sz="1200"/>
              <a:pPr/>
              <a:t>7</a:t>
            </a:fld>
            <a:endParaRPr lang="hu-HU" sz="1200"/>
          </a:p>
        </p:txBody>
      </p:sp>
      <p:sp>
        <p:nvSpPr>
          <p:cNvPr id="460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smtClean="0"/>
              <a:t>Ad „… meg nem ismételhető teszteset”:</a:t>
            </a:r>
          </a:p>
          <a:p>
            <a:pPr lvl="1"/>
            <a:r>
              <a:rPr lang="hu-HU" dirty="0" smtClean="0"/>
              <a:t>Akkor nem ismételhető meg (garantáltan) egy teszteset, ha a program nemcsak</a:t>
            </a:r>
            <a:r>
              <a:rPr lang="hu-HU" baseline="0" dirty="0" smtClean="0"/>
              <a:t> a bemeneti paramétereitől függ. Például függhet </a:t>
            </a:r>
            <a:r>
              <a:rPr lang="hu-HU" baseline="0" dirty="0" err="1" smtClean="0"/>
              <a:t>véletlenszámoktól</a:t>
            </a:r>
            <a:r>
              <a:rPr lang="hu-HU" baseline="0" dirty="0" smtClean="0"/>
              <a:t>, időzítéstől (külső folyamatoktól) stb.</a:t>
            </a:r>
            <a:endParaRPr lang="hu-HU" dirty="0" smtClean="0"/>
          </a:p>
        </p:txBody>
      </p:sp>
      <p:sp>
        <p:nvSpPr>
          <p:cNvPr id="4608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972981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1613BEC-4C07-4216-85BB-133590B01AE8}" type="slidenum">
              <a:rPr lang="hu-HU" sz="1200"/>
              <a:pPr/>
              <a:t>43</a:t>
            </a:fld>
            <a:endParaRPr lang="hu-HU" sz="120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2582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7453D6-FA38-4FC9-8E92-F0455D8C7424}" type="slidenum">
              <a:rPr lang="hu-HU" sz="1200"/>
              <a:pPr/>
              <a:t>8</a:t>
            </a:fld>
            <a:endParaRPr lang="hu-HU" sz="1200"/>
          </a:p>
        </p:txBody>
      </p:sp>
      <p:sp>
        <p:nvSpPr>
          <p:cNvPr id="471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711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17699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9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73632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10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09924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84F85D5-F045-4F8D-A1AB-FE634DFBB33A}" type="slidenum">
              <a:rPr lang="hu-HU" sz="1200"/>
              <a:pPr/>
              <a:t>11</a:t>
            </a:fld>
            <a:endParaRPr lang="hu-HU" sz="1200"/>
          </a:p>
        </p:txBody>
      </p:sp>
      <p:sp>
        <p:nvSpPr>
          <p:cNvPr id="491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4915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491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25767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2012/2013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72B5404-F0C2-4160-BC9C-A4C1C2381736}" type="slidenum">
              <a:rPr lang="hu-HU" sz="1200"/>
              <a:pPr/>
              <a:t>12</a:t>
            </a:fld>
            <a:endParaRPr lang="hu-HU" sz="1200"/>
          </a:p>
        </p:txBody>
      </p:sp>
      <p:sp>
        <p:nvSpPr>
          <p:cNvPr id="5018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/>
          </a:p>
        </p:txBody>
      </p:sp>
      <p:sp>
        <p:nvSpPr>
          <p:cNvPr id="5018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smtClean="0"/>
              <a:t>Programozási alapismeretek</a:t>
            </a:r>
          </a:p>
        </p:txBody>
      </p:sp>
      <p:sp>
        <p:nvSpPr>
          <p:cNvPr id="501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8200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8973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Photograph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hotograph">
            <a:hlinkClick r:id="rId6" action="ppaction://hlinksldjump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22" cy="1111250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38913"/>
            <a:ext cx="3786187" cy="360362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r>
              <a:rPr lang="hu-HU"/>
              <a:t>Horváth-Papné-Szlávi-Zsakó: Programozási alapismeretek 9. előadás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38913"/>
            <a:ext cx="1905000" cy="360362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C8C06E9-56E1-4FDB-B4CC-99E3C4DB8937}" type="slidenum">
              <a:rPr lang="hu-HU"/>
              <a:pPr>
                <a:defRPr/>
              </a:pPr>
              <a:t>‹#›</a:t>
            </a:fld>
            <a:r>
              <a:rPr lang="hu-HU"/>
              <a:t>/50</a:t>
            </a:r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6036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22DB623-9062-4E2E-8458-804A58A27B9F}" type="datetime8">
              <a:rPr lang="hu-HU" smtClean="0"/>
              <a:pPr/>
              <a:t>2015.04.12. 17:13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016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153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  <a:r>
              <a:rPr lang="hu-HU" smtClean="0"/>
              <a:t/>
            </a:r>
            <a:br>
              <a:rPr lang="hu-HU" smtClean="0"/>
            </a:br>
            <a:endParaRPr lang="en-US" smtClean="0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C98368-2FD0-4513-B96A-98E01F283F78}" type="datetime1">
              <a:rPr lang="hu-HU"/>
              <a:pPr>
                <a:defRPr/>
              </a:pPr>
              <a:t>2015.04.12.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D2AF9583-0324-4CC0-B6C9-4DB8A57CF6F7}" type="slidenum">
              <a:rPr lang="hu-HU"/>
              <a:pPr/>
              <a:t>‹#›</a:t>
            </a:fld>
            <a:endParaRPr lang="hu-HU"/>
          </a:p>
        </p:txBody>
      </p:sp>
      <p:pic>
        <p:nvPicPr>
          <p:cNvPr id="2057" name="Picture 7" descr="ELTE"/>
          <p:cNvPicPr>
            <a:picLocks noChangeAspect="1" noChangeArrowheads="1"/>
          </p:cNvPicPr>
          <p:nvPr userDrawn="1"/>
        </p:nvPicPr>
        <p:blipFill>
          <a:blip r:embed="rId4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4" descr="cimerr2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ELTE"/>
          <p:cNvPicPr>
            <a:picLocks noChangeAspect="1" noChangeArrowheads="1"/>
          </p:cNvPicPr>
          <p:nvPr/>
        </p:nvPicPr>
        <p:blipFill>
          <a:blip r:embed="rId3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cimer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ELT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imerr2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PrM1felev/Pdf/PrTea7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loadas9hez/futtat.b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Eloadas9hez/futtat_2.ba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u.wikipedia.org/wiki/C_el%C5%91ford%C3%ADt%C3%B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loadas9hez/MintaDocC++14_15O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loadas9hez/MintaDocC++14_15O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kov/progalap_bead_minta.zip" TargetMode="External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seged/eTananyag/lecke24_lap1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ungarian_notation#Systems_vs._Apps_Hungaria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6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4.xml"/><Relationship Id="rId10" Type="http://schemas.openxmlformats.org/officeDocument/2006/relationships/image" Target="../media/image11.jpeg"/><Relationship Id="rId4" Type="http://schemas.openxmlformats.org/officeDocument/2006/relationships/slide" Target="slide22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b="0" smtClean="0">
                <a:solidFill>
                  <a:schemeClr val="tx1"/>
                </a:solidFill>
              </a:rPr>
            </a:br>
            <a:r>
              <a:rPr lang="hu-HU" b="0" smtClean="0">
                <a:solidFill>
                  <a:schemeClr val="tx1"/>
                </a:solidFill>
              </a:rPr>
              <a:t>9.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2510" y="1341438"/>
            <a:ext cx="6981378" cy="51831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hu-HU" dirty="0" smtClean="0"/>
              <a:t>Szemantikus ellenőrzés, ellentmondás-keresés: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felhasználatlan változó/érték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i=1; </a:t>
            </a:r>
            <a:b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(i=2;…)</a:t>
            </a:r>
            <a:b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}</a:t>
            </a:r>
            <a:endParaRPr lang="hu-HU" dirty="0" smtClean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„gyanús” változó-használat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 smtClean="0"/>
              <a:t>	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=1; </a:t>
            </a:r>
            <a:b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=2;…)</a:t>
            </a:r>
            <a:b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</a:t>
            </a:r>
            <a:r>
              <a:rPr lang="hu-HU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 }</a:t>
            </a:r>
            <a:b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… </a:t>
            </a:r>
            <a:r>
              <a:rPr lang="hu-HU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</a:t>
            </a:r>
            <a:endParaRPr lang="hu-HU" dirty="0" smtClean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„identikus” transzformáció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 smtClean="0"/>
              <a:t>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*i+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0</a:t>
            </a:r>
            <a:r>
              <a:rPr lang="hu-HU" sz="1800" dirty="0" smtClean="0">
                <a:latin typeface="Courier New" pitchFamily="49" charset="0"/>
              </a:rPr>
              <a:t> </a:t>
            </a:r>
            <a:endParaRPr lang="hu-HU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13D248-5C94-4D3C-BEF7-CF5BCEDCF6EA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9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dirty="0" smtClean="0"/>
              <a:t>Szemantikus ellenőrzés, ellentmondás-keresés  </a:t>
            </a:r>
            <a:r>
              <a:rPr lang="hu-HU" sz="2800" dirty="0" smtClean="0"/>
              <a:t>(</a:t>
            </a:r>
            <a:r>
              <a:rPr lang="hu-HU" sz="2400" dirty="0" smtClean="0"/>
              <a:t>folytatás</a:t>
            </a:r>
            <a:r>
              <a:rPr lang="hu-HU" sz="2800" dirty="0" smtClean="0"/>
              <a:t>)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 smtClean="0"/>
              <a:t>inicializálatlan változó</a:t>
            </a:r>
          </a:p>
          <a:p>
            <a:pPr marL="544513" lvl="1" indent="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n;   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//meggondolatlan kódolása</a:t>
            </a:r>
            <a:b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k[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;//a </a:t>
            </a:r>
            <a:r>
              <a:rPr lang="hu-H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spec.-nak</a:t>
            </a:r>
            <a:r>
              <a:rPr lang="hu-H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/adatleírásnak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</a:pPr>
            <a:r>
              <a:rPr lang="hu-HU" dirty="0" smtClean="0"/>
              <a:t>definiálatlan (?) értékű kifejezés:</a:t>
            </a:r>
            <a:endParaRPr lang="hu-HU" dirty="0"/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endParaRPr lang="hu-HU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A720A5-D4D1-4A17-B677-FF46B4BA72B6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/40</a:t>
            </a:r>
          </a:p>
        </p:txBody>
      </p:sp>
      <p:sp>
        <p:nvSpPr>
          <p:cNvPr id="12295" name="Szövegdoboz 1"/>
          <p:cNvSpPr txBox="1">
            <a:spLocks noChangeArrowheads="1"/>
          </p:cNvSpPr>
          <p:nvPr/>
        </p:nvSpPr>
        <p:spPr bwMode="auto">
          <a:xfrm>
            <a:off x="3245803" y="3930903"/>
            <a:ext cx="53276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hu-HU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fv()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&lt;9;++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…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smtClean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n felhasználása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smtClean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cs typeface="Courier New" pitchFamily="49" charset="0"/>
                <a:sym typeface="Wingdings" pitchFamily="2" charset="2"/>
              </a:rPr>
              <a:t>n-et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tartalmazó formula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dirty="0" smtClean="0"/>
              <a:t>Szemantikus ellenőrzés, ellentmondás-keresés  </a:t>
            </a:r>
            <a:r>
              <a:rPr lang="hu-HU" sz="2800" dirty="0" smtClean="0"/>
              <a:t>(</a:t>
            </a:r>
            <a:r>
              <a:rPr lang="hu-HU" sz="2400" dirty="0" smtClean="0"/>
              <a:t>folytatás</a:t>
            </a:r>
            <a:r>
              <a:rPr lang="hu-HU" sz="2800" dirty="0" smtClean="0"/>
              <a:t>)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 smtClean="0"/>
              <a:t>érték nélküli függvény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AF5E0-3583-48B1-8F38-B5F3B8ADB8D5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/40</a:t>
            </a:r>
          </a:p>
        </p:txBody>
      </p:sp>
      <p:sp>
        <p:nvSpPr>
          <p:cNvPr id="13319" name="Szövegdoboz 1"/>
          <p:cNvSpPr txBox="1">
            <a:spLocks noChangeArrowheads="1"/>
          </p:cNvSpPr>
          <p:nvPr/>
        </p:nvSpPr>
        <p:spPr bwMode="auto">
          <a:xfrm>
            <a:off x="3203575" y="2678113"/>
            <a:ext cx="5616575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hu-HU" sz="2200" dirty="0"/>
              <a:t>s</a:t>
            </a:r>
            <a:r>
              <a:rPr lang="hu-HU" sz="2200" dirty="0" smtClean="0"/>
              <a:t>zintaktikusan </a:t>
            </a:r>
            <a:r>
              <a:rPr lang="hu-HU" sz="2200" dirty="0">
                <a:solidFill>
                  <a:srgbClr val="FF0000"/>
                </a:solidFill>
              </a:rPr>
              <a:t>hibás</a:t>
            </a:r>
            <a:r>
              <a:rPr lang="hu-HU" sz="2200" dirty="0"/>
              <a:t> a C++ nyelvben :</a:t>
            </a:r>
          </a:p>
          <a:p>
            <a:pPr>
              <a:spcBef>
                <a:spcPct val="0"/>
              </a:spcBef>
            </a:pPr>
            <a:endParaRPr lang="hu-HU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fv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 </a:t>
            </a:r>
            <a:r>
              <a:rPr lang="hu-HU" sz="1800" dirty="0"/>
              <a:t>←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…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error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: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return-statement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with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no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value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,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in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/>
            </a:r>
            <a:b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</a:b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		  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function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returning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 'int'|</a:t>
            </a:r>
            <a:endParaRPr lang="hu-HU" sz="1800" i="1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hu-HU" sz="1800" dirty="0"/>
          </a:p>
          <a:p>
            <a:pPr>
              <a:spcBef>
                <a:spcPct val="0"/>
              </a:spcBef>
            </a:pPr>
            <a:r>
              <a:rPr lang="hu-HU" sz="2200" dirty="0"/>
              <a:t>… de </a:t>
            </a:r>
            <a:r>
              <a:rPr lang="hu-HU" sz="2200" dirty="0" smtClean="0"/>
              <a:t>az alábbi csak </a:t>
            </a:r>
            <a:r>
              <a:rPr lang="hu-HU" sz="2200" dirty="0">
                <a:solidFill>
                  <a:srgbClr val="0000FF"/>
                </a:solidFill>
              </a:rPr>
              <a:t>figyelmeztetés</a:t>
            </a:r>
            <a:r>
              <a:rPr lang="hu-HU" sz="2200" dirty="0"/>
              <a:t>t vált ki:</a:t>
            </a:r>
          </a:p>
          <a:p>
            <a:pPr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fv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 </a:t>
            </a:r>
            <a:r>
              <a:rPr lang="hu-HU" sz="1800" dirty="0">
                <a:solidFill>
                  <a:srgbClr val="3C00B3"/>
                </a:solidFill>
                <a:sym typeface="Wingdings" pitchFamily="2" charset="2"/>
              </a:rPr>
              <a:t>…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warning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: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control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reaches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 end </a:t>
            </a:r>
            <a:r>
              <a:rPr lang="hu-HU" sz="1800" i="1" dirty="0" smtClean="0">
                <a:solidFill>
                  <a:srgbClr val="3C00B3"/>
                </a:solidFill>
                <a:sym typeface="Wingdings" pitchFamily="2" charset="2"/>
              </a:rPr>
              <a:t>of </a:t>
            </a:r>
            <a:r>
              <a:rPr lang="hu-HU" sz="1800" i="1" dirty="0" err="1" smtClean="0">
                <a:solidFill>
                  <a:srgbClr val="3C00B3"/>
                </a:solidFill>
                <a:sym typeface="Wingdings" pitchFamily="2" charset="2"/>
              </a:rPr>
              <a:t>non-void</a:t>
            </a:r>
            <a:r>
              <a:rPr lang="hu-HU" sz="1800" i="1" dirty="0" smtClean="0">
                <a:solidFill>
                  <a:srgbClr val="3C00B3"/>
                </a:solidFill>
                <a:sym typeface="Wingdings" pitchFamily="2" charset="2"/>
              </a:rPr>
              <a:t> </a:t>
            </a:r>
            <a:r>
              <a:rPr lang="hu-HU" sz="1800" i="1" dirty="0" err="1">
                <a:solidFill>
                  <a:srgbClr val="3C00B3"/>
                </a:solidFill>
                <a:sym typeface="Wingdings" pitchFamily="2" charset="2"/>
              </a:rPr>
              <a:t>function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|</a:t>
            </a:r>
            <a:endParaRPr lang="hu-HU" sz="1800" i="1" dirty="0">
              <a:solidFill>
                <a:srgbClr val="3C00B3"/>
              </a:solidFill>
            </a:endParaRP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12863"/>
            <a:ext cx="6621463" cy="5327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 smtClean="0"/>
              <a:t>Szemantikus ellenőrzés, ellentmondás-keresés </a:t>
            </a:r>
            <a:r>
              <a:rPr lang="hu-HU" sz="2400" dirty="0" smtClean="0"/>
              <a:t>(folytatás)</a:t>
            </a:r>
            <a:r>
              <a:rPr lang="hu-HU" dirty="0" smtClean="0"/>
              <a:t>:</a:t>
            </a:r>
          </a:p>
          <a:p>
            <a:pPr marL="827088" lvl="1" indent="-288925">
              <a:lnSpc>
                <a:spcPct val="90000"/>
              </a:lnSpc>
              <a:buFontTx/>
              <a:buChar char="o"/>
              <a:defRPr/>
            </a:pPr>
            <a:r>
              <a:rPr lang="hu-HU" dirty="0" smtClean="0"/>
              <a:t>azonosan igaz/</a:t>
            </a:r>
            <a:r>
              <a:rPr lang="hu-HU" dirty="0" smtClean="0">
                <a:solidFill>
                  <a:schemeClr val="accent2">
                    <a:lumMod val="50000"/>
                  </a:schemeClr>
                </a:solidFill>
              </a:rPr>
              <a:t>hamis</a:t>
            </a:r>
            <a:r>
              <a:rPr lang="hu-HU" dirty="0" smtClean="0"/>
              <a:t> feltétel</a:t>
            </a:r>
            <a:br>
              <a:rPr lang="hu-HU" dirty="0" smtClean="0"/>
            </a:br>
            <a:r>
              <a:rPr lang="hu-H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N&gt;1 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||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N&lt;100</a:t>
            </a:r>
            <a:r>
              <a:rPr lang="hu-H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smtClean="0">
                <a:latin typeface="+mj-lt"/>
                <a:cs typeface="Courier New" pitchFamily="49" charset="0"/>
              </a:rPr>
              <a:t>/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N&lt;1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N&gt;</a:t>
            </a:r>
            <a:r>
              <a:rPr lang="hu-HU" sz="18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8000" lvl="1" indent="-28800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hu-HU" dirty="0" smtClean="0"/>
              <a:t>	</a:t>
            </a:r>
            <a:r>
              <a:rPr lang="hu-HU" sz="2000" dirty="0" smtClean="0"/>
              <a:t>Talán egy </a:t>
            </a:r>
            <a:r>
              <a:rPr lang="hu-HU" sz="2000" b="1" dirty="0" smtClean="0"/>
              <a:t>beolvasás-ellenőrzés</a:t>
            </a:r>
            <a:r>
              <a:rPr lang="hu-HU" sz="2000" dirty="0" smtClean="0"/>
              <a:t> kódolásakor jött </a:t>
            </a:r>
            <a:r>
              <a:rPr lang="hu-HU" sz="2000" dirty="0"/>
              <a:t>ki.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  <a:defRPr/>
            </a:pPr>
            <a:r>
              <a:rPr lang="hu-HU" dirty="0" smtClean="0"/>
              <a:t>végtelen számlálós ciklus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EBD35A-3851-425C-8A12-5D478C1DB322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/40</a:t>
            </a:r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3196703" y="4275136"/>
            <a:ext cx="5329238" cy="172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 smtClean="0">
                <a:solidFill>
                  <a:srgbClr val="3C00B3"/>
                </a:solidFill>
                <a:sym typeface="Wingdings" pitchFamily="2" charset="2"/>
              </a:rPr>
              <a:t>nem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okoz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/>
              <a:t>Talán egy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átírása során jött ki.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12863"/>
            <a:ext cx="6621463" cy="5327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 smtClean="0"/>
              <a:t>Szemantikus ellenőrzés, ellentmondás-keresés </a:t>
            </a:r>
            <a:r>
              <a:rPr lang="hu-HU" sz="2400" dirty="0" smtClean="0"/>
              <a:t>(folytatás)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  <a:buFontTx/>
              <a:buChar char="o"/>
              <a:defRPr/>
            </a:pPr>
            <a:r>
              <a:rPr lang="hu-HU" dirty="0" smtClean="0"/>
              <a:t>pontatlan ciklus-szervezés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EBD35A-3851-425C-8A12-5D478C1DB322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/40</a:t>
            </a:r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3159125" y="2801710"/>
            <a:ext cx="5329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/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++i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 smtClean="0">
                <a:solidFill>
                  <a:srgbClr val="3C00B3"/>
                </a:solidFill>
                <a:sym typeface="Wingdings" pitchFamily="2" charset="2"/>
              </a:rPr>
              <a:t>nem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okoz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 smtClean="0"/>
              <a:t>Egy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</a:t>
            </a:r>
            <a:r>
              <a:rPr lang="hu-HU" sz="2000" dirty="0" smtClean="0"/>
              <a:t>következetlen átírása </a:t>
            </a:r>
            <a:r>
              <a:rPr lang="hu-HU" sz="2000" dirty="0"/>
              <a:t>során </a:t>
            </a:r>
            <a:r>
              <a:rPr lang="hu-HU" sz="2000" dirty="0" smtClean="0"/>
              <a:t>jöhetett </a:t>
            </a:r>
            <a:r>
              <a:rPr lang="hu-HU" sz="2000" dirty="0"/>
              <a:t>ki.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2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Szemantikus ellenőrzés, ellentmondás-keresés </a:t>
            </a:r>
            <a:r>
              <a:rPr lang="hu-HU" sz="2400" dirty="0" smtClean="0"/>
              <a:t>(folytatás)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  <a:buFontTx/>
              <a:buChar char="o"/>
            </a:pPr>
            <a:r>
              <a:rPr lang="hu-HU" dirty="0" smtClean="0"/>
              <a:t>végtelen feltételes ciklus (</a:t>
            </a:r>
            <a:r>
              <a:rPr lang="hu-HU" sz="1800" dirty="0" smtClean="0">
                <a:latin typeface="Courier New" pitchFamily="49" charset="0"/>
              </a:rPr>
              <a:t>i&lt;N</a:t>
            </a:r>
            <a:r>
              <a:rPr lang="hu-HU" sz="1800" dirty="0" smtClean="0"/>
              <a:t> </a:t>
            </a:r>
            <a:r>
              <a:rPr lang="hu-HU" dirty="0" smtClean="0"/>
              <a:t>feltételű ciklusban sem </a:t>
            </a:r>
            <a:r>
              <a:rPr lang="hu-HU" sz="2000" dirty="0" smtClean="0">
                <a:latin typeface="Courier New" pitchFamily="49" charset="0"/>
              </a:rPr>
              <a:t>i</a:t>
            </a:r>
            <a:r>
              <a:rPr lang="hu-HU" dirty="0" smtClean="0"/>
              <a:t>, sem </a:t>
            </a:r>
            <a:r>
              <a:rPr lang="hu-HU" sz="2000" dirty="0" smtClean="0">
                <a:latin typeface="Courier New" pitchFamily="49" charset="0"/>
              </a:rPr>
              <a:t>N</a:t>
            </a:r>
            <a:r>
              <a:rPr lang="hu-HU" dirty="0" smtClean="0"/>
              <a:t> nem vagy „</a:t>
            </a:r>
            <a:r>
              <a:rPr lang="hu-HU" dirty="0" err="1" smtClean="0"/>
              <a:t>szin-kronban</a:t>
            </a:r>
            <a:r>
              <a:rPr lang="hu-HU" dirty="0" smtClean="0"/>
              <a:t>” változik)</a:t>
            </a:r>
          </a:p>
          <a:p>
            <a:pPr lvl="1">
              <a:lnSpc>
                <a:spcPct val="90000"/>
              </a:lnSpc>
              <a:buFontTx/>
              <a:buChar char="o"/>
            </a:pPr>
            <a:endParaRPr lang="hu-HU" dirty="0" smtClean="0"/>
          </a:p>
          <a:p>
            <a:pPr lvl="1">
              <a:lnSpc>
                <a:spcPct val="90000"/>
              </a:lnSpc>
              <a:buFontTx/>
              <a:buChar char="o"/>
            </a:pPr>
            <a:endParaRPr lang="hu-HU" dirty="0" smtClean="0"/>
          </a:p>
          <a:p>
            <a:pPr lvl="1">
              <a:lnSpc>
                <a:spcPct val="90000"/>
              </a:lnSpc>
              <a:buFontTx/>
              <a:buChar char="o"/>
            </a:pPr>
            <a:endParaRPr lang="hu-HU" dirty="0" smtClean="0"/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</a:pPr>
            <a:r>
              <a:rPr lang="hu-HU" dirty="0" smtClean="0"/>
              <a:t>konstans értékű, (</a:t>
            </a:r>
            <a:r>
              <a:rPr lang="hu-HU" sz="2400" dirty="0" smtClean="0"/>
              <a:t>bár</a:t>
            </a:r>
            <a:r>
              <a:rPr lang="hu-HU" dirty="0" smtClean="0"/>
              <a:t>) változókat </a:t>
            </a:r>
            <a:r>
              <a:rPr lang="hu-HU" dirty="0" err="1" smtClean="0"/>
              <a:t>tartal-mazó</a:t>
            </a:r>
            <a:r>
              <a:rPr lang="hu-HU" dirty="0" smtClean="0"/>
              <a:t> kifejezés</a:t>
            </a:r>
          </a:p>
          <a:p>
            <a:pPr lvl="1">
              <a:buFont typeface="Wingdings" pitchFamily="2" charset="2"/>
              <a:buNone/>
            </a:pPr>
            <a:r>
              <a:rPr lang="hu-HU" sz="1800" dirty="0" smtClean="0">
                <a:latin typeface="Courier New" pitchFamily="49" charset="0"/>
              </a:rPr>
              <a:t>	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y=sin(x)*cos(x)</a:t>
            </a:r>
            <a:r>
              <a:rPr lang="hu-H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-sin</a:t>
            </a:r>
            <a:r>
              <a:rPr lang="hu-H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(2*x)/2 </a:t>
            </a:r>
            <a:endParaRPr lang="hu-H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DBBD75-8942-41AF-8B92-1CB4C0E6B93F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/40</a:t>
            </a:r>
          </a:p>
        </p:txBody>
      </p:sp>
      <p:sp>
        <p:nvSpPr>
          <p:cNvPr id="15367" name="Szövegdoboz 7"/>
          <p:cNvSpPr txBox="1">
            <a:spLocks noChangeArrowheads="1"/>
          </p:cNvSpPr>
          <p:nvPr/>
        </p:nvSpPr>
        <p:spPr bwMode="auto">
          <a:xfrm>
            <a:off x="3201988" y="3543300"/>
            <a:ext cx="53292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(i&lt;=N)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i</a:t>
            </a:r>
            <a:r>
              <a:rPr lang="hu-H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=+1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</a:rPr>
              <a:t>talán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 i+=1 </a:t>
            </a:r>
            <a:r>
              <a:rPr lang="hu-HU" sz="1800" i="1" dirty="0">
                <a:solidFill>
                  <a:srgbClr val="3C00B3"/>
                </a:solidFill>
              </a:rPr>
              <a:t>akart lenni?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Dinamikus tesztelés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679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Tesztelési módszerek:</a:t>
            </a:r>
          </a:p>
          <a:p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Fekete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/>
              <a:t>módszerek (←</a:t>
            </a:r>
            <a:r>
              <a:rPr lang="hu-HU" sz="2800" dirty="0" smtClean="0">
                <a:solidFill>
                  <a:srgbClr val="0000FF"/>
                </a:solidFill>
              </a:rPr>
              <a:t>nincs </a:t>
            </a:r>
            <a:r>
              <a:rPr lang="hu-HU" sz="2800" i="1" dirty="0" smtClean="0">
                <a:solidFill>
                  <a:srgbClr val="0000FF"/>
                </a:solidFill>
              </a:rPr>
              <a:t>kimerítő be-menet</a:t>
            </a:r>
            <a:r>
              <a:rPr lang="hu-HU" sz="2800" dirty="0" smtClean="0">
                <a:solidFill>
                  <a:srgbClr val="0000FF"/>
                </a:solidFill>
              </a:rPr>
              <a:t> </a:t>
            </a:r>
            <a:r>
              <a:rPr lang="hu-HU" sz="2800" dirty="0" smtClean="0"/>
              <a:t>– nem lehet minden lehetséges </a:t>
            </a:r>
            <a:r>
              <a:rPr lang="hu-HU" sz="2800" dirty="0" err="1" smtClean="0"/>
              <a:t>beme-netre</a:t>
            </a:r>
            <a:r>
              <a:rPr lang="hu-HU" sz="2800" dirty="0" smtClean="0"/>
              <a:t> kipróbálni): a teszteseteket a program </a:t>
            </a:r>
            <a:r>
              <a:rPr lang="hu-HU" sz="2800" dirty="0" smtClean="0">
                <a:solidFill>
                  <a:srgbClr val="FF3300"/>
                </a:solidFill>
              </a:rPr>
              <a:t>specifikációja </a:t>
            </a:r>
            <a:r>
              <a:rPr lang="hu-HU" sz="2800" dirty="0" smtClean="0"/>
              <a:t>alapján</a:t>
            </a:r>
            <a:r>
              <a:rPr lang="hu-HU" sz="2800" dirty="0" smtClean="0">
                <a:solidFill>
                  <a:srgbClr val="FF3300"/>
                </a:solidFill>
              </a:rPr>
              <a:t> </a:t>
            </a:r>
            <a:r>
              <a:rPr lang="hu-HU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 smtClean="0">
                <a:solidFill>
                  <a:srgbClr val="FF3300"/>
                </a:solidFill>
              </a:rPr>
              <a:t> </a:t>
            </a:r>
            <a:r>
              <a:rPr lang="hu-HU" sz="2800" dirty="0" smtClean="0"/>
              <a:t>választjuk. </a:t>
            </a:r>
          </a:p>
          <a:p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Fehér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smtClean="0"/>
              <a:t>módszerek (←</a:t>
            </a:r>
            <a:r>
              <a:rPr lang="hu-HU" sz="2800" dirty="0" smtClean="0">
                <a:solidFill>
                  <a:srgbClr val="0000FF"/>
                </a:solidFill>
              </a:rPr>
              <a:t>nincs </a:t>
            </a:r>
            <a:r>
              <a:rPr lang="hu-HU" sz="2800" i="1" dirty="0" smtClean="0">
                <a:solidFill>
                  <a:srgbClr val="0000FF"/>
                </a:solidFill>
              </a:rPr>
              <a:t>kimerítő út</a:t>
            </a:r>
            <a:r>
              <a:rPr lang="hu-HU" sz="2800" dirty="0" smtClean="0">
                <a:solidFill>
                  <a:srgbClr val="0000FF"/>
                </a:solidFill>
              </a:rPr>
              <a:t> </a:t>
            </a:r>
            <a:r>
              <a:rPr lang="hu-HU" sz="2800" dirty="0" smtClean="0"/>
              <a:t>– nem lehet minden végrehajtási sorrendre </a:t>
            </a:r>
            <a:r>
              <a:rPr lang="hu-HU" sz="2800" dirty="0" err="1" smtClean="0"/>
              <a:t>ki-próbálni</a:t>
            </a:r>
            <a:r>
              <a:rPr lang="hu-HU" sz="2800" dirty="0" smtClean="0"/>
              <a:t>): a teszteseteket a </a:t>
            </a:r>
            <a:r>
              <a:rPr lang="hu-HU" sz="2800" dirty="0" smtClean="0">
                <a:solidFill>
                  <a:srgbClr val="FF3300"/>
                </a:solidFill>
              </a:rPr>
              <a:t>program </a:t>
            </a:r>
            <a:r>
              <a:rPr lang="hu-HU" sz="2800" dirty="0" err="1" smtClean="0">
                <a:solidFill>
                  <a:srgbClr val="FF3300"/>
                </a:solidFill>
              </a:rPr>
              <a:t>struktú-rája</a:t>
            </a:r>
            <a:r>
              <a:rPr lang="hu-HU" sz="2800" dirty="0" smtClean="0"/>
              <a:t> alapján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 smtClean="0"/>
              <a:t> választjuk. 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409801-B1E9-48D5-94C3-2CB4CB95FEBD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smtClean="0"/>
              <a:t>Dinamikus tesztelés:</a:t>
            </a:r>
            <a:br>
              <a:rPr lang="hu-HU" smtClean="0"/>
            </a:br>
            <a:r>
              <a:rPr lang="hu-HU" sz="3200" smtClean="0"/>
              <a:t>fekete doboz módszerek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b="1" smtClean="0"/>
              <a:t>Ekvivalencia-osztályok módszere</a:t>
            </a:r>
            <a:r>
              <a:rPr lang="hu-HU" smtClean="0"/>
              <a:t>: </a:t>
            </a:r>
            <a:r>
              <a:rPr lang="hu-HU" sz="2800" smtClean="0"/>
              <a:t>a bemeneteket (vagy a kimeneteket) soroljuk olyan osztályokba, amelyekre a program vár-hatóan egyformán működik; ezután osztá-lyonként egy tesztesetet válasszunk!</a:t>
            </a:r>
          </a:p>
          <a:p>
            <a:r>
              <a:rPr lang="hu-HU" b="1" smtClean="0"/>
              <a:t>Határeset elemzés módszere</a:t>
            </a:r>
            <a:r>
              <a:rPr lang="hu-HU" smtClean="0"/>
              <a:t>: </a:t>
            </a:r>
            <a:r>
              <a:rPr lang="hu-HU" sz="2800" smtClean="0"/>
              <a:t>az ek-vivalencia-osztályok határáról válasszunk tesztesetet!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2F5E7-F4DA-4291-AE67-93BC46A28A87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/40</a:t>
            </a:r>
          </a:p>
        </p:txBody>
      </p:sp>
      <p:sp>
        <p:nvSpPr>
          <p:cNvPr id="9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smtClean="0"/>
              <a:t>Dinamikus tesztelés:</a:t>
            </a:r>
            <a:br>
              <a:rPr lang="hu-HU" smtClean="0"/>
            </a:br>
            <a:r>
              <a:rPr lang="hu-HU" sz="3200" smtClean="0"/>
              <a:t>fekete doboz 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4754562"/>
          </a:xfrm>
        </p:spPr>
        <p:txBody>
          <a:bodyPr/>
          <a:lstStyle/>
          <a:p>
            <a:r>
              <a:rPr lang="hu-HU" b="1" dirty="0" smtClean="0"/>
              <a:t>Feladat:</a:t>
            </a:r>
            <a:r>
              <a:rPr lang="hu-HU" dirty="0" smtClean="0"/>
              <a:t> </a:t>
            </a:r>
            <a:r>
              <a:rPr lang="hu-HU" sz="2800" dirty="0" smtClean="0"/>
              <a:t>Adja meg egy N természetes szám valódi (</a:t>
            </a:r>
            <a:r>
              <a:rPr lang="hu-HU" sz="2400" dirty="0" smtClean="0"/>
              <a:t>1-től és önmagától különböző</a:t>
            </a:r>
            <a:r>
              <a:rPr lang="hu-HU" sz="2800" dirty="0" smtClean="0"/>
              <a:t>) osztóját!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/>
              <a:t>	Ekvivalencia osztályok (</a:t>
            </a:r>
            <a:r>
              <a:rPr lang="hu-HU" sz="2000" dirty="0" smtClean="0"/>
              <a:t>bemenet alapján</a:t>
            </a:r>
            <a:r>
              <a:rPr lang="hu-HU" b="1" dirty="0" smtClean="0"/>
              <a:t>):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 smtClean="0"/>
              <a:t>N prímszám: 3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</a:t>
            </a:r>
            <a:r>
              <a:rPr lang="hu-HU" dirty="0" smtClean="0"/>
              <a:t> egy</a:t>
            </a:r>
            <a:r>
              <a:rPr lang="hu-HU" sz="2000" dirty="0" smtClean="0"/>
              <a:t>(</a:t>
            </a:r>
            <a:r>
              <a:rPr lang="hu-HU" sz="2000" dirty="0" err="1" smtClean="0"/>
              <a:t>-féle</a:t>
            </a:r>
            <a:r>
              <a:rPr lang="hu-HU" sz="2000" dirty="0" smtClean="0"/>
              <a:t>)</a:t>
            </a:r>
            <a:r>
              <a:rPr lang="hu-HU" dirty="0" smtClean="0"/>
              <a:t> valódi osztója van: 25</a:t>
            </a:r>
            <a:r>
              <a:rPr lang="hu-HU" sz="2400" dirty="0" smtClean="0"/>
              <a:t>=5*</a:t>
            </a:r>
            <a:r>
              <a:rPr lang="hu-HU" sz="2400" dirty="0" err="1" smtClean="0"/>
              <a:t>5</a:t>
            </a:r>
            <a:endParaRPr lang="hu-HU" sz="2400" dirty="0" smtClean="0"/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</a:t>
            </a:r>
            <a:r>
              <a:rPr lang="hu-HU" dirty="0" smtClean="0"/>
              <a:t> több, különböző valódi osztója is van: 77</a:t>
            </a:r>
            <a:r>
              <a:rPr lang="hu-HU" sz="2400" dirty="0" smtClean="0"/>
              <a:t>=7*11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 smtClean="0"/>
              <a:t>N páros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i="1" dirty="0" smtClean="0"/>
              <a:t>N bármi, ami nem természetes szám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176298" y="2997200"/>
            <a:ext cx="5926137" cy="2376488"/>
          </a:xfrm>
          <a:prstGeom prst="rect">
            <a:avLst/>
          </a:prstGeom>
          <a:noFill/>
          <a:ln w="12700" cap="rnd" algn="ctr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3176299" y="5445125"/>
            <a:ext cx="5926136" cy="371476"/>
          </a:xfrm>
          <a:prstGeom prst="rect">
            <a:avLst/>
          </a:prstGeom>
          <a:noFill/>
          <a:ln w="1270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106363" y="3213100"/>
            <a:ext cx="2159000" cy="360363"/>
          </a:xfrm>
          <a:prstGeom prst="wedgeRectCallout">
            <a:avLst>
              <a:gd name="adj1" fmla="val 98676"/>
              <a:gd name="adj2" fmla="val -88324"/>
            </a:avLst>
          </a:prstGeom>
          <a:solidFill>
            <a:srgbClr val="0066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Érvényes adatokra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106363" y="5661025"/>
            <a:ext cx="2159000" cy="360363"/>
          </a:xfrm>
          <a:prstGeom prst="wedgeRectCallout">
            <a:avLst>
              <a:gd name="adj1" fmla="val 98824"/>
              <a:gd name="adj2" fmla="val -87884"/>
            </a:avLst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Érvénytelen adatokra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0968D2-B21D-4219-9254-47A403FD05BA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/40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214253" y="4997450"/>
            <a:ext cx="5825835" cy="376238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hu-HU" sz="2400" dirty="0" smtClean="0"/>
              <a:t> </a:t>
            </a:r>
            <a:r>
              <a:rPr lang="hu-HU" sz="2400" dirty="0" smtClean="0">
                <a:sym typeface="Symbol" panose="05050102010706020507" pitchFamily="18" charset="2"/>
              </a:rPr>
              <a:t>2</a:t>
            </a:r>
            <a:r>
              <a:rPr lang="hu-HU" sz="2400" dirty="0" smtClean="0">
                <a:sym typeface="Symbol" panose="05050102010706020507" pitchFamily="18" charset="2"/>
              </a:rPr>
              <a:t>.</a:t>
            </a:r>
            <a:r>
              <a:rPr lang="hu-HU" sz="2400" dirty="0" smtClean="0">
                <a:sym typeface="Symbol"/>
              </a:rPr>
              <a:t></a:t>
            </a:r>
            <a:r>
              <a:rPr lang="hu-HU" sz="2400" dirty="0" smtClean="0">
                <a:sym typeface="Symbol" panose="05050102010706020507" pitchFamily="18" charset="2"/>
              </a:rPr>
              <a:t>3.</a:t>
            </a:r>
            <a:endParaRPr lang="hu-HU" sz="2400" dirty="0"/>
          </a:p>
        </p:txBody>
      </p:sp>
      <p:pic>
        <p:nvPicPr>
          <p:cNvPr id="14" name="Picture 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14289"/>
            <a:ext cx="2261157" cy="121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Dinamikus tesztelés:</a:t>
            </a:r>
            <a:br>
              <a:rPr lang="hu-HU" smtClean="0"/>
            </a:br>
            <a:r>
              <a:rPr lang="hu-HU" sz="3200" smtClean="0"/>
              <a:t>fehér</a:t>
            </a:r>
            <a:r>
              <a:rPr lang="hu-HU" sz="2800" smtClean="0"/>
              <a:t> </a:t>
            </a:r>
            <a:r>
              <a:rPr lang="hu-HU" sz="3200" smtClean="0"/>
              <a:t>doboz módszerek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Kipróbálási stratégiák:</a:t>
            </a:r>
          </a:p>
          <a:p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 lefedés</a:t>
            </a:r>
            <a:r>
              <a:rPr lang="hu-HU" sz="2800" dirty="0" smtClean="0"/>
              <a:t>: </a:t>
            </a:r>
            <a:r>
              <a:rPr lang="hu-HU" sz="2800" dirty="0" smtClean="0">
                <a:solidFill>
                  <a:srgbClr val="FF3300"/>
                </a:solidFill>
              </a:rPr>
              <a:t>minden utasítást legalább egyszer hajtsunk végre!</a:t>
            </a:r>
          </a:p>
          <a:p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 lefedés</a:t>
            </a:r>
            <a:r>
              <a:rPr lang="hu-HU" sz="2800" dirty="0" smtClean="0"/>
              <a:t>: </a:t>
            </a:r>
            <a:r>
              <a:rPr lang="hu-HU" sz="2800" dirty="0" smtClean="0">
                <a:solidFill>
                  <a:srgbClr val="FF3300"/>
                </a:solidFill>
              </a:rPr>
              <a:t>minden feltétel legyen legalább egyszer igaz, illetve hamis!</a:t>
            </a:r>
          </a:p>
          <a:p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részfeltétel lefedés</a:t>
            </a:r>
            <a:r>
              <a:rPr lang="hu-HU" sz="2800" i="1" dirty="0" smtClean="0"/>
              <a:t>: </a:t>
            </a:r>
            <a:r>
              <a:rPr lang="hu-HU" sz="2800" dirty="0" smtClean="0">
                <a:solidFill>
                  <a:srgbClr val="FF3300"/>
                </a:solidFill>
              </a:rPr>
              <a:t>minden részfeltétel legyen legalább egyszer igaz, illetve hamis!</a:t>
            </a:r>
          </a:p>
          <a:p>
            <a:endParaRPr lang="hu-HU" sz="2800" i="1" dirty="0" smtClean="0"/>
          </a:p>
          <a:p>
            <a:pPr>
              <a:buFont typeface="Wingdings" pitchFamily="2" charset="2"/>
              <a:buNone/>
            </a:pPr>
            <a:r>
              <a:rPr lang="hu-HU" b="1" dirty="0" smtClean="0"/>
              <a:t>Tesztadat-generálás: </a:t>
            </a:r>
          </a:p>
          <a:p>
            <a:r>
              <a:rPr lang="hu-HU" sz="2800" dirty="0" smtClean="0"/>
              <a:t>automatikus tesztbemenet-előállítás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6588125" y="4994275"/>
            <a:ext cx="2482850" cy="935038"/>
          </a:xfrm>
          <a:prstGeom prst="wedgeRectCallout">
            <a:avLst>
              <a:gd name="adj1" fmla="val -99491"/>
              <a:gd name="adj2" fmla="val 5203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Ezekhez 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továbbiakat itt talál:</a:t>
            </a:r>
            <a:endParaRPr lang="hu-HU" sz="16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hlinkClick r:id="rId3"/>
              </a:rPr>
              <a:t>http://people.inf.elte.hu/szlavi/PrM1felev/Pdf/PrTea7.pdf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1.3.2. fejezetében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D00E4-35EE-48D6-AC37-84EA28C9C9A2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/40</a:t>
            </a:r>
          </a:p>
        </p:txBody>
      </p:sp>
      <p:sp>
        <p:nvSpPr>
          <p:cNvPr id="9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mai előadás foglalata, </a:t>
            </a:r>
            <a:r>
              <a:rPr lang="hu-HU" sz="2800" dirty="0" smtClean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</a:t>
            </a:r>
            <a:r>
              <a:rPr lang="hu-HU" dirty="0" smtClean="0"/>
              <a:t>).”</a:t>
            </a:r>
            <a:br>
              <a:rPr lang="hu-HU" dirty="0" smtClean="0"/>
            </a:br>
            <a:r>
              <a:rPr lang="hu-HU" sz="1200" dirty="0" smtClean="0"/>
              <a:t>- Seneca</a:t>
            </a:r>
            <a:br>
              <a:rPr lang="hu-HU" sz="1200" dirty="0" smtClean="0"/>
            </a:br>
            <a:r>
              <a:rPr lang="hu-HU" sz="1200" dirty="0" smtClean="0"/>
              <a:t/>
            </a:r>
            <a:br>
              <a:rPr lang="hu-HU" sz="1200" dirty="0" smtClean="0"/>
            </a:br>
            <a:endParaRPr lang="hu-HU" sz="1200" dirty="0"/>
          </a:p>
          <a:p>
            <a:r>
              <a:rPr lang="hu-HU" dirty="0" smtClean="0"/>
              <a:t>„</a:t>
            </a:r>
            <a:r>
              <a:rPr lang="hu-HU" dirty="0"/>
              <a:t>Más szemében meglátja a szálkát, a magáéban a gerendát sem veszi észre</a:t>
            </a:r>
            <a:r>
              <a:rPr lang="hu-HU" dirty="0" smtClean="0"/>
              <a:t>.”</a:t>
            </a:r>
            <a:br>
              <a:rPr lang="hu-HU" dirty="0" smtClean="0"/>
            </a:br>
            <a:r>
              <a:rPr lang="hu-HU" sz="1200" dirty="0" smtClean="0"/>
              <a:t>-</a:t>
            </a:r>
            <a:r>
              <a:rPr lang="hu-HU" sz="1200" dirty="0"/>
              <a:t> </a:t>
            </a:r>
            <a:r>
              <a:rPr lang="hu-HU" sz="1200" dirty="0" smtClean="0"/>
              <a:t>Mt</a:t>
            </a:r>
            <a:r>
              <a:rPr lang="hu-HU" sz="1200" dirty="0"/>
              <a:t>. </a:t>
            </a:r>
            <a:r>
              <a:rPr lang="hu-HU" sz="1200" dirty="0" smtClean="0"/>
              <a:t>7,3/</a:t>
            </a:r>
            <a:r>
              <a:rPr lang="hu-HU" sz="1200" dirty="0" err="1" smtClean="0"/>
              <a:t>Lk</a:t>
            </a:r>
            <a:r>
              <a:rPr lang="hu-HU" sz="1200" dirty="0" smtClean="0"/>
              <a:t> 6,41</a:t>
            </a:r>
            <a:br>
              <a:rPr lang="hu-HU" sz="1200" dirty="0" smtClean="0"/>
            </a:br>
            <a:r>
              <a:rPr lang="hu-HU" sz="1200" dirty="0" smtClean="0"/>
              <a:t/>
            </a:r>
            <a:br>
              <a:rPr lang="hu-HU" sz="1200" dirty="0" smtClean="0"/>
            </a:br>
            <a:endParaRPr lang="hu-HU" sz="1200" dirty="0" smtClean="0"/>
          </a:p>
          <a:p>
            <a:r>
              <a:rPr lang="hu-HU" dirty="0" smtClean="0"/>
              <a:t>„</a:t>
            </a:r>
            <a:r>
              <a:rPr lang="hu-HU" dirty="0"/>
              <a:t>Minden feladat </a:t>
            </a:r>
            <a:r>
              <a:rPr lang="hu-HU" dirty="0" smtClean="0"/>
              <a:t>papír-</a:t>
            </a:r>
            <a:br>
              <a:rPr lang="hu-HU" dirty="0" smtClean="0"/>
            </a:br>
            <a:r>
              <a:rPr lang="hu-HU" dirty="0" smtClean="0"/>
              <a:t>munkával zárul”</a:t>
            </a:r>
          </a:p>
          <a:p>
            <a:pPr marL="271463" indent="12700">
              <a:buNone/>
            </a:pPr>
            <a:r>
              <a:rPr lang="hu-HU" sz="2400" dirty="0" smtClean="0"/>
              <a:t>– így a mai előadás is.</a:t>
            </a:r>
            <a:endParaRPr lang="hu-HU" dirty="0"/>
          </a:p>
          <a:p>
            <a:endParaRPr lang="en-GB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 smtClean="0"/>
              <a:t>Horváth-Papné-Szlávi-Zsakó: Programozási alapismeretek 9. előadás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2</a:t>
            </a:fld>
            <a:r>
              <a:rPr lang="hu-HU" smtClean="0"/>
              <a:t>/50</a:t>
            </a:r>
            <a:endParaRPr lang="hu-HU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17:19</a:t>
            </a:fld>
            <a:endParaRPr lang="en-US" dirty="0"/>
          </a:p>
        </p:txBody>
      </p:sp>
      <p:pic>
        <p:nvPicPr>
          <p:cNvPr id="2050" name="Picture 2" descr="nojobis.jpg">
            <a:hlinkClick r:id="" action="ppaction://customshow?id=2&amp;return=tru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65104"/>
            <a:ext cx="153848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m.blog.hu/fa/faszkivan/image/26_03_2012/harkaly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93235"/>
            <a:ext cx="1512168" cy="108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56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smtClean="0"/>
              <a:t>Dinamikus tesztelés:</a:t>
            </a:r>
            <a:br>
              <a:rPr lang="hu-HU" smtClean="0"/>
            </a:br>
            <a:r>
              <a:rPr lang="hu-HU" sz="3200" smtClean="0"/>
              <a:t>fehér doboz módszerek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800850" cy="5040312"/>
          </a:xfrm>
        </p:spPr>
        <p:txBody>
          <a:bodyPr lIns="72000" rIns="36000"/>
          <a:lstStyle/>
          <a:p>
            <a:r>
              <a:rPr lang="hu-HU" b="1" dirty="0" smtClean="0"/>
              <a:t>Feladat:</a:t>
            </a:r>
            <a:r>
              <a:rPr lang="hu-HU" dirty="0" smtClean="0"/>
              <a:t> </a:t>
            </a:r>
            <a:r>
              <a:rPr lang="hu-HU" sz="2800" dirty="0" smtClean="0"/>
              <a:t>Egy N természetes szám valódi (1-től és önmagától különböző) osztója…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/>
              <a:t>	Utasítás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smtClean="0"/>
              <a:t>i:=i+1 végrehajtandó: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smtClean="0"/>
              <a:t>O:=i végrehajtandó: (</a:t>
            </a:r>
            <a:r>
              <a:rPr lang="hu-HU" sz="2000" dirty="0" smtClean="0">
                <a:sym typeface="Symbol" panose="05050102010706020507" pitchFamily="18" charset="2"/>
              </a:rPr>
              <a:t></a:t>
            </a:r>
            <a:r>
              <a:rPr lang="hu-HU" sz="2400" dirty="0" smtClean="0"/>
              <a:t>Van=Igaz</a:t>
            </a:r>
            <a:r>
              <a:rPr lang="hu-HU" dirty="0" smtClean="0"/>
              <a:t>) N=4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/>
              <a:t>	Feltétel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smtClean="0"/>
              <a:t>Ciklusfeltétel igaz: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smtClean="0"/>
              <a:t>Ciklusfeltétel hamis: N=2 (</a:t>
            </a:r>
            <a:r>
              <a:rPr lang="hu-HU" sz="2400" dirty="0" smtClean="0"/>
              <a:t>be sem lép</a:t>
            </a:r>
            <a:r>
              <a:rPr lang="hu-HU" dirty="0" smtClean="0"/>
              <a:t>)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 smtClean="0"/>
              <a:t>Elágazásfeltétel</a:t>
            </a:r>
            <a:r>
              <a:rPr lang="hu-HU" dirty="0" smtClean="0"/>
              <a:t> igaz: (</a:t>
            </a:r>
            <a:r>
              <a:rPr lang="hu-HU" sz="2000" dirty="0" smtClean="0">
                <a:sym typeface="Symbol" panose="05050102010706020507" pitchFamily="18" charset="2"/>
              </a:rPr>
              <a:t></a:t>
            </a:r>
            <a:r>
              <a:rPr lang="hu-HU" sz="2400" dirty="0" smtClean="0"/>
              <a:t>Van=Igaz</a:t>
            </a:r>
            <a:r>
              <a:rPr lang="hu-HU" dirty="0" smtClean="0"/>
              <a:t>) N=4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 smtClean="0"/>
              <a:t>Elágazásfeltétel</a:t>
            </a:r>
            <a:r>
              <a:rPr lang="hu-HU" dirty="0" smtClean="0"/>
              <a:t> hamis: (</a:t>
            </a:r>
            <a:r>
              <a:rPr lang="hu-HU" sz="2000" dirty="0" smtClean="0">
                <a:sym typeface="Symbol" panose="05050102010706020507" pitchFamily="18" charset="2"/>
              </a:rPr>
              <a:t></a:t>
            </a:r>
            <a:r>
              <a:rPr lang="hu-HU" sz="2400" dirty="0" smtClean="0"/>
              <a:t>Van=Hamis</a:t>
            </a:r>
            <a:r>
              <a:rPr lang="hu-HU" dirty="0" smtClean="0"/>
              <a:t>) N=2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D6D550-5548-4590-9654-037801789C0B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/40</a:t>
            </a:r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17650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yamatábra: Bekötés 1"/>
          <p:cNvSpPr/>
          <p:nvPr/>
        </p:nvSpPr>
        <p:spPr>
          <a:xfrm>
            <a:off x="584200" y="1746250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Folyamatábra: Bekötés 14"/>
          <p:cNvSpPr/>
          <p:nvPr/>
        </p:nvSpPr>
        <p:spPr>
          <a:xfrm>
            <a:off x="525463" y="2389188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6" name="Folyamatábra: Bekötés 15"/>
          <p:cNvSpPr/>
          <p:nvPr/>
        </p:nvSpPr>
        <p:spPr>
          <a:xfrm>
            <a:off x="2490788" y="3887788"/>
            <a:ext cx="3206750" cy="576262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7" name="Folyamatábra: Bekötés 16"/>
          <p:cNvSpPr/>
          <p:nvPr/>
        </p:nvSpPr>
        <p:spPr>
          <a:xfrm>
            <a:off x="546100" y="1957388"/>
            <a:ext cx="647700" cy="228600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8" name="Folyamatábra: Bekötés 17"/>
          <p:cNvSpPr/>
          <p:nvPr/>
        </p:nvSpPr>
        <p:spPr>
          <a:xfrm>
            <a:off x="382588" y="2625725"/>
            <a:ext cx="647700" cy="227013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9" name="Folyamatábra: Bekötés 18"/>
          <p:cNvSpPr/>
          <p:nvPr/>
        </p:nvSpPr>
        <p:spPr>
          <a:xfrm>
            <a:off x="2411413" y="2403475"/>
            <a:ext cx="3455987" cy="504825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2" grpId="0" animBg="1"/>
      <p:bldP spid="15" grpId="0" animBg="1"/>
      <p:bldP spid="16" grpId="0" animBg="1"/>
      <p:bldP spid="17" grpId="0" uiExpand="1" animBg="1"/>
      <p:bldP spid="17" grpId="1" animBg="1"/>
      <p:bldP spid="18" grpId="0" uiExpand="1" animBg="1"/>
      <p:bldP spid="18" grpId="1" animBg="1"/>
      <p:bldP spid="19" grpId="0" uiExpand="1" animBg="1"/>
      <p:bldP spid="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Speciális tesztelések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Biztonsági tesz</a:t>
            </a:r>
            <a:r>
              <a:rPr lang="hu-HU" dirty="0" smtClean="0"/>
              <a:t>t: ellenőrzések vannak?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Hatékonysági teszt</a:t>
            </a:r>
          </a:p>
          <a:p>
            <a:pPr algn="ctr">
              <a:buFont typeface="Wingdings" pitchFamily="2" charset="2"/>
              <a:buNone/>
            </a:pPr>
            <a:r>
              <a:rPr lang="hu-HU" b="1" dirty="0" smtClean="0"/>
              <a:t>Speciális programokhoz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Funkcióteszt:</a:t>
            </a:r>
            <a:r>
              <a:rPr lang="hu-HU" i="1" dirty="0" smtClean="0"/>
              <a:t> </a:t>
            </a:r>
            <a:r>
              <a:rPr lang="hu-HU" dirty="0" smtClean="0"/>
              <a:t>tud minden funkciót?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Stressz-teszt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hu-HU" dirty="0" smtClean="0"/>
              <a:t> gyorsan jönnek a </a:t>
            </a:r>
            <a:r>
              <a:rPr lang="hu-HU" dirty="0" err="1" smtClean="0"/>
              <a:t>feldol-gozandók</a:t>
            </a:r>
            <a:r>
              <a:rPr lang="hu-HU" dirty="0" smtClean="0"/>
              <a:t>, ...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Volumen-teszt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hu-HU" dirty="0" smtClean="0"/>
              <a:t> sok adat sem zavarja</a:t>
            </a:r>
          </a:p>
          <a:p>
            <a:endParaRPr lang="hu-HU" i="1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C42E9E-403B-4708-934C-93C1C63ABF6A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2532" name="Cím 1"/>
          <p:cNvSpPr>
            <a:spLocks/>
          </p:cNvSpPr>
          <p:nvPr/>
        </p:nvSpPr>
        <p:spPr bwMode="auto">
          <a:xfrm>
            <a:off x="2486025" y="101600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Futtatás adatfájllal</a:t>
            </a:r>
            <a:br>
              <a:rPr lang="hu-HU" sz="36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2411413" y="1484313"/>
            <a:ext cx="66214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b="1" dirty="0"/>
              <a:t>Elv</a:t>
            </a:r>
            <a:r>
              <a:rPr lang="hu-HU" i="1" dirty="0"/>
              <a:t>:</a:t>
            </a:r>
          </a:p>
          <a:p>
            <a:pPr marL="742950" lvl="1" indent="-285750">
              <a:lnSpc>
                <a:spcPct val="95000"/>
              </a:lnSpc>
              <a:spcBef>
                <a:spcPct val="0"/>
              </a:spcBef>
            </a:pPr>
            <a:r>
              <a:rPr lang="hu-HU" sz="2800" dirty="0"/>
              <a:t>	</a:t>
            </a:r>
            <a:r>
              <a:rPr lang="hu-HU" sz="2400" dirty="0"/>
              <a:t>A standard input/output átirányítható fájlba. Ekkor a program </a:t>
            </a:r>
            <a:r>
              <a:rPr lang="hu-HU" sz="2400" dirty="0">
                <a:solidFill>
                  <a:srgbClr val="FF0000"/>
                </a:solidFill>
              </a:rPr>
              <a:t>fáj</a:t>
            </a:r>
            <a:r>
              <a:rPr lang="hu-HU" sz="2400" dirty="0"/>
              <a:t>lt használ az inputhoz és az outputhoz. Következmény: </a:t>
            </a:r>
            <a:r>
              <a:rPr lang="hu-HU" sz="2400" dirty="0">
                <a:solidFill>
                  <a:srgbClr val="FF0000"/>
                </a:solidFill>
              </a:rPr>
              <a:t>szerkezetileg a </a:t>
            </a:r>
            <a:r>
              <a:rPr lang="hu-HU" sz="2400" dirty="0" err="1">
                <a:solidFill>
                  <a:srgbClr val="FF0000"/>
                </a:solidFill>
              </a:rPr>
              <a:t>kon-zol</a:t>
            </a:r>
            <a:r>
              <a:rPr lang="hu-HU" sz="2400" dirty="0">
                <a:solidFill>
                  <a:srgbClr val="FF0000"/>
                </a:solidFill>
              </a:rPr>
              <a:t> inputtal/outputtal megegyező kell legyen / lesz a megfelelő fájl.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„Technika”: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</a:pPr>
            <a:r>
              <a:rPr lang="hu-HU" sz="2400" dirty="0"/>
              <a:t>	A lefordított kód mögé kell paraméterként írni a megfelelő fájlok nevét.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</a:pPr>
            <a:r>
              <a:rPr lang="hu-HU" sz="2000" dirty="0"/>
              <a:t>	</a:t>
            </a: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hu-HU" sz="2000" dirty="0">
                <a:latin typeface="Courier New" pitchFamily="49" charset="0"/>
              </a:rPr>
              <a:t>inputfájl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hu-HU" sz="2000" dirty="0">
                <a:latin typeface="Courier New" pitchFamily="49" charset="0"/>
              </a:rPr>
              <a:t>outputfájl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Nyereség: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</a:pPr>
            <a:r>
              <a:rPr lang="hu-HU" sz="2400" dirty="0"/>
              <a:t>	Kényelmes és adminisztrálható tesztelés.</a:t>
            </a: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0" y="3860800"/>
            <a:ext cx="2482850" cy="720725"/>
          </a:xfrm>
          <a:prstGeom prst="wedgeRectCallout">
            <a:avLst>
              <a:gd name="adj1" fmla="val 87704"/>
              <a:gd name="adj2" fmla="val 127972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Figyelem! Ha van outputfájl, akkor a kérdés szövege is abban „jelenik meg”.</a:t>
            </a:r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0" y="5157788"/>
            <a:ext cx="2482850" cy="504825"/>
          </a:xfrm>
          <a:prstGeom prst="wedgeRectCallout">
            <a:avLst>
              <a:gd name="adj1" fmla="val 89315"/>
              <a:gd name="adj2" fmla="val -3805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400" dirty="0" err="1">
                <a:latin typeface="Courier New" pitchFamily="49" charset="0"/>
              </a:rPr>
              <a:t>prog.exe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</a:rPr>
              <a:t>&gt;&gt;</a:t>
            </a:r>
            <a:r>
              <a:rPr lang="hu-HU" sz="1400" dirty="0">
                <a:latin typeface="Courier New" pitchFamily="49" charset="0"/>
              </a:rPr>
              <a:t>outputfájl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/>
              <a:t>outputfájl</a:t>
            </a:r>
            <a:r>
              <a:rPr lang="hu-HU" sz="1600" b="1" i="1" dirty="0">
                <a:solidFill>
                  <a:srgbClr val="FF3300"/>
                </a:solidFill>
              </a:rPr>
              <a:t>hoz</a:t>
            </a:r>
            <a:r>
              <a:rPr lang="hu-HU" sz="1600" dirty="0"/>
              <a:t> írás!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6AD086-BCF9-4799-A43E-336BE0E791C3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/40</a:t>
            </a:r>
          </a:p>
        </p:txBody>
      </p:sp>
      <p:sp>
        <p:nvSpPr>
          <p:cNvPr id="1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nimBg="1"/>
      <p:bldP spid="634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3556" name="Cím 1"/>
          <p:cNvSpPr>
            <a:spLocks/>
          </p:cNvSpPr>
          <p:nvPr/>
        </p:nvSpPr>
        <p:spPr bwMode="auto">
          <a:xfrm>
            <a:off x="2486025" y="101600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Futtatás adatfájllal</a:t>
            </a:r>
            <a:br>
              <a:rPr lang="hu-HU" sz="36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(C++)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339975" y="1484313"/>
            <a:ext cx="673258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0"/>
              </a:spcBef>
            </a:pPr>
            <a:r>
              <a:rPr lang="hu-HU" b="1" dirty="0" err="1"/>
              <a:t>Demo</a:t>
            </a:r>
            <a:r>
              <a:rPr lang="hu-HU" b="1" dirty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 smtClean="0"/>
              <a:t>Készítsünk </a:t>
            </a:r>
            <a:r>
              <a:rPr lang="hu-HU" sz="2800" i="1" dirty="0"/>
              <a:t>néhány bemeneti adatot tartalmazó fájlt (a konzol inputnak megfelelő szerkezetben)!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 smtClean="0"/>
              <a:t>Futtassuk </a:t>
            </a:r>
            <a:r>
              <a:rPr lang="hu-HU" sz="2800" i="1" dirty="0"/>
              <a:t>ezekkel az előbb elmondottak szerint: 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&lt;1.be &gt;1.ki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&lt;2.be &gt;2.ki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>
                <a:latin typeface="Courier New" pitchFamily="49" charset="0"/>
              </a:rPr>
              <a:t>…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 smtClean="0"/>
              <a:t>Ellenőrizzük </a:t>
            </a:r>
            <a:r>
              <a:rPr lang="hu-HU" sz="2800" i="1" dirty="0"/>
              <a:t>a kimeneti fájlok tartalmát: olyan-e, amilyennek </a:t>
            </a:r>
            <a:r>
              <a:rPr lang="hu-HU" sz="2800" i="1" dirty="0" smtClean="0"/>
              <a:t>vártuk!</a:t>
            </a:r>
            <a:endParaRPr lang="hu-HU" sz="2800" i="1" dirty="0"/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Megjegyzés: tovább </a:t>
            </a:r>
            <a:r>
              <a:rPr lang="hu-HU" sz="2800" i="1" dirty="0" smtClean="0"/>
              <a:t>egyszerűsíthetjük </a:t>
            </a:r>
            <a:r>
              <a:rPr lang="hu-HU" sz="2800" i="1" dirty="0"/>
              <a:t>a tesztelést, ha egy batch állománnyal </a:t>
            </a:r>
            <a:r>
              <a:rPr lang="hu-HU" sz="2800" i="1" dirty="0" smtClean="0"/>
              <a:t>automatizáljuk </a:t>
            </a:r>
            <a:r>
              <a:rPr lang="hu-HU" sz="2800" i="1" dirty="0"/>
              <a:t>a 2.-t!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Valahogy így: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próba</a:t>
            </a:r>
            <a:r>
              <a:rPr lang="hu-HU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1</a:t>
            </a:r>
            <a:r>
              <a:rPr lang="hu-HU" sz="2800" i="1" dirty="0" smtClean="0"/>
              <a:t>,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próba</a:t>
            </a:r>
            <a:r>
              <a:rPr lang="hu-HU" sz="2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2</a:t>
            </a:r>
            <a:r>
              <a:rPr lang="hu-HU" sz="2800" i="1" baseline="-25000" dirty="0" smtClean="0">
                <a:hlinkClick r:id="rId3" action="ppaction://program"/>
              </a:rPr>
              <a:t> </a:t>
            </a:r>
            <a:r>
              <a:rPr lang="hu-HU" sz="2800" i="1" dirty="0" smtClean="0"/>
              <a:t>…</a:t>
            </a:r>
            <a:endParaRPr lang="hu-HU" sz="2800" i="1" dirty="0"/>
          </a:p>
        </p:txBody>
      </p:sp>
      <p:sp>
        <p:nvSpPr>
          <p:cNvPr id="69638" name="AutoShape 6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u-HU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/>
              <a:t/>
            </a:r>
            <a:br>
              <a:rPr lang="hu-HU" sz="1200"/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5E0EE-DE4A-449E-896E-3EEA9FEDFE52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/40</a:t>
            </a:r>
          </a:p>
        </p:txBody>
      </p:sp>
      <p:sp>
        <p:nvSpPr>
          <p:cNvPr id="9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4580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</a:t>
            </a:r>
            <a:endParaRPr lang="hu-HU" sz="2800" smtClean="0"/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80085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smtClean="0"/>
              <a:t>Hibajelenségek </a:t>
            </a:r>
            <a:r>
              <a:rPr lang="hu-HU" smtClean="0"/>
              <a:t>a tesztelés során…</a:t>
            </a:r>
          </a:p>
          <a:p>
            <a:r>
              <a:rPr lang="hu-HU" sz="2800" smtClean="0"/>
              <a:t>hibás az eredmény,</a:t>
            </a:r>
          </a:p>
          <a:p>
            <a:r>
              <a:rPr lang="hu-HU" sz="2800" smtClean="0"/>
              <a:t>futási hiba keletkezett,</a:t>
            </a:r>
          </a:p>
          <a:p>
            <a:r>
              <a:rPr lang="hu-HU" sz="2800" smtClean="0"/>
              <a:t>nincs eredmény,</a:t>
            </a:r>
          </a:p>
          <a:p>
            <a:r>
              <a:rPr lang="hu-HU" sz="2800" smtClean="0"/>
              <a:t>részleges eredményt kaptunk,</a:t>
            </a:r>
          </a:p>
          <a:p>
            <a:r>
              <a:rPr lang="hu-HU" sz="2800" smtClean="0"/>
              <a:t>olyat is kiír, amit nem vártunk,</a:t>
            </a:r>
          </a:p>
          <a:p>
            <a:r>
              <a:rPr lang="hu-HU" sz="2800" smtClean="0"/>
              <a:t>túl sokat (sokszor) ír,</a:t>
            </a:r>
          </a:p>
          <a:p>
            <a:r>
              <a:rPr lang="hu-HU" sz="2800" smtClean="0"/>
              <a:t>nem áll le a program,</a:t>
            </a:r>
          </a:p>
          <a:p>
            <a:r>
              <a:rPr lang="hu-HU" sz="2800" smtClean="0"/>
              <a:t>…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E943A-7DB6-46F4-BD8C-2F6369D47F86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5604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800850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Célja:</a:t>
            </a:r>
          </a:p>
          <a:p>
            <a:pPr>
              <a:buFont typeface="Wingdings" pitchFamily="2" charset="2"/>
              <a:buNone/>
            </a:pPr>
            <a:r>
              <a:rPr lang="hu-HU" sz="2800" i="1" dirty="0" smtClean="0"/>
              <a:t>	a felfedett hibajelenség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hu-HU" sz="2800" i="1" dirty="0" smtClean="0"/>
              <a:t>ának, 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</a:t>
            </a:r>
            <a:r>
              <a:rPr lang="hu-HU" sz="2400" i="1" dirty="0" smtClean="0"/>
              <a:t>ének</a:t>
            </a:r>
            <a:r>
              <a:rPr lang="hu-HU" sz="2800" i="1" dirty="0" smtClean="0"/>
              <a:t> megtalálása.</a:t>
            </a:r>
          </a:p>
          <a:p>
            <a:pPr>
              <a:buFont typeface="Wingdings" pitchFamily="2" charset="2"/>
              <a:buNone/>
            </a:pPr>
            <a:r>
              <a:rPr lang="hu-HU" b="1" dirty="0" smtClean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Eszközök használata előtt alapos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végiggondolás</a:t>
            </a:r>
            <a:r>
              <a:rPr lang="hu-HU" sz="2600" dirty="0" smtClean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Egy megtalált hiba a program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 smtClean="0"/>
              <a:t> részeiben is okozhat hibát.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A hibák száma, súlyossága a program méretével nemlineárisan (</a:t>
            </a:r>
            <a:r>
              <a:rPr lang="hu-HU" sz="2400" dirty="0" smtClean="0"/>
              <a:t>annál gyorsabban!</a:t>
            </a:r>
            <a:r>
              <a:rPr lang="hu-HU" sz="2600" dirty="0" smtClean="0"/>
              <a:t>) nő.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Egyformán fontos, hogy </a:t>
            </a:r>
            <a:r>
              <a:rPr lang="hu-HU" sz="2600" i="1" dirty="0" smtClean="0"/>
              <a:t>miért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 smtClean="0"/>
              <a:t> </a:t>
            </a:r>
            <a:r>
              <a:rPr lang="hu-HU" sz="2600" i="1" dirty="0" smtClean="0"/>
              <a:t>csinálja</a:t>
            </a:r>
            <a:r>
              <a:rPr lang="hu-HU" sz="2600" dirty="0" smtClean="0"/>
              <a:t> a </a:t>
            </a:r>
            <a:r>
              <a:rPr lang="hu-HU" sz="2600" dirty="0" err="1" smtClean="0"/>
              <a:t>prog-ram</a:t>
            </a:r>
            <a:r>
              <a:rPr lang="hu-HU" sz="2600" dirty="0" smtClean="0"/>
              <a:t>, amit </a:t>
            </a:r>
            <a:r>
              <a:rPr lang="hu-HU" sz="2600" i="1" dirty="0" smtClean="0"/>
              <a:t>várunk</a:t>
            </a:r>
            <a:r>
              <a:rPr lang="hu-HU" sz="2600" dirty="0" smtClean="0"/>
              <a:t>, illetve, hogy </a:t>
            </a:r>
            <a:r>
              <a:rPr lang="hu-HU" sz="2600" i="1" dirty="0" smtClean="0"/>
              <a:t>miért csinál</a:t>
            </a:r>
            <a:r>
              <a:rPr lang="hu-HU" sz="2600" dirty="0" smtClean="0"/>
              <a:t> olyat, amit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 smtClean="0"/>
              <a:t> </a:t>
            </a:r>
            <a:r>
              <a:rPr lang="hu-HU" sz="2600" i="1" dirty="0" smtClean="0"/>
              <a:t>várunk</a:t>
            </a:r>
            <a:r>
              <a:rPr lang="hu-HU" sz="2600" dirty="0" smtClean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Csak</a:t>
            </a:r>
            <a:r>
              <a:rPr lang="hu-HU" sz="2600" dirty="0" smtClean="0"/>
              <a:t> akkor javítani,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</a:t>
            </a:r>
            <a:r>
              <a:rPr lang="hu-HU" sz="2600" dirty="0" smtClean="0"/>
              <a:t>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megtaláltuk</a:t>
            </a:r>
            <a:r>
              <a:rPr lang="hu-HU" sz="2600" dirty="0" smtClean="0"/>
              <a:t> a hibát.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92F62E-4704-4F81-AF20-39A20A97AC42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6628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</a:t>
            </a:r>
            <a:endParaRPr lang="hu-HU" sz="2800" smtClean="0"/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1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Hibakeresési eszközök </a:t>
            </a:r>
            <a:r>
              <a:rPr lang="hu-HU" sz="2400" dirty="0" smtClean="0"/>
              <a:t>(folytatás)</a:t>
            </a:r>
            <a:r>
              <a:rPr lang="hu-HU" b="1" dirty="0" smtClean="0"/>
              <a:t>:</a:t>
            </a:r>
          </a:p>
          <a:p>
            <a:r>
              <a:rPr lang="hu-HU" sz="2800" dirty="0" smtClean="0"/>
              <a:t>Változó-, memória-kiírás (</a:t>
            </a:r>
            <a:r>
              <a:rPr lang="hu-HU" sz="2400" dirty="0" smtClean="0">
                <a:hlinkClick r:id="rId3"/>
              </a:rPr>
              <a:t>feltételes fordítás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Töréspont elhelyezése</a:t>
            </a:r>
          </a:p>
          <a:p>
            <a:r>
              <a:rPr lang="hu-HU" sz="2800" dirty="0" smtClean="0"/>
              <a:t>Lépésenkénti végrehajtás</a:t>
            </a:r>
          </a:p>
          <a:p>
            <a:r>
              <a:rPr lang="hu-HU" sz="2800" dirty="0" smtClean="0"/>
              <a:t>Adat-nyomkövetés</a:t>
            </a:r>
          </a:p>
          <a:p>
            <a:r>
              <a:rPr lang="hu-HU" sz="2800" dirty="0" smtClean="0"/>
              <a:t>Állapot-nyomkövetés</a:t>
            </a:r>
            <a:r>
              <a:rPr lang="hu-HU" sz="2800" dirty="0" smtClean="0">
                <a:latin typeface="Arial" charset="0"/>
              </a:rPr>
              <a:t> </a:t>
            </a:r>
            <a:r>
              <a:rPr lang="hu-HU" sz="2800" dirty="0" smtClean="0"/>
              <a:t>(</a:t>
            </a:r>
            <a:r>
              <a:rPr lang="hu-HU" sz="2400" dirty="0" smtClean="0"/>
              <a:t>pl. paraméterekre </a:t>
            </a:r>
            <a:r>
              <a:rPr lang="hu-HU" sz="2400" dirty="0" err="1" smtClean="0"/>
              <a:t>vonat-kozó</a:t>
            </a:r>
            <a:r>
              <a:rPr lang="hu-HU" sz="2400" dirty="0" smtClean="0"/>
              <a:t> előfeltételek, ciklus-invariánsok</a:t>
            </a:r>
            <a:r>
              <a:rPr lang="hu-HU" sz="2800" dirty="0" smtClean="0"/>
              <a:t>)</a:t>
            </a:r>
          </a:p>
          <a:p>
            <a:r>
              <a:rPr lang="hu-HU" sz="2800" dirty="0" err="1" smtClean="0"/>
              <a:t>Postmortem-nyomkövetés</a:t>
            </a:r>
            <a:r>
              <a:rPr lang="hu-HU" sz="2800" dirty="0" smtClean="0"/>
              <a:t>: hibától visszafelé</a:t>
            </a:r>
            <a:endParaRPr lang="hu-HU" sz="2800" dirty="0"/>
          </a:p>
          <a:p>
            <a:r>
              <a:rPr lang="hu-HU" sz="2800" dirty="0" smtClean="0"/>
              <a:t>Speciális ellenőrzések (</a:t>
            </a:r>
            <a:r>
              <a:rPr lang="hu-HU" sz="2400" dirty="0" smtClean="0"/>
              <a:t>pl. indexhatár: </a:t>
            </a:r>
            <a:r>
              <a:rPr lang="hu-HU" sz="2400" b="1" dirty="0" smtClean="0"/>
              <a:t>.</a:t>
            </a:r>
            <a:r>
              <a:rPr lang="hu-HU" sz="2400" b="1" dirty="0" err="1" smtClean="0"/>
              <a:t>at</a:t>
            </a:r>
            <a:r>
              <a:rPr lang="hu-HU" sz="2400" b="1" dirty="0" smtClean="0"/>
              <a:t>(</a:t>
            </a:r>
            <a:r>
              <a:rPr lang="hu-HU" sz="2400" dirty="0" smtClean="0"/>
              <a:t>.</a:t>
            </a:r>
            <a:r>
              <a:rPr lang="hu-HU" sz="2400" b="1" dirty="0" smtClean="0"/>
              <a:t>)</a:t>
            </a:r>
            <a:r>
              <a:rPr lang="hu-HU" sz="2000" dirty="0" smtClean="0">
                <a:sym typeface="Symbol"/>
              </a:rPr>
              <a:t></a:t>
            </a:r>
            <a:r>
              <a:rPr lang="hu-HU" sz="2400" b="1" dirty="0" smtClean="0"/>
              <a:t>[</a:t>
            </a:r>
            <a:r>
              <a:rPr lang="hu-HU" sz="2400" dirty="0" smtClean="0"/>
              <a:t>.</a:t>
            </a:r>
            <a:r>
              <a:rPr lang="hu-HU" sz="2400" b="1" dirty="0" smtClean="0"/>
              <a:t>]</a:t>
            </a:r>
            <a:r>
              <a:rPr lang="hu-HU" sz="2800" dirty="0" smtClean="0"/>
              <a:t>)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CF39D-D1AF-49C7-B31B-FFCA4D188ABC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081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6628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dirty="0" smtClean="0"/>
              <a:t>Hibakeresés</a:t>
            </a:r>
            <a:br>
              <a:rPr lang="hu-HU" dirty="0" smtClean="0"/>
            </a:br>
            <a:r>
              <a:rPr lang="hu-HU" sz="2800" dirty="0" smtClean="0"/>
              <a:t>(C++)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800850" cy="501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Hibakeresési eszközök:</a:t>
            </a:r>
          </a:p>
          <a:p>
            <a:r>
              <a:rPr lang="hu-HU" sz="2800" dirty="0" smtClean="0"/>
              <a:t>A hiba helyének és okának kijelzése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 smtClean="0"/>
              <a:t>automatikusan – futási hiba</a:t>
            </a:r>
          </a:p>
          <a:p>
            <a:pPr lvl="1">
              <a:buFont typeface="Wingdings" pitchFamily="2" charset="2"/>
              <a:buChar char="§"/>
            </a:pPr>
            <a:r>
              <a:rPr lang="hu-HU" sz="2400" dirty="0"/>
              <a:t>m</a:t>
            </a:r>
            <a:r>
              <a:rPr lang="hu-HU" sz="2400" dirty="0" smtClean="0"/>
              <a:t>anuálisan – standard makrókkal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(__LINE__</a:t>
            </a:r>
            <a:r>
              <a:rPr lang="hu-HU" sz="2400" dirty="0" smtClean="0"/>
              <a:t>,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hu-HU" sz="2400" dirty="0" smtClean="0"/>
              <a:t>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hu-HU" sz="2400" dirty="0" smtClean="0"/>
              <a:t>). Pl.</a:t>
            </a:r>
          </a:p>
          <a:p>
            <a:pPr lvl="1">
              <a:buFont typeface="Wingdings" pitchFamily="2" charset="2"/>
              <a:buChar char="§"/>
            </a:pPr>
            <a:endParaRPr lang="hu-HU" sz="2400" dirty="0" smtClean="0"/>
          </a:p>
          <a:p>
            <a:pPr marL="544513" lvl="1" indent="0">
              <a:buNone/>
            </a:pPr>
            <a:endParaRPr lang="hu-HU" sz="2400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CF39D-D1AF-49C7-B31B-FFCA4D188ABC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/40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9792" y="3861048"/>
            <a:ext cx="6336704" cy="2520280"/>
          </a:xfrm>
          <a:prstGeom prst="rect">
            <a:avLst/>
          </a:prstGeom>
          <a:solidFill>
            <a:schemeClr val="bg1"/>
          </a:solidFill>
          <a:effectLst>
            <a:outerShdw blurRad="1143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GB" sz="12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sz="12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//</a:t>
            </a:r>
            <a:r>
              <a:rPr lang="hu-HU" sz="120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assert-hez</a:t>
            </a:r>
            <a:endParaRPr lang="en-GB" sz="1200" dirty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()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Fuggveny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hu-H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akt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függvény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neve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most: main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hu-H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sor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:</a:t>
            </a:r>
            <a:r>
              <a:rPr lang="hu-H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LINE__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akt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sorszám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most: </a:t>
            </a:r>
            <a:r>
              <a:rPr lang="hu-HU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8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assert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==</a:t>
            </a:r>
            <a:r>
              <a:rPr lang="pt-B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==</a:t>
            </a:r>
            <a:r>
              <a:rPr lang="pt-BR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hu-H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egy </a:t>
            </a:r>
            <a:r>
              <a:rPr lang="pt-B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elvárás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(a==0&amp;&amp;b==0) </a:t>
            </a:r>
            <a:r>
              <a:rPr lang="pt-BR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ellenőrzése</a:t>
            </a:r>
            <a:r>
              <a:rPr lang="hu-H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pt-BR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nem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teljesülés</a:t>
            </a:r>
            <a:r>
              <a:rPr lang="hu-H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e</a:t>
            </a:r>
            <a:r>
              <a:rPr lang="en-GB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kor</a:t>
            </a:r>
            <a:r>
              <a:rPr lang="en-GB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megállás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hibaüzenet</a:t>
            </a:r>
            <a:endParaRPr lang="en-GB" sz="1200" dirty="0">
              <a:solidFill>
                <a:srgbClr val="008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hu-H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6124575" cy="828675"/>
          </a:xfrm>
          <a:prstGeom prst="rect">
            <a:avLst/>
          </a:prstGeom>
          <a:solidFill>
            <a:schemeClr val="bg1"/>
          </a:solidFill>
          <a:effectLst>
            <a:outerShdw blurRad="114300" dist="1143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259200" y="2284320"/>
            <a:ext cx="2160000" cy="216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/>
          <p:cNvSpPr/>
          <p:nvPr/>
        </p:nvSpPr>
        <p:spPr>
          <a:xfrm>
            <a:off x="3081879" y="5236817"/>
            <a:ext cx="5882609" cy="424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églalap 13"/>
          <p:cNvSpPr/>
          <p:nvPr/>
        </p:nvSpPr>
        <p:spPr>
          <a:xfrm>
            <a:off x="265807" y="2457480"/>
            <a:ext cx="5763983" cy="216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églalap 14"/>
          <p:cNvSpPr/>
          <p:nvPr/>
        </p:nvSpPr>
        <p:spPr>
          <a:xfrm>
            <a:off x="3088487" y="5668865"/>
            <a:ext cx="5882609" cy="4244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765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Hibakeresési módszerek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Célja: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hu-HU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bemenetnek</a:t>
            </a:r>
            <a:r>
              <a:rPr lang="hu-H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része, amire hibásan működik a program?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b="1" dirty="0" smtClean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található a </a:t>
            </a:r>
            <a:r>
              <a:rPr lang="hu-HU" sz="2600" b="1" dirty="0" smtClean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programban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hibát okozó utasítás?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Módszerfajták: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hu-HU" sz="2600" dirty="0" smtClean="0"/>
              <a:t>Indukciós módszer (</a:t>
            </a:r>
            <a:r>
              <a:rPr lang="hu-HU" sz="2400" dirty="0" smtClean="0"/>
              <a:t>hibásak körének </a:t>
            </a:r>
            <a:r>
              <a:rPr lang="hu-HU" sz="2400" dirty="0" smtClean="0">
                <a:solidFill>
                  <a:srgbClr val="FF0000"/>
                </a:solidFill>
              </a:rPr>
              <a:t>bővítése</a:t>
            </a:r>
            <a:r>
              <a:rPr lang="hu-HU" sz="2600" dirty="0" smtClean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hu-HU" sz="2600" dirty="0" smtClean="0"/>
              <a:t>Dedukciós módszer (</a:t>
            </a:r>
            <a:r>
              <a:rPr lang="hu-HU" sz="2400" dirty="0" smtClean="0"/>
              <a:t>hibásak körének </a:t>
            </a:r>
            <a:r>
              <a:rPr lang="hu-HU" sz="2400" dirty="0" smtClean="0">
                <a:solidFill>
                  <a:srgbClr val="FF0000"/>
                </a:solidFill>
              </a:rPr>
              <a:t>szűkítése</a:t>
            </a:r>
            <a:r>
              <a:rPr lang="hu-HU" sz="2600" dirty="0" smtClean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hu-HU" sz="2600" dirty="0" smtClean="0"/>
              <a:t>Hibakeresés hibától visszafelé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 smtClean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hu-HU" sz="2600" dirty="0" smtClean="0"/>
              <a:t>Teszteléssel segített hibakeresés (</a:t>
            </a:r>
            <a:r>
              <a:rPr lang="hu-HU" sz="2400" dirty="0" smtClean="0"/>
              <a:t>olyan teszteset kell, amely az ismert hiba helyét fedi fel</a:t>
            </a:r>
            <a:r>
              <a:rPr lang="hu-HU" sz="2600" dirty="0" smtClean="0"/>
              <a:t>)</a:t>
            </a:r>
            <a:endParaRPr lang="hu-HU" dirty="0" smtClean="0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07950" y="2276475"/>
            <a:ext cx="2160588" cy="151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468313" y="2349500"/>
            <a:ext cx="1439862" cy="1366838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 flipV="1">
            <a:off x="1231900" y="25368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V="1">
            <a:off x="1446213" y="2881313"/>
            <a:ext cx="288925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 flipH="1">
            <a:off x="1042988" y="3105150"/>
            <a:ext cx="10795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 flipH="1" flipV="1">
            <a:off x="539750" y="2924175"/>
            <a:ext cx="3603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07950" y="3890963"/>
            <a:ext cx="2160588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468313" y="3963988"/>
            <a:ext cx="1439862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1187450" y="393382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V="1">
            <a:off x="1690688" y="4625975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4" name="Line 19"/>
          <p:cNvSpPr>
            <a:spLocks noChangeShapeType="1"/>
          </p:cNvSpPr>
          <p:nvPr/>
        </p:nvSpPr>
        <p:spPr bwMode="auto">
          <a:xfrm flipH="1">
            <a:off x="1187450" y="4984750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107950" y="4294188"/>
            <a:ext cx="576263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18A418-701F-468D-99DE-C97F2483D0F3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/40</a:t>
            </a:r>
          </a:p>
        </p:txBody>
      </p:sp>
      <p:sp>
        <p:nvSpPr>
          <p:cNvPr id="2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8676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Hibakeresési módszerek</a:t>
            </a:r>
            <a:br>
              <a:rPr lang="hu-HU" smtClean="0"/>
            </a:br>
            <a:r>
              <a:rPr lang="hu-HU" sz="2800" smtClean="0"/>
              <a:t>Példa az indukciós módszerre: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800850" cy="5087937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 smtClean="0"/>
              <a:t>Feladat</a:t>
            </a:r>
            <a:r>
              <a:rPr lang="hu-HU" sz="2800" dirty="0" smtClean="0"/>
              <a:t>:</a:t>
            </a:r>
            <a:r>
              <a:rPr lang="hu-HU" sz="2800" i="1" dirty="0" smtClean="0"/>
              <a:t> 1 és 99 közötti N szám kiírása betűkkel</a:t>
            </a:r>
            <a:endParaRPr lang="hu-HU" sz="2800" dirty="0" smtClean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/>
              <a:t>Tesztesetek: </a:t>
            </a:r>
            <a:r>
              <a:rPr lang="hu-HU" sz="2600" dirty="0" smtClean="0">
                <a:solidFill>
                  <a:srgbClr val="006600"/>
                </a:solidFill>
              </a:rPr>
              <a:t>N=8 </a:t>
            </a:r>
            <a:r>
              <a:rPr lang="hu-HU" sz="2600" dirty="0" smtClean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 smtClean="0">
                <a:sym typeface="Symbol" pitchFamily="18" charset="2"/>
              </a:rPr>
              <a:t>, </a:t>
            </a:r>
            <a:r>
              <a:rPr lang="hu-HU" sz="2600" dirty="0" smtClean="0">
                <a:solidFill>
                  <a:srgbClr val="006600"/>
                </a:solidFill>
              </a:rPr>
              <a:t>N=17 </a:t>
            </a:r>
            <a:r>
              <a:rPr lang="hu-HU" sz="2600" dirty="0" smtClean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 smtClean="0">
                <a:sym typeface="Symbol" pitchFamily="18" charset="2"/>
              </a:rPr>
              <a:t>, </a:t>
            </a:r>
            <a:r>
              <a:rPr lang="hu-HU" sz="2600" dirty="0" smtClean="0">
                <a:solidFill>
                  <a:srgbClr val="FF0000"/>
                </a:solidFill>
              </a:rPr>
              <a:t>N=30 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 smtClean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Próbáljunk a hibásakból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 smtClean="0">
                <a:sym typeface="Symbol" pitchFamily="18" charset="2"/>
              </a:rPr>
              <a:t>: tegyük fel, hogy minden 30-cal kezdődőre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beláttuk (teszteléssel), akkor próbáljuk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 smtClean="0">
                <a:sym typeface="Symbol" pitchFamily="18" charset="2"/>
              </a:rPr>
              <a:t>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 smtClean="0">
                <a:sym typeface="Symbol" pitchFamily="18" charset="2"/>
              </a:rPr>
              <a:t>, pl. tegyük fel, hogy minden 30 </a:t>
            </a:r>
            <a:r>
              <a:rPr lang="hu-HU" sz="2600" dirty="0" err="1" smtClean="0">
                <a:sym typeface="Symbol" pitchFamily="18" charset="2"/>
              </a:rPr>
              <a:t>fe-lettire</a:t>
            </a:r>
            <a:r>
              <a:rPr lang="hu-HU" sz="2600" dirty="0" smtClean="0">
                <a:sym typeface="Symbol" pitchFamily="18" charset="2"/>
              </a:rPr>
              <a:t>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nem lehet tovább általánosítani, akkor tudjuk mit kell keresni a hibás programban.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nem ment az általánosítás, próbáljuk </a:t>
            </a:r>
            <a:r>
              <a:rPr lang="hu-HU" sz="2600" dirty="0" err="1" smtClean="0">
                <a:sym typeface="Symbol" pitchFamily="18" charset="2"/>
              </a:rPr>
              <a:t>más-képp</a:t>
            </a:r>
            <a:r>
              <a:rPr lang="hu-HU" sz="2600" dirty="0" smtClean="0">
                <a:sym typeface="Symbol" pitchFamily="18" charset="2"/>
              </a:rPr>
              <a:t>: hibás-e minden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…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7D7E3-7AC9-4C8A-9E62-6610AD875C30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/40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93663" y="388938"/>
            <a:ext cx="2160587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54025" y="461963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1217613" y="6492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V="1">
            <a:off x="1431925" y="993775"/>
            <a:ext cx="28892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>
            <a:off x="1028700" y="1217613"/>
            <a:ext cx="10795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H="1" flipV="1">
            <a:off x="525463" y="1036638"/>
            <a:ext cx="360362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mai előadás foglalata, </a:t>
            </a:r>
            <a:r>
              <a:rPr lang="hu-HU" sz="2800" dirty="0" smtClean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</a:t>
            </a:r>
            <a:r>
              <a:rPr lang="hu-HU" dirty="0" smtClean="0"/>
              <a:t>).”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 smtClean="0"/>
              <a:t>Horváth-Papné-Szlávi-Zsakó: Programozási alapismeretek 9. előadás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3</a:t>
            </a:fld>
            <a:r>
              <a:rPr lang="hu-HU" smtClean="0"/>
              <a:t>/50</a:t>
            </a:r>
            <a:endParaRPr lang="hu-HU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  <p:pic>
        <p:nvPicPr>
          <p:cNvPr id="2055" name="Picture 7" descr="http://m.blog.hu/fa/faszkivan/image/26_03_2012/harka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66" y="1988840"/>
            <a:ext cx="55054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42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29700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Hibakeresési módszerek</a:t>
            </a:r>
            <a:br>
              <a:rPr lang="hu-HU" smtClean="0"/>
            </a:br>
            <a:r>
              <a:rPr lang="hu-HU" sz="2800" smtClean="0"/>
              <a:t>Példa a dedukciós módszerre: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87937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 smtClean="0"/>
              <a:t>Feladat</a:t>
            </a:r>
            <a:r>
              <a:rPr lang="hu-HU" sz="2800" dirty="0" smtClean="0"/>
              <a:t>:</a:t>
            </a:r>
            <a:r>
              <a:rPr lang="hu-HU" sz="2800" i="1" dirty="0" smtClean="0"/>
              <a:t> 1 és 99 közötti N szám kiírása betűkkel</a:t>
            </a:r>
            <a:endParaRPr lang="hu-HU" sz="2800" dirty="0" smtClean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/>
              <a:t>Tesztesetek: </a:t>
            </a:r>
            <a:r>
              <a:rPr lang="hu-HU" sz="2600" dirty="0" smtClean="0">
                <a:solidFill>
                  <a:srgbClr val="006600"/>
                </a:solidFill>
              </a:rPr>
              <a:t>N=8 </a:t>
            </a:r>
            <a:r>
              <a:rPr lang="hu-HU" sz="2600" dirty="0" smtClean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 smtClean="0">
                <a:sym typeface="Symbol" pitchFamily="18" charset="2"/>
              </a:rPr>
              <a:t>, </a:t>
            </a:r>
            <a:r>
              <a:rPr lang="hu-HU" sz="2600" dirty="0" smtClean="0">
                <a:solidFill>
                  <a:srgbClr val="006600"/>
                </a:solidFill>
              </a:rPr>
              <a:t>N=17 </a:t>
            </a:r>
            <a:r>
              <a:rPr lang="hu-HU" sz="2600" dirty="0" smtClean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 smtClean="0">
                <a:sym typeface="Symbol" pitchFamily="18" charset="2"/>
              </a:rPr>
              <a:t>, </a:t>
            </a:r>
            <a:r>
              <a:rPr lang="hu-HU" sz="2600" dirty="0" smtClean="0">
                <a:solidFill>
                  <a:srgbClr val="FF0000"/>
                </a:solidFill>
              </a:rPr>
              <a:t>N=30 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 smtClean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Tegyük fel, hogy minden nem jóra hibás!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Próbáljunk a hibás esetek alapján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szűkíteni</a:t>
            </a:r>
            <a:r>
              <a:rPr lang="hu-HU" sz="2600" dirty="0" smtClean="0">
                <a:sym typeface="Symbol" pitchFamily="18" charset="2"/>
              </a:rPr>
              <a:t>:  </a:t>
            </a:r>
            <a:br>
              <a:rPr lang="hu-HU" sz="2600" dirty="0" smtClean="0">
                <a:sym typeface="Symbol" pitchFamily="18" charset="2"/>
              </a:rPr>
            </a:br>
            <a:r>
              <a:rPr lang="hu-HU" sz="2600" dirty="0" smtClean="0">
                <a:sym typeface="Symbol" pitchFamily="18" charset="2"/>
              </a:rPr>
              <a:t>tegyük fel, hogy a 20-nál kisebbekre jó!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beláttuk (teszteléssel), akkor 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szűkítsünk</a:t>
            </a:r>
            <a:r>
              <a:rPr lang="hu-HU" sz="2600" dirty="0" smtClean="0">
                <a:sym typeface="Symbol" pitchFamily="18" charset="2"/>
              </a:rPr>
              <a:t> </a:t>
            </a:r>
            <a:r>
              <a:rPr 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 smtClean="0">
                <a:sym typeface="Symbol" pitchFamily="18" charset="2"/>
              </a:rPr>
              <a:t>, jó-e minden 40-nél nagyobbra?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nem szűkíthető tovább, akkor megtaláltuk, mit kell keresni a hibás programunkban.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Ha nem, szűkítsünk másképp: tegyük fel, hogy jó minden nem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 smtClean="0">
                <a:sym typeface="Symbol" pitchFamily="18" charset="2"/>
              </a:rPr>
              <a:t>…</a:t>
            </a:r>
            <a:endParaRPr lang="hu-HU" sz="2600" dirty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9574D-4FC5-47CA-9A5C-A363D5B22344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/40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3663" y="385763"/>
            <a:ext cx="2160587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454025" y="458788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5" name="Line 17"/>
          <p:cNvSpPr>
            <a:spLocks noChangeShapeType="1"/>
          </p:cNvSpPr>
          <p:nvPr/>
        </p:nvSpPr>
        <p:spPr bwMode="auto">
          <a:xfrm flipV="1">
            <a:off x="1173163" y="42862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6" name="Line 18"/>
          <p:cNvSpPr>
            <a:spLocks noChangeShapeType="1"/>
          </p:cNvSpPr>
          <p:nvPr/>
        </p:nvSpPr>
        <p:spPr bwMode="auto">
          <a:xfrm flipV="1">
            <a:off x="1676400" y="1120775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7" name="Line 19"/>
          <p:cNvSpPr>
            <a:spLocks noChangeShapeType="1"/>
          </p:cNvSpPr>
          <p:nvPr/>
        </p:nvSpPr>
        <p:spPr bwMode="auto">
          <a:xfrm flipH="1">
            <a:off x="1173163" y="1479550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 flipH="1" flipV="1">
            <a:off x="93663" y="788988"/>
            <a:ext cx="576262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0724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372100" cy="1111250"/>
          </a:xfrm>
        </p:spPr>
        <p:txBody>
          <a:bodyPr/>
          <a:lstStyle/>
          <a:p>
            <a:r>
              <a:rPr lang="hu-HU" smtClean="0"/>
              <a:t>Hibajavítás</a:t>
            </a:r>
          </a:p>
        </p:txBody>
      </p:sp>
      <p:sp>
        <p:nvSpPr>
          <p:cNvPr id="30725" name="Tartalom helye 2"/>
          <p:cNvSpPr>
            <a:spLocks noGrp="1"/>
          </p:cNvSpPr>
          <p:nvPr>
            <p:ph idx="1"/>
          </p:nvPr>
        </p:nvSpPr>
        <p:spPr>
          <a:xfrm>
            <a:off x="2343150" y="1244600"/>
            <a:ext cx="6621463" cy="53022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Célja: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megtalált hiba kijavítása.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 smtClean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/>
              <a:t>A hibát kell javítani és </a:t>
            </a:r>
            <a:r>
              <a:rPr lang="hu-HU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a tüneteit</a:t>
            </a:r>
            <a:r>
              <a:rPr lang="hu-HU" sz="260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smtClean="0"/>
              <a:t>A </a:t>
            </a:r>
            <a:r>
              <a:rPr lang="hu-HU" sz="2600" dirty="0" smtClean="0"/>
              <a:t>hiba kijavítása a program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 smtClean="0"/>
              <a:t> részében hibát okozhat (</a:t>
            </a:r>
            <a:r>
              <a:rPr lang="hu-HU" sz="2400" dirty="0" smtClean="0"/>
              <a:t>rosszul javítunk, illetve korábban elfedett más hibát</a:t>
            </a:r>
            <a:r>
              <a:rPr lang="hu-HU" sz="2600" dirty="0" smtClean="0"/>
              <a:t>).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Javítás </a:t>
            </a:r>
            <a:r>
              <a:rPr lang="hu-HU" sz="2600" dirty="0" smtClean="0"/>
              <a:t>után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tesztelés megismételendő</a:t>
            </a:r>
            <a:r>
              <a:rPr lang="hu-HU" sz="2600" dirty="0" smtClean="0"/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A jó javítás valószínűsége a program méretével fordítva arányos.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 smtClean="0"/>
              <a:t>A </a:t>
            </a:r>
            <a:r>
              <a:rPr lang="hu-HU" sz="2600" dirty="0" smtClean="0"/>
              <a:t>hibajavítás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tervezés</a:t>
            </a:r>
            <a:r>
              <a:rPr lang="hu-HU" sz="2600" dirty="0" smtClean="0"/>
              <a:t>i fázisba is visszanyúlhat (</a:t>
            </a:r>
            <a:r>
              <a:rPr lang="hu-HU" sz="2400" dirty="0" smtClean="0"/>
              <a:t>a módszertan célja: lehetőleg ne nyúljon vissza</a:t>
            </a:r>
            <a:r>
              <a:rPr lang="hu-HU" sz="2600" dirty="0" smtClean="0"/>
              <a:t>).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FF2D3D-FAC0-457D-9216-8BB420DBB982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18:49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Dokumentációk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246188"/>
            <a:ext cx="6621463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Fajtái:</a:t>
            </a:r>
          </a:p>
          <a:p>
            <a:r>
              <a:rPr lang="hu-HU" i="1" dirty="0"/>
              <a:t>Programismertető</a:t>
            </a:r>
          </a:p>
          <a:p>
            <a:r>
              <a:rPr lang="hu-HU" dirty="0" smtClean="0"/>
              <a:t>Felhasználói dokumentáció</a:t>
            </a:r>
          </a:p>
          <a:p>
            <a:r>
              <a:rPr lang="hu-HU" dirty="0" smtClean="0"/>
              <a:t>Fejlesztői dokumentáció</a:t>
            </a:r>
          </a:p>
          <a:p>
            <a:r>
              <a:rPr lang="hu-HU" dirty="0" smtClean="0"/>
              <a:t>…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209363-5822-400D-946F-EB9910BF01DA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796136" y="981075"/>
            <a:ext cx="2482850" cy="720725"/>
          </a:xfrm>
          <a:prstGeom prst="wedgeRectCallout">
            <a:avLst>
              <a:gd name="adj1" fmla="val -102974"/>
              <a:gd name="adj2" fmla="val 11389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az aktuális nagy program estén a dokumentációból elhagyható.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586413" cy="1111250"/>
          </a:xfrm>
        </p:spPr>
        <p:txBody>
          <a:bodyPr/>
          <a:lstStyle/>
          <a:p>
            <a:r>
              <a:rPr lang="hu-HU" smtClean="0"/>
              <a:t>Felhasználói dokumentáció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 smtClean="0"/>
              <a:t>Tartalma:</a:t>
            </a:r>
          </a:p>
          <a:p>
            <a:r>
              <a:rPr lang="hu-HU" sz="2800" dirty="0" smtClean="0">
                <a:solidFill>
                  <a:srgbClr val="FF0000"/>
                </a:solidFill>
              </a:rPr>
              <a:t>feladatszöveg</a:t>
            </a:r>
            <a:r>
              <a:rPr lang="hu-HU" sz="2800" dirty="0" smtClean="0"/>
              <a:t> (</a:t>
            </a:r>
            <a:r>
              <a:rPr lang="hu-HU" sz="2200" i="1" dirty="0" smtClean="0"/>
              <a:t>összefoglaló</a:t>
            </a:r>
            <a:r>
              <a:rPr lang="hu-HU" sz="2200" dirty="0" smtClean="0"/>
              <a:t> és részletes is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futási környezet (</a:t>
            </a:r>
            <a:r>
              <a:rPr lang="hu-HU" sz="2200" dirty="0" err="1" smtClean="0"/>
              <a:t>szg</a:t>
            </a:r>
            <a:r>
              <a:rPr lang="hu-HU" sz="2200" dirty="0" smtClean="0"/>
              <a:t>.+</a:t>
            </a:r>
            <a:r>
              <a:rPr lang="hu-HU" sz="2200" dirty="0" err="1" smtClean="0"/>
              <a:t>or</a:t>
            </a:r>
            <a:r>
              <a:rPr lang="hu-HU" sz="2200" dirty="0" smtClean="0"/>
              <a:t>.</a:t>
            </a:r>
            <a:r>
              <a:rPr lang="hu-HU" sz="2200" i="1" dirty="0" smtClean="0"/>
              <a:t>+</a:t>
            </a:r>
            <a:r>
              <a:rPr lang="hu-HU" sz="2200" i="1" dirty="0" err="1" smtClean="0"/>
              <a:t>hw</a:t>
            </a:r>
            <a:r>
              <a:rPr lang="hu-HU" sz="2200" i="1" dirty="0" smtClean="0"/>
              <a:t>/</a:t>
            </a:r>
            <a:r>
              <a:rPr lang="hu-HU" sz="2200" i="1" dirty="0" err="1" smtClean="0"/>
              <a:t>sw-elvárások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használat leírása (</a:t>
            </a:r>
            <a:r>
              <a:rPr lang="hu-HU" sz="2200" i="1" dirty="0" smtClean="0"/>
              <a:t>telepítés,</a:t>
            </a:r>
            <a:r>
              <a:rPr lang="hu-HU" sz="2200" dirty="0" smtClean="0"/>
              <a:t> kérdések + lehetséges </a:t>
            </a:r>
            <a:r>
              <a:rPr lang="hu-HU" sz="2200" dirty="0" err="1" smtClean="0"/>
              <a:t>vá-laszok</a:t>
            </a:r>
            <a:r>
              <a:rPr lang="hu-HU" sz="2200" dirty="0" smtClean="0"/>
              <a:t>,...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bemenő adatok, eredmények, </a:t>
            </a:r>
            <a:r>
              <a:rPr lang="hu-HU" sz="2800" i="1" dirty="0" smtClean="0"/>
              <a:t>szolgáltatások</a:t>
            </a:r>
          </a:p>
          <a:p>
            <a:r>
              <a:rPr lang="hu-HU" sz="2800" dirty="0" smtClean="0"/>
              <a:t>mintaalkalmazások – példafutások</a:t>
            </a:r>
          </a:p>
          <a:p>
            <a:r>
              <a:rPr lang="hu-HU" sz="2800" dirty="0" smtClean="0"/>
              <a:t>hibaüzenetek és a hibák lehetséges okai</a:t>
            </a:r>
          </a:p>
        </p:txBody>
      </p:sp>
      <p:sp>
        <p:nvSpPr>
          <p:cNvPr id="32774" name="AutoShape 8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532813" y="6092825"/>
            <a:ext cx="360362" cy="360363"/>
          </a:xfrm>
          <a:prstGeom prst="actionButton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C7E3A9-B5D0-4AD9-B444-06EF8251BA44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/40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553200" y="981075"/>
            <a:ext cx="2482850" cy="720725"/>
          </a:xfrm>
          <a:prstGeom prst="wedgeRectCallout">
            <a:avLst>
              <a:gd name="adj1" fmla="val -102974"/>
              <a:gd name="adj2" fmla="val 11389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az aktuális nagy program estén a dokumentációból elhagyható.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07504" y="1196974"/>
            <a:ext cx="2141538" cy="288925"/>
          </a:xfrm>
          <a:prstGeom prst="wedgeRectCallout">
            <a:avLst>
              <a:gd name="adj1" fmla="val 72604"/>
              <a:gd name="adj2" fmla="val 2567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sp>
        <p:nvSpPr>
          <p:cNvPr id="12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443538" cy="1111250"/>
          </a:xfrm>
        </p:spPr>
        <p:txBody>
          <a:bodyPr/>
          <a:lstStyle/>
          <a:p>
            <a:r>
              <a:rPr lang="hu-HU" smtClean="0"/>
              <a:t>Fejlesztői dokumentáció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/>
              <a:t>Tartalma: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solidFill>
                  <a:srgbClr val="FF0000"/>
                </a:solidFill>
              </a:rPr>
              <a:t>feladatszöveg</a:t>
            </a:r>
            <a:r>
              <a:rPr lang="hu-HU" sz="2800" dirty="0" smtClean="0"/>
              <a:t>, specifikáció, </a:t>
            </a:r>
            <a:r>
              <a:rPr lang="hu-HU" sz="2800" i="1" dirty="0" smtClean="0"/>
              <a:t>követelményanalízis</a:t>
            </a:r>
            <a:r>
              <a:rPr lang="hu-HU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fejlesztői környezet (</a:t>
            </a:r>
            <a:r>
              <a:rPr lang="hu-HU" sz="2200" dirty="0" err="1" smtClean="0"/>
              <a:t>or</a:t>
            </a:r>
            <a:r>
              <a:rPr lang="hu-HU" sz="2200" dirty="0" smtClean="0"/>
              <a:t>.+fordító program, …</a:t>
            </a:r>
            <a:r>
              <a:rPr lang="hu-H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adatleírás (</a:t>
            </a:r>
            <a:r>
              <a:rPr lang="hu-HU" sz="2200" dirty="0" smtClean="0"/>
              <a:t>feladatparaméterek reprezentálása</a:t>
            </a:r>
            <a:r>
              <a:rPr lang="hu-H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algoritmusok leírása, döntések (</a:t>
            </a:r>
            <a:r>
              <a:rPr lang="hu-HU" sz="2200" dirty="0" smtClean="0"/>
              <a:t>pl. tételekre </a:t>
            </a:r>
            <a:r>
              <a:rPr lang="hu-HU" sz="2200" dirty="0" err="1" smtClean="0"/>
              <a:t>uta-lás</a:t>
            </a:r>
            <a:r>
              <a:rPr lang="hu-HU" sz="2800" dirty="0" smtClean="0"/>
              <a:t>)</a:t>
            </a:r>
            <a:r>
              <a:rPr lang="hu-HU" sz="2800" i="1" dirty="0" smtClean="0"/>
              <a:t>, más alternatívák, érvek, </a:t>
            </a:r>
            <a:r>
              <a:rPr lang="hu-HU" sz="2800" dirty="0" smtClean="0"/>
              <a:t>magyarázatok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kód, </a:t>
            </a:r>
            <a:r>
              <a:rPr lang="hu-HU" sz="2800" i="1" dirty="0" smtClean="0"/>
              <a:t>implementációs szabványok,</a:t>
            </a:r>
            <a:r>
              <a:rPr lang="hu-HU" sz="2800" dirty="0" smtClean="0"/>
              <a:t>  ~ </a:t>
            </a:r>
            <a:r>
              <a:rPr lang="hu-HU" sz="2800" i="1" dirty="0" smtClean="0"/>
              <a:t>döntések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tesztesetek</a:t>
            </a:r>
            <a:endParaRPr lang="hu-HU" sz="2400" dirty="0" smtClean="0"/>
          </a:p>
          <a:p>
            <a:pPr>
              <a:lnSpc>
                <a:spcPct val="90000"/>
              </a:lnSpc>
            </a:pPr>
            <a:r>
              <a:rPr lang="hu-HU" sz="2800" i="1" dirty="0" smtClean="0"/>
              <a:t>hatékonysági mérések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fejlesztési lehetőségek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solidFill>
                  <a:srgbClr val="FF0000"/>
                </a:solidFill>
              </a:rPr>
              <a:t>szerző</a:t>
            </a:r>
            <a:r>
              <a:rPr lang="hu-HU" sz="2800" dirty="0" smtClean="0"/>
              <a:t>(k)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E9F6F4-B29E-4D7C-92B6-5136CBC3A538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/40</a:t>
            </a:r>
          </a:p>
        </p:txBody>
      </p:sp>
      <p:sp>
        <p:nvSpPr>
          <p:cNvPr id="33799" name="AutoShape 8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508625" y="6092825"/>
            <a:ext cx="360363" cy="360363"/>
          </a:xfrm>
          <a:prstGeom prst="actionButton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553200" y="981075"/>
            <a:ext cx="2482850" cy="720725"/>
          </a:xfrm>
          <a:prstGeom prst="wedgeRectCallout">
            <a:avLst>
              <a:gd name="adj1" fmla="val -47263"/>
              <a:gd name="adj2" fmla="val 108292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az aktuális nagy program estén a dokumentációból elhagyható.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-36512" y="1125538"/>
            <a:ext cx="2308226" cy="359246"/>
          </a:xfrm>
          <a:prstGeom prst="wedgeRectCallout">
            <a:avLst>
              <a:gd name="adj1" fmla="val 73364"/>
              <a:gd name="adj2" fmla="val 203405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-36513" y="5516563"/>
            <a:ext cx="2482851" cy="360362"/>
          </a:xfrm>
          <a:prstGeom prst="wedgeRectCallout">
            <a:avLst>
              <a:gd name="adj1" fmla="val 71213"/>
              <a:gd name="adj2" fmla="val 14880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sp>
        <p:nvSpPr>
          <p:cNvPr id="12" name="AutoShape 10">
            <a:hlinkClick r:id="" action="ppaction://customshow?id=0&amp;return=true"/>
          </p:cNvPr>
          <p:cNvSpPr>
            <a:spLocks noChangeArrowheads="1"/>
          </p:cNvSpPr>
          <p:nvPr/>
        </p:nvSpPr>
        <p:spPr bwMode="auto">
          <a:xfrm>
            <a:off x="-36512" y="3212976"/>
            <a:ext cx="2482851" cy="288032"/>
          </a:xfrm>
          <a:prstGeom prst="wedgeRectCallout">
            <a:avLst>
              <a:gd name="adj1" fmla="val 62985"/>
              <a:gd name="adj2" fmla="val 33455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Értelmesen strukturálva.</a:t>
            </a:r>
            <a:endParaRPr lang="hu-HU" sz="1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670425"/>
            <a:ext cx="3108325" cy="1927225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85725"/>
            <a:ext cx="5443538" cy="1111250"/>
          </a:xfrm>
        </p:spPr>
        <p:txBody>
          <a:bodyPr/>
          <a:lstStyle/>
          <a:p>
            <a:r>
              <a:rPr lang="hu-HU" dirty="0" smtClean="0"/>
              <a:t>Fejlesztői dokumentáció</a:t>
            </a:r>
            <a:br>
              <a:rPr lang="hu-HU" dirty="0" smtClean="0"/>
            </a:br>
            <a:r>
              <a:rPr lang="hu-HU" sz="2800" dirty="0" err="1" smtClean="0"/>
              <a:t>Code</a:t>
            </a:r>
            <a:r>
              <a:rPr lang="hu-HU" sz="2800" dirty="0" smtClean="0"/>
              <a:t>::</a:t>
            </a:r>
            <a:r>
              <a:rPr lang="hu-HU" sz="2800" dirty="0" err="1" smtClean="0"/>
              <a:t>Blocks-ban</a:t>
            </a:r>
            <a:endParaRPr lang="hu-HU" sz="28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/>
              <a:t>A kód automatikus „stilizálása”:</a:t>
            </a:r>
          </a:p>
          <a:p>
            <a:pPr>
              <a:lnSpc>
                <a:spcPct val="90000"/>
              </a:lnSpc>
              <a:tabLst>
                <a:tab pos="984250" algn="l"/>
                <a:tab pos="2425700" algn="l"/>
              </a:tabLst>
            </a:pPr>
            <a:r>
              <a:rPr lang="hu-HU" sz="2800" dirty="0" smtClean="0"/>
              <a:t>Stílus-választás: 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err="1" smtClean="0"/>
              <a:t>Settings</a:t>
            </a:r>
            <a:r>
              <a:rPr lang="hu-HU" sz="2800" dirty="0" smtClean="0"/>
              <a:t> / Editor …</a:t>
            </a:r>
            <a:br>
              <a:rPr lang="hu-HU" sz="2800" dirty="0" smtClean="0"/>
            </a:br>
            <a:r>
              <a:rPr lang="hu-HU" sz="2800" dirty="0" smtClean="0"/>
              <a:t>		</a:t>
            </a:r>
            <a:r>
              <a:rPr lang="hu-HU" sz="2800" dirty="0" err="1" smtClean="0"/>
              <a:t>Source</a:t>
            </a:r>
            <a:r>
              <a:rPr lang="hu-HU" sz="2800" dirty="0" smtClean="0"/>
              <a:t> </a:t>
            </a:r>
            <a:r>
              <a:rPr lang="hu-HU" sz="2800" dirty="0" err="1" smtClean="0"/>
              <a:t>formatter</a:t>
            </a:r>
            <a:r>
              <a:rPr lang="hu-HU" sz="2800" dirty="0" smtClean="0"/>
              <a:t> / ???</a:t>
            </a:r>
            <a:br>
              <a:rPr lang="hu-HU" sz="2800" dirty="0" smtClean="0"/>
            </a:br>
            <a:r>
              <a:rPr lang="hu-HU" sz="2800" dirty="0" smtClean="0"/>
              <a:t/>
            </a:r>
            <a:br>
              <a:rPr lang="hu-HU" sz="2800" dirty="0" smtClean="0"/>
            </a:br>
            <a:endParaRPr lang="hu-HU" sz="2800" dirty="0" smtClean="0"/>
          </a:p>
          <a:p>
            <a:pPr>
              <a:lnSpc>
                <a:spcPct val="90000"/>
              </a:lnSpc>
            </a:pPr>
            <a:r>
              <a:rPr lang="hu-HU" sz="2800" dirty="0" smtClean="0"/>
              <a:t>Stílus alkalmazása: </a:t>
            </a:r>
            <a:br>
              <a:rPr lang="hu-HU" sz="2800" dirty="0" smtClean="0"/>
            </a:br>
            <a:r>
              <a:rPr lang="hu-HU" sz="2800" dirty="0" smtClean="0"/>
              <a:t>	</a:t>
            </a:r>
            <a:r>
              <a:rPr lang="hu-HU" sz="2800" dirty="0" err="1" smtClean="0"/>
              <a:t>Plugins</a:t>
            </a:r>
            <a:r>
              <a:rPr lang="hu-HU" sz="2800" dirty="0" smtClean="0"/>
              <a:t> / </a:t>
            </a:r>
            <a:r>
              <a:rPr lang="hu-HU" sz="2800" dirty="0" err="1" smtClean="0"/>
              <a:t>Source</a:t>
            </a:r>
            <a:r>
              <a:rPr lang="hu-HU" sz="2800" dirty="0" smtClean="0"/>
              <a:t> </a:t>
            </a:r>
            <a:r>
              <a:rPr lang="hu-HU" sz="2800" dirty="0" err="1" smtClean="0"/>
              <a:t>formatter</a:t>
            </a:r>
            <a:r>
              <a:rPr lang="hu-HU" sz="2800" dirty="0" smtClean="0"/>
              <a:t> (???)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E9F6F4-B29E-4D7C-92B6-5136CBC3A538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/40</a:t>
            </a:r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517232"/>
            <a:ext cx="20288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1632"/>
            <a:ext cx="2162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1018" y="1880836"/>
            <a:ext cx="4931271" cy="530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8903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66927 -0.0037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5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43698 -0.171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0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36302 -0.1099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0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Szövegszerkesztési isme-retek a dokumentációhoz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sz="2800" dirty="0" smtClean="0"/>
              <a:t>Karakterformázás (</a:t>
            </a:r>
            <a:r>
              <a:rPr lang="hu-HU" sz="2200" dirty="0" smtClean="0"/>
              <a:t>szöveg</a:t>
            </a:r>
            <a:r>
              <a:rPr lang="hu-HU" sz="2200" dirty="0" smtClean="0">
                <a:sym typeface="Symbol" pitchFamily="18" charset="2"/>
              </a:rPr>
              <a:t>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Bekezdésformázás, stílusok</a:t>
            </a:r>
          </a:p>
          <a:p>
            <a:r>
              <a:rPr lang="hu-HU" sz="2800" dirty="0" smtClean="0"/>
              <a:t>Tabulátorok</a:t>
            </a:r>
          </a:p>
          <a:p>
            <a:r>
              <a:rPr lang="hu-HU" sz="2800" dirty="0" smtClean="0"/>
              <a:t>Képbeillesztés (</a:t>
            </a:r>
            <a:r>
              <a:rPr lang="hu-HU" sz="2200" dirty="0" smtClean="0"/>
              <a:t>pl. a futás bemutatásához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Fájlbeillesztés (</a:t>
            </a:r>
            <a:r>
              <a:rPr lang="hu-HU" sz="2200" dirty="0" smtClean="0"/>
              <a:t>pl. a kódhoz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Oldalformázás (</a:t>
            </a:r>
            <a:r>
              <a:rPr lang="hu-HU" sz="2200" dirty="0" smtClean="0"/>
              <a:t>pl. </a:t>
            </a:r>
            <a:r>
              <a:rPr lang="hu-HU" sz="2200" i="1" dirty="0" smtClean="0"/>
              <a:t>élőfej</a:t>
            </a:r>
            <a:r>
              <a:rPr lang="hu-HU" sz="2200" dirty="0" smtClean="0"/>
              <a:t>, lapszámozás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Táblázatok (</a:t>
            </a:r>
            <a:r>
              <a:rPr lang="hu-HU" sz="2200" dirty="0" smtClean="0"/>
              <a:t>pl. </a:t>
            </a:r>
            <a:r>
              <a:rPr lang="hu-HU" sz="2200" dirty="0" err="1" smtClean="0"/>
              <a:t>struktogram</a:t>
            </a:r>
            <a:r>
              <a:rPr lang="hu-HU" sz="2200" dirty="0" smtClean="0"/>
              <a:t>, tesztek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Egyenletszerkesztő (</a:t>
            </a:r>
            <a:r>
              <a:rPr lang="hu-HU" sz="2200" dirty="0" smtClean="0"/>
              <a:t>pl. a specifikációhoz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Szervezeti diagram-készítő</a:t>
            </a:r>
          </a:p>
          <a:p>
            <a:pPr>
              <a:buFont typeface="Wingdings" pitchFamily="2" charset="2"/>
              <a:buNone/>
            </a:pPr>
            <a:endParaRPr lang="hu-HU" sz="2800" dirty="0" smtClean="0"/>
          </a:p>
          <a:p>
            <a:endParaRPr lang="hu-HU" sz="2800" dirty="0" smtClean="0"/>
          </a:p>
        </p:txBody>
      </p:sp>
      <p:sp>
        <p:nvSpPr>
          <p:cNvPr id="34822" name="AutoShape 8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8532813" y="6092825"/>
            <a:ext cx="360362" cy="360363"/>
          </a:xfrm>
          <a:prstGeom prst="actionButton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BCFF90-4B66-4A27-AD21-C3A120A7B99C}" type="slidenum">
              <a:rPr lang="hu-HU" smtClean="0"/>
              <a:pPr>
                <a:defRPr/>
              </a:pPr>
              <a:t>36</a:t>
            </a:fld>
            <a:r>
              <a:rPr lang="hu-HU" dirty="0" smtClean="0"/>
              <a:t>/40</a:t>
            </a:r>
          </a:p>
        </p:txBody>
      </p:sp>
      <p:grpSp>
        <p:nvGrpSpPr>
          <p:cNvPr id="3" name="Csoportba foglalás 2"/>
          <p:cNvGrpSpPr>
            <a:grpSpLocks/>
          </p:cNvGrpSpPr>
          <p:nvPr/>
        </p:nvGrpSpPr>
        <p:grpSpPr bwMode="auto">
          <a:xfrm>
            <a:off x="8172450" y="2060575"/>
            <a:ext cx="4464050" cy="3313113"/>
            <a:chOff x="2338388" y="1426844"/>
            <a:chExt cx="4467225" cy="3188019"/>
          </a:xfrm>
        </p:grpSpPr>
        <p:pic>
          <p:nvPicPr>
            <p:cNvPr id="34827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88" y="2243138"/>
              <a:ext cx="4467225" cy="23717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88" y="1426844"/>
              <a:ext cx="4467225" cy="819150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963" y="1484313"/>
            <a:ext cx="5500688" cy="3836987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938" y="4829175"/>
            <a:ext cx="1763712" cy="400050"/>
          </a:xfrm>
          <a:prstGeom prst="rect">
            <a:avLst/>
          </a:prstGeom>
          <a:blipFill dpi="0" rotWithShape="1">
            <a:blip r:embed="rId7" cstate="print">
              <a:alphaModFix amt="67000"/>
            </a:blip>
            <a:srcRect/>
            <a:tile tx="0" ty="0" sx="100000" sy="100000" flip="none" algn="tl"/>
          </a:blipFill>
          <a:effectLst>
            <a:outerShdw blurRad="127000" dist="63500" dir="1800000" algn="ctr" rotWithShape="0">
              <a:srgbClr val="000000">
                <a:alpha val="8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Notepad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</a:p>
        </p:txBody>
      </p:sp>
      <p:sp>
        <p:nvSpPr>
          <p:cNvPr id="13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14524E-6 L -0.63004 -0.010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48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4884E-6 L 0.57483 0.024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3" y="12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24884E-6 L 0.57483 0.024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33" y="1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5844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dirty="0" smtClean="0">
                <a:hlinkClick r:id="rId3"/>
              </a:rPr>
              <a:t>Programkészítési elvek</a:t>
            </a:r>
            <a:endParaRPr lang="hu-HU" dirty="0" smtClean="0"/>
          </a:p>
        </p:txBody>
      </p:sp>
      <p:sp>
        <p:nvSpPr>
          <p:cNvPr id="3584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Stratégiai elv</a:t>
            </a:r>
            <a:r>
              <a:rPr lang="hu-HU" smtClean="0">
                <a:sym typeface="Symbol" pitchFamily="18" charset="2"/>
              </a:rPr>
              <a:t>: a problémamegoldás logikája – a lépésenkénti finomítás.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Taktikai elvek</a:t>
            </a:r>
            <a:r>
              <a:rPr lang="hu-HU" smtClean="0">
                <a:sym typeface="Symbol" pitchFamily="18" charset="2"/>
              </a:rPr>
              <a:t>: az algoritmuskészítés gondolati elvei a felülről lefelé kifej-téshez.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Technológiai elvek</a:t>
            </a:r>
            <a:r>
              <a:rPr lang="hu-HU" smtClean="0">
                <a:sym typeface="Symbol" pitchFamily="18" charset="2"/>
              </a:rPr>
              <a:t>: algoritmus és kód módszertani kívánalmai.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Technikai elvek</a:t>
            </a:r>
            <a:r>
              <a:rPr lang="hu-HU" smtClean="0">
                <a:sym typeface="Symbol" pitchFamily="18" charset="2"/>
              </a:rPr>
              <a:t>: kódolási technika.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smtClean="0">
                <a:sym typeface="Symbol" pitchFamily="18" charset="2"/>
              </a:rPr>
              <a:t>Esztétikai, ergonómiai elvek</a:t>
            </a:r>
            <a:r>
              <a:rPr lang="hu-HU" smtClean="0">
                <a:sym typeface="Symbol" pitchFamily="18" charset="2"/>
              </a:rPr>
              <a:t>: em-berközelség.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C80AAE-7DA4-40C5-9574-BDC6258957D2}" type="slidenum">
              <a:rPr lang="hu-HU" smtClean="0"/>
              <a:pPr>
                <a:defRPr/>
              </a:pPr>
              <a:t>37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033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Stratégiai elv:</a:t>
            </a:r>
            <a:br>
              <a:rPr lang="hu-HU" smtClean="0">
                <a:sym typeface="Symbol" pitchFamily="18" charset="2"/>
              </a:rPr>
            </a:br>
            <a:r>
              <a:rPr lang="hu-HU" sz="3200" smtClean="0">
                <a:sym typeface="Symbol" pitchFamily="18" charset="2"/>
              </a:rPr>
              <a:t>lépésenkénti finomítás</a:t>
            </a:r>
          </a:p>
        </p:txBody>
      </p:sp>
      <p:sp>
        <p:nvSpPr>
          <p:cNvPr id="1034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Felülről–lefelé (top–down) = probléma–dekomponálás, –analizálás.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Alulról–felfelé (bottom–up) = probléma–szintézis.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7375638"/>
              </p:ext>
            </p:extLst>
          </p:nvPr>
        </p:nvGraphicFramePr>
        <p:xfrm>
          <a:off x="5292725" y="2997200"/>
          <a:ext cx="3278188" cy="323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FEEEDA-599B-4B56-AB20-DA711DE89BFD}" type="slidenum">
              <a:rPr lang="hu-HU" smtClean="0"/>
              <a:pPr>
                <a:defRPr/>
              </a:pPr>
              <a:t>38</a:t>
            </a:fld>
            <a:r>
              <a:rPr lang="hu-HU" dirty="0" smtClean="0"/>
              <a:t>/40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0" y="2987675"/>
            <a:ext cx="2482850" cy="865188"/>
          </a:xfrm>
          <a:prstGeom prst="wedgeRectCallout">
            <a:avLst>
              <a:gd name="adj1" fmla="val 65663"/>
              <a:gd name="adj2" fmla="val -205557"/>
            </a:avLst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Nem alternatívák!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0" y="2994025"/>
            <a:ext cx="2482850" cy="858838"/>
          </a:xfrm>
          <a:prstGeom prst="wedgeRectCallout">
            <a:avLst>
              <a:gd name="adj1" fmla="val 80450"/>
              <a:gd name="adj2" fmla="val -102704"/>
            </a:avLst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Nem alternatívák!</a:t>
            </a:r>
          </a:p>
        </p:txBody>
      </p:sp>
      <p:sp>
        <p:nvSpPr>
          <p:cNvPr id="11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6868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Taktikai elvek</a:t>
            </a:r>
          </a:p>
        </p:txBody>
      </p:sp>
      <p:sp>
        <p:nvSpPr>
          <p:cNvPr id="3686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Párhuzamos finomítás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Döntések elhalasztása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Döntések nyilvántartása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Vissza az ősökhöz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Nyílt rendszer felépítés (</a:t>
            </a:r>
            <a:r>
              <a:rPr lang="hu-HU" sz="2400" dirty="0" smtClean="0">
                <a:sym typeface="Symbol" pitchFamily="18" charset="2"/>
              </a:rPr>
              <a:t>általánosítás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Párhuzamos ágak függetlensége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Szintenkénti teljes kifejtés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Adatok elszigetelése (</a:t>
            </a:r>
            <a:r>
              <a:rPr lang="hu-HU" sz="2400" dirty="0" smtClean="0">
                <a:sym typeface="Symbol" pitchFamily="18" charset="2"/>
              </a:rPr>
              <a:t>pl. alprogramokba helyezéssel + paraméterezéssel + lokális adatok deklarálásával</a:t>
            </a:r>
            <a:r>
              <a:rPr lang="hu-HU" dirty="0" smtClean="0">
                <a:sym typeface="Symbol" pitchFamily="18" charset="2"/>
              </a:rPr>
              <a:t>)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16F654-6E3F-4C0F-8359-DBB600D362E5}" type="slidenum">
              <a:rPr lang="hu-HU" smtClean="0"/>
              <a:pPr>
                <a:defRPr/>
              </a:pPr>
              <a:t>39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mai előadás foglalata, </a:t>
            </a:r>
            <a:r>
              <a:rPr lang="hu-HU" sz="2800" dirty="0" smtClean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/>
              <a:t>Minden feladat papírmunkával </a:t>
            </a:r>
            <a:r>
              <a:rPr lang="hu-HU" dirty="0" smtClean="0"/>
              <a:t>zárul.”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 smtClean="0"/>
              <a:t>Horváth-Papné-Szlávi-Zsakó: Programozási alapismeretek 9. előadás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4</a:t>
            </a:fld>
            <a:r>
              <a:rPr lang="hu-HU" smtClean="0"/>
              <a:t>/50</a:t>
            </a:r>
            <a:endParaRPr lang="hu-HU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  <p:pic>
        <p:nvPicPr>
          <p:cNvPr id="2050" name="Picture 2" descr="nojobi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88367"/>
            <a:ext cx="3456384" cy="452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48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7892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Technológiai elvek </a:t>
            </a:r>
            <a:br>
              <a:rPr lang="hu-HU" smtClean="0">
                <a:sym typeface="Symbol" pitchFamily="18" charset="2"/>
              </a:rPr>
            </a:br>
            <a:r>
              <a:rPr lang="hu-HU" sz="3000" smtClean="0">
                <a:sym typeface="Symbol" pitchFamily="18" charset="2"/>
              </a:rPr>
              <a:t>az algoritmus készítéshez</a:t>
            </a:r>
          </a:p>
        </p:txBody>
      </p:sp>
      <p:sp>
        <p:nvSpPr>
          <p:cNvPr id="3789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Struktúrák zárójelezése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Bekezdéses struktúrák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Értelmes utasítás-csoportosítás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Kevés algoritmusleíró szabály definiá-lása, de azok szigorú betartása (</a:t>
            </a:r>
            <a:r>
              <a:rPr lang="hu-HU" sz="2600" smtClean="0">
                <a:sym typeface="Symbol" pitchFamily="18" charset="2"/>
              </a:rPr>
              <a:t>pl. tétel  algoritmus</a:t>
            </a:r>
            <a:r>
              <a:rPr lang="hu-HU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mtClean="0">
                <a:sym typeface="Symbol" pitchFamily="18" charset="2"/>
              </a:rPr>
              <a:t>Beszédes azonosítók, kifejező névkon-venciók (</a:t>
            </a:r>
            <a:r>
              <a:rPr lang="hu-HU" sz="2600" smtClean="0">
                <a:sym typeface="Symbol" pitchFamily="18" charset="2"/>
              </a:rPr>
              <a:t>pl. </a:t>
            </a:r>
            <a:r>
              <a:rPr lang="hu-HU" sz="2600" smtClean="0">
                <a:sym typeface="Symbol" pitchFamily="18" charset="2"/>
                <a:hlinkClick r:id="rId3"/>
              </a:rPr>
              <a:t>Hungarian Notation</a:t>
            </a:r>
            <a:r>
              <a:rPr lang="hu-HU" smtClean="0">
                <a:sym typeface="Symbol" pitchFamily="18" charset="2"/>
              </a:rPr>
              <a:t>)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2E783A-84CF-4C4E-8A53-0AE064B818F1}" type="slidenum">
              <a:rPr lang="hu-HU" smtClean="0"/>
              <a:pPr>
                <a:defRPr/>
              </a:pPr>
              <a:t>40</a:t>
            </a:fld>
            <a:r>
              <a:rPr lang="hu-HU" dirty="0" smtClean="0"/>
              <a:t>/40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-36513" y="836612"/>
            <a:ext cx="2482851" cy="576551"/>
          </a:xfrm>
          <a:prstGeom prst="wedgeRectCallout">
            <a:avLst>
              <a:gd name="adj1" fmla="val 50324"/>
              <a:gd name="adj2" fmla="val 1355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800" dirty="0" err="1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Struktogram</a:t>
            </a:r>
            <a:r>
              <a:rPr lang="hu-HU" sz="1800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esetén ezek nyilvánvalóan teljesülnek</a:t>
            </a:r>
          </a:p>
        </p:txBody>
      </p:sp>
      <p:sp>
        <p:nvSpPr>
          <p:cNvPr id="2" name="Téglalap 1"/>
          <p:cNvSpPr/>
          <p:nvPr/>
        </p:nvSpPr>
        <p:spPr>
          <a:xfrm>
            <a:off x="2405063" y="1412875"/>
            <a:ext cx="3998912" cy="93662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9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8916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Technikai elvek </a:t>
            </a:r>
            <a:br>
              <a:rPr lang="hu-HU" smtClean="0">
                <a:sym typeface="Symbol" pitchFamily="18" charset="2"/>
              </a:rPr>
            </a:br>
            <a:r>
              <a:rPr lang="hu-HU" sz="3000" smtClean="0">
                <a:sym typeface="Symbol" pitchFamily="18" charset="2"/>
              </a:rPr>
              <a:t>a kódoláshoz</a:t>
            </a:r>
          </a:p>
        </p:txBody>
      </p:sp>
      <p:sp>
        <p:nvSpPr>
          <p:cNvPr id="3891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7513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Barátságosság (</a:t>
            </a:r>
            <a:r>
              <a:rPr lang="hu-HU" sz="2600" dirty="0" smtClean="0">
                <a:sym typeface="Symbol" pitchFamily="18" charset="2"/>
              </a:rPr>
              <a:t>pl. kérdések, címek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Biztonságosság (</a:t>
            </a:r>
            <a:r>
              <a:rPr lang="hu-HU" sz="2600" dirty="0" smtClean="0">
                <a:sym typeface="Symbol" pitchFamily="18" charset="2"/>
              </a:rPr>
              <a:t>pl. I/</a:t>
            </a:r>
            <a:r>
              <a:rPr lang="hu-HU" sz="2600" dirty="0" err="1" smtClean="0">
                <a:sym typeface="Symbol" pitchFamily="18" charset="2"/>
              </a:rPr>
              <a:t>O-ellenőrzések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Kevés kódolási szabály definiálása, de azok következetes betartása (</a:t>
            </a:r>
            <a:r>
              <a:rPr lang="hu-HU" sz="2600" dirty="0" smtClean="0">
                <a:solidFill>
                  <a:srgbClr val="FF0000"/>
                </a:solidFill>
                <a:sym typeface="Symbol" pitchFamily="18" charset="2"/>
              </a:rPr>
              <a:t>algoritmus és kód koherenciája</a:t>
            </a:r>
            <a:r>
              <a:rPr lang="hu-HU" sz="2600" dirty="0" smtClean="0">
                <a:sym typeface="Symbol" pitchFamily="18" charset="2"/>
              </a:rPr>
              <a:t>; továbbá pl. </a:t>
            </a:r>
            <a:r>
              <a:rPr lang="hu-HU" sz="2600" dirty="0" err="1" smtClean="0">
                <a:sym typeface="Symbol" pitchFamily="18" charset="2"/>
              </a:rPr>
              <a:t>amígos</a:t>
            </a:r>
            <a:r>
              <a:rPr lang="hu-HU" sz="2600" dirty="0" smtClean="0">
                <a:sym typeface="Symbol" pitchFamily="18" charset="2"/>
              </a:rPr>
              <a:t> </a:t>
            </a:r>
            <a:r>
              <a:rPr lang="hu-HU" sz="2600" smtClean="0">
                <a:sym typeface="Symbol" pitchFamily="18" charset="2"/>
              </a:rPr>
              <a:t>ciklu-sokhoz</a:t>
            </a:r>
            <a:r>
              <a:rPr lang="hu-HU" sz="2600" dirty="0" smtClean="0">
                <a:sym typeface="Symbol" pitchFamily="18" charset="2"/>
              </a:rPr>
              <a:t>, I/O-hoz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sym typeface="Symbol" pitchFamily="18" charset="2"/>
              </a:rPr>
              <a:t>Jól olvashatóság (</a:t>
            </a:r>
            <a:r>
              <a:rPr lang="hu-HU" sz="2600" dirty="0" smtClean="0">
                <a:sym typeface="Symbol" pitchFamily="18" charset="2"/>
              </a:rPr>
              <a:t>vö.: </a:t>
            </a:r>
            <a:r>
              <a:rPr lang="hu-HU" sz="2600" dirty="0" err="1" smtClean="0">
                <a:sym typeface="Symbol" pitchFamily="18" charset="2"/>
              </a:rPr>
              <a:t>Code</a:t>
            </a:r>
            <a:r>
              <a:rPr lang="hu-HU" sz="2600" dirty="0" smtClean="0">
                <a:sym typeface="Symbol" pitchFamily="18" charset="2"/>
              </a:rPr>
              <a:t>::</a:t>
            </a:r>
            <a:r>
              <a:rPr lang="hu-HU" sz="2600" dirty="0" err="1" smtClean="0">
                <a:sym typeface="Symbol" pitchFamily="18" charset="2"/>
              </a:rPr>
              <a:t>Blocks-ban</a:t>
            </a:r>
            <a:r>
              <a:rPr lang="hu-HU" sz="2600" dirty="0" smtClean="0">
                <a:sym typeface="Symbol" pitchFamily="18" charset="2"/>
              </a:rPr>
              <a:t> a kódolási stílusok</a:t>
            </a:r>
            <a:r>
              <a:rPr lang="hu-HU" dirty="0" smtClean="0">
                <a:sym typeface="Symbol" pitchFamily="18" charset="2"/>
              </a:rPr>
              <a:t>)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E29C98-7829-4B07-855E-A206A7D30D36}" type="slidenum">
              <a:rPr lang="hu-HU" smtClean="0"/>
              <a:pPr>
                <a:defRPr/>
              </a:pPr>
              <a:t>41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39940" name="Cím 1"/>
          <p:cNvSpPr>
            <a:spLocks noGrp="1"/>
          </p:cNvSpPr>
          <p:nvPr>
            <p:ph type="title" idx="4294967295"/>
          </p:nvPr>
        </p:nvSpPr>
        <p:spPr>
          <a:xfrm>
            <a:off x="2428875" y="85725"/>
            <a:ext cx="5181600" cy="1111250"/>
          </a:xfrm>
        </p:spPr>
        <p:txBody>
          <a:bodyPr/>
          <a:lstStyle/>
          <a:p>
            <a:r>
              <a:rPr lang="hu-HU" smtClean="0">
                <a:sym typeface="Symbol" pitchFamily="18" charset="2"/>
              </a:rPr>
              <a:t>Esztétikai/ergonómiai elvek</a:t>
            </a:r>
          </a:p>
        </p:txBody>
      </p:sp>
      <p:sp>
        <p:nvSpPr>
          <p:cNvPr id="3994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95874"/>
          </a:xfrm>
        </p:spPr>
        <p:txBody>
          <a:bodyPr/>
          <a:lstStyle/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Lapokra tagolás, kiemelés, elkülönítés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Menütechnika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Ikontechnika, választás egérrel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Következetesség (beolvasás, kiírás, ...)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Hibafigyelés, hibajelzés, javíthatóság 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Súgó, tájékoztató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Ablakkezelés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Értelmezési tartomány kijelzése</a:t>
            </a:r>
          </a:p>
          <a:p>
            <a:pPr marL="254000">
              <a:spcBef>
                <a:spcPct val="5000"/>
              </a:spcBef>
            </a:pPr>
            <a:r>
              <a:rPr lang="hu-HU" sz="3000" dirty="0" smtClean="0">
                <a:sym typeface="Symbol" pitchFamily="18" charset="2"/>
              </a:rPr>
              <a:t>Naplózás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30740-8B2F-4708-A0BA-2AF4D098567D}" type="slidenum">
              <a:rPr lang="hu-HU" smtClean="0"/>
              <a:pPr>
                <a:defRPr/>
              </a:pPr>
              <a:t>42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algn="ctr" eaLnBrk="1" hangingPunct="1"/>
            <a:r>
              <a:rPr lang="hu-HU" sz="3600"/>
              <a:t>Programozási alapismeretek</a:t>
            </a:r>
            <a:br>
              <a:rPr lang="hu-HU" sz="3600"/>
            </a:br>
            <a:r>
              <a:rPr lang="hu-HU" sz="3600"/>
              <a:t>9. előadás vége</a:t>
            </a:r>
            <a:endParaRPr lang="en-US" sz="2000"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CD936B-4230-4394-862F-DBCBFBC4A5A8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/40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196975"/>
            <a:ext cx="6621463" cy="4899025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3" action="ppaction://hlinksldjump"/>
              </a:rPr>
              <a:t>Tesztelés</a:t>
            </a:r>
            <a:r>
              <a:rPr lang="hu-HU" dirty="0" smtClean="0"/>
              <a:t> 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 smtClean="0"/>
              <a:t>fogalmak + elvek + módszerek </a:t>
            </a:r>
          </a:p>
          <a:p>
            <a:pPr marL="817563" lvl="1">
              <a:lnSpc>
                <a:spcPct val="95000"/>
              </a:lnSpc>
              <a:spcBef>
                <a:spcPct val="5000"/>
              </a:spcBef>
            </a:pPr>
            <a:r>
              <a:rPr lang="hu-HU" dirty="0"/>
              <a:t>technika: </a:t>
            </a:r>
            <a:r>
              <a:rPr lang="hu-HU" dirty="0" smtClean="0">
                <a:hlinkClick r:id="rId4" action="ppaction://hlinksldjump"/>
              </a:rPr>
              <a:t>futtatás adatfájllal</a:t>
            </a:r>
            <a:r>
              <a:rPr lang="hu-HU" dirty="0" smtClean="0"/>
              <a:t> – </a:t>
            </a:r>
            <a:r>
              <a:rPr lang="hu-HU" sz="2400" dirty="0" smtClean="0"/>
              <a:t>C++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5" action="ppaction://hlinksldjump"/>
              </a:rPr>
              <a:t>Hibakeresés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6" action="ppaction://hlinksldjump"/>
              </a:rPr>
              <a:t>Hibajavítás</a:t>
            </a:r>
            <a:endParaRPr lang="hu-HU" dirty="0" smtClean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7" action="ppaction://hlinksldjump"/>
              </a:rPr>
              <a:t>Dokumentálás</a:t>
            </a:r>
            <a:r>
              <a:rPr lang="hu-HU" dirty="0" smtClean="0"/>
              <a:t> +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sz="2800" dirty="0" smtClean="0"/>
              <a:t>szövegszerkesztési minimum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 smtClean="0">
                <a:hlinkClick r:id="rId8" action="ppaction://hlinksldjump"/>
              </a:rPr>
              <a:t>Programkészítési elvek</a:t>
            </a:r>
            <a:endParaRPr lang="hu-HU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mtClean="0"/>
              <a:t>Tartalom</a:t>
            </a:r>
            <a:endParaRPr lang="hu-HU" sz="2800" smtClean="0"/>
          </a:p>
        </p:txBody>
      </p:sp>
      <p:sp>
        <p:nvSpPr>
          <p:cNvPr id="7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17:22</a:t>
            </a:fld>
            <a:endParaRPr lang="en-US" dirty="0"/>
          </a:p>
        </p:txBody>
      </p:sp>
      <p:pic>
        <p:nvPicPr>
          <p:cNvPr id="8" name="Picture 2" descr="nojobis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23" y="3573016"/>
            <a:ext cx="769241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ttp://m.blog.hu/fa/faszkivan/image/26_03_2012/harkaly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384" y="2616536"/>
            <a:ext cx="1152128" cy="8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br>
              <a:rPr lang="hu-HU" dirty="0" smtClean="0"/>
            </a:br>
            <a:r>
              <a:rPr lang="hu-HU" sz="2800" dirty="0" smtClean="0"/>
              <a:t>fogalmak</a:t>
            </a:r>
            <a:endParaRPr lang="hu-HU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2562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/>
              <a:t>Tesztelési fogalmak: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</a:t>
            </a:r>
            <a:r>
              <a:rPr lang="hu-HU" sz="2800" dirty="0" smtClean="0"/>
              <a:t> = </a:t>
            </a:r>
            <a:r>
              <a:rPr lang="hu-HU" sz="2800" dirty="0" smtClean="0">
                <a:solidFill>
                  <a:srgbClr val="0000FF"/>
                </a:solidFill>
              </a:rPr>
              <a:t>bemenet</a:t>
            </a:r>
            <a:r>
              <a:rPr lang="hu-HU" sz="2800" dirty="0" smtClean="0"/>
              <a:t> + </a:t>
            </a:r>
            <a:r>
              <a:rPr lang="hu-HU" sz="2800" dirty="0" smtClean="0">
                <a:solidFill>
                  <a:srgbClr val="FF3300"/>
                </a:solidFill>
              </a:rPr>
              <a:t>kimenet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Próba</a:t>
            </a:r>
            <a:r>
              <a:rPr lang="hu-HU" sz="2800" dirty="0" smtClean="0"/>
              <a:t> = teszteset-halmaz</a:t>
            </a:r>
            <a:r>
              <a:rPr lang="hu-HU" sz="2800" dirty="0" smtClean="0">
                <a:solidFill>
                  <a:srgbClr val="FF3300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Jó teszteset</a:t>
            </a:r>
            <a:r>
              <a:rPr lang="hu-HU" sz="2800" dirty="0" smtClean="0"/>
              <a:t>: nagy valószínűséggel felfedetlen hibát mutat ki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Ideális próba</a:t>
            </a:r>
            <a:r>
              <a:rPr lang="hu-HU" sz="2800" dirty="0" smtClean="0"/>
              <a:t>: minden hibát kimutat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Megbízható próba</a:t>
            </a:r>
            <a:r>
              <a:rPr lang="hu-HU" sz="2800" dirty="0" smtClean="0"/>
              <a:t>: nagy valószínűséggel minden hibát kimutat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sz="2800" dirty="0" smtClean="0"/>
              <a:t>	</a:t>
            </a:r>
            <a:r>
              <a:rPr lang="hu-HU" sz="2400" dirty="0" smtClean="0"/>
              <a:t>A „hiba” helyett jobb lenne „problémát” mondani, mivel a tesztelés nemcsak a hibakeresés, hanem a hatékonyságvizsgálat eszköze is.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15C027-EF91-493C-89E1-1B9A494B7DE1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/>
            </a:br>
            <a:r>
              <a:rPr lang="hu-HU" sz="2800" dirty="0" smtClean="0"/>
              <a:t>elvek</a:t>
            </a:r>
            <a:endParaRPr lang="hu-HU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2562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 smtClean="0"/>
              <a:t>Tesztelési elvek:</a:t>
            </a:r>
          </a:p>
          <a:p>
            <a:pPr>
              <a:lnSpc>
                <a:spcPct val="90000"/>
              </a:lnSpc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Érvényes</a:t>
            </a:r>
            <a:r>
              <a:rPr lang="hu-HU" sz="2800" dirty="0" smtClean="0"/>
              <a:t> (</a:t>
            </a:r>
            <a:r>
              <a:rPr lang="hu-HU" sz="2400" dirty="0" smtClean="0"/>
              <a:t>megengedett</a:t>
            </a:r>
            <a:r>
              <a:rPr lang="hu-HU" sz="2800" dirty="0" smtClean="0"/>
              <a:t>) és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érvénytelen</a:t>
            </a:r>
            <a:r>
              <a:rPr lang="hu-HU" sz="2800" dirty="0" smtClean="0"/>
              <a:t> (</a:t>
            </a:r>
            <a:r>
              <a:rPr lang="hu-HU" sz="2400" dirty="0" smtClean="0"/>
              <a:t>hibás</a:t>
            </a:r>
            <a:r>
              <a:rPr lang="hu-HU" sz="2800" dirty="0" smtClean="0"/>
              <a:t>) bemenetre is kell tesztelni.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Rossz a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 nem ismételhető </a:t>
            </a:r>
            <a:r>
              <a:rPr lang="hu-HU" sz="2800" dirty="0" smtClean="0"/>
              <a:t>teszteset. </a:t>
            </a:r>
            <a:br>
              <a:rPr lang="hu-HU" sz="2800" dirty="0" smtClean="0"/>
            </a:br>
            <a:r>
              <a:rPr lang="hu-HU" sz="2800" dirty="0" smtClean="0"/>
              <a:t>(</a:t>
            </a:r>
            <a:r>
              <a:rPr lang="hu-HU" sz="2400" dirty="0" smtClean="0"/>
              <a:t>Ez ritkán a tesztelés, inkább a tesztelendő </a:t>
            </a:r>
            <a:br>
              <a:rPr lang="hu-HU" sz="2400" dirty="0" smtClean="0"/>
            </a:br>
            <a:r>
              <a:rPr lang="hu-HU" sz="2400" dirty="0" smtClean="0"/>
              <a:t> program vonása.</a:t>
            </a:r>
            <a:r>
              <a:rPr lang="hu-H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Minden teszteset által nyújtott információt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maximálisan ki kell használni </a:t>
            </a:r>
            <a:r>
              <a:rPr lang="hu-HU" sz="2800" dirty="0" smtClean="0"/>
              <a:t>(</a:t>
            </a:r>
            <a:r>
              <a:rPr lang="hu-HU" sz="2400" dirty="0" smtClean="0"/>
              <a:t>a következő teszt-esetek kiválasztásánál</a:t>
            </a:r>
            <a:r>
              <a:rPr lang="hu-HU" sz="2800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Csak </a:t>
            </a: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</a:t>
            </a:r>
            <a:r>
              <a:rPr lang="hu-HU" sz="2800" dirty="0" smtClean="0"/>
              <a:t>(</a:t>
            </a:r>
            <a:r>
              <a:rPr lang="hu-HU" sz="2400" dirty="0" smtClean="0"/>
              <a:t>mint a szerző</a:t>
            </a:r>
            <a:r>
              <a:rPr lang="hu-HU" sz="2800" dirty="0" smtClean="0"/>
              <a:t>) tudja jól tesztelni a programot.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546C59-A176-44CD-926A-CCE8A6A71450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/>
            </a:br>
            <a:r>
              <a:rPr lang="hu-HU" sz="2800" dirty="0" smtClean="0"/>
              <a:t>módszerek</a:t>
            </a:r>
            <a:endParaRPr lang="hu-HU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b="1" dirty="0" smtClean="0"/>
              <a:t>Tesztelési módszerek:</a:t>
            </a:r>
          </a:p>
          <a:p>
            <a:pPr>
              <a:spcBef>
                <a:spcPct val="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tesztelés</a:t>
            </a:r>
            <a:r>
              <a:rPr lang="hu-HU" sz="2800" dirty="0" smtClean="0"/>
              <a:t>: a programszöveget </a:t>
            </a:r>
            <a:r>
              <a:rPr lang="hu-HU" sz="2800" dirty="0" err="1" smtClean="0"/>
              <a:t>vizs-gáljuk</a:t>
            </a:r>
            <a:r>
              <a:rPr lang="hu-HU" sz="2800" dirty="0" smtClean="0"/>
              <a:t>, a program futtatása nélkül.</a:t>
            </a:r>
          </a:p>
          <a:p>
            <a:pPr>
              <a:spcBef>
                <a:spcPct val="0"/>
              </a:spcBef>
            </a:pPr>
            <a:r>
              <a:rPr 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Dinamikus tesztelés</a:t>
            </a:r>
            <a:r>
              <a:rPr lang="hu-HU" sz="2800" dirty="0" smtClean="0"/>
              <a:t>: a programot futtatjuk különböző bemenetekkel és a kapott </a:t>
            </a:r>
            <a:r>
              <a:rPr lang="hu-HU" sz="2800" dirty="0" err="1" smtClean="0"/>
              <a:t>ered-ményeket</a:t>
            </a:r>
            <a:r>
              <a:rPr lang="hu-HU" sz="2800" dirty="0" smtClean="0"/>
              <a:t> vizsgáljuk.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 smtClean="0"/>
              <a:t>A tesztelés eredménye:</a:t>
            </a:r>
          </a:p>
          <a:p>
            <a:pPr>
              <a:spcBef>
                <a:spcPct val="0"/>
              </a:spcBef>
            </a:pPr>
            <a:r>
              <a:rPr lang="hu-HU" sz="2800" dirty="0" smtClean="0"/>
              <a:t>hibajelenséget találtunk;</a:t>
            </a:r>
          </a:p>
          <a:p>
            <a:pPr>
              <a:spcBef>
                <a:spcPct val="0"/>
              </a:spcBef>
            </a:pPr>
            <a:r>
              <a:rPr lang="hu-HU" sz="2800" dirty="0" smtClean="0"/>
              <a:t>nem találtunk –még– hibát.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F01E1C-ADCF-47B4-A10D-E5E3AD73FC92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Horváth-Papné-Szlávi-Zsakó: Programozási alapismeretek 9. előadás</a:t>
            </a:r>
            <a:endParaRPr lang="en-US" sz="10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2510" y="1341438"/>
            <a:ext cx="6981378" cy="51831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hu-HU" dirty="0" smtClean="0"/>
              <a:t>Kódellenőrzés: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algoritmus</a:t>
            </a:r>
            <a:r>
              <a:rPr lang="hu-HU" sz="1800" b="1" dirty="0" smtClean="0">
                <a:sym typeface="Symbol" pitchFamily="18" charset="2"/>
              </a:rPr>
              <a:t></a:t>
            </a:r>
            <a:r>
              <a:rPr lang="hu-HU" dirty="0" smtClean="0"/>
              <a:t>kód megfeleltetés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algoritmus+kód elmagyarázása másnak</a:t>
            </a:r>
          </a:p>
          <a:p>
            <a:pPr>
              <a:spcBef>
                <a:spcPts val="1200"/>
              </a:spcBef>
            </a:pPr>
            <a:r>
              <a:rPr lang="hu-HU" dirty="0" smtClean="0"/>
              <a:t>Szintaktikus 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fordítóprogram esetén automatikus 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smtClean="0"/>
              <a:t>értelmező esetén sok futtatással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13D248-5C94-4D3C-BEF7-CF5BCEDCF6EA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/40</a:t>
            </a:r>
          </a:p>
        </p:txBody>
      </p:sp>
      <p:sp>
        <p:nvSpPr>
          <p:cNvPr id="8" name="Dátum helye 5"/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19087"/>
          </a:xfrm>
        </p:spPr>
        <p:txBody>
          <a:bodyPr/>
          <a:lstStyle/>
          <a:p>
            <a:fld id="{022DB623-9062-4E2E-8458-804A58A27B9F}" type="datetime8">
              <a:rPr lang="hu-HU" smtClean="0"/>
              <a:t>2015.04.12. 17:13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7455</TotalTime>
  <Words>3102</Words>
  <Application>Microsoft Office PowerPoint</Application>
  <PresentationFormat>Diavetítés a képernyőre (4:3 oldalarány)</PresentationFormat>
  <Paragraphs>722</Paragraphs>
  <Slides>43</Slides>
  <Notes>40</Notes>
  <HiddenSlides>3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Diacímek</vt:lpstr>
      </vt:variant>
      <vt:variant>
        <vt:i4>43</vt:i4>
      </vt:variant>
      <vt:variant>
        <vt:lpstr>Egyéni diasorok</vt:lpstr>
      </vt:variant>
      <vt:variant>
        <vt:i4>3</vt:i4>
      </vt:variant>
    </vt:vector>
  </HeadingPairs>
  <TitlesOfParts>
    <vt:vector size="48" baseType="lpstr">
      <vt:lpstr>1_Montázs</vt:lpstr>
      <vt:lpstr>2_Montázs</vt:lpstr>
      <vt:lpstr>Programozási alapismeretek  9. előadás</vt:lpstr>
      <vt:lpstr>A mai előadás foglalata, mondásokkal</vt:lpstr>
      <vt:lpstr>A mai előadás foglalata, mondásokkal</vt:lpstr>
      <vt:lpstr>A mai előadás foglalata, mondásokkal</vt:lpstr>
      <vt:lpstr>Tartalom</vt:lpstr>
      <vt:lpstr>Tesztelés fogalmak</vt:lpstr>
      <vt:lpstr>Tesztelés elvek</vt:lpstr>
      <vt:lpstr>Tesztelés módszerek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Dinamikus tesztelés</vt:lpstr>
      <vt:lpstr>Dinamikus tesztelés: fekete doboz módszerek</vt:lpstr>
      <vt:lpstr>Dinamikus tesztelés: fekete doboz módszerek</vt:lpstr>
      <vt:lpstr>Dinamikus tesztelés: fehér doboz módszerek</vt:lpstr>
      <vt:lpstr>Dinamikus tesztelés: fehér doboz módszerek</vt:lpstr>
      <vt:lpstr>Speciális tesztelések</vt:lpstr>
      <vt:lpstr>PowerPoint bemutató</vt:lpstr>
      <vt:lpstr>PowerPoint bemutató</vt:lpstr>
      <vt:lpstr>Hibakeresés</vt:lpstr>
      <vt:lpstr>Hibakeresés</vt:lpstr>
      <vt:lpstr>Hibakeresés</vt:lpstr>
      <vt:lpstr>Hibakeresés (C++)</vt:lpstr>
      <vt:lpstr>Hibakeresési módszerek</vt:lpstr>
      <vt:lpstr>Hibakeresési módszerek Példa az indukciós módszerre:</vt:lpstr>
      <vt:lpstr>Hibakeresési módszerek Példa a dedukciós módszerre:</vt:lpstr>
      <vt:lpstr>Hibajavítás</vt:lpstr>
      <vt:lpstr>Dokumentációk</vt:lpstr>
      <vt:lpstr>Felhasználói dokumentáció</vt:lpstr>
      <vt:lpstr>Fejlesztői dokumentáció</vt:lpstr>
      <vt:lpstr>Fejlesztői dokumentáció Code::Blocks-ban</vt:lpstr>
      <vt:lpstr>Szövegszerkesztési isme-retek a dokumentációhoz</vt:lpstr>
      <vt:lpstr>Programkészítési elvek</vt:lpstr>
      <vt:lpstr>Stratégiai elv: lépésenkénti finomítás</vt:lpstr>
      <vt:lpstr>Taktikai elvek</vt:lpstr>
      <vt:lpstr>Technológiai elvek  az algoritmus készítéshez</vt:lpstr>
      <vt:lpstr>Technikai elvek  a kódoláshoz</vt:lpstr>
      <vt:lpstr>Esztétikai/ergonómiai elvek</vt:lpstr>
      <vt:lpstr>PowerPoint bemutató</vt:lpstr>
      <vt:lpstr>KódStilizálás</vt:lpstr>
      <vt:lpstr>Tévedni emberi dolog</vt:lpstr>
      <vt:lpstr>Minden feladat papírmunkával ér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8. előadás</dc:title>
  <dc:creator>Szlávi-Zsakó</dc:creator>
  <cp:lastModifiedBy>Szlávi Péter</cp:lastModifiedBy>
  <cp:revision>643</cp:revision>
  <dcterms:created xsi:type="dcterms:W3CDTF">2005-10-16T14:08:29Z</dcterms:created>
  <dcterms:modified xsi:type="dcterms:W3CDTF">2015-04-12T16:52:53Z</dcterms:modified>
</cp:coreProperties>
</file>