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Téglalap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Téglalap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Téglalap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Egyenes összekötő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Egyenes összekötő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Egyenes összekötő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Egyenes összekötő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Egyenes összekötő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Téglalap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zi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zi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zi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zi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zi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Téglalap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gyenes összekötő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gyenes összekötő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Egyenes összekötő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Egyenes összekötő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Egyenes összekötő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Téglalap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zi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zi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zi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zi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zi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gyenes összekötő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2" name="Szöveg hely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4" name="Szöveg hely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gyenes összekötő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églalap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gyenes összekötő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zi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artalom hely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1" name="Dátum hely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zi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Téglalap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gyenes összekötő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Egyenes összekötő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Egyenes összekötő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gyenes összekötő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57D4F4-1C8A-4F45-AD24-74DF175FCC4F}" type="datetimeFigureOut">
              <a:rPr lang="hu-HU" smtClean="0"/>
              <a:pPr/>
              <a:t>2015.09.14.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églalap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zi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FEC9A0-F19A-494E-9D09-624703C3998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auaai@inf.elte.hu" TargetMode="External"/><Relationship Id="rId2" Type="http://schemas.openxmlformats.org/officeDocument/2006/relationships/hyperlink" Target="mailto:dobreffandra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Programozási technológia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2. Előadás – Gyakorlati rész</a:t>
            </a:r>
            <a:br>
              <a:rPr lang="hu-HU" dirty="0" smtClean="0"/>
            </a:br>
            <a:r>
              <a:rPr lang="hu-HU" dirty="0" err="1" smtClean="0"/>
              <a:t>Dobreff</a:t>
            </a:r>
            <a:r>
              <a:rPr lang="hu-HU" dirty="0" smtClean="0"/>
              <a:t> András</a:t>
            </a:r>
          </a:p>
          <a:p>
            <a:r>
              <a:rPr lang="hu-HU" dirty="0" err="1" smtClean="0">
                <a:hlinkClick r:id="rId2"/>
              </a:rPr>
              <a:t>dobreffandras</a:t>
            </a:r>
            <a:r>
              <a:rPr lang="hu-HU" dirty="0" smtClean="0">
                <a:hlinkClick r:id="rId2"/>
              </a:rPr>
              <a:t>@</a:t>
            </a:r>
            <a:r>
              <a:rPr lang="hu-HU" dirty="0" err="1" smtClean="0">
                <a:hlinkClick r:id="rId2"/>
              </a:rPr>
              <a:t>gmail.com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>
                <a:hlinkClick r:id="rId3"/>
              </a:rPr>
              <a:t>doauaai</a:t>
            </a:r>
            <a:r>
              <a:rPr lang="hu-HU" dirty="0" smtClean="0">
                <a:hlinkClick r:id="rId3"/>
              </a:rPr>
              <a:t>@</a:t>
            </a:r>
            <a:r>
              <a:rPr lang="hu-HU" dirty="0" err="1" smtClean="0">
                <a:hlinkClick r:id="rId3"/>
              </a:rPr>
              <a:t>inf.elte.hu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Szoftverfejlesztési paradigmák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2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Procedurális paradigma</a:t>
            </a:r>
          </a:p>
          <a:p>
            <a:r>
              <a:rPr lang="hu-HU" dirty="0" smtClean="0"/>
              <a:t>Funkciók, részfeladatok dekomponálása</a:t>
            </a:r>
          </a:p>
          <a:p>
            <a:r>
              <a:rPr lang="hu-HU" dirty="0" smtClean="0"/>
              <a:t>Műveletek csoportosítása, kapcsolata</a:t>
            </a:r>
          </a:p>
          <a:p>
            <a:r>
              <a:rPr lang="hu-HU" dirty="0" smtClean="0"/>
              <a:t>Modulokba szervezett</a:t>
            </a:r>
          </a:p>
          <a:p>
            <a:r>
              <a:rPr lang="hu-HU" dirty="0" smtClean="0"/>
              <a:t>Lineáris lefutás, szemantika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334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2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Objektumelvű paradigma</a:t>
            </a:r>
          </a:p>
          <a:p>
            <a:r>
              <a:rPr lang="hu-HU" dirty="0" smtClean="0"/>
              <a:t>Feladat elemeinek</a:t>
            </a:r>
            <a:br>
              <a:rPr lang="hu-HU" dirty="0" smtClean="0"/>
            </a:br>
            <a:r>
              <a:rPr lang="hu-HU" dirty="0" smtClean="0"/>
              <a:t>dekomponálása, valós világ leképezése</a:t>
            </a:r>
          </a:p>
          <a:p>
            <a:r>
              <a:rPr lang="hu-HU" dirty="0" smtClean="0"/>
              <a:t>Feladat elemeinek csoportosítása, kapcsolata: objektum</a:t>
            </a:r>
          </a:p>
          <a:p>
            <a:r>
              <a:rPr lang="hu-HU" dirty="0" smtClean="0"/>
              <a:t>Funkcionalitások objektumokba szervezése</a:t>
            </a:r>
          </a:p>
          <a:p>
            <a:r>
              <a:rPr lang="hu-HU" dirty="0" smtClean="0"/>
              <a:t>Objektumok kommunikációja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Modern szoftverekkel szembeni követelmények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Gyors, egyszerű hibakeresés, hibajavítás</a:t>
            </a:r>
          </a:p>
          <a:p>
            <a:r>
              <a:rPr lang="hu-HU" dirty="0" smtClean="0"/>
              <a:t>Hibaterjedés korlátozása</a:t>
            </a:r>
          </a:p>
          <a:p>
            <a:r>
              <a:rPr lang="hu-HU" dirty="0" smtClean="0"/>
              <a:t>Adaptív, alakítható, fejleszthető, kiterjeszthető</a:t>
            </a:r>
          </a:p>
          <a:p>
            <a:r>
              <a:rPr lang="hu-HU" dirty="0" smtClean="0"/>
              <a:t>Könnyen átlátható, megérthető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 – „Póker”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u-HU" dirty="0" smtClean="0"/>
              <a:t>Készítsünk olyan „póker” alkalmazást, mely </a:t>
            </a:r>
            <a:r>
              <a:rPr lang="hu-HU" dirty="0" err="1" smtClean="0"/>
              <a:t>Console-ból</a:t>
            </a:r>
            <a:r>
              <a:rPr lang="hu-HU" dirty="0" smtClean="0"/>
              <a:t> beolvassa a játékosok számát, </a:t>
            </a:r>
            <a:br>
              <a:rPr lang="hu-HU" dirty="0" smtClean="0"/>
            </a:br>
            <a:r>
              <a:rPr lang="hu-HU" dirty="0" smtClean="0"/>
              <a:t>a – minden játékosra egyenlő – pénzösszeget, és a minden körben mindenkire egyaránt vonatkozó tétet. Ezután a program az alábbi lépéseket automatikusan hajtsa végre:</a:t>
            </a:r>
          </a:p>
          <a:p>
            <a:r>
              <a:rPr lang="hu-HU" dirty="0" smtClean="0"/>
              <a:t>A kör számát, a játékosok nevét és egyenlegét kiírja</a:t>
            </a:r>
          </a:p>
          <a:p>
            <a:r>
              <a:rPr lang="hu-HU" dirty="0" smtClean="0"/>
              <a:t>A játékosok téteket raknak, kiírja az összeget</a:t>
            </a:r>
          </a:p>
          <a:p>
            <a:r>
              <a:rPr lang="hu-HU" dirty="0" smtClean="0"/>
              <a:t>Véletlenszerűen kiválaszt egy nyertest</a:t>
            </a:r>
          </a:p>
          <a:p>
            <a:r>
              <a:rPr lang="hu-HU" dirty="0" smtClean="0"/>
              <a:t>A nyertes megkapja a téteket</a:t>
            </a:r>
          </a:p>
          <a:p>
            <a:r>
              <a:rPr lang="hu-HU" dirty="0" smtClean="0"/>
              <a:t>A vesztes (0 egyenlegű), játékosokat törli</a:t>
            </a:r>
          </a:p>
          <a:p>
            <a:r>
              <a:rPr lang="hu-HU" dirty="0" smtClean="0"/>
              <a:t>Kiírja a kör veszteseit (ha van)</a:t>
            </a:r>
          </a:p>
          <a:p>
            <a:r>
              <a:rPr lang="hu-HU" dirty="0" smtClean="0"/>
              <a:t>Kiírja a kör nyertesét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A játék addig zajlik, míg valamely játékos nem nyer (csak ő marad). Ekkor kiírjuk a nevét.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dirty="0" smtClean="0"/>
              <a:t>. Feladat – „Póker” </a:t>
            </a:r>
            <a:br>
              <a:rPr lang="hu-HU" dirty="0" smtClean="0"/>
            </a:br>
            <a:r>
              <a:rPr lang="hu-HU" dirty="0" smtClean="0"/>
              <a:t>Procedurális 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Adatok tárolása:</a:t>
            </a:r>
          </a:p>
          <a:p>
            <a:pPr lvl="1"/>
            <a:r>
              <a:rPr lang="hu-HU" dirty="0" smtClean="0"/>
              <a:t>Játékosok száma, neve, pénze</a:t>
            </a:r>
          </a:p>
          <a:p>
            <a:pPr lvl="1"/>
            <a:r>
              <a:rPr lang="hu-HU" dirty="0" smtClean="0"/>
              <a:t>Tétek</a:t>
            </a:r>
          </a:p>
          <a:p>
            <a:pPr lvl="1"/>
            <a:r>
              <a:rPr lang="hu-HU" dirty="0" smtClean="0"/>
              <a:t>Kör száma</a:t>
            </a:r>
          </a:p>
          <a:p>
            <a:r>
              <a:rPr lang="hu-HU" dirty="0" smtClean="0"/>
              <a:t>Részfeladatok eljárásokkal való reprezentációja:</a:t>
            </a:r>
          </a:p>
          <a:p>
            <a:pPr lvl="1"/>
            <a:r>
              <a:rPr lang="hu-HU" dirty="0" smtClean="0"/>
              <a:t>Adatok bekérése, program inicializálása</a:t>
            </a:r>
          </a:p>
          <a:p>
            <a:pPr lvl="1"/>
            <a:r>
              <a:rPr lang="hu-HU" dirty="0" smtClean="0"/>
              <a:t>Kör számának és játékosok adatainak kiírása</a:t>
            </a:r>
          </a:p>
          <a:p>
            <a:pPr lvl="1"/>
            <a:r>
              <a:rPr lang="hu-HU" dirty="0" smtClean="0"/>
              <a:t>Tétek rakása, összeg kiírása</a:t>
            </a:r>
          </a:p>
          <a:p>
            <a:pPr lvl="1"/>
            <a:r>
              <a:rPr lang="hu-HU" dirty="0" smtClean="0"/>
              <a:t>Nyertes meghatározása, kiírása</a:t>
            </a:r>
          </a:p>
          <a:p>
            <a:pPr lvl="1"/>
            <a:r>
              <a:rPr lang="hu-HU" dirty="0" smtClean="0"/>
              <a:t>Összeg átadása a nyertesnek</a:t>
            </a:r>
          </a:p>
          <a:p>
            <a:pPr lvl="1"/>
            <a:r>
              <a:rPr lang="hu-HU" dirty="0" smtClean="0"/>
              <a:t>Vesztesek törlése</a:t>
            </a:r>
          </a:p>
          <a:p>
            <a:pPr lvl="1"/>
            <a:r>
              <a:rPr lang="hu-HU" dirty="0" smtClean="0"/>
              <a:t>Játék végének ellenőrzése</a:t>
            </a:r>
          </a:p>
          <a:p>
            <a:pPr lvl="1"/>
            <a:r>
              <a:rPr lang="hu-HU" dirty="0" smtClean="0"/>
              <a:t>Nyertes kiírása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Lekerekített téglalap feliratnak 3"/>
          <p:cNvSpPr/>
          <p:nvPr/>
        </p:nvSpPr>
        <p:spPr>
          <a:xfrm>
            <a:off x="5076056" y="260648"/>
            <a:ext cx="3888432" cy="4032448"/>
          </a:xfrm>
          <a:prstGeom prst="wedgeRoundRectCallout">
            <a:avLst>
              <a:gd name="adj1" fmla="val -69184"/>
              <a:gd name="adj2" fmla="val -72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70C0"/>
                </a:solidFill>
              </a:rPr>
              <a:t>typedef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_player{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money;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name[</a:t>
            </a:r>
            <a:r>
              <a:rPr lang="en-US" dirty="0" smtClean="0">
                <a:solidFill>
                  <a:srgbClr val="00B050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typedef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_player* Player;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playernum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Player* players;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bid;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Lekerekített téglalap feliratnak 4"/>
          <p:cNvSpPr/>
          <p:nvPr/>
        </p:nvSpPr>
        <p:spPr>
          <a:xfrm>
            <a:off x="3995936" y="2564904"/>
            <a:ext cx="2160240" cy="504056"/>
          </a:xfrm>
          <a:prstGeom prst="wedgeRoundRectCallout">
            <a:avLst>
              <a:gd name="adj1" fmla="val -82047"/>
              <a:gd name="adj2" fmla="val 66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rgbClr val="0070C0"/>
                </a:solidFill>
              </a:rPr>
              <a:t>int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roundnum</a:t>
            </a:r>
            <a:r>
              <a:rPr lang="hu-HU" dirty="0" smtClean="0">
                <a:solidFill>
                  <a:schemeClr val="tx1"/>
                </a:solidFill>
              </a:rPr>
              <a:t>;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Lekerekített téglalap feliratnak 5"/>
          <p:cNvSpPr/>
          <p:nvPr/>
        </p:nvSpPr>
        <p:spPr>
          <a:xfrm>
            <a:off x="3995936" y="2204864"/>
            <a:ext cx="1224136" cy="504056"/>
          </a:xfrm>
          <a:prstGeom prst="wedgeRoundRectCallout">
            <a:avLst>
              <a:gd name="adj1" fmla="val -108440"/>
              <a:gd name="adj2" fmla="val 1226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rgbClr val="0070C0"/>
                </a:solidFill>
              </a:rPr>
              <a:t>int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pot</a:t>
            </a:r>
            <a:r>
              <a:rPr lang="hu-HU" dirty="0" smtClean="0">
                <a:solidFill>
                  <a:schemeClr val="tx1"/>
                </a:solidFill>
              </a:rPr>
              <a:t>;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Lekerekített téglalap feliratnak 6"/>
          <p:cNvSpPr/>
          <p:nvPr/>
        </p:nvSpPr>
        <p:spPr>
          <a:xfrm>
            <a:off x="6732240" y="3284984"/>
            <a:ext cx="2232248" cy="1584176"/>
          </a:xfrm>
          <a:prstGeom prst="wedgeRoundRectCallout">
            <a:avLst>
              <a:gd name="adj1" fmla="val -74514"/>
              <a:gd name="adj2" fmla="val -317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 smtClean="0">
                <a:solidFill>
                  <a:srgbClr val="0070C0"/>
                </a:solidFill>
              </a:rPr>
              <a:t>void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init</a:t>
            </a:r>
            <a:r>
              <a:rPr lang="hu-HU" dirty="0" smtClean="0">
                <a:solidFill>
                  <a:schemeClr val="tx1"/>
                </a:solidFill>
              </a:rPr>
              <a:t>(){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   </a:t>
            </a:r>
            <a:r>
              <a:rPr lang="hu-HU" dirty="0" smtClean="0">
                <a:solidFill>
                  <a:srgbClr val="7030A0"/>
                </a:solidFill>
              </a:rPr>
              <a:t>//….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}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" name="Lekerekített téglalap feliratnak 7"/>
          <p:cNvSpPr/>
          <p:nvPr/>
        </p:nvSpPr>
        <p:spPr>
          <a:xfrm>
            <a:off x="4716016" y="4149080"/>
            <a:ext cx="4248472" cy="2520280"/>
          </a:xfrm>
          <a:prstGeom prst="wedgeRoundRectCallout">
            <a:avLst>
              <a:gd name="adj1" fmla="val -61993"/>
              <a:gd name="adj2" fmla="val -475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writeout_players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"Round %d\n"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roundnum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writeout_players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</p:txBody>
      </p:sp>
      <p:sp>
        <p:nvSpPr>
          <p:cNvPr id="9" name="Lekerekített téglalap feliratnak 8"/>
          <p:cNvSpPr/>
          <p:nvPr/>
        </p:nvSpPr>
        <p:spPr>
          <a:xfrm>
            <a:off x="4860032" y="1268760"/>
            <a:ext cx="4104456" cy="2708920"/>
          </a:xfrm>
          <a:prstGeom prst="wedgeRoundRectCallout">
            <a:avLst>
              <a:gd name="adj1" fmla="val -72278"/>
              <a:gd name="adj2" fmla="val 57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take_bids</a:t>
            </a:r>
            <a:r>
              <a:rPr lang="en-US" dirty="0" smtClean="0">
                <a:solidFill>
                  <a:schemeClr val="tx1"/>
                </a:solidFill>
              </a:rPr>
              <a:t> 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pot = </a:t>
            </a:r>
            <a:r>
              <a:rPr lang="en-US" dirty="0" err="1" smtClean="0">
                <a:solidFill>
                  <a:schemeClr val="tx1"/>
                </a:solidFill>
              </a:rPr>
              <a:t>take_bids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"\</a:t>
            </a:r>
            <a:r>
              <a:rPr lang="en-US" dirty="0" err="1" smtClean="0">
                <a:solidFill>
                  <a:srgbClr val="00B050"/>
                </a:solidFill>
              </a:rPr>
              <a:t>tThe</a:t>
            </a:r>
            <a:r>
              <a:rPr lang="en-US" dirty="0" smtClean="0">
                <a:solidFill>
                  <a:srgbClr val="00B050"/>
                </a:solidFill>
              </a:rPr>
              <a:t> pot is %d\n"</a:t>
            </a:r>
            <a:r>
              <a:rPr lang="en-US" dirty="0" smtClean="0">
                <a:solidFill>
                  <a:schemeClr val="tx1"/>
                </a:solidFill>
              </a:rPr>
              <a:t>, pot);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</p:txBody>
      </p:sp>
      <p:sp>
        <p:nvSpPr>
          <p:cNvPr id="10" name="Lekerekített téglalap feliratnak 9"/>
          <p:cNvSpPr/>
          <p:nvPr/>
        </p:nvSpPr>
        <p:spPr>
          <a:xfrm>
            <a:off x="3779912" y="1268760"/>
            <a:ext cx="5184576" cy="2708920"/>
          </a:xfrm>
          <a:prstGeom prst="wedgeRoundRectCallout">
            <a:avLst>
              <a:gd name="adj1" fmla="val -57897"/>
              <a:gd name="adj2" fmla="val 700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calculate_winner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winner</a:t>
            </a:r>
            <a:r>
              <a:rPr lang="hu-HU" dirty="0" smtClean="0">
                <a:solidFill>
                  <a:schemeClr val="tx1"/>
                </a:solidFill>
              </a:rPr>
              <a:t>_</a:t>
            </a:r>
            <a:r>
              <a:rPr lang="hu-HU" dirty="0" err="1" smtClean="0">
                <a:solidFill>
                  <a:schemeClr val="tx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calculate_winner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"\</a:t>
            </a:r>
            <a:r>
              <a:rPr lang="en-US" dirty="0" err="1" smtClean="0">
                <a:solidFill>
                  <a:srgbClr val="00B050"/>
                </a:solidFill>
              </a:rPr>
              <a:t>tThe</a:t>
            </a:r>
            <a:r>
              <a:rPr lang="en-US" dirty="0" smtClean="0">
                <a:solidFill>
                  <a:srgbClr val="00B050"/>
                </a:solidFill>
              </a:rPr>
              <a:t> winner is %s\n"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hu-HU" dirty="0" err="1" smtClean="0">
                <a:solidFill>
                  <a:schemeClr val="tx1"/>
                </a:solidFill>
              </a:rPr>
              <a:t>winner</a:t>
            </a:r>
            <a:r>
              <a:rPr lang="hu-HU" dirty="0" smtClean="0">
                <a:solidFill>
                  <a:schemeClr val="tx1"/>
                </a:solidFill>
              </a:rPr>
              <a:t>_</a:t>
            </a:r>
            <a:r>
              <a:rPr lang="hu-HU" dirty="0" err="1" smtClean="0">
                <a:solidFill>
                  <a:schemeClr val="tx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</p:txBody>
      </p:sp>
      <p:sp>
        <p:nvSpPr>
          <p:cNvPr id="11" name="Lekerekített téglalap feliratnak 10"/>
          <p:cNvSpPr/>
          <p:nvPr/>
        </p:nvSpPr>
        <p:spPr>
          <a:xfrm>
            <a:off x="3779912" y="1556792"/>
            <a:ext cx="5184576" cy="2708920"/>
          </a:xfrm>
          <a:prstGeom prst="wedgeRoundRectCallout">
            <a:avLst>
              <a:gd name="adj1" fmla="val -56812"/>
              <a:gd name="adj2" fmla="val 720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rgbClr val="0070C0"/>
                </a:solidFill>
              </a:rPr>
              <a:t>void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giveplayer</a:t>
            </a:r>
            <a:r>
              <a:rPr lang="hu-HU" dirty="0" smtClean="0">
                <a:solidFill>
                  <a:schemeClr val="tx1"/>
                </a:solidFill>
              </a:rPr>
              <a:t>_</a:t>
            </a:r>
            <a:r>
              <a:rPr lang="hu-HU" dirty="0" err="1" smtClean="0">
                <a:solidFill>
                  <a:schemeClr val="tx1"/>
                </a:solidFill>
              </a:rPr>
              <a:t>prize</a:t>
            </a:r>
            <a:r>
              <a:rPr lang="hu-HU" dirty="0" smtClean="0">
                <a:solidFill>
                  <a:schemeClr val="tx1"/>
                </a:solidFill>
              </a:rPr>
              <a:t>( </a:t>
            </a:r>
            <a:r>
              <a:rPr lang="hu-HU" dirty="0" smtClean="0">
                <a:solidFill>
                  <a:srgbClr val="0070C0"/>
                </a:solidFill>
              </a:rPr>
              <a:t>int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winnerid</a:t>
            </a:r>
            <a:r>
              <a:rPr lang="hu-HU" dirty="0" smtClean="0">
                <a:solidFill>
                  <a:schemeClr val="tx1"/>
                </a:solidFill>
              </a:rPr>
              <a:t>, </a:t>
            </a:r>
            <a:r>
              <a:rPr lang="hu-HU" dirty="0" err="1" smtClean="0">
                <a:solidFill>
                  <a:srgbClr val="0070C0"/>
                </a:solidFill>
              </a:rPr>
              <a:t>int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pot</a:t>
            </a:r>
            <a:r>
              <a:rPr lang="hu-HU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giveplayer_prize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winner_id</a:t>
            </a:r>
            <a:r>
              <a:rPr lang="en-US" dirty="0" smtClean="0">
                <a:solidFill>
                  <a:schemeClr val="tx1"/>
                </a:solidFill>
              </a:rPr>
              <a:t>, pot);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</p:txBody>
      </p:sp>
      <p:sp>
        <p:nvSpPr>
          <p:cNvPr id="13" name="Lekerekített téglalap feliratnak 12"/>
          <p:cNvSpPr/>
          <p:nvPr/>
        </p:nvSpPr>
        <p:spPr>
          <a:xfrm>
            <a:off x="3959424" y="2132856"/>
            <a:ext cx="5005064" cy="2708920"/>
          </a:xfrm>
          <a:prstGeom prst="wedgeRoundRectCallout">
            <a:avLst>
              <a:gd name="adj1" fmla="val -57897"/>
              <a:gd name="adj2" fmla="val 700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rgbClr val="0070C0"/>
                </a:solidFill>
              </a:rPr>
              <a:t>void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remove</a:t>
            </a:r>
            <a:r>
              <a:rPr lang="hu-HU" dirty="0" smtClean="0">
                <a:solidFill>
                  <a:schemeClr val="tx1"/>
                </a:solidFill>
              </a:rPr>
              <a:t>_</a:t>
            </a:r>
            <a:r>
              <a:rPr lang="hu-HU" dirty="0" err="1" smtClean="0">
                <a:solidFill>
                  <a:schemeClr val="tx1"/>
                </a:solidFill>
              </a:rPr>
              <a:t>loosers</a:t>
            </a:r>
            <a:r>
              <a:rPr lang="hu-HU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remove_loosers</a:t>
            </a:r>
            <a:r>
              <a:rPr lang="hu-H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</p:txBody>
      </p:sp>
      <p:sp>
        <p:nvSpPr>
          <p:cNvPr id="14" name="Lekerekített téglalap feliratnak 13"/>
          <p:cNvSpPr/>
          <p:nvPr/>
        </p:nvSpPr>
        <p:spPr>
          <a:xfrm>
            <a:off x="3995936" y="2060848"/>
            <a:ext cx="4968552" cy="3140968"/>
          </a:xfrm>
          <a:prstGeom prst="wedgeRoundRectCallout">
            <a:avLst>
              <a:gd name="adj1" fmla="val -42717"/>
              <a:gd name="adj2" fmla="val 635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int </a:t>
            </a:r>
            <a:r>
              <a:rPr lang="hu-HU" dirty="0" err="1" smtClean="0">
                <a:solidFill>
                  <a:schemeClr val="tx1"/>
                </a:solidFill>
              </a:rPr>
              <a:t>endgame</a:t>
            </a:r>
            <a:r>
              <a:rPr lang="hu-HU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rgbClr val="0070C0"/>
                </a:solidFill>
              </a:rPr>
              <a:t>while</a:t>
            </a:r>
            <a:r>
              <a:rPr lang="hu-HU" dirty="0" smtClean="0">
                <a:solidFill>
                  <a:schemeClr val="tx1"/>
                </a:solidFill>
              </a:rPr>
              <a:t>(</a:t>
            </a:r>
            <a:r>
              <a:rPr lang="hu-HU" dirty="0" smtClean="0">
                <a:solidFill>
                  <a:srgbClr val="FF0000"/>
                </a:solidFill>
              </a:rPr>
              <a:t>!</a:t>
            </a:r>
            <a:r>
              <a:rPr lang="hu-HU" dirty="0" err="1" smtClean="0">
                <a:solidFill>
                  <a:schemeClr val="tx1"/>
                </a:solidFill>
              </a:rPr>
              <a:t>endgame</a:t>
            </a:r>
            <a:r>
              <a:rPr lang="hu-HU" dirty="0" smtClean="0">
                <a:solidFill>
                  <a:schemeClr val="tx1"/>
                </a:solidFill>
              </a:rPr>
              <a:t>()){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        </a:t>
            </a:r>
            <a:r>
              <a:rPr lang="hu-HU" dirty="0" smtClean="0">
                <a:solidFill>
                  <a:srgbClr val="7030A0"/>
                </a:solidFill>
              </a:rPr>
              <a:t>// Az előbbi eljáráshívások sorozata…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Lekerekített téglalap feliratnak 14"/>
          <p:cNvSpPr/>
          <p:nvPr/>
        </p:nvSpPr>
        <p:spPr>
          <a:xfrm>
            <a:off x="4138936" y="2924944"/>
            <a:ext cx="5005064" cy="2708920"/>
          </a:xfrm>
          <a:prstGeom prst="wedgeRoundRectCallout">
            <a:avLst>
              <a:gd name="adj1" fmla="val -57897"/>
              <a:gd name="adj2" fmla="val 700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rgbClr val="0070C0"/>
                </a:solidFill>
              </a:rPr>
              <a:t>void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writeout</a:t>
            </a:r>
            <a:r>
              <a:rPr lang="hu-HU" dirty="0" smtClean="0">
                <a:solidFill>
                  <a:schemeClr val="tx1"/>
                </a:solidFill>
              </a:rPr>
              <a:t>_</a:t>
            </a:r>
            <a:r>
              <a:rPr lang="hu-HU" dirty="0" err="1" smtClean="0">
                <a:solidFill>
                  <a:schemeClr val="tx1"/>
                </a:solidFill>
              </a:rPr>
              <a:t>winner</a:t>
            </a:r>
            <a:r>
              <a:rPr lang="hu-HU" dirty="0" smtClean="0">
                <a:solidFill>
                  <a:schemeClr val="tx1"/>
                </a:solidFill>
              </a:rPr>
              <a:t> 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hu-HU" dirty="0" smtClean="0">
                <a:solidFill>
                  <a:srgbClr val="7030A0"/>
                </a:solidFill>
              </a:rPr>
              <a:t>//…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rgbClr val="7030A0"/>
                </a:solidFill>
              </a:rPr>
              <a:t>//…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writeout_winner</a:t>
            </a:r>
            <a:r>
              <a:rPr lang="hu-H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4" grpId="1" uiExpand="1" animBg="1"/>
      <p:bldP spid="5" grpId="0" uiExpand="1" animBg="1"/>
      <p:bldP spid="5" grpId="1" uiExpand="1" animBg="1"/>
      <p:bldP spid="6" grpId="0" uiExpand="1" animBg="1"/>
      <p:bldP spid="6" grpId="1" uiExpand="1" animBg="1"/>
      <p:bldP spid="7" grpId="0" uiExpand="1" animBg="1"/>
      <p:bldP spid="7" grpId="1" uiExpand="1" animBg="1"/>
      <p:bldP spid="8" grpId="0" uiExpand="1" animBg="1"/>
      <p:bldP spid="8" grpId="1" uiExpand="1" animBg="1"/>
      <p:bldP spid="9" grpId="0" uiExpand="1" animBg="1"/>
      <p:bldP spid="9" grpId="1" uiExpand="1" animBg="1"/>
      <p:bldP spid="10" grpId="0" uiExpand="1" animBg="1"/>
      <p:bldP spid="10" grpId="1" uiExpand="1" animBg="1"/>
      <p:bldP spid="11" grpId="0" uiExpand="1" animBg="1"/>
      <p:bldP spid="11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/>
              <a:t>Feladat – „Póker” </a:t>
            </a:r>
            <a:br>
              <a:rPr lang="hu-HU" dirty="0"/>
            </a:br>
            <a:r>
              <a:rPr lang="hu-HU" dirty="0" smtClean="0"/>
              <a:t>Objektum orientált Megoldás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768911" y="1628800"/>
            <a:ext cx="2700000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: </a:t>
            </a:r>
            <a:r>
              <a:rPr lang="hu-HU" sz="1600" dirty="0" err="1" smtClean="0">
                <a:solidFill>
                  <a:schemeClr val="tx1"/>
                </a:solidFill>
              </a:rPr>
              <a:t>ConsoleUserInterface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2768912" y="4080993"/>
            <a:ext cx="2699999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p</a:t>
            </a:r>
            <a:r>
              <a:rPr lang="hu-HU" sz="1600" dirty="0" err="1" smtClean="0">
                <a:solidFill>
                  <a:schemeClr val="tx1"/>
                </a:solidFill>
              </a:rPr>
              <a:t>layers</a:t>
            </a:r>
            <a:r>
              <a:rPr lang="hu-HU" sz="1600" dirty="0" smtClean="0">
                <a:solidFill>
                  <a:schemeClr val="tx1"/>
                </a:solidFill>
              </a:rPr>
              <a:t> : </a:t>
            </a:r>
            <a:r>
              <a:rPr lang="hu-HU" sz="1600" dirty="0" err="1" smtClean="0">
                <a:solidFill>
                  <a:schemeClr val="tx1"/>
                </a:solidFill>
              </a:rPr>
              <a:t>Vector</a:t>
            </a:r>
            <a:r>
              <a:rPr lang="hu-HU" sz="1600" dirty="0" smtClean="0">
                <a:solidFill>
                  <a:schemeClr val="tx1"/>
                </a:solidFill>
              </a:rPr>
              <a:t>&lt;</a:t>
            </a:r>
            <a:r>
              <a:rPr lang="hu-HU" sz="1600" dirty="0" err="1" smtClean="0">
                <a:solidFill>
                  <a:schemeClr val="tx1"/>
                </a:solidFill>
              </a:rPr>
              <a:t>Player</a:t>
            </a:r>
            <a:r>
              <a:rPr lang="hu-HU" sz="1600" dirty="0" smtClean="0">
                <a:solidFill>
                  <a:schemeClr val="tx1"/>
                </a:solidFill>
              </a:rPr>
              <a:t>&gt;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768912" y="5266695"/>
            <a:ext cx="2699999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 smtClean="0">
                <a:solidFill>
                  <a:schemeClr val="tx1"/>
                </a:solidFill>
              </a:rPr>
              <a:t>loosersOfRound</a:t>
            </a:r>
            <a:r>
              <a:rPr lang="hu-HU" sz="1600" dirty="0" smtClean="0">
                <a:solidFill>
                  <a:schemeClr val="tx1"/>
                </a:solidFill>
              </a:rPr>
              <a:t> : </a:t>
            </a:r>
            <a:r>
              <a:rPr lang="hu-HU" sz="1600" dirty="0" err="1" smtClean="0">
                <a:solidFill>
                  <a:schemeClr val="tx1"/>
                </a:solidFill>
              </a:rPr>
              <a:t>Vector</a:t>
            </a:r>
            <a:r>
              <a:rPr lang="hu-HU" sz="1600" dirty="0" smtClean="0">
                <a:solidFill>
                  <a:schemeClr val="tx1"/>
                </a:solidFill>
              </a:rPr>
              <a:t>&lt;</a:t>
            </a:r>
            <a:r>
              <a:rPr lang="hu-HU" sz="1600" dirty="0" err="1" smtClean="0">
                <a:solidFill>
                  <a:schemeClr val="tx1"/>
                </a:solidFill>
              </a:rPr>
              <a:t>Player</a:t>
            </a:r>
            <a:r>
              <a:rPr lang="hu-HU" sz="1600" dirty="0" smtClean="0">
                <a:solidFill>
                  <a:schemeClr val="tx1"/>
                </a:solidFill>
              </a:rPr>
              <a:t>&gt;</a:t>
            </a:r>
            <a:endParaRPr lang="hu-HU" sz="1600" dirty="0">
              <a:solidFill>
                <a:schemeClr val="tx1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6948264" y="2896225"/>
            <a:ext cx="1440000" cy="828000"/>
            <a:chOff x="6948264" y="2898901"/>
            <a:chExt cx="1440000" cy="828000"/>
          </a:xfrm>
        </p:grpSpPr>
        <p:sp>
          <p:nvSpPr>
            <p:cNvPr id="8" name="Téglalap 7"/>
            <p:cNvSpPr/>
            <p:nvPr/>
          </p:nvSpPr>
          <p:spPr>
            <a:xfrm>
              <a:off x="6948264" y="2898901"/>
              <a:ext cx="1440000" cy="82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hu-HU" sz="1600" dirty="0" smtClean="0">
                  <a:solidFill>
                    <a:schemeClr val="tx1"/>
                  </a:solidFill>
                </a:rPr>
                <a:t>: </a:t>
              </a:r>
              <a:r>
                <a:rPr lang="hu-HU" sz="1600" dirty="0" err="1" smtClean="0">
                  <a:solidFill>
                    <a:schemeClr val="tx1"/>
                  </a:solidFill>
                </a:rPr>
                <a:t>Player</a:t>
              </a:r>
              <a:endParaRPr lang="hu-HU" sz="1600" dirty="0" smtClean="0">
                <a:solidFill>
                  <a:schemeClr val="tx1"/>
                </a:solidFill>
              </a:endParaRPr>
            </a:p>
            <a:p>
              <a:r>
                <a:rPr lang="hu-HU" sz="1200" dirty="0" err="1" smtClean="0">
                  <a:solidFill>
                    <a:schemeClr val="tx1"/>
                  </a:solidFill>
                </a:rPr>
                <a:t>name</a:t>
              </a:r>
              <a:r>
                <a:rPr lang="hu-HU" sz="1200" dirty="0" smtClean="0">
                  <a:solidFill>
                    <a:schemeClr val="tx1"/>
                  </a:solidFill>
                </a:rPr>
                <a:t> = Zsolt</a:t>
              </a:r>
              <a:br>
                <a:rPr lang="hu-HU" sz="1200" dirty="0" smtClean="0">
                  <a:solidFill>
                    <a:schemeClr val="tx1"/>
                  </a:solidFill>
                </a:rPr>
              </a:br>
              <a:r>
                <a:rPr lang="hu-HU" sz="1200" dirty="0" err="1" smtClean="0">
                  <a:solidFill>
                    <a:schemeClr val="tx1"/>
                  </a:solidFill>
                </a:rPr>
                <a:t>money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smtClean="0">
                  <a:solidFill>
                    <a:schemeClr val="tx1"/>
                  </a:solidFill>
                </a:rPr>
                <a:t>= 30</a:t>
              </a:r>
              <a:endParaRPr lang="hu-H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Egyenes összekötő 13"/>
            <p:cNvCxnSpPr/>
            <p:nvPr/>
          </p:nvCxnSpPr>
          <p:spPr>
            <a:xfrm>
              <a:off x="6948264" y="3215652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Csoportba foglalás 16"/>
          <p:cNvGrpSpPr/>
          <p:nvPr/>
        </p:nvGrpSpPr>
        <p:grpSpPr>
          <a:xfrm>
            <a:off x="6944543" y="4070475"/>
            <a:ext cx="1440000" cy="828000"/>
            <a:chOff x="6948264" y="4102482"/>
            <a:chExt cx="1440000" cy="828000"/>
          </a:xfrm>
        </p:grpSpPr>
        <p:sp>
          <p:nvSpPr>
            <p:cNvPr id="6" name="Téglalap 5"/>
            <p:cNvSpPr/>
            <p:nvPr/>
          </p:nvSpPr>
          <p:spPr>
            <a:xfrm>
              <a:off x="6948264" y="4102482"/>
              <a:ext cx="1440000" cy="82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hu-HU" sz="1600" dirty="0" smtClean="0">
                  <a:solidFill>
                    <a:schemeClr val="tx1"/>
                  </a:solidFill>
                </a:rPr>
                <a:t>: </a:t>
              </a:r>
              <a:r>
                <a:rPr lang="hu-HU" sz="1600" dirty="0" err="1" smtClean="0">
                  <a:solidFill>
                    <a:schemeClr val="tx1"/>
                  </a:solidFill>
                </a:rPr>
                <a:t>Player</a:t>
              </a:r>
              <a:endParaRPr lang="hu-HU" sz="1600" dirty="0" smtClean="0">
                <a:solidFill>
                  <a:schemeClr val="tx1"/>
                </a:solidFill>
              </a:endParaRPr>
            </a:p>
            <a:p>
              <a:r>
                <a:rPr lang="hu-HU" sz="1200" dirty="0" err="1" smtClean="0">
                  <a:solidFill>
                    <a:schemeClr val="tx1"/>
                  </a:solidFill>
                </a:rPr>
                <a:t>name</a:t>
              </a:r>
              <a:r>
                <a:rPr lang="hu-HU" sz="1200" dirty="0" smtClean="0">
                  <a:solidFill>
                    <a:schemeClr val="tx1"/>
                  </a:solidFill>
                </a:rPr>
                <a:t> = Bence</a:t>
              </a:r>
              <a:r>
                <a:rPr lang="hu-HU" sz="1600" dirty="0">
                  <a:solidFill>
                    <a:schemeClr val="tx1"/>
                  </a:solidFill>
                </a:rPr>
                <a:t/>
              </a:r>
              <a:br>
                <a:rPr lang="hu-HU" sz="1600" dirty="0">
                  <a:solidFill>
                    <a:schemeClr val="tx1"/>
                  </a:solidFill>
                </a:rPr>
              </a:br>
              <a:r>
                <a:rPr lang="hu-HU" sz="1200" dirty="0" err="1" smtClean="0">
                  <a:solidFill>
                    <a:schemeClr val="tx1"/>
                  </a:solidFill>
                </a:rPr>
                <a:t>money</a:t>
              </a:r>
              <a:r>
                <a:rPr lang="hu-HU" sz="1200" dirty="0" smtClean="0">
                  <a:solidFill>
                    <a:schemeClr val="tx1"/>
                  </a:solidFill>
                </a:rPr>
                <a:t> = 30</a:t>
              </a:r>
              <a:endParaRPr lang="hu-H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gyenes összekötő 15"/>
            <p:cNvCxnSpPr/>
            <p:nvPr/>
          </p:nvCxnSpPr>
          <p:spPr>
            <a:xfrm>
              <a:off x="6948264" y="4454991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Csoportba foglalás 2"/>
          <p:cNvGrpSpPr/>
          <p:nvPr/>
        </p:nvGrpSpPr>
        <p:grpSpPr>
          <a:xfrm>
            <a:off x="6948264" y="5308739"/>
            <a:ext cx="1440000" cy="828000"/>
            <a:chOff x="6948264" y="5308739"/>
            <a:chExt cx="1440000" cy="828000"/>
          </a:xfrm>
        </p:grpSpPr>
        <p:sp>
          <p:nvSpPr>
            <p:cNvPr id="7" name="Téglalap 6"/>
            <p:cNvSpPr/>
            <p:nvPr/>
          </p:nvSpPr>
          <p:spPr>
            <a:xfrm>
              <a:off x="6948264" y="5308739"/>
              <a:ext cx="1440000" cy="82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hu-HU" sz="1600" dirty="0" smtClean="0">
                  <a:solidFill>
                    <a:schemeClr val="tx1"/>
                  </a:solidFill>
                </a:rPr>
                <a:t>: </a:t>
              </a:r>
              <a:r>
                <a:rPr lang="hu-HU" sz="1600" dirty="0" err="1" smtClean="0">
                  <a:solidFill>
                    <a:schemeClr val="tx1"/>
                  </a:solidFill>
                </a:rPr>
                <a:t>Player</a:t>
              </a:r>
              <a:endParaRPr lang="hu-HU" sz="1600" dirty="0" smtClean="0">
                <a:solidFill>
                  <a:schemeClr val="tx1"/>
                </a:solidFill>
              </a:endParaRPr>
            </a:p>
            <a:p>
              <a:r>
                <a:rPr lang="hu-HU" sz="1200" dirty="0" err="1" smtClean="0">
                  <a:solidFill>
                    <a:schemeClr val="tx1"/>
                  </a:solidFill>
                </a:rPr>
                <a:t>name</a:t>
              </a:r>
              <a:r>
                <a:rPr lang="hu-HU" sz="1200" dirty="0" smtClean="0">
                  <a:solidFill>
                    <a:schemeClr val="tx1"/>
                  </a:solidFill>
                </a:rPr>
                <a:t> = Marci</a:t>
              </a:r>
              <a:r>
                <a:rPr lang="hu-HU" sz="1200" dirty="0">
                  <a:solidFill>
                    <a:schemeClr val="tx1"/>
                  </a:solidFill>
                </a:rPr>
                <a:t/>
              </a:r>
              <a:br>
                <a:rPr lang="hu-HU" sz="1200" dirty="0">
                  <a:solidFill>
                    <a:schemeClr val="tx1"/>
                  </a:solidFill>
                </a:rPr>
              </a:br>
              <a:r>
                <a:rPr lang="hu-HU" sz="1200" dirty="0" err="1" smtClean="0">
                  <a:solidFill>
                    <a:schemeClr val="tx1"/>
                  </a:solidFill>
                </a:rPr>
                <a:t>money</a:t>
              </a:r>
              <a:r>
                <a:rPr lang="hu-HU" sz="1200" dirty="0" smtClean="0">
                  <a:solidFill>
                    <a:schemeClr val="tx1"/>
                  </a:solidFill>
                </a:rPr>
                <a:t> = 0</a:t>
              </a:r>
              <a:endParaRPr lang="hu-H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Egyenes összekötő 17"/>
            <p:cNvCxnSpPr/>
            <p:nvPr/>
          </p:nvCxnSpPr>
          <p:spPr>
            <a:xfrm>
              <a:off x="6948264" y="5661248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Csoportba foglalás 20"/>
          <p:cNvGrpSpPr/>
          <p:nvPr/>
        </p:nvGrpSpPr>
        <p:grpSpPr>
          <a:xfrm>
            <a:off x="2768912" y="2898901"/>
            <a:ext cx="2699999" cy="828000"/>
            <a:chOff x="2768912" y="2898901"/>
            <a:chExt cx="2699999" cy="828000"/>
          </a:xfrm>
        </p:grpSpPr>
        <p:sp>
          <p:nvSpPr>
            <p:cNvPr id="5" name="Téglalap 4"/>
            <p:cNvSpPr/>
            <p:nvPr/>
          </p:nvSpPr>
          <p:spPr>
            <a:xfrm>
              <a:off x="2768912" y="2898901"/>
              <a:ext cx="2699999" cy="82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hu-HU" sz="1600" dirty="0" smtClean="0">
                  <a:solidFill>
                    <a:schemeClr val="tx1"/>
                  </a:solidFill>
                </a:rPr>
                <a:t>game : </a:t>
              </a:r>
              <a:r>
                <a:rPr lang="hu-HU" sz="1600" dirty="0" err="1" smtClean="0">
                  <a:solidFill>
                    <a:schemeClr val="tx1"/>
                  </a:solidFill>
                </a:rPr>
                <a:t>Game</a:t>
              </a:r>
              <a:endParaRPr lang="hu-HU" sz="1600" dirty="0" smtClean="0">
                <a:solidFill>
                  <a:schemeClr val="tx1"/>
                </a:solidFill>
              </a:endParaRPr>
            </a:p>
            <a:p>
              <a:r>
                <a:rPr lang="hu-HU" sz="1200" dirty="0" err="1" smtClean="0">
                  <a:solidFill>
                    <a:schemeClr val="tx1"/>
                  </a:solidFill>
                </a:rPr>
                <a:t>bid</a:t>
              </a:r>
              <a:r>
                <a:rPr lang="hu-HU" sz="1200" dirty="0" smtClean="0">
                  <a:solidFill>
                    <a:schemeClr val="tx1"/>
                  </a:solidFill>
                </a:rPr>
                <a:t> = 10</a:t>
              </a:r>
              <a:br>
                <a:rPr lang="hu-HU" sz="1200" dirty="0" smtClean="0">
                  <a:solidFill>
                    <a:schemeClr val="tx1"/>
                  </a:solidFill>
                </a:rPr>
              </a:br>
              <a:r>
                <a:rPr lang="hu-HU" sz="1200" dirty="0" err="1" smtClean="0">
                  <a:solidFill>
                    <a:schemeClr val="tx1"/>
                  </a:solidFill>
                </a:rPr>
                <a:t>roundnum</a:t>
              </a:r>
              <a:r>
                <a:rPr lang="hu-HU" sz="1200" dirty="0" smtClean="0">
                  <a:solidFill>
                    <a:schemeClr val="tx1"/>
                  </a:solidFill>
                </a:rPr>
                <a:t> = 2</a:t>
              </a:r>
              <a:endParaRPr lang="hu-H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/>
            <p:cNvCxnSpPr/>
            <p:nvPr/>
          </p:nvCxnSpPr>
          <p:spPr>
            <a:xfrm>
              <a:off x="2768912" y="3212976"/>
              <a:ext cx="2699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Csoportba foglalás 23"/>
          <p:cNvGrpSpPr/>
          <p:nvPr/>
        </p:nvGrpSpPr>
        <p:grpSpPr>
          <a:xfrm>
            <a:off x="400259" y="2898901"/>
            <a:ext cx="1440000" cy="828000"/>
            <a:chOff x="400259" y="2898901"/>
            <a:chExt cx="1440000" cy="828000"/>
          </a:xfrm>
        </p:grpSpPr>
        <p:sp>
          <p:nvSpPr>
            <p:cNvPr id="12" name="Téglalap 11"/>
            <p:cNvSpPr/>
            <p:nvPr/>
          </p:nvSpPr>
          <p:spPr>
            <a:xfrm>
              <a:off x="400259" y="2898901"/>
              <a:ext cx="1440000" cy="82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hu-HU" sz="1600" dirty="0" err="1" smtClean="0">
                  <a:solidFill>
                    <a:schemeClr val="tx1"/>
                  </a:solidFill>
                </a:rPr>
                <a:t>pot</a:t>
              </a:r>
              <a:r>
                <a:rPr lang="hu-HU" sz="1600" dirty="0" smtClean="0">
                  <a:solidFill>
                    <a:schemeClr val="tx1"/>
                  </a:solidFill>
                </a:rPr>
                <a:t> : Pot</a:t>
              </a:r>
            </a:p>
            <a:p>
              <a:r>
                <a:rPr lang="hu-HU" sz="1200" dirty="0" err="1" smtClean="0">
                  <a:solidFill>
                    <a:schemeClr val="tx1"/>
                  </a:solidFill>
                </a:rPr>
                <a:t>amount</a:t>
              </a:r>
              <a:r>
                <a:rPr lang="hu-HU" sz="1200" dirty="0" smtClean="0">
                  <a:solidFill>
                    <a:schemeClr val="tx1"/>
                  </a:solidFill>
                </a:rPr>
                <a:t> = 30</a:t>
              </a:r>
              <a:br>
                <a:rPr lang="hu-HU" sz="1200" dirty="0" smtClean="0">
                  <a:solidFill>
                    <a:schemeClr val="tx1"/>
                  </a:solidFill>
                </a:rPr>
              </a:br>
              <a:endParaRPr lang="hu-H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gyenes összekötő 21"/>
            <p:cNvCxnSpPr/>
            <p:nvPr/>
          </p:nvCxnSpPr>
          <p:spPr>
            <a:xfrm>
              <a:off x="400259" y="3212976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gyenes összekötő nyíllal 25"/>
          <p:cNvCxnSpPr/>
          <p:nvPr/>
        </p:nvCxnSpPr>
        <p:spPr>
          <a:xfrm flipH="1">
            <a:off x="1840259" y="3068960"/>
            <a:ext cx="92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9" idx="2"/>
            <a:endCxn id="5" idx="0"/>
          </p:cNvCxnSpPr>
          <p:nvPr/>
        </p:nvCxnSpPr>
        <p:spPr>
          <a:xfrm>
            <a:off x="4118911" y="2456800"/>
            <a:ext cx="1" cy="44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 flipV="1">
            <a:off x="5465190" y="3170932"/>
            <a:ext cx="1479353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zögletes összekötő 33"/>
          <p:cNvCxnSpPr>
            <a:stCxn id="5" idx="1"/>
            <a:endCxn id="10" idx="1"/>
          </p:cNvCxnSpPr>
          <p:nvPr/>
        </p:nvCxnSpPr>
        <p:spPr>
          <a:xfrm rot="10800000" flipV="1">
            <a:off x="2768912" y="3312901"/>
            <a:ext cx="12700" cy="11820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zögletes összekötő 35"/>
          <p:cNvCxnSpPr>
            <a:stCxn id="5" idx="1"/>
            <a:endCxn id="11" idx="1"/>
          </p:cNvCxnSpPr>
          <p:nvPr/>
        </p:nvCxnSpPr>
        <p:spPr>
          <a:xfrm rot="10800000" flipV="1">
            <a:off x="2768912" y="3312901"/>
            <a:ext cx="12700" cy="23677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zögletes összekötő 46"/>
          <p:cNvCxnSpPr/>
          <p:nvPr/>
        </p:nvCxnSpPr>
        <p:spPr>
          <a:xfrm flipV="1">
            <a:off x="5468911" y="3439978"/>
            <a:ext cx="1479353" cy="947843"/>
          </a:xfrm>
          <a:prstGeom prst="bentConnector3">
            <a:avLst>
              <a:gd name="adj1" fmla="val 80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zögletes összekötő 50"/>
          <p:cNvCxnSpPr>
            <a:endCxn id="7" idx="1"/>
          </p:cNvCxnSpPr>
          <p:nvPr/>
        </p:nvCxnSpPr>
        <p:spPr>
          <a:xfrm>
            <a:off x="5468911" y="4581128"/>
            <a:ext cx="1479353" cy="1141611"/>
          </a:xfrm>
          <a:prstGeom prst="bentConnector3">
            <a:avLst>
              <a:gd name="adj1" fmla="val 80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10" idx="3"/>
            <a:endCxn id="6" idx="1"/>
          </p:cNvCxnSpPr>
          <p:nvPr/>
        </p:nvCxnSpPr>
        <p:spPr>
          <a:xfrm flipV="1">
            <a:off x="5468911" y="4484475"/>
            <a:ext cx="1475632" cy="1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zögletes összekötő 60"/>
          <p:cNvCxnSpPr>
            <a:endCxn id="7" idx="2"/>
          </p:cNvCxnSpPr>
          <p:nvPr/>
        </p:nvCxnSpPr>
        <p:spPr>
          <a:xfrm>
            <a:off x="4644008" y="6094695"/>
            <a:ext cx="3024256" cy="42044"/>
          </a:xfrm>
          <a:prstGeom prst="bentConnector4">
            <a:avLst>
              <a:gd name="adj1" fmla="val -16328"/>
              <a:gd name="adj2" fmla="val 643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/>
          <p:cNvSpPr txBox="1"/>
          <p:nvPr/>
        </p:nvSpPr>
        <p:spPr>
          <a:xfrm>
            <a:off x="5522651" y="29088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 smtClean="0">
                <a:solidFill>
                  <a:schemeClr val="accent1"/>
                </a:solidFill>
              </a:rPr>
              <a:t>winnerOfRound</a:t>
            </a:r>
            <a:endParaRPr lang="hu-H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5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 – „Póker”</a:t>
            </a:r>
            <a:br>
              <a:rPr lang="hu-HU" dirty="0" smtClean="0"/>
            </a:br>
            <a:r>
              <a:rPr lang="hu-HU" dirty="0" smtClean="0"/>
              <a:t>fejlesztés vége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39" y="1417638"/>
            <a:ext cx="4002122" cy="5210111"/>
          </a:xfrm>
          <a:prstGeom prst="rect">
            <a:avLst/>
          </a:prstGeom>
        </p:spPr>
      </p:pic>
      <p:sp>
        <p:nvSpPr>
          <p:cNvPr id="5" name="Lekerekített téglalapbuborék 4"/>
          <p:cNvSpPr/>
          <p:nvPr/>
        </p:nvSpPr>
        <p:spPr>
          <a:xfrm>
            <a:off x="5580112" y="1772816"/>
            <a:ext cx="2088232" cy="1368152"/>
          </a:xfrm>
          <a:prstGeom prst="wedgeRoundRectCallout">
            <a:avLst>
              <a:gd name="adj1" fmla="val -85473"/>
              <a:gd name="adj2" fmla="val -266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Not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Fancy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enough</a:t>
            </a:r>
            <a:r>
              <a:rPr lang="hu-HU" dirty="0" smtClean="0">
                <a:solidFill>
                  <a:schemeClr val="tx1"/>
                </a:solidFill>
              </a:rPr>
              <a:t>!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Műhel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262</TotalTime>
  <Words>350</Words>
  <Application>Microsoft Office PowerPoint</Application>
  <PresentationFormat>Diavetítés a képernyőre (4:3 oldalarány)</PresentationFormat>
  <Paragraphs>137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Loggia</vt:lpstr>
      <vt:lpstr>Programozási technológia I.</vt:lpstr>
      <vt:lpstr>Szoftverfejlesztési paradigmák</vt:lpstr>
      <vt:lpstr>Modern szoftverekkel szembeni követelmények</vt:lpstr>
      <vt:lpstr>3. Feladat – „Póker”</vt:lpstr>
      <vt:lpstr>3. Feladat – „Póker”  Procedurális Megoldás</vt:lpstr>
      <vt:lpstr>3. Feladat – „Póker”  Objektum orientált Megoldás</vt:lpstr>
      <vt:lpstr>3. Feladat – „Póker” fejlesztés vége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technológia</dc:title>
  <dc:creator>Andris</dc:creator>
  <cp:lastModifiedBy>Andris</cp:lastModifiedBy>
  <cp:revision>78</cp:revision>
  <dcterms:created xsi:type="dcterms:W3CDTF">2015-09-08T19:59:05Z</dcterms:created>
  <dcterms:modified xsi:type="dcterms:W3CDTF">2015-09-14T12:48:06Z</dcterms:modified>
</cp:coreProperties>
</file>