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DO, ALEX LASZLO" initials="BAL" lastIdx="1" clrIdx="0">
    <p:extLst>
      <p:ext uri="{19B8F6BF-5375-455C-9EA6-DF929625EA0E}">
        <p15:presenceInfo xmlns:p15="http://schemas.microsoft.com/office/powerpoint/2012/main" userId="S-1-5-21-2000478354-1425521274-725345543-2999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03" autoAdjust="0"/>
  </p:normalViewPr>
  <p:slideViewPr>
    <p:cSldViewPr snapToGrid="0">
      <p:cViewPr>
        <p:scale>
          <a:sx n="110" d="100"/>
          <a:sy n="11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D80A1-B433-49AC-A1D3-BFED162E42CF}" type="datetimeFigureOut">
              <a:rPr lang="hu-HU" smtClean="0"/>
              <a:t>2016.03.07.</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91285-2271-43EF-B5F4-FA7FA492232C}" type="slidenum">
              <a:rPr lang="hu-HU" smtClean="0"/>
              <a:t>‹#›</a:t>
            </a:fld>
            <a:endParaRPr lang="hu-HU"/>
          </a:p>
        </p:txBody>
      </p:sp>
    </p:spTree>
    <p:extLst>
      <p:ext uri="{BB962C8B-B14F-4D97-AF65-F5344CB8AC3E}">
        <p14:creationId xmlns:p14="http://schemas.microsoft.com/office/powerpoint/2010/main" val="82247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Integritási szabályok biztosítják, hogy a tárolt adatok mindig pontosak és elérhetőek</a:t>
            </a:r>
          </a:p>
          <a:p>
            <a:pPr marL="171450" indent="-171450">
              <a:buFontTx/>
              <a:buChar char="-"/>
            </a:pPr>
            <a:r>
              <a:rPr lang="hu-HU" baseline="0" dirty="0" smtClean="0"/>
              <a:t>Ha a sorok nem egyedik, a több lehetséges eredmény közül melyik a helyes?</a:t>
            </a:r>
          </a:p>
          <a:p>
            <a:pPr marL="171450" indent="-171450">
              <a:buFontTx/>
              <a:buChar char="-"/>
            </a:pPr>
            <a:r>
              <a:rPr lang="hu-HU" baseline="0" dirty="0" smtClean="0"/>
              <a:t>Ha minden sor egyedi, akkor megadható egy vagy több oszlop amely egyértelműen azonsítja a sorokat. (elsődleges kulcs)</a:t>
            </a:r>
          </a:p>
          <a:p>
            <a:pPr marL="171450" indent="-171450">
              <a:buFontTx/>
              <a:buChar char="-"/>
            </a:pPr>
            <a:r>
              <a:rPr lang="hu-HU" baseline="0" dirty="0" smtClean="0"/>
              <a:t>Adatismétlés: számos átalakítási lehetőség -&gt; adatbázsok / normálformák ? Teljesen?</a:t>
            </a:r>
          </a:p>
          <a:p>
            <a:pPr marL="171450" indent="-171450">
              <a:buFontTx/>
              <a:buChar char="-"/>
            </a:pPr>
            <a:r>
              <a:rPr lang="hu-HU" baseline="0" dirty="0" smtClean="0"/>
              <a:t>Null: olyan helyzetek kezelése, amikor egy adat nem elérhető.</a:t>
            </a:r>
          </a:p>
        </p:txBody>
      </p:sp>
      <p:sp>
        <p:nvSpPr>
          <p:cNvPr id="4" name="Slide Number Placeholder 3"/>
          <p:cNvSpPr>
            <a:spLocks noGrp="1"/>
          </p:cNvSpPr>
          <p:nvPr>
            <p:ph type="sldNum" sz="quarter" idx="10"/>
          </p:nvPr>
        </p:nvSpPr>
        <p:spPr/>
        <p:txBody>
          <a:bodyPr/>
          <a:lstStyle/>
          <a:p>
            <a:fld id="{50191285-2271-43EF-B5F4-FA7FA492232C}" type="slidenum">
              <a:rPr lang="hu-HU" smtClean="0"/>
              <a:t>5</a:t>
            </a:fld>
            <a:endParaRPr lang="hu-HU"/>
          </a:p>
        </p:txBody>
      </p:sp>
    </p:spTree>
    <p:extLst>
      <p:ext uri="{BB962C8B-B14F-4D97-AF65-F5344CB8AC3E}">
        <p14:creationId xmlns:p14="http://schemas.microsoft.com/office/powerpoint/2010/main" val="414446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Insert: ha nem minden mezőt állítjuk be a az oszlopnevek megadása kötelező</a:t>
            </a:r>
          </a:p>
          <a:p>
            <a:pPr marL="171450" indent="-171450">
              <a:buFontTx/>
              <a:buChar char="-"/>
            </a:pPr>
            <a:r>
              <a:rPr lang="hu-HU" dirty="0" smtClean="0"/>
              <a:t>DDL:</a:t>
            </a:r>
            <a:r>
              <a:rPr lang="hu-HU" baseline="0" dirty="0" smtClean="0"/>
              <a:t> adatdefiníció, táblák létrehozás, módosítása, eldobása. Megszorítások, összekapcsolások megadása.</a:t>
            </a: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6</a:t>
            </a:fld>
            <a:endParaRPr lang="hu-HU"/>
          </a:p>
        </p:txBody>
      </p:sp>
    </p:spTree>
    <p:extLst>
      <p:ext uri="{BB962C8B-B14F-4D97-AF65-F5344CB8AC3E}">
        <p14:creationId xmlns:p14="http://schemas.microsoft.com/office/powerpoint/2010/main" val="3493989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Commit vagy rollbacj szükséges attól függően, hogy fellépett</a:t>
            </a:r>
            <a:r>
              <a:rPr lang="hu-HU" baseline="0" dirty="0" smtClean="0"/>
              <a:t>-e valamilyen probléma</a:t>
            </a:r>
          </a:p>
          <a:p>
            <a:pPr marL="171450" indent="-171450">
              <a:buFontTx/>
              <a:buChar char="-"/>
            </a:pPr>
            <a:r>
              <a:rPr lang="hu-HU" dirty="0" smtClean="0"/>
              <a:t>Commit véglegesíti a tranzakcióhoz tarrotozó utasítások eredményét</a:t>
            </a:r>
          </a:p>
          <a:p>
            <a:pPr marL="171450" indent="-171450">
              <a:buFontTx/>
              <a:buChar char="-"/>
            </a:pPr>
            <a:r>
              <a:rPr lang="hu-HU" dirty="0" smtClean="0"/>
              <a:t>Rollback visszavonja azokat</a:t>
            </a:r>
            <a:endParaRPr lang="hu-HU" baseline="0" dirty="0" smtClean="0"/>
          </a:p>
          <a:p>
            <a:pPr marL="171450" indent="-171450">
              <a:buFontTx/>
              <a:buChar char="-"/>
            </a:pPr>
            <a:r>
              <a:rPr lang="hu-HU" baseline="0" dirty="0" smtClean="0"/>
              <a:t>Lock egy mechanizmus, amely megakadályozza, hogy több tranzakció változtasson ugyanazokon az adatokon</a:t>
            </a:r>
          </a:p>
          <a:p>
            <a:pPr marL="171450" indent="-171450">
              <a:buFontTx/>
              <a:buChar char="-"/>
            </a:pPr>
            <a:r>
              <a:rPr lang="hu-HU" baseline="0" dirty="0" smtClean="0"/>
              <a:t>Bizonyos adatbázisokban a tableLock egyben a tábla összes sorát is lockolja</a:t>
            </a:r>
          </a:p>
        </p:txBody>
      </p:sp>
      <p:sp>
        <p:nvSpPr>
          <p:cNvPr id="4" name="Slide Number Placeholder 3"/>
          <p:cNvSpPr>
            <a:spLocks noGrp="1"/>
          </p:cNvSpPr>
          <p:nvPr>
            <p:ph type="sldNum" sz="quarter" idx="10"/>
          </p:nvPr>
        </p:nvSpPr>
        <p:spPr/>
        <p:txBody>
          <a:bodyPr/>
          <a:lstStyle/>
          <a:p>
            <a:fld id="{50191285-2271-43EF-B5F4-FA7FA492232C}" type="slidenum">
              <a:rPr lang="hu-HU" smtClean="0"/>
              <a:t>8</a:t>
            </a:fld>
            <a:endParaRPr lang="hu-HU"/>
          </a:p>
        </p:txBody>
      </p:sp>
    </p:spTree>
    <p:extLst>
      <p:ext uri="{BB962C8B-B14F-4D97-AF65-F5344CB8AC3E}">
        <p14:creationId xmlns:p14="http://schemas.microsoft.com/office/powerpoint/2010/main" val="203956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latin typeface="Courier New" panose="02070309020205020404" pitchFamily="49" charset="0"/>
                <a:cs typeface="Courier New" panose="02070309020205020404" pitchFamily="49" charset="0"/>
              </a:rPr>
              <a:t>DriverManager.getConnection az</a:t>
            </a:r>
            <a:r>
              <a:rPr lang="hu-HU" baseline="0" dirty="0" smtClean="0">
                <a:latin typeface="Courier New" panose="02070309020205020404" pitchFamily="49" charset="0"/>
                <a:cs typeface="Courier New" panose="02070309020205020404" pitchFamily="49" charset="0"/>
              </a:rPr>
              <a:t> adatbázis URL-t kapja paraméterül</a:t>
            </a:r>
          </a:p>
          <a:p>
            <a:pPr marL="171450" indent="-171450">
              <a:buFontTx/>
              <a:buChar char="-"/>
            </a:pP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11</a:t>
            </a:fld>
            <a:endParaRPr lang="hu-HU"/>
          </a:p>
        </p:txBody>
      </p:sp>
    </p:spTree>
    <p:extLst>
      <p:ext uri="{BB962C8B-B14F-4D97-AF65-F5344CB8AC3E}">
        <p14:creationId xmlns:p14="http://schemas.microsoft.com/office/powerpoint/2010/main" val="413924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Connection pool előnye, a sebesség növelése, az adatbázis kapcsolatok felépítésének megspórolásával.</a:t>
            </a:r>
          </a:p>
          <a:p>
            <a:pPr marL="171450" indent="-171450">
              <a:buFontTx/>
              <a:buChar char="-"/>
            </a:pPr>
            <a:r>
              <a:rPr lang="hu-HU" dirty="0" smtClean="0"/>
              <a:t>Rugalmasabb</a:t>
            </a:r>
            <a:r>
              <a:rPr lang="hu-HU" baseline="0" dirty="0" smtClean="0"/>
              <a:t> a driver manager-nél, mivel nem kell megadni a driver nevét a connection url-ben</a:t>
            </a:r>
          </a:p>
          <a:p>
            <a:pPr marL="171450" indent="-171450">
              <a:buFontTx/>
              <a:buChar char="-"/>
            </a:pPr>
            <a:endParaRPr lang="hu-HU" dirty="0" smtClean="0"/>
          </a:p>
          <a:p>
            <a:pPr marL="171450" indent="-171450">
              <a:buFontTx/>
              <a:buChar char="-"/>
            </a:pP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12</a:t>
            </a:fld>
            <a:endParaRPr lang="hu-HU"/>
          </a:p>
        </p:txBody>
      </p:sp>
    </p:spTree>
    <p:extLst>
      <p:ext uri="{BB962C8B-B14F-4D97-AF65-F5344CB8AC3E}">
        <p14:creationId xmlns:p14="http://schemas.microsoft.com/office/powerpoint/2010/main" val="299372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Az oszlopok 1-el kedődően vannak indexelve</a:t>
            </a:r>
          </a:p>
          <a:p>
            <a:pPr marL="171450" indent="-171450">
              <a:buFontTx/>
              <a:buChar char="-"/>
            </a:pPr>
            <a:r>
              <a:rPr lang="hu-HU" dirty="0" smtClean="0"/>
              <a:t>Hivatkozhatunk rájuk nevekkel (adatbázis column név) vagy indexxel.</a:t>
            </a: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17</a:t>
            </a:fld>
            <a:endParaRPr lang="hu-HU"/>
          </a:p>
        </p:txBody>
      </p:sp>
    </p:spTree>
    <p:extLst>
      <p:ext uri="{BB962C8B-B14F-4D97-AF65-F5344CB8AC3E}">
        <p14:creationId xmlns:p14="http://schemas.microsoft.com/office/powerpoint/2010/main" val="361799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rows contained in the result set depend on how the underlying database generates the results. That is, it contains the rows that satisfy the query at either the time the query is executed or as the rows are retrieved.</a:t>
            </a:r>
            <a:endParaRPr lang="hu-HU" dirty="0" smtClean="0"/>
          </a:p>
          <a:p>
            <a:pPr marL="171450" indent="-171450">
              <a:buFontTx/>
              <a:buChar char="-"/>
            </a:pPr>
            <a:r>
              <a:rPr lang="hu-HU" dirty="0" smtClean="0"/>
              <a:t>Ezek a típusok a createStatement paraméterei</a:t>
            </a: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18</a:t>
            </a:fld>
            <a:endParaRPr lang="hu-HU"/>
          </a:p>
        </p:txBody>
      </p:sp>
    </p:spTree>
    <p:extLst>
      <p:ext uri="{BB962C8B-B14F-4D97-AF65-F5344CB8AC3E}">
        <p14:creationId xmlns:p14="http://schemas.microsoft.com/office/powerpoint/2010/main" val="117468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Kizárólag</a:t>
            </a:r>
            <a:r>
              <a:rPr lang="hu-HU" baseline="0" dirty="0" smtClean="0"/>
              <a:t> DML utasításokat. (update, insert, delete), amelyek a sorok számával tértnek vissza, és nem resultsettel</a:t>
            </a:r>
          </a:p>
          <a:p>
            <a:pPr marL="171450" indent="-171450">
              <a:buFontTx/>
              <a:buChar char="-"/>
            </a:pPr>
            <a:r>
              <a:rPr lang="hu-HU" dirty="0" smtClean="0"/>
              <a:t>Paraméterek megadása (?), setXXXX metódusok</a:t>
            </a: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20</a:t>
            </a:fld>
            <a:endParaRPr lang="hu-HU"/>
          </a:p>
        </p:txBody>
      </p:sp>
    </p:spTree>
    <p:extLst>
      <p:ext uri="{BB962C8B-B14F-4D97-AF65-F5344CB8AC3E}">
        <p14:creationId xmlns:p14="http://schemas.microsoft.com/office/powerpoint/2010/main" val="353900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hu-HU" dirty="0" smtClean="0"/>
              <a:t>A 2. lépés</a:t>
            </a:r>
            <a:r>
              <a:rPr lang="hu-HU" baseline="0" dirty="0" smtClean="0"/>
              <a:t> végrehajtásakor SQLException a megszorítás megsértése miatt</a:t>
            </a:r>
          </a:p>
          <a:p>
            <a:pPr marL="171450" indent="-171450">
              <a:buFontTx/>
              <a:buChar char="-"/>
            </a:pPr>
            <a:r>
              <a:rPr lang="hu-HU" baseline="0" dirty="0" smtClean="0"/>
              <a:t>A kölcsönzés elem már felvételre került, de valójában nincs elegendő így nem sikerül csökkentenni a bent lévők számát</a:t>
            </a:r>
          </a:p>
          <a:p>
            <a:pPr marL="171450" indent="-171450">
              <a:buFontTx/>
              <a:buChar char="-"/>
            </a:pPr>
            <a:r>
              <a:rPr lang="hu-HU" baseline="0" dirty="0" smtClean="0"/>
              <a:t>A 3. elem ki is marad a kölcsönzésből</a:t>
            </a:r>
          </a:p>
          <a:p>
            <a:pPr marL="171450" indent="-171450">
              <a:buFontTx/>
              <a:buChar char="-"/>
            </a:pPr>
            <a:r>
              <a:rPr lang="hu-HU" baseline="0" dirty="0" smtClean="0"/>
              <a:t>Probléma: hibás, hiányos adatokat mentünk az adatbázisba</a:t>
            </a:r>
            <a:endParaRPr lang="hu-HU" dirty="0"/>
          </a:p>
        </p:txBody>
      </p:sp>
      <p:sp>
        <p:nvSpPr>
          <p:cNvPr id="4" name="Slide Number Placeholder 3"/>
          <p:cNvSpPr>
            <a:spLocks noGrp="1"/>
          </p:cNvSpPr>
          <p:nvPr>
            <p:ph type="sldNum" sz="quarter" idx="10"/>
          </p:nvPr>
        </p:nvSpPr>
        <p:spPr/>
        <p:txBody>
          <a:bodyPr/>
          <a:lstStyle/>
          <a:p>
            <a:fld id="{50191285-2271-43EF-B5F4-FA7FA492232C}" type="slidenum">
              <a:rPr lang="hu-HU" smtClean="0"/>
              <a:t>21</a:t>
            </a:fld>
            <a:endParaRPr lang="hu-HU"/>
          </a:p>
        </p:txBody>
      </p:sp>
    </p:spTree>
    <p:extLst>
      <p:ext uri="{BB962C8B-B14F-4D97-AF65-F5344CB8AC3E}">
        <p14:creationId xmlns:p14="http://schemas.microsoft.com/office/powerpoint/2010/main" val="4277113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dirty="0" smtClean="0"/>
              <a:t>JDBC</a:t>
            </a:r>
            <a:endParaRPr lang="hu-HU" dirty="0"/>
          </a:p>
        </p:txBody>
      </p:sp>
      <p:sp>
        <p:nvSpPr>
          <p:cNvPr id="3" name="Subtitle 2"/>
          <p:cNvSpPr>
            <a:spLocks noGrp="1"/>
          </p:cNvSpPr>
          <p:nvPr>
            <p:ph type="subTitle" idx="1"/>
          </p:nvPr>
        </p:nvSpPr>
        <p:spPr/>
        <p:txBody>
          <a:bodyPr/>
          <a:lstStyle/>
          <a:p>
            <a:endParaRPr lang="hu-HU"/>
          </a:p>
        </p:txBody>
      </p:sp>
    </p:spTree>
    <p:extLst>
      <p:ext uri="{BB962C8B-B14F-4D97-AF65-F5344CB8AC3E}">
        <p14:creationId xmlns:p14="http://schemas.microsoft.com/office/powerpoint/2010/main" val="3834324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Adatbázis driver</a:t>
            </a:r>
            <a:endParaRPr lang="hu-HU" dirty="0"/>
          </a:p>
        </p:txBody>
      </p:sp>
      <p:sp>
        <p:nvSpPr>
          <p:cNvPr id="3" name="Content Placeholder 2"/>
          <p:cNvSpPr>
            <a:spLocks noGrp="1"/>
          </p:cNvSpPr>
          <p:nvPr>
            <p:ph idx="1"/>
          </p:nvPr>
        </p:nvSpPr>
        <p:spPr/>
        <p:txBody>
          <a:bodyPr/>
          <a:lstStyle/>
          <a:p>
            <a:pPr marL="400050" lvl="1" indent="0">
              <a:buNone/>
            </a:pPr>
            <a:r>
              <a:rPr lang="en-US" dirty="0">
                <a:latin typeface="Courier New" panose="02070309020205020404" pitchFamily="49" charset="0"/>
                <a:cs typeface="Courier New" panose="02070309020205020404" pitchFamily="49" charset="0"/>
              </a:rPr>
              <a:t>try {</a:t>
            </a:r>
          </a:p>
          <a:p>
            <a:pPr marL="800100" lvl="2" indent="0">
              <a:buNone/>
            </a:pPr>
            <a:r>
              <a:rPr lang="hu-H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This loads an instance of the MySQL Driver.</a:t>
            </a:r>
          </a:p>
          <a:p>
            <a:pPr marL="800100" lvl="2" indent="0">
              <a:buNone/>
            </a:pPr>
            <a:r>
              <a:rPr lang="hu-H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The driver has to be in the </a:t>
            </a:r>
            <a:r>
              <a:rPr lang="en-US" dirty="0" err="1">
                <a:latin typeface="Courier New" panose="02070309020205020404" pitchFamily="49" charset="0"/>
                <a:cs typeface="Courier New" panose="02070309020205020404" pitchFamily="49" charset="0"/>
              </a:rPr>
              <a:t>classpath</a:t>
            </a:r>
            <a:r>
              <a:rPr lang="en-US" dirty="0">
                <a:latin typeface="Courier New" panose="02070309020205020404" pitchFamily="49" charset="0"/>
                <a:cs typeface="Courier New" panose="02070309020205020404" pitchFamily="49" charset="0"/>
              </a:rPr>
              <a:t>.</a:t>
            </a:r>
          </a:p>
          <a:p>
            <a:pPr marL="400050" lvl="1" indent="0">
              <a:buNone/>
            </a:pPr>
            <a:r>
              <a:rPr lang="hu-H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Class.forName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com.mysql.jdbc.Driver</a:t>
            </a:r>
            <a:r>
              <a:rPr lang="en-US" dirty="0">
                <a:latin typeface="Courier New" panose="02070309020205020404" pitchFamily="49" charset="0"/>
                <a:cs typeface="Courier New" panose="02070309020205020404" pitchFamily="49" charset="0"/>
              </a:rPr>
              <a:t>");</a:t>
            </a:r>
          </a:p>
          <a:p>
            <a:pPr marL="400050" lvl="1" indent="0">
              <a:buNone/>
            </a:pPr>
            <a:r>
              <a:rPr lang="en-US" dirty="0">
                <a:latin typeface="Courier New" panose="02070309020205020404" pitchFamily="49" charset="0"/>
                <a:cs typeface="Courier New" panose="02070309020205020404" pitchFamily="49" charset="0"/>
              </a:rPr>
              <a:t>} catch (</a:t>
            </a:r>
            <a:r>
              <a:rPr lang="en-US" dirty="0" err="1">
                <a:latin typeface="Courier New" panose="02070309020205020404" pitchFamily="49" charset="0"/>
                <a:cs typeface="Courier New" panose="02070309020205020404" pitchFamily="49" charset="0"/>
              </a:rPr>
              <a:t>ClassNotFoundException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cnfe</a:t>
            </a:r>
            <a:r>
              <a:rPr lang="en-US" dirty="0">
                <a:latin typeface="Courier New" panose="02070309020205020404" pitchFamily="49" charset="0"/>
                <a:cs typeface="Courier New" panose="02070309020205020404" pitchFamily="49" charset="0"/>
              </a:rPr>
              <a:t>){</a:t>
            </a:r>
          </a:p>
          <a:p>
            <a:pPr marL="400050" lvl="1" indent="0">
              <a:buNone/>
            </a:pPr>
            <a:r>
              <a:rPr lang="hu-HU"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cnfe</a:t>
            </a:r>
            <a:r>
              <a:rPr lang="en-US" dirty="0">
                <a:latin typeface="Courier New" panose="02070309020205020404" pitchFamily="49" charset="0"/>
                <a:cs typeface="Courier New" panose="02070309020205020404" pitchFamily="49" charset="0"/>
              </a:rPr>
              <a:t>);</a:t>
            </a:r>
          </a:p>
          <a:p>
            <a:pPr marL="400050" lvl="1" indent="0">
              <a:buNone/>
            </a:pPr>
            <a:r>
              <a:rPr lang="en-US" dirty="0">
                <a:latin typeface="Courier New" panose="02070309020205020404" pitchFamily="49" charset="0"/>
                <a:cs typeface="Courier New" panose="02070309020205020404" pitchFamily="49" charset="0"/>
              </a:rPr>
              <a:t>}</a:t>
            </a:r>
          </a:p>
          <a:p>
            <a:endParaRPr lang="hu-HU" dirty="0"/>
          </a:p>
        </p:txBody>
      </p:sp>
    </p:spTree>
    <p:extLst>
      <p:ext uri="{BB962C8B-B14F-4D97-AF65-F5344CB8AC3E}">
        <p14:creationId xmlns:p14="http://schemas.microsoft.com/office/powerpoint/2010/main" val="1571703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Kapcsolódás az adatbázishoz</a:t>
            </a:r>
            <a:br>
              <a:rPr lang="hu-HU" dirty="0" smtClean="0"/>
            </a:br>
            <a:r>
              <a:rPr lang="hu-HU" dirty="0" smtClean="0"/>
              <a:t>- DriverManager</a:t>
            </a:r>
            <a:endParaRPr lang="hu-HU" dirty="0"/>
          </a:p>
        </p:txBody>
      </p:sp>
      <p:sp>
        <p:nvSpPr>
          <p:cNvPr id="3" name="Content Placeholder 2"/>
          <p:cNvSpPr>
            <a:spLocks noGrp="1"/>
          </p:cNvSpPr>
          <p:nvPr>
            <p:ph idx="1"/>
          </p:nvPr>
        </p:nvSpPr>
        <p:spPr/>
        <p:txBody>
          <a:bodyPr/>
          <a:lstStyle/>
          <a:p>
            <a:r>
              <a:rPr lang="hu-HU" dirty="0" smtClean="0"/>
              <a:t>A megadott adatbázis URL felhasználásval kapcsolódik az adatbázishoz</a:t>
            </a:r>
          </a:p>
          <a:p>
            <a:r>
              <a:rPr lang="hu-HU" dirty="0" smtClean="0"/>
              <a:t>Format</a:t>
            </a:r>
          </a:p>
          <a:p>
            <a:pPr lvl="1"/>
            <a:r>
              <a:rPr lang="hu-HU" dirty="0"/>
              <a:t>jdbc:[subprotocol]:[server-location]/[database-name</a:t>
            </a:r>
            <a:r>
              <a:rPr lang="hu-HU" dirty="0" smtClean="0"/>
              <a:t>]</a:t>
            </a:r>
          </a:p>
          <a:p>
            <a:pPr lvl="1"/>
            <a:r>
              <a:rPr lang="hu-HU" dirty="0"/>
              <a:t>Pl.: jdbc:derby://</a:t>
            </a:r>
            <a:r>
              <a:rPr lang="hu-HU" dirty="0" smtClean="0"/>
              <a:t>localhost:1527/sample</a:t>
            </a:r>
            <a:endParaRPr lang="hu-HU" dirty="0"/>
          </a:p>
          <a:p>
            <a:r>
              <a:rPr lang="hu-HU" dirty="0" smtClean="0"/>
              <a:t>Az adatbázis kapcsolat elkérése: </a:t>
            </a:r>
            <a:r>
              <a:rPr lang="hu-HU" dirty="0" smtClean="0">
                <a:latin typeface="Courier New" panose="02070309020205020404" pitchFamily="49" charset="0"/>
                <a:cs typeface="Courier New" panose="02070309020205020404" pitchFamily="49" charset="0"/>
              </a:rPr>
              <a:t>DriverManager.getConnection</a:t>
            </a:r>
            <a:endParaRPr lang="hu-HU" dirty="0">
              <a:latin typeface="Courier New" panose="02070309020205020404" pitchFamily="49" charset="0"/>
              <a:cs typeface="Courier New" panose="02070309020205020404" pitchFamily="49" charset="0"/>
            </a:endParaRPr>
          </a:p>
          <a:p>
            <a:r>
              <a:rPr lang="hu-HU" dirty="0" smtClean="0"/>
              <a:t>Connection objektum szálak közötti megosztása nem ajánlott, létrehozásuk és a rajtuk végzett műveletek költségesek.</a:t>
            </a:r>
            <a:endParaRPr lang="hu-HU" dirty="0"/>
          </a:p>
        </p:txBody>
      </p:sp>
    </p:spTree>
    <p:extLst>
      <p:ext uri="{BB962C8B-B14F-4D97-AF65-F5344CB8AC3E}">
        <p14:creationId xmlns:p14="http://schemas.microsoft.com/office/powerpoint/2010/main" val="1326452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Kapcsolódás az adatbázishoz</a:t>
            </a:r>
            <a:br>
              <a:rPr lang="hu-HU" dirty="0"/>
            </a:br>
            <a:r>
              <a:rPr lang="hu-HU" dirty="0"/>
              <a:t>- </a:t>
            </a:r>
            <a:r>
              <a:rPr lang="hu-HU" dirty="0" smtClean="0"/>
              <a:t>DataSource</a:t>
            </a:r>
            <a:endParaRPr lang="hu-HU" dirty="0"/>
          </a:p>
        </p:txBody>
      </p:sp>
      <p:sp>
        <p:nvSpPr>
          <p:cNvPr id="3" name="Content Placeholder 2"/>
          <p:cNvSpPr>
            <a:spLocks noGrp="1"/>
          </p:cNvSpPr>
          <p:nvPr>
            <p:ph idx="1"/>
          </p:nvPr>
        </p:nvSpPr>
        <p:spPr/>
        <p:txBody>
          <a:bodyPr>
            <a:normAutofit fontScale="92500" lnSpcReduction="10000"/>
          </a:bodyPr>
          <a:lstStyle/>
          <a:p>
            <a:r>
              <a:rPr lang="hu-HU" dirty="0" smtClean="0"/>
              <a:t>Connection Pool és elosztott tranzakciók</a:t>
            </a:r>
          </a:p>
          <a:p>
            <a:pPr lvl="1"/>
            <a:r>
              <a:rPr lang="hu-HU" dirty="0" smtClean="0"/>
              <a:t>Connection pool: connection objektumok egy előre létrehozott tárolója, ezek újra felhasználhasnálásra kerülnek a különböző kérésekhez</a:t>
            </a:r>
            <a:endParaRPr lang="hu-HU" dirty="0"/>
          </a:p>
          <a:p>
            <a:pPr marL="0"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public ConnectionFactory() {</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 = new ClientConnectionPoolDataSource();</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dataSource.setDatabaseName(dbName);</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dataSource.setUser(user);  </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dataSource.setPassword(pwd); </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dataSource.setServerName(host);</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dataSource.setPortNumber(port);</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public Connection getConnection() throws SQLException {</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return dataSource.getPooledConnection().getConnection();</a:t>
            </a:r>
            <a:br>
              <a:rPr lang="hu-HU" dirty="0" smtClean="0">
                <a:latin typeface="Courier New" panose="02070309020205020404" pitchFamily="49" charset="0"/>
                <a:cs typeface="Courier New" panose="02070309020205020404" pitchFamily="49" charset="0"/>
              </a:rPr>
            </a:br>
            <a:r>
              <a:rPr lang="hu-HU" dirty="0" smtClean="0">
                <a:latin typeface="Courier New" panose="02070309020205020404" pitchFamily="49" charset="0"/>
                <a:cs typeface="Courier New" panose="02070309020205020404" pitchFamily="49" charset="0"/>
              </a:rPr>
              <a:t>    }</a:t>
            </a:r>
            <a:endParaRPr lang="hu-HU" dirty="0" smtClean="0"/>
          </a:p>
        </p:txBody>
      </p:sp>
    </p:spTree>
    <p:extLst>
      <p:ext uri="{BB962C8B-B14F-4D97-AF65-F5344CB8AC3E}">
        <p14:creationId xmlns:p14="http://schemas.microsoft.com/office/powerpoint/2010/main" val="1611924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connection object</a:t>
            </a:r>
            <a:endParaRPr lang="hu-HU" dirty="0"/>
          </a:p>
        </p:txBody>
      </p:sp>
      <p:sp>
        <p:nvSpPr>
          <p:cNvPr id="3" name="Content Placeholder 2"/>
          <p:cNvSpPr>
            <a:spLocks noGrp="1"/>
          </p:cNvSpPr>
          <p:nvPr>
            <p:ph idx="1"/>
          </p:nvPr>
        </p:nvSpPr>
        <p:spPr/>
        <p:txBody>
          <a:bodyPr>
            <a:normAutofit/>
          </a:bodyPr>
          <a:lstStyle/>
          <a:p>
            <a:r>
              <a:rPr lang="hu-HU" dirty="0" smtClean="0"/>
              <a:t>java.sql.Connection</a:t>
            </a:r>
            <a:endParaRPr lang="hu-HU" dirty="0"/>
          </a:p>
          <a:p>
            <a:r>
              <a:rPr lang="hu-HU" dirty="0"/>
              <a:t>Statement createStatement() throws </a:t>
            </a:r>
            <a:r>
              <a:rPr lang="hu-HU" dirty="0" smtClean="0"/>
              <a:t>SQLException</a:t>
            </a:r>
          </a:p>
          <a:p>
            <a:pPr lvl="1"/>
            <a:r>
              <a:rPr lang="hu-HU" dirty="0" smtClean="0"/>
              <a:t>Statementekkel adhatóak meg sql utasítások</a:t>
            </a:r>
            <a:endParaRPr lang="hu-HU" dirty="0"/>
          </a:p>
          <a:p>
            <a:r>
              <a:rPr lang="hu-HU" dirty="0"/>
              <a:t>void close() throws </a:t>
            </a:r>
            <a:r>
              <a:rPr lang="hu-HU" dirty="0" smtClean="0"/>
              <a:t>SQLException</a:t>
            </a:r>
          </a:p>
          <a:p>
            <a:pPr lvl="1"/>
            <a:r>
              <a:rPr lang="hu-HU" dirty="0" smtClean="0"/>
              <a:t>Connection lezárása</a:t>
            </a:r>
            <a:endParaRPr lang="hu-HU" dirty="0"/>
          </a:p>
          <a:p>
            <a:r>
              <a:rPr lang="hu-HU" dirty="0"/>
              <a:t>void setAutoCommit(boolean b) throws </a:t>
            </a:r>
            <a:r>
              <a:rPr lang="hu-HU" dirty="0" smtClean="0"/>
              <a:t>SQLException</a:t>
            </a:r>
          </a:p>
          <a:p>
            <a:pPr lvl="1"/>
            <a:r>
              <a:rPr lang="hu-HU" dirty="0" smtClean="0"/>
              <a:t>Tranzakció kezelés. Ha auto commit==true -&gt; minden utasítás külön tranzakció</a:t>
            </a:r>
            <a:endParaRPr lang="hu-HU" dirty="0"/>
          </a:p>
          <a:p>
            <a:r>
              <a:rPr lang="hu-HU" dirty="0"/>
              <a:t>void commit() throws </a:t>
            </a:r>
            <a:r>
              <a:rPr lang="hu-HU" dirty="0" smtClean="0"/>
              <a:t>SQLException</a:t>
            </a:r>
            <a:endParaRPr lang="hu-HU" dirty="0"/>
          </a:p>
          <a:p>
            <a:r>
              <a:rPr lang="hu-HU" dirty="0"/>
              <a:t>void rollback() throws SQLException</a:t>
            </a:r>
          </a:p>
        </p:txBody>
      </p:sp>
    </p:spTree>
    <p:extLst>
      <p:ext uri="{BB962C8B-B14F-4D97-AF65-F5344CB8AC3E}">
        <p14:creationId xmlns:p14="http://schemas.microsoft.com/office/powerpoint/2010/main" val="2295122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SQLExceptions</a:t>
            </a:r>
          </a:p>
        </p:txBody>
      </p:sp>
      <p:sp>
        <p:nvSpPr>
          <p:cNvPr id="3" name="Content Placeholder 2"/>
          <p:cNvSpPr>
            <a:spLocks noGrp="1"/>
          </p:cNvSpPr>
          <p:nvPr>
            <p:ph idx="1"/>
          </p:nvPr>
        </p:nvSpPr>
        <p:spPr/>
        <p:txBody>
          <a:bodyPr/>
          <a:lstStyle/>
          <a:p>
            <a:r>
              <a:rPr lang="hu-HU" dirty="0" smtClean="0"/>
              <a:t>Az adatbázissal való munka közben fellépett hibák esetén kapjuk.</a:t>
            </a:r>
          </a:p>
          <a:p>
            <a:r>
              <a:rPr lang="hu-HU" dirty="0" smtClean="0"/>
              <a:t>Kinyerhető Információk:</a:t>
            </a:r>
          </a:p>
          <a:p>
            <a:pPr lvl="1"/>
            <a:r>
              <a:rPr lang="hu-HU" dirty="0" smtClean="0"/>
              <a:t>A hiba leírása</a:t>
            </a:r>
          </a:p>
          <a:p>
            <a:pPr lvl="1"/>
            <a:r>
              <a:rPr lang="hu-HU" dirty="0" smtClean="0"/>
              <a:t>SQL hibakód</a:t>
            </a:r>
          </a:p>
          <a:p>
            <a:pPr lvl="1"/>
            <a:r>
              <a:rPr lang="hu-HU" dirty="0" smtClean="0"/>
              <a:t>Driver implementáció specifikus hibakód amely megegyezhet az adatbázis hibakódjával</a:t>
            </a:r>
            <a:endParaRPr lang="hu-HU" dirty="0"/>
          </a:p>
          <a:p>
            <a:r>
              <a:rPr lang="hu-HU" dirty="0" smtClean="0"/>
              <a:t>Warningok</a:t>
            </a:r>
          </a:p>
          <a:p>
            <a:pPr lvl="1"/>
            <a:r>
              <a:rPr lang="en-US" dirty="0" err="1" smtClean="0">
                <a:latin typeface="Courier New" panose="02070309020205020404" pitchFamily="49" charset="0"/>
                <a:cs typeface="Courier New" panose="02070309020205020404" pitchFamily="49" charset="0"/>
              </a:rPr>
              <a:t>SQLWarning</a:t>
            </a:r>
            <a:r>
              <a:rPr lang="en-US" dirty="0" smtClean="0"/>
              <a:t> </a:t>
            </a:r>
            <a:r>
              <a:rPr lang="hu-HU" dirty="0" smtClean="0"/>
              <a:t>az </a:t>
            </a:r>
            <a:r>
              <a:rPr lang="en-US" dirty="0" err="1" smtClean="0">
                <a:latin typeface="Courier New" panose="02070309020205020404" pitchFamily="49" charset="0"/>
                <a:cs typeface="Courier New" panose="02070309020205020404" pitchFamily="49" charset="0"/>
              </a:rPr>
              <a:t>SQLException</a:t>
            </a:r>
            <a:r>
              <a:rPr lang="en-US" dirty="0" smtClean="0"/>
              <a:t> </a:t>
            </a:r>
            <a:r>
              <a:rPr lang="hu-HU" dirty="0" smtClean="0"/>
              <a:t>leszármazottja, a kevésbé kritikus hibákról informál</a:t>
            </a:r>
          </a:p>
          <a:p>
            <a:pPr lvl="1"/>
            <a:r>
              <a:rPr lang="en-US" dirty="0" smtClean="0">
                <a:latin typeface="Courier New" panose="02070309020205020404" pitchFamily="49" charset="0"/>
                <a:cs typeface="Courier New" panose="02070309020205020404" pitchFamily="49" charset="0"/>
              </a:rPr>
              <a:t>Connection</a:t>
            </a:r>
            <a:r>
              <a:rPr lang="en-US" dirty="0" smtClean="0"/>
              <a:t>, </a:t>
            </a:r>
            <a:r>
              <a:rPr lang="en-US" dirty="0" smtClean="0">
                <a:latin typeface="Courier New" panose="02070309020205020404" pitchFamily="49" charset="0"/>
                <a:cs typeface="Courier New" panose="02070309020205020404" pitchFamily="49" charset="0"/>
              </a:rPr>
              <a:t>Statement</a:t>
            </a:r>
            <a:r>
              <a:rPr lang="en-US" dirty="0" smtClean="0"/>
              <a:t> </a:t>
            </a:r>
            <a:r>
              <a:rPr lang="hu-HU" dirty="0" smtClean="0"/>
              <a:t>és</a:t>
            </a:r>
            <a:r>
              <a:rPr lang="en-US" dirty="0" smtClean="0"/>
              <a:t> </a:t>
            </a:r>
            <a:r>
              <a:rPr lang="en-US" dirty="0"/>
              <a:t>a </a:t>
            </a:r>
            <a:r>
              <a:rPr lang="en-US" dirty="0" err="1">
                <a:latin typeface="Courier New" panose="02070309020205020404" pitchFamily="49" charset="0"/>
                <a:cs typeface="Courier New" panose="02070309020205020404" pitchFamily="49" charset="0"/>
              </a:rPr>
              <a:t>ResultSet</a:t>
            </a:r>
            <a:r>
              <a:rPr lang="en-US" dirty="0"/>
              <a:t> </a:t>
            </a:r>
            <a:r>
              <a:rPr lang="en-US" dirty="0" err="1" smtClean="0"/>
              <a:t>obje</a:t>
            </a:r>
            <a:r>
              <a:rPr lang="hu-HU" dirty="0" smtClean="0"/>
              <a:t>ktum esetén </a:t>
            </a:r>
            <a:r>
              <a:rPr lang="en-US" dirty="0" err="1" smtClean="0">
                <a:latin typeface="Courier New" panose="02070309020205020404" pitchFamily="49" charset="0"/>
                <a:cs typeface="Courier New" panose="02070309020205020404" pitchFamily="49" charset="0"/>
              </a:rPr>
              <a:t>getWarnings</a:t>
            </a:r>
            <a:endParaRPr lang="hu-HU"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0341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Statement létrehozása</a:t>
            </a:r>
            <a:br>
              <a:rPr lang="hu-HU" dirty="0" smtClean="0"/>
            </a:br>
            <a:r>
              <a:rPr lang="hu-HU" sz="2800" dirty="0" smtClean="0"/>
              <a:t>Lekérdezések végrehajtása</a:t>
            </a:r>
            <a:endParaRPr lang="hu-HU" dirty="0"/>
          </a:p>
        </p:txBody>
      </p:sp>
      <p:sp>
        <p:nvSpPr>
          <p:cNvPr id="3" name="Text Placeholder 2"/>
          <p:cNvSpPr>
            <a:spLocks noGrp="1"/>
          </p:cNvSpPr>
          <p:nvPr>
            <p:ph type="body" idx="1"/>
          </p:nvPr>
        </p:nvSpPr>
        <p:spPr/>
        <p:txBody>
          <a:bodyPr/>
          <a:lstStyle/>
          <a:p>
            <a:r>
              <a:rPr lang="hu-HU" dirty="0" smtClean="0"/>
              <a:t>Statement</a:t>
            </a:r>
            <a:endParaRPr lang="hu-HU" dirty="0"/>
          </a:p>
        </p:txBody>
      </p:sp>
      <p:sp>
        <p:nvSpPr>
          <p:cNvPr id="4" name="Content Placeholder 3"/>
          <p:cNvSpPr>
            <a:spLocks noGrp="1"/>
          </p:cNvSpPr>
          <p:nvPr>
            <p:ph sz="half" idx="2"/>
          </p:nvPr>
        </p:nvSpPr>
        <p:spPr/>
        <p:txBody>
          <a:bodyPr/>
          <a:lstStyle/>
          <a:p>
            <a:r>
              <a:rPr lang="hu-HU" dirty="0"/>
              <a:t>Statement </a:t>
            </a:r>
            <a:r>
              <a:rPr lang="hu-HU" dirty="0" smtClean="0"/>
              <a:t>stmt = connection.createStatement();</a:t>
            </a:r>
          </a:p>
          <a:p>
            <a:r>
              <a:rPr lang="hu-HU" dirty="0" smtClean="0"/>
              <a:t>Általános célú, statikus sql lekérdezések végrehajtására.</a:t>
            </a:r>
          </a:p>
          <a:p>
            <a:r>
              <a:rPr lang="hu-HU" dirty="0" smtClean="0"/>
              <a:t>Nem fogad paramétereket</a:t>
            </a:r>
            <a:endParaRPr lang="hu-HU" dirty="0"/>
          </a:p>
        </p:txBody>
      </p:sp>
      <p:sp>
        <p:nvSpPr>
          <p:cNvPr id="5" name="Text Placeholder 4"/>
          <p:cNvSpPr>
            <a:spLocks noGrp="1"/>
          </p:cNvSpPr>
          <p:nvPr>
            <p:ph type="body" sz="quarter" idx="3"/>
          </p:nvPr>
        </p:nvSpPr>
        <p:spPr/>
        <p:txBody>
          <a:bodyPr/>
          <a:lstStyle/>
          <a:p>
            <a:r>
              <a:rPr lang="hu-HU" dirty="0"/>
              <a:t>PreparedStatement </a:t>
            </a:r>
          </a:p>
        </p:txBody>
      </p:sp>
      <p:sp>
        <p:nvSpPr>
          <p:cNvPr id="6" name="Content Placeholder 5"/>
          <p:cNvSpPr>
            <a:spLocks noGrp="1"/>
          </p:cNvSpPr>
          <p:nvPr>
            <p:ph sz="quarter" idx="4"/>
          </p:nvPr>
        </p:nvSpPr>
        <p:spPr/>
        <p:txBody>
          <a:bodyPr/>
          <a:lstStyle/>
          <a:p>
            <a:r>
              <a:rPr lang="hu-HU" dirty="0"/>
              <a:t>PreparedStatement </a:t>
            </a:r>
            <a:r>
              <a:rPr lang="hu-HU" dirty="0" smtClean="0"/>
              <a:t>stmt </a:t>
            </a:r>
            <a:r>
              <a:rPr lang="hu-HU" dirty="0"/>
              <a:t>= </a:t>
            </a:r>
            <a:r>
              <a:rPr lang="hu-HU" dirty="0" smtClean="0"/>
              <a:t>connection.prepareStatement();</a:t>
            </a:r>
          </a:p>
          <a:p>
            <a:r>
              <a:rPr lang="hu-HU" dirty="0" smtClean="0"/>
              <a:t>A Statement-ből származik</a:t>
            </a:r>
          </a:p>
          <a:p>
            <a:r>
              <a:rPr lang="hu-HU" dirty="0" smtClean="0"/>
              <a:t>Dinamikus, többször különböző paraméterekkel futtatandó lekérdezések végrehajtására</a:t>
            </a:r>
          </a:p>
          <a:p>
            <a:r>
              <a:rPr lang="hu-HU" dirty="0" smtClean="0"/>
              <a:t>Megadhatók input paraméterek</a:t>
            </a:r>
            <a:endParaRPr lang="hu-HU" dirty="0"/>
          </a:p>
        </p:txBody>
      </p:sp>
    </p:spTree>
    <p:extLst>
      <p:ext uri="{BB962C8B-B14F-4D97-AF65-F5344CB8AC3E}">
        <p14:creationId xmlns:p14="http://schemas.microsoft.com/office/powerpoint/2010/main" val="1872557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Lekérdezések végrehajtása</a:t>
            </a:r>
          </a:p>
        </p:txBody>
      </p:sp>
      <p:sp>
        <p:nvSpPr>
          <p:cNvPr id="3" name="Content Placeholder 2"/>
          <p:cNvSpPr>
            <a:spLocks noGrp="1"/>
          </p:cNvSpPr>
          <p:nvPr>
            <p:ph idx="1"/>
          </p:nvPr>
        </p:nvSpPr>
        <p:spPr/>
        <p:txBody>
          <a:bodyPr/>
          <a:lstStyle/>
          <a:p>
            <a:r>
              <a:rPr lang="hu-HU" dirty="0" smtClean="0"/>
              <a:t>CallableStatement</a:t>
            </a:r>
          </a:p>
          <a:p>
            <a:pPr lvl="1"/>
            <a:r>
              <a:rPr lang="hu-HU" dirty="0"/>
              <a:t>Tárolt eljárások hívására, a </a:t>
            </a:r>
            <a:r>
              <a:rPr lang="hu-HU" dirty="0" smtClean="0"/>
              <a:t>PreparedStatement-ből származik.</a:t>
            </a:r>
            <a:endParaRPr lang="hu-HU" dirty="0"/>
          </a:p>
          <a:p>
            <a:r>
              <a:rPr lang="hu-HU" dirty="0" smtClean="0"/>
              <a:t>Végrehajtás:</a:t>
            </a:r>
          </a:p>
          <a:p>
            <a:pPr lvl="1"/>
            <a:r>
              <a:rPr lang="hu-HU" dirty="0">
                <a:latin typeface="Courier New" panose="02070309020205020404" pitchFamily="49" charset="0"/>
                <a:cs typeface="Courier New" panose="02070309020205020404" pitchFamily="49" charset="0"/>
              </a:rPr>
              <a:t>boolean execute (String SQL</a:t>
            </a:r>
            <a:r>
              <a:rPr lang="hu-HU" dirty="0" smtClean="0">
                <a:latin typeface="Courier New" panose="02070309020205020404" pitchFamily="49" charset="0"/>
                <a:cs typeface="Courier New" panose="02070309020205020404" pitchFamily="49" charset="0"/>
              </a:rPr>
              <a:t>): </a:t>
            </a:r>
            <a:r>
              <a:rPr lang="hu-HU" dirty="0" smtClean="0"/>
              <a:t>Ha a visszatérési érték true, elérhető a ResultSet. DDL utasítások végrehajtására</a:t>
            </a:r>
            <a:endParaRPr lang="hu-HU" dirty="0"/>
          </a:p>
          <a:p>
            <a:pPr lvl="1"/>
            <a:r>
              <a:rPr lang="hu-HU" dirty="0">
                <a:latin typeface="Courier New" panose="02070309020205020404" pitchFamily="49" charset="0"/>
                <a:cs typeface="Courier New" panose="02070309020205020404" pitchFamily="49" charset="0"/>
              </a:rPr>
              <a:t>int executeUpdate (String SQL): </a:t>
            </a:r>
            <a:r>
              <a:rPr lang="hu-HU" dirty="0"/>
              <a:t>Az érintett sorok számával tér vissza. INSERT, UPDATE, </a:t>
            </a:r>
            <a:r>
              <a:rPr lang="hu-HU" dirty="0" smtClean="0"/>
              <a:t>és DELETE utasításokhoz.</a:t>
            </a:r>
          </a:p>
          <a:p>
            <a:pPr lvl="1"/>
            <a:r>
              <a:rPr lang="hu-HU" dirty="0">
                <a:latin typeface="Courier New" panose="02070309020205020404" pitchFamily="49" charset="0"/>
                <a:cs typeface="Courier New" panose="02070309020205020404" pitchFamily="49" charset="0"/>
              </a:rPr>
              <a:t>ResultSet executeQuery (String SQL</a:t>
            </a:r>
            <a:r>
              <a:rPr lang="hu-HU" dirty="0" smtClean="0">
                <a:latin typeface="Courier New" panose="02070309020205020404" pitchFamily="49" charset="0"/>
                <a:cs typeface="Courier New" panose="02070309020205020404" pitchFamily="49" charset="0"/>
              </a:rPr>
              <a:t>)</a:t>
            </a:r>
            <a:r>
              <a:rPr lang="hu-HU" dirty="0" smtClean="0"/>
              <a:t>: Lekérdezések végrehajtásához.</a:t>
            </a:r>
          </a:p>
          <a:p>
            <a:endParaRPr lang="hu-HU" dirty="0" smtClean="0"/>
          </a:p>
        </p:txBody>
      </p:sp>
    </p:spTree>
    <p:extLst>
      <p:ext uri="{BB962C8B-B14F-4D97-AF65-F5344CB8AC3E}">
        <p14:creationId xmlns:p14="http://schemas.microsoft.com/office/powerpoint/2010/main" val="18320279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Eredmény feldolgozása</a:t>
            </a:r>
            <a:endParaRPr lang="hu-HU" dirty="0"/>
          </a:p>
        </p:txBody>
      </p:sp>
      <p:sp>
        <p:nvSpPr>
          <p:cNvPr id="3" name="Content Placeholder 2"/>
          <p:cNvSpPr>
            <a:spLocks noGrp="1"/>
          </p:cNvSpPr>
          <p:nvPr>
            <p:ph idx="1"/>
          </p:nvPr>
        </p:nvSpPr>
        <p:spPr>
          <a:xfrm>
            <a:off x="2589212" y="1558834"/>
            <a:ext cx="8915400" cy="4352388"/>
          </a:xfrm>
        </p:spPr>
        <p:txBody>
          <a:bodyPr>
            <a:normAutofit lnSpcReduction="10000"/>
          </a:bodyPr>
          <a:lstStyle/>
          <a:p>
            <a:r>
              <a:rPr lang="hu-HU" dirty="0" smtClean="0"/>
              <a:t>Az lekérdezés eredmény egy </a:t>
            </a:r>
            <a:r>
              <a:rPr lang="hu-HU" dirty="0" smtClean="0">
                <a:latin typeface="Courier New" panose="02070309020205020404" pitchFamily="49" charset="0"/>
                <a:cs typeface="Courier New" panose="02070309020205020404" pitchFamily="49" charset="0"/>
              </a:rPr>
              <a:t>ResultSet</a:t>
            </a:r>
            <a:r>
              <a:rPr lang="hu-HU" dirty="0" smtClean="0"/>
              <a:t> objektumban kaptuk meg.</a:t>
            </a:r>
          </a:p>
          <a:p>
            <a:r>
              <a:rPr lang="hu-HU" dirty="0" smtClean="0"/>
              <a:t>Kezdetben az iterátor az első sor előtt áll, amely a </a:t>
            </a:r>
            <a:r>
              <a:rPr lang="hu-HU" dirty="0" smtClean="0">
                <a:latin typeface="Courier New" panose="02070309020205020404" pitchFamily="49" charset="0"/>
                <a:cs typeface="Courier New" panose="02070309020205020404" pitchFamily="49" charset="0"/>
              </a:rPr>
              <a:t>next()</a:t>
            </a:r>
            <a:r>
              <a:rPr lang="hu-HU" dirty="0" smtClean="0"/>
              <a:t> metódushívással mozdul az első sorra.</a:t>
            </a:r>
          </a:p>
          <a:p>
            <a:pPr marL="400050" lvl="1" indent="0">
              <a:buNone/>
            </a:pPr>
            <a:r>
              <a:rPr lang="hu-HU" dirty="0"/>
              <a:t>while (rs.next</a:t>
            </a:r>
            <a:r>
              <a:rPr lang="hu-HU" dirty="0" smtClean="0"/>
              <a:t>()) {</a:t>
            </a:r>
            <a:endParaRPr lang="hu-HU" dirty="0"/>
          </a:p>
          <a:p>
            <a:pPr marL="400050" lvl="1" indent="0">
              <a:buNone/>
            </a:pPr>
            <a:r>
              <a:rPr lang="hu-HU" dirty="0" smtClean="0"/>
              <a:t>		// </a:t>
            </a:r>
            <a:r>
              <a:rPr lang="hu-HU" dirty="0"/>
              <a:t>Wrong this will generate an error since column index starts from 1</a:t>
            </a:r>
          </a:p>
          <a:p>
            <a:pPr marL="400050" lvl="1" indent="0">
              <a:buNone/>
            </a:pPr>
            <a:r>
              <a:rPr lang="hu-HU" dirty="0" smtClean="0"/>
              <a:t>		String </a:t>
            </a:r>
            <a:r>
              <a:rPr lang="hu-HU" dirty="0"/>
              <a:t>value0 = rs.getString(0);</a:t>
            </a:r>
          </a:p>
          <a:p>
            <a:pPr marL="400050" lvl="1" indent="0">
              <a:buNone/>
            </a:pPr>
            <a:r>
              <a:rPr lang="hu-HU" dirty="0" smtClean="0"/>
              <a:t>		// </a:t>
            </a:r>
            <a:r>
              <a:rPr lang="hu-HU" dirty="0"/>
              <a:t>Correct!</a:t>
            </a:r>
          </a:p>
          <a:p>
            <a:pPr marL="400050" lvl="1" indent="0">
              <a:buNone/>
            </a:pPr>
            <a:r>
              <a:rPr lang="hu-HU" dirty="0" smtClean="0"/>
              <a:t>		String </a:t>
            </a:r>
            <a:r>
              <a:rPr lang="hu-HU" dirty="0"/>
              <a:t>value1 = rs.getString(1);</a:t>
            </a:r>
          </a:p>
          <a:p>
            <a:pPr marL="400050" lvl="1" indent="0">
              <a:buNone/>
            </a:pPr>
            <a:r>
              <a:rPr lang="hu-HU" dirty="0" smtClean="0"/>
              <a:t>		int    </a:t>
            </a:r>
            <a:r>
              <a:rPr lang="hu-HU" dirty="0"/>
              <a:t>value2 = rs.getInt(2);</a:t>
            </a:r>
          </a:p>
          <a:p>
            <a:pPr marL="400050" lvl="1" indent="0">
              <a:buNone/>
            </a:pPr>
            <a:r>
              <a:rPr lang="hu-HU" dirty="0" smtClean="0"/>
              <a:t>		int    </a:t>
            </a:r>
            <a:r>
              <a:rPr lang="hu-HU" dirty="0"/>
              <a:t>value3 = rs.getInt(“ADDR_LN1");</a:t>
            </a:r>
          </a:p>
          <a:p>
            <a:pPr marL="400050" lvl="1" indent="0">
              <a:buNone/>
            </a:pPr>
            <a:r>
              <a:rPr lang="hu-HU" dirty="0"/>
              <a:t>}</a:t>
            </a:r>
          </a:p>
          <a:p>
            <a:r>
              <a:rPr lang="hu-HU" dirty="0" smtClean="0"/>
              <a:t>A </a:t>
            </a:r>
            <a:r>
              <a:rPr lang="hu-HU" dirty="0">
                <a:latin typeface="Courier New" panose="02070309020205020404" pitchFamily="49" charset="0"/>
                <a:cs typeface="Courier New" panose="02070309020205020404" pitchFamily="49" charset="0"/>
              </a:rPr>
              <a:t>ResultSet</a:t>
            </a:r>
            <a:r>
              <a:rPr lang="hu-HU" dirty="0"/>
              <a:t> – nek megfeleő getXXX() metódusa van minden </a:t>
            </a:r>
            <a:r>
              <a:rPr lang="hu-HU" dirty="0" smtClean="0">
                <a:latin typeface="Courier New" panose="02070309020205020404" pitchFamily="49" charset="0"/>
                <a:cs typeface="Courier New" panose="02070309020205020404" pitchFamily="49" charset="0"/>
              </a:rPr>
              <a:t>java.sql.Types</a:t>
            </a:r>
            <a:r>
              <a:rPr lang="hu-HU" dirty="0" smtClean="0"/>
              <a:t> típushoz.</a:t>
            </a:r>
            <a:endParaRPr lang="hu-HU" dirty="0"/>
          </a:p>
        </p:txBody>
      </p:sp>
    </p:spTree>
    <p:extLst>
      <p:ext uri="{BB962C8B-B14F-4D97-AF65-F5344CB8AC3E}">
        <p14:creationId xmlns:p14="http://schemas.microsoft.com/office/powerpoint/2010/main" val="679152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ResultSet</a:t>
            </a:r>
            <a:endParaRPr lang="hu-HU" dirty="0"/>
          </a:p>
        </p:txBody>
      </p:sp>
      <p:sp>
        <p:nvSpPr>
          <p:cNvPr id="3" name="Content Placeholder 2"/>
          <p:cNvSpPr>
            <a:spLocks noGrp="1"/>
          </p:cNvSpPr>
          <p:nvPr>
            <p:ph idx="1"/>
          </p:nvPr>
        </p:nvSpPr>
        <p:spPr>
          <a:xfrm>
            <a:off x="2589212" y="2124891"/>
            <a:ext cx="8915400" cy="3786331"/>
          </a:xfrm>
        </p:spPr>
        <p:txBody>
          <a:bodyPr/>
          <a:lstStyle/>
          <a:p>
            <a:r>
              <a:rPr lang="hu-HU" dirty="0" smtClean="0"/>
              <a:t>Az adatok olvasásán kívül azok manipulálásra is tartalmaz műveleteket.</a:t>
            </a:r>
          </a:p>
          <a:p>
            <a:r>
              <a:rPr lang="hu-HU" dirty="0" smtClean="0"/>
              <a:t>ResultSet Típusok</a:t>
            </a:r>
          </a:p>
          <a:p>
            <a:pPr lvl="1"/>
            <a:r>
              <a:rPr lang="hu-HU" dirty="0" smtClean="0"/>
              <a:t>TYPE_FORWARD_ONLY: Nem scrollzható result set, a cursor csak előre mozog az első elem előttől az utolsóig.</a:t>
            </a:r>
          </a:p>
          <a:p>
            <a:pPr lvl="1"/>
            <a:r>
              <a:rPr lang="hu-HU" dirty="0" smtClean="0"/>
              <a:t>TYPE_SCROLL_INSENSITIVE: A resultset scrollozható, a cursor előre és hátra is mozgatható, abszolút pozícióra ugorhatunk. Bejárás közben az adatokon végzett módosítások nem láthatóak.</a:t>
            </a:r>
          </a:p>
          <a:p>
            <a:pPr lvl="1"/>
            <a:r>
              <a:rPr lang="hu-HU" dirty="0" smtClean="0"/>
              <a:t>TYPE_SCROLL_SENSITIVE: Az adaton végzet változások láthatóak (amíg a result set nyitva van)</a:t>
            </a:r>
          </a:p>
          <a:p>
            <a:r>
              <a:rPr lang="hu-HU" dirty="0" smtClean="0"/>
              <a:t>Az alapértelmezett resultSet nem update-elhető és csak előre tud lépni</a:t>
            </a:r>
            <a:endParaRPr lang="hu-HU" dirty="0"/>
          </a:p>
        </p:txBody>
      </p:sp>
    </p:spTree>
    <p:extLst>
      <p:ext uri="{BB962C8B-B14F-4D97-AF65-F5344CB8AC3E}">
        <p14:creationId xmlns:p14="http://schemas.microsoft.com/office/powerpoint/2010/main" val="680450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Result set Update</a:t>
            </a:r>
            <a:endParaRPr lang="hu-HU" dirty="0"/>
          </a:p>
        </p:txBody>
      </p:sp>
      <p:sp>
        <p:nvSpPr>
          <p:cNvPr id="3" name="Content Placeholder 2"/>
          <p:cNvSpPr>
            <a:spLocks noGrp="1"/>
          </p:cNvSpPr>
          <p:nvPr>
            <p:ph idx="1"/>
          </p:nvPr>
        </p:nvSpPr>
        <p:spPr>
          <a:xfrm>
            <a:off x="2589212" y="1785257"/>
            <a:ext cx="8915400" cy="4125965"/>
          </a:xfrm>
        </p:spPr>
        <p:txBody>
          <a:bodyPr>
            <a:normAutofit fontScale="77500" lnSpcReduction="20000"/>
          </a:bodyPr>
          <a:lstStyle/>
          <a:p>
            <a:pPr marL="0" indent="0">
              <a:buNone/>
            </a:pPr>
            <a:r>
              <a:rPr lang="hu-HU" dirty="0" smtClean="0">
                <a:latin typeface="Courier New" panose="02070309020205020404" pitchFamily="49" charset="0"/>
                <a:cs typeface="Courier New" panose="02070309020205020404" pitchFamily="49" charset="0"/>
              </a:rPr>
              <a:t>	Statement </a:t>
            </a:r>
            <a:r>
              <a:rPr lang="hu-HU" dirty="0">
                <a:latin typeface="Courier New" panose="02070309020205020404" pitchFamily="49" charset="0"/>
                <a:cs typeface="Courier New" panose="02070309020205020404" pitchFamily="49" charset="0"/>
              </a:rPr>
              <a:t>stmt = null;</a:t>
            </a:r>
          </a:p>
          <a:p>
            <a:pPr marL="400050" lvl="1" indent="0">
              <a:buNone/>
            </a:pPr>
            <a:r>
              <a:rPr lang="hu-HU" dirty="0" smtClean="0">
                <a:latin typeface="Courier New" panose="02070309020205020404" pitchFamily="49" charset="0"/>
                <a:cs typeface="Courier New" panose="02070309020205020404" pitchFamily="49" charset="0"/>
              </a:rPr>
              <a:t>	try {</a:t>
            </a:r>
          </a:p>
          <a:p>
            <a:pPr marL="400050" lvl="1" indent="0">
              <a:buNone/>
            </a:pPr>
            <a:r>
              <a:rPr lang="hu-HU" dirty="0" smtClean="0">
                <a:latin typeface="Courier New" panose="02070309020205020404" pitchFamily="49" charset="0"/>
                <a:cs typeface="Courier New" panose="02070309020205020404" pitchFamily="49" charset="0"/>
              </a:rPr>
              <a:t>		stmt = con.createStatement(</a:t>
            </a:r>
          </a:p>
          <a:p>
            <a:pPr marL="400050" lvl="1"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ResultSet.TYPE_SCROLL_SENSITIVE, ResultSet.CONCUR_UPDATABLE</a:t>
            </a:r>
          </a:p>
          <a:p>
            <a:pPr marL="400050" lvl="1"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a:p>
            <a:pPr marL="400050" lvl="1" indent="0">
              <a:buNone/>
            </a:pPr>
            <a:r>
              <a:rPr lang="hu-HU" dirty="0" smtClean="0">
                <a:latin typeface="Courier New" panose="02070309020205020404" pitchFamily="49" charset="0"/>
                <a:cs typeface="Courier New" panose="02070309020205020404" pitchFamily="49" charset="0"/>
              </a:rPr>
              <a:t>		ResultSet </a:t>
            </a:r>
            <a:r>
              <a:rPr lang="hu-HU" dirty="0">
                <a:latin typeface="Courier New" panose="02070309020205020404" pitchFamily="49" charset="0"/>
                <a:cs typeface="Courier New" panose="02070309020205020404" pitchFamily="49" charset="0"/>
              </a:rPr>
              <a:t>uprs = stmt.executeQuery</a:t>
            </a:r>
            <a:r>
              <a:rPr lang="hu-HU" dirty="0" smtClean="0">
                <a:latin typeface="Courier New" panose="02070309020205020404" pitchFamily="49" charset="0"/>
                <a:cs typeface="Courier New" panose="02070309020205020404" pitchFamily="49" charset="0"/>
              </a:rPr>
              <a:t>("</a:t>
            </a:r>
            <a:r>
              <a:rPr lang="hu-HU" dirty="0">
                <a:latin typeface="Courier New" panose="02070309020205020404" pitchFamily="49" charset="0"/>
                <a:cs typeface="Courier New" panose="02070309020205020404" pitchFamily="49" charset="0"/>
              </a:rPr>
              <a:t>SELECT * FROM </a:t>
            </a:r>
            <a:r>
              <a:rPr lang="hu-HU" dirty="0" smtClean="0">
                <a:latin typeface="Courier New" panose="02070309020205020404" pitchFamily="49" charset="0"/>
                <a:cs typeface="Courier New" panose="02070309020205020404" pitchFamily="49" charset="0"/>
              </a:rPr>
              <a:t>coffees");</a:t>
            </a:r>
            <a:endParaRPr lang="hu-HU" dirty="0">
              <a:latin typeface="Courier New" panose="02070309020205020404" pitchFamily="49" charset="0"/>
              <a:cs typeface="Courier New" panose="02070309020205020404" pitchFamily="49" charset="0"/>
            </a:endParaRPr>
          </a:p>
          <a:p>
            <a:pPr marL="800100" lvl="2" indent="0">
              <a:buNone/>
            </a:pPr>
            <a:r>
              <a:rPr lang="hu-HU" dirty="0" smtClean="0">
                <a:latin typeface="Courier New" panose="02070309020205020404" pitchFamily="49" charset="0"/>
                <a:cs typeface="Courier New" panose="02070309020205020404" pitchFamily="49" charset="0"/>
              </a:rPr>
              <a:t>	while </a:t>
            </a:r>
            <a:r>
              <a:rPr lang="hu-HU" dirty="0">
                <a:latin typeface="Courier New" panose="02070309020205020404" pitchFamily="49" charset="0"/>
                <a:cs typeface="Courier New" panose="02070309020205020404" pitchFamily="49" charset="0"/>
              </a:rPr>
              <a:t>(uprs.next()) {</a:t>
            </a:r>
          </a:p>
          <a:p>
            <a:pPr marL="400050" lvl="1" indent="0">
              <a:buNone/>
            </a:pPr>
            <a:r>
              <a:rPr lang="hu-HU" dirty="0" smtClean="0">
                <a:latin typeface="Courier New" panose="02070309020205020404" pitchFamily="49" charset="0"/>
                <a:cs typeface="Courier New" panose="02070309020205020404" pitchFamily="49" charset="0"/>
              </a:rPr>
              <a:t>			float </a:t>
            </a:r>
            <a:r>
              <a:rPr lang="hu-HU" dirty="0">
                <a:latin typeface="Courier New" panose="02070309020205020404" pitchFamily="49" charset="0"/>
                <a:cs typeface="Courier New" panose="02070309020205020404" pitchFamily="49" charset="0"/>
              </a:rPr>
              <a:t>f = uprs.getFloat("PRICE");</a:t>
            </a:r>
          </a:p>
          <a:p>
            <a:pPr marL="400050" lvl="1" indent="0">
              <a:buNone/>
            </a:pPr>
            <a:r>
              <a:rPr lang="hu-HU" dirty="0" smtClean="0">
                <a:latin typeface="Courier New" panose="02070309020205020404" pitchFamily="49" charset="0"/>
                <a:cs typeface="Courier New" panose="02070309020205020404" pitchFamily="49" charset="0"/>
              </a:rPr>
              <a:t>			uprs.updateFloat</a:t>
            </a:r>
            <a:r>
              <a:rPr lang="hu-HU" dirty="0">
                <a:latin typeface="Courier New" panose="02070309020205020404" pitchFamily="49" charset="0"/>
                <a:cs typeface="Courier New" panose="02070309020205020404" pitchFamily="49" charset="0"/>
              </a:rPr>
              <a:t>( "PRICE", f * percentage);</a:t>
            </a:r>
          </a:p>
          <a:p>
            <a:pPr marL="400050" lvl="1"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uprs.updateRow();</a:t>
            </a:r>
          </a:p>
          <a:p>
            <a:pPr marL="400050" lvl="1"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a:p>
            <a:pPr marL="400050" lvl="1" indent="0">
              <a:buNone/>
            </a:pPr>
            <a:r>
              <a:rPr lang="hu-HU" dirty="0" smtClean="0">
                <a:latin typeface="Courier New" panose="02070309020205020404" pitchFamily="49" charset="0"/>
                <a:cs typeface="Courier New" panose="02070309020205020404" pitchFamily="49" charset="0"/>
              </a:rPr>
              <a:t>	} </a:t>
            </a:r>
            <a:r>
              <a:rPr lang="hu-HU" dirty="0">
                <a:latin typeface="Courier New" panose="02070309020205020404" pitchFamily="49" charset="0"/>
                <a:cs typeface="Courier New" panose="02070309020205020404" pitchFamily="49" charset="0"/>
              </a:rPr>
              <a:t>finally </a:t>
            </a:r>
            <a:r>
              <a:rPr lang="hu-HU" dirty="0" smtClean="0">
                <a:latin typeface="Courier New" panose="02070309020205020404" pitchFamily="49" charset="0"/>
                <a:cs typeface="Courier New" panose="02070309020205020404" pitchFamily="49" charset="0"/>
              </a:rPr>
              <a:t>{</a:t>
            </a:r>
          </a:p>
          <a:p>
            <a:pPr marL="400050" lvl="1"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	if </a:t>
            </a:r>
            <a:r>
              <a:rPr lang="hu-HU" dirty="0">
                <a:latin typeface="Courier New" panose="02070309020205020404" pitchFamily="49" charset="0"/>
                <a:cs typeface="Courier New" panose="02070309020205020404" pitchFamily="49" charset="0"/>
              </a:rPr>
              <a:t>(stmt != null) { stmt.close(); }</a:t>
            </a:r>
          </a:p>
          <a:p>
            <a:pPr marL="0" indent="0">
              <a:buNone/>
            </a:pPr>
            <a:r>
              <a:rPr lang="hu-HU" dirty="0" smtClean="0">
                <a:latin typeface="Courier New" panose="02070309020205020404" pitchFamily="49" charset="0"/>
                <a:cs typeface="Courier New" panose="02070309020205020404" pitchFamily="49" charset="0"/>
              </a:rPr>
              <a:t>	}</a:t>
            </a:r>
            <a:endParaRPr lang="hu-H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6570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Témák</a:t>
            </a:r>
            <a:endParaRPr lang="hu-HU" dirty="0"/>
          </a:p>
        </p:txBody>
      </p:sp>
      <p:sp>
        <p:nvSpPr>
          <p:cNvPr id="3" name="Content Placeholder 2"/>
          <p:cNvSpPr>
            <a:spLocks noGrp="1"/>
          </p:cNvSpPr>
          <p:nvPr>
            <p:ph idx="1"/>
          </p:nvPr>
        </p:nvSpPr>
        <p:spPr/>
        <p:txBody>
          <a:bodyPr/>
          <a:lstStyle/>
          <a:p>
            <a:r>
              <a:rPr lang="hu-HU" dirty="0" smtClean="0"/>
              <a:t>Mi a JDBC</a:t>
            </a:r>
          </a:p>
          <a:p>
            <a:r>
              <a:rPr lang="hu-HU" dirty="0" smtClean="0"/>
              <a:t>Adatbázisok</a:t>
            </a:r>
          </a:p>
          <a:p>
            <a:r>
              <a:rPr lang="hu-HU" dirty="0" smtClean="0"/>
              <a:t>JDBC használatának lépései</a:t>
            </a:r>
          </a:p>
          <a:p>
            <a:r>
              <a:rPr lang="hu-HU" smtClean="0"/>
              <a:t>Tranzakciók</a:t>
            </a:r>
            <a:endParaRPr lang="hu-HU" dirty="0"/>
          </a:p>
        </p:txBody>
      </p:sp>
    </p:spTree>
    <p:extLst>
      <p:ext uri="{BB962C8B-B14F-4D97-AF65-F5344CB8AC3E}">
        <p14:creationId xmlns:p14="http://schemas.microsoft.com/office/powerpoint/2010/main" val="2256566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Statement Batch update</a:t>
            </a:r>
            <a:endParaRPr lang="hu-HU" dirty="0"/>
          </a:p>
        </p:txBody>
      </p:sp>
      <p:sp>
        <p:nvSpPr>
          <p:cNvPr id="3" name="Content Placeholder 2"/>
          <p:cNvSpPr>
            <a:spLocks noGrp="1"/>
          </p:cNvSpPr>
          <p:nvPr>
            <p:ph idx="1"/>
          </p:nvPr>
        </p:nvSpPr>
        <p:spPr>
          <a:xfrm>
            <a:off x="2589212" y="1480457"/>
            <a:ext cx="8915400" cy="4430765"/>
          </a:xfrm>
        </p:spPr>
        <p:txBody>
          <a:bodyPr>
            <a:normAutofit fontScale="92500" lnSpcReduction="10000"/>
          </a:bodyPr>
          <a:lstStyle/>
          <a:p>
            <a:r>
              <a:rPr lang="hu-HU" dirty="0" smtClean="0"/>
              <a:t>A Statement objektumokhoz tartozik egy végrehajtási lista, amely DML utasításokat tartalmazhat.</a:t>
            </a:r>
          </a:p>
          <a:p>
            <a:r>
              <a:rPr lang="hu-HU" dirty="0"/>
              <a:t>A lista kezdetben üres, az addBatch metódussal tölthető fel és a clearBatch-el üríthető ki. </a:t>
            </a:r>
            <a:endParaRPr lang="hu-HU" dirty="0" smtClean="0"/>
          </a:p>
          <a:p>
            <a:r>
              <a:rPr lang="hu-HU" dirty="0" smtClean="0"/>
              <a:t>executeBatch metódus egyetlen végrehajtási egységként küldi el az utasításokat az adatbázisnak.</a:t>
            </a:r>
          </a:p>
          <a:p>
            <a:r>
              <a:rPr lang="hu-HU" dirty="0" smtClean="0"/>
              <a:t>A helyes hibakezeléshez, az auto commit-ot ki kell kapcsolni.</a:t>
            </a:r>
          </a:p>
          <a:p>
            <a:r>
              <a:rPr lang="hu-HU" dirty="0" smtClean="0"/>
              <a:t>Paraméterezett Batch update &amp; preparedStatement</a:t>
            </a:r>
          </a:p>
          <a:p>
            <a:pPr marL="400050" lvl="1" indent="0">
              <a:buNone/>
            </a:pPr>
            <a:r>
              <a:rPr lang="hu-HU" dirty="0">
                <a:latin typeface="Courier New" panose="02070309020205020404" pitchFamily="49" charset="0"/>
                <a:cs typeface="Courier New" panose="02070309020205020404" pitchFamily="49" charset="0"/>
              </a:rPr>
              <a:t>PreparedStatement pstmt = con.prepareStatement</a:t>
            </a:r>
            <a:r>
              <a:rPr lang="hu-HU" dirty="0" smtClean="0">
                <a:latin typeface="Courier New" panose="02070309020205020404" pitchFamily="49" charset="0"/>
                <a:cs typeface="Courier New" panose="02070309020205020404" pitchFamily="49" charset="0"/>
              </a:rPr>
              <a:t>(</a:t>
            </a:r>
          </a:p>
          <a:p>
            <a:pPr marL="400050" lvl="1" indent="0">
              <a:buNone/>
            </a:pPr>
            <a:r>
              <a:rPr lang="hu-HU" dirty="0" smtClean="0">
                <a:latin typeface="Courier New" panose="02070309020205020404" pitchFamily="49" charset="0"/>
                <a:cs typeface="Courier New" panose="02070309020205020404" pitchFamily="49" charset="0"/>
              </a:rPr>
              <a:t>                    "</a:t>
            </a:r>
            <a:r>
              <a:rPr lang="hu-HU" dirty="0">
                <a:latin typeface="Courier New" panose="02070309020205020404" pitchFamily="49" charset="0"/>
                <a:cs typeface="Courier New" panose="02070309020205020404" pitchFamily="49" charset="0"/>
              </a:rPr>
              <a:t>INSERT INTO COFFEES </a:t>
            </a:r>
            <a:r>
              <a:rPr lang="hu-HU" dirty="0" smtClean="0">
                <a:latin typeface="Courier New" panose="02070309020205020404" pitchFamily="49" charset="0"/>
                <a:cs typeface="Courier New" panose="02070309020205020404" pitchFamily="49" charset="0"/>
              </a:rPr>
              <a:t>VALUES(?, ?)");</a:t>
            </a:r>
          </a:p>
          <a:p>
            <a:pPr marL="400050" lvl="1" indent="0">
              <a:buNone/>
            </a:pPr>
            <a:r>
              <a:rPr lang="hu-HU" dirty="0" smtClean="0">
                <a:latin typeface="Courier New" panose="02070309020205020404" pitchFamily="49" charset="0"/>
                <a:cs typeface="Courier New" panose="02070309020205020404" pitchFamily="49" charset="0"/>
              </a:rPr>
              <a:t>pstmt.setString(1</a:t>
            </a: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"asd");</a:t>
            </a:r>
            <a:endParaRPr lang="hu-HU" dirty="0">
              <a:latin typeface="Courier New" panose="02070309020205020404" pitchFamily="49" charset="0"/>
              <a:cs typeface="Courier New" panose="02070309020205020404" pitchFamily="49" charset="0"/>
            </a:endParaRPr>
          </a:p>
          <a:p>
            <a:pPr marL="400050" lvl="1" indent="0">
              <a:buNone/>
            </a:pPr>
            <a:r>
              <a:rPr lang="hu-HU" dirty="0">
                <a:latin typeface="Courier New" panose="02070309020205020404" pitchFamily="49" charset="0"/>
                <a:cs typeface="Courier New" panose="02070309020205020404" pitchFamily="49" charset="0"/>
              </a:rPr>
              <a:t>pstmt.setInt(2, 49</a:t>
            </a:r>
            <a:r>
              <a:rPr lang="hu-HU" dirty="0" smtClean="0">
                <a:latin typeface="Courier New" panose="02070309020205020404" pitchFamily="49" charset="0"/>
                <a:cs typeface="Courier New" panose="02070309020205020404" pitchFamily="49" charset="0"/>
              </a:rPr>
              <a:t>);</a:t>
            </a:r>
          </a:p>
          <a:p>
            <a:pPr marL="400050" lvl="1" indent="0">
              <a:buNone/>
            </a:pPr>
            <a:r>
              <a:rPr lang="hu-HU" dirty="0" smtClean="0">
                <a:latin typeface="Courier New" panose="02070309020205020404" pitchFamily="49" charset="0"/>
                <a:cs typeface="Courier New" panose="02070309020205020404" pitchFamily="49" charset="0"/>
              </a:rPr>
              <a:t>pstmt.addBatch();</a:t>
            </a:r>
          </a:p>
          <a:p>
            <a:pPr marL="0" indent="0">
              <a:buNone/>
            </a:pPr>
            <a:endParaRPr lang="hu-HU" dirty="0"/>
          </a:p>
        </p:txBody>
      </p:sp>
    </p:spTree>
    <p:extLst>
      <p:ext uri="{BB962C8B-B14F-4D97-AF65-F5344CB8AC3E}">
        <p14:creationId xmlns:p14="http://schemas.microsoft.com/office/powerpoint/2010/main" val="3882517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8930"/>
          </a:xfrm>
        </p:spPr>
        <p:txBody>
          <a:bodyPr/>
          <a:lstStyle/>
          <a:p>
            <a:r>
              <a:rPr lang="hu-HU" dirty="0" smtClean="0"/>
              <a:t>Tranzakció példa</a:t>
            </a:r>
            <a:endParaRPr lang="hu-HU" dirty="0"/>
          </a:p>
        </p:txBody>
      </p:sp>
      <p:sp>
        <p:nvSpPr>
          <p:cNvPr id="3" name="Content Placeholder 2"/>
          <p:cNvSpPr>
            <a:spLocks noGrp="1"/>
          </p:cNvSpPr>
          <p:nvPr>
            <p:ph idx="1"/>
          </p:nvPr>
        </p:nvSpPr>
        <p:spPr>
          <a:xfrm>
            <a:off x="2589212" y="1524000"/>
            <a:ext cx="8915400" cy="2290354"/>
          </a:xfrm>
        </p:spPr>
        <p:txBody>
          <a:bodyPr>
            <a:normAutofit fontScale="92500" lnSpcReduction="20000"/>
          </a:bodyPr>
          <a:lstStyle/>
          <a:p>
            <a:r>
              <a:rPr lang="hu-HU" dirty="0" smtClean="0"/>
              <a:t>Feladat: Kölcsönzések kezelése</a:t>
            </a:r>
          </a:p>
          <a:p>
            <a:pPr lvl="1"/>
            <a:r>
              <a:rPr lang="hu-HU" dirty="0" smtClean="0"/>
              <a:t>Egy kölcsönzéshez több kölcsönzött dolog tartozhat</a:t>
            </a:r>
          </a:p>
          <a:p>
            <a:pPr lvl="1"/>
            <a:r>
              <a:rPr lang="hu-HU" dirty="0" smtClean="0"/>
              <a:t>A dolgok megadott kezdeti példányszámban állnak rendelkezésre</a:t>
            </a:r>
            <a:endParaRPr lang="hu-HU" dirty="0"/>
          </a:p>
          <a:p>
            <a:r>
              <a:rPr lang="hu-HU" dirty="0" smtClean="0"/>
              <a:t>Probléma: két kliens ugyanazt a dolgot szeretné kölcsön adni, de csak egy példány van bent. (megszorítás: </a:t>
            </a:r>
            <a:r>
              <a:rPr lang="hu-HU" dirty="0"/>
              <a:t>bent_levo_db</a:t>
            </a:r>
            <a:r>
              <a:rPr lang="hu-HU" dirty="0" smtClean="0"/>
              <a:t> &gt;= 0)</a:t>
            </a:r>
          </a:p>
          <a:p>
            <a:r>
              <a:rPr lang="hu-HU" dirty="0" smtClean="0"/>
              <a:t>Táblák: Kölcsönzés(id, dátum, user), Kölcsönzés_elem(kölcsönzés_id, elem_id)</a:t>
            </a:r>
          </a:p>
          <a:p>
            <a:pPr marL="0" indent="0">
              <a:buNone/>
            </a:pPr>
            <a:r>
              <a:rPr lang="hu-HU" dirty="0" smtClean="0"/>
              <a:t>	Elem(elem_id, bent_levo_db)</a:t>
            </a:r>
          </a:p>
          <a:p>
            <a:endParaRPr lang="hu-HU" dirty="0"/>
          </a:p>
        </p:txBody>
      </p:sp>
      <p:sp>
        <p:nvSpPr>
          <p:cNvPr id="5" name="TextBox 4"/>
          <p:cNvSpPr txBox="1"/>
          <p:nvPr/>
        </p:nvSpPr>
        <p:spPr>
          <a:xfrm>
            <a:off x="2704100" y="3944983"/>
            <a:ext cx="4140837" cy="1077218"/>
          </a:xfrm>
          <a:prstGeom prst="rect">
            <a:avLst/>
          </a:prstGeom>
          <a:noFill/>
        </p:spPr>
        <p:txBody>
          <a:bodyPr wrap="square" rtlCol="0">
            <a:spAutoFit/>
          </a:bodyPr>
          <a:lstStyle/>
          <a:p>
            <a:r>
              <a:rPr lang="hu-HU" sz="1600" dirty="0" smtClean="0"/>
              <a:t>Kliens 1</a:t>
            </a:r>
          </a:p>
          <a:p>
            <a:pPr marL="342900" indent="-342900">
              <a:buFont typeface="+mj-lt"/>
              <a:buAutoNum type="arabicPeriod"/>
            </a:pPr>
            <a:r>
              <a:rPr lang="hu-HU" sz="1600" dirty="0" smtClean="0"/>
              <a:t>Kikölcsönzi ‚A’ dolgot -&gt; sikerül</a:t>
            </a:r>
          </a:p>
          <a:p>
            <a:pPr marL="342900" indent="-342900">
              <a:buFont typeface="+mj-lt"/>
              <a:buAutoNum type="arabicPeriod"/>
            </a:pPr>
            <a:r>
              <a:rPr lang="hu-HU" sz="1600" dirty="0" smtClean="0"/>
              <a:t>Kikölcsönzi ‚B’ dolgot -&gt; nincs elég</a:t>
            </a:r>
          </a:p>
          <a:p>
            <a:pPr marL="342900" indent="-342900">
              <a:buFont typeface="+mj-lt"/>
              <a:buAutoNum type="arabicPeriod"/>
            </a:pPr>
            <a:r>
              <a:rPr lang="hu-HU" sz="1600" dirty="0" smtClean="0"/>
              <a:t>Kikölcsönzi ‚C’ dolgot -&gt; ??</a:t>
            </a:r>
            <a:endParaRPr lang="hu-HU" sz="1600" dirty="0"/>
          </a:p>
        </p:txBody>
      </p:sp>
      <p:sp>
        <p:nvSpPr>
          <p:cNvPr id="6" name="TextBox 5"/>
          <p:cNvSpPr txBox="1"/>
          <p:nvPr/>
        </p:nvSpPr>
        <p:spPr>
          <a:xfrm>
            <a:off x="6844937" y="3944983"/>
            <a:ext cx="4354286" cy="2308324"/>
          </a:xfrm>
          <a:prstGeom prst="rect">
            <a:avLst/>
          </a:prstGeom>
          <a:noFill/>
        </p:spPr>
        <p:txBody>
          <a:bodyPr wrap="square" rtlCol="0">
            <a:spAutoFit/>
          </a:bodyPr>
          <a:lstStyle/>
          <a:p>
            <a:r>
              <a:rPr lang="hu-HU" sz="1600" dirty="0" smtClean="0"/>
              <a:t>Kliens 2.</a:t>
            </a:r>
          </a:p>
          <a:p>
            <a:pPr marL="342900" indent="-342900">
              <a:buFont typeface="+mj-lt"/>
              <a:buAutoNum type="arabicPeriod"/>
            </a:pPr>
            <a:r>
              <a:rPr lang="hu-HU" sz="1600" dirty="0" smtClean="0"/>
              <a:t>Kikölcsönzi ‚B’ dolgot -&gt; sikerül</a:t>
            </a:r>
          </a:p>
          <a:p>
            <a:pPr marL="342900" indent="-342900">
              <a:buFont typeface="+mj-lt"/>
              <a:buAutoNum type="arabicPeriod"/>
            </a:pPr>
            <a:r>
              <a:rPr lang="hu-HU" sz="1600" dirty="0" smtClean="0"/>
              <a:t>Elmenti a kölcsönzés adatait</a:t>
            </a:r>
          </a:p>
          <a:p>
            <a:pPr marL="342900" indent="-342900">
              <a:buFont typeface="+mj-lt"/>
              <a:buAutoNum type="arabicPeriod"/>
            </a:pPr>
            <a:endParaRPr lang="hu-HU" sz="1600" dirty="0"/>
          </a:p>
          <a:p>
            <a:r>
              <a:rPr lang="hu-HU" sz="1600" dirty="0" smtClean="0"/>
              <a:t>Kölcsönzés lépései:</a:t>
            </a:r>
          </a:p>
          <a:p>
            <a:pPr marL="342900" indent="-342900">
              <a:buFont typeface="+mj-lt"/>
              <a:buAutoNum type="arabicPeriod"/>
            </a:pPr>
            <a:r>
              <a:rPr lang="hu-HU" sz="1600" dirty="0" smtClean="0"/>
              <a:t>Új sor a kölcsönzés táblába</a:t>
            </a:r>
          </a:p>
          <a:p>
            <a:pPr marL="342900" indent="-342900">
              <a:buFont typeface="+mj-lt"/>
              <a:buAutoNum type="arabicPeriod"/>
            </a:pPr>
            <a:r>
              <a:rPr lang="hu-HU" sz="1600" dirty="0" smtClean="0"/>
              <a:t>Minden elemre: </a:t>
            </a:r>
          </a:p>
          <a:p>
            <a:pPr marL="800100" lvl="1" indent="-342900">
              <a:buFont typeface="+mj-lt"/>
              <a:buAutoNum type="arabicPeriod"/>
            </a:pPr>
            <a:r>
              <a:rPr lang="hu-HU" sz="1600" dirty="0" smtClean="0"/>
              <a:t>Kölcsönzés_elem felvétele</a:t>
            </a:r>
          </a:p>
          <a:p>
            <a:pPr marL="800100" lvl="1" indent="-342900">
              <a:buFont typeface="+mj-lt"/>
              <a:buAutoNum type="arabicPeriod"/>
            </a:pPr>
            <a:r>
              <a:rPr lang="hu-HU" sz="1600" dirty="0" smtClean="0"/>
              <a:t>Elem bent_levo_db csökkentése</a:t>
            </a:r>
            <a:endParaRPr lang="hu-HU" sz="1600" dirty="0"/>
          </a:p>
        </p:txBody>
      </p:sp>
    </p:spTree>
    <p:extLst>
      <p:ext uri="{BB962C8B-B14F-4D97-AF65-F5344CB8AC3E}">
        <p14:creationId xmlns:p14="http://schemas.microsoft.com/office/powerpoint/2010/main" val="1624593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Megoldás</a:t>
            </a:r>
            <a:endParaRPr lang="hu-HU" dirty="0"/>
          </a:p>
        </p:txBody>
      </p:sp>
      <p:sp>
        <p:nvSpPr>
          <p:cNvPr id="3" name="Content Placeholder 2"/>
          <p:cNvSpPr>
            <a:spLocks noGrp="1"/>
          </p:cNvSpPr>
          <p:nvPr>
            <p:ph idx="1"/>
          </p:nvPr>
        </p:nvSpPr>
        <p:spPr/>
        <p:txBody>
          <a:bodyPr>
            <a:normAutofit/>
          </a:bodyPr>
          <a:lstStyle/>
          <a:p>
            <a:pPr marL="0" indent="0">
              <a:buNone/>
            </a:pPr>
            <a:r>
              <a:rPr lang="hu-HU" dirty="0" smtClean="0">
                <a:latin typeface="Courier New" panose="02070309020205020404" pitchFamily="49" charset="0"/>
                <a:cs typeface="Courier New" panose="02070309020205020404" pitchFamily="49" charset="0"/>
              </a:rPr>
              <a:t>Auto </a:t>
            </a:r>
            <a:r>
              <a:rPr lang="hu-HU" dirty="0">
                <a:latin typeface="Courier New" panose="02070309020205020404" pitchFamily="49" charset="0"/>
                <a:cs typeface="Courier New" panose="02070309020205020404" pitchFamily="49" charset="0"/>
              </a:rPr>
              <a:t>commit off</a:t>
            </a:r>
          </a:p>
          <a:p>
            <a:pPr marL="0" indent="0">
              <a:buNone/>
            </a:pPr>
            <a:r>
              <a:rPr lang="hu-HU" dirty="0" smtClean="0">
                <a:latin typeface="Courier New" panose="02070309020205020404" pitchFamily="49" charset="0"/>
                <a:cs typeface="Courier New" panose="02070309020205020404" pitchFamily="49" charset="0"/>
              </a:rPr>
              <a:t>Try {</a:t>
            </a:r>
          </a:p>
          <a:p>
            <a:pPr marL="0"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Kikölcsönzi </a:t>
            </a:r>
            <a:r>
              <a:rPr lang="hu-HU" dirty="0">
                <a:latin typeface="Courier New" panose="02070309020205020404" pitchFamily="49" charset="0"/>
                <a:cs typeface="Courier New" panose="02070309020205020404" pitchFamily="49" charset="0"/>
              </a:rPr>
              <a:t>‚A’ </a:t>
            </a:r>
            <a:r>
              <a:rPr lang="hu-HU" dirty="0" smtClean="0">
                <a:latin typeface="Courier New" panose="02070309020205020404" pitchFamily="49" charset="0"/>
                <a:cs typeface="Courier New" panose="02070309020205020404" pitchFamily="49" charset="0"/>
              </a:rPr>
              <a:t>dolgot</a:t>
            </a:r>
            <a:endParaRPr lang="hu-HU" dirty="0">
              <a:latin typeface="Courier New" panose="02070309020205020404" pitchFamily="49" charset="0"/>
              <a:cs typeface="Courier New" panose="02070309020205020404" pitchFamily="49" charset="0"/>
            </a:endParaRPr>
          </a:p>
          <a:p>
            <a:pPr marL="0" indent="0">
              <a:buNone/>
            </a:pPr>
            <a:r>
              <a:rPr lang="hu-HU" dirty="0" smtClean="0">
                <a:latin typeface="Courier New" panose="02070309020205020404" pitchFamily="49" charset="0"/>
                <a:cs typeface="Courier New" panose="02070309020205020404" pitchFamily="49" charset="0"/>
              </a:rPr>
              <a:t>	Kikölcsönzi </a:t>
            </a:r>
            <a:r>
              <a:rPr lang="hu-HU" dirty="0">
                <a:latin typeface="Courier New" panose="02070309020205020404" pitchFamily="49" charset="0"/>
                <a:cs typeface="Courier New" panose="02070309020205020404" pitchFamily="49" charset="0"/>
              </a:rPr>
              <a:t>‚B’ </a:t>
            </a:r>
            <a:r>
              <a:rPr lang="hu-HU" dirty="0" smtClean="0">
                <a:latin typeface="Courier New" panose="02070309020205020404" pitchFamily="49" charset="0"/>
                <a:cs typeface="Courier New" panose="02070309020205020404" pitchFamily="49" charset="0"/>
              </a:rPr>
              <a:t>dolgot</a:t>
            </a:r>
          </a:p>
          <a:p>
            <a:pPr marL="0" indent="0">
              <a:buNone/>
            </a:pPr>
            <a:r>
              <a:rPr lang="hu-HU" dirty="0" smtClean="0">
                <a:latin typeface="Courier New" panose="02070309020205020404" pitchFamily="49" charset="0"/>
                <a:cs typeface="Courier New" panose="02070309020205020404" pitchFamily="49" charset="0"/>
              </a:rPr>
              <a:t>	Kikölcsönzi </a:t>
            </a:r>
            <a:r>
              <a:rPr lang="hu-HU" dirty="0">
                <a:latin typeface="Courier New" panose="02070309020205020404" pitchFamily="49" charset="0"/>
                <a:cs typeface="Courier New" panose="02070309020205020404" pitchFamily="49" charset="0"/>
              </a:rPr>
              <a:t>‚C’ </a:t>
            </a:r>
            <a:r>
              <a:rPr lang="hu-HU" dirty="0" smtClean="0">
                <a:latin typeface="Courier New" panose="02070309020205020404" pitchFamily="49" charset="0"/>
                <a:cs typeface="Courier New" panose="02070309020205020404" pitchFamily="49" charset="0"/>
              </a:rPr>
              <a:t>dolgot</a:t>
            </a:r>
          </a:p>
          <a:p>
            <a:pPr marL="0" indent="0">
              <a:buNone/>
            </a:pPr>
            <a:r>
              <a:rPr lang="hu-HU" dirty="0">
                <a:latin typeface="Courier New" panose="02070309020205020404" pitchFamily="49" charset="0"/>
                <a:cs typeface="Courier New" panose="02070309020205020404" pitchFamily="49" charset="0"/>
              </a:rPr>
              <a:t>	</a:t>
            </a:r>
            <a:r>
              <a:rPr lang="hu-HU" dirty="0" smtClean="0">
                <a:latin typeface="Courier New" panose="02070309020205020404" pitchFamily="49" charset="0"/>
                <a:cs typeface="Courier New" panose="02070309020205020404" pitchFamily="49" charset="0"/>
              </a:rPr>
              <a:t>commit;</a:t>
            </a:r>
          </a:p>
          <a:p>
            <a:pPr marL="0" indent="0">
              <a:buNone/>
            </a:pPr>
            <a:r>
              <a:rPr lang="hu-HU" dirty="0" smtClean="0">
                <a:latin typeface="Courier New" panose="02070309020205020404" pitchFamily="49" charset="0"/>
                <a:cs typeface="Courier New" panose="02070309020205020404" pitchFamily="49" charset="0"/>
              </a:rPr>
              <a:t>} catch(SQLException e) {</a:t>
            </a:r>
          </a:p>
          <a:p>
            <a:pPr marL="0" indent="0">
              <a:buNone/>
            </a:pPr>
            <a:r>
              <a:rPr lang="hu-HU" dirty="0" smtClean="0">
                <a:latin typeface="Courier New" panose="02070309020205020404" pitchFamily="49" charset="0"/>
                <a:cs typeface="Courier New" panose="02070309020205020404" pitchFamily="49" charset="0"/>
              </a:rPr>
              <a:t>	rollback;</a:t>
            </a:r>
            <a:endParaRPr lang="hu-HU" dirty="0">
              <a:latin typeface="Courier New" panose="02070309020205020404" pitchFamily="49" charset="0"/>
              <a:cs typeface="Courier New" panose="02070309020205020404" pitchFamily="49" charset="0"/>
            </a:endParaRPr>
          </a:p>
          <a:p>
            <a:pPr marL="0" indent="0">
              <a:buNone/>
            </a:pPr>
            <a:r>
              <a:rPr lang="hu-HU" dirty="0" smtClean="0">
                <a:latin typeface="Courier New" panose="02070309020205020404" pitchFamily="49" charset="0"/>
                <a:cs typeface="Courier New" panose="02070309020205020404" pitchFamily="49" charset="0"/>
              </a:rPr>
              <a:t>}</a:t>
            </a:r>
            <a:endParaRPr lang="hu-HU" dirty="0">
              <a:latin typeface="Courier New" panose="02070309020205020404" pitchFamily="49" charset="0"/>
              <a:cs typeface="Courier New" panose="02070309020205020404" pitchFamily="49" charset="0"/>
            </a:endParaRPr>
          </a:p>
          <a:p>
            <a:pPr>
              <a:buFont typeface="+mj-lt"/>
              <a:buAutoNum type="arabicPeriod"/>
            </a:pPr>
            <a:endParaRPr lang="hu-HU" dirty="0"/>
          </a:p>
        </p:txBody>
      </p:sp>
    </p:spTree>
    <p:extLst>
      <p:ext uri="{BB962C8B-B14F-4D97-AF65-F5344CB8AC3E}">
        <p14:creationId xmlns:p14="http://schemas.microsoft.com/office/powerpoint/2010/main" val="14879651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Tranzakciós izolációs szintek</a:t>
            </a:r>
            <a:endParaRPr lang="hu-HU" dirty="0"/>
          </a:p>
        </p:txBody>
      </p:sp>
      <p:sp>
        <p:nvSpPr>
          <p:cNvPr id="3" name="Content Placeholder 2"/>
          <p:cNvSpPr>
            <a:spLocks noGrp="1"/>
          </p:cNvSpPr>
          <p:nvPr>
            <p:ph idx="1"/>
          </p:nvPr>
        </p:nvSpPr>
        <p:spPr/>
        <p:txBody>
          <a:bodyPr/>
          <a:lstStyle/>
          <a:p>
            <a:pPr>
              <a:buFont typeface="+mj-lt"/>
              <a:buAutoNum type="arabicPeriod"/>
            </a:pPr>
            <a:r>
              <a:rPr lang="hu-HU" dirty="0"/>
              <a:t>TRANSACTION_READ_UNCOMMITTED</a:t>
            </a:r>
          </a:p>
          <a:p>
            <a:pPr>
              <a:buFont typeface="+mj-lt"/>
              <a:buAutoNum type="arabicPeriod"/>
            </a:pPr>
            <a:r>
              <a:rPr lang="hu-HU" dirty="0" smtClean="0"/>
              <a:t>TRANSACTION_READ_COMMITTED</a:t>
            </a:r>
          </a:p>
          <a:p>
            <a:pPr marL="457200" lvl="1" indent="0">
              <a:buNone/>
            </a:pPr>
            <a:r>
              <a:rPr lang="hu-HU" dirty="0"/>
              <a:t>Prevents: Dirty Reads</a:t>
            </a:r>
            <a:endParaRPr lang="hu-HU" dirty="0" smtClean="0"/>
          </a:p>
          <a:p>
            <a:pPr>
              <a:buFont typeface="+mj-lt"/>
              <a:buAutoNum type="arabicPeriod"/>
            </a:pPr>
            <a:r>
              <a:rPr lang="hu-HU" dirty="0" smtClean="0"/>
              <a:t>TRANSACTION_REPEATABLE_READ</a:t>
            </a:r>
          </a:p>
          <a:p>
            <a:pPr marL="457200" lvl="1" indent="0">
              <a:buNone/>
            </a:pPr>
            <a:r>
              <a:rPr lang="hu-HU" dirty="0"/>
              <a:t>Prevents: Dirty </a:t>
            </a:r>
            <a:r>
              <a:rPr lang="hu-HU" dirty="0" smtClean="0"/>
              <a:t>Reads, Non-Repeatable </a:t>
            </a:r>
            <a:r>
              <a:rPr lang="hu-HU" dirty="0"/>
              <a:t>Reads</a:t>
            </a:r>
            <a:endParaRPr lang="hu-HU" dirty="0" smtClean="0"/>
          </a:p>
          <a:p>
            <a:pPr>
              <a:buFont typeface="+mj-lt"/>
              <a:buAutoNum type="arabicPeriod"/>
            </a:pPr>
            <a:r>
              <a:rPr lang="hu-HU" dirty="0" smtClean="0"/>
              <a:t>TRANSACTION_SERIALIZABLE</a:t>
            </a:r>
          </a:p>
          <a:p>
            <a:pPr marL="0" lvl="1" indent="0">
              <a:buNone/>
            </a:pPr>
            <a:r>
              <a:rPr lang="hu-HU" dirty="0"/>
              <a:t>	Prevents: Dirty Reads, Non-Repeatable Reads, Phantom Reads</a:t>
            </a:r>
          </a:p>
          <a:p>
            <a:pPr marL="0" indent="0">
              <a:buNone/>
            </a:pPr>
            <a:endParaRPr lang="hu-HU" dirty="0"/>
          </a:p>
        </p:txBody>
      </p:sp>
    </p:spTree>
    <p:extLst>
      <p:ext uri="{BB962C8B-B14F-4D97-AF65-F5344CB8AC3E}">
        <p14:creationId xmlns:p14="http://schemas.microsoft.com/office/powerpoint/2010/main" val="3295705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Tranzakció izolációs problémák</a:t>
            </a:r>
            <a:endParaRPr lang="hu-HU" dirty="0"/>
          </a:p>
        </p:txBody>
      </p:sp>
      <p:sp>
        <p:nvSpPr>
          <p:cNvPr id="3" name="Content Placeholder 2"/>
          <p:cNvSpPr>
            <a:spLocks noGrp="1"/>
          </p:cNvSpPr>
          <p:nvPr>
            <p:ph idx="1"/>
          </p:nvPr>
        </p:nvSpPr>
        <p:spPr/>
        <p:txBody>
          <a:bodyPr/>
          <a:lstStyle/>
          <a:p>
            <a:r>
              <a:rPr lang="hu-HU" dirty="0"/>
              <a:t>Dirty </a:t>
            </a:r>
            <a:r>
              <a:rPr lang="hu-HU" dirty="0" smtClean="0"/>
              <a:t>Reads:</a:t>
            </a:r>
          </a:p>
          <a:p>
            <a:pPr lvl="1"/>
            <a:r>
              <a:rPr lang="hu-HU" dirty="0" smtClean="0"/>
              <a:t>Nem véglegesített adatok olvasása pl.: nem commitált update</a:t>
            </a:r>
          </a:p>
          <a:p>
            <a:pPr lvl="1"/>
            <a:r>
              <a:rPr lang="hu-HU" dirty="0" smtClean="0"/>
              <a:t>Lehetséges, hogy a változtatás visszavonásra kerül az olvasás során</a:t>
            </a:r>
          </a:p>
          <a:p>
            <a:r>
              <a:rPr lang="hu-HU" dirty="0" smtClean="0"/>
              <a:t>Non-Repeatable</a:t>
            </a:r>
          </a:p>
          <a:p>
            <a:pPr lvl="1"/>
            <a:r>
              <a:rPr lang="hu-HU" dirty="0" smtClean="0"/>
              <a:t>Akkor történik, amikor egy tranzakció (A) beolvas egy sort, amelyet (B) tranzakció időközben módosít. (A) másodszor is kiolvassa az sort, de különböző értéket lát.</a:t>
            </a:r>
          </a:p>
          <a:p>
            <a:r>
              <a:rPr lang="hu-HU" dirty="0" smtClean="0"/>
              <a:t>Phantom Reads</a:t>
            </a:r>
          </a:p>
          <a:p>
            <a:pPr lvl="1"/>
            <a:r>
              <a:rPr lang="hu-HU" dirty="0"/>
              <a:t>tranzakció (A) beolvas egy </a:t>
            </a:r>
            <a:r>
              <a:rPr lang="hu-HU" dirty="0" smtClean="0"/>
              <a:t>sorhalmazt, </a:t>
            </a:r>
            <a:r>
              <a:rPr lang="hu-HU" dirty="0"/>
              <a:t>(B) tranzakció </a:t>
            </a:r>
            <a:r>
              <a:rPr lang="hu-HU" dirty="0" smtClean="0"/>
              <a:t>beilleszt egy új sort, </a:t>
            </a:r>
            <a:r>
              <a:rPr lang="hu-HU" dirty="0"/>
              <a:t>(A) másodszor is kiolvassa az </a:t>
            </a:r>
            <a:r>
              <a:rPr lang="hu-HU" dirty="0" smtClean="0"/>
              <a:t>sorokat, de különböző számú sort kap ugyanarra a lekérdezésre.</a:t>
            </a:r>
            <a:endParaRPr lang="hu-HU" dirty="0"/>
          </a:p>
        </p:txBody>
      </p:sp>
    </p:spTree>
    <p:extLst>
      <p:ext uri="{BB962C8B-B14F-4D97-AF65-F5344CB8AC3E}">
        <p14:creationId xmlns:p14="http://schemas.microsoft.com/office/powerpoint/2010/main" val="19732327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Vége</a:t>
            </a:r>
            <a:endParaRPr lang="hu-HU" dirty="0"/>
          </a:p>
        </p:txBody>
      </p:sp>
      <p:sp>
        <p:nvSpPr>
          <p:cNvPr id="3" name="Content Placeholder 2"/>
          <p:cNvSpPr>
            <a:spLocks noGrp="1"/>
          </p:cNvSpPr>
          <p:nvPr>
            <p:ph idx="1"/>
          </p:nvPr>
        </p:nvSpPr>
        <p:spPr/>
        <p:txBody>
          <a:bodyPr/>
          <a:lstStyle/>
          <a:p>
            <a:endParaRPr lang="hu-HU" dirty="0"/>
          </a:p>
        </p:txBody>
      </p:sp>
    </p:spTree>
    <p:extLst>
      <p:ext uri="{BB962C8B-B14F-4D97-AF65-F5344CB8AC3E}">
        <p14:creationId xmlns:p14="http://schemas.microsoft.com/office/powerpoint/2010/main" val="119778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 JDBC...</a:t>
            </a:r>
            <a:endParaRPr lang="hu-HU" dirty="0"/>
          </a:p>
        </p:txBody>
      </p:sp>
      <p:sp>
        <p:nvSpPr>
          <p:cNvPr id="3" name="Content Placeholder 2"/>
          <p:cNvSpPr>
            <a:spLocks noGrp="1"/>
          </p:cNvSpPr>
          <p:nvPr>
            <p:ph idx="1"/>
          </p:nvPr>
        </p:nvSpPr>
        <p:spPr/>
        <p:txBody>
          <a:bodyPr/>
          <a:lstStyle/>
          <a:p>
            <a:r>
              <a:rPr lang="hu-HU" dirty="0" smtClean="0"/>
              <a:t>egy standard Java API relációs adatbázisok használatához</a:t>
            </a:r>
          </a:p>
          <a:p>
            <a:r>
              <a:rPr lang="hu-HU" dirty="0" smtClean="0"/>
              <a:t>Java SE része</a:t>
            </a:r>
          </a:p>
          <a:p>
            <a:r>
              <a:rPr lang="hu-HU" dirty="0" smtClean="0"/>
              <a:t>Felhasználása</a:t>
            </a:r>
          </a:p>
          <a:p>
            <a:pPr marL="800100" lvl="1" indent="-342900">
              <a:buFont typeface="+mj-lt"/>
              <a:buAutoNum type="arabicPeriod"/>
            </a:pPr>
            <a:r>
              <a:rPr lang="hu-HU" dirty="0" smtClean="0"/>
              <a:t>Kapcsolódás egy adatbázishoz</a:t>
            </a:r>
          </a:p>
          <a:p>
            <a:pPr marL="800100" lvl="1" indent="-342900">
              <a:buFont typeface="+mj-lt"/>
              <a:buAutoNum type="arabicPeriod"/>
            </a:pPr>
            <a:r>
              <a:rPr lang="hu-HU" dirty="0" smtClean="0"/>
              <a:t>Lekérdezések küldése az adatbázis felé</a:t>
            </a:r>
          </a:p>
          <a:p>
            <a:pPr marL="800100" lvl="1" indent="-342900">
              <a:buFont typeface="+mj-lt"/>
              <a:buAutoNum type="arabicPeriod"/>
            </a:pPr>
            <a:r>
              <a:rPr lang="hu-HU" dirty="0" smtClean="0"/>
              <a:t>Kapott eredmények feldolgozása</a:t>
            </a:r>
          </a:p>
        </p:txBody>
      </p:sp>
    </p:spTree>
    <p:extLst>
      <p:ext uri="{BB962C8B-B14F-4D97-AF65-F5344CB8AC3E}">
        <p14:creationId xmlns:p14="http://schemas.microsoft.com/office/powerpoint/2010/main" val="3407429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Főbb komponensel</a:t>
            </a:r>
            <a:endParaRPr lang="hu-HU" dirty="0"/>
          </a:p>
        </p:txBody>
      </p:sp>
      <p:sp>
        <p:nvSpPr>
          <p:cNvPr id="3" name="Content Placeholder 2"/>
          <p:cNvSpPr>
            <a:spLocks noGrp="1"/>
          </p:cNvSpPr>
          <p:nvPr>
            <p:ph idx="1"/>
          </p:nvPr>
        </p:nvSpPr>
        <p:spPr/>
        <p:txBody>
          <a:bodyPr/>
          <a:lstStyle/>
          <a:p>
            <a:r>
              <a:rPr lang="hu-HU" dirty="0" smtClean="0"/>
              <a:t>A JDBC API</a:t>
            </a:r>
          </a:p>
          <a:p>
            <a:pPr marL="457200" lvl="1" indent="0">
              <a:buNone/>
            </a:pPr>
            <a:r>
              <a:rPr lang="hu-HU" dirty="0" smtClean="0"/>
              <a:t>Az adatbázishoz való hozzáférésket kezeli, SQL utasítások küldése az atabázis felé, eredmények feldolgozása, az adatbázis módosítása. </a:t>
            </a:r>
            <a:r>
              <a:rPr lang="hu-HU" dirty="0" smtClean="0">
                <a:latin typeface="Courier New" panose="02070309020205020404" pitchFamily="49" charset="0"/>
                <a:cs typeface="Courier New" panose="02070309020205020404" pitchFamily="49" charset="0"/>
              </a:rPr>
              <a:t>java.sql, javax.sql</a:t>
            </a:r>
          </a:p>
          <a:p>
            <a:r>
              <a:rPr lang="hu-HU" dirty="0">
                <a:cs typeface="Courier New" panose="02070309020205020404" pitchFamily="49" charset="0"/>
              </a:rPr>
              <a:t>JDBC Driver Manager </a:t>
            </a:r>
            <a:endParaRPr lang="hu-HU" dirty="0" smtClean="0">
              <a:cs typeface="Courier New" panose="02070309020205020404" pitchFamily="49" charset="0"/>
            </a:endParaRPr>
          </a:p>
          <a:p>
            <a:pPr marL="457200" lvl="1" indent="0">
              <a:buNone/>
            </a:pPr>
            <a:r>
              <a:rPr lang="hu-HU" dirty="0" smtClean="0">
                <a:cs typeface="Courier New" panose="02070309020205020404" pitchFamily="49" charset="0"/>
              </a:rPr>
              <a:t>Kapcsolódás a haszálandó JDBC driver-hez</a:t>
            </a:r>
          </a:p>
          <a:p>
            <a:endParaRPr lang="hu-HU" dirty="0" smtClean="0">
              <a:cs typeface="Courier New" panose="02070309020205020404" pitchFamily="49" charset="0"/>
            </a:endParaRPr>
          </a:p>
        </p:txBody>
      </p:sp>
    </p:spTree>
    <p:extLst>
      <p:ext uri="{BB962C8B-B14F-4D97-AF65-F5344CB8AC3E}">
        <p14:creationId xmlns:p14="http://schemas.microsoft.com/office/powerpoint/2010/main" val="2053253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39634"/>
            <a:ext cx="8911687" cy="1565366"/>
          </a:xfrm>
        </p:spPr>
        <p:txBody>
          <a:bodyPr/>
          <a:lstStyle/>
          <a:p>
            <a:r>
              <a:rPr lang="hu-HU" dirty="0" smtClean="0"/>
              <a:t>Relaciós adatbázis áttekintés</a:t>
            </a:r>
            <a:endParaRPr lang="hu-HU" dirty="0"/>
          </a:p>
        </p:txBody>
      </p:sp>
      <p:sp>
        <p:nvSpPr>
          <p:cNvPr id="3" name="Content Placeholder 2"/>
          <p:cNvSpPr>
            <a:spLocks noGrp="1"/>
          </p:cNvSpPr>
          <p:nvPr>
            <p:ph idx="1"/>
          </p:nvPr>
        </p:nvSpPr>
        <p:spPr>
          <a:xfrm>
            <a:off x="2589212" y="1393371"/>
            <a:ext cx="8915400" cy="4517851"/>
          </a:xfrm>
        </p:spPr>
        <p:txBody>
          <a:bodyPr>
            <a:normAutofit/>
          </a:bodyPr>
          <a:lstStyle/>
          <a:p>
            <a:r>
              <a:rPr lang="hu-HU" dirty="0" smtClean="0"/>
              <a:t>Az adatbázis (leegyszerűsítve): adatok tárolására alkalmas rendszer, azzal a céllel, hogy az adatok könnyen lekérdezhetőek és feldolgozhatóak legyenek.</a:t>
            </a:r>
          </a:p>
          <a:p>
            <a:r>
              <a:rPr lang="hu-HU" dirty="0" smtClean="0"/>
              <a:t>Relációs adatbázis esetén az adatok táblákba, sorokba, oszlpokba rendezetten jelennek meg. A táblák adatai kapcsolódhatnak egymáshoz.</a:t>
            </a:r>
          </a:p>
          <a:p>
            <a:r>
              <a:rPr lang="hu-HU" dirty="0" smtClean="0"/>
              <a:t>Integritási szabályok:</a:t>
            </a:r>
          </a:p>
          <a:p>
            <a:pPr lvl="1"/>
            <a:r>
              <a:rPr lang="hu-HU" dirty="0" smtClean="0"/>
              <a:t>A táblák sora mind egyediek</a:t>
            </a:r>
          </a:p>
          <a:p>
            <a:pPr lvl="1"/>
            <a:r>
              <a:rPr lang="hu-HU" dirty="0" smtClean="0"/>
              <a:t>Az adatok nem ismétlődnek, megfelelő táblában tároltak</a:t>
            </a:r>
            <a:endParaRPr lang="hu-HU" dirty="0"/>
          </a:p>
          <a:p>
            <a:pPr marL="800100" lvl="2" indent="0">
              <a:buNone/>
            </a:pPr>
            <a:r>
              <a:rPr lang="hu-HU" dirty="0">
                <a:latin typeface="Courier New" panose="02070309020205020404" pitchFamily="49" charset="0"/>
                <a:cs typeface="Courier New" panose="02070309020205020404" pitchFamily="49" charset="0"/>
              </a:rPr>
              <a:t>TABLE: STUDENTS</a:t>
            </a:r>
          </a:p>
          <a:p>
            <a:pPr marL="800100" lvl="2" indent="0">
              <a:buNone/>
            </a:pPr>
            <a:r>
              <a:rPr lang="hu-HU" dirty="0">
                <a:latin typeface="Courier New" panose="02070309020205020404" pitchFamily="49" charset="0"/>
                <a:cs typeface="Courier New" panose="02070309020205020404" pitchFamily="49" charset="0"/>
              </a:rPr>
              <a:t>| Name                | Age | Pet | Pet Name |</a:t>
            </a:r>
          </a:p>
          <a:p>
            <a:pPr marL="800100" lvl="2" indent="0">
              <a:buNone/>
            </a:pPr>
            <a:r>
              <a:rPr lang="hu-HU" dirty="0">
                <a:latin typeface="Courier New" panose="02070309020205020404" pitchFamily="49" charset="0"/>
                <a:cs typeface="Courier New" panose="02070309020205020404" pitchFamily="49" charset="0"/>
              </a:rPr>
              <a:t>----------------------------------------------</a:t>
            </a:r>
          </a:p>
          <a:p>
            <a:pPr marL="800100" lvl="2" indent="0">
              <a:buNone/>
            </a:pPr>
            <a:r>
              <a:rPr lang="hu-HU" dirty="0">
                <a:latin typeface="Courier New" panose="02070309020205020404" pitchFamily="49" charset="0"/>
                <a:cs typeface="Courier New" panose="02070309020205020404" pitchFamily="49" charset="0"/>
              </a:rPr>
              <a:t>| Heather             | 10  | Dog | Rex      </a:t>
            </a:r>
            <a:r>
              <a:rPr lang="hu-HU" dirty="0" smtClean="0">
                <a:latin typeface="Courier New" panose="02070309020205020404" pitchFamily="49" charset="0"/>
                <a:cs typeface="Courier New" panose="02070309020205020404" pitchFamily="49" charset="0"/>
              </a:rPr>
              <a:t>|</a:t>
            </a:r>
            <a:endParaRPr lang="hu-HU" dirty="0" smtClean="0"/>
          </a:p>
          <a:p>
            <a:pPr lvl="1"/>
            <a:r>
              <a:rPr lang="hu-HU" dirty="0" smtClean="0"/>
              <a:t>NULL koncepció: NULL != ‚üres’, NULL != 0..... És  NULL != NULL</a:t>
            </a:r>
            <a:endParaRPr lang="hu-HU"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3385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SQL</a:t>
            </a:r>
            <a:endParaRPr lang="hu-HU" dirty="0"/>
          </a:p>
        </p:txBody>
      </p:sp>
      <p:sp>
        <p:nvSpPr>
          <p:cNvPr id="3" name="Content Placeholder 2"/>
          <p:cNvSpPr>
            <a:spLocks noGrp="1"/>
          </p:cNvSpPr>
          <p:nvPr>
            <p:ph idx="1"/>
          </p:nvPr>
        </p:nvSpPr>
        <p:spPr>
          <a:xfrm>
            <a:off x="2589212" y="1698171"/>
            <a:ext cx="8915400" cy="4213051"/>
          </a:xfrm>
        </p:spPr>
        <p:txBody>
          <a:bodyPr/>
          <a:lstStyle/>
          <a:p>
            <a:r>
              <a:rPr lang="hu-HU" dirty="0" smtClean="0"/>
              <a:t>DQL</a:t>
            </a:r>
          </a:p>
          <a:p>
            <a:pPr marL="0" indent="0">
              <a:buNone/>
            </a:pPr>
            <a:r>
              <a:rPr lang="en-US" dirty="0">
                <a:latin typeface="Courier New" panose="02070309020205020404" pitchFamily="49" charset="0"/>
                <a:cs typeface="Courier New" panose="02070309020205020404" pitchFamily="49" charset="0"/>
              </a:rPr>
              <a:t>SELECT </a:t>
            </a:r>
            <a:r>
              <a:rPr lang="en-US" dirty="0" err="1">
                <a:latin typeface="Courier New" panose="02070309020205020404" pitchFamily="49" charset="0"/>
                <a:cs typeface="Courier New" panose="02070309020205020404" pitchFamily="49" charset="0"/>
              </a:rPr>
              <a:t>First_Name</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Last_Name</a:t>
            </a:r>
            <a:r>
              <a:rPr lang="hu-HU" dirty="0" smtClean="0">
                <a:latin typeface="Courier New" panose="02070309020205020404" pitchFamily="49" charset="0"/>
                <a:cs typeface="Courier New" panose="02070309020205020404" pitchFamily="49" charset="0"/>
              </a:rPr>
              <a:t/>
            </a:r>
            <a:br>
              <a:rPr lang="hu-HU"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FROM Employees</a:t>
            </a:r>
            <a:r>
              <a:rPr lang="hu-HU" dirty="0" smtClean="0">
                <a:latin typeface="Courier New" panose="02070309020205020404" pitchFamily="49" charset="0"/>
                <a:cs typeface="Courier New" panose="02070309020205020404" pitchFamily="49" charset="0"/>
              </a:rPr>
              <a:t/>
            </a:r>
            <a:br>
              <a:rPr lang="hu-HU" dirty="0" smtClean="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a:t>
            </a:r>
            <a:r>
              <a:rPr lang="en-US" dirty="0" err="1">
                <a:latin typeface="Courier New" panose="02070309020205020404" pitchFamily="49" charset="0"/>
                <a:cs typeface="Courier New" panose="02070309020205020404" pitchFamily="49" charset="0"/>
              </a:rPr>
              <a:t>Last_Name</a:t>
            </a:r>
            <a:r>
              <a:rPr lang="en-US" dirty="0">
                <a:latin typeface="Courier New" panose="02070309020205020404" pitchFamily="49" charset="0"/>
                <a:cs typeface="Courier New" panose="02070309020205020404" pitchFamily="49" charset="0"/>
              </a:rPr>
              <a:t> LIKE </a:t>
            </a:r>
            <a:r>
              <a:rPr lang="en-US" dirty="0" smtClean="0">
                <a:latin typeface="Courier New" panose="02070309020205020404" pitchFamily="49" charset="0"/>
                <a:cs typeface="Courier New" panose="02070309020205020404" pitchFamily="49" charset="0"/>
              </a:rPr>
              <a:t>'</a:t>
            </a:r>
            <a:r>
              <a:rPr lang="hu-HU" dirty="0" smtClean="0">
                <a:latin typeface="Courier New" panose="02070309020205020404" pitchFamily="49" charset="0"/>
                <a:cs typeface="Courier New" panose="02070309020205020404" pitchFamily="49" charset="0"/>
              </a:rPr>
              <a:t>Tibi</a:t>
            </a:r>
            <a:r>
              <a:rPr lang="en-US" dirty="0" smtClean="0">
                <a:latin typeface="Courier New" panose="02070309020205020404" pitchFamily="49" charset="0"/>
                <a:cs typeface="Courier New" panose="02070309020205020404" pitchFamily="49" charset="0"/>
              </a:rPr>
              <a:t>%</a:t>
            </a:r>
            <a:r>
              <a:rPr lang="hu-HU"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and </a:t>
            </a:r>
            <a:r>
              <a:rPr lang="en-US" dirty="0" err="1">
                <a:latin typeface="Courier New" panose="02070309020205020404" pitchFamily="49" charset="0"/>
                <a:cs typeface="Courier New" panose="02070309020205020404" pitchFamily="49" charset="0"/>
              </a:rPr>
              <a:t>Car_Number</a:t>
            </a:r>
            <a:r>
              <a:rPr lang="en-US" dirty="0">
                <a:latin typeface="Courier New" panose="02070309020205020404" pitchFamily="49" charset="0"/>
                <a:cs typeface="Courier New" panose="02070309020205020404" pitchFamily="49" charset="0"/>
              </a:rPr>
              <a:t> IS </a:t>
            </a:r>
            <a:r>
              <a:rPr lang="en-US" dirty="0" smtClean="0">
                <a:latin typeface="Courier New" panose="02070309020205020404" pitchFamily="49" charset="0"/>
                <a:cs typeface="Courier New" panose="02070309020205020404" pitchFamily="49" charset="0"/>
              </a:rPr>
              <a:t>NULL</a:t>
            </a:r>
            <a:endParaRPr lang="hu-HU" dirty="0" smtClean="0">
              <a:latin typeface="Courier New" panose="02070309020205020404" pitchFamily="49" charset="0"/>
              <a:cs typeface="Courier New" panose="02070309020205020404" pitchFamily="49" charset="0"/>
            </a:endParaRPr>
          </a:p>
          <a:p>
            <a:r>
              <a:rPr lang="hu-HU" dirty="0" smtClean="0">
                <a:cs typeface="Courier New" panose="02070309020205020404" pitchFamily="49" charset="0"/>
              </a:rPr>
              <a:t>DML</a:t>
            </a:r>
          </a:p>
          <a:p>
            <a:pPr lvl="1">
              <a:buFont typeface="+mj-lt"/>
              <a:buAutoNum type="arabicPeriod"/>
            </a:pPr>
            <a:r>
              <a:rPr lang="hu-HU" dirty="0" smtClean="0">
                <a:cs typeface="Courier New" panose="02070309020205020404" pitchFamily="49" charset="0"/>
              </a:rPr>
              <a:t>INSERT INTO table (...) VALUES(...)</a:t>
            </a:r>
          </a:p>
          <a:p>
            <a:pPr lvl="1">
              <a:buFont typeface="+mj-lt"/>
              <a:buAutoNum type="arabicPeriod"/>
            </a:pPr>
            <a:r>
              <a:rPr lang="hu-HU" dirty="0" smtClean="0">
                <a:cs typeface="Courier New" panose="02070309020205020404" pitchFamily="49" charset="0"/>
              </a:rPr>
              <a:t>UPDATE table SET oszlop=.... WHERE ....</a:t>
            </a:r>
          </a:p>
          <a:p>
            <a:pPr lvl="1">
              <a:buFont typeface="+mj-lt"/>
              <a:buAutoNum type="arabicPeriod"/>
            </a:pPr>
            <a:r>
              <a:rPr lang="hu-HU" dirty="0" smtClean="0">
                <a:cs typeface="Courier New" panose="02070309020205020404" pitchFamily="49" charset="0"/>
              </a:rPr>
              <a:t>DELETE FROM table WHERE.....</a:t>
            </a:r>
          </a:p>
          <a:p>
            <a:r>
              <a:rPr lang="hu-HU" dirty="0" smtClean="0">
                <a:cs typeface="Courier New" panose="02070309020205020404" pitchFamily="49" charset="0"/>
              </a:rPr>
              <a:t>DDL</a:t>
            </a:r>
          </a:p>
          <a:p>
            <a:pPr lvl="1"/>
            <a:r>
              <a:rPr lang="hu-HU" dirty="0" smtClean="0">
                <a:cs typeface="Courier New" panose="02070309020205020404" pitchFamily="49" charset="0"/>
              </a:rPr>
              <a:t>Create, Drop, Alter Table stb..</a:t>
            </a:r>
          </a:p>
          <a:p>
            <a:endParaRPr lang="hu-HU" dirty="0">
              <a:cs typeface="Courier New" panose="02070309020205020404" pitchFamily="49" charset="0"/>
            </a:endParaRPr>
          </a:p>
        </p:txBody>
      </p:sp>
    </p:spTree>
    <p:extLst>
      <p:ext uri="{BB962C8B-B14F-4D97-AF65-F5344CB8AC3E}">
        <p14:creationId xmlns:p14="http://schemas.microsoft.com/office/powerpoint/2010/main" val="3368224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Result set, Cursor</a:t>
            </a:r>
            <a:endParaRPr lang="hu-HU" dirty="0"/>
          </a:p>
        </p:txBody>
      </p:sp>
      <p:sp>
        <p:nvSpPr>
          <p:cNvPr id="3" name="Content Placeholder 2"/>
          <p:cNvSpPr>
            <a:spLocks noGrp="1"/>
          </p:cNvSpPr>
          <p:nvPr>
            <p:ph idx="1"/>
          </p:nvPr>
        </p:nvSpPr>
        <p:spPr>
          <a:xfrm>
            <a:off x="2589212" y="2133600"/>
            <a:ext cx="8915400" cy="2455817"/>
          </a:xfrm>
        </p:spPr>
        <p:txBody>
          <a:bodyPr/>
          <a:lstStyle/>
          <a:p>
            <a:r>
              <a:rPr lang="hu-HU" dirty="0" smtClean="0"/>
              <a:t>A lekérdezés eredményéül kapott sorhalmaz a result set.</a:t>
            </a:r>
          </a:p>
          <a:p>
            <a:r>
              <a:rPr lang="hu-HU" dirty="0" smtClean="0"/>
              <a:t>A result set elemeint soronként érhetjük el egyesével.</a:t>
            </a:r>
          </a:p>
          <a:p>
            <a:r>
              <a:rPr lang="hu-HU" dirty="0" smtClean="0"/>
              <a:t>Ezt a cursor segítségével tehetjük meg, amely egy iterátorként viselkedik.</a:t>
            </a:r>
          </a:p>
          <a:p>
            <a:r>
              <a:rPr lang="hu-HU" dirty="0" smtClean="0"/>
              <a:t>A JDBC api cursora képes a result seten mindkét irányba mozogni</a:t>
            </a:r>
          </a:p>
        </p:txBody>
      </p:sp>
    </p:spTree>
    <p:extLst>
      <p:ext uri="{BB962C8B-B14F-4D97-AF65-F5344CB8AC3E}">
        <p14:creationId xmlns:p14="http://schemas.microsoft.com/office/powerpoint/2010/main" val="2617413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6381"/>
          </a:xfrm>
        </p:spPr>
        <p:txBody>
          <a:bodyPr>
            <a:normAutofit fontScale="90000"/>
          </a:bodyPr>
          <a:lstStyle/>
          <a:p>
            <a:r>
              <a:rPr lang="hu-HU" dirty="0" smtClean="0"/>
              <a:t>Tranzakciók, Lockok</a:t>
            </a:r>
            <a:endParaRPr lang="hu-HU" dirty="0"/>
          </a:p>
        </p:txBody>
      </p:sp>
      <p:sp>
        <p:nvSpPr>
          <p:cNvPr id="3" name="Content Placeholder 2"/>
          <p:cNvSpPr>
            <a:spLocks noGrp="1"/>
          </p:cNvSpPr>
          <p:nvPr>
            <p:ph idx="1"/>
          </p:nvPr>
        </p:nvSpPr>
        <p:spPr>
          <a:xfrm>
            <a:off x="2589212" y="1733006"/>
            <a:ext cx="8915400" cy="4178216"/>
          </a:xfrm>
        </p:spPr>
        <p:txBody>
          <a:bodyPr>
            <a:normAutofit/>
          </a:bodyPr>
          <a:lstStyle/>
          <a:p>
            <a:r>
              <a:rPr lang="hu-HU" dirty="0" smtClean="0"/>
              <a:t>Szükségessé válnak, amikor több felhasználó szeretne ugyanazon adtokkal dolgozni egyidőben.</a:t>
            </a:r>
            <a:br>
              <a:rPr lang="hu-HU" dirty="0" smtClean="0"/>
            </a:br>
            <a:r>
              <a:rPr lang="hu-HU" dirty="0" smtClean="0"/>
              <a:t>PL.: egy felhasználó sorokat módosít egy táblában, amivel egyidőben egy mások felhasználó ugyanazt a táblát lekérdezi. Lehetséges, hogy a 2. felhasználó részben elavult adatokat kap eredményül.</a:t>
            </a:r>
          </a:p>
          <a:p>
            <a:r>
              <a:rPr lang="hu-HU" dirty="0" smtClean="0"/>
              <a:t>A tranzakciók SQL utasítosok egy csoportja, amely egy logika egységet képez.</a:t>
            </a:r>
          </a:p>
          <a:p>
            <a:r>
              <a:rPr lang="hu-HU" dirty="0" smtClean="0"/>
              <a:t>A trazakciók eredménye vagy </a:t>
            </a:r>
            <a:r>
              <a:rPr lang="hu-HU" dirty="0" smtClean="0">
                <a:latin typeface="Courier New" panose="02070309020205020404" pitchFamily="49" charset="0"/>
                <a:cs typeface="Courier New" panose="02070309020205020404" pitchFamily="49" charset="0"/>
              </a:rPr>
              <a:t>commit</a:t>
            </a:r>
            <a:r>
              <a:rPr lang="hu-HU" dirty="0" smtClean="0"/>
              <a:t>; vagy </a:t>
            </a:r>
            <a:r>
              <a:rPr lang="hu-HU" dirty="0" smtClean="0">
                <a:latin typeface="Courier New" panose="02070309020205020404" pitchFamily="49" charset="0"/>
                <a:cs typeface="Courier New" panose="02070309020205020404" pitchFamily="49" charset="0"/>
              </a:rPr>
              <a:t>rollback</a:t>
            </a:r>
            <a:r>
              <a:rPr lang="hu-HU" dirty="0" smtClean="0"/>
              <a:t>;</a:t>
            </a:r>
          </a:p>
          <a:p>
            <a:r>
              <a:rPr lang="hu-HU" dirty="0" smtClean="0"/>
              <a:t>Table Lock: megakadályozza a tábla eldobását, ha nem commitolt trazakció tartozik a táblához. </a:t>
            </a:r>
          </a:p>
          <a:p>
            <a:r>
              <a:rPr lang="hu-HU" dirty="0" smtClean="0"/>
              <a:t>Row Lock: megakadályozza, hogy több tranzakció ugyanazt a sort módosítsa</a:t>
            </a:r>
            <a:endParaRPr lang="hu-HU" dirty="0"/>
          </a:p>
          <a:p>
            <a:endParaRPr lang="hu-HU" dirty="0"/>
          </a:p>
        </p:txBody>
      </p:sp>
    </p:spTree>
    <p:extLst>
      <p:ext uri="{BB962C8B-B14F-4D97-AF65-F5344CB8AC3E}">
        <p14:creationId xmlns:p14="http://schemas.microsoft.com/office/powerpoint/2010/main" val="2674430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JDBC használatának lépései</a:t>
            </a:r>
            <a:endParaRPr lang="hu-HU" dirty="0"/>
          </a:p>
        </p:txBody>
      </p:sp>
      <p:sp>
        <p:nvSpPr>
          <p:cNvPr id="3" name="Content Placeholder 2"/>
          <p:cNvSpPr>
            <a:spLocks noGrp="1"/>
          </p:cNvSpPr>
          <p:nvPr>
            <p:ph idx="1"/>
          </p:nvPr>
        </p:nvSpPr>
        <p:spPr/>
        <p:txBody>
          <a:bodyPr>
            <a:normAutofit/>
          </a:bodyPr>
          <a:lstStyle/>
          <a:p>
            <a:pPr>
              <a:buFont typeface="+mj-lt"/>
              <a:buAutoNum type="arabicPeriod"/>
            </a:pPr>
            <a:r>
              <a:rPr lang="hu-HU" dirty="0" smtClean="0"/>
              <a:t>Adatbázis specifikus</a:t>
            </a:r>
            <a:r>
              <a:rPr lang="en-US" dirty="0" smtClean="0"/>
              <a:t> </a:t>
            </a:r>
            <a:r>
              <a:rPr lang="en-US" dirty="0"/>
              <a:t>JDBC </a:t>
            </a:r>
            <a:r>
              <a:rPr lang="en-US" dirty="0" smtClean="0"/>
              <a:t>driver</a:t>
            </a:r>
            <a:r>
              <a:rPr lang="hu-HU" dirty="0" smtClean="0"/>
              <a:t> betöltése</a:t>
            </a:r>
            <a:endParaRPr lang="en-US" dirty="0"/>
          </a:p>
          <a:p>
            <a:pPr>
              <a:buFont typeface="+mj-lt"/>
              <a:buAutoNum type="arabicPeriod"/>
            </a:pPr>
            <a:r>
              <a:rPr lang="en-US" dirty="0" smtClean="0"/>
              <a:t>Get </a:t>
            </a:r>
            <a:r>
              <a:rPr lang="en-US" dirty="0"/>
              <a:t>a Connection object</a:t>
            </a:r>
          </a:p>
          <a:p>
            <a:pPr>
              <a:buFont typeface="+mj-lt"/>
              <a:buAutoNum type="arabicPeriod"/>
            </a:pPr>
            <a:r>
              <a:rPr lang="en-US" dirty="0" smtClean="0"/>
              <a:t>Get </a:t>
            </a:r>
            <a:r>
              <a:rPr lang="en-US" dirty="0"/>
              <a:t>a Statement object</a:t>
            </a:r>
          </a:p>
          <a:p>
            <a:pPr>
              <a:buFont typeface="+mj-lt"/>
              <a:buAutoNum type="arabicPeriod"/>
            </a:pPr>
            <a:r>
              <a:rPr lang="hu-HU" dirty="0" smtClean="0"/>
              <a:t>SQL utasítás végrehajtása</a:t>
            </a:r>
            <a:endParaRPr lang="en-US" dirty="0"/>
          </a:p>
          <a:p>
            <a:pPr>
              <a:buFont typeface="+mj-lt"/>
              <a:buAutoNum type="arabicPeriod"/>
            </a:pPr>
            <a:r>
              <a:rPr lang="hu-HU" dirty="0" smtClean="0"/>
              <a:t>Eredmények feldolgozása</a:t>
            </a:r>
          </a:p>
          <a:p>
            <a:pPr>
              <a:buFont typeface="+mj-lt"/>
              <a:buAutoNum type="arabicPeriod"/>
            </a:pPr>
            <a:r>
              <a:rPr lang="en-US" dirty="0" smtClean="0"/>
              <a:t>Close </a:t>
            </a:r>
            <a:r>
              <a:rPr lang="en-US" dirty="0"/>
              <a:t>Statement and Connection objects</a:t>
            </a:r>
          </a:p>
          <a:p>
            <a:endParaRPr lang="hu-HU" dirty="0"/>
          </a:p>
        </p:txBody>
      </p:sp>
    </p:spTree>
    <p:extLst>
      <p:ext uri="{BB962C8B-B14F-4D97-AF65-F5344CB8AC3E}">
        <p14:creationId xmlns:p14="http://schemas.microsoft.com/office/powerpoint/2010/main" val="4176093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496</TotalTime>
  <Words>1310</Words>
  <Application>Microsoft Office PowerPoint</Application>
  <PresentationFormat>Widescreen</PresentationFormat>
  <Paragraphs>237</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Century Gothic</vt:lpstr>
      <vt:lpstr>Courier New</vt:lpstr>
      <vt:lpstr>Wingdings 3</vt:lpstr>
      <vt:lpstr>Wisp</vt:lpstr>
      <vt:lpstr>JDBC</vt:lpstr>
      <vt:lpstr>Témák</vt:lpstr>
      <vt:lpstr>A JDBC...</vt:lpstr>
      <vt:lpstr>Főbb komponensel</vt:lpstr>
      <vt:lpstr>Relaciós adatbázis áttekintés</vt:lpstr>
      <vt:lpstr>SQL</vt:lpstr>
      <vt:lpstr>Result set, Cursor</vt:lpstr>
      <vt:lpstr>Tranzakciók, Lockok</vt:lpstr>
      <vt:lpstr>JDBC használatának lépései</vt:lpstr>
      <vt:lpstr>Adatbázis driver</vt:lpstr>
      <vt:lpstr>Kapcsolódás az adatbázishoz - DriverManager</vt:lpstr>
      <vt:lpstr>Kapcsolódás az adatbázishoz - DataSource</vt:lpstr>
      <vt:lpstr>A connection object</vt:lpstr>
      <vt:lpstr>SQLExceptions</vt:lpstr>
      <vt:lpstr>Statement létrehozása Lekérdezések végrehajtása</vt:lpstr>
      <vt:lpstr>Lekérdezések végrehajtása</vt:lpstr>
      <vt:lpstr>Eredmény feldolgozása</vt:lpstr>
      <vt:lpstr>ResultSet</vt:lpstr>
      <vt:lpstr>Result set Update</vt:lpstr>
      <vt:lpstr>Statement Batch update</vt:lpstr>
      <vt:lpstr>Tranzakció példa</vt:lpstr>
      <vt:lpstr>Megoldás</vt:lpstr>
      <vt:lpstr>Tranzakciós izolációs szintek</vt:lpstr>
      <vt:lpstr>Tranzakció izolációs problémák</vt:lpstr>
      <vt:lpstr>Vége</vt:lpstr>
    </vt:vector>
  </TitlesOfParts>
  <Company>Lufthansa Systems Hungaria Kft.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áttekintés</dc:title>
  <dc:creator>BODO, ALEX LASZLO</dc:creator>
  <cp:lastModifiedBy>BODO, ALEX LASZLO</cp:lastModifiedBy>
  <cp:revision>76</cp:revision>
  <dcterms:created xsi:type="dcterms:W3CDTF">2016-03-07T08:03:37Z</dcterms:created>
  <dcterms:modified xsi:type="dcterms:W3CDTF">2016-03-07T16:19:51Z</dcterms:modified>
</cp:coreProperties>
</file>