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5" r:id="rId3"/>
    <p:sldId id="307" r:id="rId4"/>
    <p:sldId id="306" r:id="rId5"/>
    <p:sldId id="308" r:id="rId6"/>
    <p:sldId id="309" r:id="rId7"/>
    <p:sldId id="319" r:id="rId8"/>
    <p:sldId id="310" r:id="rId9"/>
    <p:sldId id="311" r:id="rId10"/>
    <p:sldId id="315" r:id="rId11"/>
    <p:sldId id="312" r:id="rId12"/>
    <p:sldId id="313" r:id="rId13"/>
    <p:sldId id="314" r:id="rId14"/>
    <p:sldId id="316" r:id="rId15"/>
    <p:sldId id="317" r:id="rId16"/>
    <p:sldId id="318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Cambria Math" panose="02040503050406030204" pitchFamily="18" charset="0"/>
      <p:regular r:id="rId20"/>
    </p:embeddedFont>
    <p:embeddedFont>
      <p:font typeface="Oswald" panose="020B0604020202020204" charset="-1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D079"/>
    <a:srgbClr val="CACACA"/>
    <a:srgbClr val="6E7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54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13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20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6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0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06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5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7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6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37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40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2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6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62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.elte.hu/~bsc_cg/ujgyak/11/01_Physics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g.elte.hu/~bsc_cg/ujgyak/12/01_Curves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45900" y="374250"/>
            <a:ext cx="7852200" cy="16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Számítógépes Grafika BSc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12. gyakorlat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841450" y="2057250"/>
            <a:ext cx="34611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rgbClr val="FFFFFF"/>
                </a:solidFill>
              </a:rPr>
              <a:t>Physics</a:t>
            </a:r>
            <a:r>
              <a:rPr lang="hu-HU" sz="1800" dirty="0">
                <a:solidFill>
                  <a:srgbClr val="FFFFFF"/>
                </a:solidFill>
              </a:rPr>
              <a:t> and </a:t>
            </a:r>
            <a:r>
              <a:rPr lang="hu-HU" sz="1800" dirty="0" err="1">
                <a:solidFill>
                  <a:srgbClr val="FFFFFF"/>
                </a:solidFill>
              </a:rPr>
              <a:t>Curves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79500" y="3572875"/>
            <a:ext cx="5385000" cy="9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dirty="0">
                <a:solidFill>
                  <a:srgbClr val="F3F3F3"/>
                </a:solidFill>
              </a:rPr>
              <a:t>Projekt</a:t>
            </a:r>
            <a:r>
              <a:rPr lang="hu-HU" dirty="0" err="1">
                <a:solidFill>
                  <a:srgbClr val="F3F3F3"/>
                </a:solidFill>
              </a:rPr>
              <a:t>ek</a:t>
            </a:r>
            <a:r>
              <a:rPr lang="hu" dirty="0">
                <a:solidFill>
                  <a:srgbClr val="F3F3F3"/>
                </a:solidFill>
              </a:rPr>
              <a:t>:</a:t>
            </a:r>
          </a:p>
          <a:p>
            <a:pPr lvl="0" algn="ctr"/>
            <a:r>
              <a:rPr lang="hu-HU" dirty="0">
                <a:solidFill>
                  <a:srgbClr val="F3F3F3"/>
                </a:solidFill>
                <a:hlinkClick r:id="rId3"/>
              </a:rPr>
              <a:t>http://cg.elte.hu/~bsc_cg/ujgyak/11/01_Physics.zip</a:t>
            </a:r>
            <a:endParaRPr lang="hu-HU" dirty="0">
              <a:solidFill>
                <a:srgbClr val="F3F3F3"/>
              </a:solidFill>
            </a:endParaRPr>
          </a:p>
          <a:p>
            <a:pPr lvl="0" algn="ctr"/>
            <a:r>
              <a:rPr lang="hu-HU" dirty="0">
                <a:solidFill>
                  <a:srgbClr val="F3F3F3"/>
                </a:solidFill>
                <a:hlinkClick r:id="rId4"/>
              </a:rPr>
              <a:t>http://cg.elte.hu/~bsc_cg/ujgyak/12/01_Curves.zip</a:t>
            </a:r>
            <a:endParaRPr lang="hu-HU" dirty="0">
              <a:solidFill>
                <a:srgbClr val="F3F3F3"/>
              </a:solidFill>
            </a:endParaRPr>
          </a:p>
          <a:p>
            <a:pPr lvl="0" algn="ctr"/>
            <a:endParaRPr lang="hu-HU" dirty="0">
              <a:solidFill>
                <a:srgbClr val="F3F3F3"/>
              </a:solidFill>
            </a:endParaRPr>
          </a:p>
          <a:p>
            <a:pPr lvl="0" algn="ctr"/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feladat. (</a:t>
            </a:r>
            <a:r>
              <a:rPr lang="hu-HU" dirty="0" err="1"/>
              <a:t>Curves</a:t>
            </a:r>
            <a:r>
              <a:rPr lang="hu-HU" dirty="0"/>
              <a:t>) – Térben forgatás – Nézeti irány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2384741"/>
            <a:ext cx="8644041" cy="2657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::vec3 </a:t>
            </a:r>
            <a:r>
              <a:rPr lang="hu-HU" dirty="0" err="1">
                <a:solidFill>
                  <a:srgbClr val="0070C0"/>
                </a:solidFill>
              </a:rPr>
              <a:t>CMyApp</a:t>
            </a:r>
            <a:r>
              <a:rPr lang="hu-HU" dirty="0"/>
              <a:t>::</a:t>
            </a:r>
            <a:r>
              <a:rPr lang="hu-HU" dirty="0" err="1">
                <a:solidFill>
                  <a:srgbClr val="FFC000"/>
                </a:solidFill>
              </a:rPr>
              <a:t>EvalDir</a:t>
            </a:r>
            <a:r>
              <a:rPr lang="hu-HU" dirty="0"/>
              <a:t>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t)</a:t>
            </a:r>
          </a:p>
          <a:p>
            <a:r>
              <a:rPr lang="hu-HU" dirty="0"/>
              <a:t>{</a:t>
            </a:r>
          </a:p>
          <a:p>
            <a:pPr lvl="2"/>
            <a:r>
              <a:rPr lang="hu-HU" dirty="0"/>
              <a:t>	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m_controlPoints.size</a:t>
            </a:r>
            <a:r>
              <a:rPr lang="en-US" dirty="0"/>
              <a:t>() &lt; 2)</a:t>
            </a:r>
            <a:r>
              <a:rPr lang="hu-HU" dirty="0"/>
              <a:t> </a:t>
            </a:r>
            <a:r>
              <a:rPr lang="hu-HU" dirty="0">
                <a:solidFill>
                  <a:srgbClr val="00B050"/>
                </a:solidFill>
              </a:rPr>
              <a:t>//Ha kevesebb mint 2 pontunk van, nézzünk a z tengely irányába.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hu-HU" dirty="0"/>
              <a:t>	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::vec3(0, 0, 1);</a:t>
            </a:r>
            <a:endParaRPr lang="hu-HU" dirty="0"/>
          </a:p>
          <a:p>
            <a:pPr lvl="2"/>
            <a:r>
              <a:rPr lang="hu-HU" dirty="0"/>
              <a:t>	</a:t>
            </a:r>
            <a:r>
              <a:rPr lang="hu-HU" dirty="0">
                <a:solidFill>
                  <a:srgbClr val="0070C0"/>
                </a:solidFill>
              </a:rPr>
              <a:t>int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interval</a:t>
            </a:r>
            <a:r>
              <a:rPr lang="hu-HU" dirty="0"/>
              <a:t> = (</a:t>
            </a:r>
            <a:r>
              <a:rPr lang="hu-HU" dirty="0">
                <a:solidFill>
                  <a:srgbClr val="0070C0"/>
                </a:solidFill>
              </a:rPr>
              <a:t>int</a:t>
            </a:r>
            <a:r>
              <a:rPr lang="hu-HU" dirty="0"/>
              <a:t>)t; </a:t>
            </a:r>
            <a:r>
              <a:rPr lang="hu-HU" dirty="0">
                <a:solidFill>
                  <a:srgbClr val="00B050"/>
                </a:solidFill>
              </a:rPr>
              <a:t>//A t paraméter egész részének meghatározása.</a:t>
            </a:r>
          </a:p>
          <a:p>
            <a:pPr lvl="2"/>
            <a:r>
              <a:rPr lang="hu-HU" dirty="0"/>
              <a:t>	</a:t>
            </a:r>
            <a:r>
              <a:rPr lang="hu-HU" dirty="0" err="1">
                <a:solidFill>
                  <a:srgbClr val="7030A0"/>
                </a:solidFill>
              </a:rPr>
              <a:t>if</a:t>
            </a:r>
            <a:r>
              <a:rPr lang="hu-HU" dirty="0"/>
              <a:t> (</a:t>
            </a:r>
            <a:r>
              <a:rPr lang="hu-HU" dirty="0" err="1">
                <a:solidFill>
                  <a:srgbClr val="00B0F0"/>
                </a:solidFill>
              </a:rPr>
              <a:t>interval</a:t>
            </a:r>
            <a:r>
              <a:rPr lang="hu-HU" dirty="0"/>
              <a:t> &lt; 0) </a:t>
            </a:r>
            <a:r>
              <a:rPr lang="hu-HU" dirty="0">
                <a:solidFill>
                  <a:srgbClr val="00B050"/>
                </a:solidFill>
              </a:rPr>
              <a:t>//Ha negatív értéket kapunk, állítsuk 0-ra.</a:t>
            </a:r>
          </a:p>
          <a:p>
            <a:pPr lvl="2"/>
            <a:r>
              <a:rPr lang="hu-HU" dirty="0"/>
              <a:t>		</a:t>
            </a:r>
            <a:r>
              <a:rPr lang="hu-HU" dirty="0" err="1">
                <a:solidFill>
                  <a:srgbClr val="00B0F0"/>
                </a:solidFill>
              </a:rPr>
              <a:t>interval</a:t>
            </a:r>
            <a:r>
              <a:rPr lang="hu-HU" dirty="0"/>
              <a:t> = 0;</a:t>
            </a:r>
          </a:p>
          <a:p>
            <a:pPr lvl="2"/>
            <a:r>
              <a:rPr lang="hu-HU" dirty="0"/>
              <a:t>	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interval</a:t>
            </a:r>
            <a:r>
              <a:rPr lang="en-US" dirty="0"/>
              <a:t> &gt;= </a:t>
            </a:r>
            <a:r>
              <a:rPr lang="en-US" dirty="0" err="1"/>
              <a:t>m_controlPoints.</a:t>
            </a:r>
            <a:r>
              <a:rPr lang="en-US" dirty="0" err="1">
                <a:solidFill>
                  <a:srgbClr val="FFC000"/>
                </a:solidFill>
              </a:rPr>
              <a:t>size</a:t>
            </a:r>
            <a:r>
              <a:rPr lang="en-US" dirty="0"/>
              <a:t>() - 1)</a:t>
            </a:r>
            <a:r>
              <a:rPr lang="hu-HU" dirty="0"/>
              <a:t> </a:t>
            </a:r>
            <a:r>
              <a:rPr lang="hu-HU" dirty="0">
                <a:solidFill>
                  <a:srgbClr val="00B050"/>
                </a:solidFill>
              </a:rPr>
              <a:t>//Ha túl nagyot kapunk állítsuk az utolsó előttire.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hu-HU" dirty="0"/>
              <a:t>		</a:t>
            </a:r>
            <a:r>
              <a:rPr lang="hu-HU" dirty="0" err="1">
                <a:solidFill>
                  <a:srgbClr val="00B0F0"/>
                </a:solidFill>
              </a:rPr>
              <a:t>interval</a:t>
            </a:r>
            <a:r>
              <a:rPr lang="hu-HU" dirty="0"/>
              <a:t> = </a:t>
            </a:r>
            <a:r>
              <a:rPr lang="hu-HU" dirty="0" err="1"/>
              <a:t>m_controlPoints.</a:t>
            </a:r>
            <a:r>
              <a:rPr lang="hu-HU" dirty="0" err="1">
                <a:solidFill>
                  <a:srgbClr val="FFC000"/>
                </a:solidFill>
              </a:rPr>
              <a:t>size</a:t>
            </a:r>
            <a:r>
              <a:rPr lang="hu-HU" dirty="0"/>
              <a:t>() - 2;</a:t>
            </a:r>
          </a:p>
          <a:p>
            <a:pPr lvl="2"/>
            <a:r>
              <a:rPr lang="hu-HU" dirty="0"/>
              <a:t>	</a:t>
            </a:r>
            <a:r>
              <a:rPr lang="hu-HU" dirty="0">
                <a:solidFill>
                  <a:srgbClr val="00B050"/>
                </a:solidFill>
              </a:rPr>
              <a:t>//Számoljuk ki a különbséget</a:t>
            </a:r>
          </a:p>
          <a:p>
            <a:pPr lvl="2"/>
            <a:r>
              <a:rPr lang="hu-HU" dirty="0"/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::normalize(</a:t>
            </a:r>
            <a:r>
              <a:rPr lang="en-US" dirty="0" err="1"/>
              <a:t>m_controlPoints</a:t>
            </a: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interval</a:t>
            </a:r>
            <a:r>
              <a:rPr lang="en-US" dirty="0"/>
              <a:t> + 1] - </a:t>
            </a:r>
            <a:r>
              <a:rPr lang="en-US" dirty="0" err="1"/>
              <a:t>m_controlPoints</a:t>
            </a: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interval</a:t>
            </a:r>
            <a:r>
              <a:rPr lang="en-US" dirty="0"/>
              <a:t>]);</a:t>
            </a:r>
            <a:r>
              <a:rPr lang="hu-HU" dirty="0"/>
              <a:t> </a:t>
            </a:r>
            <a:endParaRPr lang="en-US" dirty="0"/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3110D477-6DD3-4014-9765-18AB28969169}"/>
              </a:ext>
            </a:extLst>
          </p:cNvPr>
          <p:cNvSpPr txBox="1">
            <a:spLocks/>
          </p:cNvSpPr>
          <p:nvPr/>
        </p:nvSpPr>
        <p:spPr>
          <a:xfrm>
            <a:off x="251189" y="1344707"/>
            <a:ext cx="8520600" cy="8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Ehhez vegyünk fel egy új függvényt a MyApp.cpp-ben. Az ötlet, hogy a jelenlegi és a következő kontrollpont </a:t>
            </a:r>
            <a:r>
              <a:rPr lang="hu-HU" dirty="0" err="1"/>
              <a:t>vektorának</a:t>
            </a:r>
            <a:r>
              <a:rPr lang="hu-HU" dirty="0"/>
              <a:t> különbsége (normalizálva) lesz az az irány amerre Suzanne néz.</a:t>
            </a:r>
          </a:p>
        </p:txBody>
      </p:sp>
    </p:spTree>
    <p:extLst>
      <p:ext uri="{BB962C8B-B14F-4D97-AF65-F5344CB8AC3E}">
        <p14:creationId xmlns:p14="http://schemas.microsoft.com/office/powerpoint/2010/main" val="57553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2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feladat. (</a:t>
            </a:r>
            <a:r>
              <a:rPr lang="hu-HU" dirty="0" err="1"/>
              <a:t>Curves</a:t>
            </a:r>
            <a:r>
              <a:rPr lang="hu-HU" dirty="0"/>
              <a:t>) – Térben forgatás  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3602539"/>
            <a:ext cx="8644041" cy="1279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glm::vec3 dir = EvalDir(m_currentParam);</a:t>
            </a:r>
            <a:endParaRPr lang="hu-HU" dirty="0"/>
          </a:p>
          <a:p>
            <a:endParaRPr lang="pt-BR" dirty="0"/>
          </a:p>
          <a:p>
            <a:r>
              <a:rPr lang="hu-HU" dirty="0" err="1"/>
              <a:t>glm</a:t>
            </a:r>
            <a:r>
              <a:rPr lang="hu-HU" dirty="0"/>
              <a:t>::mat4 </a:t>
            </a:r>
            <a:r>
              <a:rPr lang="hu-HU" dirty="0" err="1"/>
              <a:t>rot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transpose</a:t>
            </a:r>
            <a:r>
              <a:rPr lang="hu-HU" dirty="0"/>
              <a:t>(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lookAt</a:t>
            </a:r>
            <a:r>
              <a:rPr lang="hu-HU" dirty="0"/>
              <a:t>(</a:t>
            </a:r>
            <a:r>
              <a:rPr lang="hu-HU" dirty="0" err="1"/>
              <a:t>glm</a:t>
            </a:r>
            <a:r>
              <a:rPr lang="hu-HU" dirty="0"/>
              <a:t>::vec3(0), -</a:t>
            </a:r>
            <a:r>
              <a:rPr lang="hu-HU" dirty="0" err="1"/>
              <a:t>dir</a:t>
            </a:r>
            <a:r>
              <a:rPr lang="hu-HU" dirty="0"/>
              <a:t>, </a:t>
            </a:r>
            <a:r>
              <a:rPr lang="hu-HU" dirty="0" err="1"/>
              <a:t>glm</a:t>
            </a:r>
            <a:r>
              <a:rPr lang="hu-HU" dirty="0"/>
              <a:t>::vec3(0,1,0)));</a:t>
            </a:r>
          </a:p>
          <a:p>
            <a:endParaRPr lang="hu-HU" dirty="0"/>
          </a:p>
          <a:p>
            <a:r>
              <a:rPr lang="en-US" dirty="0" err="1"/>
              <a:t>glm</a:t>
            </a:r>
            <a:r>
              <a:rPr lang="en-US" dirty="0"/>
              <a:t>::mat4 suzanne1World = </a:t>
            </a:r>
            <a:r>
              <a:rPr lang="en-US" dirty="0" err="1"/>
              <a:t>glm</a:t>
            </a:r>
            <a:r>
              <a:rPr lang="en-US" dirty="0"/>
              <a:t>::translate(Eval(</a:t>
            </a:r>
            <a:r>
              <a:rPr lang="en-US" dirty="0" err="1"/>
              <a:t>m_currentParam</a:t>
            </a:r>
            <a:r>
              <a:rPr lang="en-US" dirty="0"/>
              <a:t>)) * rot;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3110D477-6DD3-4014-9765-18AB28969169}"/>
              </a:ext>
            </a:extLst>
          </p:cNvPr>
          <p:cNvSpPr txBox="1">
            <a:spLocks/>
          </p:cNvSpPr>
          <p:nvPr/>
        </p:nvSpPr>
        <p:spPr>
          <a:xfrm>
            <a:off x="244465" y="1169894"/>
            <a:ext cx="8520600" cy="231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Ezt követően számoljuk ki a függvényünk segítségével az irányt a </a:t>
            </a:r>
            <a:r>
              <a:rPr lang="hu-HU" dirty="0" err="1"/>
              <a:t>Render</a:t>
            </a:r>
            <a:r>
              <a:rPr lang="hu-HU" dirty="0"/>
              <a:t>()-ben. Majd a </a:t>
            </a:r>
            <a:r>
              <a:rPr lang="hu-HU" dirty="0" err="1"/>
              <a:t>lookAt</a:t>
            </a:r>
            <a:r>
              <a:rPr lang="hu-HU" dirty="0"/>
              <a:t> függvénnyel határozzuk meg a megfelelő forgatás mátrixot.</a:t>
            </a:r>
          </a:p>
          <a:p>
            <a:pPr marL="0" indent="0">
              <a:buFont typeface="Average"/>
              <a:buNone/>
            </a:pPr>
            <a:r>
              <a:rPr lang="hu-HU" dirty="0"/>
              <a:t>Érdemes megjegyezni, hogy a </a:t>
            </a:r>
            <a:r>
              <a:rPr lang="hu-HU" dirty="0" err="1"/>
              <a:t>lookAt</a:t>
            </a:r>
            <a:r>
              <a:rPr lang="hu-HU" dirty="0"/>
              <a:t> függvény a világ koordináta rendszerből a nézeti koordináta rendszerbe történő transzformációt számítja ki. Nekünk ennek inverze kell, hiszen a </a:t>
            </a:r>
            <a:r>
              <a:rPr lang="hu-HU" dirty="0" err="1"/>
              <a:t>dir</a:t>
            </a:r>
            <a:r>
              <a:rPr lang="hu-HU" dirty="0"/>
              <a:t>-irányt a kamera („Suzanne”) szemszögéből határoztuk meg. Ne felejtsük el továbbá, hogy a nézeti koordináta rendszerben az z tengelyünk felénk mutat, ezért a meghatározott </a:t>
            </a:r>
            <a:r>
              <a:rPr lang="hu-HU" dirty="0" err="1"/>
              <a:t>dir</a:t>
            </a:r>
            <a:r>
              <a:rPr lang="hu-HU" dirty="0"/>
              <a:t> irányt -1-el kell szoroznunk.</a:t>
            </a:r>
          </a:p>
        </p:txBody>
      </p:sp>
    </p:spTree>
    <p:extLst>
      <p:ext uri="{BB962C8B-B14F-4D97-AF65-F5344CB8AC3E}">
        <p14:creationId xmlns:p14="http://schemas.microsoft.com/office/powerpoint/2010/main" val="190780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2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2. feladat. (</a:t>
            </a:r>
            <a:r>
              <a:rPr lang="hu-HU" dirty="0" err="1"/>
              <a:t>Curves</a:t>
            </a:r>
            <a:r>
              <a:rPr lang="hu-HU" dirty="0"/>
              <a:t>) – </a:t>
            </a:r>
            <a:r>
              <a:rPr lang="hu-HU" dirty="0" err="1"/>
              <a:t>Animate</a:t>
            </a:r>
            <a:r>
              <a:rPr lang="hu-HU" dirty="0"/>
              <a:t> gomb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2571750"/>
            <a:ext cx="8644041" cy="1279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static</a:t>
            </a:r>
            <a:r>
              <a:rPr lang="hu-HU" dirty="0"/>
              <a:t> </a:t>
            </a:r>
            <a:r>
              <a:rPr lang="hu-HU" dirty="0" err="1">
                <a:solidFill>
                  <a:srgbClr val="0070C0"/>
                </a:solidFill>
              </a:rPr>
              <a:t>bool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animate</a:t>
            </a:r>
            <a:r>
              <a:rPr lang="hu-HU" dirty="0"/>
              <a:t> = </a:t>
            </a:r>
            <a:r>
              <a:rPr lang="hu-HU" dirty="0" err="1">
                <a:solidFill>
                  <a:srgbClr val="0070C0"/>
                </a:solidFill>
              </a:rPr>
              <a:t>false</a:t>
            </a:r>
            <a:r>
              <a:rPr lang="hu-HU" dirty="0"/>
              <a:t>;</a:t>
            </a:r>
          </a:p>
          <a:p>
            <a:endParaRPr lang="hu-HU" dirty="0"/>
          </a:p>
          <a:p>
            <a:r>
              <a:rPr lang="hu-HU" dirty="0" err="1">
                <a:solidFill>
                  <a:srgbClr val="7030A0"/>
                </a:solidFill>
              </a:rPr>
              <a:t>if</a:t>
            </a:r>
            <a:r>
              <a:rPr lang="hu-HU" dirty="0"/>
              <a:t> (</a:t>
            </a:r>
            <a:r>
              <a:rPr lang="hu-HU" dirty="0" err="1"/>
              <a:t>ImGui</a:t>
            </a:r>
            <a:r>
              <a:rPr lang="hu-HU" dirty="0"/>
              <a:t>::Button("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animate</a:t>
            </a:r>
            <a:r>
              <a:rPr lang="hu-HU" dirty="0"/>
              <a:t>")) {</a:t>
            </a:r>
            <a:r>
              <a:rPr lang="hu-HU" dirty="0">
                <a:solidFill>
                  <a:srgbClr val="00B050"/>
                </a:solidFill>
              </a:rPr>
              <a:t>//Ha a gombot megnyomtuk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>
                <a:solidFill>
                  <a:srgbClr val="00B0F0"/>
                </a:solidFill>
              </a:rPr>
              <a:t>animate</a:t>
            </a:r>
            <a:r>
              <a:rPr lang="hu-HU" dirty="0"/>
              <a:t> = !</a:t>
            </a:r>
            <a:r>
              <a:rPr lang="hu-HU" dirty="0" err="1">
                <a:solidFill>
                  <a:srgbClr val="00B0F0"/>
                </a:solidFill>
              </a:rPr>
              <a:t>animate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3110D477-6DD3-4014-9765-18AB28969169}"/>
              </a:ext>
            </a:extLst>
          </p:cNvPr>
          <p:cNvSpPr txBox="1">
            <a:spLocks/>
          </p:cNvSpPr>
          <p:nvPr/>
        </p:nvSpPr>
        <p:spPr>
          <a:xfrm>
            <a:off x="251189" y="1459006"/>
            <a:ext cx="8520600" cy="72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</a:t>
            </a:r>
            <a:r>
              <a:rPr lang="hu-HU" dirty="0" err="1"/>
              <a:t>render</a:t>
            </a:r>
            <a:r>
              <a:rPr lang="hu-HU" dirty="0"/>
              <a:t> függvényben vegyünk fel az </a:t>
            </a:r>
            <a:r>
              <a:rPr lang="hu-HU" dirty="0" err="1"/>
              <a:t>ImGui</a:t>
            </a:r>
            <a:r>
              <a:rPr lang="hu-HU" dirty="0"/>
              <a:t> segítségével egy nyomó gombot, ami egy az animálás ki-be kapcsolását reprezentáló </a:t>
            </a:r>
            <a:r>
              <a:rPr lang="hu-HU" dirty="0" err="1"/>
              <a:t>bool</a:t>
            </a:r>
            <a:r>
              <a:rPr lang="hu-HU" dirty="0"/>
              <a:t> változó értékét szabályozza.</a:t>
            </a:r>
          </a:p>
        </p:txBody>
      </p:sp>
    </p:spTree>
    <p:extLst>
      <p:ext uri="{BB962C8B-B14F-4D97-AF65-F5344CB8AC3E}">
        <p14:creationId xmlns:p14="http://schemas.microsoft.com/office/powerpoint/2010/main" val="39833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2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2. feladat. (</a:t>
            </a:r>
            <a:r>
              <a:rPr lang="hu-HU" dirty="0" err="1"/>
              <a:t>Curves</a:t>
            </a:r>
            <a:r>
              <a:rPr lang="hu-HU" dirty="0"/>
              <a:t>) – </a:t>
            </a:r>
            <a:r>
              <a:rPr lang="hu-HU" dirty="0" err="1"/>
              <a:t>Animate</a:t>
            </a:r>
            <a:r>
              <a:rPr lang="hu-HU" dirty="0"/>
              <a:t> gomb – periodikus mozgás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3563471"/>
            <a:ext cx="8644041" cy="1279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7030A0"/>
                </a:solidFill>
              </a:rPr>
              <a:t>if</a:t>
            </a:r>
            <a:r>
              <a:rPr lang="hu-HU" dirty="0"/>
              <a:t> (</a:t>
            </a:r>
            <a:r>
              <a:rPr lang="hu-HU" dirty="0" err="1">
                <a:solidFill>
                  <a:srgbClr val="00B0F0"/>
                </a:solidFill>
              </a:rPr>
              <a:t>animate</a:t>
            </a:r>
            <a:r>
              <a:rPr lang="hu-HU" dirty="0"/>
              <a:t>) {</a:t>
            </a:r>
          </a:p>
          <a:p>
            <a:pPr lvl="1"/>
            <a:r>
              <a:rPr lang="hu-HU" dirty="0"/>
              <a:t>	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</a:t>
            </a:r>
            <a:r>
              <a:rPr lang="en-US" dirty="0"/>
              <a:t> = </a:t>
            </a:r>
            <a:r>
              <a:rPr lang="en-US" dirty="0" err="1"/>
              <a:t>SDL_GetTicks</a:t>
            </a:r>
            <a:r>
              <a:rPr lang="en-US" dirty="0"/>
              <a:t>() / </a:t>
            </a:r>
            <a:r>
              <a:rPr lang="en-US" dirty="0">
                <a:solidFill>
                  <a:srgbClr val="FFC000"/>
                </a:solidFill>
              </a:rPr>
              <a:t>1000.0</a:t>
            </a:r>
            <a:r>
              <a:rPr lang="en-US" dirty="0"/>
              <a:t> * 2 * M_PI / 4;</a:t>
            </a:r>
          </a:p>
          <a:p>
            <a:pPr lvl="1"/>
            <a:r>
              <a:rPr lang="hu-HU" dirty="0"/>
              <a:t>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/>
              <a:t> = </a:t>
            </a:r>
            <a:r>
              <a:rPr lang="en-US" dirty="0" err="1"/>
              <a:t>m_controlPoints.</a:t>
            </a:r>
            <a:r>
              <a:rPr lang="en-US" dirty="0" err="1">
                <a:solidFill>
                  <a:srgbClr val="FFC000"/>
                </a:solidFill>
              </a:rPr>
              <a:t>size</a:t>
            </a:r>
            <a:r>
              <a:rPr lang="en-US" dirty="0"/>
              <a:t>();</a:t>
            </a:r>
            <a:r>
              <a:rPr lang="hu-HU" dirty="0"/>
              <a:t> {</a:t>
            </a:r>
            <a:r>
              <a:rPr lang="hu-HU" dirty="0">
                <a:solidFill>
                  <a:srgbClr val="00B050"/>
                </a:solidFill>
              </a:rPr>
              <a:t>//A periodikus mozgásunk tartományának szélső értéke+1</a:t>
            </a:r>
            <a:endParaRPr lang="en-US" dirty="0"/>
          </a:p>
          <a:p>
            <a:pPr lvl="1"/>
            <a:r>
              <a:rPr lang="hu-HU" dirty="0"/>
              <a:t>	</a:t>
            </a:r>
            <a:r>
              <a:rPr lang="pt-BR" dirty="0"/>
              <a:t>m_currentParam = (</a:t>
            </a:r>
            <a:r>
              <a:rPr lang="pt-BR" dirty="0">
                <a:solidFill>
                  <a:srgbClr val="FFC000"/>
                </a:solidFill>
              </a:rPr>
              <a:t>sin</a:t>
            </a:r>
            <a:r>
              <a:rPr lang="pt-BR" dirty="0"/>
              <a:t>(</a:t>
            </a:r>
            <a:r>
              <a:rPr lang="pt-BR" dirty="0">
                <a:solidFill>
                  <a:srgbClr val="00B0F0"/>
                </a:solidFill>
              </a:rPr>
              <a:t>t</a:t>
            </a:r>
            <a:r>
              <a:rPr lang="pt-BR" dirty="0"/>
              <a:t>) + 1) * (</a:t>
            </a:r>
            <a:r>
              <a:rPr lang="pt-BR" dirty="0">
                <a:solidFill>
                  <a:srgbClr val="00B0F0"/>
                </a:solidFill>
              </a:rPr>
              <a:t>s</a:t>
            </a:r>
            <a:r>
              <a:rPr lang="pt-BR" dirty="0"/>
              <a:t> - 1) / 2;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3110D477-6DD3-4014-9765-18AB28969169}"/>
              </a:ext>
            </a:extLst>
          </p:cNvPr>
          <p:cNvSpPr txBox="1">
            <a:spLocks/>
          </p:cNvSpPr>
          <p:nvPr/>
        </p:nvSpPr>
        <p:spPr>
          <a:xfrm>
            <a:off x="311700" y="1055593"/>
            <a:ext cx="8520600" cy="201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Ezt követően, ha animálunk, azaz </a:t>
            </a:r>
            <a:r>
              <a:rPr lang="hu-HU" dirty="0" err="1"/>
              <a:t>animate</a:t>
            </a:r>
            <a:r>
              <a:rPr lang="hu-HU" dirty="0"/>
              <a:t> értéke igaz, a szokásos módon határozzunk meg egy szinuszos periodikus mozgást az animálandó tartomány két vége között.</a:t>
            </a:r>
          </a:p>
          <a:p>
            <a:pPr marL="0" indent="0">
              <a:buFont typeface="Average"/>
              <a:buNone/>
            </a:pPr>
            <a:r>
              <a:rPr lang="hu-HU" dirty="0"/>
              <a:t>Ami azt jelenti, hogy az </a:t>
            </a:r>
            <a:r>
              <a:rPr lang="hu-HU" dirty="0" err="1"/>
              <a:t>m_currentParam</a:t>
            </a:r>
            <a:r>
              <a:rPr lang="hu-HU" dirty="0"/>
              <a:t> értékét 0 és </a:t>
            </a:r>
            <a:r>
              <a:rPr lang="hu-HU" dirty="0" err="1"/>
              <a:t>m_controlPoints.size</a:t>
            </a:r>
            <a:r>
              <a:rPr lang="hu-HU" dirty="0"/>
              <a:t>()-1 között kell változtatnunk periodikusan. (A -1 azért kell, mert mindig egyel kevesebb szakaszunk van, mint csúcspontunk).</a:t>
            </a:r>
          </a:p>
          <a:p>
            <a:pPr marL="0" indent="0">
              <a:buFont typeface="Average"/>
              <a:buNone/>
            </a:pPr>
            <a:r>
              <a:rPr lang="hu-HU" dirty="0"/>
              <a:t>Ezt felhasználva átskálázzunk a sin függvényt, hogy ezen tartomány fele legyen az amplitúdója, majd feltoljuk az amplitúdóval, hogy 0 és a tartomány között mozogjon.</a:t>
            </a:r>
          </a:p>
        </p:txBody>
      </p:sp>
    </p:spTree>
    <p:extLst>
      <p:ext uri="{BB962C8B-B14F-4D97-AF65-F5344CB8AC3E}">
        <p14:creationId xmlns:p14="http://schemas.microsoft.com/office/powerpoint/2010/main" val="85147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6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Transparency</a:t>
            </a:r>
            <a:r>
              <a:rPr lang="hu-HU" dirty="0"/>
              <a:t> - Házi feladatok</a:t>
            </a:r>
            <a:endParaRPr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391771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hu-HU" dirty="0">
                <a:highlight>
                  <a:srgbClr val="FFFF00"/>
                </a:highlight>
              </a:rPr>
              <a:t>1. feladat</a:t>
            </a:r>
            <a:r>
              <a:rPr lang="hu-HU" dirty="0"/>
              <a:t>: Valósítsuk meg, hogy 10 fal esetén is helyes legyen a kirajzolási sorrend, azaz megfelelő legyen az áttetszőség (2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84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6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Normals</a:t>
            </a:r>
            <a:r>
              <a:rPr lang="hu-HU" dirty="0"/>
              <a:t> - Házi feladatok</a:t>
            </a:r>
            <a:endParaRPr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391771"/>
            <a:ext cx="8832300" cy="359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hu-HU" dirty="0">
                <a:highlight>
                  <a:srgbClr val="FFFF00"/>
                </a:highlight>
              </a:rPr>
              <a:t>1. feladat</a:t>
            </a:r>
            <a:r>
              <a:rPr lang="hu-HU" dirty="0"/>
              <a:t>: Töltsünk be egy újabb textúrát, amivel a földre felhőket rakhatunk. (1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>
                <a:highlight>
                  <a:srgbClr val="00FF00"/>
                </a:highlight>
              </a:rPr>
              <a:t>A</a:t>
            </a:r>
            <a:r>
              <a:rPr lang="hu-HU" dirty="0"/>
              <a:t>, Lineáris kombináció segítségével legyen látható mindkét textúra. (1-t)*</a:t>
            </a:r>
            <a:r>
              <a:rPr lang="hu-HU" dirty="0" err="1"/>
              <a:t>Föld+t</a:t>
            </a:r>
            <a:r>
              <a:rPr lang="hu-HU" dirty="0"/>
              <a:t>*Felhő (+1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>
                <a:highlight>
                  <a:srgbClr val="FFFF00"/>
                </a:highlight>
              </a:rPr>
              <a:t>B</a:t>
            </a:r>
            <a:r>
              <a:rPr lang="hu-HU" dirty="0"/>
              <a:t>, Legyen állítható a paraméter a MyApp.cpp-</a:t>
            </a:r>
            <a:r>
              <a:rPr lang="hu-HU" dirty="0" err="1"/>
              <a:t>ből</a:t>
            </a:r>
            <a:r>
              <a:rPr lang="hu-HU" dirty="0"/>
              <a:t>. (+1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r>
              <a:rPr lang="hu-HU" dirty="0">
                <a:highlight>
                  <a:srgbClr val="FF0000"/>
                </a:highlight>
              </a:rPr>
              <a:t>2. feladat</a:t>
            </a:r>
            <a:r>
              <a:rPr lang="hu-HU" dirty="0"/>
              <a:t>: Szimuláljuk a felhők forgását. (2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r>
              <a:rPr lang="hu-HU" dirty="0">
                <a:highlight>
                  <a:srgbClr val="00FF00"/>
                </a:highlight>
              </a:rPr>
              <a:t>3. feladat</a:t>
            </a:r>
            <a:r>
              <a:rPr lang="hu-HU" dirty="0"/>
              <a:t>: Rakjunk be még egy fényforrást. (1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Hint, nagyon egyszerű, csak fel kell vennünk mindegyik komponensből még egyet. És a végén összeadnunk őket </a:t>
            </a:r>
          </a:p>
          <a:p>
            <a:pPr lvl="1"/>
            <a:r>
              <a:rPr lang="fr-FR" dirty="0"/>
              <a:t>fs_out_col = vec4(ambient</a:t>
            </a:r>
            <a:r>
              <a:rPr lang="hu-HU" dirty="0"/>
              <a:t> +ambient2</a:t>
            </a:r>
            <a:r>
              <a:rPr lang="fr-FR" dirty="0"/>
              <a:t> + diffuse</a:t>
            </a:r>
            <a:r>
              <a:rPr lang="hu-HU" dirty="0"/>
              <a:t>+diffuse2</a:t>
            </a:r>
            <a:r>
              <a:rPr lang="fr-FR" dirty="0"/>
              <a:t> + specular</a:t>
            </a:r>
            <a:r>
              <a:rPr lang="hu-HU" dirty="0"/>
              <a:t>+specular2</a:t>
            </a:r>
            <a:r>
              <a:rPr lang="fr-FR" dirty="0"/>
              <a:t>, 1) * textureColor;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517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6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OGL_Base</a:t>
            </a:r>
            <a:r>
              <a:rPr lang="hu-HU" dirty="0"/>
              <a:t> - Házi feladatok</a:t>
            </a:r>
            <a:endParaRPr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391771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hu-HU" dirty="0">
                <a:highlight>
                  <a:srgbClr val="00FF00"/>
                </a:highlight>
              </a:rPr>
              <a:t>1. feladat</a:t>
            </a:r>
            <a:r>
              <a:rPr lang="hu-HU" dirty="0"/>
              <a:t>: Rajzoljunk ki egy gömböt Suzanne feje fölé. (1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Hint: Nagyon egyszerű, csak le kell cserélni a </a:t>
            </a:r>
            <a:r>
              <a:rPr lang="hu-HU" dirty="0" err="1"/>
              <a:t>tórusz</a:t>
            </a:r>
            <a:r>
              <a:rPr lang="hu-HU" dirty="0"/>
              <a:t> paraméterezését gömbre.</a:t>
            </a:r>
          </a:p>
        </p:txBody>
      </p:sp>
    </p:spTree>
    <p:extLst>
      <p:ext uri="{BB962C8B-B14F-4D97-AF65-F5344CB8AC3E}">
        <p14:creationId xmlns:p14="http://schemas.microsoft.com/office/powerpoint/2010/main" val="34133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80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feladat: hasson a részecskékre gravitáció! Tedd fel, hogy minden részecske egységnyi tömegű.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579450"/>
                <a:ext cx="8520600" cy="154957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hu-HU" dirty="0"/>
                  <a:t>Megtett út = Sebesség x Eltelt idő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Az Update() függvényben az eltelt idővel frissítjük a részecskék pozícióját:</a:t>
                </a:r>
              </a:p>
            </p:txBody>
          </p:sp>
        </mc:Choice>
        <mc:Fallback xmlns="">
          <p:sp>
            <p:nvSpPr>
              <p:cNvPr id="84" name="Google Shape;84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579450"/>
                <a:ext cx="8520600" cy="1549573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3283086"/>
            <a:ext cx="4260300" cy="3752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m_particlePos</a:t>
            </a:r>
            <a:r>
              <a:rPr lang="hu-HU" dirty="0"/>
              <a:t>[i] += </a:t>
            </a:r>
            <a:r>
              <a:rPr lang="hu-HU" dirty="0" err="1"/>
              <a:t>m_particleVel</a:t>
            </a:r>
            <a:r>
              <a:rPr lang="hu-HU" dirty="0"/>
              <a:t>[i] * </a:t>
            </a:r>
            <a:r>
              <a:rPr lang="hu-HU" dirty="0" err="1">
                <a:solidFill>
                  <a:srgbClr val="00B0F0"/>
                </a:solidFill>
              </a:rPr>
              <a:t>delta_time</a:t>
            </a:r>
            <a:r>
              <a:rPr lang="hu-HU" dirty="0"/>
              <a:t>;</a:t>
            </a:r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80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feladat: hasson a részecskékre gravitáció! Tedd fel, hogy minden részecske egységnyi tömegű. 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2856228"/>
            <a:ext cx="8240629" cy="13069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static</a:t>
            </a:r>
            <a:r>
              <a:rPr lang="hu-HU" dirty="0"/>
              <a:t>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>
                <a:solidFill>
                  <a:srgbClr val="00B050"/>
                </a:solidFill>
              </a:rPr>
              <a:t>vec3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gravityDir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>
                <a:solidFill>
                  <a:srgbClr val="00B050"/>
                </a:solidFill>
              </a:rPr>
              <a:t>vec3</a:t>
            </a:r>
            <a:r>
              <a:rPr lang="hu-HU" dirty="0"/>
              <a:t>(0, -1, 0);</a:t>
            </a:r>
          </a:p>
          <a:p>
            <a:endParaRPr lang="hu-HU" dirty="0"/>
          </a:p>
          <a:p>
            <a:r>
              <a:rPr lang="hu-HU" dirty="0" err="1">
                <a:solidFill>
                  <a:srgbClr val="7030A0"/>
                </a:solidFill>
              </a:rPr>
              <a:t>if</a:t>
            </a:r>
            <a:r>
              <a:rPr lang="hu-HU" dirty="0"/>
              <a:t> (</a:t>
            </a:r>
            <a:r>
              <a:rPr lang="hu-HU" dirty="0" err="1"/>
              <a:t>ImGui</a:t>
            </a:r>
            <a:r>
              <a:rPr lang="hu-HU" dirty="0"/>
              <a:t>::</a:t>
            </a:r>
            <a:r>
              <a:rPr lang="hu-HU" dirty="0">
                <a:solidFill>
                  <a:srgbClr val="FFC000"/>
                </a:solidFill>
              </a:rPr>
              <a:t>SliderFloat3</a:t>
            </a:r>
            <a:r>
              <a:rPr lang="hu-HU" dirty="0"/>
              <a:t>("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gravityDir</a:t>
            </a:r>
            <a:r>
              <a:rPr lang="hu-HU" dirty="0"/>
              <a:t>", &amp;</a:t>
            </a:r>
            <a:r>
              <a:rPr lang="hu-HU" dirty="0" err="1">
                <a:solidFill>
                  <a:srgbClr val="00B0F0"/>
                </a:solidFill>
              </a:rPr>
              <a:t>gravityDir</a:t>
            </a:r>
            <a:r>
              <a:rPr lang="hu-HU" dirty="0"/>
              <a:t>[0], -1, 1)) {</a:t>
            </a:r>
          </a:p>
          <a:p>
            <a:r>
              <a:rPr lang="hu-HU" dirty="0"/>
              <a:t>	</a:t>
            </a:r>
            <a:r>
              <a:rPr lang="hu-HU" dirty="0" err="1">
                <a:solidFill>
                  <a:srgbClr val="00B0F0"/>
                </a:solidFill>
              </a:rPr>
              <a:t>gravityDir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>
                <a:solidFill>
                  <a:srgbClr val="FFC000"/>
                </a:solidFill>
              </a:rPr>
              <a:t>normalize</a:t>
            </a:r>
            <a:r>
              <a:rPr lang="hu-HU" dirty="0"/>
              <a:t>(</a:t>
            </a:r>
            <a:r>
              <a:rPr lang="hu-HU" dirty="0" err="1">
                <a:solidFill>
                  <a:srgbClr val="00B0F0"/>
                </a:solidFill>
              </a:rPr>
              <a:t>gravityDir</a:t>
            </a:r>
            <a:r>
              <a:rPr lang="hu-HU" dirty="0"/>
              <a:t>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545139"/>
            <a:ext cx="8520600" cy="119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Vegyük fel az Update() függvényben a gravitáció irányát reprezentáló vektort és tegyük állíthatóvá a UI-</a:t>
            </a:r>
            <a:r>
              <a:rPr lang="hu-HU" dirty="0" err="1"/>
              <a:t>ról</a:t>
            </a:r>
            <a:r>
              <a:rPr lang="hu-HU" dirty="0"/>
              <a:t>. (A </a:t>
            </a:r>
            <a:r>
              <a:rPr lang="hu-HU" dirty="0" err="1"/>
              <a:t>normalize</a:t>
            </a:r>
            <a:r>
              <a:rPr lang="hu-HU" dirty="0"/>
              <a:t> segítségével biztosítsuk, hogy mindig normált vektort kapjunk)</a:t>
            </a:r>
          </a:p>
        </p:txBody>
      </p:sp>
    </p:spTree>
    <p:extLst>
      <p:ext uri="{BB962C8B-B14F-4D97-AF65-F5344CB8AC3E}">
        <p14:creationId xmlns:p14="http://schemas.microsoft.com/office/powerpoint/2010/main" val="51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80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feladat: hasson a részecskékre gravitáció! Tedd fel, hogy minden részecske egységnyi tömegű. 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3130621"/>
            <a:ext cx="8240629" cy="4462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m_particleVel</a:t>
            </a:r>
            <a:r>
              <a:rPr lang="hu-HU" dirty="0"/>
              <a:t>[i] += </a:t>
            </a:r>
            <a:r>
              <a:rPr lang="hu-HU" dirty="0" err="1">
                <a:solidFill>
                  <a:srgbClr val="00B0F0"/>
                </a:solidFill>
              </a:rPr>
              <a:t>gravityDir</a:t>
            </a:r>
            <a:r>
              <a:rPr lang="hu-HU" dirty="0"/>
              <a:t> * 9.81f * </a:t>
            </a:r>
            <a:r>
              <a:rPr lang="hu-HU" dirty="0" err="1">
                <a:solidFill>
                  <a:srgbClr val="00B0F0"/>
                </a:solidFill>
              </a:rPr>
              <a:t>delta_time</a:t>
            </a:r>
            <a:r>
              <a:rPr lang="hu-HU" dirty="0"/>
              <a:t>;</a:t>
            </a:r>
            <a:endParaRPr lang="hu-H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4;p16">
                <a:extLst>
                  <a:ext uri="{FF2B5EF4-FFF2-40B4-BE49-F238E27FC236}">
                    <a16:creationId xmlns:a16="http://schemas.microsoft.com/office/drawing/2014/main" id="{2161F824-3F17-4F42-8C97-2F62091FB8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545140"/>
                <a:ext cx="8520600" cy="1413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buFont typeface="Average"/>
                  <a:buNone/>
                </a:pPr>
                <a:r>
                  <a:rPr lang="hu-HU" dirty="0"/>
                  <a:t>Ezt követően frissítsük a részecskék sebesség </a:t>
                </a:r>
                <a:r>
                  <a:rPr lang="hu-HU" dirty="0" err="1"/>
                  <a:t>vektorát</a:t>
                </a:r>
                <a:r>
                  <a:rPr lang="hu-HU" dirty="0"/>
                  <a:t>.</a:t>
                </a:r>
              </a:p>
              <a:p>
                <a:pPr marL="0" indent="0">
                  <a:buFont typeface="Average"/>
                  <a:buNone/>
                </a:pPr>
                <a:r>
                  <a:rPr lang="hu-HU" dirty="0"/>
                  <a:t>Sebesség = Gyorsulás x Eltelt idő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hu-H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dirty="0"/>
                  <a:t>)</a:t>
                </a:r>
              </a:p>
              <a:p>
                <a:pPr marL="0" indent="0">
                  <a:buFont typeface="Averag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8" name="Google Shape;84;p16">
                <a:extLst>
                  <a:ext uri="{FF2B5EF4-FFF2-40B4-BE49-F238E27FC236}">
                    <a16:creationId xmlns:a16="http://schemas.microsoft.com/office/drawing/2014/main" id="{2161F824-3F17-4F42-8C97-2F62091FB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45140"/>
                <a:ext cx="8520600" cy="1413214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9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545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0. feladat: ne legyen tökéletesen rugalmas az ütközés, hanem UI-</a:t>
            </a:r>
            <a:r>
              <a:rPr lang="hu-HU" dirty="0" err="1"/>
              <a:t>ról</a:t>
            </a:r>
            <a:r>
              <a:rPr lang="hu-HU" dirty="0"/>
              <a:t> állítható legyen a mozgási energia megmaradt aránya!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2571750"/>
            <a:ext cx="8644041" cy="5815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if</a:t>
            </a:r>
            <a:r>
              <a:rPr lang="pt-BR" dirty="0"/>
              <a:t> ( (m_particlePos[i].x &gt;= 1 &amp;&amp; m_particleVel[i].x &gt; 0) || (m_particlePos[i].x &lt;= -1 &amp;&amp; m_particleVel[i].x &lt; 0) )</a:t>
            </a:r>
          </a:p>
          <a:p>
            <a:r>
              <a:rPr lang="hu-HU" dirty="0"/>
              <a:t>	</a:t>
            </a:r>
            <a:r>
              <a:rPr lang="hu-HU" dirty="0" err="1"/>
              <a:t>m_particleVel</a:t>
            </a:r>
            <a:r>
              <a:rPr lang="hu-HU" dirty="0"/>
              <a:t>[i].x *= -</a:t>
            </a:r>
            <a:r>
              <a:rPr lang="hu-HU" dirty="0" err="1">
                <a:solidFill>
                  <a:srgbClr val="00B0F0"/>
                </a:solidFill>
              </a:rPr>
              <a:t>energyRemaining</a:t>
            </a:r>
            <a:r>
              <a:rPr lang="hu-HU" dirty="0"/>
              <a:t>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990165"/>
            <a:ext cx="8520600" cy="44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Fallal való ütközés megvalósítása: (az x tengely mentén)</a:t>
            </a: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C37A1427-F154-4E46-998A-63491B8D55DB}"/>
              </a:ext>
            </a:extLst>
          </p:cNvPr>
          <p:cNvSpPr txBox="1">
            <a:spLocks/>
          </p:cNvSpPr>
          <p:nvPr/>
        </p:nvSpPr>
        <p:spPr>
          <a:xfrm>
            <a:off x="311700" y="3312157"/>
            <a:ext cx="8520600" cy="173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hu-HU" dirty="0"/>
              <a:t>Ha a részecskén az x tengely mentén a kocka </a:t>
            </a:r>
            <a:r>
              <a:rPr lang="hu-HU" u="sng" dirty="0"/>
              <a:t>x = 1 oldalán kívül található</a:t>
            </a:r>
            <a:r>
              <a:rPr lang="hu-HU" dirty="0"/>
              <a:t>, és a </a:t>
            </a:r>
            <a:r>
              <a:rPr lang="hu-HU" u="sng" dirty="0"/>
              <a:t>sebességének x komponense nagyobb mint nulla </a:t>
            </a:r>
            <a:r>
              <a:rPr lang="hu-HU" dirty="0"/>
              <a:t>(azaz távolodik az x = 1-től pozitív irányban, „jobbra halad” ) vagy </a:t>
            </a:r>
            <a:r>
              <a:rPr lang="hu-HU" u="sng" dirty="0"/>
              <a:t>a kocka x = -1 oldalán kívül található </a:t>
            </a:r>
            <a:r>
              <a:rPr lang="hu-HU" dirty="0"/>
              <a:t>és </a:t>
            </a:r>
            <a:r>
              <a:rPr lang="hu-HU" u="sng" dirty="0"/>
              <a:t>sebességének x komponense kisebb mint nulla</a:t>
            </a:r>
            <a:r>
              <a:rPr lang="hu-HU" dirty="0"/>
              <a:t> (azaz a részecske az x = -1-től „balra” tart) változtassuk meg az adott tengely mentén a sebességének irányát.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2F5E198-9857-4FD7-96D8-ABAFB06039A0}"/>
              </a:ext>
            </a:extLst>
          </p:cNvPr>
          <p:cNvCxnSpPr>
            <a:cxnSpLocks/>
          </p:cNvCxnSpPr>
          <p:nvPr/>
        </p:nvCxnSpPr>
        <p:spPr>
          <a:xfrm flipH="1" flipV="1">
            <a:off x="2487707" y="2864224"/>
            <a:ext cx="2420469" cy="581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268F3491-FB58-4946-BE7B-3C755CB98CCC}"/>
              </a:ext>
            </a:extLst>
          </p:cNvPr>
          <p:cNvCxnSpPr/>
          <p:nvPr/>
        </p:nvCxnSpPr>
        <p:spPr>
          <a:xfrm flipV="1">
            <a:off x="5425888" y="2918012"/>
            <a:ext cx="1109383" cy="125730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1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545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0. feladat: ne legyen tökéletesen rugalmas az ütközés, hanem UI-</a:t>
            </a:r>
            <a:r>
              <a:rPr lang="hu-HU" dirty="0" err="1"/>
              <a:t>ról</a:t>
            </a:r>
            <a:r>
              <a:rPr lang="hu-HU" dirty="0"/>
              <a:t> állítható legyen a mozgási energia megmaradt aránya!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3091143"/>
            <a:ext cx="8644041" cy="828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if</a:t>
            </a:r>
            <a:r>
              <a:rPr lang="pt-BR" dirty="0"/>
              <a:t> ( (m_particlePos[i].x &gt;= 1 &amp;&amp; m_particleVel[i].x &gt; 0) || (m_particlePos[i].x &lt;= -1 &amp;&amp; m_particleVel[i].x &lt; 0) )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m_particleVel</a:t>
            </a:r>
            <a:r>
              <a:rPr lang="hu-HU" dirty="0"/>
              <a:t>[i] *= </a:t>
            </a:r>
            <a:r>
              <a:rPr lang="hu-HU" dirty="0" err="1">
                <a:solidFill>
                  <a:srgbClr val="00B0F0"/>
                </a:solidFill>
              </a:rPr>
              <a:t>energyRemaining</a:t>
            </a:r>
            <a:r>
              <a:rPr lang="hu-HU" dirty="0"/>
              <a:t>;</a:t>
            </a:r>
            <a:endParaRPr lang="pt-BR" dirty="0"/>
          </a:p>
          <a:p>
            <a:r>
              <a:rPr lang="hu-HU" dirty="0"/>
              <a:t>	</a:t>
            </a:r>
            <a:r>
              <a:rPr lang="hu-HU" dirty="0" err="1"/>
              <a:t>m_particleVel</a:t>
            </a:r>
            <a:r>
              <a:rPr lang="hu-HU" dirty="0"/>
              <a:t>[i].x *= -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hu-HU" dirty="0"/>
              <a:t>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990165"/>
            <a:ext cx="8520600" cy="44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cél, hogy a fallal való ütközés során a sebesség nagysága (azaz összesének értéke kisebb legyen) csökkenjen, valamint iránya az adott tengely mentén legyen az ellenkezője.</a:t>
            </a:r>
          </a:p>
        </p:txBody>
      </p:sp>
    </p:spTree>
    <p:extLst>
      <p:ext uri="{BB962C8B-B14F-4D97-AF65-F5344CB8AC3E}">
        <p14:creationId xmlns:p14="http://schemas.microsoft.com/office/powerpoint/2010/main" val="190341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6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Házi feladatok - Színskála</a:t>
            </a:r>
            <a:endParaRPr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109382"/>
            <a:ext cx="8520600" cy="136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hu-HU" dirty="0">
                <a:highlight>
                  <a:srgbClr val="FF0000"/>
                </a:highlight>
              </a:rPr>
              <a:t>Piros</a:t>
            </a:r>
            <a:r>
              <a:rPr lang="hu-HU" dirty="0"/>
              <a:t>: Gondolkodós.</a:t>
            </a:r>
          </a:p>
          <a:p>
            <a:r>
              <a:rPr lang="hu-HU" dirty="0">
                <a:highlight>
                  <a:srgbClr val="FFFF00"/>
                </a:highlight>
              </a:rPr>
              <a:t>Sárga</a:t>
            </a:r>
            <a:r>
              <a:rPr lang="hu-HU" dirty="0"/>
              <a:t>: Kevés gondolkozás</a:t>
            </a:r>
          </a:p>
          <a:p>
            <a:r>
              <a:rPr lang="hu-HU" dirty="0">
                <a:highlight>
                  <a:srgbClr val="00FF00"/>
                </a:highlight>
              </a:rPr>
              <a:t>Zöld</a:t>
            </a:r>
            <a:r>
              <a:rPr lang="en-US" dirty="0"/>
              <a:t>: </a:t>
            </a:r>
            <a:r>
              <a:rPr lang="hu-HU" dirty="0" err="1"/>
              <a:t>Ctrl+C</a:t>
            </a:r>
            <a:r>
              <a:rPr lang="hu-HU" dirty="0"/>
              <a:t> -&gt; </a:t>
            </a:r>
            <a:r>
              <a:rPr lang="hu-HU" dirty="0" err="1"/>
              <a:t>Ctrl+V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82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6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Physics</a:t>
            </a:r>
            <a:r>
              <a:rPr lang="hu-HU" dirty="0"/>
              <a:t> - Házi feladatok</a:t>
            </a:r>
            <a:endParaRPr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2161F824-3F17-4F42-8C97-2F62091FB877}"/>
              </a:ext>
            </a:extLst>
          </p:cNvPr>
          <p:cNvSpPr txBox="1">
            <a:spLocks/>
          </p:cNvSpPr>
          <p:nvPr/>
        </p:nvSpPr>
        <p:spPr>
          <a:xfrm>
            <a:off x="311700" y="1109382"/>
            <a:ext cx="8520600" cy="393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hu-HU" dirty="0">
                <a:highlight>
                  <a:srgbClr val="FF0000"/>
                </a:highlight>
              </a:rPr>
              <a:t>2. feladat</a:t>
            </a:r>
            <a:r>
              <a:rPr lang="hu-HU" dirty="0"/>
              <a:t>: a részecskék ütközzenek egymással is! (2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r>
              <a:rPr lang="hu-HU" dirty="0">
                <a:highlight>
                  <a:srgbClr val="FF0000"/>
                </a:highlight>
              </a:rPr>
              <a:t>3. feladat</a:t>
            </a:r>
            <a:r>
              <a:rPr lang="hu-HU" dirty="0"/>
              <a:t>: rajzold ki minden egyes részecskéhez egy GL_LINES-</a:t>
            </a:r>
            <a:r>
              <a:rPr lang="hu-HU" dirty="0" err="1"/>
              <a:t>zal</a:t>
            </a:r>
            <a:r>
              <a:rPr lang="hu-HU" dirty="0"/>
              <a:t> a </a:t>
            </a:r>
            <a:r>
              <a:rPr lang="hu-HU" dirty="0" err="1"/>
              <a:t>sebességvektorát</a:t>
            </a:r>
            <a:r>
              <a:rPr lang="hu-HU" dirty="0"/>
              <a:t>! (3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r>
              <a:rPr lang="hu-HU" dirty="0">
                <a:highlight>
                  <a:srgbClr val="FFFF00"/>
                </a:highlight>
              </a:rPr>
              <a:t>4. feladat</a:t>
            </a:r>
            <a:r>
              <a:rPr lang="hu-HU" dirty="0"/>
              <a:t>: az UI segítségével lehessen külön-külön (1-1-1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a) </a:t>
            </a:r>
            <a:r>
              <a:rPr lang="hu-HU" dirty="0" err="1"/>
              <a:t>újragenerálni</a:t>
            </a:r>
            <a:r>
              <a:rPr lang="hu-HU" dirty="0"/>
              <a:t> a véletlen pozíciókat</a:t>
            </a:r>
          </a:p>
          <a:p>
            <a:pPr lvl="1"/>
            <a:r>
              <a:rPr lang="hu-HU" dirty="0"/>
              <a:t>b) </a:t>
            </a:r>
            <a:r>
              <a:rPr lang="hu-HU" dirty="0" err="1"/>
              <a:t>újragenerálni</a:t>
            </a:r>
            <a:r>
              <a:rPr lang="hu-HU" dirty="0"/>
              <a:t> a véletlen sebességeket</a:t>
            </a:r>
          </a:p>
          <a:p>
            <a:pPr lvl="1"/>
            <a:r>
              <a:rPr lang="hu-HU" dirty="0"/>
              <a:t>c) növelni és csökkenteni a részecskék számát</a:t>
            </a:r>
          </a:p>
          <a:p>
            <a:r>
              <a:rPr lang="en-US" dirty="0">
                <a:highlight>
                  <a:srgbClr val="00FF00"/>
                </a:highlight>
              </a:rPr>
              <a:t>5. </a:t>
            </a:r>
            <a:r>
              <a:rPr lang="en-US" dirty="0" err="1">
                <a:highlight>
                  <a:srgbClr val="00FF00"/>
                </a:highlight>
              </a:rPr>
              <a:t>feladat</a:t>
            </a:r>
            <a:r>
              <a:rPr lang="en-US" dirty="0"/>
              <a:t>: </a:t>
            </a:r>
            <a:r>
              <a:rPr lang="hu-HU" dirty="0"/>
              <a:t>R</a:t>
            </a:r>
            <a:r>
              <a:rPr lang="en-US" dirty="0" err="1"/>
              <a:t>akd</a:t>
            </a:r>
            <a:r>
              <a:rPr lang="en-US" dirty="0"/>
              <a:t> be a skybox-</a:t>
            </a:r>
            <a:r>
              <a:rPr lang="en-US" dirty="0" err="1"/>
              <a:t>ot</a:t>
            </a:r>
            <a:r>
              <a:rPr lang="en-US" dirty="0"/>
              <a:t>!</a:t>
            </a:r>
            <a:r>
              <a:rPr lang="hu-HU" dirty="0"/>
              <a:t> (2 </a:t>
            </a:r>
            <a:r>
              <a:rPr lang="hu-HU" dirty="0" err="1"/>
              <a:t>pt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Hint: </a:t>
            </a:r>
            <a:r>
              <a:rPr lang="hu-HU" dirty="0" err="1"/>
              <a:t>OGL_Base-ből</a:t>
            </a:r>
            <a:r>
              <a:rPr lang="hu-HU" dirty="0"/>
              <a:t> csak ki kell másolni a megfelelő dolgokat.</a:t>
            </a:r>
          </a:p>
        </p:txBody>
      </p:sp>
    </p:spTree>
    <p:extLst>
      <p:ext uri="{BB962C8B-B14F-4D97-AF65-F5344CB8AC3E}">
        <p14:creationId xmlns:p14="http://schemas.microsoft.com/office/powerpoint/2010/main" val="97911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1. feladat. (</a:t>
            </a:r>
            <a:r>
              <a:rPr lang="hu-HU" dirty="0" err="1"/>
              <a:t>Curves</a:t>
            </a:r>
            <a:r>
              <a:rPr lang="hu-HU" dirty="0"/>
              <a:t>) – Síkban forgatás</a:t>
            </a:r>
            <a:endParaRPr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4A40BAB-D019-4CB6-B138-917B668E0CFD}"/>
              </a:ext>
            </a:extLst>
          </p:cNvPr>
          <p:cNvSpPr txBox="1"/>
          <p:nvPr/>
        </p:nvSpPr>
        <p:spPr>
          <a:xfrm>
            <a:off x="311700" y="2968420"/>
            <a:ext cx="8644041" cy="8673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alpha</a:t>
            </a:r>
            <a:r>
              <a:rPr lang="hu-HU" dirty="0"/>
              <a:t> = </a:t>
            </a:r>
            <a:r>
              <a:rPr lang="hu-HU" dirty="0">
                <a:solidFill>
                  <a:srgbClr val="FFC000"/>
                </a:solidFill>
              </a:rPr>
              <a:t>atan2f</a:t>
            </a:r>
            <a:r>
              <a:rPr lang="hu-HU" dirty="0"/>
              <a:t>(</a:t>
            </a:r>
            <a:r>
              <a:rPr lang="hu-HU" dirty="0" err="1"/>
              <a:t>dir.x</a:t>
            </a:r>
            <a:r>
              <a:rPr lang="hu-HU" dirty="0"/>
              <a:t>, </a:t>
            </a:r>
            <a:r>
              <a:rPr lang="hu-HU" dirty="0" err="1"/>
              <a:t>dir.z</a:t>
            </a:r>
            <a:r>
              <a:rPr lang="hu-HU" dirty="0"/>
              <a:t>);</a:t>
            </a:r>
          </a:p>
          <a:p>
            <a:r>
              <a:rPr lang="hu-HU" dirty="0" err="1"/>
              <a:t>glm</a:t>
            </a:r>
            <a:r>
              <a:rPr lang="hu-HU" dirty="0"/>
              <a:t>::mat4 </a:t>
            </a:r>
            <a:r>
              <a:rPr lang="hu-HU" dirty="0" err="1">
                <a:solidFill>
                  <a:srgbClr val="00B0F0"/>
                </a:solidFill>
              </a:rPr>
              <a:t>rot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rotate</a:t>
            </a:r>
            <a:r>
              <a:rPr lang="hu-HU" dirty="0"/>
              <a:t>&lt;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&gt;(</a:t>
            </a:r>
            <a:r>
              <a:rPr lang="hu-HU" dirty="0" err="1"/>
              <a:t>alpha</a:t>
            </a:r>
            <a:r>
              <a:rPr lang="hu-HU" dirty="0"/>
              <a:t>, </a:t>
            </a:r>
            <a:r>
              <a:rPr lang="hu-HU" dirty="0" err="1"/>
              <a:t>glm</a:t>
            </a:r>
            <a:r>
              <a:rPr lang="hu-HU" dirty="0"/>
              <a:t>::vec3(0,1,0));</a:t>
            </a:r>
          </a:p>
          <a:p>
            <a:r>
              <a:rPr lang="en-US" dirty="0" err="1"/>
              <a:t>glm</a:t>
            </a:r>
            <a:r>
              <a:rPr lang="en-US" dirty="0"/>
              <a:t>::mat4 </a:t>
            </a:r>
            <a:r>
              <a:rPr lang="en-US" dirty="0">
                <a:solidFill>
                  <a:srgbClr val="00B0F0"/>
                </a:solidFill>
              </a:rPr>
              <a:t>suzanne1World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::translate(Eval(</a:t>
            </a:r>
            <a:r>
              <a:rPr lang="en-US" dirty="0" err="1"/>
              <a:t>m_currentParam</a:t>
            </a:r>
            <a:r>
              <a:rPr lang="en-US" dirty="0"/>
              <a:t>)) * rot;</a:t>
            </a:r>
            <a:endParaRPr lang="hu-HU" dirty="0">
              <a:solidFill>
                <a:srgbClr val="00B050"/>
              </a:solidFill>
            </a:endParaRPr>
          </a:p>
          <a:p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3110D477-6DD3-4014-9765-18AB28969169}"/>
              </a:ext>
            </a:extLst>
          </p:cNvPr>
          <p:cNvSpPr txBox="1">
            <a:spLocks/>
          </p:cNvSpPr>
          <p:nvPr/>
        </p:nvSpPr>
        <p:spPr>
          <a:xfrm>
            <a:off x="251189" y="1344706"/>
            <a:ext cx="8520600" cy="105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Ehhez vegyünk fel két új változót a </a:t>
            </a:r>
            <a:r>
              <a:rPr lang="hu-HU" dirty="0" err="1"/>
              <a:t>Render</a:t>
            </a:r>
            <a:r>
              <a:rPr lang="hu-HU" dirty="0"/>
              <a:t>() függvényben. Először számoljuk ki az atan2 függvény segítségével, hogy az XZ síkban milyen szögben kell elforgatnunk Suzanne fejét, majd ezt felhasználva határozzuk meg a forgatás mátrixot, mellyel a Világ transzformációját szorozzuk.</a:t>
            </a:r>
          </a:p>
        </p:txBody>
      </p:sp>
    </p:spTree>
    <p:extLst>
      <p:ext uri="{BB962C8B-B14F-4D97-AF65-F5344CB8AC3E}">
        <p14:creationId xmlns:p14="http://schemas.microsoft.com/office/powerpoint/2010/main" val="211534268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1569</Words>
  <Application>Microsoft Office PowerPoint</Application>
  <PresentationFormat>Diavetítés a képernyőre (16:9 oldalarány)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Oswald</vt:lpstr>
      <vt:lpstr>Average</vt:lpstr>
      <vt:lpstr>Arial</vt:lpstr>
      <vt:lpstr>Cambria Math</vt:lpstr>
      <vt:lpstr>Slate</vt:lpstr>
      <vt:lpstr>Számítógépes Grafika BSc 12. gyakorlat</vt:lpstr>
      <vt:lpstr>1. feladat: hasson a részecskékre gravitáció! Tedd fel, hogy minden részecske egységnyi tömegű. </vt:lpstr>
      <vt:lpstr>1. feladat: hasson a részecskékre gravitáció! Tedd fel, hogy minden részecske egységnyi tömegű. </vt:lpstr>
      <vt:lpstr>1. feladat: hasson a részecskékre gravitáció! Tedd fel, hogy minden részecske egységnyi tömegű. </vt:lpstr>
      <vt:lpstr>0. feladat: ne legyen tökéletesen rugalmas az ütközés, hanem UI-ról állítható legyen a mozgási energia megmaradt aránya!</vt:lpstr>
      <vt:lpstr>0. feladat: ne legyen tökéletesen rugalmas az ütközés, hanem UI-ról állítható legyen a mozgási energia megmaradt aránya!</vt:lpstr>
      <vt:lpstr>Házi feladatok - Színskála</vt:lpstr>
      <vt:lpstr>Physics - Házi feladatok</vt:lpstr>
      <vt:lpstr>1. feladat. (Curves) – Síkban forgatás</vt:lpstr>
      <vt:lpstr>1. feladat. (Curves) – Térben forgatás – Nézeti irány</vt:lpstr>
      <vt:lpstr>1. feladat. (Curves) – Térben forgatás  </vt:lpstr>
      <vt:lpstr>2. feladat. (Curves) – Animate gomb</vt:lpstr>
      <vt:lpstr>2. feladat. (Curves) – Animate gomb – periodikus mozgás</vt:lpstr>
      <vt:lpstr>Transparency - Házi feladatok</vt:lpstr>
      <vt:lpstr>Normals - Házi feladatok</vt:lpstr>
      <vt:lpstr>OGL_Base - Házi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9. gyakorlat</dc:title>
  <cp:lastModifiedBy>István Gergő Gál</cp:lastModifiedBy>
  <cp:revision>51</cp:revision>
  <dcterms:modified xsi:type="dcterms:W3CDTF">2020-05-08T08:10:04Z</dcterms:modified>
</cp:coreProperties>
</file>