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5" r:id="rId3"/>
    <p:sldId id="257" r:id="rId4"/>
    <p:sldId id="277" r:id="rId5"/>
    <p:sldId id="288" r:id="rId6"/>
    <p:sldId id="286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9144000" cy="5143500" type="screen16x9"/>
  <p:notesSz cx="6858000" cy="9144000"/>
  <p:embeddedFontLst>
    <p:embeddedFont>
      <p:font typeface="Average" panose="020B0604020202020204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Oswald" panose="020B0604020202020204" charset="-18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6E787D"/>
    <a:srgbClr val="008000"/>
    <a:srgbClr val="FFD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d27f2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d27f2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9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98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51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151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79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76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36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39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77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672f3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672f3a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7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1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d27f2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d27f2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1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58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672f3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672f3a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45900" y="374250"/>
            <a:ext cx="7852200" cy="16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Számítógépes Grafika BSc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10. </a:t>
            </a:r>
            <a:r>
              <a:rPr lang="hu" dirty="0"/>
              <a:t>gyakorlat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841450" y="2057250"/>
            <a:ext cx="34611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OGL </a:t>
            </a:r>
            <a:r>
              <a:rPr lang="hu-HU" sz="1800" dirty="0" err="1">
                <a:solidFill>
                  <a:srgbClr val="FFFFFF"/>
                </a:solidFill>
              </a:rPr>
              <a:t>Base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79500" y="3572875"/>
            <a:ext cx="53850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dirty="0">
                <a:solidFill>
                  <a:srgbClr val="F3F3F3"/>
                </a:solidFill>
              </a:rPr>
              <a:t>Projekt: </a:t>
            </a:r>
            <a:r>
              <a:rPr lang="hu-HU" u="sng" dirty="0">
                <a:solidFill>
                  <a:schemeClr val="accent5"/>
                </a:solidFill>
              </a:rPr>
              <a:t>http://cg.elte.hu/~bsc_cg/ujgyak/09/01_OGLBase.zip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Változók deklarálása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Első lépésként vegyük fel a </a:t>
            </a:r>
            <a:r>
              <a:rPr lang="hu-HU" dirty="0" err="1"/>
              <a:t>tórusz</a:t>
            </a:r>
            <a:r>
              <a:rPr lang="hu-HU" dirty="0"/>
              <a:t> </a:t>
            </a:r>
            <a:r>
              <a:rPr lang="hu-HU" dirty="0" err="1"/>
              <a:t>vertexeinek</a:t>
            </a:r>
            <a:r>
              <a:rPr lang="hu-HU" dirty="0"/>
              <a:t> tárolásához szükséges változókat a </a:t>
            </a:r>
            <a:r>
              <a:rPr lang="hu-HU" dirty="0" err="1">
                <a:solidFill>
                  <a:srgbClr val="FFC000"/>
                </a:solidFill>
              </a:rPr>
              <a:t>header.h</a:t>
            </a:r>
            <a:r>
              <a:rPr lang="hu-HU" dirty="0"/>
              <a:t>-ban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/>
              <a:t>Majd a parametrikus felülethez szükséges N és M változókat.</a:t>
            </a:r>
            <a:endParaRPr lang="hu-HU" sz="1400" dirty="0">
              <a:solidFill>
                <a:schemeClr val="accent5"/>
              </a:solidFill>
              <a:latin typeface="Trebuchet MS"/>
              <a:sym typeface="Trebuchet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hu-HU" sz="1400" dirty="0">
              <a:solidFill>
                <a:schemeClr val="accent5"/>
              </a:solidFill>
              <a:latin typeface="Trebuchet MS"/>
              <a:sym typeface="Trebuchet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/>
              <a:t>Végül a </a:t>
            </a:r>
            <a:r>
              <a:rPr lang="hu-HU" dirty="0" err="1"/>
              <a:t>tórusz</a:t>
            </a:r>
            <a:r>
              <a:rPr lang="hu-HU" dirty="0"/>
              <a:t>-t inicializáló osztály függvényt. (</a:t>
            </a:r>
            <a:r>
              <a:rPr lang="hu-HU" u="sng" dirty="0"/>
              <a:t>Ne felejtsük el </a:t>
            </a:r>
            <a:r>
              <a:rPr lang="hu-HU" dirty="0"/>
              <a:t>a függvényt meghívni a MyApp.cpp </a:t>
            </a:r>
            <a:r>
              <a:rPr lang="hu-HU" dirty="0" err="1"/>
              <a:t>Init</a:t>
            </a:r>
            <a:r>
              <a:rPr lang="hu-HU" dirty="0"/>
              <a:t>() függvényében.)</a:t>
            </a:r>
            <a:endParaRPr dirty="0"/>
          </a:p>
        </p:txBody>
      </p:sp>
      <p:sp>
        <p:nvSpPr>
          <p:cNvPr id="260" name="Google Shape;260;p36"/>
          <p:cNvSpPr txBox="1"/>
          <p:nvPr/>
        </p:nvSpPr>
        <p:spPr>
          <a:xfrm>
            <a:off x="410350" y="1985963"/>
            <a:ext cx="4414800" cy="892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00B0F0"/>
                </a:solidFill>
              </a:rPr>
              <a:t>VertexArrayObject</a:t>
            </a:r>
            <a:r>
              <a:rPr lang="hu-HU" dirty="0"/>
              <a:t> </a:t>
            </a:r>
            <a:r>
              <a:rPr lang="hu-HU" dirty="0" err="1"/>
              <a:t>m_TorusVao</a:t>
            </a:r>
            <a:r>
              <a:rPr lang="hu-HU" dirty="0"/>
              <a:t>; </a:t>
            </a:r>
            <a:r>
              <a:rPr lang="hu-HU" dirty="0">
                <a:solidFill>
                  <a:srgbClr val="008000"/>
                </a:solidFill>
              </a:rPr>
              <a:t>// VAO</a:t>
            </a:r>
          </a:p>
          <a:p>
            <a:r>
              <a:rPr lang="hu-HU" dirty="0" err="1">
                <a:solidFill>
                  <a:srgbClr val="00B0F0"/>
                </a:solidFill>
              </a:rPr>
              <a:t>IndexBuffer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/>
              <a:t>m_TorusIndices</a:t>
            </a:r>
            <a:r>
              <a:rPr lang="hu-HU" dirty="0"/>
              <a:t>; </a:t>
            </a:r>
            <a:r>
              <a:rPr lang="hu-HU" dirty="0">
                <a:solidFill>
                  <a:srgbClr val="008000"/>
                </a:solidFill>
              </a:rPr>
              <a:t>// index </a:t>
            </a:r>
            <a:r>
              <a:rPr lang="hu-HU" dirty="0" err="1">
                <a:solidFill>
                  <a:srgbClr val="008000"/>
                </a:solidFill>
              </a:rPr>
              <a:t>buffer</a:t>
            </a:r>
            <a:endParaRPr lang="hu-HU" dirty="0">
              <a:solidFill>
                <a:srgbClr val="008000"/>
              </a:solidFill>
            </a:endParaRPr>
          </a:p>
          <a:p>
            <a:r>
              <a:rPr lang="hu-HU" dirty="0" err="1">
                <a:solidFill>
                  <a:srgbClr val="00B0F0"/>
                </a:solidFill>
              </a:rPr>
              <a:t>ArrayBuffer</a:t>
            </a:r>
            <a:r>
              <a:rPr lang="hu-HU" dirty="0"/>
              <a:t> </a:t>
            </a:r>
            <a:r>
              <a:rPr lang="hu-HU" dirty="0" err="1"/>
              <a:t>m_TorusVertexBuffer</a:t>
            </a:r>
            <a:r>
              <a:rPr lang="hu-HU" dirty="0"/>
              <a:t>; </a:t>
            </a:r>
            <a:r>
              <a:rPr lang="hu-HU" dirty="0">
                <a:solidFill>
                  <a:srgbClr val="008000"/>
                </a:solidFill>
              </a:rPr>
              <a:t>// VBO</a:t>
            </a:r>
          </a:p>
        </p:txBody>
      </p:sp>
      <p:sp>
        <p:nvSpPr>
          <p:cNvPr id="261" name="Google Shape;261;p36"/>
          <p:cNvSpPr txBox="1"/>
          <p:nvPr/>
        </p:nvSpPr>
        <p:spPr>
          <a:xfrm>
            <a:off x="410350" y="3272526"/>
            <a:ext cx="4768869" cy="542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dirty="0">
                <a:solidFill>
                  <a:srgbClr val="00B0F0"/>
                </a:solidFill>
              </a:rPr>
              <a:t>const int </a:t>
            </a:r>
            <a:r>
              <a:rPr lang="hu-HU" dirty="0"/>
              <a:t>N = 20, M = 20;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261;p36">
            <a:extLst>
              <a:ext uri="{FF2B5EF4-FFF2-40B4-BE49-F238E27FC236}">
                <a16:creationId xmlns:a16="http://schemas.microsoft.com/office/drawing/2014/main" id="{E1FF49C8-B620-403F-9030-07A655B70BB1}"/>
              </a:ext>
            </a:extLst>
          </p:cNvPr>
          <p:cNvSpPr txBox="1"/>
          <p:nvPr/>
        </p:nvSpPr>
        <p:spPr>
          <a:xfrm>
            <a:off x="410349" y="4514851"/>
            <a:ext cx="4768869" cy="387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hu-HU" dirty="0" err="1">
                <a:solidFill>
                  <a:srgbClr val="00B0F0"/>
                </a:solidFill>
              </a:rPr>
              <a:t>void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/>
              <a:t>InitTorus</a:t>
            </a:r>
            <a:r>
              <a:rPr lang="hu-HU" dirty="0"/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5597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</a:t>
            </a:r>
            <a:r>
              <a:rPr lang="hu-HU" dirty="0" err="1"/>
              <a:t>InitTorus</a:t>
            </a:r>
            <a:r>
              <a:rPr lang="hu-HU" dirty="0"/>
              <a:t>() függvény I.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47431" y="1793080"/>
            <a:ext cx="8153643" cy="3109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void</a:t>
            </a:r>
            <a:r>
              <a:rPr lang="hu-HU" dirty="0"/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CMyApp</a:t>
            </a:r>
            <a:r>
              <a:rPr lang="hu-HU" dirty="0"/>
              <a:t>::</a:t>
            </a:r>
            <a:r>
              <a:rPr lang="hu-HU" dirty="0" err="1"/>
              <a:t>InitTorus</a:t>
            </a:r>
            <a:r>
              <a:rPr lang="hu-HU" dirty="0"/>
              <a:t>()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	</a:t>
            </a:r>
            <a:r>
              <a:rPr lang="pt-BR" dirty="0"/>
              <a:t>std::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vector</a:t>
            </a:r>
            <a:r>
              <a:rPr lang="pt-BR" dirty="0"/>
              <a:t>&lt;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Vertex</a:t>
            </a:r>
            <a:r>
              <a:rPr lang="pt-BR" dirty="0"/>
              <a:t>&gt;vertices((N + 1) * (M + 1));</a:t>
            </a:r>
          </a:p>
          <a:p>
            <a:endParaRPr lang="hu-HU" dirty="0"/>
          </a:p>
          <a:p>
            <a:r>
              <a:rPr lang="hu-HU" dirty="0">
                <a:solidFill>
                  <a:srgbClr val="0070C0"/>
                </a:solidFill>
              </a:rPr>
              <a:t>	</a:t>
            </a:r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rgbClr val="0070C0"/>
                </a:solidFill>
              </a:rPr>
              <a:t>int</a:t>
            </a:r>
            <a:r>
              <a:rPr lang="nn-NO" dirty="0"/>
              <a:t> i = 0; i &lt;= N; ++i)</a:t>
            </a:r>
          </a:p>
          <a:p>
            <a:r>
              <a:rPr lang="hu-HU" dirty="0"/>
              <a:t>		</a:t>
            </a:r>
            <a:r>
              <a:rPr lang="hu-HU" dirty="0" err="1">
                <a:solidFill>
                  <a:srgbClr val="0070C0"/>
                </a:solidFill>
              </a:rPr>
              <a:t>for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/>
              <a:t>(</a:t>
            </a:r>
            <a:r>
              <a:rPr lang="hu-HU" dirty="0">
                <a:solidFill>
                  <a:srgbClr val="0070C0"/>
                </a:solidFill>
              </a:rPr>
              <a:t>int</a:t>
            </a:r>
            <a:r>
              <a:rPr lang="hu-HU" dirty="0"/>
              <a:t> j = 0; j &lt;= M; ++j)</a:t>
            </a:r>
          </a:p>
          <a:p>
            <a:r>
              <a:rPr lang="hu-HU" dirty="0"/>
              <a:t>		{</a:t>
            </a:r>
          </a:p>
          <a:p>
            <a:pPr lvl="2"/>
            <a:r>
              <a:rPr lang="hu-HU" dirty="0"/>
              <a:t>			</a:t>
            </a:r>
            <a:r>
              <a:rPr lang="nn-NO" dirty="0">
                <a:solidFill>
                  <a:srgbClr val="0070C0"/>
                </a:solidFill>
              </a:rPr>
              <a:t>float</a:t>
            </a:r>
            <a:r>
              <a:rPr lang="nn-NO" dirty="0"/>
              <a:t> u = i / (</a:t>
            </a:r>
            <a:r>
              <a:rPr lang="nn-NO" dirty="0">
                <a:solidFill>
                  <a:srgbClr val="0070C0"/>
                </a:solidFill>
              </a:rPr>
              <a:t>float</a:t>
            </a:r>
            <a:r>
              <a:rPr lang="nn-NO" dirty="0"/>
              <a:t>)N;</a:t>
            </a:r>
          </a:p>
          <a:p>
            <a:pPr lvl="2"/>
            <a:r>
              <a:rPr lang="hu-HU" dirty="0"/>
              <a:t>			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v = j / 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)M;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			</a:t>
            </a:r>
            <a:r>
              <a:rPr lang="pt-BR" dirty="0"/>
              <a:t>vertices[i + j * (N + 1)].p = GetTorusPos(u, v);</a:t>
            </a:r>
          </a:p>
          <a:p>
            <a:pPr lvl="2"/>
            <a:r>
              <a:rPr lang="hu-HU" dirty="0"/>
              <a:t>			</a:t>
            </a:r>
            <a:r>
              <a:rPr lang="pt-BR" dirty="0"/>
              <a:t>vertices[i + j * (N + 1)].n = GetTorusNormal(u, v);</a:t>
            </a:r>
          </a:p>
          <a:p>
            <a:pPr lvl="2"/>
            <a:r>
              <a:rPr lang="hu-HU" dirty="0"/>
              <a:t>			</a:t>
            </a:r>
            <a:r>
              <a:rPr lang="en-US" dirty="0"/>
              <a:t>vertices[</a:t>
            </a:r>
            <a:r>
              <a:rPr lang="en-US" dirty="0" err="1"/>
              <a:t>i</a:t>
            </a:r>
            <a:r>
              <a:rPr lang="en-US" dirty="0"/>
              <a:t> + j * (N + 1)].t = </a:t>
            </a:r>
            <a:r>
              <a:rPr lang="hu-HU" dirty="0"/>
              <a:t> </a:t>
            </a:r>
            <a:r>
              <a:rPr lang="en-US" dirty="0" err="1"/>
              <a:t>GetTorusTexcoords</a:t>
            </a:r>
            <a:r>
              <a:rPr lang="en-US" dirty="0"/>
              <a:t>(u, v);</a:t>
            </a:r>
          </a:p>
          <a:p>
            <a:r>
              <a:rPr lang="hu-HU" dirty="0"/>
              <a:t>		}</a:t>
            </a: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96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A </a:t>
            </a:r>
            <a:r>
              <a:rPr lang="hu-HU" dirty="0" err="1"/>
              <a:t>tórusz</a:t>
            </a:r>
            <a:r>
              <a:rPr lang="hu-HU" dirty="0"/>
              <a:t> </a:t>
            </a:r>
            <a:r>
              <a:rPr lang="hu-HU" dirty="0" err="1"/>
              <a:t>vertexeinek</a:t>
            </a:r>
            <a:r>
              <a:rPr lang="hu-HU" dirty="0"/>
              <a:t> tárolását valósítsuk meg egy vektor segítségévél, majd töltsük fel az egyes </a:t>
            </a:r>
            <a:r>
              <a:rPr lang="hu-HU" dirty="0" err="1"/>
              <a:t>vertexek</a:t>
            </a:r>
            <a:r>
              <a:rPr lang="hu-HU" dirty="0"/>
              <a:t> pozíció, normális valamint textúra attribútumait.</a:t>
            </a:r>
          </a:p>
        </p:txBody>
      </p:sp>
    </p:spTree>
    <p:extLst>
      <p:ext uri="{BB962C8B-B14F-4D97-AF65-F5344CB8AC3E}">
        <p14:creationId xmlns:p14="http://schemas.microsoft.com/office/powerpoint/2010/main" val="42597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</a:t>
            </a:r>
            <a:r>
              <a:rPr lang="hu-HU" dirty="0" err="1"/>
              <a:t>InitTorus</a:t>
            </a:r>
            <a:r>
              <a:rPr lang="hu-HU" dirty="0"/>
              <a:t>() függvény II.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47431" y="1793080"/>
            <a:ext cx="8153643" cy="3109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	</a:t>
            </a:r>
            <a:r>
              <a:rPr lang="pt-BR" dirty="0"/>
              <a:t>std::</a:t>
            </a:r>
            <a:r>
              <a:rPr lang="pt-BR" dirty="0">
                <a:solidFill>
                  <a:srgbClr val="0070C0"/>
                </a:solidFill>
              </a:rPr>
              <a:t>vector</a:t>
            </a:r>
            <a:r>
              <a:rPr lang="pt-BR" dirty="0"/>
              <a:t>&lt;</a:t>
            </a:r>
            <a:r>
              <a:rPr lang="pt-BR" dirty="0">
                <a:solidFill>
                  <a:srgbClr val="0070C0"/>
                </a:solidFill>
              </a:rPr>
              <a:t>int</a:t>
            </a:r>
            <a:r>
              <a:rPr lang="pt-BR" dirty="0"/>
              <a:t>&gt; indices(3 * 2 * (N) * (M));</a:t>
            </a:r>
          </a:p>
          <a:p>
            <a:r>
              <a:rPr lang="hu-HU" dirty="0"/>
              <a:t>	</a:t>
            </a:r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rgbClr val="0070C0"/>
                </a:solidFill>
              </a:rPr>
              <a:t>int</a:t>
            </a:r>
            <a:r>
              <a:rPr lang="nn-NO" dirty="0"/>
              <a:t> i = 0; i &lt; N; ++i)</a:t>
            </a:r>
          </a:p>
          <a:p>
            <a:r>
              <a:rPr lang="hu-HU" dirty="0"/>
              <a:t>		</a:t>
            </a:r>
            <a:r>
              <a:rPr lang="hu-HU" dirty="0" err="1">
                <a:solidFill>
                  <a:srgbClr val="0070C0"/>
                </a:solidFill>
              </a:rPr>
              <a:t>for</a:t>
            </a:r>
            <a:r>
              <a:rPr lang="hu-HU" dirty="0"/>
              <a:t> (</a:t>
            </a:r>
            <a:r>
              <a:rPr lang="hu-HU" dirty="0">
                <a:solidFill>
                  <a:srgbClr val="0070C0"/>
                </a:solidFill>
              </a:rPr>
              <a:t>int</a:t>
            </a:r>
            <a:r>
              <a:rPr lang="hu-HU" dirty="0"/>
              <a:t> j = 0; j &lt; M; ++j)</a:t>
            </a:r>
          </a:p>
          <a:p>
            <a:r>
              <a:rPr lang="hu-HU" dirty="0"/>
              <a:t>		{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pt-BR" dirty="0"/>
              <a:t>indices[6 * i + j * 3 * 2 * (N)+0] = (i)+(j) * (N + 1);</a:t>
            </a:r>
          </a:p>
          <a:p>
            <a:r>
              <a:rPr lang="hu-HU" dirty="0"/>
              <a:t>			</a:t>
            </a:r>
            <a:r>
              <a:rPr lang="pt-BR" dirty="0"/>
              <a:t>indices[6 * i + j * 3 * 2 * (N)+1] = (i + 1) + (j) * (N + 1);</a:t>
            </a:r>
          </a:p>
          <a:p>
            <a:r>
              <a:rPr lang="hu-HU" dirty="0"/>
              <a:t>			</a:t>
            </a:r>
            <a:r>
              <a:rPr lang="pt-BR" dirty="0"/>
              <a:t>indices[6 * i + j * 3 * 2 * (N)+2] = (i)+(j + 1) * (N + 1);</a:t>
            </a:r>
          </a:p>
          <a:p>
            <a:r>
              <a:rPr lang="hu-HU" dirty="0"/>
              <a:t>			</a:t>
            </a:r>
            <a:r>
              <a:rPr lang="pt-BR" dirty="0"/>
              <a:t>indices[6 * i + j * 3 * 2 * (N)+3] = (i + 1) + (j) * (N + 1);</a:t>
            </a:r>
          </a:p>
          <a:p>
            <a:r>
              <a:rPr lang="hu-HU" dirty="0"/>
              <a:t>			</a:t>
            </a:r>
            <a:r>
              <a:rPr lang="pt-BR" dirty="0"/>
              <a:t>indices[6 * i + j * 3 * 2 * (N)+4] = (i + 1) + (j + 1) * (N + 1);</a:t>
            </a:r>
          </a:p>
          <a:p>
            <a:r>
              <a:rPr lang="hu-HU" dirty="0"/>
              <a:t>			</a:t>
            </a:r>
            <a:r>
              <a:rPr lang="pt-BR" dirty="0"/>
              <a:t>indices[6 * i + j * 3 * 2 * (N)+5] = (i)+(j + 1) * (N + 1);</a:t>
            </a:r>
          </a:p>
          <a:p>
            <a:r>
              <a:rPr lang="hu-HU" dirty="0"/>
              <a:t>		}</a:t>
            </a:r>
          </a:p>
          <a:p>
            <a:r>
              <a:rPr lang="hu-HU" dirty="0"/>
              <a:t>	</a:t>
            </a:r>
            <a:r>
              <a:rPr lang="hu-HU" dirty="0" err="1"/>
              <a:t>m_TorusVertexBuffer.BufferData</a:t>
            </a:r>
            <a:r>
              <a:rPr lang="hu-HU" dirty="0"/>
              <a:t>(</a:t>
            </a:r>
            <a:r>
              <a:rPr lang="hu-HU" dirty="0" err="1"/>
              <a:t>vertices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hu-HU" dirty="0" err="1"/>
              <a:t>m_TorusIndices.BufferData</a:t>
            </a:r>
            <a:r>
              <a:rPr lang="hu-HU" dirty="0"/>
              <a:t>(</a:t>
            </a:r>
            <a:r>
              <a:rPr lang="hu-HU" dirty="0" err="1"/>
              <a:t>indices</a:t>
            </a:r>
            <a:r>
              <a:rPr lang="hu-HU" dirty="0"/>
              <a:t>);</a:t>
            </a: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96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Ezt követően határozzuk meg a megfelelő indexeket. Majd hozzuk létre a VBO-t valamint az Index </a:t>
            </a:r>
            <a:r>
              <a:rPr lang="hu-HU" dirty="0" err="1"/>
              <a:t>buffert</a:t>
            </a:r>
            <a:r>
              <a:rPr lang="hu-HU" dirty="0"/>
              <a:t>. (És másoljuk is vele együtt fel a GPU-</a:t>
            </a:r>
            <a:r>
              <a:rPr lang="hu-HU" dirty="0" err="1"/>
              <a:t>ra</a:t>
            </a:r>
            <a:r>
              <a:rPr lang="hu-H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8993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</a:t>
            </a:r>
            <a:r>
              <a:rPr lang="hu-HU" dirty="0" err="1"/>
              <a:t>InitTorus</a:t>
            </a:r>
            <a:r>
              <a:rPr lang="hu-HU" dirty="0"/>
              <a:t>() függvény III.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47431" y="1735932"/>
            <a:ext cx="8384869" cy="27717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200" dirty="0"/>
              <a:t>	</a:t>
            </a:r>
            <a:r>
              <a:rPr lang="hu-HU" sz="1200" dirty="0" err="1"/>
              <a:t>m_TorusVao.Init</a:t>
            </a:r>
            <a:r>
              <a:rPr lang="hu-HU" sz="1200" dirty="0"/>
              <a:t>(</a:t>
            </a:r>
          </a:p>
          <a:p>
            <a:r>
              <a:rPr lang="hu-HU" sz="1200" dirty="0"/>
              <a:t>		{</a:t>
            </a:r>
          </a:p>
          <a:p>
            <a:r>
              <a:rPr lang="hu-HU" sz="1200" dirty="0"/>
              <a:t>		{ </a:t>
            </a:r>
            <a:r>
              <a:rPr lang="hu-HU" sz="1200" dirty="0" err="1"/>
              <a:t>CreateAttribute</a:t>
            </a:r>
            <a:r>
              <a:rPr lang="hu-HU" sz="1200" dirty="0"/>
              <a:t>&lt;	0,</a:t>
            </a:r>
          </a:p>
          <a:p>
            <a:r>
              <a:rPr lang="hu-HU" sz="1200" dirty="0"/>
              <a:t>				</a:t>
            </a:r>
            <a:r>
              <a:rPr lang="hu-HU" sz="1200" dirty="0" err="1"/>
              <a:t>glm</a:t>
            </a:r>
            <a:r>
              <a:rPr lang="hu-HU" sz="1200" dirty="0"/>
              <a:t>::</a:t>
            </a:r>
            <a:r>
              <a:rPr lang="hu-HU" sz="1200" dirty="0">
                <a:solidFill>
                  <a:srgbClr val="0070C0"/>
                </a:solidFill>
              </a:rPr>
              <a:t>vec3</a:t>
            </a:r>
            <a:r>
              <a:rPr lang="hu-HU" sz="1200" dirty="0"/>
              <a:t>,</a:t>
            </a:r>
          </a:p>
          <a:p>
            <a:r>
              <a:rPr lang="hu-HU" sz="1200" dirty="0"/>
              <a:t>				0,</a:t>
            </a:r>
          </a:p>
          <a:p>
            <a:r>
              <a:rPr lang="hu-HU" sz="1200" dirty="0"/>
              <a:t>				</a:t>
            </a:r>
            <a:r>
              <a:rPr lang="hu-HU" sz="1200" dirty="0" err="1">
                <a:solidFill>
                  <a:srgbClr val="00B0F0"/>
                </a:solidFill>
              </a:rPr>
              <a:t>sizeof</a:t>
            </a:r>
            <a:r>
              <a:rPr lang="hu-HU" sz="1200" dirty="0"/>
              <a:t>(</a:t>
            </a:r>
            <a:r>
              <a:rPr lang="hu-HU" sz="1200" dirty="0" err="1"/>
              <a:t>Vertex</a:t>
            </a:r>
            <a:r>
              <a:rPr lang="hu-HU" sz="1200" dirty="0"/>
              <a:t>)</a:t>
            </a:r>
          </a:p>
          <a:p>
            <a:r>
              <a:rPr lang="hu-HU" sz="1200" dirty="0"/>
              <a:t>				&gt;, </a:t>
            </a:r>
            <a:r>
              <a:rPr lang="hu-HU" sz="1200" dirty="0" err="1"/>
              <a:t>m_TorusVertexBuffer</a:t>
            </a:r>
            <a:r>
              <a:rPr lang="hu-HU" sz="1200" dirty="0"/>
              <a:t> },</a:t>
            </a:r>
          </a:p>
          <a:p>
            <a:r>
              <a:rPr lang="hu-HU" sz="1200" dirty="0"/>
              <a:t>		{ </a:t>
            </a:r>
            <a:r>
              <a:rPr lang="hu-HU" sz="1200" dirty="0" err="1"/>
              <a:t>CreateAttribute</a:t>
            </a:r>
            <a:r>
              <a:rPr lang="hu-HU" sz="1200" dirty="0"/>
              <a:t>&lt;1, </a:t>
            </a:r>
            <a:r>
              <a:rPr lang="hu-HU" sz="1200" dirty="0" err="1"/>
              <a:t>glm</a:t>
            </a:r>
            <a:r>
              <a:rPr lang="hu-HU" sz="1200" dirty="0"/>
              <a:t>::</a:t>
            </a:r>
            <a:r>
              <a:rPr lang="hu-HU" sz="1200" dirty="0">
                <a:solidFill>
                  <a:srgbClr val="0070C0"/>
                </a:solidFill>
              </a:rPr>
              <a:t>vec3</a:t>
            </a:r>
            <a:r>
              <a:rPr lang="hu-HU" sz="1200" dirty="0"/>
              <a:t>, (</a:t>
            </a:r>
            <a:r>
              <a:rPr lang="hu-HU" sz="1200" dirty="0" err="1">
                <a:solidFill>
                  <a:srgbClr val="00B0F0"/>
                </a:solidFill>
              </a:rPr>
              <a:t>sizeof</a:t>
            </a:r>
            <a:r>
              <a:rPr lang="hu-HU" sz="1200" dirty="0"/>
              <a:t>(</a:t>
            </a:r>
            <a:r>
              <a:rPr lang="hu-HU" sz="1200" dirty="0" err="1"/>
              <a:t>glm</a:t>
            </a:r>
            <a:r>
              <a:rPr lang="hu-HU" sz="1200" dirty="0"/>
              <a:t>::</a:t>
            </a:r>
            <a:r>
              <a:rPr lang="hu-HU" sz="1200" dirty="0">
                <a:solidFill>
                  <a:srgbClr val="0070C0"/>
                </a:solidFill>
              </a:rPr>
              <a:t>vec3</a:t>
            </a:r>
            <a:r>
              <a:rPr lang="hu-HU" sz="1200" dirty="0"/>
              <a:t>)), </a:t>
            </a:r>
            <a:r>
              <a:rPr lang="hu-HU" sz="1200" dirty="0" err="1">
                <a:solidFill>
                  <a:srgbClr val="00B0F0"/>
                </a:solidFill>
              </a:rPr>
              <a:t>sizeof</a:t>
            </a:r>
            <a:r>
              <a:rPr lang="hu-HU" sz="1200" dirty="0"/>
              <a:t>(</a:t>
            </a:r>
            <a:r>
              <a:rPr lang="hu-HU" sz="1200" dirty="0" err="1"/>
              <a:t>Vertex</a:t>
            </a:r>
            <a:r>
              <a:rPr lang="hu-HU" sz="1200" dirty="0"/>
              <a:t>)&gt;, </a:t>
            </a:r>
            <a:r>
              <a:rPr lang="hu-HU" sz="1200" dirty="0" err="1"/>
              <a:t>m_TorusVertexBuffer</a:t>
            </a:r>
            <a:r>
              <a:rPr lang="hu-HU" sz="1200" dirty="0"/>
              <a:t> },</a:t>
            </a:r>
          </a:p>
          <a:p>
            <a:r>
              <a:rPr lang="hu-HU" sz="1200" dirty="0"/>
              <a:t>		{ </a:t>
            </a:r>
            <a:r>
              <a:rPr lang="hu-HU" sz="1200" dirty="0" err="1"/>
              <a:t>CreateAttribute</a:t>
            </a:r>
            <a:r>
              <a:rPr lang="hu-HU" sz="1200" dirty="0"/>
              <a:t>&lt;2, </a:t>
            </a:r>
            <a:r>
              <a:rPr lang="hu-HU" sz="1200" dirty="0" err="1"/>
              <a:t>glm</a:t>
            </a:r>
            <a:r>
              <a:rPr lang="hu-HU" sz="1200" dirty="0"/>
              <a:t>::</a:t>
            </a:r>
            <a:r>
              <a:rPr lang="hu-HU" sz="1200" dirty="0">
                <a:solidFill>
                  <a:srgbClr val="0070C0"/>
                </a:solidFill>
              </a:rPr>
              <a:t>vec2</a:t>
            </a:r>
            <a:r>
              <a:rPr lang="hu-HU" sz="1200" dirty="0"/>
              <a:t>, (2 * </a:t>
            </a:r>
            <a:r>
              <a:rPr lang="hu-HU" sz="1200" dirty="0" err="1">
                <a:solidFill>
                  <a:srgbClr val="00B0F0"/>
                </a:solidFill>
              </a:rPr>
              <a:t>sizeof</a:t>
            </a:r>
            <a:r>
              <a:rPr lang="hu-HU" sz="1200" dirty="0"/>
              <a:t>(</a:t>
            </a:r>
            <a:r>
              <a:rPr lang="hu-HU" sz="1200" dirty="0" err="1"/>
              <a:t>glm</a:t>
            </a:r>
            <a:r>
              <a:rPr lang="hu-HU" sz="1200" dirty="0"/>
              <a:t>::</a:t>
            </a:r>
            <a:r>
              <a:rPr lang="hu-HU" sz="1200" dirty="0">
                <a:solidFill>
                  <a:srgbClr val="0070C0"/>
                </a:solidFill>
              </a:rPr>
              <a:t>vec3</a:t>
            </a:r>
            <a:r>
              <a:rPr lang="hu-HU" sz="1200" dirty="0"/>
              <a:t>)), </a:t>
            </a:r>
            <a:r>
              <a:rPr lang="hu-HU" sz="1200" dirty="0" err="1">
                <a:solidFill>
                  <a:srgbClr val="00B0F0"/>
                </a:solidFill>
              </a:rPr>
              <a:t>sizeof</a:t>
            </a:r>
            <a:r>
              <a:rPr lang="hu-HU" sz="1200" dirty="0"/>
              <a:t>(</a:t>
            </a:r>
            <a:r>
              <a:rPr lang="hu-HU" sz="1200" dirty="0" err="1"/>
              <a:t>Vertex</a:t>
            </a:r>
            <a:r>
              <a:rPr lang="hu-HU" sz="1200" dirty="0"/>
              <a:t>)&gt;, </a:t>
            </a:r>
            <a:r>
              <a:rPr lang="hu-HU" sz="1200" dirty="0" err="1"/>
              <a:t>m_TorusVertexBuffer</a:t>
            </a:r>
            <a:r>
              <a:rPr lang="hu-HU" sz="1200" dirty="0"/>
              <a:t> },</a:t>
            </a:r>
          </a:p>
          <a:p>
            <a:r>
              <a:rPr lang="hu-HU" sz="1200" dirty="0"/>
              <a:t>		},</a:t>
            </a:r>
          </a:p>
          <a:p>
            <a:r>
              <a:rPr lang="hu-HU" sz="1200" dirty="0"/>
              <a:t>		</a:t>
            </a:r>
            <a:r>
              <a:rPr lang="hu-HU" sz="1200" dirty="0" err="1"/>
              <a:t>m_TorusIndices</a:t>
            </a:r>
            <a:endParaRPr lang="hu-HU" sz="1200" dirty="0"/>
          </a:p>
          <a:p>
            <a:r>
              <a:rPr lang="hu-HU" sz="1200" dirty="0"/>
              <a:t>	);</a:t>
            </a:r>
          </a:p>
          <a:p>
            <a:r>
              <a:rPr lang="hu-HU" sz="1200" dirty="0"/>
              <a:t>}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96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Végül hozzuk létre a </a:t>
            </a:r>
            <a:r>
              <a:rPr lang="hu-HU" dirty="0" err="1"/>
              <a:t>tórusz</a:t>
            </a:r>
            <a:r>
              <a:rPr lang="hu-HU" dirty="0"/>
              <a:t> VAO-t.</a:t>
            </a:r>
          </a:p>
        </p:txBody>
      </p:sp>
    </p:spTree>
    <p:extLst>
      <p:ext uri="{BB962C8B-B14F-4D97-AF65-F5344CB8AC3E}">
        <p14:creationId xmlns:p14="http://schemas.microsoft.com/office/powerpoint/2010/main" val="429343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Pozíció, Normál vektor, textúra koordináta I.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57212" y="2905015"/>
            <a:ext cx="7829551" cy="18670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glm</a:t>
            </a:r>
            <a:r>
              <a:rPr lang="hu-HU" dirty="0"/>
              <a:t>::vec3 </a:t>
            </a:r>
            <a:r>
              <a:rPr lang="hu-HU" dirty="0" err="1"/>
              <a:t>GetTorusPos</a:t>
            </a:r>
            <a:r>
              <a:rPr lang="hu-HU" dirty="0"/>
              <a:t>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u, 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v) {</a:t>
            </a:r>
          </a:p>
          <a:p>
            <a:r>
              <a:rPr lang="hu-HU" dirty="0"/>
              <a:t>	u *= 2 * </a:t>
            </a:r>
            <a:r>
              <a:rPr lang="hu-HU" dirty="0">
                <a:solidFill>
                  <a:schemeClr val="accent4">
                    <a:lumMod val="50000"/>
                  </a:schemeClr>
                </a:solidFill>
              </a:rPr>
              <a:t>3.1415f</a:t>
            </a:r>
            <a:r>
              <a:rPr lang="hu-HU" dirty="0"/>
              <a:t>;</a:t>
            </a:r>
          </a:p>
          <a:p>
            <a:r>
              <a:rPr lang="hu-HU" dirty="0"/>
              <a:t>	v *= 2 * </a:t>
            </a:r>
            <a:r>
              <a:rPr lang="hu-HU" dirty="0">
                <a:solidFill>
                  <a:schemeClr val="accent4">
                    <a:lumMod val="50000"/>
                  </a:schemeClr>
                </a:solidFill>
              </a:rPr>
              <a:t>3.1415f</a:t>
            </a:r>
            <a:r>
              <a:rPr lang="hu-HU" dirty="0"/>
              <a:t>;</a:t>
            </a:r>
          </a:p>
          <a:p>
            <a:r>
              <a:rPr lang="hu-HU" dirty="0"/>
              <a:t>	</a:t>
            </a:r>
            <a:r>
              <a:rPr lang="es-ES" dirty="0"/>
              <a:t>float cu = cosf(u), su = sinf(u), cv = cosf(v), sv = sinf(v);</a:t>
            </a:r>
          </a:p>
          <a:p>
            <a:r>
              <a:rPr lang="hu-HU" dirty="0"/>
              <a:t>	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r = 2;</a:t>
            </a:r>
          </a:p>
          <a:p>
            <a:r>
              <a:rPr lang="hu-HU" dirty="0"/>
              <a:t>	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R = 4;</a:t>
            </a:r>
          </a:p>
          <a:p>
            <a:r>
              <a:rPr lang="hu-HU" dirty="0"/>
              <a:t>	</a:t>
            </a:r>
            <a:r>
              <a:rPr lang="pt-BR" dirty="0">
                <a:solidFill>
                  <a:srgbClr val="0070C0"/>
                </a:solidFill>
              </a:rPr>
              <a:t>return</a:t>
            </a:r>
            <a:r>
              <a:rPr lang="pt-BR" dirty="0"/>
              <a:t> glm::vec3((R + r * cu) * cv, r * su, (R + r * cu) * sv);</a:t>
            </a:r>
          </a:p>
          <a:p>
            <a:r>
              <a:rPr lang="hu-HU" dirty="0"/>
              <a:t>}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167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 algn="just">
              <a:buNone/>
            </a:pPr>
            <a:r>
              <a:rPr lang="hu-HU" dirty="0"/>
              <a:t>Az </a:t>
            </a:r>
            <a:r>
              <a:rPr lang="hu-HU" dirty="0" err="1"/>
              <a:t>InitTorus</a:t>
            </a:r>
            <a:r>
              <a:rPr lang="hu-HU" dirty="0"/>
              <a:t>() függvény írása közben </a:t>
            </a:r>
            <a:r>
              <a:rPr lang="hu-HU" dirty="0" err="1"/>
              <a:t>észrevehettük</a:t>
            </a:r>
            <a:r>
              <a:rPr lang="hu-HU" dirty="0"/>
              <a:t>, hogy további még nem definiált függvényeket használtunk a </a:t>
            </a:r>
            <a:r>
              <a:rPr lang="hu-HU" dirty="0" err="1"/>
              <a:t>vertexek</a:t>
            </a:r>
            <a:r>
              <a:rPr lang="hu-HU" dirty="0"/>
              <a:t> feltöltéséhez. A következő lépésben definiáljuk ezeket a MyApp.cpp-ben.</a:t>
            </a:r>
          </a:p>
          <a:p>
            <a:pPr marL="114300" indent="0" algn="just">
              <a:buNone/>
            </a:pPr>
            <a:r>
              <a:rPr lang="hu-HU" dirty="0"/>
              <a:t>A </a:t>
            </a:r>
            <a:r>
              <a:rPr lang="hu-HU" dirty="0" err="1"/>
              <a:t>GetTorusPos</a:t>
            </a:r>
            <a:r>
              <a:rPr lang="hu-HU" dirty="0"/>
              <a:t>(u, v) függvény segítségével a parametrikus felületeknél tanult módon meghatározzuk a </a:t>
            </a:r>
            <a:r>
              <a:rPr lang="hu-HU" dirty="0" err="1"/>
              <a:t>tórusz</a:t>
            </a:r>
            <a:r>
              <a:rPr lang="hu-HU" dirty="0"/>
              <a:t> </a:t>
            </a:r>
            <a:r>
              <a:rPr lang="hu-HU" dirty="0" err="1"/>
              <a:t>vertexeinek</a:t>
            </a:r>
            <a:r>
              <a:rPr lang="hu-HU" dirty="0"/>
              <a:t> pozícióját:</a:t>
            </a:r>
          </a:p>
        </p:txBody>
      </p:sp>
    </p:spTree>
    <p:extLst>
      <p:ext uri="{BB962C8B-B14F-4D97-AF65-F5344CB8AC3E}">
        <p14:creationId xmlns:p14="http://schemas.microsoft.com/office/powerpoint/2010/main" val="317952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Pozíció, Normál vektor, textúra koordináta II.</a:t>
            </a:r>
            <a:endParaRPr dirty="0"/>
          </a:p>
        </p:txBody>
      </p:sp>
      <p:sp>
        <p:nvSpPr>
          <p:cNvPr id="245" name="Google Shape;245;p34"/>
          <p:cNvSpPr txBox="1"/>
          <p:nvPr/>
        </p:nvSpPr>
        <p:spPr>
          <a:xfrm>
            <a:off x="592931" y="2139388"/>
            <a:ext cx="7793832" cy="144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glm</a:t>
            </a:r>
            <a:r>
              <a:rPr lang="hu-HU" dirty="0"/>
              <a:t>::vec3 </a:t>
            </a:r>
            <a:r>
              <a:rPr lang="hu-HU" dirty="0" err="1"/>
              <a:t>GetTorusNormal</a:t>
            </a:r>
            <a:r>
              <a:rPr lang="hu-HU" dirty="0"/>
              <a:t>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u, 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v) {</a:t>
            </a:r>
          </a:p>
          <a:p>
            <a:r>
              <a:rPr lang="hu-HU" dirty="0"/>
              <a:t>	</a:t>
            </a:r>
            <a:r>
              <a:rPr lang="hu-HU" dirty="0" err="1"/>
              <a:t>glm</a:t>
            </a:r>
            <a:r>
              <a:rPr lang="hu-HU" dirty="0"/>
              <a:t>::vec3 du = </a:t>
            </a:r>
            <a:r>
              <a:rPr lang="hu-HU" dirty="0" err="1"/>
              <a:t>GetTorusPos</a:t>
            </a:r>
            <a:r>
              <a:rPr lang="hu-HU" dirty="0"/>
              <a:t>(u + 0.01, v) - </a:t>
            </a:r>
            <a:r>
              <a:rPr lang="hu-HU" dirty="0" err="1"/>
              <a:t>GetTorusPos</a:t>
            </a:r>
            <a:r>
              <a:rPr lang="hu-HU" dirty="0"/>
              <a:t>(u - 0.01, v);</a:t>
            </a:r>
          </a:p>
          <a:p>
            <a:r>
              <a:rPr lang="hu-HU" dirty="0"/>
              <a:t>	</a:t>
            </a:r>
            <a:r>
              <a:rPr lang="hu-HU" dirty="0" err="1"/>
              <a:t>glm</a:t>
            </a:r>
            <a:r>
              <a:rPr lang="hu-HU" dirty="0"/>
              <a:t>::vec3 dv = </a:t>
            </a:r>
            <a:r>
              <a:rPr lang="hu-HU" dirty="0" err="1"/>
              <a:t>GetTorusPos</a:t>
            </a:r>
            <a:r>
              <a:rPr lang="hu-HU" dirty="0"/>
              <a:t>(u, v + 0.01) - </a:t>
            </a:r>
            <a:r>
              <a:rPr lang="hu-HU" dirty="0" err="1"/>
              <a:t>GetTorusPos</a:t>
            </a:r>
            <a:r>
              <a:rPr lang="hu-HU" dirty="0"/>
              <a:t>(u, v - 0.01);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glm</a:t>
            </a:r>
            <a:r>
              <a:rPr lang="en-US" dirty="0"/>
              <a:t>::normalize(</a:t>
            </a:r>
            <a:r>
              <a:rPr lang="en-US" dirty="0" err="1"/>
              <a:t>glm</a:t>
            </a:r>
            <a:r>
              <a:rPr lang="en-US" dirty="0"/>
              <a:t>::cross(du, dv));</a:t>
            </a:r>
          </a:p>
          <a:p>
            <a:r>
              <a:rPr lang="hu-HU" dirty="0"/>
              <a:t>}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1" y="1024872"/>
            <a:ext cx="7996481" cy="104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 algn="just">
              <a:buNone/>
            </a:pPr>
            <a:r>
              <a:rPr lang="hu-HU" dirty="0"/>
              <a:t>Ezt követően a </a:t>
            </a:r>
            <a:r>
              <a:rPr lang="hu-HU" dirty="0" err="1"/>
              <a:t>GetTorusNormal</a:t>
            </a:r>
            <a:r>
              <a:rPr lang="hu-HU" dirty="0"/>
              <a:t>(</a:t>
            </a:r>
            <a:r>
              <a:rPr lang="hu-HU" dirty="0" err="1"/>
              <a:t>float</a:t>
            </a:r>
            <a:r>
              <a:rPr lang="hu-HU" dirty="0"/>
              <a:t> u, </a:t>
            </a:r>
            <a:r>
              <a:rPr lang="hu-HU" dirty="0" err="1"/>
              <a:t>float</a:t>
            </a:r>
            <a:r>
              <a:rPr lang="hu-HU" dirty="0"/>
              <a:t> v) függvény segítségével numerikus deriválást és vektoriális szorzatot használva meghatározzuk a felület normális </a:t>
            </a:r>
            <a:r>
              <a:rPr lang="hu-HU" dirty="0" err="1">
                <a:solidFill>
                  <a:srgbClr val="CACACA"/>
                </a:solidFill>
              </a:rPr>
              <a:t>vektorát</a:t>
            </a:r>
            <a:r>
              <a:rPr lang="hu-HU" dirty="0"/>
              <a:t>. (</a:t>
            </a:r>
            <a:r>
              <a:rPr lang="hu-HU" dirty="0" err="1"/>
              <a:t>df</a:t>
            </a:r>
            <a:r>
              <a:rPr lang="hu-HU" dirty="0"/>
              <a:t>(x) = f(</a:t>
            </a:r>
            <a:r>
              <a:rPr lang="hu-HU" dirty="0" err="1"/>
              <a:t>x+dx</a:t>
            </a:r>
            <a:r>
              <a:rPr lang="hu-HU" dirty="0"/>
              <a:t>)-f(x))</a:t>
            </a:r>
          </a:p>
        </p:txBody>
      </p:sp>
      <p:sp>
        <p:nvSpPr>
          <p:cNvPr id="6" name="Google Shape;245;p34">
            <a:extLst>
              <a:ext uri="{FF2B5EF4-FFF2-40B4-BE49-F238E27FC236}">
                <a16:creationId xmlns:a16="http://schemas.microsoft.com/office/drawing/2014/main" id="{F1135078-D4CD-4B15-BF77-0FDA544B5A6D}"/>
              </a:ext>
            </a:extLst>
          </p:cNvPr>
          <p:cNvSpPr txBox="1"/>
          <p:nvPr/>
        </p:nvSpPr>
        <p:spPr>
          <a:xfrm>
            <a:off x="592930" y="3991025"/>
            <a:ext cx="7793832" cy="823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glm</a:t>
            </a:r>
            <a:r>
              <a:rPr lang="hu-HU" dirty="0"/>
              <a:t>::vec2 </a:t>
            </a:r>
            <a:r>
              <a:rPr lang="hu-HU" dirty="0" err="1"/>
              <a:t>GetTorusTexcoords</a:t>
            </a:r>
            <a:r>
              <a:rPr lang="hu-HU" dirty="0"/>
              <a:t>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u, 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v) {</a:t>
            </a:r>
          </a:p>
          <a:p>
            <a:r>
              <a:rPr lang="hu-H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glm</a:t>
            </a:r>
            <a:r>
              <a:rPr lang="en-US" dirty="0"/>
              <a:t>::vec2(u, v);</a:t>
            </a:r>
          </a:p>
          <a:p>
            <a:r>
              <a:rPr lang="hu-HU" dirty="0"/>
              <a:t>}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4A5B9B3-E5E9-4E20-943D-FF7111FD0995}"/>
              </a:ext>
            </a:extLst>
          </p:cNvPr>
          <p:cNvSpPr txBox="1"/>
          <p:nvPr/>
        </p:nvSpPr>
        <p:spPr>
          <a:xfrm>
            <a:off x="514249" y="3586163"/>
            <a:ext cx="787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rgbClr val="CACACA"/>
                </a:solidFill>
              </a:rPr>
              <a:t>Majd végül a </a:t>
            </a:r>
            <a:r>
              <a:rPr lang="en-US" sz="1800" dirty="0" err="1">
                <a:solidFill>
                  <a:srgbClr val="CACACA"/>
                </a:solidFill>
              </a:rPr>
              <a:t>GetTorusTexcoords</a:t>
            </a:r>
            <a:r>
              <a:rPr lang="en-US" sz="1800" dirty="0">
                <a:solidFill>
                  <a:srgbClr val="CACACA"/>
                </a:solidFill>
              </a:rPr>
              <a:t>(float u, float v)</a:t>
            </a:r>
            <a:r>
              <a:rPr lang="hu-HU" sz="1800" dirty="0">
                <a:solidFill>
                  <a:srgbClr val="CACACA"/>
                </a:solidFill>
              </a:rPr>
              <a:t>-vel a textúra koordinátákat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44228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Kirajzolás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57212" y="2730709"/>
            <a:ext cx="7829551" cy="2275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m_program.Use</a:t>
            </a:r>
            <a:r>
              <a:rPr lang="hu-HU" dirty="0"/>
              <a:t>();</a:t>
            </a:r>
          </a:p>
          <a:p>
            <a:r>
              <a:rPr lang="hu-HU" dirty="0" err="1"/>
              <a:t>m_TorusVao.Bind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en-US" dirty="0" err="1"/>
              <a:t>glm</a:t>
            </a:r>
            <a:r>
              <a:rPr lang="en-US" dirty="0"/>
              <a:t>::mat4 </a:t>
            </a:r>
            <a:r>
              <a:rPr lang="en-US" dirty="0" err="1"/>
              <a:t>torusWorld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::mat4(1.0f);</a:t>
            </a:r>
          </a:p>
          <a:p>
            <a:r>
              <a:rPr lang="hu-HU" dirty="0" err="1"/>
              <a:t>m_program.SetUniform</a:t>
            </a:r>
            <a:r>
              <a:rPr lang="hu-HU" dirty="0"/>
              <a:t>("MVP", </a:t>
            </a:r>
            <a:r>
              <a:rPr lang="hu-HU" dirty="0" err="1"/>
              <a:t>viewProj</a:t>
            </a:r>
            <a:r>
              <a:rPr lang="hu-HU" dirty="0"/>
              <a:t> * </a:t>
            </a:r>
            <a:r>
              <a:rPr lang="hu-HU" dirty="0" err="1"/>
              <a:t>torusWorld</a:t>
            </a:r>
            <a:r>
              <a:rPr lang="hu-HU" dirty="0"/>
              <a:t>);</a:t>
            </a:r>
          </a:p>
          <a:p>
            <a:r>
              <a:rPr lang="en-US" dirty="0" err="1"/>
              <a:t>m_program.SetUniform</a:t>
            </a:r>
            <a:r>
              <a:rPr lang="en-US" dirty="0"/>
              <a:t>("world", </a:t>
            </a:r>
            <a:r>
              <a:rPr lang="en-US" dirty="0" err="1"/>
              <a:t>torusWorld</a:t>
            </a:r>
            <a:r>
              <a:rPr lang="en-US" dirty="0"/>
              <a:t>);</a:t>
            </a:r>
          </a:p>
          <a:p>
            <a:r>
              <a:rPr lang="hu-HU" dirty="0" err="1"/>
              <a:t>m_program.SetUniform</a:t>
            </a:r>
            <a:r>
              <a:rPr lang="hu-HU" dirty="0"/>
              <a:t>("</a:t>
            </a:r>
            <a:r>
              <a:rPr lang="hu-HU" dirty="0" err="1"/>
              <a:t>worldIT</a:t>
            </a:r>
            <a:r>
              <a:rPr lang="hu-HU" dirty="0"/>
              <a:t>",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inverse</a:t>
            </a:r>
            <a:r>
              <a:rPr lang="hu-HU" dirty="0"/>
              <a:t>(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transpose</a:t>
            </a:r>
            <a:r>
              <a:rPr lang="hu-HU" dirty="0"/>
              <a:t>(</a:t>
            </a:r>
            <a:r>
              <a:rPr lang="hu-HU" dirty="0" err="1"/>
              <a:t>torusWorld</a:t>
            </a:r>
            <a:r>
              <a:rPr lang="hu-HU" dirty="0"/>
              <a:t>)));</a:t>
            </a:r>
          </a:p>
          <a:p>
            <a:r>
              <a:rPr lang="hu-HU" dirty="0" err="1"/>
              <a:t>glDrawElements</a:t>
            </a:r>
            <a:r>
              <a:rPr lang="hu-HU" dirty="0"/>
              <a:t>(GL_TRIANGLES, 6 * N * M, GL_UNSIGNED_INT, </a:t>
            </a:r>
            <a:r>
              <a:rPr lang="hu-HU" dirty="0" err="1"/>
              <a:t>nullptr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 err="1"/>
              <a:t>m_program.Unuse</a:t>
            </a:r>
            <a:r>
              <a:rPr lang="hu-HU" dirty="0"/>
              <a:t>();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17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 algn="just">
              <a:buNone/>
            </a:pPr>
            <a:r>
              <a:rPr lang="hu-HU" dirty="0"/>
              <a:t>Végül rajzoljuk ki a </a:t>
            </a:r>
            <a:r>
              <a:rPr lang="hu-HU" dirty="0" err="1"/>
              <a:t>Render</a:t>
            </a:r>
            <a:r>
              <a:rPr lang="hu-HU" dirty="0"/>
              <a:t>() függvényben a </a:t>
            </a:r>
            <a:r>
              <a:rPr lang="hu-HU" dirty="0" err="1"/>
              <a:t>tóruszt</a:t>
            </a:r>
            <a:r>
              <a:rPr lang="hu-HU" dirty="0"/>
              <a:t> (a kódot a kockák kirajzolása alá kell másolni, az </a:t>
            </a:r>
            <a:r>
              <a:rPr lang="hu-HU" dirty="0" err="1"/>
              <a:t>m_program.Unuse</a:t>
            </a:r>
            <a:r>
              <a:rPr lang="hu-HU" dirty="0"/>
              <a:t>() elé, hiszen ugyan azt a textúrát szeretnénk használni, mint amit a kockák esetén tettük). Ehhez először kapcsoljuk be a </a:t>
            </a:r>
            <a:r>
              <a:rPr lang="hu-HU" dirty="0" err="1"/>
              <a:t>tórusz</a:t>
            </a:r>
            <a:r>
              <a:rPr lang="hu-HU" dirty="0"/>
              <a:t> VAO-t. Majd Határozzuk meg a </a:t>
            </a:r>
            <a:r>
              <a:rPr lang="hu-HU" dirty="0" err="1"/>
              <a:t>tórusz</a:t>
            </a:r>
            <a:r>
              <a:rPr lang="hu-HU" dirty="0"/>
              <a:t> világ transzformációját, valamint annak inverzét(a normálisok transzformálásához).</a:t>
            </a:r>
          </a:p>
        </p:txBody>
      </p:sp>
    </p:spTree>
    <p:extLst>
      <p:ext uri="{BB962C8B-B14F-4D97-AF65-F5344CB8AC3E}">
        <p14:creationId xmlns:p14="http://schemas.microsoft.com/office/powerpoint/2010/main" val="270556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3: Az </a:t>
            </a:r>
            <a:r>
              <a:rPr lang="hu-HU" dirty="0" err="1"/>
              <a:t>ImGUI</a:t>
            </a:r>
            <a:r>
              <a:rPr lang="hu-HU" dirty="0"/>
              <a:t> segítségével mozgassuk a </a:t>
            </a:r>
            <a:r>
              <a:rPr lang="hu-HU" dirty="0" err="1"/>
              <a:t>tóruszt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557211" y="2971801"/>
            <a:ext cx="7829551" cy="84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400" dirty="0">
                <a:latin typeface="Courier New"/>
                <a:ea typeface="Courier New"/>
                <a:cs typeface="Courier New"/>
                <a:sym typeface="Courier New"/>
              </a:rPr>
              <a:t>Majd ezt követően a tórusz világ </a:t>
            </a:r>
            <a:r>
              <a:rPr lang="hu-HU" sz="1400" dirty="0">
                <a:latin typeface="Courier New"/>
                <a:ea typeface="Courier New"/>
                <a:cs typeface="Courier New"/>
                <a:sym typeface="Courier New"/>
              </a:rPr>
              <a:t>transzformációját szorozzuk meg az ebből generált eltolás  mátrixszal.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57211" y="2278673"/>
            <a:ext cx="7829551" cy="5861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dirty="0"/>
              <a:t>static glm::vec3 trans = glm::vec3(0, 3, 0);</a:t>
            </a:r>
          </a:p>
          <a:p>
            <a:r>
              <a:rPr lang="nb-NO" dirty="0"/>
              <a:t>ImGui::DragFloat3("translate", &amp;trans[0], 0.1f);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114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 algn="just">
              <a:buNone/>
            </a:pPr>
            <a:r>
              <a:rPr lang="hu-HU" dirty="0"/>
              <a:t>Először hozzunk létre egy vec3, mely az eltolást fogja reprezentálni. Ezt követően az </a:t>
            </a:r>
            <a:r>
              <a:rPr lang="hu-HU" dirty="0" err="1"/>
              <a:t>ImGUI</a:t>
            </a:r>
            <a:r>
              <a:rPr lang="hu-HU" dirty="0"/>
              <a:t>::DragFloat3() függvény segítségével a kurzort használva módosíthatjuk ezen vektor értékét.</a:t>
            </a:r>
          </a:p>
        </p:txBody>
      </p:sp>
      <p:sp>
        <p:nvSpPr>
          <p:cNvPr id="7" name="Google Shape;245;p34">
            <a:extLst>
              <a:ext uri="{FF2B5EF4-FFF2-40B4-BE49-F238E27FC236}">
                <a16:creationId xmlns:a16="http://schemas.microsoft.com/office/drawing/2014/main" id="{6A340A8A-0EB3-4723-8F51-43D33902D436}"/>
              </a:ext>
            </a:extLst>
          </p:cNvPr>
          <p:cNvSpPr txBox="1"/>
          <p:nvPr/>
        </p:nvSpPr>
        <p:spPr>
          <a:xfrm>
            <a:off x="557211" y="3716948"/>
            <a:ext cx="7829551" cy="4016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glm</a:t>
            </a:r>
            <a:r>
              <a:rPr lang="hu-HU" dirty="0"/>
              <a:t>::mat4 </a:t>
            </a:r>
            <a:r>
              <a:rPr lang="hu-HU" dirty="0" err="1"/>
              <a:t>torusWorld</a:t>
            </a:r>
            <a:r>
              <a:rPr lang="hu-HU" dirty="0"/>
              <a:t> =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translate</a:t>
            </a:r>
            <a:r>
              <a:rPr lang="hu-HU" dirty="0"/>
              <a:t>(</a:t>
            </a:r>
            <a:r>
              <a:rPr lang="hu-HU" dirty="0" err="1"/>
              <a:t>trans</a:t>
            </a:r>
            <a:r>
              <a:rPr lang="hu-HU" dirty="0"/>
              <a:t>) *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/>
              <a:t>scale</a:t>
            </a:r>
            <a:r>
              <a:rPr lang="hu-HU" dirty="0"/>
              <a:t>(</a:t>
            </a:r>
            <a:r>
              <a:rPr lang="hu-HU" dirty="0" err="1"/>
              <a:t>glm</a:t>
            </a:r>
            <a:r>
              <a:rPr lang="hu-HU" dirty="0"/>
              <a:t>::vec3(0.3f));</a:t>
            </a:r>
            <a:endParaRPr lang="hu" sz="1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30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Áttekintés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7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Ez a projekt mindent tartalmaz amit az eddigi projektek tartalmaztak. Egy magasabb absztrakciós szint eléréséhez a következő </a:t>
            </a:r>
            <a:r>
              <a:rPr lang="hu-HU" dirty="0" err="1"/>
              <a:t>wrapper</a:t>
            </a:r>
            <a:r>
              <a:rPr lang="hu-HU" dirty="0"/>
              <a:t> osztályokat vezettük be: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ProgramObject</a:t>
            </a:r>
            <a:endParaRPr lang="hu-HU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VertexArrayObject</a:t>
            </a:r>
            <a:endParaRPr lang="hu-HU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IndexBuffer</a:t>
            </a:r>
            <a:endParaRPr lang="hu-HU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ArrayBuffer</a:t>
            </a:r>
            <a:endParaRPr lang="hu-HU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gCamera</a:t>
            </a:r>
            <a:endParaRPr lang="hu-HU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 megértését segítő segédanyag elérhető a tárgy honlapján:</a:t>
            </a:r>
          </a:p>
          <a:p>
            <a:pPr marL="0" lvl="0" indent="0">
              <a:buNone/>
            </a:pPr>
            <a:r>
              <a:rPr lang="hu-HU" u="sng" dirty="0">
                <a:solidFill>
                  <a:schemeClr val="accent5"/>
                </a:solidFill>
              </a:rPr>
              <a:t>https://docs.google.com/document/d/1V40jSVUbyxPYhemMNyKP6tGiCzkgNIUeDvOWZU1F6QY/edit#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30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20050" y="3640500"/>
            <a:ext cx="79905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megvalósításhoz hozzunk létre egy saját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vertex-fragment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shader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párost. A legegyszerűbb módszer egy már meglévő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shader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páros lemásolása. Nevezzük el őket </a:t>
            </a:r>
            <a:r>
              <a:rPr lang="hu-HU" sz="1800" dirty="0" err="1">
                <a:solidFill>
                  <a:srgbClr val="FFC000"/>
                </a:solidFill>
                <a:latin typeface="Average"/>
                <a:ea typeface="Average"/>
                <a:cs typeface="Average"/>
                <a:sym typeface="Average"/>
              </a:rPr>
              <a:t>axes.vert</a:t>
            </a:r>
            <a:r>
              <a:rPr lang="hu-HU" sz="1800" dirty="0">
                <a:solidFill>
                  <a:srgbClr val="FFC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és </a:t>
            </a:r>
            <a:r>
              <a:rPr lang="hu-HU" sz="1800" dirty="0" err="1">
                <a:solidFill>
                  <a:srgbClr val="FFC000"/>
                </a:solidFill>
                <a:latin typeface="Average"/>
                <a:ea typeface="Average"/>
                <a:cs typeface="Average"/>
                <a:sym typeface="Average"/>
              </a:rPr>
              <a:t>axes.frag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-nek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Majd az egérrel húzzuk be a Visual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Studio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ablakban -&gt;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Solution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Explorer -&gt;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Shaders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mappába.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1: Koordináta rendszer tengelyeinek kirajzolása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36D9B9-0D2E-4402-993B-AF0901FE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25" y="1132173"/>
            <a:ext cx="3802431" cy="2393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1: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I.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68498" y="1313366"/>
            <a:ext cx="3717740" cy="3619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#version 330 </a:t>
            </a:r>
            <a:r>
              <a:rPr lang="hu-HU" dirty="0" err="1">
                <a:solidFill>
                  <a:srgbClr val="FFC000"/>
                </a:solidFill>
              </a:rPr>
              <a:t>core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008000"/>
                </a:solidFill>
              </a:rPr>
              <a:t>// a </a:t>
            </a:r>
            <a:r>
              <a:rPr lang="hu-HU" dirty="0" err="1">
                <a:solidFill>
                  <a:srgbClr val="008000"/>
                </a:solidFill>
              </a:rPr>
              <a:t>pipeline</a:t>
            </a:r>
            <a:r>
              <a:rPr lang="hu-HU" dirty="0">
                <a:solidFill>
                  <a:srgbClr val="008000"/>
                </a:solidFill>
              </a:rPr>
              <a:t>-ban tovább adandó értékek</a:t>
            </a:r>
          </a:p>
          <a:p>
            <a:r>
              <a:rPr lang="hu-HU" dirty="0">
                <a:solidFill>
                  <a:srgbClr val="00B0F0"/>
                </a:solidFill>
              </a:rPr>
              <a:t>out</a:t>
            </a:r>
            <a:r>
              <a:rPr lang="hu-HU" dirty="0"/>
              <a:t> </a:t>
            </a:r>
            <a:r>
              <a:rPr lang="hu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;</a:t>
            </a:r>
          </a:p>
          <a:p>
            <a:r>
              <a:rPr lang="hu" dirty="0">
                <a:solidFill>
                  <a:srgbClr val="008000"/>
                </a:solidFill>
                <a:latin typeface="+mn-lt"/>
                <a:ea typeface="Consolas"/>
                <a:cs typeface="Consolas"/>
                <a:sym typeface="Consolas"/>
              </a:rPr>
              <a:t>//</a:t>
            </a:r>
            <a:r>
              <a:rPr lang="hu-HU" dirty="0" err="1">
                <a:solidFill>
                  <a:srgbClr val="008000"/>
                </a:solidFill>
                <a:latin typeface="+mn-lt"/>
                <a:ea typeface="Consolas"/>
                <a:cs typeface="Consolas"/>
                <a:sym typeface="Consolas"/>
              </a:rPr>
              <a:t>shader</a:t>
            </a:r>
            <a:r>
              <a:rPr lang="hu-HU" dirty="0">
                <a:solidFill>
                  <a:srgbClr val="008000"/>
                </a:solidFill>
                <a:latin typeface="+mn-lt"/>
                <a:ea typeface="Consolas"/>
                <a:cs typeface="Consolas"/>
                <a:sym typeface="Consolas"/>
              </a:rPr>
              <a:t> külső paraméterei</a:t>
            </a:r>
            <a:endParaRPr lang="hu-HU" dirty="0">
              <a:solidFill>
                <a:srgbClr val="008000"/>
              </a:solidFill>
              <a:latin typeface="+mn-lt"/>
            </a:endParaRPr>
          </a:p>
          <a:p>
            <a:r>
              <a:rPr lang="hu-HU" dirty="0">
                <a:solidFill>
                  <a:srgbClr val="00B0F0"/>
                </a:solidFill>
              </a:rPr>
              <a:t>uniform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mat4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/>
              <a:t>MVP</a:t>
            </a:r>
            <a:r>
              <a:rPr lang="en-US" dirty="0"/>
              <a:t>;</a:t>
            </a:r>
          </a:p>
          <a:p>
            <a:endParaRPr lang="hu-HU" dirty="0"/>
          </a:p>
          <a:p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[] </a:t>
            </a:r>
            <a:r>
              <a:rPr lang="hu-HU" dirty="0" err="1"/>
              <a:t>pos</a:t>
            </a:r>
            <a:r>
              <a:rPr lang="hu-HU" dirty="0"/>
              <a:t> = 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[6](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(0,0,0), 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(1,0,0),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(0,0,0), 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(0,1,0),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(0,0,0), 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(0,0,1)</a:t>
            </a:r>
          </a:p>
          <a:p>
            <a:r>
              <a:rPr lang="hu-HU" dirty="0"/>
              <a:t>);</a:t>
            </a:r>
          </a:p>
          <a:p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[] col = 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[3](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(1,0,0),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(0,1,0),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(0,0,1)</a:t>
            </a:r>
          </a:p>
          <a:p>
            <a:r>
              <a:rPr lang="hu-HU" dirty="0"/>
              <a:t>);</a:t>
            </a: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4343037" y="1166137"/>
            <a:ext cx="3957270" cy="361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A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shaderben</a:t>
            </a:r>
            <a:r>
              <a:rPr lang="hu-HU" dirty="0"/>
              <a:t> hozzunk létre a korábbiakban tanultak alapján két tömböt, melyek a pozíció (</a:t>
            </a:r>
            <a:r>
              <a:rPr lang="hu-HU" dirty="0" err="1">
                <a:solidFill>
                  <a:srgbClr val="FFC000"/>
                </a:solidFill>
              </a:rPr>
              <a:t>pos</a:t>
            </a:r>
            <a:r>
              <a:rPr lang="hu-HU" dirty="0"/>
              <a:t>) valamint szín(</a:t>
            </a:r>
            <a:r>
              <a:rPr lang="hu-HU" dirty="0">
                <a:solidFill>
                  <a:srgbClr val="FFC000"/>
                </a:solidFill>
              </a:rPr>
              <a:t>col</a:t>
            </a:r>
            <a:r>
              <a:rPr lang="hu-HU" dirty="0"/>
              <a:t>) információját tartalmazzák az egyes </a:t>
            </a:r>
            <a:r>
              <a:rPr lang="hu-HU" dirty="0" err="1"/>
              <a:t>vertexeknek</a:t>
            </a:r>
            <a:r>
              <a:rPr lang="hu-HU" dirty="0"/>
              <a:t>. </a:t>
            </a:r>
          </a:p>
          <a:p>
            <a:pPr marL="0" indent="0">
              <a:buFont typeface="Average"/>
              <a:buNone/>
            </a:pPr>
            <a:endParaRPr lang="hu-HU" dirty="0"/>
          </a:p>
          <a:p>
            <a:pPr marL="0" indent="0">
              <a:buFont typeface="Average"/>
              <a:buNone/>
            </a:pPr>
            <a:r>
              <a:rPr lang="hu-HU" dirty="0"/>
              <a:t>Valamint hozzuk létre az </a:t>
            </a:r>
            <a:r>
              <a:rPr lang="hu-HU" dirty="0">
                <a:solidFill>
                  <a:srgbClr val="FFC000"/>
                </a:solidFill>
              </a:rPr>
              <a:t>MVP</a:t>
            </a:r>
            <a:r>
              <a:rPr lang="hu-HU" dirty="0"/>
              <a:t> uniformot és a </a:t>
            </a:r>
            <a:r>
              <a:rPr lang="hu-HU" dirty="0" err="1">
                <a:solidFill>
                  <a:srgbClr val="FFC000"/>
                </a:solidFill>
              </a:rPr>
              <a:t>color</a:t>
            </a:r>
            <a:r>
              <a:rPr lang="hu-HU" dirty="0"/>
              <a:t> out változót.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1: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II.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68497" y="2807494"/>
            <a:ext cx="6246628" cy="183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00B0F0"/>
                </a:solidFill>
              </a:rPr>
              <a:t>void</a:t>
            </a:r>
            <a:r>
              <a:rPr lang="hu-HU" dirty="0"/>
              <a:t> main()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	</a:t>
            </a:r>
            <a:r>
              <a:rPr lang="fr-FR" dirty="0">
                <a:solidFill>
                  <a:srgbClr val="00B050"/>
                </a:solidFill>
              </a:rPr>
              <a:t>gl_Position </a:t>
            </a:r>
            <a:r>
              <a:rPr lang="fr-FR" dirty="0"/>
              <a:t>= MVP * </a:t>
            </a:r>
            <a:r>
              <a:rPr lang="fr-FR" dirty="0">
                <a:solidFill>
                  <a:srgbClr val="00B0F0"/>
                </a:solidFill>
              </a:rPr>
              <a:t>vec4</a:t>
            </a:r>
            <a:r>
              <a:rPr lang="fr-FR" dirty="0"/>
              <a:t>(pos[</a:t>
            </a:r>
            <a:r>
              <a:rPr lang="fr-FR" dirty="0">
                <a:solidFill>
                  <a:srgbClr val="00B050"/>
                </a:solidFill>
              </a:rPr>
              <a:t>gl_VertexID</a:t>
            </a:r>
            <a:r>
              <a:rPr lang="fr-FR" dirty="0"/>
              <a:t>], 1 );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color</a:t>
            </a:r>
            <a:r>
              <a:rPr lang="hu-HU" dirty="0"/>
              <a:t> = col[</a:t>
            </a:r>
            <a:r>
              <a:rPr lang="hu-HU" dirty="0" err="1">
                <a:solidFill>
                  <a:srgbClr val="00B050"/>
                </a:solidFill>
              </a:rPr>
              <a:t>gl_VertexID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/>
              <a:t>/ 2];</a:t>
            </a:r>
          </a:p>
          <a:p>
            <a:r>
              <a:rPr lang="hu-HU" dirty="0"/>
              <a:t>}</a:t>
            </a: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166137"/>
            <a:ext cx="7910025" cy="1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None/>
            </a:pPr>
            <a:r>
              <a:rPr lang="hu-HU" dirty="0"/>
              <a:t>Ezt követően a main() függvényben határozzuk meg a </a:t>
            </a:r>
            <a:r>
              <a:rPr lang="hu-HU" u="sng" dirty="0"/>
              <a:t>kötelezően</a:t>
            </a:r>
            <a:r>
              <a:rPr lang="hu-HU" dirty="0"/>
              <a:t> megadandó </a:t>
            </a:r>
            <a:r>
              <a:rPr lang="hu-HU" dirty="0" err="1">
                <a:solidFill>
                  <a:srgbClr val="00B050"/>
                </a:solidFill>
              </a:rPr>
              <a:t>gl_Position</a:t>
            </a:r>
            <a:r>
              <a:rPr lang="hu-HU" dirty="0"/>
              <a:t>-t, valamint a továbbadandó </a:t>
            </a:r>
            <a:r>
              <a:rPr lang="hu-HU" dirty="0" err="1">
                <a:solidFill>
                  <a:srgbClr val="FFC000"/>
                </a:solidFill>
              </a:rPr>
              <a:t>color</a:t>
            </a:r>
            <a:r>
              <a:rPr lang="hu-HU" dirty="0"/>
              <a:t> változót.</a:t>
            </a:r>
            <a:endParaRPr lang="hu-HU" dirty="0">
              <a:solidFill>
                <a:srgbClr val="00B050"/>
              </a:solidFill>
            </a:endParaRPr>
          </a:p>
          <a:p>
            <a:pPr marL="0" indent="0">
              <a:buFont typeface="Average"/>
              <a:buNone/>
            </a:pPr>
            <a:endParaRPr lang="hu-HU" dirty="0"/>
          </a:p>
          <a:p>
            <a:pPr marL="0" indent="0">
              <a:buFont typeface="Average"/>
              <a:buNone/>
            </a:pPr>
            <a:r>
              <a:rPr lang="hu-HU" dirty="0"/>
              <a:t>Valamint hozzuk létre az </a:t>
            </a:r>
            <a:r>
              <a:rPr lang="hu-HU" dirty="0">
                <a:solidFill>
                  <a:srgbClr val="FFC000"/>
                </a:solidFill>
              </a:rPr>
              <a:t>MVP</a:t>
            </a:r>
            <a:r>
              <a:rPr lang="hu-HU" dirty="0"/>
              <a:t> uniformot és a </a:t>
            </a:r>
            <a:r>
              <a:rPr lang="hu-HU" dirty="0" err="1">
                <a:solidFill>
                  <a:srgbClr val="FFC000"/>
                </a:solidFill>
              </a:rPr>
              <a:t>color</a:t>
            </a:r>
            <a:r>
              <a:rPr lang="hu-HU" dirty="0"/>
              <a:t> out változót.</a:t>
            </a:r>
          </a:p>
        </p:txBody>
      </p:sp>
    </p:spTree>
    <p:extLst>
      <p:ext uri="{BB962C8B-B14F-4D97-AF65-F5344CB8AC3E}">
        <p14:creationId xmlns:p14="http://schemas.microsoft.com/office/powerpoint/2010/main" val="218372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1: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47432" y="2095365"/>
            <a:ext cx="4060275" cy="21265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#version 330 </a:t>
            </a:r>
            <a:r>
              <a:rPr lang="hu-HU" dirty="0" err="1">
                <a:solidFill>
                  <a:srgbClr val="FFC000"/>
                </a:solidFill>
              </a:rPr>
              <a:t>core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00B0F0"/>
                </a:solidFill>
              </a:rPr>
              <a:t>in</a:t>
            </a:r>
            <a:r>
              <a:rPr lang="hu-HU" dirty="0"/>
              <a:t> </a:t>
            </a:r>
            <a:r>
              <a:rPr lang="hu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;</a:t>
            </a:r>
          </a:p>
          <a:p>
            <a:endParaRPr lang="hu-HU" dirty="0"/>
          </a:p>
          <a:p>
            <a:r>
              <a:rPr lang="en-US" dirty="0">
                <a:solidFill>
                  <a:srgbClr val="00B0F0"/>
                </a:solidFill>
              </a:rPr>
              <a:t>out vec4 </a:t>
            </a:r>
            <a:r>
              <a:rPr lang="en-US" dirty="0" err="1"/>
              <a:t>fs_out_col</a:t>
            </a:r>
            <a:r>
              <a:rPr lang="en-US" dirty="0"/>
              <a:t>;</a:t>
            </a:r>
          </a:p>
          <a:p>
            <a:endParaRPr lang="hu-HU" dirty="0"/>
          </a:p>
          <a:p>
            <a:r>
              <a:rPr lang="hu-HU" dirty="0" err="1">
                <a:solidFill>
                  <a:srgbClr val="00B0F0"/>
                </a:solidFill>
              </a:rPr>
              <a:t>void</a:t>
            </a:r>
            <a:r>
              <a:rPr lang="hu-HU" dirty="0"/>
              <a:t> main()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	</a:t>
            </a:r>
            <a:r>
              <a:rPr lang="en-US" dirty="0" err="1"/>
              <a:t>fs_out_col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vec4</a:t>
            </a:r>
            <a:r>
              <a:rPr lang="en-US" dirty="0"/>
              <a:t>(color, 1);</a:t>
            </a:r>
          </a:p>
          <a:p>
            <a:r>
              <a:rPr lang="hu-HU" dirty="0"/>
              <a:t>}</a:t>
            </a: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91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A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megvalósítása egyszerű, csupán a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shaderből</a:t>
            </a:r>
            <a:r>
              <a:rPr lang="hu-HU" dirty="0"/>
              <a:t> bemenetként kapott színt adjuk tovább a </a:t>
            </a:r>
            <a:r>
              <a:rPr lang="hu-HU" dirty="0" err="1"/>
              <a:t>fragment</a:t>
            </a:r>
            <a:r>
              <a:rPr lang="hu-HU" dirty="0"/>
              <a:t> színeként</a:t>
            </a:r>
          </a:p>
          <a:p>
            <a:pPr marL="0" indent="0">
              <a:buFont typeface="Average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47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1: Grafikus program építése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Vegyünk fel egy új azonosítót az új </a:t>
            </a:r>
            <a:r>
              <a:rPr lang="hu-HU" dirty="0" err="1"/>
              <a:t>shader</a:t>
            </a:r>
            <a:r>
              <a:rPr lang="hu-HU" dirty="0"/>
              <a:t> programunkhoz a </a:t>
            </a:r>
            <a:r>
              <a:rPr lang="hu-HU" dirty="0" err="1">
                <a:solidFill>
                  <a:srgbClr val="FFC000"/>
                </a:solidFill>
              </a:rPr>
              <a:t>header.h</a:t>
            </a:r>
            <a:r>
              <a:rPr lang="hu-HU" dirty="0"/>
              <a:t>-ban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/>
              <a:t>Majd a </a:t>
            </a:r>
            <a:r>
              <a:rPr lang="hu-HU" dirty="0">
                <a:solidFill>
                  <a:srgbClr val="FFC000"/>
                </a:solidFill>
              </a:rPr>
              <a:t>MyApp.cpp </a:t>
            </a:r>
            <a:r>
              <a:rPr lang="hu-HU" dirty="0" err="1">
                <a:solidFill>
                  <a:srgbClr val="FFC000"/>
                </a:solidFill>
              </a:rPr>
              <a:t>InitShaders</a:t>
            </a:r>
            <a:r>
              <a:rPr lang="hu-HU" dirty="0">
                <a:solidFill>
                  <a:srgbClr val="FFC000"/>
                </a:solidFill>
              </a:rPr>
              <a:t>() </a:t>
            </a:r>
            <a:r>
              <a:rPr lang="hu-HU" dirty="0"/>
              <a:t>függvényében végezzük el a szükséges </a:t>
            </a:r>
            <a:r>
              <a:rPr lang="hu-HU" dirty="0" err="1"/>
              <a:t>inicializációt</a:t>
            </a:r>
            <a:r>
              <a:rPr lang="hu-HU" dirty="0"/>
              <a:t> (és linkelést).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10350" y="1657351"/>
            <a:ext cx="4414800" cy="7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hu-HU" dirty="0" err="1">
                <a:solidFill>
                  <a:srgbClr val="00B0F0"/>
                </a:solidFill>
              </a:rPr>
              <a:t>ProgramObject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/>
              <a:t>m_programAxes</a:t>
            </a:r>
            <a:r>
              <a:rPr lang="hu-HU" dirty="0"/>
              <a:t>; </a:t>
            </a:r>
            <a:r>
              <a:rPr lang="hu-HU" dirty="0">
                <a:solidFill>
                  <a:srgbClr val="008000"/>
                </a:solidFill>
              </a:rPr>
              <a:t>//</a:t>
            </a:r>
            <a:r>
              <a:rPr lang="hu-HU" dirty="0" err="1">
                <a:solidFill>
                  <a:srgbClr val="008000"/>
                </a:solidFill>
              </a:rPr>
              <a:t>axes</a:t>
            </a:r>
            <a:r>
              <a:rPr lang="hu-HU" dirty="0">
                <a:solidFill>
                  <a:srgbClr val="008000"/>
                </a:solidFill>
              </a:rPr>
              <a:t> </a:t>
            </a:r>
            <a:r>
              <a:rPr lang="hu-HU" dirty="0" err="1">
                <a:solidFill>
                  <a:srgbClr val="008000"/>
                </a:solidFill>
              </a:rPr>
              <a:t>shader</a:t>
            </a:r>
            <a:endParaRPr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410350" y="3398338"/>
            <a:ext cx="4768869" cy="7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err="1"/>
              <a:t>m_programAxes.</a:t>
            </a:r>
            <a:r>
              <a:rPr lang="hu-HU" dirty="0" err="1">
                <a:solidFill>
                  <a:srgbClr val="FFD079"/>
                </a:solidFill>
              </a:rPr>
              <a:t>Init</a:t>
            </a:r>
            <a:r>
              <a:rPr lang="hu-HU" dirty="0"/>
              <a:t>({ 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"axes.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frag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hu-HU" dirty="0"/>
              <a:t>_</a:t>
            </a:r>
            <a:r>
              <a:rPr lang="hu-HU" dirty="0" err="1"/>
              <a:t>fs</a:t>
            </a:r>
            <a:r>
              <a:rPr lang="hu-HU" dirty="0"/>
              <a:t>, 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"axes.vert"</a:t>
            </a:r>
            <a:r>
              <a:rPr lang="hu-HU" dirty="0"/>
              <a:t>_</a:t>
            </a:r>
            <a:r>
              <a:rPr lang="hu-HU" dirty="0" err="1"/>
              <a:t>vs</a:t>
            </a:r>
            <a:r>
              <a:rPr lang="hu-HU" dirty="0"/>
              <a:t> });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511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1: Rajzolás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47432" y="2095365"/>
            <a:ext cx="6317700" cy="2023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m_programAxes.</a:t>
            </a:r>
            <a:r>
              <a:rPr lang="hu-HU" dirty="0" err="1">
                <a:solidFill>
                  <a:srgbClr val="FFD079"/>
                </a:solidFill>
              </a:rPr>
              <a:t>Use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 err="1"/>
              <a:t>m_programAxes.</a:t>
            </a:r>
            <a:r>
              <a:rPr lang="hu-HU" dirty="0" err="1">
                <a:solidFill>
                  <a:srgbClr val="FFD079"/>
                </a:solidFill>
              </a:rPr>
              <a:t>SetUniform</a:t>
            </a:r>
            <a:r>
              <a:rPr lang="hu-HU" dirty="0"/>
              <a:t>(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"MVP"</a:t>
            </a:r>
            <a:r>
              <a:rPr lang="hu-HU" dirty="0"/>
              <a:t>, </a:t>
            </a:r>
            <a:r>
              <a:rPr lang="hu-HU" dirty="0" err="1"/>
              <a:t>viewProj</a:t>
            </a:r>
            <a:r>
              <a:rPr lang="hu-HU" dirty="0"/>
              <a:t> *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 err="1">
                <a:solidFill>
                  <a:srgbClr val="FFD079"/>
                </a:solidFill>
              </a:rPr>
              <a:t>scale</a:t>
            </a:r>
            <a:r>
              <a:rPr lang="hu-HU" dirty="0"/>
              <a:t>(</a:t>
            </a:r>
            <a:r>
              <a:rPr lang="hu-HU" dirty="0" err="1"/>
              <a:t>glm</a:t>
            </a:r>
            <a:r>
              <a:rPr lang="hu-HU" dirty="0"/>
              <a:t>::vec3(3.0f)));</a:t>
            </a:r>
          </a:p>
          <a:p>
            <a:endParaRPr lang="hu-HU" dirty="0"/>
          </a:p>
          <a:p>
            <a:r>
              <a:rPr lang="en-US" dirty="0" err="1">
                <a:solidFill>
                  <a:srgbClr val="FFD079"/>
                </a:solidFill>
              </a:rPr>
              <a:t>glDrawArrays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GL_LINES</a:t>
            </a:r>
            <a:r>
              <a:rPr lang="en-US" dirty="0"/>
              <a:t>, 0, 6);</a:t>
            </a:r>
            <a:endParaRPr lang="hu-HU" dirty="0"/>
          </a:p>
          <a:p>
            <a:endParaRPr lang="en-US" dirty="0"/>
          </a:p>
          <a:p>
            <a:r>
              <a:rPr lang="hu-HU" dirty="0" err="1"/>
              <a:t>m_programAxes.</a:t>
            </a:r>
            <a:r>
              <a:rPr lang="hu-HU" dirty="0" err="1">
                <a:solidFill>
                  <a:srgbClr val="FFD079"/>
                </a:solidFill>
              </a:rPr>
              <a:t>Unuse</a:t>
            </a:r>
            <a:r>
              <a:rPr lang="hu-HU" dirty="0"/>
              <a:t>();</a:t>
            </a: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024871"/>
            <a:ext cx="7996481" cy="96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Végül a </a:t>
            </a:r>
            <a:r>
              <a:rPr lang="hu-HU" dirty="0" err="1"/>
              <a:t>Render</a:t>
            </a:r>
            <a:r>
              <a:rPr lang="hu-HU" dirty="0"/>
              <a:t>() függvényben rajzoljuk ki a tengelyeket a GL_LINES segítségével.</a:t>
            </a:r>
          </a:p>
          <a:p>
            <a:pPr marL="0" indent="0">
              <a:buFont typeface="Average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278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20050" y="3640500"/>
            <a:ext cx="7990500" cy="115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Feladat: Rajzoljunk ki egy fa textúrával rendelkező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tóruszt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Suzanne feje felett. A megvalósításhoz szükségünk lesz a korábbi projektekben használt parametrikus felületekre valamint parametrikus felületek textúrázására.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2: </a:t>
            </a:r>
            <a:r>
              <a:rPr lang="hu-HU" dirty="0" err="1"/>
              <a:t>Tórusz</a:t>
            </a:r>
            <a:r>
              <a:rPr lang="hu-HU" dirty="0"/>
              <a:t> kirajzolása</a:t>
            </a:r>
            <a:endParaRPr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4121CDC-9C53-4C61-A273-A01E63E2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87" y="1181863"/>
            <a:ext cx="5290894" cy="24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5732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1840</Words>
  <Application>Microsoft Office PowerPoint</Application>
  <PresentationFormat>Diavetítés a képernyőre (16:9 oldalarány)</PresentationFormat>
  <Paragraphs>185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Courier New</vt:lpstr>
      <vt:lpstr>Oswald</vt:lpstr>
      <vt:lpstr>Consolas</vt:lpstr>
      <vt:lpstr>Arial</vt:lpstr>
      <vt:lpstr>Average</vt:lpstr>
      <vt:lpstr>Trebuchet MS</vt:lpstr>
      <vt:lpstr>Slate</vt:lpstr>
      <vt:lpstr>Számítógépes Grafika BSc 10. gyakorlat</vt:lpstr>
      <vt:lpstr>Áttekintés</vt:lpstr>
      <vt:lpstr>Feladat 1: Koordináta rendszer tengelyeinek kirajzolása</vt:lpstr>
      <vt:lpstr>Feladat 1: Vertex shader I.</vt:lpstr>
      <vt:lpstr>Feladat 1: Vertex shader II.</vt:lpstr>
      <vt:lpstr>Feladat 1: Fragment shader</vt:lpstr>
      <vt:lpstr>Feladat 1: Grafikus program építése</vt:lpstr>
      <vt:lpstr>Feladat 1: Rajzolás</vt:lpstr>
      <vt:lpstr>Feladat 2: Tórusz kirajzolása</vt:lpstr>
      <vt:lpstr>Feladat 2: Változók deklarálása</vt:lpstr>
      <vt:lpstr>Feladat 2: InitTorus() függvény I.</vt:lpstr>
      <vt:lpstr>Feladat 2: InitTorus() függvény II.</vt:lpstr>
      <vt:lpstr>Feladat 2: InitTorus() függvény III.</vt:lpstr>
      <vt:lpstr>Feladat 2: Pozíció, Normál vektor, textúra koordináta I.</vt:lpstr>
      <vt:lpstr>Feladat 2: Pozíció, Normál vektor, textúra koordináta II.</vt:lpstr>
      <vt:lpstr>Feladat 2: Kirajzolás</vt:lpstr>
      <vt:lpstr>Feladat 3: Az ImGUI segítségével mozgassuk a tóruszt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Grafika BSc 9. gyakorlat</dc:title>
  <cp:lastModifiedBy>István Gergő Gál</cp:lastModifiedBy>
  <cp:revision>26</cp:revision>
  <dcterms:modified xsi:type="dcterms:W3CDTF">2020-04-24T06:17:24Z</dcterms:modified>
</cp:coreProperties>
</file>