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5" r:id="rId3"/>
    <p:sldId id="257" r:id="rId4"/>
    <p:sldId id="277" r:id="rId5"/>
    <p:sldId id="300" r:id="rId6"/>
    <p:sldId id="301" r:id="rId7"/>
    <p:sldId id="302" r:id="rId8"/>
    <p:sldId id="303" r:id="rId9"/>
    <p:sldId id="304" r:id="rId10"/>
    <p:sldId id="305" r:id="rId11"/>
  </p:sldIdLst>
  <p:sldSz cx="9144000" cy="5143500" type="screen16x9"/>
  <p:notesSz cx="6858000" cy="9144000"/>
  <p:embeddedFontLst>
    <p:embeddedFont>
      <p:font typeface="Average" panose="020B0604020202020204" charset="0"/>
      <p:regular r:id="rId13"/>
    </p:embeddedFont>
    <p:embeddedFont>
      <p:font typeface="Oswald" panose="020B0604020202020204" charset="-1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079"/>
    <a:srgbClr val="CACACA"/>
    <a:srgbClr val="6E787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540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1df9f4cd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1df9f4cd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977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3672f3a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3672f3a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78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05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746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44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aff982f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aff982f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813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645900" y="374250"/>
            <a:ext cx="7852200" cy="16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Számítógépes Grafika BSc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dirty="0"/>
              <a:t>11. gyakorlat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2841450" y="2057250"/>
            <a:ext cx="3461100" cy="11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rgbClr val="FFFFFF"/>
                </a:solidFill>
              </a:rPr>
              <a:t>Transparency</a:t>
            </a:r>
            <a:endParaRPr sz="1800" dirty="0">
              <a:solidFill>
                <a:srgbClr val="FFFFFF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879500" y="3572875"/>
            <a:ext cx="5385000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hu" dirty="0">
                <a:solidFill>
                  <a:srgbClr val="F3F3F3"/>
                </a:solidFill>
              </a:rPr>
              <a:t>Projekt: </a:t>
            </a:r>
            <a:r>
              <a:rPr lang="hu-HU" u="sng" dirty="0">
                <a:solidFill>
                  <a:schemeClr val="accent5"/>
                </a:solidFill>
              </a:rPr>
              <a:t>http://cg.elte.hu/~bsc_cg/ujgyak/10/02_Transparency.zip</a:t>
            </a:r>
            <a:endParaRPr dirty="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5: </a:t>
            </a:r>
            <a:r>
              <a:rPr lang="hu-HU" dirty="0" err="1"/>
              <a:t>ImGui</a:t>
            </a:r>
            <a:r>
              <a:rPr lang="hu-HU" dirty="0"/>
              <a:t> – Falak pozíciója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11700" y="1048564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 err="1"/>
              <a:t>Tegyül</a:t>
            </a:r>
            <a:r>
              <a:rPr lang="hu-HU" dirty="0"/>
              <a:t> lehetővé az </a:t>
            </a:r>
            <a:r>
              <a:rPr lang="hu-HU" dirty="0" err="1"/>
              <a:t>ImGui</a:t>
            </a:r>
            <a:r>
              <a:rPr lang="hu-HU" dirty="0"/>
              <a:t> segítségével, hogy az összes fal pozíciója állítható legyen:</a:t>
            </a:r>
          </a:p>
        </p:txBody>
      </p:sp>
      <p:sp>
        <p:nvSpPr>
          <p:cNvPr id="7" name="Google Shape;245;p34">
            <a:extLst>
              <a:ext uri="{FF2B5EF4-FFF2-40B4-BE49-F238E27FC236}">
                <a16:creationId xmlns:a16="http://schemas.microsoft.com/office/drawing/2014/main" id="{090E1A7E-2695-413B-9388-73FCC97A4371}"/>
              </a:ext>
            </a:extLst>
          </p:cNvPr>
          <p:cNvSpPr txBox="1"/>
          <p:nvPr/>
        </p:nvSpPr>
        <p:spPr>
          <a:xfrm>
            <a:off x="390282" y="1876531"/>
            <a:ext cx="7355224" cy="15995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0070C0"/>
                </a:solidFill>
              </a:rPr>
              <a:t>int</a:t>
            </a:r>
            <a:r>
              <a:rPr lang="hu-HU" dirty="0"/>
              <a:t> i = 0;</a:t>
            </a:r>
          </a:p>
          <a:p>
            <a:r>
              <a:rPr lang="hu-HU" dirty="0" err="1"/>
              <a:t>for</a:t>
            </a:r>
            <a:r>
              <a:rPr lang="hu-HU" dirty="0"/>
              <a:t> 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&amp; </a:t>
            </a:r>
            <a:r>
              <a:rPr lang="hu-HU" dirty="0" err="1">
                <a:solidFill>
                  <a:srgbClr val="00B0F0"/>
                </a:solidFill>
              </a:rPr>
              <a:t>xtrans</a:t>
            </a:r>
            <a:r>
              <a:rPr lang="hu-HU" dirty="0"/>
              <a:t> : </a:t>
            </a:r>
            <a:r>
              <a:rPr lang="hu-HU" dirty="0" err="1"/>
              <a:t>m_wallPos</a:t>
            </a:r>
            <a:r>
              <a:rPr lang="hu-HU" dirty="0"/>
              <a:t>) {</a:t>
            </a:r>
          </a:p>
          <a:p>
            <a:r>
              <a:rPr lang="hu-HU" dirty="0"/>
              <a:t>	</a:t>
            </a:r>
            <a:r>
              <a:rPr lang="hu-HU" dirty="0" err="1"/>
              <a:t>ImGui</a:t>
            </a:r>
            <a:r>
              <a:rPr lang="hu-HU" dirty="0"/>
              <a:t>::</a:t>
            </a:r>
            <a:r>
              <a:rPr lang="hu-HU" dirty="0" err="1">
                <a:solidFill>
                  <a:srgbClr val="FFC000"/>
                </a:solidFill>
              </a:rPr>
              <a:t>PushID</a:t>
            </a:r>
            <a:r>
              <a:rPr lang="hu-HU" dirty="0"/>
              <a:t>(i);</a:t>
            </a:r>
          </a:p>
          <a:p>
            <a:r>
              <a:rPr lang="hu-HU" dirty="0"/>
              <a:t>	</a:t>
            </a:r>
            <a:r>
              <a:rPr lang="hu-HU" dirty="0" err="1"/>
              <a:t>ImGui</a:t>
            </a:r>
            <a:r>
              <a:rPr lang="hu-HU" dirty="0"/>
              <a:t>::</a:t>
            </a:r>
            <a:r>
              <a:rPr lang="hu-HU" dirty="0" err="1">
                <a:solidFill>
                  <a:srgbClr val="FFC000"/>
                </a:solidFill>
              </a:rPr>
              <a:t>SliderFloat</a:t>
            </a:r>
            <a:r>
              <a:rPr lang="hu-HU" dirty="0"/>
              <a:t>("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wall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 x-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pos</a:t>
            </a:r>
            <a:r>
              <a:rPr lang="hu-HU" dirty="0"/>
              <a:t>", &amp;</a:t>
            </a:r>
            <a:r>
              <a:rPr lang="hu-HU" dirty="0" err="1">
                <a:solidFill>
                  <a:srgbClr val="00B0F0"/>
                </a:solidFill>
              </a:rPr>
              <a:t>xtrans</a:t>
            </a:r>
            <a:r>
              <a:rPr lang="hu-HU" dirty="0"/>
              <a:t>, -10, 10);</a:t>
            </a:r>
          </a:p>
          <a:p>
            <a:r>
              <a:rPr lang="hu-HU" dirty="0"/>
              <a:t>	</a:t>
            </a:r>
            <a:r>
              <a:rPr lang="hu-HU" dirty="0" err="1"/>
              <a:t>ImGui</a:t>
            </a:r>
            <a:r>
              <a:rPr lang="hu-HU" dirty="0"/>
              <a:t>::</a:t>
            </a:r>
            <a:r>
              <a:rPr lang="hu-HU" dirty="0" err="1">
                <a:solidFill>
                  <a:srgbClr val="FFC000"/>
                </a:solidFill>
              </a:rPr>
              <a:t>PopID</a:t>
            </a:r>
            <a:r>
              <a:rPr lang="hu-HU" dirty="0"/>
              <a:t>();</a:t>
            </a:r>
          </a:p>
          <a:p>
            <a:r>
              <a:rPr lang="hu-HU" dirty="0"/>
              <a:t>	++i;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5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Áttekintés</a:t>
            </a:r>
            <a:endParaRPr dirty="0"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797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Ebben a projektben áttekintjük, hogyan tudunk áttetsző objektumokat használni.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8184CF3-34DC-4CA8-BF31-484E5F881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546" y="1578670"/>
            <a:ext cx="4600856" cy="311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30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520050" y="3640500"/>
            <a:ext cx="7990500" cy="13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Feladat 1: Legyen a fal mindkét irányból nézve transzparens</a:t>
            </a:r>
            <a:endParaRPr dirty="0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920385B7-A28E-4ABF-81B3-4E928CFDE26E}"/>
              </a:ext>
            </a:extLst>
          </p:cNvPr>
          <p:cNvSpPr txBox="1"/>
          <p:nvPr/>
        </p:nvSpPr>
        <p:spPr>
          <a:xfrm>
            <a:off x="576750" y="1219350"/>
            <a:ext cx="7990500" cy="165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 probléma forrása, hogy transzparens a fal az objektumok kirajzolási sorrendje miatt először a piros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suzanne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-t rajzoljuk ki. Ilyenkor a mögötte elhelyezkedő transzparens fal már a piros </a:t>
            </a:r>
            <a:r>
              <a:rPr lang="hu-HU" sz="1800" dirty="0" err="1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suzanne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takarásában van így a mélységi tesztelésnél eldobjuk és nem rajzoljuk ki.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Megoldás: rajzoljuk ki utoljára a falat. 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Wingdings" panose="05000000000000000000" pitchFamily="2" charset="2"/>
              </a:rPr>
              <a:t></a:t>
            </a: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	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0D4CE0E8-92AA-40CD-B100-61866803D86A}"/>
              </a:ext>
            </a:extLst>
          </p:cNvPr>
          <p:cNvSpPr txBox="1"/>
          <p:nvPr/>
        </p:nvSpPr>
        <p:spPr>
          <a:xfrm>
            <a:off x="576750" y="2967468"/>
            <a:ext cx="7990500" cy="165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Ez szuper, megnyugodhatunk, nem is kell tovább ezzel a projekttel foglalkoznunk.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hu-HU"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Vagy még is?	</a:t>
            </a:r>
            <a:endParaRPr sz="1800" dirty="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Rajzoljunk ki két áttetsző falat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1166137"/>
            <a:ext cx="7910025" cy="361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Legyen a bal oldali fal x = -0.25-ben a jobb oldali fal pedig x = 0.25-ben.</a:t>
            </a:r>
          </a:p>
          <a:p>
            <a:pPr marL="0" indent="0">
              <a:buFont typeface="Average"/>
              <a:buNone/>
            </a:pPr>
            <a:endParaRPr lang="hu-HU" dirty="0"/>
          </a:p>
          <a:p>
            <a:pPr marL="0" indent="0">
              <a:buFont typeface="Average"/>
              <a:buNone/>
            </a:pPr>
            <a:r>
              <a:rPr lang="hu-HU" dirty="0"/>
              <a:t>Mi a probléma?</a:t>
            </a:r>
          </a:p>
          <a:p>
            <a:pPr marL="0" indent="0">
              <a:buFont typeface="Average"/>
              <a:buNone/>
            </a:pPr>
            <a:r>
              <a:rPr lang="hu-HU" dirty="0"/>
              <a:t>A kirajzolás sorrendjétől függően egyik irányban jól működik az áttetszőség, a másik irányban viszont az előző feladatnál látott effektus jelentkezik  a falakra. </a:t>
            </a:r>
          </a:p>
          <a:p>
            <a:pPr marL="0" indent="0">
              <a:buFont typeface="Average"/>
              <a:buNone/>
            </a:pPr>
            <a:endParaRPr lang="hu-HU" dirty="0"/>
          </a:p>
          <a:p>
            <a:pPr marL="0" indent="0">
              <a:buFont typeface="Average"/>
              <a:buNone/>
            </a:pPr>
            <a:r>
              <a:rPr lang="hu-HU" dirty="0"/>
              <a:t>Megoldás: (Ötlet) </a:t>
            </a:r>
          </a:p>
          <a:p>
            <a:pPr marL="0" indent="0">
              <a:buFont typeface="Average"/>
              <a:buNone/>
            </a:pPr>
            <a:r>
              <a:rPr lang="hu-HU" dirty="0"/>
              <a:t>Attól függően, hogy x-ben hol van a kameránk, azaz honnan nézzük a két falat rajzoljuk ki helyes sorrendben a falakat. </a:t>
            </a:r>
          </a:p>
          <a:p>
            <a:pPr marL="0" indent="0">
              <a:buFont typeface="Average"/>
              <a:buNone/>
            </a:pPr>
            <a:endParaRPr lang="hu-H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2: Rajzoljunk ki két áttetsző falat - Megoldás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90282" y="4094936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Ezzel meg is vagyunk, most már tényleg végeztünk?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AB9D8FB0-29A9-4A8E-A06A-D4073377111D}"/>
              </a:ext>
            </a:extLst>
          </p:cNvPr>
          <p:cNvSpPr txBox="1"/>
          <p:nvPr/>
        </p:nvSpPr>
        <p:spPr>
          <a:xfrm>
            <a:off x="390282" y="1294699"/>
            <a:ext cx="6246628" cy="26049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>
                <a:solidFill>
                  <a:srgbClr val="00B050"/>
                </a:solidFill>
              </a:rPr>
              <a:t>// fal 1</a:t>
            </a:r>
          </a:p>
          <a:p>
            <a:r>
              <a:rPr lang="en-US" dirty="0"/>
              <a:t>if(</a:t>
            </a:r>
            <a:r>
              <a:rPr lang="en-US" dirty="0" err="1"/>
              <a:t>m_camera.GetEye</a:t>
            </a:r>
            <a:r>
              <a:rPr lang="en-US" dirty="0"/>
              <a:t>().x &gt; 0)</a:t>
            </a:r>
          </a:p>
          <a:p>
            <a:r>
              <a:rPr lang="hu-HU" dirty="0"/>
              <a:t>	</a:t>
            </a:r>
            <a:r>
              <a:rPr lang="en-US" dirty="0" err="1"/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::translate(</a:t>
            </a:r>
            <a:r>
              <a:rPr lang="en-US" dirty="0" err="1"/>
              <a:t>glm</a:t>
            </a:r>
            <a:r>
              <a:rPr lang="en-US" dirty="0"/>
              <a:t>::vec3(-0.25, 0, 0));</a:t>
            </a:r>
          </a:p>
          <a:p>
            <a:r>
              <a:rPr lang="hu-HU" dirty="0" err="1"/>
              <a:t>else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 err="1"/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::translate(</a:t>
            </a:r>
            <a:r>
              <a:rPr lang="en-US" dirty="0" err="1"/>
              <a:t>glm</a:t>
            </a:r>
            <a:r>
              <a:rPr lang="en-US" dirty="0"/>
              <a:t>::vec3(0.25, 0, 0));</a:t>
            </a:r>
            <a:endParaRPr lang="hu-HU" dirty="0"/>
          </a:p>
          <a:p>
            <a:endParaRPr lang="hu-HU" dirty="0"/>
          </a:p>
          <a:p>
            <a:r>
              <a:rPr lang="hu-HU" dirty="0">
                <a:solidFill>
                  <a:srgbClr val="00B050"/>
                </a:solidFill>
              </a:rPr>
              <a:t>// fal 2</a:t>
            </a:r>
          </a:p>
          <a:p>
            <a:r>
              <a:rPr lang="en-US" dirty="0"/>
              <a:t>if (</a:t>
            </a:r>
            <a:r>
              <a:rPr lang="en-US" dirty="0" err="1"/>
              <a:t>m_camera.GetEye</a:t>
            </a:r>
            <a:r>
              <a:rPr lang="en-US" dirty="0"/>
              <a:t>().x &gt; 0)</a:t>
            </a:r>
          </a:p>
          <a:p>
            <a:r>
              <a:rPr lang="hu-HU" dirty="0"/>
              <a:t>	</a:t>
            </a:r>
            <a:r>
              <a:rPr lang="en-US" dirty="0" err="1"/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::translate(</a:t>
            </a:r>
            <a:r>
              <a:rPr lang="en-US" dirty="0" err="1"/>
              <a:t>glm</a:t>
            </a:r>
            <a:r>
              <a:rPr lang="en-US" dirty="0"/>
              <a:t>::vec3(0.25, 0, 0));</a:t>
            </a:r>
          </a:p>
          <a:p>
            <a:r>
              <a:rPr lang="hu-HU" dirty="0" err="1"/>
              <a:t>else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 err="1"/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::translate(</a:t>
            </a:r>
            <a:r>
              <a:rPr lang="en-US" dirty="0" err="1"/>
              <a:t>glm</a:t>
            </a:r>
            <a:r>
              <a:rPr lang="en-US" dirty="0"/>
              <a:t>::vec3(-0.25, 0, 0));</a:t>
            </a:r>
          </a:p>
        </p:txBody>
      </p:sp>
    </p:spTree>
    <p:extLst>
      <p:ext uri="{BB962C8B-B14F-4D97-AF65-F5344CB8AC3E}">
        <p14:creationId xmlns:p14="http://schemas.microsoft.com/office/powerpoint/2010/main" val="144782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3: Rajzoljunk ki tíz áttetsző falat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11700" y="1048564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A </a:t>
            </a:r>
            <a:r>
              <a:rPr lang="hu-HU" dirty="0" err="1"/>
              <a:t>headerben</a:t>
            </a:r>
            <a:r>
              <a:rPr lang="hu-HU" dirty="0"/>
              <a:t> vegyünk fel egy vektort, amiben a falak x pozícióját fogjuk tárolni: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AB9D8FB0-29A9-4A8E-A06A-D4073377111D}"/>
              </a:ext>
            </a:extLst>
          </p:cNvPr>
          <p:cNvSpPr txBox="1"/>
          <p:nvPr/>
        </p:nvSpPr>
        <p:spPr>
          <a:xfrm>
            <a:off x="390282" y="1673195"/>
            <a:ext cx="6246628" cy="4379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std::</a:t>
            </a:r>
            <a:r>
              <a:rPr lang="en-US" dirty="0">
                <a:solidFill>
                  <a:srgbClr val="00B050"/>
                </a:solidFill>
              </a:rPr>
              <a:t>vector</a:t>
            </a:r>
            <a:r>
              <a:rPr lang="en-US" dirty="0"/>
              <a:t>&lt;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&gt;</a:t>
            </a:r>
            <a:r>
              <a:rPr lang="hu-HU" dirty="0"/>
              <a:t>	</a:t>
            </a:r>
            <a:r>
              <a:rPr lang="en-US" dirty="0" err="1"/>
              <a:t>m_wallPos</a:t>
            </a:r>
            <a:r>
              <a:rPr lang="en-US" dirty="0"/>
              <a:t>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6" name="Google Shape;84;p16">
            <a:extLst>
              <a:ext uri="{FF2B5EF4-FFF2-40B4-BE49-F238E27FC236}">
                <a16:creationId xmlns:a16="http://schemas.microsoft.com/office/drawing/2014/main" id="{659BB360-D77E-48D6-8365-0E96B5E1B980}"/>
              </a:ext>
            </a:extLst>
          </p:cNvPr>
          <p:cNvSpPr txBox="1">
            <a:spLocks/>
          </p:cNvSpPr>
          <p:nvPr/>
        </p:nvSpPr>
        <p:spPr>
          <a:xfrm>
            <a:off x="311700" y="2363461"/>
            <a:ext cx="7910025" cy="514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Töltsük fel a vektort pozíciókkal az </a:t>
            </a:r>
            <a:r>
              <a:rPr lang="hu-HU" dirty="0" err="1"/>
              <a:t>Init</a:t>
            </a:r>
            <a:r>
              <a:rPr lang="hu-HU" dirty="0"/>
              <a:t>()-ben:</a:t>
            </a:r>
          </a:p>
        </p:txBody>
      </p:sp>
      <p:sp>
        <p:nvSpPr>
          <p:cNvPr id="7" name="Google Shape;245;p34">
            <a:extLst>
              <a:ext uri="{FF2B5EF4-FFF2-40B4-BE49-F238E27FC236}">
                <a16:creationId xmlns:a16="http://schemas.microsoft.com/office/drawing/2014/main" id="{65A8EEC5-A07C-4F50-9BE0-B2ACEDD65B0B}"/>
              </a:ext>
            </a:extLst>
          </p:cNvPr>
          <p:cNvSpPr txBox="1"/>
          <p:nvPr/>
        </p:nvSpPr>
        <p:spPr>
          <a:xfrm>
            <a:off x="390282" y="2981429"/>
            <a:ext cx="6246628" cy="10056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m_wallPos.</a:t>
            </a:r>
            <a:r>
              <a:rPr lang="hu-HU" dirty="0" err="1">
                <a:solidFill>
                  <a:srgbClr val="FFD079"/>
                </a:solidFill>
              </a:rPr>
              <a:t>reserve</a:t>
            </a:r>
            <a:r>
              <a:rPr lang="hu-HU" dirty="0"/>
              <a:t>(10);</a:t>
            </a:r>
          </a:p>
          <a:p>
            <a:r>
              <a:rPr lang="nn-NO" dirty="0"/>
              <a:t>for (</a:t>
            </a:r>
            <a:r>
              <a:rPr lang="nn-NO" dirty="0">
                <a:solidFill>
                  <a:srgbClr val="00B0F0"/>
                </a:solidFill>
              </a:rPr>
              <a:t>int</a:t>
            </a:r>
            <a:r>
              <a:rPr lang="nn-NO" dirty="0"/>
              <a:t> i = 0; i &lt; 10; ++i) {</a:t>
            </a:r>
          </a:p>
          <a:p>
            <a:r>
              <a:rPr lang="hu-HU" dirty="0"/>
              <a:t>	</a:t>
            </a:r>
            <a:r>
              <a:rPr lang="en-US" dirty="0" err="1"/>
              <a:t>m_wallPos.</a:t>
            </a:r>
            <a:r>
              <a:rPr lang="en-US" dirty="0" err="1">
                <a:solidFill>
                  <a:srgbClr val="FFD079"/>
                </a:solidFill>
              </a:rPr>
              <a:t>push_back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float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- 4.5f);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44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3: Rajzoljunk ki tíz áttetsző falat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11700" y="1048564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Rajzoljuk ki a 10 falat a </a:t>
            </a:r>
            <a:r>
              <a:rPr lang="hu-HU" dirty="0" err="1"/>
              <a:t>Render</a:t>
            </a:r>
            <a:r>
              <a:rPr lang="hu-HU" dirty="0"/>
              <a:t>()-ben: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AB9D8FB0-29A9-4A8E-A06A-D4073377111D}"/>
              </a:ext>
            </a:extLst>
          </p:cNvPr>
          <p:cNvSpPr txBox="1"/>
          <p:nvPr/>
        </p:nvSpPr>
        <p:spPr>
          <a:xfrm>
            <a:off x="390282" y="1673195"/>
            <a:ext cx="7355224" cy="21524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7030A0"/>
                </a:solidFill>
              </a:rPr>
              <a:t>for</a:t>
            </a:r>
            <a:r>
              <a:rPr lang="hu-HU" dirty="0"/>
              <a:t> 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xtrans</a:t>
            </a:r>
            <a:r>
              <a:rPr lang="hu-HU" dirty="0"/>
              <a:t> : </a:t>
            </a:r>
            <a:r>
              <a:rPr lang="hu-HU" dirty="0" err="1"/>
              <a:t>m_wallPos</a:t>
            </a:r>
            <a:r>
              <a:rPr lang="hu-HU" dirty="0"/>
              <a:t>) {</a:t>
            </a:r>
          </a:p>
          <a:p>
            <a:r>
              <a:rPr lang="hu-HU" dirty="0"/>
              <a:t>	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translate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vec3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xtrans</a:t>
            </a:r>
            <a:r>
              <a:rPr lang="en-US" dirty="0"/>
              <a:t>, 0, 0));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world</a:t>
            </a:r>
            <a:r>
              <a:rPr lang="en-US" dirty="0"/>
              <a:t>", 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/>
              <a:t>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worldIT</a:t>
            </a:r>
            <a:r>
              <a:rPr lang="en-US" dirty="0"/>
              <a:t>", </a:t>
            </a:r>
            <a:r>
              <a:rPr lang="hu-HU" dirty="0"/>
              <a:t>	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transpose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inverse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));</a:t>
            </a:r>
          </a:p>
          <a:p>
            <a:r>
              <a:rPr lang="hu-HU" dirty="0"/>
              <a:t>	</a:t>
            </a:r>
            <a:r>
              <a:rPr lang="hu-HU" dirty="0" err="1"/>
              <a:t>m_program.</a:t>
            </a:r>
            <a:r>
              <a:rPr lang="hu-HU" dirty="0" err="1">
                <a:solidFill>
                  <a:srgbClr val="FFD079"/>
                </a:solidFill>
              </a:rPr>
              <a:t>SetUniform</a:t>
            </a:r>
            <a:r>
              <a:rPr lang="hu-HU" dirty="0"/>
              <a:t>("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MVP</a:t>
            </a:r>
            <a:r>
              <a:rPr lang="hu-HU" dirty="0"/>
              <a:t>", </a:t>
            </a:r>
            <a:r>
              <a:rPr lang="hu-HU" dirty="0" err="1"/>
              <a:t>m_camera.</a:t>
            </a:r>
            <a:r>
              <a:rPr lang="hu-HU" dirty="0" err="1">
                <a:solidFill>
                  <a:srgbClr val="FFD079"/>
                </a:solidFill>
              </a:rPr>
              <a:t>GetViewPro</a:t>
            </a:r>
            <a:r>
              <a:rPr lang="hu-HU" dirty="0" err="1"/>
              <a:t>j</a:t>
            </a:r>
            <a:r>
              <a:rPr lang="hu-HU" dirty="0"/>
              <a:t>() * </a:t>
            </a:r>
            <a:r>
              <a:rPr lang="hu-HU" dirty="0" err="1">
                <a:solidFill>
                  <a:srgbClr val="00B0F0"/>
                </a:solidFill>
              </a:rPr>
              <a:t>wallWorld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Kd</a:t>
            </a:r>
            <a:r>
              <a:rPr lang="en-US" dirty="0"/>
              <a:t>", </a:t>
            </a:r>
            <a:r>
              <a:rPr lang="en-US" dirty="0" err="1"/>
              <a:t>m_wallColor</a:t>
            </a:r>
            <a:r>
              <a:rPr lang="en-US" dirty="0"/>
              <a:t>);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en-US" dirty="0" err="1">
                <a:solidFill>
                  <a:srgbClr val="FFD079"/>
                </a:solidFill>
              </a:rPr>
              <a:t>glDrawElements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GL_TRIANGLES</a:t>
            </a:r>
            <a:r>
              <a:rPr lang="en-US" dirty="0"/>
              <a:t>, 6, </a:t>
            </a:r>
            <a:r>
              <a:rPr lang="en-US" dirty="0">
                <a:solidFill>
                  <a:srgbClr val="7030A0"/>
                </a:solidFill>
              </a:rPr>
              <a:t>GL_UNSIGNED_INT</a:t>
            </a:r>
            <a:r>
              <a:rPr lang="en-US" dirty="0"/>
              <a:t>, 0);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413E1C15-A6EB-49CC-9F81-AA800568C28A}"/>
              </a:ext>
            </a:extLst>
          </p:cNvPr>
          <p:cNvSpPr txBox="1">
            <a:spLocks/>
          </p:cNvSpPr>
          <p:nvPr/>
        </p:nvSpPr>
        <p:spPr>
          <a:xfrm>
            <a:off x="311700" y="4019097"/>
            <a:ext cx="7910025" cy="80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hu-HU" dirty="0"/>
              <a:t>Helyes sorrend?</a:t>
            </a:r>
          </a:p>
          <a:p>
            <a:pPr marL="0" indent="0">
              <a:buFont typeface="Average"/>
              <a:buNone/>
            </a:pPr>
            <a:r>
              <a:rPr lang="hu-HU" dirty="0"/>
              <a:t>Házi feladat.</a:t>
            </a:r>
          </a:p>
        </p:txBody>
      </p:sp>
    </p:spTree>
    <p:extLst>
      <p:ext uri="{BB962C8B-B14F-4D97-AF65-F5344CB8AC3E}">
        <p14:creationId xmlns:p14="http://schemas.microsoft.com/office/powerpoint/2010/main" val="271762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3: Rajzoljunk ki tíz áttetsző falat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11700" y="1048564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Rajzoljuk ki a 10 falat a </a:t>
            </a:r>
            <a:r>
              <a:rPr lang="hu-HU" dirty="0" err="1"/>
              <a:t>Render</a:t>
            </a:r>
            <a:r>
              <a:rPr lang="hu-HU" dirty="0"/>
              <a:t>()-ben: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AB9D8FB0-29A9-4A8E-A06A-D4073377111D}"/>
              </a:ext>
            </a:extLst>
          </p:cNvPr>
          <p:cNvSpPr txBox="1"/>
          <p:nvPr/>
        </p:nvSpPr>
        <p:spPr>
          <a:xfrm>
            <a:off x="390282" y="1673195"/>
            <a:ext cx="7355224" cy="21524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>
                <a:solidFill>
                  <a:srgbClr val="7030A0"/>
                </a:solidFill>
              </a:rPr>
              <a:t>for</a:t>
            </a:r>
            <a:r>
              <a:rPr lang="hu-HU" dirty="0"/>
              <a:t> (</a:t>
            </a:r>
            <a:r>
              <a:rPr lang="hu-HU" dirty="0" err="1">
                <a:solidFill>
                  <a:srgbClr val="0070C0"/>
                </a:solidFill>
              </a:rPr>
              <a:t>float</a:t>
            </a:r>
            <a:r>
              <a:rPr lang="hu-HU" dirty="0"/>
              <a:t> </a:t>
            </a:r>
            <a:r>
              <a:rPr lang="hu-HU" dirty="0" err="1">
                <a:solidFill>
                  <a:srgbClr val="00B0F0"/>
                </a:solidFill>
              </a:rPr>
              <a:t>xtrans</a:t>
            </a:r>
            <a:r>
              <a:rPr lang="hu-HU" dirty="0"/>
              <a:t> : </a:t>
            </a:r>
            <a:r>
              <a:rPr lang="hu-HU" dirty="0" err="1"/>
              <a:t>m_wallPos</a:t>
            </a:r>
            <a:r>
              <a:rPr lang="hu-HU" dirty="0"/>
              <a:t>) {</a:t>
            </a:r>
          </a:p>
          <a:p>
            <a:r>
              <a:rPr lang="hu-HU" dirty="0"/>
              <a:t>	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/>
              <a:t> = 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translate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00B050"/>
                </a:solidFill>
              </a:rPr>
              <a:t>vec3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xtrans</a:t>
            </a:r>
            <a:r>
              <a:rPr lang="en-US" dirty="0"/>
              <a:t>, 0, 0));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world</a:t>
            </a:r>
            <a:r>
              <a:rPr lang="en-US" dirty="0"/>
              <a:t>", 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/>
              <a:t>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worldIT</a:t>
            </a:r>
            <a:r>
              <a:rPr lang="en-US" dirty="0"/>
              <a:t>", </a:t>
            </a:r>
            <a:r>
              <a:rPr lang="hu-HU" dirty="0"/>
              <a:t>	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transpose</a:t>
            </a:r>
            <a:r>
              <a:rPr lang="en-US" dirty="0"/>
              <a:t>(</a:t>
            </a:r>
            <a:r>
              <a:rPr lang="en-US" dirty="0" err="1"/>
              <a:t>glm</a:t>
            </a:r>
            <a:r>
              <a:rPr lang="en-US" dirty="0"/>
              <a:t>::</a:t>
            </a:r>
            <a:r>
              <a:rPr lang="en-US" dirty="0">
                <a:solidFill>
                  <a:srgbClr val="FFD079"/>
                </a:solidFill>
              </a:rPr>
              <a:t>inverse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wallWorld</a:t>
            </a:r>
            <a:r>
              <a:rPr lang="en-US" dirty="0">
                <a:solidFill>
                  <a:srgbClr val="00B0F0"/>
                </a:solidFill>
              </a:rPr>
              <a:t>)</a:t>
            </a:r>
            <a:r>
              <a:rPr lang="en-US" dirty="0"/>
              <a:t>));</a:t>
            </a:r>
          </a:p>
          <a:p>
            <a:r>
              <a:rPr lang="hu-HU" dirty="0"/>
              <a:t>	</a:t>
            </a:r>
            <a:r>
              <a:rPr lang="hu-HU" dirty="0" err="1"/>
              <a:t>m_program.</a:t>
            </a:r>
            <a:r>
              <a:rPr lang="hu-HU" dirty="0" err="1">
                <a:solidFill>
                  <a:srgbClr val="FFD079"/>
                </a:solidFill>
              </a:rPr>
              <a:t>SetUniform</a:t>
            </a:r>
            <a:r>
              <a:rPr lang="hu-HU" dirty="0"/>
              <a:t>("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MVP</a:t>
            </a:r>
            <a:r>
              <a:rPr lang="hu-HU" dirty="0"/>
              <a:t>", </a:t>
            </a:r>
            <a:r>
              <a:rPr lang="hu-HU" dirty="0" err="1"/>
              <a:t>m_camera.</a:t>
            </a:r>
            <a:r>
              <a:rPr lang="hu-HU" dirty="0" err="1">
                <a:solidFill>
                  <a:srgbClr val="FFD079"/>
                </a:solidFill>
              </a:rPr>
              <a:t>GetViewPro</a:t>
            </a:r>
            <a:r>
              <a:rPr lang="hu-HU" dirty="0" err="1"/>
              <a:t>j</a:t>
            </a:r>
            <a:r>
              <a:rPr lang="hu-HU" dirty="0"/>
              <a:t>() * </a:t>
            </a:r>
            <a:r>
              <a:rPr lang="hu-HU" dirty="0" err="1">
                <a:solidFill>
                  <a:srgbClr val="00B0F0"/>
                </a:solidFill>
              </a:rPr>
              <a:t>wallWorld</a:t>
            </a:r>
            <a:r>
              <a:rPr lang="hu-HU" dirty="0"/>
              <a:t>);</a:t>
            </a:r>
          </a:p>
          <a:p>
            <a:r>
              <a:rPr lang="hu-HU" dirty="0"/>
              <a:t>	</a:t>
            </a:r>
            <a:r>
              <a:rPr lang="en-US" dirty="0" err="1"/>
              <a:t>m_program.</a:t>
            </a:r>
            <a:r>
              <a:rPr lang="en-US" dirty="0" err="1">
                <a:solidFill>
                  <a:srgbClr val="FFD079"/>
                </a:solidFill>
              </a:rPr>
              <a:t>SetUniform</a:t>
            </a:r>
            <a:r>
              <a:rPr lang="en-US" dirty="0"/>
              <a:t>("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Kd</a:t>
            </a:r>
            <a:r>
              <a:rPr lang="en-US" dirty="0"/>
              <a:t>", </a:t>
            </a:r>
            <a:r>
              <a:rPr lang="en-US" dirty="0" err="1"/>
              <a:t>m_wallColor</a:t>
            </a:r>
            <a:r>
              <a:rPr lang="en-US" dirty="0"/>
              <a:t>);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en-US" dirty="0" err="1">
                <a:solidFill>
                  <a:srgbClr val="FFD079"/>
                </a:solidFill>
              </a:rPr>
              <a:t>glDrawElements</a:t>
            </a:r>
            <a:r>
              <a:rPr lang="en-US" dirty="0"/>
              <a:t>(</a:t>
            </a:r>
            <a:r>
              <a:rPr lang="en-US" dirty="0">
                <a:solidFill>
                  <a:srgbClr val="7030A0"/>
                </a:solidFill>
              </a:rPr>
              <a:t>GL_TRIANGLES</a:t>
            </a:r>
            <a:r>
              <a:rPr lang="en-US" dirty="0"/>
              <a:t>, 6, </a:t>
            </a:r>
            <a:r>
              <a:rPr lang="en-US" dirty="0">
                <a:solidFill>
                  <a:srgbClr val="7030A0"/>
                </a:solidFill>
              </a:rPr>
              <a:t>GL_UNSIGNED_INT</a:t>
            </a:r>
            <a:r>
              <a:rPr lang="en-US" dirty="0"/>
              <a:t>, 0);</a:t>
            </a:r>
          </a:p>
          <a:p>
            <a:r>
              <a:rPr lang="hu-HU" dirty="0"/>
              <a:t>}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8" name="Google Shape;84;p16">
            <a:extLst>
              <a:ext uri="{FF2B5EF4-FFF2-40B4-BE49-F238E27FC236}">
                <a16:creationId xmlns:a16="http://schemas.microsoft.com/office/drawing/2014/main" id="{413E1C15-A6EB-49CC-9F81-AA800568C28A}"/>
              </a:ext>
            </a:extLst>
          </p:cNvPr>
          <p:cNvSpPr txBox="1">
            <a:spLocks/>
          </p:cNvSpPr>
          <p:nvPr/>
        </p:nvSpPr>
        <p:spPr>
          <a:xfrm>
            <a:off x="311700" y="4019097"/>
            <a:ext cx="7910025" cy="80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 algn="ctr">
              <a:buFont typeface="Average"/>
              <a:buNone/>
            </a:pPr>
            <a:r>
              <a:rPr lang="hu-HU" dirty="0"/>
              <a:t>Helyes sorrend?</a:t>
            </a:r>
          </a:p>
          <a:p>
            <a:pPr marL="0" indent="0">
              <a:buFont typeface="Average"/>
              <a:buNone/>
            </a:pPr>
            <a:r>
              <a:rPr lang="hu-HU" dirty="0"/>
              <a:t>Házi feladat.</a:t>
            </a:r>
          </a:p>
        </p:txBody>
      </p:sp>
    </p:spTree>
    <p:extLst>
      <p:ext uri="{BB962C8B-B14F-4D97-AF65-F5344CB8AC3E}">
        <p14:creationId xmlns:p14="http://schemas.microsoft.com/office/powerpoint/2010/main" val="3199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90282" y="47586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hu-HU" dirty="0"/>
              <a:t>Feladat 4: </a:t>
            </a:r>
            <a:r>
              <a:rPr lang="hu-HU" dirty="0" err="1"/>
              <a:t>ImGui</a:t>
            </a:r>
            <a:r>
              <a:rPr lang="hu-HU" dirty="0"/>
              <a:t> – Fényforrás pozíciója</a:t>
            </a:r>
            <a:endParaRPr dirty="0"/>
          </a:p>
        </p:txBody>
      </p:sp>
      <p:sp>
        <p:nvSpPr>
          <p:cNvPr id="225" name="Google Shape;225;p34"/>
          <p:cNvSpPr txBox="1">
            <a:spLocks noGrp="1"/>
          </p:cNvSpPr>
          <p:nvPr>
            <p:ph type="body" idx="1"/>
          </p:nvPr>
        </p:nvSpPr>
        <p:spPr>
          <a:xfrm>
            <a:off x="311700" y="1048564"/>
            <a:ext cx="5607600" cy="3854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br>
              <a:rPr lang="hu" dirty="0"/>
            </a:b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" name="Google Shape;84;p16">
            <a:extLst>
              <a:ext uri="{FF2B5EF4-FFF2-40B4-BE49-F238E27FC236}">
                <a16:creationId xmlns:a16="http://schemas.microsoft.com/office/drawing/2014/main" id="{97BE5F15-035E-445D-A529-8981C7B1EF73}"/>
              </a:ext>
            </a:extLst>
          </p:cNvPr>
          <p:cNvSpPr txBox="1">
            <a:spLocks/>
          </p:cNvSpPr>
          <p:nvPr/>
        </p:nvSpPr>
        <p:spPr>
          <a:xfrm>
            <a:off x="311700" y="1048564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 err="1"/>
              <a:t>Tegyül</a:t>
            </a:r>
            <a:r>
              <a:rPr lang="hu-HU" dirty="0"/>
              <a:t> lehetővé az </a:t>
            </a:r>
            <a:r>
              <a:rPr lang="hu-HU" dirty="0" err="1"/>
              <a:t>ImGui</a:t>
            </a:r>
            <a:r>
              <a:rPr lang="hu-HU" dirty="0"/>
              <a:t> segítségével a pontfényforrás helyének változtatását.</a:t>
            </a:r>
          </a:p>
          <a:p>
            <a:pPr marL="0" indent="0">
              <a:buFont typeface="Average"/>
              <a:buNone/>
            </a:pPr>
            <a:r>
              <a:rPr lang="hu-HU" dirty="0"/>
              <a:t>Ehhez vegyük fel a pozíciót tároló változót a </a:t>
            </a:r>
            <a:r>
              <a:rPr lang="hu-HU" dirty="0" err="1"/>
              <a:t>headerben</a:t>
            </a:r>
            <a:r>
              <a:rPr lang="hu-HU" dirty="0"/>
              <a:t>:</a:t>
            </a:r>
          </a:p>
        </p:txBody>
      </p:sp>
      <p:sp>
        <p:nvSpPr>
          <p:cNvPr id="5" name="Google Shape;245;p34">
            <a:extLst>
              <a:ext uri="{FF2B5EF4-FFF2-40B4-BE49-F238E27FC236}">
                <a16:creationId xmlns:a16="http://schemas.microsoft.com/office/drawing/2014/main" id="{AB9D8FB0-29A9-4A8E-A06A-D4073377111D}"/>
              </a:ext>
            </a:extLst>
          </p:cNvPr>
          <p:cNvSpPr txBox="1"/>
          <p:nvPr/>
        </p:nvSpPr>
        <p:spPr>
          <a:xfrm>
            <a:off x="390282" y="4355543"/>
            <a:ext cx="7355224" cy="492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ImGui</a:t>
            </a:r>
            <a:r>
              <a:rPr lang="hu-HU" dirty="0"/>
              <a:t>::</a:t>
            </a:r>
            <a:r>
              <a:rPr lang="hu-HU" dirty="0">
                <a:solidFill>
                  <a:srgbClr val="FFC000"/>
                </a:solidFill>
              </a:rPr>
              <a:t>SliderFloat3(</a:t>
            </a:r>
            <a:r>
              <a:rPr lang="hu-HU" dirty="0"/>
              <a:t>"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Light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pos</a:t>
            </a:r>
            <a:r>
              <a:rPr lang="hu-HU" dirty="0"/>
              <a:t>", &amp;</a:t>
            </a:r>
            <a:r>
              <a:rPr lang="hu-HU" dirty="0" err="1"/>
              <a:t>m_lightPos</a:t>
            </a:r>
            <a:r>
              <a:rPr lang="hu-HU" dirty="0"/>
              <a:t>[0], -10, 10);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7" name="Google Shape;245;p34">
            <a:extLst>
              <a:ext uri="{FF2B5EF4-FFF2-40B4-BE49-F238E27FC236}">
                <a16:creationId xmlns:a16="http://schemas.microsoft.com/office/drawing/2014/main" id="{090E1A7E-2695-413B-9388-73FCC97A4371}"/>
              </a:ext>
            </a:extLst>
          </p:cNvPr>
          <p:cNvSpPr txBox="1"/>
          <p:nvPr/>
        </p:nvSpPr>
        <p:spPr>
          <a:xfrm>
            <a:off x="390282" y="1779090"/>
            <a:ext cx="7355224" cy="492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 </a:t>
            </a:r>
            <a:r>
              <a:rPr lang="hu-HU" dirty="0" err="1"/>
              <a:t>m_lightPos</a:t>
            </a:r>
            <a:r>
              <a:rPr lang="hu-HU" dirty="0"/>
              <a:t> = </a:t>
            </a:r>
            <a:r>
              <a:rPr lang="hu-HU" dirty="0" err="1"/>
              <a:t>glm</a:t>
            </a:r>
            <a:r>
              <a:rPr lang="hu-HU" dirty="0"/>
              <a:t>::</a:t>
            </a:r>
            <a:r>
              <a:rPr lang="hu-HU" dirty="0">
                <a:solidFill>
                  <a:srgbClr val="00B0F0"/>
                </a:solidFill>
              </a:rPr>
              <a:t>vec3</a:t>
            </a:r>
            <a:r>
              <a:rPr lang="hu-HU" dirty="0"/>
              <a:t>(5, 5, 5);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9" name="Google Shape;84;p16">
            <a:extLst>
              <a:ext uri="{FF2B5EF4-FFF2-40B4-BE49-F238E27FC236}">
                <a16:creationId xmlns:a16="http://schemas.microsoft.com/office/drawing/2014/main" id="{17FF1B00-FC52-495C-97F5-EC87F3181E12}"/>
              </a:ext>
            </a:extLst>
          </p:cNvPr>
          <p:cNvSpPr txBox="1">
            <a:spLocks/>
          </p:cNvSpPr>
          <p:nvPr/>
        </p:nvSpPr>
        <p:spPr>
          <a:xfrm>
            <a:off x="385014" y="2330057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Töltsük fel uniformot a változó értékével a </a:t>
            </a:r>
            <a:r>
              <a:rPr lang="hu-HU" dirty="0" err="1"/>
              <a:t>Render</a:t>
            </a:r>
            <a:r>
              <a:rPr lang="hu-HU" dirty="0"/>
              <a:t>()-ben:</a:t>
            </a:r>
          </a:p>
        </p:txBody>
      </p:sp>
      <p:sp>
        <p:nvSpPr>
          <p:cNvPr id="10" name="Google Shape;245;p34">
            <a:extLst>
              <a:ext uri="{FF2B5EF4-FFF2-40B4-BE49-F238E27FC236}">
                <a16:creationId xmlns:a16="http://schemas.microsoft.com/office/drawing/2014/main" id="{CFECC212-8BF2-4C50-8F97-1210FB15F14A}"/>
              </a:ext>
            </a:extLst>
          </p:cNvPr>
          <p:cNvSpPr txBox="1"/>
          <p:nvPr/>
        </p:nvSpPr>
        <p:spPr>
          <a:xfrm>
            <a:off x="390282" y="2862497"/>
            <a:ext cx="7355224" cy="4921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dirty="0" err="1"/>
              <a:t>m_program.</a:t>
            </a:r>
            <a:r>
              <a:rPr lang="hu-HU" dirty="0" err="1">
                <a:solidFill>
                  <a:srgbClr val="FFC000"/>
                </a:solidFill>
              </a:rPr>
              <a:t>SetUniform</a:t>
            </a:r>
            <a:r>
              <a:rPr lang="hu-HU" dirty="0"/>
              <a:t>("</a:t>
            </a:r>
            <a:r>
              <a:rPr lang="hu-HU" dirty="0" err="1">
                <a:solidFill>
                  <a:schemeClr val="accent5">
                    <a:lumMod val="50000"/>
                  </a:schemeClr>
                </a:solidFill>
              </a:rPr>
              <a:t>light_pos</a:t>
            </a:r>
            <a:r>
              <a:rPr lang="hu-HU" dirty="0"/>
              <a:t>", </a:t>
            </a:r>
            <a:r>
              <a:rPr lang="hu-HU" dirty="0" err="1"/>
              <a:t>m_lightPos</a:t>
            </a:r>
            <a:r>
              <a:rPr lang="hu-HU" dirty="0"/>
              <a:t>);</a:t>
            </a:r>
            <a:endParaRPr lang="hu-HU" dirty="0">
              <a:solidFill>
                <a:srgbClr val="00B050"/>
              </a:solidFill>
            </a:endParaRPr>
          </a:p>
        </p:txBody>
      </p:sp>
      <p:sp>
        <p:nvSpPr>
          <p:cNvPr id="11" name="Google Shape;84;p16">
            <a:extLst>
              <a:ext uri="{FF2B5EF4-FFF2-40B4-BE49-F238E27FC236}">
                <a16:creationId xmlns:a16="http://schemas.microsoft.com/office/drawing/2014/main" id="{715B42E5-69F1-4D63-889C-E9C579C9CCC3}"/>
              </a:ext>
            </a:extLst>
          </p:cNvPr>
          <p:cNvSpPr txBox="1">
            <a:spLocks/>
          </p:cNvSpPr>
          <p:nvPr/>
        </p:nvSpPr>
        <p:spPr>
          <a:xfrm>
            <a:off x="385014" y="3552763"/>
            <a:ext cx="7910025" cy="690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indent="0">
              <a:buFont typeface="Average"/>
              <a:buNone/>
            </a:pPr>
            <a:r>
              <a:rPr lang="hu-HU" dirty="0"/>
              <a:t>Tegyük lehetővé </a:t>
            </a:r>
            <a:r>
              <a:rPr lang="hu-HU" dirty="0" err="1"/>
              <a:t>ImGui</a:t>
            </a:r>
            <a:r>
              <a:rPr lang="hu-HU" dirty="0"/>
              <a:t> segítségével az állítását:</a:t>
            </a:r>
          </a:p>
        </p:txBody>
      </p:sp>
    </p:spTree>
    <p:extLst>
      <p:ext uri="{BB962C8B-B14F-4D97-AF65-F5344CB8AC3E}">
        <p14:creationId xmlns:p14="http://schemas.microsoft.com/office/powerpoint/2010/main" val="167151589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835</Words>
  <Application>Microsoft Office PowerPoint</Application>
  <PresentationFormat>Diavetítés a képernyőre (16:9 oldalarány)</PresentationFormat>
  <Paragraphs>91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Oswald</vt:lpstr>
      <vt:lpstr>Courier New</vt:lpstr>
      <vt:lpstr>Average</vt:lpstr>
      <vt:lpstr>Slate</vt:lpstr>
      <vt:lpstr>Számítógépes Grafika BSc 11. gyakorlat</vt:lpstr>
      <vt:lpstr>Áttekintés</vt:lpstr>
      <vt:lpstr>Feladat 1: Legyen a fal mindkét irányból nézve transzparens</vt:lpstr>
      <vt:lpstr>Feladat 2: Rajzoljunk ki két áttetsző falat</vt:lpstr>
      <vt:lpstr>Feladat 2: Rajzoljunk ki két áttetsző falat - Megoldás</vt:lpstr>
      <vt:lpstr>Feladat 3: Rajzoljunk ki tíz áttetsző falat</vt:lpstr>
      <vt:lpstr>Feladat 3: Rajzoljunk ki tíz áttetsző falat</vt:lpstr>
      <vt:lpstr>Feladat 3: Rajzoljunk ki tíz áttetsző falat</vt:lpstr>
      <vt:lpstr>Feladat 4: ImGui – Fényforrás pozíciója</vt:lpstr>
      <vt:lpstr>Feladat 5: ImGui – Falak pozíciója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Számítógépes Grafika BSc 9. gyakorlat</dc:title>
  <cp:lastModifiedBy>István Gergő Gál</cp:lastModifiedBy>
  <cp:revision>33</cp:revision>
  <dcterms:modified xsi:type="dcterms:W3CDTF">2020-04-24T07:17:07Z</dcterms:modified>
</cp:coreProperties>
</file>