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Average" panose="020B0604020202020204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Oswald" panose="020B0604020202020204" charset="-18"/>
      <p:regular r:id="rId40"/>
      <p:bold r:id="rId41"/>
    </p:embeddedFont>
    <p:embeddedFont>
      <p:font typeface="Trebuchet MS" panose="020B0603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c79001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c79001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c79001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c79001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ff982f3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aff982f3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ff982f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ff982f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672f3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672f3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672f3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672f3a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672f3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672f3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672f3a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672f3a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d27f2d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d27f2d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fd27f2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fd27f2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d27f2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d27f2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fd27f2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fd27f2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fd27f2d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fd27f2d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d27f2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d27f2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fd27f2d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fd27f2d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fd27f2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fd27f2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d27f2d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fd27f2d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aff982f3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aff982f3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672f3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672f3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672f3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672f3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ff982f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aff982f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672f3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672f3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672f3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672f3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672f3a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672f3a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3672f3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3672f3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.elte.hu/~bsc_cg/ujgyak/08/01_Normals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.wikipedia.org/wiki/Lambert-f%C3%A9le_koszinuszt%C3%B6rv%C3%A9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45900" y="374250"/>
            <a:ext cx="7852200" cy="16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Számítógépes Grafika BSc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9. gyakorlat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841450" y="2057250"/>
            <a:ext cx="34611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FFFFF"/>
                </a:solidFill>
              </a:rPr>
              <a:t>Árnyalás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79500" y="3572875"/>
            <a:ext cx="53850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3F3F3"/>
                </a:solidFill>
              </a:rPr>
              <a:t>Projekt: </a:t>
            </a:r>
            <a:r>
              <a:rPr lang="hu" u="sng">
                <a:solidFill>
                  <a:schemeClr val="accent5"/>
                </a:solidFill>
                <a:hlinkClick r:id="rId3"/>
              </a:rPr>
              <a:t>http://cg.elte.hu/~bsc_cg/ujgyak/08/01_Normals.zip</a:t>
            </a:r>
            <a:endParaRPr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 normálisok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fényhatások számításához szükségünk lesz arra, hogy hogyan verődik vissza a felületről egy fénysugár. Ennek meghatározására lesz segítségünkre a normálvektor.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 felület normálisának az adott pontban érintő síkra merőleges vektort nevezzük</a:t>
            </a:r>
            <a:br>
              <a:rPr lang="hu"/>
            </a:br>
            <a:r>
              <a:rPr lang="hu"/>
              <a:t>(2D-ben az érintő egyenesre merőleges vektort). Ez lokálisan jól jellemzi a felület állását. A normálvektor megegyezés szerint az objektumtól</a:t>
            </a:r>
            <a:br>
              <a:rPr lang="hu"/>
            </a:br>
            <a:r>
              <a:rPr lang="hu"/>
              <a:t>										 elfelé (kifelé) áll.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5" y="3092350"/>
            <a:ext cx="3356100" cy="18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600" y="2720950"/>
            <a:ext cx="3220200" cy="220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 normálisok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Index buffer nélküli kocka megadás a jobb oldalon. Ekkor minden vertexet háromszor adunk meg, három különböző normálvektorral.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Indexbufferes a bal oldalon, ekkor a normálisokból azt feltételezzük, hogy az eredeti felület valami lekerekített sarkú kocka.</a:t>
            </a:r>
            <a:br>
              <a:rPr lang="hu"/>
            </a:br>
            <a:r>
              <a:rPr lang="hu"/>
              <a:t>(Ez egy kockánál nem túl jó)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663" y="2552850"/>
            <a:ext cx="4048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 normálisok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Általánosságban is elmondható: azonos pozícióban lévő pontokat csak akkor vonhatunk össze egy vertexé, ha azonos felület részei. Itt a kocka csúcsában három felület találkozik (a három síklap), így a helyes normálvektorok beállításához három külön vertexet kell definiálnunk.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Ugyanez nem probléma a parametrikus felületnél, vagy a legtöbb háromszöghálós modellnél, hiszen a háromszögek nagy része egy folytonos felület közepén helyezkedik el.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75" y="1035125"/>
            <a:ext cx="2907050" cy="17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/>
          </a:blip>
          <a:srcRect l="10666" t="4126" r="10674" b="16665"/>
          <a:stretch/>
        </p:blipFill>
        <p:spPr>
          <a:xfrm>
            <a:off x="6377300" y="2987525"/>
            <a:ext cx="2455002" cy="19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 attribútumok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Mostantól tehát egy vertexben a pozíció és a textúra-koordináta mellett eltároljuk a nomrálvektort is.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11700" y="2021900"/>
            <a:ext cx="3346500" cy="198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br>
              <a:rPr lang="h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   	glm::</a:t>
            </a:r>
            <a:r>
              <a:rPr lang="h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p;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   	glm::</a:t>
            </a:r>
            <a:r>
              <a:rPr lang="h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n;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   	glm::</a:t>
            </a:r>
            <a:r>
              <a:rPr lang="h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vec2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t;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Normálisok transzformációja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Vertexek normálisait az eredeti transzformáció inverz transzponáltjával transzformáljuk.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965900"/>
            <a:ext cx="54102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214000" y="2384400"/>
            <a:ext cx="1762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Bizonyítás: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726450" y="3558375"/>
            <a:ext cx="1762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Hibás TR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0750" y="3558375"/>
            <a:ext cx="1762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Inv. Tra. TR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173" y="2830923"/>
            <a:ext cx="3146650" cy="2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565225" y="4380925"/>
            <a:ext cx="5190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Megjegyzés: vektor homogén koordinátája 0 (pontoknál 1)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89375" y="3558375"/>
            <a:ext cx="17625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Eredeti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Phong árnyalás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 fragmentre kiszámítjuk az objektum színét: ambiens modellben, diffúz modellben (minden fényforrásra) és spekuláris modellben (minden fényforrásra).</a:t>
            </a:r>
            <a:br>
              <a:rPr lang="hu"/>
            </a:br>
            <a:r>
              <a:rPr lang="hu"/>
              <a:t>A végeredmény a három modellből adódó fénymennyiségek összege.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Mivel fragment műveletről van szó, a fragment shaderben fogjuk az árnyalást megvalósítani.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 fénysugarakról szeretnénk majd tudni, hogy az objektumainkról merre verődnek vissza még a világ koordináta rendszerben. </a:t>
            </a:r>
            <a:r>
              <a:rPr lang="hu">
                <a:solidFill>
                  <a:schemeClr val="accent5"/>
                </a:solidFill>
              </a:rPr>
              <a:t>Ehhez a vertex shaderben tovább kell adni a világ tr-rel (az inv. transzponáltjával) transzformált normálist</a:t>
            </a:r>
            <a:r>
              <a:rPr lang="hu"/>
              <a:t>, melyet az opengl automatikusan interpolál a háromszög vertexei alapján a keletkező fragmentekre.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Phong árnyalás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Valamint a vertex shaderben a vertexek pozícióinak világ transzformációval transzformált verzióját is tovább kell adni, hiszen a fényforrásunk pozícióját a világ koordináta rendszerben fogjuk definiálni és ebben is szeretnénk dolgozni a fénysugarak vektoraival, </a:t>
            </a:r>
            <a:r>
              <a:rPr lang="hu">
                <a:solidFill>
                  <a:schemeClr val="accent5"/>
                </a:solidFill>
              </a:rPr>
              <a:t>a keletkező fragmentekhez ezért szeretnénk tudni</a:t>
            </a:r>
            <a:r>
              <a:rPr lang="hu"/>
              <a:t> a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hu">
                <a:solidFill>
                  <a:schemeClr val="accent5"/>
                </a:solidFill>
              </a:rPr>
              <a:t>világ koordináta rendszerbeli normálisukat 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hu">
                <a:solidFill>
                  <a:schemeClr val="accent5"/>
                </a:solidFill>
              </a:rPr>
              <a:t>világ koordináta rendszerbeli pozíciójukat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Az előbbit a világ transzformáció inverz transzponáltjával, az utóbbit csak simán a világ transzformációval szorozzuk be a vertex shaderben és adjuk tovább.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Adatok transzformálása a vertex shaderben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Vertex shaderben tehát alkalmazzuk a transzformációt és adjuk tovább a szükséges adatokat!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445725" y="2065900"/>
            <a:ext cx="5249700" cy="1263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vs_out_pos = (world *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(vs_in_pos, 1)).xyz;</a:t>
            </a:r>
            <a:br>
              <a:rPr lang="hu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vs_out_norm = (worldIT *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(vs_in_norm, 0)).xyz;</a:t>
            </a:r>
            <a:br>
              <a:rPr lang="hu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vs_out_tex = vs_in_tex;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Ambiens modell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Vegyük fel az ambiens modellbeli anyagtulajdonságot és fényintenzitást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17425" y="1910250"/>
            <a:ext cx="3990300" cy="1017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Ka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(0.2, 0.4, 0.6);</a:t>
            </a:r>
            <a:b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La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(0.4, 0.4, 0.4);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278250" y="8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Szín számítása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684300"/>
            <a:ext cx="8520600" cy="4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Mi történik, ha színes objektumra színes fénnyel világítunk? Hullámhosszonként szorzódik az intenzitás.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12" y="1464825"/>
            <a:ext cx="6287385" cy="3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3257325" y="2876075"/>
            <a:ext cx="99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Saját szín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5730650" y="2621775"/>
            <a:ext cx="143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Cián lámpa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 rot="5400720">
            <a:off x="1090387" y="3492069"/>
            <a:ext cx="143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Fehér lámpa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Illuminációs modellek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 felületi pontból a kamerába érkező fény mennyiségének kiszámolása nem egyértelmű feladat. Sokféle modell létezik.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Empirikus modellek: megfigyeljük, hogy a való világban hogyan néz ki és (pl. próbálgatással) minél pontosabban megpróbáljuk reprodukálni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Fizikai törvények alapján: a világot leíró bonyolult fizikai formulák alapján próbáljuk meg reprodukálni. Legtöbbször egyszerűsítéseket is be kell vetnünk a számítási teljesítmény növelése miatt.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Mi egy olyan empirikus modellt fogunk megvalósítani, ami valósághű közeli élményt ad, de egyszerű kiszámítani.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Ambiens modell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lámpás példa alapján: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 végső szín pedig: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410350" y="1669700"/>
            <a:ext cx="3990300" cy="6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ambient = La * Ka;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10350" y="3251156"/>
            <a:ext cx="3990300" cy="6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fs_out_col =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(ambient, 1);</a:t>
            </a:r>
            <a:endParaRPr dirty="0"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Diffúz modell irányfényforrással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471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Egyetlen fényforrásunk lesz: egy irány fény, vegyük fel az irányát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Vegyük fel a diffúz modellbeli anyagtulajdonságot és fényintenzitást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10350" y="1669700"/>
            <a:ext cx="4365300" cy="672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light_dir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(-1,-1,-1);</a:t>
            </a:r>
            <a:endParaRPr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10350" y="3222950"/>
            <a:ext cx="4365300" cy="8916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Kd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(0.2, 0.4, 0.6);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Ld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(0.4, 0.6, 0.6);</a:t>
            </a:r>
            <a:endParaRPr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6066525" y="3008100"/>
            <a:ext cx="2896200" cy="2135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6066525" y="1919625"/>
            <a:ext cx="2896200" cy="942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Diffúz modell irányfényforrással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07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Számítsuk ki a diffúz összetevőt!</a:t>
            </a:r>
            <a:br>
              <a:rPr lang="hu"/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363" y="406075"/>
            <a:ext cx="21812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6123375" y="679625"/>
            <a:ext cx="22608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Mivel a </a:t>
            </a:r>
            <a:r>
              <a:rPr lang="hu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normal </a:t>
            </a: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és a </a:t>
            </a:r>
            <a:r>
              <a:rPr lang="hu" i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toLight </a:t>
            </a:r>
            <a:r>
              <a:rPr lang="h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is normalizálva van már, a skaláris szorzat a közbezárt szög koszinuszát adja meg.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6153475" y="2227275"/>
            <a:ext cx="200700" cy="200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34"/>
          <p:cNvCxnSpPr/>
          <p:nvPr/>
        </p:nvCxnSpPr>
        <p:spPr>
          <a:xfrm rot="10800000">
            <a:off x="6354300" y="2327700"/>
            <a:ext cx="782400" cy="66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4"/>
          <p:cNvSpPr/>
          <p:nvPr/>
        </p:nvSpPr>
        <p:spPr>
          <a:xfrm>
            <a:off x="8253675" y="2013250"/>
            <a:ext cx="622200" cy="7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34"/>
          <p:cNvCxnSpPr>
            <a:stCxn id="230" idx="1"/>
          </p:cNvCxnSpPr>
          <p:nvPr/>
        </p:nvCxnSpPr>
        <p:spPr>
          <a:xfrm rot="10800000">
            <a:off x="7711875" y="2367700"/>
            <a:ext cx="541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4"/>
          <p:cNvSpPr txBox="1"/>
          <p:nvPr/>
        </p:nvSpPr>
        <p:spPr>
          <a:xfrm>
            <a:off x="6514650" y="2053425"/>
            <a:ext cx="809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00"/>
                </a:solidFill>
              </a:rPr>
              <a:t>toLight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7636900" y="2051525"/>
            <a:ext cx="809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accent3"/>
                </a:solidFill>
              </a:rPr>
              <a:t>normal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6678675" y="2426813"/>
            <a:ext cx="139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cos(theta) =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4"/>
          <p:cNvSpPr/>
          <p:nvPr/>
        </p:nvSpPr>
        <p:spPr>
          <a:xfrm rot="-5400000">
            <a:off x="7969338" y="4879113"/>
            <a:ext cx="200700" cy="200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34"/>
          <p:cNvCxnSpPr/>
          <p:nvPr/>
        </p:nvCxnSpPr>
        <p:spPr>
          <a:xfrm rot="5400000">
            <a:off x="7681863" y="4484488"/>
            <a:ext cx="782400" cy="66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4"/>
          <p:cNvSpPr/>
          <p:nvPr/>
        </p:nvSpPr>
        <p:spPr>
          <a:xfrm>
            <a:off x="8253675" y="3029700"/>
            <a:ext cx="622200" cy="70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4"/>
          <p:cNvCxnSpPr>
            <a:stCxn id="237" idx="1"/>
          </p:cNvCxnSpPr>
          <p:nvPr/>
        </p:nvCxnSpPr>
        <p:spPr>
          <a:xfrm rot="10800000">
            <a:off x="7711875" y="3384150"/>
            <a:ext cx="541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4"/>
          <p:cNvSpPr txBox="1"/>
          <p:nvPr/>
        </p:nvSpPr>
        <p:spPr>
          <a:xfrm rot="-5400000">
            <a:off x="7491138" y="4213588"/>
            <a:ext cx="809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FFFF00"/>
                </a:solidFill>
              </a:rPr>
              <a:t>toLight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7636900" y="3067975"/>
            <a:ext cx="809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accent3"/>
                </a:solidFill>
              </a:rPr>
              <a:t>normal</a:t>
            </a:r>
            <a:endParaRPr sz="1000">
              <a:solidFill>
                <a:schemeClr val="accent3"/>
              </a:solidFill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6354288" y="3649125"/>
            <a:ext cx="1391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</a:rPr>
              <a:t>cos(theta) =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8333950" y="2213900"/>
            <a:ext cx="541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Obj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8333950" y="3216900"/>
            <a:ext cx="541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Obj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311700" y="4086550"/>
            <a:ext cx="55464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Hogy miért cos?</a:t>
            </a:r>
            <a:r>
              <a:rPr lang="hu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hu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Lambert-féle koszinusztörvény</a:t>
            </a:r>
            <a:r>
              <a:rPr lang="h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Mit kellene változtatni pont fényforráshoz?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22275" y="1656800"/>
            <a:ext cx="5506800" cy="23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fragmenthez tartozó normális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normal =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(vs_out_norm);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fragmentből a fényforrás felé mutató vektor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toLight = -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(light_dir);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diffúz együttható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di =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clamp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dot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 toLight, normal), 0.0f, 1.0f 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diffuse = di * Ld * Kd;</a:t>
            </a:r>
            <a:endParaRPr dirty="0"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 flipH="1">
            <a:off x="3947725" y="628725"/>
            <a:ext cx="2058600" cy="24417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Diffúz modell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Adjuk hozzá a diffúz tagot a végső színhez. Emlékezzünk vissza, hogy az egyes modellekben számolt intenzitások összeadódnak. Ha több fényforrásunk lenne, mindegyik hozzájárulna a diffúz taghoz.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410350" y="2394125"/>
            <a:ext cx="4414800" cy="6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latin typeface="Consolas"/>
                <a:ea typeface="Consolas"/>
                <a:cs typeface="Consolas"/>
                <a:sym typeface="Consolas"/>
              </a:rPr>
              <a:t>fs_out_col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(ambient + diffuse, 1);</a:t>
            </a:r>
            <a:endParaRPr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Spekuláris modell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Vegyük fel a spekuláris modellbeli anyagtulajdonságot és fényintenzitást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Ez már függ a kamera pozíciójától is, ezért vegyünk fel egy ilyen változót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10350" y="1632124"/>
            <a:ext cx="4414800" cy="1125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Ks =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(1.0, 1.0, 1.0);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Ls =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(1.0, 1.0, 1.0);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10350" y="3155450"/>
            <a:ext cx="4414800" cy="7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eye_pos;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Render függvényben állítsuk be az értékét rajzolás előtt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424500" y="1787999"/>
            <a:ext cx="7343700" cy="11480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glm::</a:t>
            </a:r>
            <a:r>
              <a:rPr lang="hu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eye = m_camera.GetEye();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dirty="0">
                <a:solidFill>
                  <a:srgbClr val="6F008A"/>
                </a:solidFill>
                <a:latin typeface="Consolas"/>
                <a:ea typeface="Consolas"/>
                <a:cs typeface="Consolas"/>
                <a:sym typeface="Consolas"/>
              </a:rPr>
              <a:t>glUniform3fv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hu" dirty="0">
                <a:solidFill>
                  <a:srgbClr val="6F008A"/>
                </a:solidFill>
                <a:latin typeface="Consolas"/>
                <a:ea typeface="Consolas"/>
                <a:cs typeface="Consolas"/>
                <a:sym typeface="Consolas"/>
              </a:rPr>
              <a:t>glGetUniformLocation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(m_programID, </a:t>
            </a:r>
            <a:r>
              <a:rPr lang="h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"eye_pos"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), 1, &amp;eye.x);</a:t>
            </a:r>
            <a:endParaRPr dirty="0"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Spekuláris modell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6525325" y="1342963"/>
            <a:ext cx="240900" cy="240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7387850" y="2078150"/>
            <a:ext cx="1685400" cy="168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5" name="Google Shape;275;p38"/>
          <p:cNvCxnSpPr>
            <a:stCxn id="274" idx="2"/>
          </p:cNvCxnSpPr>
          <p:nvPr/>
        </p:nvCxnSpPr>
        <p:spPr>
          <a:xfrm flipH="1">
            <a:off x="6311150" y="2920850"/>
            <a:ext cx="1076700" cy="4884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38"/>
          <p:cNvSpPr txBox="1"/>
          <p:nvPr/>
        </p:nvSpPr>
        <p:spPr>
          <a:xfrm>
            <a:off x="6585500" y="2840625"/>
            <a:ext cx="621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00FF00"/>
                </a:solidFill>
              </a:rPr>
              <a:t>e</a:t>
            </a:r>
            <a:endParaRPr>
              <a:solidFill>
                <a:srgbClr val="00FF00"/>
              </a:solidFill>
            </a:endParaRPr>
          </a:p>
        </p:txBody>
      </p:sp>
      <p:cxnSp>
        <p:nvCxnSpPr>
          <p:cNvPr id="277" name="Google Shape;277;p38"/>
          <p:cNvCxnSpPr/>
          <p:nvPr/>
        </p:nvCxnSpPr>
        <p:spPr>
          <a:xfrm>
            <a:off x="6993225" y="2265425"/>
            <a:ext cx="386400" cy="6555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38"/>
          <p:cNvSpPr txBox="1"/>
          <p:nvPr/>
        </p:nvSpPr>
        <p:spPr>
          <a:xfrm>
            <a:off x="6879500" y="1946888"/>
            <a:ext cx="1137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00FF"/>
                </a:solidFill>
              </a:rPr>
              <a:t>-toLight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279" name="Google Shape;279;p38"/>
          <p:cNvCxnSpPr>
            <a:stCxn id="274" idx="2"/>
          </p:cNvCxnSpPr>
          <p:nvPr/>
        </p:nvCxnSpPr>
        <p:spPr>
          <a:xfrm flipH="1">
            <a:off x="7086950" y="2920850"/>
            <a:ext cx="300900" cy="628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8"/>
          <p:cNvSpPr txBox="1"/>
          <p:nvPr/>
        </p:nvSpPr>
        <p:spPr>
          <a:xfrm>
            <a:off x="7213850" y="3308850"/>
            <a:ext cx="468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7815925" y="2680250"/>
            <a:ext cx="1076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objektum</a:t>
            </a:r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424500" y="1178400"/>
            <a:ext cx="5552400" cy="23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endParaRPr lang="hu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kamera felé mutató vektor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e =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(eye_pos - vs_out_pos);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 felületről tökéletesen visszatükröződő fénysugár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reflect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(-toLight, normal);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spekuláris együttható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clamp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hu" dirty="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dot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(e, r), 0.0f, 1.0f ), 32);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hu" dirty="0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vec3</a:t>
            </a:r>
            <a:r>
              <a:rPr lang="hu" dirty="0">
                <a:latin typeface="Consolas"/>
                <a:ea typeface="Consolas"/>
                <a:cs typeface="Consolas"/>
                <a:sym typeface="Consolas"/>
              </a:rPr>
              <a:t> specular = si * Ls * Ks;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89240" flipH="1">
            <a:off x="5114750" y="3115300"/>
            <a:ext cx="1223000" cy="12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6311150" y="937825"/>
            <a:ext cx="15717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00"/>
                </a:solidFill>
              </a:rPr>
              <a:t>fényforrás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285" name="Google Shape;285;p38"/>
          <p:cNvCxnSpPr>
            <a:stCxn id="274" idx="2"/>
          </p:cNvCxnSpPr>
          <p:nvPr/>
        </p:nvCxnSpPr>
        <p:spPr>
          <a:xfrm rot="10800000">
            <a:off x="6275450" y="2851250"/>
            <a:ext cx="1112400" cy="69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8"/>
          <p:cNvSpPr txBox="1"/>
          <p:nvPr/>
        </p:nvSpPr>
        <p:spPr>
          <a:xfrm>
            <a:off x="6018863" y="2472725"/>
            <a:ext cx="735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9900"/>
                </a:solidFill>
              </a:rPr>
              <a:t>normal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311700" y="3849825"/>
            <a:ext cx="85206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 sz="1600"/>
              <a:t>Minél jobban azonos a visszavert fénysugár a kamerába mutató vektorral, annál erősebb a csillanás. Skaláris szorzat segítségével számoljuk ki a bezárt szög koszinuszát. Majd ezt még hatványozzuk is, így hamarabb lecseng, csak kisebb szögekből nézve fog csillanni.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Spekuláris modell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Végső szín: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410350" y="1632125"/>
            <a:ext cx="5285100" cy="6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latin typeface="Consolas"/>
                <a:ea typeface="Consolas"/>
                <a:cs typeface="Consolas"/>
                <a:sym typeface="Consolas"/>
              </a:rPr>
              <a:t>fs_out_col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(ambient + diffuse + specular, 1);</a:t>
            </a:r>
            <a:endParaRPr>
              <a:solidFill>
                <a:srgbClr val="6495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Textúra használata</a:t>
            </a:r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textúrában tárolt szín tekinthető az objektum anyagtulajonságának, így egyszerűen az anyagtulajdonságokat (Ka, Kd, Ks) szorozzuk meg vele. Azonban mivel minden tagot megszorzunk, ki is emelhetjük a tagot: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hu"/>
            </a:br>
            <a:br>
              <a:rPr lang="hu"/>
            </a:br>
            <a:r>
              <a:rPr lang="hu"/>
              <a:t>+ CPU-n: 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glActiveTexture</a:t>
            </a:r>
            <a:r>
              <a:rPr lang="hu"/>
              <a:t>, 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glBindTexture</a:t>
            </a:r>
            <a:r>
              <a:rPr lang="hu"/>
              <a:t>, 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glUniform1i</a:t>
            </a:r>
            <a:r>
              <a:rPr lang="hu"/>
              <a:t>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410350" y="2470325"/>
            <a:ext cx="6848700" cy="14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texImage;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b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 textureColor = </a:t>
            </a:r>
            <a:r>
              <a:rPr lang="hu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texture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(texImage, vs_out_tex);</a:t>
            </a:r>
            <a:br>
              <a:rPr lang="hu">
                <a:latin typeface="Consolas"/>
                <a:ea typeface="Consolas"/>
                <a:cs typeface="Consolas"/>
                <a:sym typeface="Consolas"/>
              </a:rPr>
            </a:br>
            <a:r>
              <a:rPr lang="hu">
                <a:latin typeface="Consolas"/>
                <a:ea typeface="Consolas"/>
                <a:cs typeface="Consolas"/>
                <a:sym typeface="Consolas"/>
              </a:rPr>
              <a:t>fs_out_col = </a:t>
            </a:r>
            <a:r>
              <a:rPr lang="hu">
                <a:solidFill>
                  <a:srgbClr val="6495ED"/>
                </a:solidFill>
                <a:latin typeface="Consolas"/>
                <a:ea typeface="Consolas"/>
                <a:cs typeface="Consolas"/>
                <a:sym typeface="Consolas"/>
              </a:rPr>
              <a:t>vec4</a:t>
            </a:r>
            <a:r>
              <a:rPr lang="hu">
                <a:latin typeface="Consolas"/>
                <a:ea typeface="Consolas"/>
                <a:cs typeface="Consolas"/>
                <a:sym typeface="Consolas"/>
              </a:rPr>
              <a:t>(ambient + diffuse + specular, 1) * textureColor;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9E9C9-39A8-4C89-8AD8-B0F3C39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Textúra betöltése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934FB5-B4BC-46B9-A3EF-D1BE050B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2911"/>
            <a:ext cx="8520600" cy="1026369"/>
          </a:xfrm>
        </p:spPr>
        <p:txBody>
          <a:bodyPr/>
          <a:lstStyle/>
          <a:p>
            <a:pPr marL="114300" indent="0">
              <a:buNone/>
            </a:pPr>
            <a:r>
              <a:rPr lang="hu-HU" dirty="0"/>
              <a:t>A textúra használatához szükségünk lesz egy textúra erőforrás azonosítóra. Továbbá egy változóra, melyben tároljuk a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shaderben</a:t>
            </a:r>
            <a:r>
              <a:rPr lang="hu-HU" dirty="0"/>
              <a:t> a textúra sampler2D uniformjának helyét. </a:t>
            </a:r>
            <a:r>
              <a:rPr lang="hu-HU" dirty="0" err="1"/>
              <a:t>Headerben</a:t>
            </a:r>
            <a:r>
              <a:rPr lang="hu-HU" dirty="0"/>
              <a:t>:</a:t>
            </a:r>
          </a:p>
        </p:txBody>
      </p:sp>
      <p:sp>
        <p:nvSpPr>
          <p:cNvPr id="4" name="Google Shape;294;p39">
            <a:extLst>
              <a:ext uri="{FF2B5EF4-FFF2-40B4-BE49-F238E27FC236}">
                <a16:creationId xmlns:a16="http://schemas.microsoft.com/office/drawing/2014/main" id="{C12148B6-02FD-405D-AFDA-7F1480364E55}"/>
              </a:ext>
            </a:extLst>
          </p:cNvPr>
          <p:cNvSpPr txBox="1"/>
          <p:nvPr/>
        </p:nvSpPr>
        <p:spPr>
          <a:xfrm>
            <a:off x="503216" y="2147543"/>
            <a:ext cx="6283345" cy="721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hu-HU" dirty="0" err="1"/>
              <a:t>GLuint</a:t>
            </a:r>
            <a:r>
              <a:rPr lang="hu-HU" dirty="0"/>
              <a:t> </a:t>
            </a:r>
            <a:r>
              <a:rPr lang="hu-HU" dirty="0" err="1"/>
              <a:t>m_loadedTextureID</a:t>
            </a:r>
            <a:r>
              <a:rPr lang="hu-HU" dirty="0"/>
              <a:t>; </a:t>
            </a:r>
            <a:r>
              <a:rPr lang="hu-HU" dirty="0">
                <a:solidFill>
                  <a:srgbClr val="92D050"/>
                </a:solidFill>
              </a:rPr>
              <a:t>// betöltött textúra erőforrás azonosító</a:t>
            </a:r>
          </a:p>
          <a:p>
            <a:pPr>
              <a:lnSpc>
                <a:spcPct val="115000"/>
              </a:lnSpc>
            </a:pPr>
            <a:r>
              <a:rPr lang="hu-HU" dirty="0" err="1"/>
              <a:t>GLuint</a:t>
            </a:r>
            <a:r>
              <a:rPr lang="hu-HU" dirty="0"/>
              <a:t> </a:t>
            </a:r>
            <a:r>
              <a:rPr lang="hu-HU" dirty="0" err="1"/>
              <a:t>m_loc_tex</a:t>
            </a:r>
            <a:r>
              <a:rPr lang="hu-HU" dirty="0"/>
              <a:t>; </a:t>
            </a:r>
            <a:r>
              <a:rPr lang="hu-HU" dirty="0">
                <a:solidFill>
                  <a:srgbClr val="92D050"/>
                </a:solidFill>
              </a:rPr>
              <a:t>// uniform változó helye a </a:t>
            </a:r>
            <a:r>
              <a:rPr lang="hu-HU" dirty="0" err="1">
                <a:solidFill>
                  <a:srgbClr val="92D050"/>
                </a:solidFill>
              </a:rPr>
              <a:t>shaderekben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A009CEEF-0109-43CF-8DB0-6CD347B0E45E}"/>
              </a:ext>
            </a:extLst>
          </p:cNvPr>
          <p:cNvSpPr txBox="1">
            <a:spLocks/>
          </p:cNvSpPr>
          <p:nvPr/>
        </p:nvSpPr>
        <p:spPr>
          <a:xfrm>
            <a:off x="311700" y="2977569"/>
            <a:ext cx="8520600" cy="62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hu-HU" dirty="0"/>
              <a:t>Ezt követően a MyApp.cpp </a:t>
            </a:r>
            <a:r>
              <a:rPr lang="hu-HU" dirty="0" err="1"/>
              <a:t>InitTextures</a:t>
            </a:r>
            <a:r>
              <a:rPr lang="hu-HU" dirty="0"/>
              <a:t>() függvényében fájlból betöltjük a textúrát: </a:t>
            </a:r>
          </a:p>
        </p:txBody>
      </p:sp>
      <p:sp>
        <p:nvSpPr>
          <p:cNvPr id="8" name="Google Shape;294;p39">
            <a:extLst>
              <a:ext uri="{FF2B5EF4-FFF2-40B4-BE49-F238E27FC236}">
                <a16:creationId xmlns:a16="http://schemas.microsoft.com/office/drawing/2014/main" id="{49C2C719-8530-4A08-86AF-4E09D961C84D}"/>
              </a:ext>
            </a:extLst>
          </p:cNvPr>
          <p:cNvSpPr txBox="1"/>
          <p:nvPr/>
        </p:nvSpPr>
        <p:spPr>
          <a:xfrm>
            <a:off x="503216" y="3487608"/>
            <a:ext cx="6283345" cy="44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 err="1"/>
              <a:t>m_loadedTextureID</a:t>
            </a:r>
            <a:r>
              <a:rPr lang="en-US" dirty="0"/>
              <a:t> = </a:t>
            </a:r>
            <a:r>
              <a:rPr lang="en-US" dirty="0" err="1"/>
              <a:t>TextureFromFile</a:t>
            </a:r>
            <a:r>
              <a:rPr lang="en-US" dirty="0"/>
              <a:t>("earth.jpg");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2B0B7FC-E41B-4183-ACA8-D03A7A37D62C}"/>
              </a:ext>
            </a:extLst>
          </p:cNvPr>
          <p:cNvSpPr txBox="1">
            <a:spLocks/>
          </p:cNvSpPr>
          <p:nvPr/>
        </p:nvSpPr>
        <p:spPr>
          <a:xfrm>
            <a:off x="311700" y="3988499"/>
            <a:ext cx="8520600" cy="55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hu-HU" dirty="0"/>
              <a:t>Majd lekérjük a uniform helyét az </a:t>
            </a:r>
            <a:r>
              <a:rPr lang="hu-HU" dirty="0" err="1"/>
              <a:t>Init</a:t>
            </a:r>
            <a:r>
              <a:rPr lang="hu-HU" dirty="0"/>
              <a:t>() függvényben:</a:t>
            </a:r>
          </a:p>
        </p:txBody>
      </p:sp>
      <p:sp>
        <p:nvSpPr>
          <p:cNvPr id="10" name="Google Shape;294;p39">
            <a:extLst>
              <a:ext uri="{FF2B5EF4-FFF2-40B4-BE49-F238E27FC236}">
                <a16:creationId xmlns:a16="http://schemas.microsoft.com/office/drawing/2014/main" id="{A05BD376-A401-412E-B006-4984B0FBE227}"/>
              </a:ext>
            </a:extLst>
          </p:cNvPr>
          <p:cNvSpPr txBox="1"/>
          <p:nvPr/>
        </p:nvSpPr>
        <p:spPr>
          <a:xfrm>
            <a:off x="503215" y="4446734"/>
            <a:ext cx="6283345" cy="44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hu-HU" dirty="0" err="1"/>
              <a:t>m_loc_tex</a:t>
            </a:r>
            <a:r>
              <a:rPr lang="hu-HU" dirty="0"/>
              <a:t> = </a:t>
            </a:r>
            <a:r>
              <a:rPr lang="hu-HU" dirty="0" err="1"/>
              <a:t>glGetUniformLocation</a:t>
            </a:r>
            <a:r>
              <a:rPr lang="hu-HU" dirty="0"/>
              <a:t>(</a:t>
            </a:r>
            <a:r>
              <a:rPr lang="hu-HU" dirty="0" err="1"/>
              <a:t>m_programID</a:t>
            </a:r>
            <a:r>
              <a:rPr lang="hu-HU" dirty="0"/>
              <a:t>, "</a:t>
            </a:r>
            <a:r>
              <a:rPr lang="hu-HU" dirty="0" err="1"/>
              <a:t>texImage</a:t>
            </a:r>
            <a:r>
              <a:rPr lang="hu-HU" dirty="0"/>
              <a:t>");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10802" t="32174" r="10233" b="21597"/>
          <a:stretch/>
        </p:blipFill>
        <p:spPr>
          <a:xfrm>
            <a:off x="1833975" y="1230700"/>
            <a:ext cx="5476025" cy="2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20050" y="3640500"/>
            <a:ext cx="79905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 lokális illuminációt fogunk megvalósítani: </a:t>
            </a:r>
            <a:r>
              <a:rPr lang="h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csak a fényforrások vannak hatással az objektumokra</a:t>
            </a:r>
            <a:r>
              <a:rPr lang="h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egymásra nincsenek hatással. A jobb oldali képen láthatjuk, hogy a jobb oldali objektum kicsit elpirul a piros objektum által visszavert fény miatt.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Lokális és globális illumináció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9E9C9-39A8-4C89-8AD8-B0F3C39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Mintavételező beállítása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934FB5-B4BC-46B9-A3EF-D1BE050B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2911"/>
            <a:ext cx="8520600" cy="1026369"/>
          </a:xfrm>
        </p:spPr>
        <p:txBody>
          <a:bodyPr/>
          <a:lstStyle/>
          <a:p>
            <a:pPr marL="114300" indent="0">
              <a:buNone/>
            </a:pPr>
            <a:r>
              <a:rPr lang="hu-HU" dirty="0"/>
              <a:t>Miután rendelkezésünkre áll a betöltött textúra nincs más dolgunk mint rajzolás előtt egy </a:t>
            </a:r>
            <a:r>
              <a:rPr lang="hu-HU" dirty="0" err="1"/>
              <a:t>mintavételzőt</a:t>
            </a:r>
            <a:r>
              <a:rPr lang="hu-HU" dirty="0"/>
              <a:t> aktiválni és hozzá kapcsolni a rajzolni kívánt textúrát, valamint beállítani a mintavételezőnek megfelelő uniform változót. </a:t>
            </a:r>
            <a:r>
              <a:rPr lang="hu-HU" dirty="0" err="1"/>
              <a:t>Render</a:t>
            </a:r>
            <a:r>
              <a:rPr lang="hu-HU" dirty="0"/>
              <a:t>()-ben a kirajzolás felett:</a:t>
            </a:r>
          </a:p>
        </p:txBody>
      </p:sp>
      <p:sp>
        <p:nvSpPr>
          <p:cNvPr id="4" name="Google Shape;294;p39">
            <a:extLst>
              <a:ext uri="{FF2B5EF4-FFF2-40B4-BE49-F238E27FC236}">
                <a16:creationId xmlns:a16="http://schemas.microsoft.com/office/drawing/2014/main" id="{C12148B6-02FD-405D-AFDA-7F1480364E55}"/>
              </a:ext>
            </a:extLst>
          </p:cNvPr>
          <p:cNvSpPr txBox="1"/>
          <p:nvPr/>
        </p:nvSpPr>
        <p:spPr>
          <a:xfrm>
            <a:off x="453211" y="2556070"/>
            <a:ext cx="6283345" cy="1193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// feladat - textúra</a:t>
            </a:r>
          </a:p>
          <a:p>
            <a:r>
              <a:rPr lang="hu-HU" dirty="0" err="1"/>
              <a:t>glActiveTexture</a:t>
            </a:r>
            <a:r>
              <a:rPr lang="hu-HU" dirty="0"/>
              <a:t>(GL_TEXTURE0);</a:t>
            </a:r>
          </a:p>
          <a:p>
            <a:r>
              <a:rPr lang="nl-NL" dirty="0"/>
              <a:t>glBindTexture(GL_TEXTURE_2D, m_loadedTextureID);</a:t>
            </a:r>
          </a:p>
          <a:p>
            <a:r>
              <a:rPr lang="hu-HU" dirty="0"/>
              <a:t>glUniform1i(</a:t>
            </a:r>
            <a:r>
              <a:rPr lang="hu-HU" dirty="0" err="1"/>
              <a:t>m_loc_tex</a:t>
            </a:r>
            <a:r>
              <a:rPr lang="hu-HU" dirty="0"/>
              <a:t>, 0);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6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9E9C9-39A8-4C89-8AD8-B0F3C39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Példafeladatok: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934FB5-B4BC-46B9-A3EF-D1BE050B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2912"/>
            <a:ext cx="8520600" cy="572700"/>
          </a:xfrm>
        </p:spPr>
        <p:txBody>
          <a:bodyPr/>
          <a:lstStyle/>
          <a:p>
            <a:pPr marL="114300" indent="0">
              <a:buNone/>
            </a:pPr>
            <a:r>
              <a:rPr lang="hu-HU" dirty="0"/>
              <a:t>Rajzoljuk ki egy piros vonallal az egyenlítőt:</a:t>
            </a:r>
          </a:p>
        </p:txBody>
      </p:sp>
      <p:sp>
        <p:nvSpPr>
          <p:cNvPr id="4" name="Google Shape;294;p39">
            <a:extLst>
              <a:ext uri="{FF2B5EF4-FFF2-40B4-BE49-F238E27FC236}">
                <a16:creationId xmlns:a16="http://schemas.microsoft.com/office/drawing/2014/main" id="{C12148B6-02FD-405D-AFDA-7F1480364E55}"/>
              </a:ext>
            </a:extLst>
          </p:cNvPr>
          <p:cNvSpPr txBox="1"/>
          <p:nvPr/>
        </p:nvSpPr>
        <p:spPr>
          <a:xfrm>
            <a:off x="460356" y="1556844"/>
            <a:ext cx="6283345" cy="1193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//Egyenlítő kirajzolása</a:t>
            </a:r>
          </a:p>
          <a:p>
            <a:r>
              <a:rPr lang="en-US" dirty="0"/>
              <a:t>if(abs(vs_out_tex.y-0.5) &lt; 0.01)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 </a:t>
            </a:r>
            <a:r>
              <a:rPr lang="hu-HU" dirty="0" err="1"/>
              <a:t>fs_out_col</a:t>
            </a:r>
            <a:r>
              <a:rPr lang="hu-HU" dirty="0"/>
              <a:t> = vec4(1,0,0,0);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2EC27783-7201-43FC-8021-62E887D69A29}"/>
              </a:ext>
            </a:extLst>
          </p:cNvPr>
          <p:cNvSpPr txBox="1">
            <a:spLocks/>
          </p:cNvSpPr>
          <p:nvPr/>
        </p:nvSpPr>
        <p:spPr>
          <a:xfrm>
            <a:off x="311700" y="289409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hu-HU" dirty="0"/>
              <a:t>Rajzoljuk ki fehérrel a hósapkákat:</a:t>
            </a:r>
          </a:p>
        </p:txBody>
      </p:sp>
      <p:sp>
        <p:nvSpPr>
          <p:cNvPr id="6" name="Google Shape;294;p39">
            <a:extLst>
              <a:ext uri="{FF2B5EF4-FFF2-40B4-BE49-F238E27FC236}">
                <a16:creationId xmlns:a16="http://schemas.microsoft.com/office/drawing/2014/main" id="{82C325FE-8BC6-410A-869F-33572D534EEE}"/>
              </a:ext>
            </a:extLst>
          </p:cNvPr>
          <p:cNvSpPr txBox="1"/>
          <p:nvPr/>
        </p:nvSpPr>
        <p:spPr>
          <a:xfrm>
            <a:off x="460356" y="3466799"/>
            <a:ext cx="6283345" cy="1193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//Hósapkák kirajzolása:</a:t>
            </a:r>
          </a:p>
          <a:p>
            <a:r>
              <a:rPr lang="en-US" dirty="0"/>
              <a:t>if(</a:t>
            </a:r>
            <a:r>
              <a:rPr lang="en-US" dirty="0" err="1"/>
              <a:t>vs_out_tex.y</a:t>
            </a:r>
            <a:r>
              <a:rPr lang="en-US" dirty="0"/>
              <a:t> &gt; 0.90 || </a:t>
            </a:r>
            <a:r>
              <a:rPr lang="en-US" dirty="0" err="1"/>
              <a:t>vs_out_tex.y</a:t>
            </a:r>
            <a:r>
              <a:rPr lang="en-US" dirty="0"/>
              <a:t> &lt; 0.1)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    </a:t>
            </a:r>
            <a:r>
              <a:rPr lang="hu-HU" dirty="0" err="1"/>
              <a:t>fs_out_col</a:t>
            </a:r>
            <a:r>
              <a:rPr lang="hu-HU" dirty="0"/>
              <a:t> = vec4(1,1,1,1);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B5C759-AA6E-498D-93E0-430D07B5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Pontfényforrás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13524F-E2E5-4D3A-A43A-A887FE90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111545"/>
          </a:xfrm>
        </p:spPr>
        <p:txBody>
          <a:bodyPr/>
          <a:lstStyle/>
          <a:p>
            <a:pPr marL="114300" indent="0">
              <a:buNone/>
            </a:pPr>
            <a:r>
              <a:rPr lang="hu-HU" dirty="0"/>
              <a:t>Pont fényforrás megvalósításához szükségünk van egy újabb uniform változóra, melyben tároljuk a fényforrás helyét: (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shaderbe</a:t>
            </a:r>
            <a:r>
              <a:rPr lang="hu-HU" dirty="0"/>
              <a:t>:)</a:t>
            </a:r>
          </a:p>
        </p:txBody>
      </p:sp>
      <p:sp>
        <p:nvSpPr>
          <p:cNvPr id="4" name="Google Shape;294;p39">
            <a:extLst>
              <a:ext uri="{FF2B5EF4-FFF2-40B4-BE49-F238E27FC236}">
                <a16:creationId xmlns:a16="http://schemas.microsoft.com/office/drawing/2014/main" id="{0C3D9BF1-F88C-4EB2-8E47-0A5BC67EC857}"/>
              </a:ext>
            </a:extLst>
          </p:cNvPr>
          <p:cNvSpPr txBox="1"/>
          <p:nvPr/>
        </p:nvSpPr>
        <p:spPr>
          <a:xfrm>
            <a:off x="510363" y="1975095"/>
            <a:ext cx="6283345" cy="368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uniform vec3 </a:t>
            </a:r>
            <a:r>
              <a:rPr lang="hu-HU" dirty="0" err="1"/>
              <a:t>light_pos</a:t>
            </a:r>
            <a:r>
              <a:rPr lang="hu-HU" dirty="0"/>
              <a:t> = vec3(0,10,0);</a:t>
            </a:r>
            <a:endParaRPr lang="hu-HU" dirty="0">
              <a:solidFill>
                <a:srgbClr val="92D050"/>
              </a:solidFill>
            </a:endParaRPr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0C71CDD8-7817-4727-9B4E-6F8F167E2D3D}"/>
              </a:ext>
            </a:extLst>
          </p:cNvPr>
          <p:cNvSpPr txBox="1">
            <a:spLocks/>
          </p:cNvSpPr>
          <p:nvPr/>
        </p:nvSpPr>
        <p:spPr>
          <a:xfrm>
            <a:off x="311700" y="2651010"/>
            <a:ext cx="8520600" cy="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hu-HU" dirty="0"/>
              <a:t>A fényforrás helyét felhasználva a </a:t>
            </a:r>
            <a:r>
              <a:rPr lang="hu-HU" dirty="0" err="1"/>
              <a:t>toLight</a:t>
            </a:r>
            <a:r>
              <a:rPr lang="hu-HU" dirty="0"/>
              <a:t> a következő lesz:</a:t>
            </a:r>
          </a:p>
        </p:txBody>
      </p:sp>
      <p:sp>
        <p:nvSpPr>
          <p:cNvPr id="6" name="Google Shape;294;p39">
            <a:extLst>
              <a:ext uri="{FF2B5EF4-FFF2-40B4-BE49-F238E27FC236}">
                <a16:creationId xmlns:a16="http://schemas.microsoft.com/office/drawing/2014/main" id="{EA2E91B2-2174-45DC-A965-56E2D264677D}"/>
              </a:ext>
            </a:extLst>
          </p:cNvPr>
          <p:cNvSpPr txBox="1"/>
          <p:nvPr/>
        </p:nvSpPr>
        <p:spPr>
          <a:xfrm>
            <a:off x="510363" y="3302462"/>
            <a:ext cx="6283345" cy="633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//Pont fényforrás esetén:</a:t>
            </a:r>
          </a:p>
          <a:p>
            <a:r>
              <a:rPr lang="en-US" dirty="0"/>
              <a:t>vec3 </a:t>
            </a:r>
            <a:r>
              <a:rPr lang="en-US" dirty="0" err="1"/>
              <a:t>toLight</a:t>
            </a:r>
            <a:r>
              <a:rPr lang="en-US" dirty="0"/>
              <a:t> = -normalize(</a:t>
            </a:r>
            <a:r>
              <a:rPr lang="en-US" dirty="0" err="1"/>
              <a:t>vs_out_pos-light_pos</a:t>
            </a:r>
            <a:r>
              <a:rPr lang="en-US" dirty="0"/>
              <a:t>);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Árnyék és árnyalás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50" y="1212775"/>
            <a:ext cx="5903275" cy="332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6" idx="1"/>
          </p:cNvCxnSpPr>
          <p:nvPr/>
        </p:nvCxnSpPr>
        <p:spPr>
          <a:xfrm rot="10800000">
            <a:off x="3803500" y="2920375"/>
            <a:ext cx="3064800" cy="981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>
            <a:stCxn id="78" idx="1"/>
          </p:cNvCxnSpPr>
          <p:nvPr/>
        </p:nvCxnSpPr>
        <p:spPr>
          <a:xfrm flipH="1">
            <a:off x="4096450" y="2001725"/>
            <a:ext cx="2612100" cy="6654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6708550" y="1387475"/>
            <a:ext cx="23211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Árnyalás: a fényforrások segítségével az </a:t>
            </a:r>
            <a:r>
              <a:rPr lang="hu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objektum saját színét </a:t>
            </a:r>
            <a:r>
              <a:rPr lang="h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számítjuk ki minden fragmentjére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68300" y="3423925"/>
            <a:ext cx="20016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Vetett árnyék: BSc-s grafikán nem foglalkozunk vele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19954" t="8190" r="16798" b="58927"/>
          <a:stretch/>
        </p:blipFill>
        <p:spPr>
          <a:xfrm>
            <a:off x="710600" y="1471600"/>
            <a:ext cx="7722805" cy="182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Phong lokális illuminációs modell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825" y="666848"/>
            <a:ext cx="1304475" cy="13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l="34601" t="9016" r="32566" b="7266"/>
          <a:stretch/>
        </p:blipFill>
        <p:spPr>
          <a:xfrm>
            <a:off x="7733475" y="2669625"/>
            <a:ext cx="893176" cy="15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733513" y="1971325"/>
            <a:ext cx="89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Diffúz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529525" y="4195475"/>
            <a:ext cx="130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Spekuláris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Anyagtulajdonságok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01100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 anyag rendelkezik tulajdonságokkal, nálunk ez három paramétert fog jelenteni: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hu">
                <a:solidFill>
                  <a:schemeClr val="accent5"/>
                </a:solidFill>
              </a:rPr>
              <a:t>Ambiens</a:t>
            </a:r>
            <a:r>
              <a:rPr lang="hu"/>
              <a:t> tulajdonság: alapból milyen fényes az objektumunk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hu">
                <a:solidFill>
                  <a:schemeClr val="accent5"/>
                </a:solidFill>
              </a:rPr>
              <a:t>Diffúz</a:t>
            </a:r>
            <a:r>
              <a:rPr lang="hu"/>
              <a:t> tulajdonság: mennyire matt az anyag (a beérkező fénysugarakat minden irányba visszaveri egyenletesen)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solidFill>
                  <a:schemeClr val="accent5"/>
                </a:solidFill>
              </a:rPr>
              <a:t>Spekuláris</a:t>
            </a:r>
            <a:r>
              <a:rPr lang="hu"/>
              <a:t> tulajdonság: mennyire plasztikus/műanyagszerű/üvegszerű az objektumunk, mennyire csillan meg a fény a felületen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tulajdonságokat a teljes látható fényspektrumra kellene definiálni, de az egyszerűség kedvéért csak a prios-zöld-kék színekre fogjuk.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Fénytulajdonságok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Hasonlóan a fényforrás tulajdonságait is meghatározzuk a különböző modellekben.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Milyen színű az </a:t>
            </a:r>
            <a:r>
              <a:rPr lang="hu">
                <a:solidFill>
                  <a:schemeClr val="accent5"/>
                </a:solidFill>
              </a:rPr>
              <a:t>ambiens</a:t>
            </a:r>
            <a:r>
              <a:rPr lang="hu"/>
              <a:t> modellben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Milyen színű a </a:t>
            </a:r>
            <a:r>
              <a:rPr lang="hu">
                <a:solidFill>
                  <a:schemeClr val="accent5"/>
                </a:solidFill>
              </a:rPr>
              <a:t>diffúz </a:t>
            </a:r>
            <a:r>
              <a:rPr lang="hu"/>
              <a:t>modellben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Milyen színű a </a:t>
            </a:r>
            <a:r>
              <a:rPr lang="hu">
                <a:solidFill>
                  <a:schemeClr val="accent5"/>
                </a:solidFill>
              </a:rPr>
              <a:t>spekuláris </a:t>
            </a:r>
            <a:r>
              <a:rPr lang="hu"/>
              <a:t>modellben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Tehát egy jelenetben, ha van egy pontszerű lámpánk, akkor HÁROM különböző színnel fogjuk jellemezni. A legtöbbször viszont ezek a színek megegyeznek.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Minél “később” számítjuk ki az árnyalást a pipeline-on, annál több/pontosabb információnk van.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solidFill>
                  <a:schemeClr val="accent5"/>
                </a:solidFill>
              </a:rPr>
              <a:t>Flat shading</a:t>
            </a:r>
            <a:r>
              <a:rPr lang="hu"/>
              <a:t>: a teljes háromszög egyszínű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solidFill>
                  <a:schemeClr val="accent5"/>
                </a:solidFill>
              </a:rPr>
              <a:t>Gouraud shading</a:t>
            </a:r>
            <a:r>
              <a:rPr lang="hu"/>
              <a:t>: a vertexekben számoljuk a színt és a háromszög fragmentjeire interpolálódik a csúcsokból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>
                <a:solidFill>
                  <a:schemeClr val="accent5"/>
                </a:solidFill>
              </a:rPr>
              <a:t>Phong shading</a:t>
            </a:r>
            <a:r>
              <a:rPr lang="hu"/>
              <a:t>: minden fragmentre külön számoljuk a fény hatását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Az utolsót fogjuk megvalósítani, </a:t>
            </a:r>
            <a:br>
              <a:rPr lang="hu"/>
            </a:br>
            <a:r>
              <a:rPr lang="hu"/>
              <a:t>hiszen ez adja a legjobb eredményt,</a:t>
            </a:r>
            <a:br>
              <a:rPr lang="hu"/>
            </a:br>
            <a:r>
              <a:rPr lang="hu"/>
              <a:t>és jól illik a pipeline-hoz.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l="19704" t="57215" r="16548" b="1185"/>
          <a:stretch/>
        </p:blipFill>
        <p:spPr>
          <a:xfrm>
            <a:off x="3801950" y="3435350"/>
            <a:ext cx="5030352" cy="1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Phong árnyalás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157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Fényforrások alaptípusai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785650"/>
            <a:ext cx="8520600" cy="4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">
                <a:solidFill>
                  <a:schemeClr val="accent5"/>
                </a:solidFill>
              </a:rPr>
              <a:t>Ambiens fény</a:t>
            </a:r>
            <a:r>
              <a:rPr lang="hu"/>
              <a:t>: minden irányból egyenletesen érkezik (mint például nagy ködben), ez az alapfény azért szükséges a modellünkben, mert különben az árnyékban minden teljesen fekete lenne.</a:t>
            </a:r>
            <a:br>
              <a:rPr lang="hu"/>
            </a:br>
            <a:r>
              <a:rPr lang="hu">
                <a:solidFill>
                  <a:schemeClr val="accent5"/>
                </a:solidFill>
              </a:rPr>
              <a:t>Irányfényforrás</a:t>
            </a:r>
            <a:r>
              <a:rPr lang="hu"/>
              <a:t>: minden pontba ugyanabból az irányból érkeznek a sugarak. Ilyennek szokás tekinteni a napból érkező sugarakat.</a:t>
            </a:r>
            <a:br>
              <a:rPr lang="hu"/>
            </a:br>
            <a:r>
              <a:rPr lang="hu">
                <a:solidFill>
                  <a:schemeClr val="accent5"/>
                </a:solidFill>
              </a:rPr>
              <a:t>Pontszerű fényforrás</a:t>
            </a:r>
            <a:r>
              <a:rPr lang="hu"/>
              <a:t>: a fénysugarak egy pontból indulnak ki.</a:t>
            </a:r>
            <a:br>
              <a:rPr lang="hu"/>
            </a:br>
            <a:r>
              <a:rPr lang="hu">
                <a:solidFill>
                  <a:schemeClr val="accent5"/>
                </a:solidFill>
              </a:rPr>
              <a:t>Reflektor (spot light)</a:t>
            </a:r>
            <a:r>
              <a:rPr lang="hu"/>
              <a:t>: pontszerű fényforrás, de csak egy kúpon belül van hatása. Megadása: egy pont, a tengelyének iránya és a kúp nyílásszöge.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684175" y="1331725"/>
            <a:ext cx="45933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400" y="3440800"/>
            <a:ext cx="3245712" cy="16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88" y="3440800"/>
            <a:ext cx="3245712" cy="16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1945</Words>
  <Application>Microsoft Office PowerPoint</Application>
  <PresentationFormat>Diavetítés a képernyőre (16:9 oldalarány)</PresentationFormat>
  <Paragraphs>183</Paragraphs>
  <Slides>32</Slides>
  <Notes>28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9" baseType="lpstr">
      <vt:lpstr>Trebuchet MS</vt:lpstr>
      <vt:lpstr>Courier New</vt:lpstr>
      <vt:lpstr>Consolas</vt:lpstr>
      <vt:lpstr>Arial</vt:lpstr>
      <vt:lpstr>Oswald</vt:lpstr>
      <vt:lpstr>Average</vt:lpstr>
      <vt:lpstr>Slate</vt:lpstr>
      <vt:lpstr>Számítógépes Grafika BSc 9. gyakorlat</vt:lpstr>
      <vt:lpstr>Illuminációs modellek</vt:lpstr>
      <vt:lpstr>Lokális és globális illumináció</vt:lpstr>
      <vt:lpstr>Árnyék és árnyalás</vt:lpstr>
      <vt:lpstr>Phong lokális illuminációs modell</vt:lpstr>
      <vt:lpstr>Anyagtulajdonságok </vt:lpstr>
      <vt:lpstr>Fénytulajdonságok</vt:lpstr>
      <vt:lpstr>Phong árnyalás</vt:lpstr>
      <vt:lpstr>Fényforrások alaptípusai</vt:lpstr>
      <vt:lpstr>Vertex normálisok</vt:lpstr>
      <vt:lpstr>Vertex normálisok</vt:lpstr>
      <vt:lpstr>Vertex normálisok</vt:lpstr>
      <vt:lpstr>Vertex attribútumok</vt:lpstr>
      <vt:lpstr>Normálisok transzformációja</vt:lpstr>
      <vt:lpstr>Phong árnyalás </vt:lpstr>
      <vt:lpstr>Phong árnyalás</vt:lpstr>
      <vt:lpstr>Adatok transzformálása a vertex shaderben</vt:lpstr>
      <vt:lpstr>Ambiens modell</vt:lpstr>
      <vt:lpstr>Szín számítása</vt:lpstr>
      <vt:lpstr>Ambiens modell</vt:lpstr>
      <vt:lpstr>Diffúz modell irányfényforrással</vt:lpstr>
      <vt:lpstr>Diffúz modell irányfényforrással</vt:lpstr>
      <vt:lpstr>Diffúz modell</vt:lpstr>
      <vt:lpstr>Spekuláris modell</vt:lpstr>
      <vt:lpstr>PowerPoint-bemutató</vt:lpstr>
      <vt:lpstr>Spekuláris modell </vt:lpstr>
      <vt:lpstr>Spekuláris modell</vt:lpstr>
      <vt:lpstr>Textúra használata</vt:lpstr>
      <vt:lpstr>Textúra betöltése</vt:lpstr>
      <vt:lpstr>Mintavételező beállítása</vt:lpstr>
      <vt:lpstr>Példafeladatok:</vt:lpstr>
      <vt:lpstr>Pontfényforrás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9. gyakorlat</dc:title>
  <cp:lastModifiedBy>István Gergő Gál</cp:lastModifiedBy>
  <cp:revision>11</cp:revision>
  <dcterms:modified xsi:type="dcterms:W3CDTF">2020-04-23T19:57:55Z</dcterms:modified>
</cp:coreProperties>
</file>