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0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1.xml" ContentType="application/vnd.openxmlformats-officedocument.presentationml.notesSlide+xml"/>
  <Override PartName="/ppt/tags/tag8.xml" ContentType="application/vnd.openxmlformats-officedocument.presentationml.tags+xml"/>
  <Override PartName="/ppt/notesSlides/notesSlide22.xml" ContentType="application/vnd.openxmlformats-officedocument.presentationml.notesSlide+xml"/>
  <Override PartName="/ppt/tags/tag9.xml" ContentType="application/vnd.openxmlformats-officedocument.presentationml.tags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56"/>
  </p:notesMasterIdLst>
  <p:handoutMasterIdLst>
    <p:handoutMasterId r:id="rId57"/>
  </p:handoutMasterIdLst>
  <p:sldIdLst>
    <p:sldId id="616" r:id="rId2"/>
    <p:sldId id="609" r:id="rId3"/>
    <p:sldId id="610" r:id="rId4"/>
    <p:sldId id="638" r:id="rId5"/>
    <p:sldId id="645" r:id="rId6"/>
    <p:sldId id="639" r:id="rId7"/>
    <p:sldId id="640" r:id="rId8"/>
    <p:sldId id="641" r:id="rId9"/>
    <p:sldId id="642" r:id="rId10"/>
    <p:sldId id="643" r:id="rId11"/>
    <p:sldId id="646" r:id="rId12"/>
    <p:sldId id="647" r:id="rId13"/>
    <p:sldId id="648" r:id="rId14"/>
    <p:sldId id="649" r:id="rId15"/>
    <p:sldId id="650" r:id="rId16"/>
    <p:sldId id="651" r:id="rId17"/>
    <p:sldId id="652" r:id="rId18"/>
    <p:sldId id="653" r:id="rId19"/>
    <p:sldId id="654" r:id="rId20"/>
    <p:sldId id="675" r:id="rId21"/>
    <p:sldId id="676" r:id="rId22"/>
    <p:sldId id="677" r:id="rId23"/>
    <p:sldId id="656" r:id="rId24"/>
    <p:sldId id="657" r:id="rId25"/>
    <p:sldId id="658" r:id="rId26"/>
    <p:sldId id="659" r:id="rId27"/>
    <p:sldId id="660" r:id="rId28"/>
    <p:sldId id="661" r:id="rId29"/>
    <p:sldId id="662" r:id="rId30"/>
    <p:sldId id="663" r:id="rId31"/>
    <p:sldId id="664" r:id="rId32"/>
    <p:sldId id="665" r:id="rId33"/>
    <p:sldId id="666" r:id="rId34"/>
    <p:sldId id="667" r:id="rId35"/>
    <p:sldId id="668" r:id="rId36"/>
    <p:sldId id="670" r:id="rId37"/>
    <p:sldId id="671" r:id="rId38"/>
    <p:sldId id="672" r:id="rId39"/>
    <p:sldId id="673" r:id="rId40"/>
    <p:sldId id="678" r:id="rId41"/>
    <p:sldId id="693" r:id="rId42"/>
    <p:sldId id="690" r:id="rId43"/>
    <p:sldId id="691" r:id="rId44"/>
    <p:sldId id="692" r:id="rId45"/>
    <p:sldId id="679" r:id="rId46"/>
    <p:sldId id="680" r:id="rId47"/>
    <p:sldId id="681" r:id="rId48"/>
    <p:sldId id="682" r:id="rId49"/>
    <p:sldId id="683" r:id="rId50"/>
    <p:sldId id="685" r:id="rId51"/>
    <p:sldId id="686" r:id="rId52"/>
    <p:sldId id="687" r:id="rId53"/>
    <p:sldId id="688" r:id="rId54"/>
    <p:sldId id="689" r:id="rId55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06C271-A17B-4745-8409-D19C184D271D}">
          <p14:sldIdLst>
            <p14:sldId id="616"/>
          </p14:sldIdLst>
        </p14:section>
        <p14:section name="Got to here" id="{E4969B40-C521-614E-86FE-E2A18C7998A2}">
          <p14:sldIdLst>
            <p14:sldId id="609"/>
            <p14:sldId id="610"/>
            <p14:sldId id="638"/>
            <p14:sldId id="645"/>
            <p14:sldId id="639"/>
            <p14:sldId id="640"/>
            <p14:sldId id="641"/>
            <p14:sldId id="642"/>
            <p14:sldId id="643"/>
            <p14:sldId id="646"/>
            <p14:sldId id="647"/>
            <p14:sldId id="648"/>
            <p14:sldId id="649"/>
            <p14:sldId id="650"/>
            <p14:sldId id="651"/>
            <p14:sldId id="652"/>
            <p14:sldId id="653"/>
            <p14:sldId id="654"/>
            <p14:sldId id="675"/>
            <p14:sldId id="676"/>
            <p14:sldId id="677"/>
            <p14:sldId id="656"/>
            <p14:sldId id="657"/>
            <p14:sldId id="658"/>
            <p14:sldId id="659"/>
            <p14:sldId id="660"/>
            <p14:sldId id="661"/>
            <p14:sldId id="662"/>
            <p14:sldId id="663"/>
            <p14:sldId id="664"/>
            <p14:sldId id="665"/>
            <p14:sldId id="666"/>
            <p14:sldId id="667"/>
            <p14:sldId id="668"/>
            <p14:sldId id="670"/>
            <p14:sldId id="671"/>
            <p14:sldId id="672"/>
            <p14:sldId id="673"/>
            <p14:sldId id="678"/>
            <p14:sldId id="693"/>
            <p14:sldId id="690"/>
            <p14:sldId id="691"/>
            <p14:sldId id="692"/>
            <p14:sldId id="679"/>
            <p14:sldId id="680"/>
            <p14:sldId id="681"/>
            <p14:sldId id="682"/>
            <p14:sldId id="683"/>
            <p14:sldId id="685"/>
            <p14:sldId id="686"/>
            <p14:sldId id="687"/>
            <p14:sldId id="688"/>
            <p14:sldId id="68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BD"/>
    <a:srgbClr val="8B2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442" autoAdjust="0"/>
    <p:restoredTop sz="82060" autoAdjust="0"/>
  </p:normalViewPr>
  <p:slideViewPr>
    <p:cSldViewPr snapToGrid="0">
      <p:cViewPr>
        <p:scale>
          <a:sx n="64" d="100"/>
          <a:sy n="64" d="100"/>
        </p:scale>
        <p:origin x="-106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odulo_operation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B25028-F571-4BEC-B2E8-17C782D8A09A}" type="slidenum">
              <a:rPr lang="en-US"/>
              <a:pPr/>
              <a:t>25</a:t>
            </a:fld>
            <a:endParaRPr lang="en-US"/>
          </a:p>
        </p:txBody>
      </p:sp>
      <p:sp>
        <p:nvSpPr>
          <p:cNvPr id="67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90347-DD95-4B3D-93DE-51DD859E6659}" type="slidenum">
              <a:rPr lang="en-US"/>
              <a:pPr/>
              <a:t>26</a:t>
            </a:fld>
            <a:endParaRPr lang="en-US"/>
          </a:p>
        </p:txBody>
      </p:sp>
      <p:sp>
        <p:nvSpPr>
          <p:cNvPr id="67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90347-DD95-4B3D-93DE-51DD859E6659}" type="slidenum">
              <a:rPr lang="en-US"/>
              <a:pPr/>
              <a:t>32</a:t>
            </a:fld>
            <a:endParaRPr lang="en-US"/>
          </a:p>
        </p:txBody>
      </p:sp>
      <p:sp>
        <p:nvSpPr>
          <p:cNvPr id="67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90347-DD95-4B3D-93DE-51DD859E6659}" type="slidenum">
              <a:rPr lang="en-US"/>
              <a:pPr/>
              <a:t>35</a:t>
            </a:fld>
            <a:endParaRPr lang="en-US"/>
          </a:p>
        </p:txBody>
      </p:sp>
      <p:sp>
        <p:nvSpPr>
          <p:cNvPr id="67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initial TCP sequence number, i.e. the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 cookie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 computed as follows: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 5 bits: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Modulo operation"/>
              </a:rPr>
              <a:t>mod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32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Middle 3 bits: an encoded value representing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Bottom 24 bits: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(Note: since 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must be encoded using 3 bits, the server is restricted to sending up to 8 unique values for 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when SYN cookies are in use.)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a client sends back a TCP ACK packet to the server in response to the server's SYN+ACK packet, the client MUST (according to the TCP spec) use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n+1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the packet's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Acknowledgement number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where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initial sequence number sent by the server. The server then subtracts 1 from the acknowledgement number to reveal the SYN cookie sent to the client.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server then performs the following operations.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Checks the value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against the current time to see if the connection has expired.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Recomputes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determine whether this is, indeed, a valid SYN cookie.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Decodes the value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from the 3-bit encoding in the SYN cookie, which it then can use to reconstruct the SYN queue entry.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this point forward, the connection proceeds as normal.</a:t>
            </a:r>
          </a:p>
          <a:p>
            <a:endParaRPr lang="hu-HU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20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itt</a:t>
            </a:r>
            <a:endParaRPr lang="hu-HU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3612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7D7ECF-B719-4590-9F20-AC362BD66F5F}" type="slidenum">
              <a:rPr lang="en-US" altLang="hu-HU"/>
              <a:pPr/>
              <a:t>41</a:t>
            </a:fld>
            <a:endParaRPr lang="en-US" altLang="hu-HU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415790"/>
            <a:ext cx="5046663" cy="4183380"/>
          </a:xfrm>
        </p:spPr>
        <p:txBody>
          <a:bodyPr/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50AD3D-7B84-4B50-97F3-D29E2320EE24}" type="slidenum">
              <a:rPr lang="en-US" altLang="hu-HU"/>
              <a:pPr/>
              <a:t>42</a:t>
            </a:fld>
            <a:endParaRPr lang="en-US" altLang="hu-HU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415790"/>
            <a:ext cx="5046663" cy="4183380"/>
          </a:xfrm>
        </p:spPr>
        <p:txBody>
          <a:bodyPr/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9BE715-0F0D-4701-9E5E-A619D84C9DA7}" type="slidenum">
              <a:rPr lang="en-US" altLang="hu-HU"/>
              <a:pPr/>
              <a:t>43</a:t>
            </a:fld>
            <a:endParaRPr lang="en-US" altLang="hu-HU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415790"/>
            <a:ext cx="5046663" cy="4183380"/>
          </a:xfrm>
        </p:spPr>
        <p:txBody>
          <a:bodyPr/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BCCA48-511A-4B6F-80BE-82579B08B6B1}" type="slidenum">
              <a:rPr lang="en-US" altLang="hu-HU"/>
              <a:pPr/>
              <a:t>44</a:t>
            </a:fld>
            <a:endParaRPr lang="en-US" altLang="hu-HU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415790"/>
            <a:ext cx="5046663" cy="4183380"/>
          </a:xfrm>
        </p:spPr>
        <p:txBody>
          <a:bodyPr/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Innen kezdjük </a:t>
            </a:r>
            <a:r>
              <a:rPr lang="hu-HU" dirty="0" err="1" smtClean="0"/>
              <a:t>jövőhéten</a:t>
            </a:r>
            <a:endParaRPr lang="hu-HU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317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Replace 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0630E-C6A9-444B-A16B-2B64151D1DEE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DCTCP is based on the existing Explicit Congestion Notification framework in TCP.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6EA2B-EFC1-4DB2-A297-B21C4C7A67B1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0630E-C6A9-444B-A16B-2B64151D1DEE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>
                <a:ea typeface="ＭＳ Ｐゴシック" charset="-128"/>
                <a:cs typeface="ＭＳ Ｐゴシック" charset="-128"/>
              </a:rPr>
              <a:t>very simple marking mechanism</a:t>
            </a:r>
          </a:p>
          <a:p>
            <a:pPr eaLnBrk="1" hangingPunct="1">
              <a:spcBef>
                <a:spcPct val="0"/>
              </a:spcBef>
            </a:pPr>
            <a:r>
              <a:rPr lang="en-US" dirty="0">
                <a:ea typeface="ＭＳ Ｐゴシック" charset="-128"/>
                <a:cs typeface="ＭＳ Ｐゴシック" charset="-128"/>
              </a:rPr>
              <a:t>not all the tunings other 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aqms</a:t>
            </a:r>
            <a:r>
              <a:rPr lang="en-US" dirty="0">
                <a:ea typeface="ＭＳ Ｐゴシック" charset="-128"/>
                <a:cs typeface="ＭＳ Ｐゴシック" charset="-128"/>
              </a:rPr>
              <a:t> have</a:t>
            </a:r>
          </a:p>
          <a:p>
            <a:pPr eaLnBrk="1" hangingPunct="1">
              <a:spcBef>
                <a:spcPct val="0"/>
              </a:spcBef>
            </a:pPr>
            <a:r>
              <a:rPr lang="en-US" dirty="0">
                <a:ea typeface="ＭＳ Ｐゴシック" charset="-128"/>
                <a:cs typeface="ＭＳ Ｐゴシック" charset="-128"/>
              </a:rPr>
              <a:t>on the source side, the source is 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tryign</a:t>
            </a:r>
            <a:r>
              <a:rPr lang="en-US" dirty="0">
                <a:ea typeface="ＭＳ Ｐゴシック" charset="-128"/>
                <a:cs typeface="ＭＳ Ｐゴシック" charset="-128"/>
              </a:rPr>
              <a:t> to estimate the fraction of packets getting marked</a:t>
            </a:r>
          </a:p>
          <a:p>
            <a:pPr eaLnBrk="1" hangingPunct="1">
              <a:spcBef>
                <a:spcPct val="0"/>
              </a:spcBef>
            </a:pPr>
            <a:r>
              <a:rPr lang="en-US" dirty="0">
                <a:ea typeface="ＭＳ Ｐゴシック" charset="-128"/>
                <a:cs typeface="ＭＳ Ｐゴシック" charset="-128"/>
              </a:rPr>
              <a:t>using the 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obs</a:t>
            </a:r>
            <a:r>
              <a:rPr lang="en-US" dirty="0">
                <a:ea typeface="ＭＳ Ｐゴシック" charset="-128"/>
                <a:cs typeface="ＭＳ Ｐゴシック" charset="-128"/>
              </a:rPr>
              <a:t> that there is a stream of 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ecn</a:t>
            </a:r>
            <a:r>
              <a:rPr lang="en-US" dirty="0">
                <a:ea typeface="ＭＳ Ｐゴシック" charset="-128"/>
                <a:cs typeface="ＭＳ Ｐゴシック" charset="-128"/>
              </a:rPr>
              <a:t> marks coming back – more info in the stream than in any single bit</a:t>
            </a:r>
          </a:p>
          <a:p>
            <a:pPr eaLnBrk="1" hangingPunct="1">
              <a:spcBef>
                <a:spcPct val="0"/>
              </a:spcBef>
            </a:pPr>
            <a:endParaRPr lang="en-US" dirty="0">
              <a:ea typeface="ＭＳ Ｐゴシック" charset="-128"/>
              <a:cs typeface="ＭＳ Ｐゴシック" charset="-128"/>
            </a:endParaRPr>
          </a:p>
          <a:p>
            <a:pPr eaLnBrk="1" hangingPunct="1">
              <a:spcBef>
                <a:spcPct val="0"/>
              </a:spcBef>
            </a:pPr>
            <a:r>
              <a:rPr lang="en-US" dirty="0">
                <a:ea typeface="ＭＳ Ｐゴシック" charset="-128"/>
                <a:cs typeface="ＭＳ Ｐゴシック" charset="-128"/>
              </a:rPr>
              <a:t>trying to maintain smooth rate variations to operate well even when using shallow buffers, and only a few flows (no stat 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mux</a:t>
            </a:r>
            <a:r>
              <a:rPr lang="en-US" dirty="0">
                <a:ea typeface="ＭＳ Ｐゴシック" charset="-128"/>
                <a:cs typeface="ＭＳ Ｐゴシック" charset="-128"/>
              </a:rPr>
              <a:t>)</a:t>
            </a:r>
          </a:p>
          <a:p>
            <a:pPr eaLnBrk="1" hangingPunct="1">
              <a:spcBef>
                <a:spcPct val="0"/>
              </a:spcBef>
            </a:pPr>
            <a:endParaRPr lang="en-US" dirty="0">
              <a:ea typeface="ＭＳ Ｐゴシック" charset="-128"/>
              <a:cs typeface="ＭＳ Ｐゴシック" charset="-128"/>
            </a:endParaRPr>
          </a:p>
          <a:p>
            <a:pPr eaLnBrk="1" hangingPunct="1">
              <a:spcBef>
                <a:spcPct val="0"/>
              </a:spcBef>
            </a:pPr>
            <a:r>
              <a:rPr lang="en-US" dirty="0">
                <a:ea typeface="ＭＳ Ｐゴシック" charset="-128"/>
                <a:cs typeface="ＭＳ Ｐゴシック" charset="-128"/>
              </a:rPr>
              <a:t>F over the last RTT.  In TCP there is always a way to get the next RTT from the window size.  Comes from the self-clocking of TCP.</a:t>
            </a:r>
          </a:p>
          <a:p>
            <a:pPr eaLnBrk="1" hangingPunct="1">
              <a:spcBef>
                <a:spcPct val="0"/>
              </a:spcBef>
            </a:pPr>
            <a:endParaRPr lang="en-US" dirty="0">
              <a:ea typeface="ＭＳ Ｐゴシック" charset="-128"/>
              <a:cs typeface="ＭＳ Ｐゴシック" charset="-128"/>
            </a:endParaRPr>
          </a:p>
          <a:p>
            <a:pPr eaLnBrk="1" hangingPunct="1">
              <a:spcBef>
                <a:spcPct val="0"/>
              </a:spcBef>
            </a:pPr>
            <a:r>
              <a:rPr lang="en-US" dirty="0">
                <a:ea typeface="ＭＳ Ｐゴシック" charset="-128"/>
                <a:cs typeface="ＭＳ Ｐゴシック" charset="-128"/>
              </a:rPr>
              <a:t>Only changing the decrease.  Simplest version – makes a lot of sense.  So generic could apply it to any algorithm – CTCP, CUBIC – how to cut its window leaving increase part to what it already does.   Have to be careful here.  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E4A6DD6-72AA-A648-96C7-19F688F76A4D}" type="slidenum">
              <a:rPr lang="en-US">
                <a:latin typeface="Calibri" charset="0"/>
                <a:ea typeface="Arial" charset="0"/>
                <a:cs typeface="Arial" charset="0"/>
              </a:rPr>
              <a:pPr/>
              <a:t>54</a:t>
            </a:fld>
            <a:endParaRPr lang="en-US">
              <a:latin typeface="Calibri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mtClean="0"/>
              <a:t>10 EA vége!!!</a:t>
            </a:r>
            <a:endParaRPr lang="hu-HU"/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82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3ECBF1-7F58-4ABA-8C2A-C70BDBCB9639}" type="slidenum">
              <a:rPr lang="en-US"/>
              <a:pPr/>
              <a:t>14</a:t>
            </a:fld>
            <a:endParaRPr lang="en-US"/>
          </a:p>
        </p:txBody>
      </p:sp>
      <p:sp>
        <p:nvSpPr>
          <p:cNvPr id="65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Got to here.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D58A8A-913E-4F2E-9483-F1130BC05372}" type="slidenum">
              <a:rPr lang="en-US"/>
              <a:pPr/>
              <a:t>15</a:t>
            </a:fld>
            <a:endParaRPr lang="en-US"/>
          </a:p>
        </p:txBody>
      </p:sp>
      <p:sp>
        <p:nvSpPr>
          <p:cNvPr id="66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DE80D0-BBC6-47C2-AA3F-B32621B7119A}" type="slidenum">
              <a:rPr lang="en-US"/>
              <a:pPr/>
              <a:t>16</a:t>
            </a:fld>
            <a:endParaRPr lang="en-US"/>
          </a:p>
        </p:txBody>
      </p:sp>
      <p:sp>
        <p:nvSpPr>
          <p:cNvPr id="66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D050F4-C8C3-4856-B0AB-A976C547CAA8}" type="slidenum">
              <a:rPr lang="en-US"/>
              <a:pPr/>
              <a:t>17</a:t>
            </a:fld>
            <a:endParaRPr lang="en-US"/>
          </a:p>
        </p:txBody>
      </p:sp>
      <p:sp>
        <p:nvSpPr>
          <p:cNvPr id="66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068C31-0294-47BB-936C-1FEB1C71E0DD}" type="slidenum">
              <a:rPr lang="en-US"/>
              <a:pPr/>
              <a:t>19</a:t>
            </a:fld>
            <a:endParaRPr lang="en-US"/>
          </a:p>
        </p:txBody>
      </p:sp>
      <p:sp>
        <p:nvSpPr>
          <p:cNvPr id="67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D94663-E366-43AA-BC90-00D6B84E8C04}" type="slidenum">
              <a:rPr lang="en-US"/>
              <a:pPr/>
              <a:t>24</a:t>
            </a:fld>
            <a:endParaRPr lang="en-US"/>
          </a:p>
        </p:txBody>
      </p:sp>
      <p:sp>
        <p:nvSpPr>
          <p:cNvPr id="67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105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2286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3048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3048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572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-4634" y="1257917"/>
            <a:ext cx="595184" cy="260728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800" b="1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gi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7.g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6.gif"/><Relationship Id="rId5" Type="http://schemas.openxmlformats.org/officeDocument/2006/relationships/image" Target="../media/image9.jpe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9.jpeg"/><Relationship Id="rId4" Type="http://schemas.openxmlformats.org/officeDocument/2006/relationships/image" Target="../media/image15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9.jpeg"/><Relationship Id="rId4" Type="http://schemas.openxmlformats.org/officeDocument/2006/relationships/image" Target="../media/image1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 fontScale="90000"/>
          </a:bodyPr>
          <a:lstStyle/>
          <a:p>
            <a:r>
              <a:rPr lang="hu-HU" sz="6000" cap="none" dirty="0" smtClean="0"/>
              <a:t>Számítógépes Hálózatok</a:t>
            </a:r>
            <a:endParaRPr lang="en-US" sz="4900" cap="none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798" y="3496235"/>
            <a:ext cx="7329489" cy="21336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600" b="1" dirty="0" smtClean="0">
                <a:solidFill>
                  <a:schemeClr val="tx1"/>
                </a:solidFill>
              </a:rPr>
              <a:t>10. </a:t>
            </a:r>
            <a:r>
              <a:rPr lang="hu-HU" sz="3600" b="1" dirty="0" smtClean="0">
                <a:solidFill>
                  <a:schemeClr val="tx1"/>
                </a:solidFill>
              </a:rPr>
              <a:t>Előadás</a:t>
            </a:r>
            <a:r>
              <a:rPr lang="en-US" sz="3600" b="1" dirty="0" smtClean="0">
                <a:solidFill>
                  <a:schemeClr val="tx1"/>
                </a:solidFill>
              </a:rPr>
              <a:t>: </a:t>
            </a:r>
            <a:r>
              <a:rPr lang="hu-HU" sz="3600" b="1" dirty="0" smtClean="0">
                <a:solidFill>
                  <a:schemeClr val="tx1"/>
                </a:solidFill>
              </a:rPr>
              <a:t>Szállítói réteg 2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Based on slides from </a:t>
            </a:r>
            <a:r>
              <a:rPr lang="hu-HU" b="1" dirty="0" smtClean="0"/>
              <a:t>Zoltán Ács ELTE</a:t>
            </a:r>
            <a:r>
              <a:rPr lang="hu-HU" dirty="0" smtClean="0"/>
              <a:t> and </a:t>
            </a:r>
            <a:r>
              <a:rPr lang="en-US" dirty="0" smtClean="0"/>
              <a:t>D</a:t>
            </a:r>
            <a:r>
              <a:rPr lang="en-US" dirty="0"/>
              <a:t>. </a:t>
            </a:r>
            <a:r>
              <a:rPr lang="en-US" dirty="0" err="1"/>
              <a:t>Choffnes</a:t>
            </a:r>
            <a:r>
              <a:rPr lang="en-US" dirty="0"/>
              <a:t> Northeastern </a:t>
            </a:r>
            <a:r>
              <a:rPr lang="en-US" dirty="0" smtClean="0"/>
              <a:t>U.</a:t>
            </a:r>
            <a:r>
              <a:rPr lang="hu-HU" dirty="0" smtClean="0"/>
              <a:t>, </a:t>
            </a:r>
            <a:r>
              <a:rPr lang="hu-HU" dirty="0" err="1" smtClean="0"/>
              <a:t>Philippa</a:t>
            </a:r>
            <a:r>
              <a:rPr lang="hu-HU" dirty="0" smtClean="0"/>
              <a:t> </a:t>
            </a:r>
            <a:r>
              <a:rPr lang="hu-HU" dirty="0" err="1"/>
              <a:t>Gill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StonyBrook</a:t>
            </a:r>
            <a:r>
              <a:rPr lang="hu-HU" dirty="0"/>
              <a:t> </a:t>
            </a:r>
            <a:r>
              <a:rPr lang="hu-HU" dirty="0" smtClean="0"/>
              <a:t>University , </a:t>
            </a:r>
            <a:r>
              <a:rPr lang="en-US" dirty="0" smtClean="0"/>
              <a:t>Revised </a:t>
            </a:r>
            <a:r>
              <a:rPr lang="hu-HU" dirty="0" smtClean="0"/>
              <a:t>Spring</a:t>
            </a:r>
            <a:r>
              <a:rPr lang="en-US" dirty="0" smtClean="0"/>
              <a:t> 201</a:t>
            </a:r>
            <a:r>
              <a:rPr lang="hu-HU" dirty="0" smtClean="0"/>
              <a:t>6</a:t>
            </a:r>
            <a:r>
              <a:rPr lang="en-US" dirty="0" smtClean="0"/>
              <a:t> </a:t>
            </a:r>
            <a:r>
              <a:rPr lang="en-US" dirty="0"/>
              <a:t>by </a:t>
            </a:r>
            <a:r>
              <a:rPr lang="hu-HU" dirty="0"/>
              <a:t>S</a:t>
            </a:r>
            <a:r>
              <a:rPr lang="en-US" dirty="0"/>
              <a:t>. </a:t>
            </a:r>
            <a:r>
              <a:rPr lang="hu-HU" dirty="0" smtClean="0"/>
              <a:t>Laki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48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Általános megoldások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smtClean="0"/>
              <a:t>Ne csináljunk semmit, küldjük a csomagokat megkülönböztetés nélkül</a:t>
            </a:r>
            <a:endParaRPr lang="en-US" dirty="0" smtClean="0"/>
          </a:p>
          <a:p>
            <a:pPr lvl="1"/>
            <a:r>
              <a:rPr lang="hu-HU" dirty="0" smtClean="0"/>
              <a:t>Nagy csomagvesztés, jósolhatatlan teljesítmény</a:t>
            </a:r>
            <a:endParaRPr lang="en-US" dirty="0" smtClean="0"/>
          </a:p>
          <a:p>
            <a:pPr lvl="1"/>
            <a:r>
              <a:rPr lang="hu-HU" dirty="0" smtClean="0">
                <a:solidFill>
                  <a:schemeClr val="accent2"/>
                </a:solidFill>
              </a:rPr>
              <a:t>Teljes összeomláshoz vezethet</a:t>
            </a:r>
            <a:endParaRPr lang="en-US" dirty="0" smtClean="0">
              <a:solidFill>
                <a:schemeClr val="accent2"/>
              </a:solidFill>
            </a:endParaRPr>
          </a:p>
          <a:p>
            <a:r>
              <a:rPr lang="hu-HU" dirty="0" smtClean="0"/>
              <a:t>Erőforrás </a:t>
            </a:r>
            <a:r>
              <a:rPr lang="hu-HU" dirty="0"/>
              <a:t>f</a:t>
            </a:r>
            <a:r>
              <a:rPr lang="hu-HU" dirty="0" smtClean="0"/>
              <a:t>oglalás</a:t>
            </a:r>
            <a:endParaRPr lang="en-US" dirty="0" smtClean="0"/>
          </a:p>
          <a:p>
            <a:pPr lvl="1"/>
            <a:r>
              <a:rPr lang="hu-HU" dirty="0" smtClean="0"/>
              <a:t>Folyamokhoz előre sávszélességet allokálunk</a:t>
            </a:r>
            <a:endParaRPr lang="en-US" dirty="0" smtClean="0"/>
          </a:p>
          <a:p>
            <a:pPr lvl="1"/>
            <a:r>
              <a:rPr lang="hu-HU" dirty="0" smtClean="0"/>
              <a:t>Csomagküldés előtt egy tárgyalási szakaszra is szükség van</a:t>
            </a:r>
            <a:endParaRPr lang="en-US" dirty="0" smtClean="0"/>
          </a:p>
          <a:p>
            <a:pPr lvl="1"/>
            <a:r>
              <a:rPr lang="hu-HU" dirty="0" smtClean="0">
                <a:solidFill>
                  <a:schemeClr val="accent2"/>
                </a:solidFill>
              </a:rPr>
              <a:t>Hálózati támogatás kell hozzá</a:t>
            </a:r>
            <a:endParaRPr lang="en-US" dirty="0" smtClean="0">
              <a:solidFill>
                <a:schemeClr val="accent2"/>
              </a:solidFill>
            </a:endParaRPr>
          </a:p>
          <a:p>
            <a:r>
              <a:rPr lang="hu-HU" dirty="0" smtClean="0"/>
              <a:t>Dinamikus beállítás</a:t>
            </a:r>
            <a:endParaRPr lang="en-US" dirty="0" smtClean="0"/>
          </a:p>
          <a:p>
            <a:pPr lvl="1"/>
            <a:r>
              <a:rPr lang="hu-HU" dirty="0" smtClean="0"/>
              <a:t>Próbák használata a torlódási szint megbecsléséhez</a:t>
            </a:r>
            <a:endParaRPr lang="en-US" dirty="0" smtClean="0"/>
          </a:p>
          <a:p>
            <a:pPr lvl="1"/>
            <a:r>
              <a:rPr lang="hu-HU" dirty="0" smtClean="0"/>
              <a:t>Gyorsítás, ha torlódási szint alacsony</a:t>
            </a:r>
            <a:endParaRPr lang="en-US" dirty="0" smtClean="0"/>
          </a:p>
          <a:p>
            <a:pPr lvl="1"/>
            <a:r>
              <a:rPr lang="hu-HU" dirty="0" smtClean="0"/>
              <a:t>Lassítás, amint nő a torlódás</a:t>
            </a:r>
            <a:endParaRPr lang="en-US" dirty="0" smtClean="0"/>
          </a:p>
          <a:p>
            <a:pPr lvl="1"/>
            <a:r>
              <a:rPr lang="hu-HU" dirty="0" smtClean="0">
                <a:solidFill>
                  <a:schemeClr val="accent2"/>
                </a:solidFill>
              </a:rPr>
              <a:t>Nem rendezett dinamika, elosztott koordináció</a:t>
            </a:r>
            <a:endParaRPr lang="en-US" dirty="0" smtClean="0">
              <a:solidFill>
                <a:schemeClr val="accent2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22724" y="4549966"/>
            <a:ext cx="7853488" cy="212625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8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</a:t>
            </a:r>
            <a:r>
              <a:rPr lang="hu-HU" dirty="0" smtClean="0"/>
              <a:t>Torlódásvezérlés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 smtClean="0"/>
              <a:t>Minden</a:t>
            </a:r>
            <a:r>
              <a:rPr lang="en-US" dirty="0" smtClean="0"/>
              <a:t> TCP </a:t>
            </a:r>
            <a:r>
              <a:rPr lang="hu-HU" dirty="0" smtClean="0"/>
              <a:t>kapcsolat rendelkezik egy ablakkal</a:t>
            </a:r>
            <a:endParaRPr lang="en-US" dirty="0" smtClean="0"/>
          </a:p>
          <a:p>
            <a:pPr lvl="1"/>
            <a:r>
              <a:rPr lang="hu-HU" dirty="0" smtClean="0"/>
              <a:t>A nem-nyugtázott csomagok számát vezérli</a:t>
            </a:r>
            <a:endParaRPr lang="en-US" dirty="0" smtClean="0"/>
          </a:p>
          <a:p>
            <a:r>
              <a:rPr lang="hu-HU" dirty="0" smtClean="0"/>
              <a:t>Küldési ráta</a:t>
            </a:r>
            <a:r>
              <a:rPr lang="en-US" dirty="0" smtClean="0"/>
              <a:t> ~ window/RTT</a:t>
            </a:r>
          </a:p>
          <a:p>
            <a:r>
              <a:rPr lang="hu-HU" dirty="0" smtClean="0"/>
              <a:t>Ötlet</a:t>
            </a:r>
            <a:r>
              <a:rPr lang="en-US" dirty="0" smtClean="0"/>
              <a:t>: </a:t>
            </a:r>
            <a:r>
              <a:rPr lang="hu-HU" dirty="0" smtClean="0"/>
              <a:t>ablak méretének változtatása a küldési ráta vezérléséhez</a:t>
            </a:r>
            <a:endParaRPr lang="en-US" dirty="0" smtClean="0"/>
          </a:p>
          <a:p>
            <a:r>
              <a:rPr lang="hu-HU" dirty="0" smtClean="0"/>
              <a:t>Vezessünk be</a:t>
            </a:r>
            <a:r>
              <a:rPr lang="en-US" dirty="0" smtClean="0"/>
              <a:t> </a:t>
            </a:r>
            <a:r>
              <a:rPr lang="hu-HU" dirty="0" smtClean="0"/>
              <a:t>egy </a:t>
            </a:r>
            <a:r>
              <a:rPr lang="hu-HU" dirty="0" smtClean="0">
                <a:solidFill>
                  <a:schemeClr val="accent1"/>
                </a:solidFill>
              </a:rPr>
              <a:t>torlódási ablakot (c</a:t>
            </a:r>
            <a:r>
              <a:rPr lang="en-US" dirty="0" err="1" smtClean="0">
                <a:solidFill>
                  <a:schemeClr val="accent1"/>
                </a:solidFill>
              </a:rPr>
              <a:t>ongestion</a:t>
            </a:r>
            <a:r>
              <a:rPr lang="en-US" dirty="0" smtClean="0">
                <a:solidFill>
                  <a:schemeClr val="accent1"/>
                </a:solidFill>
              </a:rPr>
              <a:t> window</a:t>
            </a:r>
            <a:r>
              <a:rPr lang="hu-HU" dirty="0" smtClean="0">
                <a:solidFill>
                  <a:schemeClr val="accent1"/>
                </a:solidFill>
              </a:rPr>
              <a:t>)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a</a:t>
            </a:r>
            <a:r>
              <a:rPr lang="hu-HU" dirty="0" smtClean="0"/>
              <a:t> küldő oldalon</a:t>
            </a:r>
            <a:endParaRPr lang="en-US" dirty="0" smtClean="0"/>
          </a:p>
          <a:p>
            <a:pPr lvl="1"/>
            <a:r>
              <a:rPr lang="hu-HU" dirty="0" smtClean="0"/>
              <a:t>Torlódás vezérlés egy küldő oldali probléma</a:t>
            </a:r>
          </a:p>
          <a:p>
            <a:pPr lvl="1"/>
            <a:r>
              <a:rPr lang="hu-HU" dirty="0" smtClean="0"/>
              <a:t>Jelölése: </a:t>
            </a:r>
            <a:r>
              <a:rPr lang="hu-HU" dirty="0" err="1" smtClean="0"/>
              <a:t>cwnd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8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Két fő komponens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hu-HU" dirty="0" smtClean="0"/>
              <a:t>Torlódás detektálás</a:t>
            </a:r>
            <a:endParaRPr lang="en-US" dirty="0" smtClean="0"/>
          </a:p>
          <a:p>
            <a:pPr marL="834390" lvl="1" indent="-514350"/>
            <a:r>
              <a:rPr lang="hu-HU" dirty="0" smtClean="0"/>
              <a:t>Eldobott csomag egy megbízható jel</a:t>
            </a:r>
            <a:endParaRPr lang="en-US" dirty="0" smtClean="0"/>
          </a:p>
          <a:p>
            <a:pPr marL="1108710" lvl="2" indent="-514350"/>
            <a:r>
              <a:rPr lang="hu-HU" dirty="0" smtClean="0"/>
              <a:t>Késleltetés alapú megoldások – nehéz és kockázatos</a:t>
            </a:r>
            <a:endParaRPr lang="en-US" dirty="0" smtClean="0"/>
          </a:p>
          <a:p>
            <a:pPr marL="834390" lvl="1" indent="-514350"/>
            <a:r>
              <a:rPr lang="hu-HU" dirty="0" smtClean="0"/>
              <a:t>Hogyan detektáljuk a csomag eldobását</a:t>
            </a:r>
            <a:r>
              <a:rPr lang="en-US" dirty="0" smtClean="0"/>
              <a:t>? </a:t>
            </a:r>
            <a:r>
              <a:rPr lang="hu-HU" dirty="0" smtClean="0"/>
              <a:t>Nyugtával</a:t>
            </a:r>
            <a:endParaRPr lang="en-US" dirty="0" smtClean="0"/>
          </a:p>
          <a:p>
            <a:pPr marL="1108710" lvl="2" indent="-514350"/>
            <a:r>
              <a:rPr lang="hu-HU" dirty="0" smtClean="0"/>
              <a:t>Időkorlát lejár ACK fogadása nélkül</a:t>
            </a:r>
            <a:endParaRPr lang="en-US" dirty="0" smtClean="0"/>
          </a:p>
          <a:p>
            <a:pPr marL="1108710" lvl="2" indent="-514350"/>
            <a:r>
              <a:rPr lang="hu-HU" dirty="0" smtClean="0"/>
              <a:t>Számos duplikált</a:t>
            </a:r>
            <a:r>
              <a:rPr lang="en-US" dirty="0" smtClean="0"/>
              <a:t> ACK </a:t>
            </a:r>
            <a:r>
              <a:rPr lang="hu-HU" dirty="0" smtClean="0"/>
              <a:t>jön be sorban (később lesz róla szó)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Ráta beállító algoritmus</a:t>
            </a:r>
            <a:endParaRPr lang="en-US" dirty="0" smtClean="0"/>
          </a:p>
          <a:p>
            <a:pPr marL="834390" lvl="1" indent="-514350"/>
            <a:r>
              <a:rPr lang="hu-HU" i="1" dirty="0" smtClean="0"/>
              <a:t>c</a:t>
            </a:r>
            <a:r>
              <a:rPr lang="en-US" i="1" dirty="0" err="1" smtClean="0"/>
              <a:t>wnd</a:t>
            </a:r>
            <a:r>
              <a:rPr lang="hu-HU" i="1" dirty="0" smtClean="0"/>
              <a:t> módosítása</a:t>
            </a:r>
            <a:endParaRPr lang="en-US" i="1" dirty="0" smtClean="0"/>
          </a:p>
          <a:p>
            <a:pPr marL="834390" lvl="1" indent="-514350"/>
            <a:r>
              <a:rPr lang="hu-HU" dirty="0" smtClean="0"/>
              <a:t>Sávszélesség próba</a:t>
            </a:r>
            <a:endParaRPr lang="en-US" dirty="0" smtClean="0"/>
          </a:p>
          <a:p>
            <a:pPr marL="834390" lvl="1" indent="-514350"/>
            <a:r>
              <a:rPr lang="hu-HU" dirty="0" smtClean="0"/>
              <a:t>Válasz lépés a torlódásra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03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Ráta vezérlés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Tudjuk, hogy a </a:t>
            </a:r>
            <a:r>
              <a:rPr lang="en-US" dirty="0" smtClean="0"/>
              <a:t>TCP ACK </a:t>
            </a:r>
            <a:r>
              <a:rPr lang="hu-HU" dirty="0" smtClean="0"/>
              <a:t>ütemezett</a:t>
            </a:r>
            <a:endParaRPr lang="en-US" dirty="0" smtClean="0"/>
          </a:p>
          <a:p>
            <a:pPr lvl="1"/>
            <a:r>
              <a:rPr lang="hu-HU" dirty="0" smtClean="0"/>
              <a:t>Torlódás</a:t>
            </a:r>
            <a:r>
              <a:rPr lang="en-US" dirty="0" smtClean="0"/>
              <a:t> = </a:t>
            </a:r>
            <a:r>
              <a:rPr lang="hu-HU" dirty="0" smtClean="0"/>
              <a:t>késleltetés</a:t>
            </a:r>
            <a:r>
              <a:rPr lang="en-US" dirty="0" smtClean="0"/>
              <a:t> = </a:t>
            </a:r>
            <a:r>
              <a:rPr lang="hu-HU" dirty="0" smtClean="0"/>
              <a:t>hosszú várakozás</a:t>
            </a:r>
            <a:r>
              <a:rPr lang="en-US" dirty="0" smtClean="0"/>
              <a:t> </a:t>
            </a:r>
            <a:r>
              <a:rPr lang="hu-HU" dirty="0" smtClean="0"/>
              <a:t>a nyugták között</a:t>
            </a:r>
            <a:endParaRPr lang="en-US" dirty="0" smtClean="0"/>
          </a:p>
          <a:p>
            <a:pPr lvl="1"/>
            <a:r>
              <a:rPr lang="hu-HU" dirty="0" smtClean="0"/>
              <a:t>Nincs torlódás</a:t>
            </a:r>
            <a:r>
              <a:rPr lang="en-US" dirty="0" smtClean="0"/>
              <a:t> = </a:t>
            </a:r>
            <a:r>
              <a:rPr lang="hu-HU" dirty="0" smtClean="0"/>
              <a:t>alacsony késleltetés</a:t>
            </a:r>
            <a:r>
              <a:rPr lang="en-US" dirty="0" smtClean="0"/>
              <a:t> = </a:t>
            </a:r>
            <a:r>
              <a:rPr lang="hu-HU" dirty="0" smtClean="0"/>
              <a:t>gyors </a:t>
            </a:r>
            <a:r>
              <a:rPr lang="en-US" dirty="0" smtClean="0"/>
              <a:t>ACK</a:t>
            </a:r>
          </a:p>
          <a:p>
            <a:r>
              <a:rPr lang="hu-HU" dirty="0" smtClean="0"/>
              <a:t>Alapvető algoritmus</a:t>
            </a:r>
            <a:endParaRPr lang="en-US" dirty="0" smtClean="0"/>
          </a:p>
          <a:p>
            <a:pPr lvl="1"/>
            <a:r>
              <a:rPr lang="en-US" dirty="0" smtClean="0"/>
              <a:t>ACK</a:t>
            </a:r>
            <a:r>
              <a:rPr lang="hu-HU" dirty="0" smtClean="0"/>
              <a:t> fogadása esetén</a:t>
            </a:r>
            <a:r>
              <a:rPr lang="en-US" dirty="0" smtClean="0"/>
              <a:t>: </a:t>
            </a:r>
            <a:r>
              <a:rPr lang="hu-HU" dirty="0" smtClean="0"/>
              <a:t>növeljük a</a:t>
            </a:r>
            <a:r>
              <a:rPr lang="en-US" dirty="0" smtClean="0"/>
              <a:t> </a:t>
            </a:r>
            <a:r>
              <a:rPr lang="en-US" dirty="0" err="1" smtClean="0"/>
              <a:t>cwnd</a:t>
            </a:r>
            <a:r>
              <a:rPr lang="hu-HU" dirty="0" smtClean="0"/>
              <a:t> ablakot</a:t>
            </a:r>
            <a:endParaRPr lang="en-US" dirty="0" smtClean="0"/>
          </a:p>
          <a:p>
            <a:pPr lvl="2"/>
            <a:r>
              <a:rPr lang="hu-HU" dirty="0" smtClean="0"/>
              <a:t>Adat leszállítva, valószínűleg gyorsabban is küldhetünk</a:t>
            </a:r>
            <a:endParaRPr lang="en-US" dirty="0" smtClean="0"/>
          </a:p>
          <a:p>
            <a:pPr lvl="2"/>
            <a:r>
              <a:rPr lang="en-US" i="1" dirty="0" err="1" smtClean="0"/>
              <a:t>cwnd</a:t>
            </a:r>
            <a:r>
              <a:rPr lang="en-US" dirty="0" smtClean="0"/>
              <a:t> </a:t>
            </a:r>
            <a:r>
              <a:rPr lang="hu-HU" dirty="0" smtClean="0"/>
              <a:t>növekedése arányos az </a:t>
            </a:r>
            <a:r>
              <a:rPr lang="hu-HU" dirty="0" err="1" smtClean="0"/>
              <a:t>RTT-vel</a:t>
            </a:r>
            <a:endParaRPr lang="en-US" i="1" dirty="0" smtClean="0"/>
          </a:p>
          <a:p>
            <a:pPr lvl="1"/>
            <a:r>
              <a:rPr lang="hu-HU" dirty="0" smtClean="0"/>
              <a:t>Csomagvesztés esetén</a:t>
            </a:r>
            <a:r>
              <a:rPr lang="en-US" dirty="0" smtClean="0"/>
              <a:t>: </a:t>
            </a:r>
            <a:r>
              <a:rPr lang="hu-HU" dirty="0" smtClean="0"/>
              <a:t>csökkentsük a</a:t>
            </a:r>
            <a:r>
              <a:rPr lang="en-US" dirty="0" smtClean="0"/>
              <a:t> </a:t>
            </a:r>
            <a:r>
              <a:rPr lang="en-US" dirty="0" err="1" smtClean="0"/>
              <a:t>cwnd</a:t>
            </a:r>
            <a:r>
              <a:rPr lang="hu-HU" dirty="0" smtClean="0"/>
              <a:t> ablakot</a:t>
            </a:r>
            <a:endParaRPr lang="en-US" dirty="0" smtClean="0"/>
          </a:p>
          <a:p>
            <a:pPr lvl="2"/>
            <a:r>
              <a:rPr lang="hu-HU" dirty="0" smtClean="0"/>
              <a:t>Adat elveszett, torlódásnak kell lennie a hálózatban</a:t>
            </a:r>
            <a:endParaRPr lang="en-US" dirty="0" smtClean="0"/>
          </a:p>
          <a:p>
            <a:r>
              <a:rPr lang="hu-HU" dirty="0" smtClean="0"/>
              <a:t>Kérdés: milyen függvényt használjuk a növeléshez és csökkentéshez</a:t>
            </a:r>
            <a:r>
              <a:rPr lang="en-US" dirty="0" smtClean="0"/>
              <a:t>?</a:t>
            </a:r>
            <a:r>
              <a:rPr lang="hu-HU" dirty="0" smtClean="0"/>
              <a:t> !!!!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658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Torlódás vezérlés megvalósítása</a:t>
            </a:r>
            <a:endParaRPr lang="en-US" dirty="0"/>
          </a:p>
        </p:txBody>
      </p:sp>
      <p:sp>
        <p:nvSpPr>
          <p:cNvPr id="65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Három változót kell nyilvántartani:</a:t>
            </a:r>
            <a:endParaRPr lang="en-US" dirty="0" smtClean="0"/>
          </a:p>
          <a:p>
            <a:pPr lvl="1"/>
            <a:r>
              <a:rPr lang="en-US" i="1" dirty="0" err="1" smtClean="0"/>
              <a:t>cwnd</a:t>
            </a:r>
            <a:r>
              <a:rPr lang="en-US" dirty="0" smtClean="0"/>
              <a:t>:  </a:t>
            </a:r>
            <a:r>
              <a:rPr lang="hu-HU" dirty="0" smtClean="0"/>
              <a:t>torlódási ablak</a:t>
            </a:r>
            <a:endParaRPr lang="en-US" dirty="0" smtClean="0"/>
          </a:p>
          <a:p>
            <a:pPr lvl="1"/>
            <a:r>
              <a:rPr lang="en-US" i="1" dirty="0" err="1" smtClean="0"/>
              <a:t>adv_wnd</a:t>
            </a:r>
            <a:r>
              <a:rPr lang="en-US" dirty="0" smtClean="0"/>
              <a:t>: </a:t>
            </a:r>
            <a:r>
              <a:rPr lang="hu-HU" dirty="0" smtClean="0"/>
              <a:t>a fogadó meghirdetett ablaka</a:t>
            </a:r>
            <a:endParaRPr lang="en-US" dirty="0" smtClean="0"/>
          </a:p>
          <a:p>
            <a:pPr lvl="1"/>
            <a:r>
              <a:rPr lang="en-US" i="1" dirty="0" err="1" smtClean="0"/>
              <a:t>ssthresh</a:t>
            </a:r>
            <a:r>
              <a:rPr lang="en-US" dirty="0" smtClean="0"/>
              <a:t>:  </a:t>
            </a:r>
            <a:r>
              <a:rPr lang="hu-HU" dirty="0" smtClean="0"/>
              <a:t>vágási érték</a:t>
            </a:r>
            <a:r>
              <a:rPr lang="en-US" dirty="0" smtClean="0"/>
              <a:t> (</a:t>
            </a:r>
            <a:r>
              <a:rPr lang="hu-HU" dirty="0" smtClean="0"/>
              <a:t>a</a:t>
            </a:r>
            <a:r>
              <a:rPr lang="en-US" dirty="0" smtClean="0"/>
              <a:t> </a:t>
            </a:r>
            <a:r>
              <a:rPr lang="en-US" i="1" dirty="0" err="1" smtClean="0"/>
              <a:t>cwnd</a:t>
            </a:r>
            <a:r>
              <a:rPr lang="hu-HU" dirty="0" smtClean="0"/>
              <a:t> frissítésére használjuk</a:t>
            </a:r>
            <a:r>
              <a:rPr lang="en-US" dirty="0" smtClean="0"/>
              <a:t>)</a:t>
            </a:r>
          </a:p>
          <a:p>
            <a:r>
              <a:rPr lang="hu-HU" dirty="0" smtClean="0"/>
              <a:t>Küldésnél használjuk</a:t>
            </a:r>
            <a:r>
              <a:rPr lang="en-US" dirty="0" smtClean="0"/>
              <a:t>: </a:t>
            </a:r>
            <a:r>
              <a:rPr lang="en-US" i="1" dirty="0" err="1" smtClean="0"/>
              <a:t>wnd</a:t>
            </a:r>
            <a:r>
              <a:rPr lang="en-US" dirty="0" smtClean="0"/>
              <a:t> = </a:t>
            </a:r>
            <a:r>
              <a:rPr lang="en-US" i="1" dirty="0" smtClean="0"/>
              <a:t>min(</a:t>
            </a:r>
            <a:r>
              <a:rPr lang="en-US" i="1" dirty="0" err="1" smtClean="0"/>
              <a:t>cwnd</a:t>
            </a:r>
            <a:r>
              <a:rPr lang="en-US" i="1" dirty="0" smtClean="0"/>
              <a:t>, </a:t>
            </a:r>
            <a:r>
              <a:rPr lang="en-US" i="1" dirty="0" err="1" smtClean="0"/>
              <a:t>adv_wnd</a:t>
            </a:r>
            <a:r>
              <a:rPr lang="en-US" dirty="0" smtClean="0"/>
              <a:t>)</a:t>
            </a:r>
          </a:p>
          <a:p>
            <a:r>
              <a:rPr lang="hu-HU" dirty="0" smtClean="0"/>
              <a:t>A torlódás vezérlés két fázisa:</a:t>
            </a:r>
            <a:endParaRPr lang="en-US" dirty="0" smtClean="0"/>
          </a:p>
          <a:p>
            <a:pPr marL="880110" lvl="1" indent="-514350">
              <a:buFont typeface="+mj-lt"/>
              <a:buAutoNum type="arabicPeriod"/>
            </a:pPr>
            <a:r>
              <a:rPr lang="hu-HU" dirty="0" smtClean="0"/>
              <a:t>Lassú indulás („</a:t>
            </a:r>
            <a:r>
              <a:rPr lang="en-US" dirty="0" smtClean="0"/>
              <a:t>Slow start</a:t>
            </a:r>
            <a:r>
              <a:rPr lang="hu-HU" dirty="0" smtClean="0"/>
              <a:t>”)</a:t>
            </a:r>
            <a:r>
              <a:rPr lang="en-US" dirty="0" smtClean="0"/>
              <a:t> (</a:t>
            </a:r>
            <a:r>
              <a:rPr lang="en-US" i="1" dirty="0" err="1" smtClean="0"/>
              <a:t>cwnd</a:t>
            </a:r>
            <a:r>
              <a:rPr lang="en-US" dirty="0" smtClean="0"/>
              <a:t> &lt; </a:t>
            </a:r>
            <a:r>
              <a:rPr lang="en-US" i="1" dirty="0" err="1" smtClean="0"/>
              <a:t>ssthresh</a:t>
            </a:r>
            <a:r>
              <a:rPr lang="en-US" dirty="0" smtClean="0"/>
              <a:t>)</a:t>
            </a:r>
          </a:p>
          <a:p>
            <a:pPr marL="1154430" lvl="2" indent="-514350"/>
            <a:r>
              <a:rPr lang="hu-HU" dirty="0" smtClean="0"/>
              <a:t>Az ún. </a:t>
            </a:r>
            <a:r>
              <a:rPr lang="hu-HU" dirty="0" err="1" smtClean="0"/>
              <a:t>bottleneck</a:t>
            </a:r>
            <a:r>
              <a:rPr lang="hu-HU" dirty="0" smtClean="0"/>
              <a:t> (legszűkebb) sávszélesség meghatározása a cél. </a:t>
            </a:r>
            <a:endParaRPr lang="en-US" dirty="0" smtClean="0"/>
          </a:p>
          <a:p>
            <a:pPr marL="880110" lvl="1" indent="-514350">
              <a:buFont typeface="+mj-lt"/>
              <a:buAutoNum type="arabicPeriod"/>
            </a:pPr>
            <a:r>
              <a:rPr lang="hu-HU" dirty="0" smtClean="0"/>
              <a:t>Torlódás elkerülés</a:t>
            </a:r>
            <a:r>
              <a:rPr lang="en-US" dirty="0" smtClean="0"/>
              <a:t> (</a:t>
            </a:r>
            <a:r>
              <a:rPr lang="en-US" i="1" dirty="0" err="1" smtClean="0"/>
              <a:t>cwnd</a:t>
            </a:r>
            <a:r>
              <a:rPr lang="en-US" dirty="0" smtClean="0"/>
              <a:t> &gt;= </a:t>
            </a:r>
            <a:r>
              <a:rPr lang="en-US" i="1" dirty="0" err="1" smtClean="0"/>
              <a:t>ssthresh</a:t>
            </a:r>
            <a:r>
              <a:rPr lang="en-US" dirty="0" smtClean="0"/>
              <a:t>)</a:t>
            </a:r>
          </a:p>
          <a:p>
            <a:pPr marL="1154430" lvl="2" indent="-514350"/>
            <a:r>
              <a:rPr lang="en-US" dirty="0" smtClean="0"/>
              <a:t>AIMD</a:t>
            </a:r>
            <a:r>
              <a:rPr lang="hu-HU" dirty="0" smtClean="0"/>
              <a:t> – </a:t>
            </a:r>
            <a:r>
              <a:rPr lang="hu-HU" dirty="0" err="1" smtClean="0"/>
              <a:t>Additive</a:t>
            </a:r>
            <a:r>
              <a:rPr lang="hu-HU" dirty="0" smtClean="0"/>
              <a:t> </a:t>
            </a:r>
            <a:r>
              <a:rPr lang="hu-HU" dirty="0" err="1" smtClean="0"/>
              <a:t>Increase</a:t>
            </a:r>
            <a:r>
              <a:rPr lang="hu-HU" dirty="0" smtClean="0"/>
              <a:t> </a:t>
            </a:r>
            <a:r>
              <a:rPr lang="hu-HU" dirty="0" err="1" smtClean="0"/>
              <a:t>Multiplicative</a:t>
            </a:r>
            <a:r>
              <a:rPr lang="hu-HU" dirty="0" smtClean="0"/>
              <a:t> </a:t>
            </a:r>
            <a:r>
              <a:rPr lang="hu-HU" dirty="0" err="1" smtClean="0"/>
              <a:t>Decrease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382000" y="6356350"/>
            <a:ext cx="762000" cy="36512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E69AC99F-0E86-43C9-AB90-FE1161A0738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88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5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5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5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5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5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5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5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5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5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Lassú indulás - </a:t>
            </a:r>
            <a:r>
              <a:rPr lang="en-US" dirty="0" smtClean="0"/>
              <a:t>Slow Start</a:t>
            </a:r>
            <a:endParaRPr lang="en-US" dirty="0"/>
          </a:p>
        </p:txBody>
      </p:sp>
      <p:sp>
        <p:nvSpPr>
          <p:cNvPr id="66048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600200"/>
            <a:ext cx="6887378" cy="5105400"/>
          </a:xfrm>
        </p:spPr>
        <p:txBody>
          <a:bodyPr>
            <a:normAutofit lnSpcReduction="10000"/>
          </a:bodyPr>
          <a:lstStyle/>
          <a:p>
            <a:r>
              <a:rPr lang="hu-HU" dirty="0" smtClean="0"/>
              <a:t>Cél, hogy gyorsan elérjük a könyök pontot</a:t>
            </a:r>
            <a:endParaRPr lang="en-US" dirty="0" smtClean="0"/>
          </a:p>
          <a:p>
            <a:r>
              <a:rPr lang="hu-HU" dirty="0" smtClean="0"/>
              <a:t>Egy kapcsolat kezdetén</a:t>
            </a:r>
            <a:r>
              <a:rPr lang="en-US" dirty="0" smtClean="0"/>
              <a:t> (</a:t>
            </a:r>
            <a:r>
              <a:rPr lang="hu-HU" dirty="0" smtClean="0"/>
              <a:t>vagy újraindításakor)</a:t>
            </a:r>
            <a:endParaRPr lang="en-US" dirty="0" smtClean="0"/>
          </a:p>
          <a:p>
            <a:pPr lvl="1"/>
            <a:r>
              <a:rPr lang="en-US" i="1" dirty="0" err="1" smtClean="0"/>
              <a:t>cwnd</a:t>
            </a:r>
            <a:r>
              <a:rPr lang="en-US" dirty="0" smtClean="0"/>
              <a:t> =1</a:t>
            </a:r>
          </a:p>
          <a:p>
            <a:pPr lvl="1"/>
            <a:r>
              <a:rPr lang="en-US" i="1" dirty="0" err="1"/>
              <a:t>s</a:t>
            </a:r>
            <a:r>
              <a:rPr lang="en-US" i="1" dirty="0" err="1" smtClean="0"/>
              <a:t>sthresh</a:t>
            </a:r>
            <a:r>
              <a:rPr lang="en-US" dirty="0" smtClean="0"/>
              <a:t> = </a:t>
            </a:r>
            <a:r>
              <a:rPr lang="en-US" i="1" dirty="0" err="1" smtClean="0"/>
              <a:t>adv_wnd</a:t>
            </a:r>
            <a:endParaRPr lang="en-US" i="1" dirty="0" smtClean="0"/>
          </a:p>
          <a:p>
            <a:pPr lvl="1"/>
            <a:r>
              <a:rPr lang="hu-HU" dirty="0" smtClean="0"/>
              <a:t>Minden nyugtázott szegmensre</a:t>
            </a:r>
            <a:r>
              <a:rPr lang="hu-HU" dirty="0"/>
              <a:t>:</a:t>
            </a:r>
            <a:r>
              <a:rPr lang="en-US" dirty="0" smtClean="0"/>
              <a:t> </a:t>
            </a:r>
            <a:r>
              <a:rPr lang="en-US" i="1" dirty="0" err="1" smtClean="0"/>
              <a:t>cwnd</a:t>
            </a:r>
            <a:r>
              <a:rPr lang="en-US" dirty="0" smtClean="0"/>
              <a:t>++</a:t>
            </a:r>
          </a:p>
          <a:p>
            <a:r>
              <a:rPr lang="hu-HU" dirty="0" smtClean="0"/>
              <a:t>Egészen addig amíg</a:t>
            </a:r>
          </a:p>
          <a:p>
            <a:pPr lvl="1"/>
            <a:r>
              <a:rPr lang="hu-HU" dirty="0" smtClean="0"/>
              <a:t>El nem érjük az </a:t>
            </a:r>
            <a:r>
              <a:rPr lang="en-US" i="1" dirty="0" err="1" smtClean="0"/>
              <a:t>ssthresh</a:t>
            </a:r>
            <a:r>
              <a:rPr lang="en-US" dirty="0" smtClean="0"/>
              <a:t> </a:t>
            </a:r>
            <a:r>
              <a:rPr lang="hu-HU" dirty="0" smtClean="0"/>
              <a:t>értéket</a:t>
            </a:r>
            <a:endParaRPr lang="en-US" dirty="0" smtClean="0"/>
          </a:p>
          <a:p>
            <a:pPr lvl="1"/>
            <a:r>
              <a:rPr lang="hu-HU" dirty="0" smtClean="0"/>
              <a:t>Vagy csomagvesztés nem történik</a:t>
            </a:r>
            <a:endParaRPr lang="en-US" dirty="0" smtClean="0"/>
          </a:p>
          <a:p>
            <a:r>
              <a:rPr lang="hu-HU" dirty="0" smtClean="0"/>
              <a:t>A </a:t>
            </a:r>
            <a:r>
              <a:rPr lang="en-US" dirty="0" smtClean="0"/>
              <a:t>Slow Start </a:t>
            </a:r>
            <a:r>
              <a:rPr lang="hu-HU" dirty="0" smtClean="0"/>
              <a:t>valójában nem lassú</a:t>
            </a:r>
            <a:endParaRPr lang="en-US" dirty="0" smtClean="0"/>
          </a:p>
          <a:p>
            <a:pPr lvl="1"/>
            <a:r>
              <a:rPr lang="en-US" i="1" dirty="0" err="1" smtClean="0"/>
              <a:t>cwnd</a:t>
            </a:r>
            <a:r>
              <a:rPr lang="en-US" dirty="0" smtClean="0"/>
              <a:t> </a:t>
            </a:r>
            <a:r>
              <a:rPr lang="hu-HU" dirty="0" smtClean="0"/>
              <a:t>exponenciálisan nő</a:t>
            </a:r>
            <a:endParaRPr lang="en-US" i="1" dirty="0">
              <a:solidFill>
                <a:schemeClr val="folHlink"/>
              </a:solidFill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5833106" y="4134286"/>
            <a:ext cx="3021340" cy="2347777"/>
            <a:chOff x="5495841" y="1359038"/>
            <a:chExt cx="3778618" cy="2936233"/>
          </a:xfrm>
        </p:grpSpPr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6150259" y="1968500"/>
              <a:ext cx="2514600" cy="1771650"/>
            </a:xfrm>
            <a:custGeom>
              <a:avLst/>
              <a:gdLst/>
              <a:ahLst/>
              <a:cxnLst>
                <a:cxn ang="0">
                  <a:pos x="0" y="1212"/>
                </a:cxn>
                <a:cxn ang="0">
                  <a:pos x="0" y="1170"/>
                </a:cxn>
                <a:cxn ang="0">
                  <a:pos x="96" y="768"/>
                </a:cxn>
                <a:cxn ang="0">
                  <a:pos x="240" y="480"/>
                </a:cxn>
                <a:cxn ang="0">
                  <a:pos x="480" y="192"/>
                </a:cxn>
                <a:cxn ang="0">
                  <a:pos x="816" y="48"/>
                </a:cxn>
                <a:cxn ang="0">
                  <a:pos x="1104" y="0"/>
                </a:cxn>
                <a:cxn ang="0">
                  <a:pos x="1344" y="0"/>
                </a:cxn>
                <a:cxn ang="0">
                  <a:pos x="1392" y="480"/>
                </a:cxn>
                <a:cxn ang="0">
                  <a:pos x="1488" y="1008"/>
                </a:cxn>
                <a:cxn ang="0">
                  <a:pos x="1536" y="1152"/>
                </a:cxn>
                <a:cxn ang="0">
                  <a:pos x="1584" y="1200"/>
                </a:cxn>
              </a:cxnLst>
              <a:rect l="0" t="0" r="r" b="b"/>
              <a:pathLst>
                <a:path w="1584" h="1212">
                  <a:moveTo>
                    <a:pt x="0" y="1212"/>
                  </a:moveTo>
                  <a:cubicBezTo>
                    <a:pt x="0" y="1198"/>
                    <a:pt x="0" y="1184"/>
                    <a:pt x="0" y="1170"/>
                  </a:cubicBezTo>
                  <a:lnTo>
                    <a:pt x="96" y="768"/>
                  </a:lnTo>
                  <a:lnTo>
                    <a:pt x="240" y="480"/>
                  </a:lnTo>
                  <a:lnTo>
                    <a:pt x="480" y="192"/>
                  </a:lnTo>
                  <a:lnTo>
                    <a:pt x="816" y="48"/>
                  </a:lnTo>
                  <a:lnTo>
                    <a:pt x="1104" y="0"/>
                  </a:lnTo>
                  <a:lnTo>
                    <a:pt x="1344" y="0"/>
                  </a:lnTo>
                  <a:lnTo>
                    <a:pt x="1392" y="480"/>
                  </a:lnTo>
                  <a:lnTo>
                    <a:pt x="1488" y="1008"/>
                  </a:lnTo>
                  <a:lnTo>
                    <a:pt x="1536" y="1152"/>
                  </a:lnTo>
                  <a:lnTo>
                    <a:pt x="1584" y="1200"/>
                  </a:lnTo>
                </a:path>
              </a:pathLst>
            </a:cu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H="1" flipV="1">
              <a:off x="6150259" y="1816100"/>
              <a:ext cx="0" cy="1905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6150259" y="3721100"/>
              <a:ext cx="31242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8283859" y="1816100"/>
              <a:ext cx="0" cy="2057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6912259" y="1816100"/>
              <a:ext cx="0" cy="2057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6912259" y="1968500"/>
              <a:ext cx="1371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Text Box 18"/>
            <p:cNvSpPr txBox="1">
              <a:spLocks noChangeArrowheads="1"/>
            </p:cNvSpPr>
            <p:nvPr/>
          </p:nvSpPr>
          <p:spPr bwMode="auto">
            <a:xfrm>
              <a:off x="7195273" y="3721100"/>
              <a:ext cx="1452748" cy="57417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vert="horz" wrap="none" lIns="90488" tIns="44450" rIns="90488" bIns="4445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hu-HU" sz="2400" dirty="0" smtClean="0"/>
                <a:t>Terhelés</a:t>
              </a:r>
              <a:endParaRPr lang="en-US" sz="2400" dirty="0"/>
            </a:p>
          </p:txBody>
        </p: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 rot="16200000">
              <a:off x="5183494" y="2715748"/>
              <a:ext cx="1198863" cy="57417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vert="horz" wrap="none" lIns="90488" tIns="44450" rIns="90488" bIns="4445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hu-HU" sz="2400" dirty="0" smtClean="0"/>
                <a:t>Átvitel</a:t>
              </a:r>
              <a:endParaRPr lang="en-US" sz="2400" dirty="0"/>
            </a:p>
          </p:txBody>
        </p:sp>
        <p:sp>
          <p:nvSpPr>
            <p:cNvPr id="15" name="Text Box 21"/>
            <p:cNvSpPr txBox="1">
              <a:spLocks noChangeArrowheads="1"/>
            </p:cNvSpPr>
            <p:nvPr/>
          </p:nvSpPr>
          <p:spPr bwMode="auto">
            <a:xfrm>
              <a:off x="6425162" y="1359038"/>
              <a:ext cx="1324602" cy="57417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vert="horz" wrap="none" lIns="90488" tIns="44450" rIns="90488" bIns="4445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hu-HU" sz="2400" dirty="0" smtClean="0"/>
                <a:t>Könyök</a:t>
              </a:r>
              <a:endParaRPr lang="en-US" sz="2400" dirty="0"/>
            </a:p>
          </p:txBody>
        </p: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7957101" y="1359038"/>
              <a:ext cx="913862" cy="57417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vert="horz" wrap="none" lIns="90488" tIns="44450" rIns="90488" bIns="4445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hu-HU" sz="2400" dirty="0" smtClean="0"/>
                <a:t>Szírt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72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6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6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6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6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6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6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6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6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6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6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6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6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Slow Start </a:t>
            </a:r>
            <a:r>
              <a:rPr lang="hu-HU" dirty="0" smtClean="0"/>
              <a:t>példa</a:t>
            </a:r>
            <a:endParaRPr lang="en-US" dirty="0"/>
          </a:p>
        </p:txBody>
      </p:sp>
      <p:sp>
        <p:nvSpPr>
          <p:cNvPr id="5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16</a:t>
            </a:fld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6401302" y="2363033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6401302" y="3601234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6401302" y="3879234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6390774" y="5108073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6390774" y="5398082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6316238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8751177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6401302" y="1768511"/>
            <a:ext cx="2290108" cy="552330"/>
            <a:chOff x="2850395" y="3694550"/>
            <a:chExt cx="4810245" cy="552330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1</a:t>
              </a:r>
              <a:endParaRPr lang="en-US" sz="2400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401302" y="2979872"/>
            <a:ext cx="2290108" cy="552330"/>
            <a:chOff x="2850395" y="3694550"/>
            <a:chExt cx="4810245" cy="552330"/>
          </a:xfrm>
        </p:grpSpPr>
        <p:cxnSp>
          <p:nvCxnSpPr>
            <p:cNvPr id="70" name="Straight Arrow Connector 69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2</a:t>
              </a:r>
              <a:endParaRPr lang="en-US" sz="2400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401302" y="3252322"/>
            <a:ext cx="2290108" cy="552330"/>
            <a:chOff x="2850395" y="3694550"/>
            <a:chExt cx="4810245" cy="552330"/>
          </a:xfrm>
        </p:grpSpPr>
        <p:cxnSp>
          <p:nvCxnSpPr>
            <p:cNvPr id="76" name="Straight Arrow Connector 75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3</a:t>
              </a:r>
              <a:endParaRPr lang="en-US" sz="2400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401302" y="4484072"/>
            <a:ext cx="2290108" cy="552330"/>
            <a:chOff x="2850395" y="3694550"/>
            <a:chExt cx="4810245" cy="552330"/>
          </a:xfrm>
        </p:grpSpPr>
        <p:cxnSp>
          <p:nvCxnSpPr>
            <p:cNvPr id="79" name="Straight Arrow Connector 78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4</a:t>
              </a:r>
              <a:endParaRPr lang="en-US" sz="2400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6390774" y="4776343"/>
            <a:ext cx="2290108" cy="552330"/>
            <a:chOff x="2850395" y="3694550"/>
            <a:chExt cx="4810245" cy="552330"/>
          </a:xfrm>
        </p:grpSpPr>
        <p:cxnSp>
          <p:nvCxnSpPr>
            <p:cNvPr id="83" name="Straight Arrow Connector 82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5</a:t>
              </a:r>
              <a:endParaRPr lang="en-US" sz="2400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403679" y="5041078"/>
            <a:ext cx="2290108" cy="552330"/>
            <a:chOff x="2850395" y="3694550"/>
            <a:chExt cx="4810245" cy="552330"/>
          </a:xfrm>
        </p:grpSpPr>
        <p:cxnSp>
          <p:nvCxnSpPr>
            <p:cNvPr id="86" name="Straight Arrow Connector 85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390393" y="5316162"/>
            <a:ext cx="2290108" cy="552330"/>
            <a:chOff x="2850395" y="3694550"/>
            <a:chExt cx="4810245" cy="552330"/>
          </a:xfrm>
        </p:grpSpPr>
        <p:cxnSp>
          <p:nvCxnSpPr>
            <p:cNvPr id="89" name="Straight Arrow Connector 88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</a:t>
              </a:r>
            </a:p>
          </p:txBody>
        </p:sp>
      </p:grpSp>
      <p:cxnSp>
        <p:nvCxnSpPr>
          <p:cNvPr id="91" name="Straight Arrow Connector 90"/>
          <p:cNvCxnSpPr/>
          <p:nvPr/>
        </p:nvCxnSpPr>
        <p:spPr>
          <a:xfrm flipH="1">
            <a:off x="6378963" y="5672337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6378963" y="5945827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789170" y="1551200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cwnd</a:t>
            </a:r>
            <a:r>
              <a:rPr lang="en-US" sz="2400" dirty="0" smtClean="0"/>
              <a:t> = 1</a:t>
            </a:r>
            <a:endParaRPr lang="en-US" sz="2400" dirty="0"/>
          </a:p>
        </p:txBody>
      </p:sp>
      <p:sp>
        <p:nvSpPr>
          <p:cNvPr id="93" name="TextBox 92"/>
          <p:cNvSpPr txBox="1"/>
          <p:nvPr/>
        </p:nvSpPr>
        <p:spPr>
          <a:xfrm>
            <a:off x="4789170" y="2888683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cwnd</a:t>
            </a:r>
            <a:r>
              <a:rPr lang="en-US" sz="2400" dirty="0" smtClean="0"/>
              <a:t> = 2</a:t>
            </a:r>
            <a:endParaRPr lang="en-US" sz="2400" dirty="0"/>
          </a:p>
        </p:txBody>
      </p:sp>
      <p:sp>
        <p:nvSpPr>
          <p:cNvPr id="94" name="TextBox 93"/>
          <p:cNvSpPr txBox="1"/>
          <p:nvPr/>
        </p:nvSpPr>
        <p:spPr>
          <a:xfrm>
            <a:off x="4789170" y="4391284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cwnd</a:t>
            </a:r>
            <a:r>
              <a:rPr lang="en-US" sz="2400" dirty="0" smtClean="0"/>
              <a:t> = 4</a:t>
            </a:r>
            <a:endParaRPr lang="en-US" sz="2400" dirty="0"/>
          </a:p>
        </p:txBody>
      </p:sp>
      <p:sp>
        <p:nvSpPr>
          <p:cNvPr id="98" name="TextBox 97"/>
          <p:cNvSpPr txBox="1"/>
          <p:nvPr/>
        </p:nvSpPr>
        <p:spPr>
          <a:xfrm>
            <a:off x="4789170" y="6325985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cwnd</a:t>
            </a:r>
            <a:r>
              <a:rPr lang="en-US" sz="2400" dirty="0" smtClean="0"/>
              <a:t> = 8</a:t>
            </a:r>
            <a:endParaRPr lang="en-US" sz="2400" dirty="0"/>
          </a:p>
        </p:txBody>
      </p:sp>
      <p:sp>
        <p:nvSpPr>
          <p:cNvPr id="99" name="Content Placeholder 3"/>
          <p:cNvSpPr txBox="1">
            <a:spLocks/>
          </p:cNvSpPr>
          <p:nvPr/>
        </p:nvSpPr>
        <p:spPr>
          <a:xfrm>
            <a:off x="152400" y="1782032"/>
            <a:ext cx="4221296" cy="492356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err="1" smtClean="0"/>
              <a:t>cwnd</a:t>
            </a:r>
            <a:r>
              <a:rPr lang="en-US" dirty="0" smtClean="0"/>
              <a:t> </a:t>
            </a:r>
            <a:r>
              <a:rPr lang="hu-HU" dirty="0" smtClean="0"/>
              <a:t>gyorsan nő</a:t>
            </a:r>
            <a:endParaRPr lang="en-US" dirty="0" smtClean="0"/>
          </a:p>
          <a:p>
            <a:r>
              <a:rPr lang="hu-HU" dirty="0" smtClean="0"/>
              <a:t>Lelassul, amikor</a:t>
            </a:r>
            <a:r>
              <a:rPr lang="en-US" dirty="0" smtClean="0"/>
              <a:t>…</a:t>
            </a:r>
          </a:p>
          <a:p>
            <a:pPr lvl="1"/>
            <a:r>
              <a:rPr lang="en-US" i="1" dirty="0" err="1" smtClean="0"/>
              <a:t>cwnd</a:t>
            </a:r>
            <a:r>
              <a:rPr lang="en-US" i="1" dirty="0" smtClean="0"/>
              <a:t> &gt;= </a:t>
            </a:r>
            <a:r>
              <a:rPr lang="en-US" i="1" dirty="0" err="1" smtClean="0"/>
              <a:t>ssthresh</a:t>
            </a:r>
            <a:endParaRPr lang="en-US" i="1" dirty="0" smtClean="0"/>
          </a:p>
          <a:p>
            <a:pPr lvl="1"/>
            <a:r>
              <a:rPr lang="hu-HU" dirty="0" smtClean="0"/>
              <a:t>Vagy csomagvesztés történik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65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4" grpId="0"/>
      <p:bldP spid="98" grpId="0"/>
      <p:bldP spid="9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Torlódás elkerülés</a:t>
            </a:r>
            <a:endParaRPr lang="en-US" dirty="0"/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Math3" pitchFamily="2" charset="2"/>
              </a:rPr>
              <a:t>Additive Increase Multiplicative Decrease (AIMD) m</a:t>
            </a:r>
            <a:r>
              <a:rPr lang="hu-HU" dirty="0" smtClean="0">
                <a:sym typeface="Math3" pitchFamily="2" charset="2"/>
              </a:rPr>
              <a:t>ód</a:t>
            </a:r>
            <a:endParaRPr lang="en-US" dirty="0" smtClean="0">
              <a:sym typeface="Math3" pitchFamily="2" charset="2"/>
            </a:endParaRPr>
          </a:p>
          <a:p>
            <a:r>
              <a:rPr lang="en-US" i="1" dirty="0" err="1" smtClean="0">
                <a:sym typeface="Math3" pitchFamily="2" charset="2"/>
              </a:rPr>
              <a:t>ssthresh</a:t>
            </a:r>
            <a:r>
              <a:rPr lang="en-US" dirty="0" smtClean="0">
                <a:sym typeface="Math3" pitchFamily="2" charset="2"/>
              </a:rPr>
              <a:t> </a:t>
            </a:r>
            <a:r>
              <a:rPr lang="hu-HU" dirty="0" smtClean="0">
                <a:sym typeface="Math3" pitchFamily="2" charset="2"/>
              </a:rPr>
              <a:t>valójában egy alsóbecslés a könyök pontra</a:t>
            </a:r>
            <a:endParaRPr lang="en-US" dirty="0" smtClean="0">
              <a:sym typeface="Math3" pitchFamily="2" charset="2"/>
            </a:endParaRPr>
          </a:p>
          <a:p>
            <a:r>
              <a:rPr lang="hu-HU" b="1" dirty="0" smtClean="0">
                <a:sym typeface="Math3" pitchFamily="2" charset="2"/>
              </a:rPr>
              <a:t>Ha</a:t>
            </a:r>
            <a:r>
              <a:rPr lang="en-US" dirty="0" smtClean="0">
                <a:sym typeface="Math3" pitchFamily="2" charset="2"/>
              </a:rPr>
              <a:t> </a:t>
            </a:r>
            <a:r>
              <a:rPr lang="en-US" i="1" dirty="0" err="1" smtClean="0">
                <a:sym typeface="Math3" pitchFamily="2" charset="2"/>
              </a:rPr>
              <a:t>cwnd</a:t>
            </a:r>
            <a:r>
              <a:rPr lang="en-US" i="1" dirty="0" smtClean="0">
                <a:sym typeface="Math3" pitchFamily="2" charset="2"/>
              </a:rPr>
              <a:t> &gt;= </a:t>
            </a:r>
            <a:r>
              <a:rPr lang="en-US" i="1" dirty="0" err="1" smtClean="0">
                <a:sym typeface="Math3" pitchFamily="2" charset="2"/>
              </a:rPr>
              <a:t>ssthresh</a:t>
            </a:r>
            <a:r>
              <a:rPr lang="en-US" i="1" dirty="0" smtClean="0">
                <a:sym typeface="Math3" pitchFamily="2" charset="2"/>
              </a:rPr>
              <a:t> </a:t>
            </a:r>
            <a:r>
              <a:rPr lang="hu-HU" b="1" dirty="0" smtClean="0">
                <a:sym typeface="Math3" pitchFamily="2" charset="2"/>
              </a:rPr>
              <a:t>akkor</a:t>
            </a:r>
            <a:r>
              <a:rPr lang="en-US" dirty="0" smtClean="0">
                <a:sym typeface="Math3" pitchFamily="2" charset="2"/>
              </a:rPr>
              <a:t> </a:t>
            </a:r>
            <a:br>
              <a:rPr lang="en-US" dirty="0" smtClean="0">
                <a:sym typeface="Math3" pitchFamily="2" charset="2"/>
              </a:rPr>
            </a:br>
            <a:r>
              <a:rPr lang="en-US" dirty="0" smtClean="0">
                <a:sym typeface="Math3" pitchFamily="2" charset="2"/>
              </a:rPr>
              <a:t>	</a:t>
            </a:r>
            <a:r>
              <a:rPr lang="hu-HU" dirty="0" smtClean="0"/>
              <a:t>Minden nyugtázott szegmens alkalmával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hu-HU" dirty="0" smtClean="0"/>
              <a:t>növeljük a</a:t>
            </a:r>
            <a:r>
              <a:rPr lang="en-US" dirty="0" smtClean="0"/>
              <a:t> </a:t>
            </a:r>
            <a:r>
              <a:rPr lang="en-US" i="1" dirty="0" err="1" smtClean="0"/>
              <a:t>cwnd</a:t>
            </a:r>
            <a:r>
              <a:rPr lang="en-US" i="1" dirty="0" smtClean="0"/>
              <a:t> </a:t>
            </a:r>
            <a:r>
              <a:rPr lang="hu-HU" i="1" dirty="0" smtClean="0"/>
              <a:t>értékét</a:t>
            </a:r>
            <a:r>
              <a:rPr lang="en-US" i="1" dirty="0" smtClean="0"/>
              <a:t> </a:t>
            </a:r>
            <a:r>
              <a:rPr lang="hu-HU" i="1" dirty="0" smtClean="0"/>
              <a:t>(</a:t>
            </a:r>
            <a:r>
              <a:rPr lang="en-US" i="1" dirty="0" smtClean="0"/>
              <a:t>1/</a:t>
            </a:r>
            <a:r>
              <a:rPr lang="en-US" i="1" dirty="0" err="1" smtClean="0"/>
              <a:t>cwnd</a:t>
            </a:r>
            <a:r>
              <a:rPr lang="en-US" i="1" dirty="0" smtClean="0"/>
              <a:t> </a:t>
            </a:r>
            <a:r>
              <a:rPr lang="hu-HU" i="1" dirty="0" smtClean="0"/>
              <a:t>)</a:t>
            </a:r>
            <a:r>
              <a:rPr lang="hu-HU" i="1" dirty="0" err="1" smtClean="0"/>
              <a:t>-vel</a:t>
            </a:r>
            <a:r>
              <a:rPr lang="en-US" i="1" dirty="0" smtClean="0"/>
              <a:t> </a:t>
            </a:r>
            <a:r>
              <a:rPr lang="hu-HU" i="1" dirty="0" smtClean="0"/>
              <a:t/>
            </a:r>
            <a:br>
              <a:rPr lang="hu-HU" i="1" dirty="0" smtClean="0"/>
            </a:br>
            <a:r>
              <a:rPr lang="hu-HU" i="1" dirty="0" smtClean="0"/>
              <a:t>	</a:t>
            </a:r>
            <a:r>
              <a:rPr lang="en-US" i="1" dirty="0" smtClean="0"/>
              <a:t>(</a:t>
            </a:r>
            <a:r>
              <a:rPr lang="hu-HU" i="1" dirty="0" smtClean="0"/>
              <a:t>azaz </a:t>
            </a:r>
            <a:r>
              <a:rPr lang="en-US" i="1" dirty="0" err="1" smtClean="0"/>
              <a:t>cwnd</a:t>
            </a:r>
            <a:r>
              <a:rPr lang="en-US" i="1" dirty="0" smtClean="0"/>
              <a:t> += 1/cwnd).</a:t>
            </a:r>
            <a:endParaRPr lang="en-US" dirty="0" smtClean="0"/>
          </a:p>
          <a:p>
            <a:r>
              <a:rPr lang="hu-HU" dirty="0" smtClean="0">
                <a:sym typeface="Math3" pitchFamily="2" charset="2"/>
              </a:rPr>
              <a:t>Azaz a</a:t>
            </a:r>
            <a:r>
              <a:rPr lang="en-US" dirty="0" smtClean="0">
                <a:sym typeface="Math3" pitchFamily="2" charset="2"/>
              </a:rPr>
              <a:t> </a:t>
            </a:r>
            <a:r>
              <a:rPr lang="en-US" i="1" dirty="0" err="1" smtClean="0">
                <a:sym typeface="Math3" pitchFamily="2" charset="2"/>
              </a:rPr>
              <a:t>cwnd</a:t>
            </a:r>
            <a:r>
              <a:rPr lang="en-US" dirty="0" smtClean="0">
                <a:sym typeface="Math3" pitchFamily="2" charset="2"/>
              </a:rPr>
              <a:t> </a:t>
            </a:r>
            <a:r>
              <a:rPr lang="hu-HU" dirty="0" smtClean="0">
                <a:sym typeface="Math3" pitchFamily="2" charset="2"/>
              </a:rPr>
              <a:t> eggyel nő, ha minden csomag nyugtázva lett.</a:t>
            </a:r>
            <a:endParaRPr lang="en-US" sz="2000" dirty="0">
              <a:sym typeface="Math3" pitchFamily="2" charset="2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26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Torlódás elkerülés példa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5107733"/>
              </p:ext>
            </p:extLst>
          </p:nvPr>
        </p:nvGraphicFramePr>
        <p:xfrm>
          <a:off x="263824" y="2561022"/>
          <a:ext cx="3751262" cy="386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3" name="Chart" r:id="rId3" imgW="3552692" imgH="3648152" progId="MSGraph.Chart.8">
                  <p:embed followColorScheme="full"/>
                </p:oleObj>
              </mc:Choice>
              <mc:Fallback>
                <p:oleObj name="Chart" r:id="rId3" imgW="3552692" imgH="3648152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24" y="2561022"/>
                        <a:ext cx="3751262" cy="3863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154295" y="6321982"/>
            <a:ext cx="2706478" cy="461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  <a:spcAft>
                <a:spcPts val="1000"/>
              </a:spcAft>
            </a:pPr>
            <a:r>
              <a:rPr lang="en-US" sz="2400" dirty="0" smtClean="0"/>
              <a:t>Round Trip </a:t>
            </a:r>
            <a:r>
              <a:rPr lang="en-US" sz="2400" dirty="0"/>
              <a:t>T</a:t>
            </a:r>
            <a:r>
              <a:rPr lang="en-US" sz="2400" dirty="0" smtClean="0"/>
              <a:t>imes</a:t>
            </a:r>
            <a:endParaRPr lang="en-US" sz="2400" dirty="0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 rot="-5400000">
            <a:off x="-1319548" y="4038343"/>
            <a:ext cx="3207326" cy="461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  <a:spcAft>
                <a:spcPts val="1000"/>
              </a:spcAft>
            </a:pPr>
            <a:r>
              <a:rPr lang="en-US" sz="2400" i="1" dirty="0" err="1" smtClean="0"/>
              <a:t>Cwnd</a:t>
            </a:r>
            <a:r>
              <a:rPr lang="hu-HU" sz="2400" dirty="0" smtClean="0"/>
              <a:t> (</a:t>
            </a:r>
            <a:r>
              <a:rPr lang="en-US" sz="2400" dirty="0" smtClean="0"/>
              <a:t>s</a:t>
            </a:r>
            <a:r>
              <a:rPr lang="hu-HU" sz="2400" dirty="0" smtClean="0"/>
              <a:t>z</a:t>
            </a:r>
            <a:r>
              <a:rPr lang="en-US" sz="2400" dirty="0" err="1" smtClean="0"/>
              <a:t>egmens</a:t>
            </a:r>
            <a:r>
              <a:rPr lang="hu-HU" sz="2400" dirty="0" err="1" smtClean="0"/>
              <a:t>ek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grpSp>
        <p:nvGrpSpPr>
          <p:cNvPr id="12" name="Group 11"/>
          <p:cNvGrpSpPr/>
          <p:nvPr/>
        </p:nvGrpSpPr>
        <p:grpSpPr>
          <a:xfrm flipH="1">
            <a:off x="2410351" y="4579483"/>
            <a:ext cx="1197034" cy="953399"/>
            <a:chOff x="1191443" y="4863146"/>
            <a:chExt cx="5209363" cy="1398648"/>
          </a:xfrm>
        </p:grpSpPr>
        <p:sp>
          <p:nvSpPr>
            <p:cNvPr id="13" name="Rectangular Callout 12"/>
            <p:cNvSpPr/>
            <p:nvPr/>
          </p:nvSpPr>
          <p:spPr>
            <a:xfrm>
              <a:off x="1191443" y="4876798"/>
              <a:ext cx="5181602" cy="1384996"/>
            </a:xfrm>
            <a:prstGeom prst="wedgeRectCallout">
              <a:avLst>
                <a:gd name="adj1" fmla="val 80228"/>
                <a:gd name="adj2" fmla="val -3064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19209" y="4863146"/>
              <a:ext cx="5181597" cy="767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Slow Start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 flipH="1">
            <a:off x="835922" y="2307036"/>
            <a:ext cx="3148857" cy="556781"/>
            <a:chOff x="1191443" y="4863146"/>
            <a:chExt cx="5209363" cy="1398648"/>
          </a:xfrm>
        </p:grpSpPr>
        <p:sp>
          <p:nvSpPr>
            <p:cNvPr id="16" name="Rectangular Callout 15"/>
            <p:cNvSpPr/>
            <p:nvPr/>
          </p:nvSpPr>
          <p:spPr>
            <a:xfrm>
              <a:off x="1191443" y="4876799"/>
              <a:ext cx="5181603" cy="1384995"/>
            </a:xfrm>
            <a:prstGeom prst="wedgeRectCallout">
              <a:avLst>
                <a:gd name="adj1" fmla="val -23986"/>
                <a:gd name="adj2" fmla="val 172991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19208" y="4863146"/>
              <a:ext cx="5181598" cy="767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i="1" kern="0" dirty="0" err="1">
                  <a:solidFill>
                    <a:sysClr val="window" lastClr="FFFFFF"/>
                  </a:solidFill>
                </a:rPr>
                <a:t>c</a:t>
              </a:r>
              <a:r>
                <a:rPr lang="en-US" sz="2800" i="1" kern="0" dirty="0" err="1" smtClean="0">
                  <a:solidFill>
                    <a:sysClr val="window" lastClr="FFFFFF"/>
                  </a:solidFill>
                </a:rPr>
                <a:t>wnd</a:t>
              </a:r>
              <a:r>
                <a:rPr lang="en-US" sz="2800" kern="0" dirty="0" smtClean="0">
                  <a:solidFill>
                    <a:sysClr val="window" lastClr="FFFFFF"/>
                  </a:solidFill>
                </a:rPr>
                <a:t> &gt;= </a:t>
              </a:r>
              <a:r>
                <a:rPr lang="en-US" sz="2800" i="1" kern="0" dirty="0" err="1" smtClean="0">
                  <a:solidFill>
                    <a:sysClr val="window" lastClr="FFFFFF"/>
                  </a:solidFill>
                </a:rPr>
                <a:t>ssthresh</a:t>
              </a:r>
              <a:endParaRPr kumimoji="0" 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 flipH="1">
            <a:off x="6656494" y="2012865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613962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9048901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086894" y="1551200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cwnd</a:t>
            </a:r>
            <a:r>
              <a:rPr lang="en-US" sz="2400" dirty="0" smtClean="0"/>
              <a:t> = 1</a:t>
            </a:r>
            <a:endParaRPr 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5086894" y="2144277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cwnd</a:t>
            </a:r>
            <a:r>
              <a:rPr lang="en-US" sz="2400" dirty="0" smtClean="0"/>
              <a:t> = 2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5086894" y="3039999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cwnd</a:t>
            </a:r>
            <a:r>
              <a:rPr lang="en-US" sz="2400" dirty="0" smtClean="0"/>
              <a:t> = 4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5086894" y="4567604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cwnd</a:t>
            </a:r>
            <a:r>
              <a:rPr lang="en-US" sz="2400" dirty="0" smtClean="0"/>
              <a:t> = 8</a:t>
            </a:r>
            <a:endParaRPr lang="en-US" sz="2400" dirty="0"/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6646245" y="2732814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6646245" y="3840361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086894" y="5906347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cwnd</a:t>
            </a:r>
            <a:r>
              <a:rPr lang="en-US" sz="2400" dirty="0" smtClean="0"/>
              <a:t> = 9</a:t>
            </a:r>
            <a:endParaRPr lang="en-US" sz="2400" dirty="0"/>
          </a:p>
        </p:txBody>
      </p:sp>
      <p:cxnSp>
        <p:nvCxnSpPr>
          <p:cNvPr id="102" name="Straight Arrow Connector 101"/>
          <p:cNvCxnSpPr/>
          <p:nvPr/>
        </p:nvCxnSpPr>
        <p:spPr>
          <a:xfrm flipH="1">
            <a:off x="6646245" y="2509668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>
            <a:off x="6647013" y="3205125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6646245" y="3417412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6656494" y="3628468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H="1">
            <a:off x="6656494" y="4953315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6657262" y="4318079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6656494" y="4530366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H="1">
            <a:off x="6666743" y="4741422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6656494" y="5774935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>
            <a:off x="6657262" y="5139699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>
            <a:off x="6656494" y="5351986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>
            <a:off x="6666743" y="5563042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H="1">
            <a:off x="6645477" y="6481142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>
            <a:off x="6655726" y="6269249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699026" y="1768511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6677760" y="2284496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6677760" y="2491981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6688777" y="2970958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6688777" y="3178443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6688777" y="3392043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6688777" y="3599528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688777" y="4100826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688777" y="4308311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6688777" y="4521911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6688777" y="4729396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6688777" y="4927701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6688777" y="5135186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6688777" y="5348786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6688777" y="5556271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6689545" y="6050894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6689545" y="6258379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1010093" y="4137968"/>
            <a:ext cx="2957903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3882038" y="3860332"/>
            <a:ext cx="1869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ssthresh</a:t>
            </a:r>
            <a:r>
              <a:rPr lang="en-US" sz="2400" i="1" dirty="0" smtClean="0"/>
              <a:t> </a:t>
            </a:r>
            <a:r>
              <a:rPr lang="en-US" sz="2400" dirty="0" smtClean="0"/>
              <a:t>= 8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441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ine 10"/>
          <p:cNvSpPr>
            <a:spLocks noChangeShapeType="1"/>
          </p:cNvSpPr>
          <p:nvPr/>
        </p:nvSpPr>
        <p:spPr bwMode="auto">
          <a:xfrm>
            <a:off x="865890" y="2959369"/>
            <a:ext cx="2129809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0" name="Line 10"/>
          <p:cNvSpPr>
            <a:spLocks noChangeShapeType="1"/>
          </p:cNvSpPr>
          <p:nvPr/>
        </p:nvSpPr>
        <p:spPr bwMode="auto">
          <a:xfrm>
            <a:off x="2995700" y="4966275"/>
            <a:ext cx="1107500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5" name="Line 15"/>
          <p:cNvSpPr>
            <a:spLocks noChangeShapeType="1"/>
          </p:cNvSpPr>
          <p:nvPr/>
        </p:nvSpPr>
        <p:spPr bwMode="auto">
          <a:xfrm>
            <a:off x="5807046" y="5307044"/>
            <a:ext cx="1107500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A teljes kép – TCP </a:t>
            </a:r>
            <a:r>
              <a:rPr lang="hu-HU" dirty="0" err="1" smtClean="0"/>
              <a:t>Tahoe</a:t>
            </a:r>
            <a:r>
              <a:rPr lang="hu-HU" dirty="0" smtClean="0"/>
              <a:t> </a:t>
            </a:r>
            <a:br>
              <a:rPr lang="hu-HU" dirty="0" smtClean="0"/>
            </a:br>
            <a:r>
              <a:rPr lang="hu-HU" dirty="0"/>
              <a:t>	</a:t>
            </a:r>
            <a:r>
              <a:rPr lang="hu-HU" dirty="0" smtClean="0"/>
              <a:t>				(az eredeti TCP)</a:t>
            </a:r>
            <a:endParaRPr lang="en-US" dirty="0"/>
          </a:p>
        </p:txBody>
      </p:sp>
      <p:sp>
        <p:nvSpPr>
          <p:cNvPr id="670725" name="Rectangle 5"/>
          <p:cNvSpPr>
            <a:spLocks noChangeArrowheads="1"/>
          </p:cNvSpPr>
          <p:nvPr/>
        </p:nvSpPr>
        <p:spPr bwMode="auto">
          <a:xfrm>
            <a:off x="4397825" y="6073775"/>
            <a:ext cx="577081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400" dirty="0" smtClean="0"/>
              <a:t>Idő</a:t>
            </a:r>
            <a:endParaRPr lang="en-US" sz="2400" dirty="0"/>
          </a:p>
        </p:txBody>
      </p:sp>
      <p:sp>
        <p:nvSpPr>
          <p:cNvPr id="670726" name="Rectangle 6"/>
          <p:cNvSpPr>
            <a:spLocks noChangeArrowheads="1"/>
          </p:cNvSpPr>
          <p:nvPr/>
        </p:nvSpPr>
        <p:spPr bwMode="auto">
          <a:xfrm rot="16200000">
            <a:off x="152601" y="4138774"/>
            <a:ext cx="90569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i="1" dirty="0" err="1"/>
              <a:t>cwnd</a:t>
            </a:r>
            <a:endParaRPr lang="en-US" sz="2400" i="1" dirty="0"/>
          </a:p>
        </p:txBody>
      </p:sp>
      <p:sp>
        <p:nvSpPr>
          <p:cNvPr id="670738" name="Rectangle 18"/>
          <p:cNvSpPr>
            <a:spLocks noChangeArrowheads="1"/>
          </p:cNvSpPr>
          <p:nvPr/>
        </p:nvSpPr>
        <p:spPr bwMode="auto">
          <a:xfrm>
            <a:off x="2231221" y="3543215"/>
            <a:ext cx="110549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 smtClean="0"/>
              <a:t>Időkorlát</a:t>
            </a:r>
            <a:endParaRPr lang="en-US" sz="2000" dirty="0"/>
          </a:p>
        </p:txBody>
      </p:sp>
      <p:sp>
        <p:nvSpPr>
          <p:cNvPr id="670739" name="Rectangle 19"/>
          <p:cNvSpPr>
            <a:spLocks noChangeArrowheads="1"/>
          </p:cNvSpPr>
          <p:nvPr/>
        </p:nvSpPr>
        <p:spPr bwMode="auto">
          <a:xfrm>
            <a:off x="1040545" y="4664153"/>
            <a:ext cx="135453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Slow Start</a:t>
            </a:r>
          </a:p>
        </p:txBody>
      </p:sp>
      <p:sp>
        <p:nvSpPr>
          <p:cNvPr id="670740" name="Rectangle 20"/>
          <p:cNvSpPr>
            <a:spLocks noChangeArrowheads="1"/>
          </p:cNvSpPr>
          <p:nvPr/>
        </p:nvSpPr>
        <p:spPr bwMode="auto">
          <a:xfrm>
            <a:off x="3772462" y="3989372"/>
            <a:ext cx="2009204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 smtClean="0"/>
              <a:t>Torlódás elkerülés</a:t>
            </a:r>
            <a:endParaRPr lang="en-US" sz="2000" dirty="0"/>
          </a:p>
        </p:txBody>
      </p:sp>
      <p:sp>
        <p:nvSpPr>
          <p:cNvPr id="2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70727" name="Arc 7"/>
          <p:cNvSpPr>
            <a:spLocks/>
          </p:cNvSpPr>
          <p:nvPr/>
        </p:nvSpPr>
        <p:spPr bwMode="auto">
          <a:xfrm>
            <a:off x="865891" y="3943967"/>
            <a:ext cx="1703846" cy="2129808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28" name="Line 8"/>
          <p:cNvSpPr>
            <a:spLocks noChangeShapeType="1"/>
          </p:cNvSpPr>
          <p:nvPr/>
        </p:nvSpPr>
        <p:spPr bwMode="auto">
          <a:xfrm>
            <a:off x="2569737" y="3943967"/>
            <a:ext cx="4259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29" name="Line 9"/>
          <p:cNvSpPr>
            <a:spLocks noChangeShapeType="1"/>
          </p:cNvSpPr>
          <p:nvPr/>
        </p:nvSpPr>
        <p:spPr bwMode="auto">
          <a:xfrm>
            <a:off x="2995699" y="3943967"/>
            <a:ext cx="0" cy="212980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1" name="Arc 11"/>
          <p:cNvSpPr>
            <a:spLocks/>
          </p:cNvSpPr>
          <p:nvPr/>
        </p:nvSpPr>
        <p:spPr bwMode="auto">
          <a:xfrm>
            <a:off x="2995699" y="4966275"/>
            <a:ext cx="1107500" cy="11075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2" name="Line 12"/>
          <p:cNvSpPr>
            <a:spLocks noChangeShapeType="1"/>
          </p:cNvSpPr>
          <p:nvPr/>
        </p:nvSpPr>
        <p:spPr bwMode="auto">
          <a:xfrm flipV="1">
            <a:off x="4103199" y="4540313"/>
            <a:ext cx="1277885" cy="425962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3" name="Line 13"/>
          <p:cNvSpPr>
            <a:spLocks noChangeShapeType="1"/>
          </p:cNvSpPr>
          <p:nvPr/>
        </p:nvSpPr>
        <p:spPr bwMode="auto">
          <a:xfrm>
            <a:off x="5381084" y="4540313"/>
            <a:ext cx="4259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4" name="Line 14"/>
          <p:cNvSpPr>
            <a:spLocks noChangeShapeType="1"/>
          </p:cNvSpPr>
          <p:nvPr/>
        </p:nvSpPr>
        <p:spPr bwMode="auto">
          <a:xfrm>
            <a:off x="5807046" y="4540313"/>
            <a:ext cx="0" cy="1533462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6" name="Arc 16"/>
          <p:cNvSpPr>
            <a:spLocks/>
          </p:cNvSpPr>
          <p:nvPr/>
        </p:nvSpPr>
        <p:spPr bwMode="auto">
          <a:xfrm>
            <a:off x="5807046" y="5307044"/>
            <a:ext cx="1022308" cy="766731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7" name="Line 17"/>
          <p:cNvSpPr>
            <a:spLocks noChangeShapeType="1"/>
          </p:cNvSpPr>
          <p:nvPr/>
        </p:nvSpPr>
        <p:spPr bwMode="auto">
          <a:xfrm flipV="1">
            <a:off x="6829354" y="4795890"/>
            <a:ext cx="1533462" cy="511154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23" name="Line 3"/>
          <p:cNvSpPr>
            <a:spLocks noChangeShapeType="1"/>
          </p:cNvSpPr>
          <p:nvPr/>
        </p:nvSpPr>
        <p:spPr bwMode="auto">
          <a:xfrm>
            <a:off x="865891" y="2666082"/>
            <a:ext cx="0" cy="340769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24" name="Line 4"/>
          <p:cNvSpPr>
            <a:spLocks noChangeShapeType="1"/>
          </p:cNvSpPr>
          <p:nvPr/>
        </p:nvSpPr>
        <p:spPr bwMode="auto">
          <a:xfrm>
            <a:off x="865891" y="6073775"/>
            <a:ext cx="7922886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18"/>
          <p:cNvSpPr>
            <a:spLocks noChangeArrowheads="1"/>
          </p:cNvSpPr>
          <p:nvPr/>
        </p:nvSpPr>
        <p:spPr bwMode="auto">
          <a:xfrm>
            <a:off x="1368280" y="2545692"/>
            <a:ext cx="1154162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i="1" dirty="0" err="1" smtClean="0"/>
              <a:t>ssthresh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82445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7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707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0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70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7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07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70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70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7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67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7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7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707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70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70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7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7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67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7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67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0730" grpId="0" animBg="1"/>
      <p:bldP spid="670735" grpId="0" animBg="1"/>
      <p:bldP spid="670738" grpId="0"/>
      <p:bldP spid="670739" grpId="0"/>
      <p:bldP spid="670740" grpId="0"/>
      <p:bldP spid="670727" grpId="0" animBg="1"/>
      <p:bldP spid="670728" grpId="0" animBg="1"/>
      <p:bldP spid="670729" grpId="0" animBg="1"/>
      <p:bldP spid="670731" grpId="0" animBg="1"/>
      <p:bldP spid="670732" grpId="0" animBg="1"/>
      <p:bldP spid="670733" grpId="0" animBg="1"/>
      <p:bldP spid="670734" grpId="0" animBg="1"/>
      <p:bldP spid="670736" grpId="0" animBg="1"/>
      <p:bldP spid="67073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Szállítói réteg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207224" y="1600200"/>
            <a:ext cx="5936776" cy="5105400"/>
          </a:xfrm>
        </p:spPr>
        <p:txBody>
          <a:bodyPr>
            <a:normAutofit fontScale="92500" lnSpcReduction="10000"/>
          </a:bodyPr>
          <a:lstStyle/>
          <a:p>
            <a:r>
              <a:rPr lang="hu-HU" dirty="0" smtClean="0"/>
              <a:t>Feladat</a:t>
            </a:r>
            <a:r>
              <a:rPr lang="en-US" dirty="0" smtClean="0"/>
              <a:t>:</a:t>
            </a:r>
          </a:p>
          <a:p>
            <a:pPr lvl="1"/>
            <a:r>
              <a:rPr lang="hu-HU" dirty="0" smtClean="0"/>
              <a:t>Adatfolyamok d</a:t>
            </a:r>
            <a:r>
              <a:rPr lang="en-US" dirty="0" err="1" smtClean="0"/>
              <a:t>emultiplex</a:t>
            </a:r>
            <a:r>
              <a:rPr lang="hu-HU" dirty="0" err="1" smtClean="0"/>
              <a:t>álása</a:t>
            </a:r>
            <a:endParaRPr lang="en-US" dirty="0" smtClean="0"/>
          </a:p>
          <a:p>
            <a:r>
              <a:rPr lang="hu-HU" dirty="0" smtClean="0"/>
              <a:t>További lehetséges feladatok</a:t>
            </a:r>
            <a:r>
              <a:rPr lang="en-US" dirty="0" smtClean="0"/>
              <a:t>:</a:t>
            </a:r>
          </a:p>
          <a:p>
            <a:pPr lvl="1"/>
            <a:r>
              <a:rPr lang="hu-HU" dirty="0" smtClean="0"/>
              <a:t>Hosszú élettartamú kapcsolatok</a:t>
            </a:r>
            <a:endParaRPr lang="en-US" dirty="0" smtClean="0"/>
          </a:p>
          <a:p>
            <a:pPr lvl="1"/>
            <a:r>
              <a:rPr lang="hu-HU" dirty="0" smtClean="0"/>
              <a:t>Megbízható, sorrendhelyes csomag leszállítás</a:t>
            </a:r>
            <a:endParaRPr lang="en-US" dirty="0" smtClean="0"/>
          </a:p>
          <a:p>
            <a:pPr lvl="1"/>
            <a:r>
              <a:rPr lang="hu-HU" dirty="0" smtClean="0"/>
              <a:t>Hiba detektálás</a:t>
            </a:r>
            <a:endParaRPr lang="en-US" dirty="0" smtClean="0"/>
          </a:p>
          <a:p>
            <a:pPr lvl="1"/>
            <a:r>
              <a:rPr lang="hu-HU" dirty="0" smtClean="0"/>
              <a:t>Folyam és torlódás vezérlés</a:t>
            </a:r>
            <a:endParaRPr lang="en-US" dirty="0" smtClean="0"/>
          </a:p>
          <a:p>
            <a:r>
              <a:rPr lang="hu-HU" dirty="0" smtClean="0"/>
              <a:t>Kihívások</a:t>
            </a:r>
            <a:r>
              <a:rPr lang="en-US" dirty="0" smtClean="0"/>
              <a:t>:</a:t>
            </a:r>
          </a:p>
          <a:p>
            <a:pPr lvl="1"/>
            <a:r>
              <a:rPr lang="hu-HU" dirty="0" smtClean="0"/>
              <a:t>Torlódások detektálása és kezelése</a:t>
            </a:r>
            <a:endParaRPr lang="en-US" dirty="0" smtClean="0"/>
          </a:p>
          <a:p>
            <a:pPr lvl="1"/>
            <a:r>
              <a:rPr lang="hu-HU" dirty="0" smtClean="0"/>
              <a:t>Fairség és csatorna kihasználás közötti egyensúly</a:t>
            </a:r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0798" y="2238270"/>
            <a:ext cx="2242663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Alkalmazói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70536" y="2813758"/>
            <a:ext cx="2242654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Megjelenési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70667" y="3386935"/>
            <a:ext cx="2242654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Ülés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70667" y="3960112"/>
            <a:ext cx="2242654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Szállítói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70667" y="4533289"/>
            <a:ext cx="2242654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Hálózati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70667" y="5111023"/>
            <a:ext cx="2242654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Adatkapcsolati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70798" y="5684200"/>
            <a:ext cx="2242654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Fizikai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20" name="Left Brace 19"/>
          <p:cNvSpPr/>
          <p:nvPr/>
        </p:nvSpPr>
        <p:spPr>
          <a:xfrm>
            <a:off x="2647665" y="1869744"/>
            <a:ext cx="559559" cy="4653886"/>
          </a:xfrm>
          <a:prstGeom prst="leftBrace">
            <a:avLst>
              <a:gd name="adj1" fmla="val 8333"/>
              <a:gd name="adj2" fmla="val 5181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9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Összefoglalás - TCP jellemzői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2200" dirty="0" smtClean="0">
                <a:solidFill>
                  <a:srgbClr val="FF0000"/>
                </a:solidFill>
              </a:rPr>
              <a:t>„A </a:t>
            </a:r>
            <a:r>
              <a:rPr lang="hu-HU" sz="2200" i="1" dirty="0" smtClean="0">
                <a:solidFill>
                  <a:srgbClr val="FF0000"/>
                </a:solidFill>
              </a:rPr>
              <a:t>TCP</a:t>
            </a:r>
            <a:r>
              <a:rPr lang="hu-HU" sz="2200" dirty="0" smtClean="0">
                <a:solidFill>
                  <a:srgbClr val="FF0000"/>
                </a:solidFill>
              </a:rPr>
              <a:t> egy kapcsolatorientált megbízható szolgáltatás kétirányú bájt-folyamokhoz.”</a:t>
            </a:r>
          </a:p>
          <a:p>
            <a:pPr marL="0" indent="0">
              <a:buNone/>
            </a:pPr>
            <a:r>
              <a:rPr lang="hu-HU" sz="2200" b="1" cap="small" dirty="0" smtClean="0"/>
              <a:t>Kapcsolatorientált</a:t>
            </a:r>
          </a:p>
          <a:p>
            <a:r>
              <a:rPr lang="hu-HU" sz="2200" dirty="0" smtClean="0"/>
              <a:t>Két résztvevő, ahol egy résztvevőt egy </a:t>
            </a:r>
            <a:r>
              <a:rPr lang="hu-HU" sz="2200" i="1" dirty="0" smtClean="0"/>
              <a:t>IP-cím</a:t>
            </a:r>
            <a:r>
              <a:rPr lang="hu-HU" sz="2200" dirty="0" smtClean="0"/>
              <a:t> és egy </a:t>
            </a:r>
            <a:r>
              <a:rPr lang="hu-HU" sz="2200" i="1" dirty="0" smtClean="0"/>
              <a:t>port</a:t>
            </a:r>
            <a:r>
              <a:rPr lang="hu-HU" sz="2200" dirty="0" smtClean="0"/>
              <a:t> azonosít.</a:t>
            </a:r>
          </a:p>
          <a:p>
            <a:r>
              <a:rPr lang="hu-HU" sz="2200" dirty="0" smtClean="0"/>
              <a:t>A kapcsolat egyértelműen azonosított a résztvevő párral.</a:t>
            </a:r>
          </a:p>
          <a:p>
            <a:r>
              <a:rPr lang="hu-HU" sz="2200" dirty="0" smtClean="0"/>
              <a:t>Nincs se </a:t>
            </a:r>
            <a:r>
              <a:rPr lang="hu-HU" sz="2200" i="1" dirty="0" smtClean="0"/>
              <a:t>multi-</a:t>
            </a:r>
            <a:r>
              <a:rPr lang="hu-HU" sz="2200" dirty="0" smtClean="0"/>
              <a:t>, se </a:t>
            </a:r>
            <a:r>
              <a:rPr lang="hu-HU" sz="2200" i="1" dirty="0" err="1" smtClean="0"/>
              <a:t>broadcast</a:t>
            </a:r>
            <a:r>
              <a:rPr lang="hu-HU" sz="2200" dirty="0" smtClean="0"/>
              <a:t> üzenetküldés.</a:t>
            </a:r>
          </a:p>
          <a:p>
            <a:r>
              <a:rPr lang="hu-HU" sz="2200" dirty="0" smtClean="0"/>
              <a:t>A kapcsolatot fel kell építeni és le kell bontani. </a:t>
            </a:r>
          </a:p>
          <a:p>
            <a:r>
              <a:rPr lang="hu-HU" sz="2200" dirty="0" smtClean="0"/>
              <a:t>Egy kapcsolat a lezárásáig aktív.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20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33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Összefoglalás - TCP jellemzői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2200" dirty="0" smtClean="0">
                <a:solidFill>
                  <a:srgbClr val="FF0000"/>
                </a:solidFill>
              </a:rPr>
              <a:t>„A </a:t>
            </a:r>
            <a:r>
              <a:rPr lang="hu-HU" sz="2200" i="1" dirty="0" smtClean="0">
                <a:solidFill>
                  <a:srgbClr val="FF0000"/>
                </a:solidFill>
              </a:rPr>
              <a:t>TCP</a:t>
            </a:r>
            <a:r>
              <a:rPr lang="hu-HU" sz="2200" dirty="0" smtClean="0">
                <a:solidFill>
                  <a:srgbClr val="FF0000"/>
                </a:solidFill>
              </a:rPr>
              <a:t> egy kapcsolatorientált megbízható szolgáltatás kétirányú bájt-folyamokhoz.”</a:t>
            </a:r>
          </a:p>
          <a:p>
            <a:pPr marL="0" indent="0">
              <a:buNone/>
            </a:pPr>
            <a:r>
              <a:rPr lang="hu-HU" sz="2200" b="1" cap="small" dirty="0" smtClean="0"/>
              <a:t>Megbízhatóság</a:t>
            </a:r>
          </a:p>
          <a:p>
            <a:r>
              <a:rPr lang="hu-HU" sz="2200" dirty="0" smtClean="0"/>
              <a:t>Minden csomag megérkezése nyugtázásra kerül.</a:t>
            </a:r>
          </a:p>
          <a:p>
            <a:r>
              <a:rPr lang="hu-HU" sz="2200" dirty="0" smtClean="0"/>
              <a:t>A nem nyugtázott adatcsomagokat újraküldik.</a:t>
            </a:r>
          </a:p>
          <a:p>
            <a:r>
              <a:rPr lang="hu-HU" sz="2200" dirty="0" smtClean="0"/>
              <a:t>A fejléchez és a csomaghoz ellenőrzőösszeg van rendelve.</a:t>
            </a:r>
          </a:p>
          <a:p>
            <a:r>
              <a:rPr lang="hu-HU" sz="2200" dirty="0" smtClean="0"/>
              <a:t>A csomagokat számozza, és a fogadónál sorba rendezésre kerülnek a csomagok a sorszámaik alapján.</a:t>
            </a:r>
          </a:p>
          <a:p>
            <a:r>
              <a:rPr lang="hu-HU" sz="2200" dirty="0" smtClean="0"/>
              <a:t>Duplikátumokat törli.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21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48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Összefoglalás - TCP jellemzői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2200" dirty="0" smtClean="0">
                <a:solidFill>
                  <a:srgbClr val="FF0000"/>
                </a:solidFill>
              </a:rPr>
              <a:t>„A </a:t>
            </a:r>
            <a:r>
              <a:rPr lang="hu-HU" sz="2200" i="1" dirty="0" smtClean="0">
                <a:solidFill>
                  <a:srgbClr val="FF0000"/>
                </a:solidFill>
              </a:rPr>
              <a:t>TCP</a:t>
            </a:r>
            <a:r>
              <a:rPr lang="hu-HU" sz="2200" dirty="0" smtClean="0">
                <a:solidFill>
                  <a:srgbClr val="FF0000"/>
                </a:solidFill>
              </a:rPr>
              <a:t> egy kapcsolatorientált megbízható szolgáltatás kétirányú bájt-folyamokhoz.”</a:t>
            </a:r>
          </a:p>
          <a:p>
            <a:pPr marL="0" indent="0">
              <a:buNone/>
            </a:pPr>
            <a:r>
              <a:rPr lang="hu-HU" sz="2200" b="1" cap="small" dirty="0" smtClean="0"/>
              <a:t>Kétirányú bájtfolyam</a:t>
            </a:r>
          </a:p>
          <a:p>
            <a:r>
              <a:rPr lang="hu-HU" sz="2200" dirty="0" smtClean="0"/>
              <a:t>Az adatok két egymással ellentétes irányú bájt-sorozatként kerülnek átvitelre.</a:t>
            </a:r>
          </a:p>
          <a:p>
            <a:r>
              <a:rPr lang="hu-HU" sz="2200" dirty="0" smtClean="0"/>
              <a:t>A tartalom nem interpretálódik.</a:t>
            </a:r>
          </a:p>
          <a:p>
            <a:r>
              <a:rPr lang="hu-HU" sz="2200" dirty="0" smtClean="0"/>
              <a:t>Az adatcsomagok időbeli viselkedése megváltozhat: átvitel sebessége növekedhet, csökkenhet, más késés, más sorrendben is megérkezhetnek.</a:t>
            </a:r>
          </a:p>
          <a:p>
            <a:r>
              <a:rPr lang="hu-HU" sz="2200" dirty="0" smtClean="0"/>
              <a:t>Megpróbálja az adatcsomagokat időben egymáshoz közel kiszállítani.</a:t>
            </a:r>
          </a:p>
          <a:p>
            <a:r>
              <a:rPr lang="hu-HU" sz="2200" dirty="0" smtClean="0"/>
              <a:t>Megpróbálja az átviteli közeget hatékonyan használni.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22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04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</a:t>
            </a:r>
            <a:r>
              <a:rPr lang="en-US" dirty="0" smtClean="0"/>
              <a:t>TCP</a:t>
            </a:r>
            <a:r>
              <a:rPr lang="hu-HU" dirty="0" smtClean="0"/>
              <a:t> evolúciója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508289"/>
            <a:ext cx="8839200" cy="5349711"/>
          </a:xfrm>
        </p:spPr>
        <p:txBody>
          <a:bodyPr>
            <a:normAutofit lnSpcReduction="10000"/>
          </a:bodyPr>
          <a:lstStyle/>
          <a:p>
            <a:r>
              <a:rPr lang="hu-HU" dirty="0" smtClean="0"/>
              <a:t>Az eddigi megoldások a</a:t>
            </a:r>
            <a:r>
              <a:rPr lang="en-US" dirty="0" smtClean="0"/>
              <a:t> TCP Tahoe</a:t>
            </a:r>
            <a:r>
              <a:rPr lang="hu-HU" dirty="0" smtClean="0"/>
              <a:t> működéshez tartoztak</a:t>
            </a:r>
            <a:endParaRPr lang="en-US" dirty="0" smtClean="0"/>
          </a:p>
          <a:p>
            <a:pPr lvl="1"/>
            <a:r>
              <a:rPr lang="hu-HU" dirty="0" smtClean="0"/>
              <a:t>Eredeti</a:t>
            </a:r>
            <a:r>
              <a:rPr lang="en-US" dirty="0" smtClean="0"/>
              <a:t> TCP</a:t>
            </a:r>
          </a:p>
          <a:p>
            <a:r>
              <a:rPr lang="hu-HU" dirty="0" smtClean="0"/>
              <a:t>A</a:t>
            </a:r>
            <a:r>
              <a:rPr lang="en-US" dirty="0" smtClean="0"/>
              <a:t> TCP</a:t>
            </a:r>
            <a:r>
              <a:rPr lang="hu-HU" dirty="0" err="1" smtClean="0"/>
              <a:t>-t</a:t>
            </a:r>
            <a:r>
              <a:rPr lang="hu-HU" dirty="0" smtClean="0"/>
              <a:t> </a:t>
            </a:r>
            <a:r>
              <a:rPr lang="en-US" dirty="0" smtClean="0"/>
              <a:t>1974</a:t>
            </a:r>
            <a:r>
              <a:rPr lang="hu-HU" dirty="0" err="1" smtClean="0"/>
              <a:t>-ben</a:t>
            </a:r>
            <a:r>
              <a:rPr lang="hu-HU" dirty="0" smtClean="0"/>
              <a:t> találták fel</a:t>
            </a:r>
            <a:r>
              <a:rPr lang="en-US" dirty="0" smtClean="0"/>
              <a:t>!</a:t>
            </a:r>
          </a:p>
          <a:p>
            <a:pPr lvl="1"/>
            <a:r>
              <a:rPr lang="hu-HU" dirty="0" smtClean="0"/>
              <a:t>Napjainkba számos változata létezik</a:t>
            </a:r>
            <a:endParaRPr lang="en-US" dirty="0" smtClean="0"/>
          </a:p>
          <a:p>
            <a:r>
              <a:rPr lang="hu-HU" dirty="0" smtClean="0"/>
              <a:t>Kezdeti népszerű változat</a:t>
            </a:r>
            <a:r>
              <a:rPr lang="en-US" dirty="0" smtClean="0"/>
              <a:t>: TCP Reno</a:t>
            </a:r>
          </a:p>
          <a:p>
            <a:pPr lvl="1"/>
            <a:r>
              <a:rPr lang="en-US" dirty="0" smtClean="0"/>
              <a:t>Tahoe </a:t>
            </a:r>
            <a:r>
              <a:rPr lang="hu-HU" dirty="0" smtClean="0"/>
              <a:t>lehetőségei</a:t>
            </a:r>
            <a:r>
              <a:rPr lang="en-US" dirty="0" smtClean="0"/>
              <a:t>, plus</a:t>
            </a:r>
            <a:r>
              <a:rPr lang="hu-HU" dirty="0" smtClean="0"/>
              <a:t>z</a:t>
            </a:r>
            <a:r>
              <a:rPr lang="en-US" dirty="0" smtClean="0"/>
              <a:t>…</a:t>
            </a:r>
          </a:p>
          <a:p>
            <a:pPr lvl="1"/>
            <a:r>
              <a:rPr lang="hu-HU" dirty="0" smtClean="0"/>
              <a:t>Gyors újraküldés (</a:t>
            </a:r>
            <a:r>
              <a:rPr lang="en-US" dirty="0" smtClean="0"/>
              <a:t>Fast retransmit</a:t>
            </a:r>
            <a:r>
              <a:rPr lang="hu-HU" dirty="0" smtClean="0"/>
              <a:t>)</a:t>
            </a:r>
            <a:endParaRPr lang="en-US" dirty="0" smtClean="0"/>
          </a:p>
          <a:p>
            <a:pPr lvl="2"/>
            <a:r>
              <a:rPr lang="en-US" dirty="0" smtClean="0"/>
              <a:t>3 </a:t>
            </a:r>
            <a:r>
              <a:rPr lang="hu-HU" dirty="0" smtClean="0"/>
              <a:t>duplikált</a:t>
            </a:r>
            <a:r>
              <a:rPr lang="en-US" dirty="0" smtClean="0"/>
              <a:t> ACK? -&gt; </a:t>
            </a:r>
            <a:r>
              <a:rPr lang="hu-HU" dirty="0" smtClean="0"/>
              <a:t>újraküldés</a:t>
            </a:r>
            <a:r>
              <a:rPr lang="en-US" dirty="0" smtClean="0"/>
              <a:t> (</a:t>
            </a:r>
            <a:r>
              <a:rPr lang="hu-HU" dirty="0" smtClean="0"/>
              <a:t>ne várjunk az</a:t>
            </a:r>
            <a:r>
              <a:rPr lang="en-US" dirty="0" smtClean="0"/>
              <a:t> RTO</a:t>
            </a:r>
            <a:r>
              <a:rPr lang="hu-HU" dirty="0" err="1" smtClean="0"/>
              <a:t>-ra</a:t>
            </a:r>
            <a:r>
              <a:rPr lang="en-US" dirty="0" smtClean="0"/>
              <a:t>)</a:t>
            </a:r>
          </a:p>
          <a:p>
            <a:pPr lvl="1"/>
            <a:r>
              <a:rPr lang="hu-HU" dirty="0" smtClean="0"/>
              <a:t>Gyors helyreállítás (</a:t>
            </a:r>
            <a:r>
              <a:rPr lang="en-US" dirty="0" smtClean="0"/>
              <a:t>Fast recovery</a:t>
            </a:r>
            <a:r>
              <a:rPr lang="hu-HU" dirty="0" smtClean="0"/>
              <a:t>)</a:t>
            </a:r>
            <a:endParaRPr lang="en-US" dirty="0" smtClean="0"/>
          </a:p>
          <a:p>
            <a:pPr lvl="2"/>
            <a:r>
              <a:rPr lang="hu-HU" dirty="0" smtClean="0"/>
              <a:t>Csomagvesztés esetén</a:t>
            </a:r>
            <a:r>
              <a:rPr lang="en-US" dirty="0" smtClean="0"/>
              <a:t>: </a:t>
            </a:r>
            <a:endParaRPr lang="hu-HU" dirty="0" smtClean="0"/>
          </a:p>
          <a:p>
            <a:pPr lvl="3"/>
            <a:r>
              <a:rPr lang="en-US" dirty="0" smtClean="0"/>
              <a:t>set </a:t>
            </a:r>
            <a:r>
              <a:rPr lang="en-US" dirty="0" err="1" smtClean="0"/>
              <a:t>cwnd</a:t>
            </a:r>
            <a:r>
              <a:rPr lang="en-US" dirty="0" smtClean="0"/>
              <a:t> = </a:t>
            </a:r>
            <a:r>
              <a:rPr lang="en-US" dirty="0" err="1" smtClean="0"/>
              <a:t>cwnd</a:t>
            </a:r>
            <a:r>
              <a:rPr lang="en-US" dirty="0" smtClean="0"/>
              <a:t>/2 (</a:t>
            </a:r>
            <a:r>
              <a:rPr lang="en-US" dirty="0" err="1" smtClean="0"/>
              <a:t>ssthresh</a:t>
            </a:r>
            <a:r>
              <a:rPr lang="en-US" dirty="0" smtClean="0"/>
              <a:t> = </a:t>
            </a:r>
            <a:r>
              <a:rPr lang="hu-HU" dirty="0" smtClean="0"/>
              <a:t>az új</a:t>
            </a:r>
            <a:r>
              <a:rPr lang="en-US" dirty="0" smtClean="0"/>
              <a:t> </a:t>
            </a:r>
            <a:r>
              <a:rPr lang="en-US" dirty="0" err="1" smtClean="0"/>
              <a:t>cwnd</a:t>
            </a:r>
            <a:r>
              <a:rPr lang="en-US" dirty="0" smtClean="0"/>
              <a:t> </a:t>
            </a:r>
            <a:r>
              <a:rPr lang="hu-HU" dirty="0" smtClean="0"/>
              <a:t>érték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790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Reno: </a:t>
            </a:r>
            <a:r>
              <a:rPr lang="hu-HU" dirty="0" smtClean="0"/>
              <a:t>Gyors újraküldés</a:t>
            </a:r>
            <a:endParaRPr lang="en-US" dirty="0"/>
          </a:p>
        </p:txBody>
      </p:sp>
      <p:sp>
        <p:nvSpPr>
          <p:cNvPr id="6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1" name="Content Placeholder 3"/>
          <p:cNvSpPr txBox="1">
            <a:spLocks/>
          </p:cNvSpPr>
          <p:nvPr/>
        </p:nvSpPr>
        <p:spPr>
          <a:xfrm>
            <a:off x="152400" y="1600200"/>
            <a:ext cx="4298414" cy="51054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smtClean="0"/>
              <a:t>Probléma</a:t>
            </a:r>
            <a:r>
              <a:rPr lang="en-US" dirty="0" smtClean="0"/>
              <a:t>: </a:t>
            </a:r>
            <a:r>
              <a:rPr lang="hu-HU" dirty="0" err="1" smtClean="0"/>
              <a:t>Tahoe</a:t>
            </a:r>
            <a:r>
              <a:rPr lang="hu-HU" dirty="0" smtClean="0"/>
              <a:t> esetén ha egy csomag elveszik, akkor hosszú a várakozás az </a:t>
            </a:r>
            <a:r>
              <a:rPr lang="hu-HU" dirty="0" err="1" smtClean="0"/>
              <a:t>RTO-ig</a:t>
            </a:r>
            <a:endParaRPr lang="en-US" dirty="0" smtClean="0"/>
          </a:p>
          <a:p>
            <a:r>
              <a:rPr lang="en-US" dirty="0" smtClean="0"/>
              <a:t>Reno: </a:t>
            </a:r>
            <a:r>
              <a:rPr lang="hu-HU" dirty="0" smtClean="0"/>
              <a:t>újraküldés</a:t>
            </a:r>
            <a:r>
              <a:rPr lang="en-US" dirty="0" smtClean="0"/>
              <a:t> 3 </a:t>
            </a:r>
            <a:r>
              <a:rPr lang="en-US" dirty="0" err="1" smtClean="0"/>
              <a:t>dupli</a:t>
            </a:r>
            <a:r>
              <a:rPr lang="hu-HU" dirty="0" err="1" smtClean="0"/>
              <a:t>kált</a:t>
            </a:r>
            <a:r>
              <a:rPr lang="hu-HU" dirty="0" smtClean="0"/>
              <a:t> nyugta fogadása esetén</a:t>
            </a:r>
          </a:p>
          <a:p>
            <a:r>
              <a:rPr lang="hu-HU" dirty="0" smtClean="0"/>
              <a:t>Duplikált: ugyanaz a sorszám</a:t>
            </a:r>
          </a:p>
          <a:p>
            <a:pPr lvl="1"/>
            <a:r>
              <a:rPr lang="hu-HU" dirty="0" smtClean="0"/>
              <a:t>Explicit jele a csomagvesztésnek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6401302" y="2363033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6401302" y="3601234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6401302" y="3879234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6390774" y="5398082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6316238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8751177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6401302" y="1768511"/>
            <a:ext cx="2290108" cy="552330"/>
            <a:chOff x="2850395" y="3694550"/>
            <a:chExt cx="4810245" cy="552330"/>
          </a:xfrm>
        </p:grpSpPr>
        <p:cxnSp>
          <p:nvCxnSpPr>
            <p:cNvPr id="70" name="Straight Arrow Connector 69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1</a:t>
              </a:r>
              <a:endParaRPr lang="en-US" sz="2400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401302" y="2979872"/>
            <a:ext cx="2290108" cy="552330"/>
            <a:chOff x="2850395" y="3694550"/>
            <a:chExt cx="4810245" cy="552330"/>
          </a:xfrm>
        </p:grpSpPr>
        <p:cxnSp>
          <p:nvCxnSpPr>
            <p:cNvPr id="73" name="Straight Arrow Connector 72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2</a:t>
              </a:r>
              <a:endParaRPr lang="en-US" sz="2400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401302" y="3252322"/>
            <a:ext cx="2290108" cy="552330"/>
            <a:chOff x="2850395" y="3694550"/>
            <a:chExt cx="4810245" cy="552330"/>
          </a:xfrm>
        </p:grpSpPr>
        <p:cxnSp>
          <p:nvCxnSpPr>
            <p:cNvPr id="76" name="Straight Arrow Connector 75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3</a:t>
              </a:r>
              <a:endParaRPr lang="en-US" sz="2400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401302" y="4484072"/>
            <a:ext cx="1669583" cy="493918"/>
            <a:chOff x="2850395" y="3694550"/>
            <a:chExt cx="3506867" cy="493918"/>
          </a:xfrm>
        </p:grpSpPr>
        <p:cxnSp>
          <p:nvCxnSpPr>
            <p:cNvPr id="79" name="Straight Arrow Connector 78"/>
            <p:cNvCxnSpPr/>
            <p:nvPr/>
          </p:nvCxnSpPr>
          <p:spPr>
            <a:xfrm>
              <a:off x="2850395" y="3694550"/>
              <a:ext cx="3506867" cy="40267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4</a:t>
              </a:r>
              <a:endParaRPr lang="en-US" sz="2400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6390774" y="4776343"/>
            <a:ext cx="2290108" cy="552330"/>
            <a:chOff x="2850395" y="3694550"/>
            <a:chExt cx="4810245" cy="552330"/>
          </a:xfrm>
        </p:grpSpPr>
        <p:cxnSp>
          <p:nvCxnSpPr>
            <p:cNvPr id="82" name="Straight Arrow Connector 81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5</a:t>
              </a:r>
              <a:endParaRPr lang="en-US" sz="2400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403679" y="5041078"/>
            <a:ext cx="2290108" cy="552330"/>
            <a:chOff x="2850395" y="3694550"/>
            <a:chExt cx="4810245" cy="552330"/>
          </a:xfrm>
        </p:grpSpPr>
        <p:cxnSp>
          <p:nvCxnSpPr>
            <p:cNvPr id="85" name="Straight Arrow Connector 84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6390393" y="5316162"/>
            <a:ext cx="2290108" cy="552330"/>
            <a:chOff x="2850395" y="3694550"/>
            <a:chExt cx="4810245" cy="552330"/>
          </a:xfrm>
        </p:grpSpPr>
        <p:cxnSp>
          <p:nvCxnSpPr>
            <p:cNvPr id="88" name="Straight Arrow Connector 87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</a:t>
              </a:r>
            </a:p>
          </p:txBody>
        </p:sp>
      </p:grpSp>
      <p:cxnSp>
        <p:nvCxnSpPr>
          <p:cNvPr id="90" name="Straight Arrow Connector 89"/>
          <p:cNvCxnSpPr/>
          <p:nvPr/>
        </p:nvCxnSpPr>
        <p:spPr>
          <a:xfrm flipH="1">
            <a:off x="6378963" y="5672337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6378963" y="5945827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789170" y="1551200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cwnd</a:t>
            </a:r>
            <a:r>
              <a:rPr lang="en-US" sz="2400" dirty="0" smtClean="0"/>
              <a:t> = 1</a:t>
            </a:r>
            <a:endParaRPr lang="en-US" sz="2400" dirty="0"/>
          </a:p>
        </p:txBody>
      </p:sp>
      <p:sp>
        <p:nvSpPr>
          <p:cNvPr id="93" name="TextBox 92"/>
          <p:cNvSpPr txBox="1"/>
          <p:nvPr/>
        </p:nvSpPr>
        <p:spPr>
          <a:xfrm>
            <a:off x="4789170" y="2888683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cwnd</a:t>
            </a:r>
            <a:r>
              <a:rPr lang="en-US" sz="2400" dirty="0" smtClean="0"/>
              <a:t> = 2</a:t>
            </a:r>
            <a:endParaRPr lang="en-US" sz="2400" dirty="0"/>
          </a:p>
        </p:txBody>
      </p:sp>
      <p:sp>
        <p:nvSpPr>
          <p:cNvPr id="94" name="TextBox 93"/>
          <p:cNvSpPr txBox="1"/>
          <p:nvPr/>
        </p:nvSpPr>
        <p:spPr>
          <a:xfrm>
            <a:off x="4789170" y="4391284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cwnd</a:t>
            </a:r>
            <a:r>
              <a:rPr lang="en-US" sz="2400" dirty="0" smtClean="0"/>
              <a:t> = 4</a:t>
            </a:r>
            <a:endParaRPr lang="en-US" sz="2400" dirty="0"/>
          </a:p>
        </p:txBody>
      </p:sp>
      <p:sp>
        <p:nvSpPr>
          <p:cNvPr id="96" name="TextBox 95"/>
          <p:cNvSpPr txBox="1"/>
          <p:nvPr/>
        </p:nvSpPr>
        <p:spPr>
          <a:xfrm rot="20848332">
            <a:off x="7015102" y="2396102"/>
            <a:ext cx="10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97" name="TextBox 96"/>
          <p:cNvSpPr txBox="1"/>
          <p:nvPr/>
        </p:nvSpPr>
        <p:spPr>
          <a:xfrm rot="20848332">
            <a:off x="7040297" y="3628453"/>
            <a:ext cx="10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98" name="TextBox 97"/>
          <p:cNvSpPr txBox="1"/>
          <p:nvPr/>
        </p:nvSpPr>
        <p:spPr>
          <a:xfrm rot="20848332">
            <a:off x="7040297" y="3907068"/>
            <a:ext cx="10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100" name="Multiply 99"/>
          <p:cNvSpPr/>
          <p:nvPr/>
        </p:nvSpPr>
        <p:spPr>
          <a:xfrm rot="812648">
            <a:off x="8003502" y="4736024"/>
            <a:ext cx="383750" cy="383750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 rot="20848332">
            <a:off x="6630838" y="5502977"/>
            <a:ext cx="10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102" name="TextBox 101"/>
          <p:cNvSpPr txBox="1"/>
          <p:nvPr/>
        </p:nvSpPr>
        <p:spPr>
          <a:xfrm rot="20848332">
            <a:off x="6630838" y="5765802"/>
            <a:ext cx="10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103" name="TextBox 102"/>
          <p:cNvSpPr txBox="1"/>
          <p:nvPr/>
        </p:nvSpPr>
        <p:spPr>
          <a:xfrm rot="20848332">
            <a:off x="6630839" y="6040056"/>
            <a:ext cx="10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104" name="Left Brace 103"/>
          <p:cNvSpPr/>
          <p:nvPr/>
        </p:nvSpPr>
        <p:spPr>
          <a:xfrm>
            <a:off x="5724070" y="5813406"/>
            <a:ext cx="493015" cy="660591"/>
          </a:xfrm>
          <a:prstGeom prst="leftBrac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/>
          <p:cNvGrpSpPr/>
          <p:nvPr/>
        </p:nvGrpSpPr>
        <p:grpSpPr>
          <a:xfrm flipH="1">
            <a:off x="3441067" y="5690408"/>
            <a:ext cx="2199570" cy="954107"/>
            <a:chOff x="1191443" y="4863146"/>
            <a:chExt cx="5209363" cy="1399687"/>
          </a:xfrm>
        </p:grpSpPr>
        <p:sp>
          <p:nvSpPr>
            <p:cNvPr id="106" name="Rectangular Callout 105"/>
            <p:cNvSpPr/>
            <p:nvPr/>
          </p:nvSpPr>
          <p:spPr>
            <a:xfrm>
              <a:off x="1191443" y="4876798"/>
              <a:ext cx="5181601" cy="1384996"/>
            </a:xfrm>
            <a:prstGeom prst="wedgeRectCallout">
              <a:avLst>
                <a:gd name="adj1" fmla="val 33902"/>
                <a:gd name="adj2" fmla="val -2364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219207" y="4863146"/>
              <a:ext cx="5181599" cy="1399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3 </a:t>
              </a:r>
              <a:r>
                <a:rPr lang="hu-HU" sz="2800" kern="0" dirty="0" smtClean="0">
                  <a:solidFill>
                    <a:sysClr val="window" lastClr="FFFFFF"/>
                  </a:solidFill>
                </a:rPr>
                <a:t>Duplikált </a:t>
              </a:r>
              <a:r>
                <a:rPr lang="en-US" sz="2800" kern="0" dirty="0" smtClean="0">
                  <a:solidFill>
                    <a:sysClr val="window" lastClr="FFFFFF"/>
                  </a:solidFill>
                </a:rPr>
                <a:t>ACK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9422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TCP Reno: </a:t>
            </a:r>
            <a:r>
              <a:rPr lang="hu-HU" dirty="0" smtClean="0"/>
              <a:t>Gyors helyreállítás</a:t>
            </a:r>
            <a:endParaRPr lang="en-US" dirty="0"/>
          </a:p>
        </p:txBody>
      </p:sp>
      <p:sp>
        <p:nvSpPr>
          <p:cNvPr id="674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Gyors újraküldés után</a:t>
            </a:r>
            <a:r>
              <a:rPr lang="en-US" dirty="0" smtClean="0"/>
              <a:t> </a:t>
            </a:r>
            <a:r>
              <a:rPr lang="hu-HU" dirty="0" smtClean="0"/>
              <a:t>módosítjuk a torlódási ablakot:</a:t>
            </a:r>
          </a:p>
          <a:p>
            <a:pPr lvl="1"/>
            <a:r>
              <a:rPr lang="hu-HU" i="1" dirty="0"/>
              <a:t>c</a:t>
            </a:r>
            <a:r>
              <a:rPr lang="en-US" i="1" dirty="0" err="1" smtClean="0"/>
              <a:t>wnd</a:t>
            </a:r>
            <a:r>
              <a:rPr lang="hu-HU" i="1" dirty="0" smtClean="0"/>
              <a:t> </a:t>
            </a:r>
            <a:r>
              <a:rPr lang="hu-HU" dirty="0" smtClean="0"/>
              <a:t>:=</a:t>
            </a:r>
            <a:r>
              <a:rPr lang="en-US" dirty="0" smtClean="0"/>
              <a:t> </a:t>
            </a:r>
            <a:r>
              <a:rPr lang="en-US" i="1" dirty="0" err="1" smtClean="0"/>
              <a:t>cwnd</a:t>
            </a:r>
            <a:r>
              <a:rPr lang="en-US" i="1" dirty="0" smtClean="0"/>
              <a:t>/2</a:t>
            </a:r>
            <a:r>
              <a:rPr lang="hu-HU" i="1" dirty="0" smtClean="0"/>
              <a:t> (valójában ez a </a:t>
            </a:r>
            <a:r>
              <a:rPr lang="hu-HU" i="1" dirty="0" err="1" smtClean="0"/>
              <a:t>Multiplicative</a:t>
            </a:r>
            <a:r>
              <a:rPr lang="hu-HU" i="1" dirty="0" smtClean="0"/>
              <a:t> </a:t>
            </a:r>
            <a:r>
              <a:rPr lang="hu-HU" i="1" dirty="0" err="1" smtClean="0"/>
              <a:t>Decrease</a:t>
            </a:r>
            <a:r>
              <a:rPr lang="hu-HU" i="1" dirty="0" smtClean="0"/>
              <a:t>)</a:t>
            </a:r>
            <a:endParaRPr lang="en-US" i="1" dirty="0" smtClean="0"/>
          </a:p>
          <a:p>
            <a:pPr lvl="1"/>
            <a:r>
              <a:rPr lang="en-US" dirty="0" err="1" smtClean="0"/>
              <a:t>ssthresh</a:t>
            </a:r>
            <a:r>
              <a:rPr lang="en-US" dirty="0" smtClean="0"/>
              <a:t> </a:t>
            </a:r>
            <a:r>
              <a:rPr lang="hu-HU" dirty="0" smtClean="0"/>
              <a:t>:= az új</a:t>
            </a:r>
            <a:r>
              <a:rPr lang="en-US" dirty="0" smtClean="0"/>
              <a:t> </a:t>
            </a:r>
            <a:r>
              <a:rPr lang="en-US" dirty="0" err="1" smtClean="0"/>
              <a:t>cwnd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hu-HU" dirty="0" smtClean="0"/>
              <a:t>Azaz nem álltjuk vissza az eredeti 1-re a </a:t>
            </a:r>
            <a:r>
              <a:rPr lang="hu-HU" dirty="0" err="1" smtClean="0"/>
              <a:t>cwnd-t</a:t>
            </a:r>
            <a:r>
              <a:rPr lang="hu-HU" dirty="0" smtClean="0"/>
              <a:t>!!!</a:t>
            </a:r>
            <a:endParaRPr lang="en-US" dirty="0" smtClean="0"/>
          </a:p>
          <a:p>
            <a:pPr lvl="1"/>
            <a:r>
              <a:rPr lang="hu-HU" dirty="0" smtClean="0"/>
              <a:t>Ezzel elkerüljük a felesleges </a:t>
            </a:r>
            <a:r>
              <a:rPr lang="hu-HU" dirty="0" err="1" smtClean="0"/>
              <a:t>slow</a:t>
            </a:r>
            <a:r>
              <a:rPr lang="hu-HU" dirty="0" smtClean="0"/>
              <a:t> start fázisokat!</a:t>
            </a:r>
            <a:endParaRPr lang="en-US" dirty="0" smtClean="0"/>
          </a:p>
          <a:p>
            <a:pPr lvl="1"/>
            <a:r>
              <a:rPr lang="hu-HU" dirty="0" smtClean="0"/>
              <a:t>Elkerüljük a költséges időkorlátokat</a:t>
            </a:r>
            <a:endParaRPr lang="en-US" dirty="0" smtClean="0"/>
          </a:p>
          <a:p>
            <a:r>
              <a:rPr lang="hu-HU" dirty="0" smtClean="0"/>
              <a:t>Azonban ha az</a:t>
            </a:r>
            <a:r>
              <a:rPr lang="en-US" dirty="0" smtClean="0"/>
              <a:t> </a:t>
            </a:r>
            <a:r>
              <a:rPr lang="en-US" dirty="0"/>
              <a:t>RTO </a:t>
            </a:r>
            <a:r>
              <a:rPr lang="hu-HU" dirty="0" smtClean="0"/>
              <a:t>lejár, továbbra is</a:t>
            </a:r>
            <a:r>
              <a:rPr lang="en-US" dirty="0" smtClean="0"/>
              <a:t> </a:t>
            </a:r>
            <a:r>
              <a:rPr lang="en-US" i="1" dirty="0" err="1"/>
              <a:t>cwnd</a:t>
            </a:r>
            <a:r>
              <a:rPr lang="en-US" dirty="0"/>
              <a:t> = </a:t>
            </a:r>
            <a:r>
              <a:rPr lang="en-US" dirty="0" smtClean="0"/>
              <a:t>1</a:t>
            </a:r>
          </a:p>
          <a:p>
            <a:pPr lvl="1"/>
            <a:r>
              <a:rPr lang="hu-HU" dirty="0" smtClean="0"/>
              <a:t>Visszatér a</a:t>
            </a:r>
            <a:r>
              <a:rPr lang="en-US" dirty="0" smtClean="0"/>
              <a:t> slow start</a:t>
            </a:r>
            <a:r>
              <a:rPr lang="hu-HU" dirty="0" smtClean="0"/>
              <a:t> fázishoz</a:t>
            </a:r>
            <a:r>
              <a:rPr lang="en-US" dirty="0" smtClean="0"/>
              <a:t>, </a:t>
            </a:r>
            <a:r>
              <a:rPr lang="hu-HU" dirty="0" smtClean="0"/>
              <a:t>hasonlóan a</a:t>
            </a:r>
            <a:r>
              <a:rPr lang="en-US" dirty="0" smtClean="0"/>
              <a:t> Tahoe</a:t>
            </a:r>
            <a:r>
              <a:rPr lang="hu-HU" dirty="0" err="1" smtClean="0"/>
              <a:t>-hoz</a:t>
            </a:r>
            <a:endParaRPr lang="en-US" dirty="0" smtClean="0"/>
          </a:p>
          <a:p>
            <a:pPr lvl="1"/>
            <a:r>
              <a:rPr lang="hu-HU" dirty="0" smtClean="0"/>
              <a:t>Olyan csomagokat jelez, melyeket egyáltalán nem szállítottunk le</a:t>
            </a:r>
            <a:endParaRPr lang="en-US" dirty="0" smtClean="0"/>
          </a:p>
          <a:p>
            <a:pPr lvl="1"/>
            <a:r>
              <a:rPr lang="hu-HU" dirty="0" smtClean="0"/>
              <a:t>A torlódás nagyon súlyos esetére figyelmeztet!!!</a:t>
            </a:r>
            <a:endParaRPr lang="en-US" dirty="0" smtClean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54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ine 10"/>
          <p:cNvSpPr>
            <a:spLocks noChangeShapeType="1"/>
          </p:cNvSpPr>
          <p:nvPr/>
        </p:nvSpPr>
        <p:spPr bwMode="auto">
          <a:xfrm>
            <a:off x="7263713" y="4244551"/>
            <a:ext cx="859561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Példa: Gyors újraküldés/helyreállítás</a:t>
            </a:r>
            <a:endParaRPr lang="en-US" dirty="0"/>
          </a:p>
        </p:txBody>
      </p:sp>
      <p:sp>
        <p:nvSpPr>
          <p:cNvPr id="67686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5296729"/>
            <a:ext cx="8839200" cy="1561271"/>
          </a:xfrm>
        </p:spPr>
        <p:txBody>
          <a:bodyPr>
            <a:normAutofit/>
          </a:bodyPr>
          <a:lstStyle/>
          <a:p>
            <a:r>
              <a:rPr lang="hu-HU" dirty="0" smtClean="0"/>
              <a:t>Stabil állapotban, a </a:t>
            </a:r>
            <a:r>
              <a:rPr lang="hu-HU" dirty="0" err="1" smtClean="0"/>
              <a:t>cwnd</a:t>
            </a:r>
            <a:r>
              <a:rPr lang="hu-HU" dirty="0" smtClean="0"/>
              <a:t> az optimális ablakméret körül oszcillál</a:t>
            </a:r>
            <a:endParaRPr lang="en-US" dirty="0" smtClean="0"/>
          </a:p>
          <a:p>
            <a:r>
              <a:rPr lang="en-US" dirty="0" smtClean="0"/>
              <a:t>TCP </a:t>
            </a:r>
            <a:r>
              <a:rPr lang="hu-HU" dirty="0" smtClean="0"/>
              <a:t>mindig csomagdobásokat kényszerít ki…</a:t>
            </a:r>
            <a:endParaRPr lang="en-US" dirty="0"/>
          </a:p>
        </p:txBody>
      </p:sp>
      <p:sp>
        <p:nvSpPr>
          <p:cNvPr id="1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>
            <a:off x="515118" y="1943300"/>
            <a:ext cx="2129809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>
            <a:off x="2328514" y="3700576"/>
            <a:ext cx="1107500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4021260" y="4834422"/>
            <a:ext cx="577081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400" dirty="0" smtClean="0"/>
              <a:t>Idő</a:t>
            </a:r>
            <a:endParaRPr lang="en-US" sz="2400" dirty="0"/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 rot="16200000">
            <a:off x="-223964" y="2899421"/>
            <a:ext cx="90569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i="1" dirty="0" err="1"/>
              <a:t>cwnd</a:t>
            </a:r>
            <a:endParaRPr lang="en-US" sz="2400" i="1" dirty="0"/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1616702" y="2303862"/>
            <a:ext cx="110549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 smtClean="0"/>
              <a:t>Időkorlát</a:t>
            </a:r>
            <a:endParaRPr lang="en-US" sz="2000" dirty="0"/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515118" y="3424800"/>
            <a:ext cx="135453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Slow Start</a:t>
            </a:r>
          </a:p>
        </p:txBody>
      </p:sp>
      <p:sp>
        <p:nvSpPr>
          <p:cNvPr id="27" name="Rectangle 20"/>
          <p:cNvSpPr>
            <a:spLocks noChangeArrowheads="1"/>
          </p:cNvSpPr>
          <p:nvPr/>
        </p:nvSpPr>
        <p:spPr bwMode="auto">
          <a:xfrm>
            <a:off x="3147228" y="2485216"/>
            <a:ext cx="3440673" cy="708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2000" dirty="0" smtClean="0"/>
              <a:t>Torlódás elkerülés</a:t>
            </a:r>
            <a:endParaRPr lang="en-US" sz="2000" dirty="0" smtClean="0"/>
          </a:p>
          <a:p>
            <a:pPr algn="ctr"/>
            <a:r>
              <a:rPr lang="hu-HU" sz="2000" dirty="0" smtClean="0"/>
              <a:t>Gyors újraküldés/helyreállítás</a:t>
            </a:r>
            <a:endParaRPr lang="en-US" sz="2000" dirty="0"/>
          </a:p>
        </p:txBody>
      </p:sp>
      <p:sp>
        <p:nvSpPr>
          <p:cNvPr id="28" name="Arc 7"/>
          <p:cNvSpPr>
            <a:spLocks/>
          </p:cNvSpPr>
          <p:nvPr/>
        </p:nvSpPr>
        <p:spPr bwMode="auto">
          <a:xfrm>
            <a:off x="489326" y="2704614"/>
            <a:ext cx="1529192" cy="2129808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>
            <a:off x="2018518" y="2697951"/>
            <a:ext cx="2993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9"/>
          <p:cNvSpPr>
            <a:spLocks noChangeShapeType="1"/>
          </p:cNvSpPr>
          <p:nvPr/>
        </p:nvSpPr>
        <p:spPr bwMode="auto">
          <a:xfrm>
            <a:off x="2317880" y="2677344"/>
            <a:ext cx="0" cy="212980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rc 11"/>
          <p:cNvSpPr>
            <a:spLocks/>
          </p:cNvSpPr>
          <p:nvPr/>
        </p:nvSpPr>
        <p:spPr bwMode="auto">
          <a:xfrm>
            <a:off x="2317880" y="3690801"/>
            <a:ext cx="1107500" cy="11075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Line 12"/>
          <p:cNvSpPr>
            <a:spLocks noChangeShapeType="1"/>
          </p:cNvSpPr>
          <p:nvPr/>
        </p:nvSpPr>
        <p:spPr bwMode="auto">
          <a:xfrm flipV="1">
            <a:off x="3425381" y="3212766"/>
            <a:ext cx="595879" cy="48102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6779296" y="2869135"/>
            <a:ext cx="4259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14"/>
          <p:cNvSpPr>
            <a:spLocks noChangeShapeType="1"/>
          </p:cNvSpPr>
          <p:nvPr/>
        </p:nvSpPr>
        <p:spPr bwMode="auto">
          <a:xfrm flipH="1">
            <a:off x="4021259" y="3193744"/>
            <a:ext cx="1" cy="983913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Arc 16"/>
          <p:cNvSpPr>
            <a:spLocks/>
          </p:cNvSpPr>
          <p:nvPr/>
        </p:nvSpPr>
        <p:spPr bwMode="auto">
          <a:xfrm>
            <a:off x="7205037" y="4244551"/>
            <a:ext cx="918237" cy="562601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17"/>
          <p:cNvSpPr>
            <a:spLocks noChangeShapeType="1"/>
          </p:cNvSpPr>
          <p:nvPr/>
        </p:nvSpPr>
        <p:spPr bwMode="auto">
          <a:xfrm flipV="1">
            <a:off x="8123274" y="3666150"/>
            <a:ext cx="608297" cy="57181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3"/>
          <p:cNvSpPr>
            <a:spLocks noChangeShapeType="1"/>
          </p:cNvSpPr>
          <p:nvPr/>
        </p:nvSpPr>
        <p:spPr bwMode="auto">
          <a:xfrm>
            <a:off x="489326" y="1626772"/>
            <a:ext cx="0" cy="32076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Rectangle 18"/>
          <p:cNvSpPr>
            <a:spLocks noChangeArrowheads="1"/>
          </p:cNvSpPr>
          <p:nvPr/>
        </p:nvSpPr>
        <p:spPr bwMode="auto">
          <a:xfrm>
            <a:off x="991715" y="1542548"/>
            <a:ext cx="1154162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i="1" dirty="0" err="1" smtClean="0"/>
              <a:t>ssthresh</a:t>
            </a:r>
            <a:endParaRPr lang="en-US" sz="2000" i="1" dirty="0"/>
          </a:p>
        </p:txBody>
      </p:sp>
      <p:sp>
        <p:nvSpPr>
          <p:cNvPr id="40" name="Line 14"/>
          <p:cNvSpPr>
            <a:spLocks noChangeShapeType="1"/>
          </p:cNvSpPr>
          <p:nvPr/>
        </p:nvSpPr>
        <p:spPr bwMode="auto">
          <a:xfrm>
            <a:off x="7205037" y="2858444"/>
            <a:ext cx="0" cy="1975977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17"/>
          <p:cNvSpPr>
            <a:spLocks noChangeShapeType="1"/>
          </p:cNvSpPr>
          <p:nvPr/>
        </p:nvSpPr>
        <p:spPr bwMode="auto">
          <a:xfrm flipV="1">
            <a:off x="4021259" y="3183761"/>
            <a:ext cx="1210398" cy="99389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14"/>
          <p:cNvSpPr>
            <a:spLocks noChangeShapeType="1"/>
          </p:cNvSpPr>
          <p:nvPr/>
        </p:nvSpPr>
        <p:spPr bwMode="auto">
          <a:xfrm>
            <a:off x="5231657" y="3183761"/>
            <a:ext cx="0" cy="99389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17"/>
          <p:cNvSpPr>
            <a:spLocks noChangeShapeType="1"/>
          </p:cNvSpPr>
          <p:nvPr/>
        </p:nvSpPr>
        <p:spPr bwMode="auto">
          <a:xfrm flipV="1">
            <a:off x="5231657" y="2858502"/>
            <a:ext cx="1558272" cy="127954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18"/>
          <p:cNvSpPr>
            <a:spLocks noChangeArrowheads="1"/>
          </p:cNvSpPr>
          <p:nvPr/>
        </p:nvSpPr>
        <p:spPr bwMode="auto">
          <a:xfrm>
            <a:off x="6440780" y="2468383"/>
            <a:ext cx="110549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 smtClean="0"/>
              <a:t>Időkorlát</a:t>
            </a:r>
            <a:endParaRPr lang="en-US" sz="2000" dirty="0"/>
          </a:p>
        </p:txBody>
      </p:sp>
      <p:sp>
        <p:nvSpPr>
          <p:cNvPr id="38" name="Line 4"/>
          <p:cNvSpPr>
            <a:spLocks noChangeShapeType="1"/>
          </p:cNvSpPr>
          <p:nvPr/>
        </p:nvSpPr>
        <p:spPr bwMode="auto">
          <a:xfrm>
            <a:off x="460038" y="4835559"/>
            <a:ext cx="8527083" cy="33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3065533" y="2303093"/>
            <a:ext cx="3813732" cy="212625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1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676867" grpId="0" build="p"/>
      <p:bldP spid="21" grpId="0" animBg="1"/>
      <p:bldP spid="25" grpId="0"/>
      <p:bldP spid="26" grpId="0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0" grpId="0" animBg="1"/>
      <p:bldP spid="41" grpId="0" animBg="1"/>
      <p:bldP spid="42" grpId="0" animBg="1"/>
      <p:bldP spid="43" grpId="0" animBg="1"/>
      <p:bldP spid="44" grpId="0"/>
      <p:bldP spid="4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Számos </a:t>
            </a:r>
            <a:r>
              <a:rPr lang="en-US" dirty="0" smtClean="0"/>
              <a:t>TCP </a:t>
            </a:r>
            <a:r>
              <a:rPr lang="hu-HU" dirty="0" smtClean="0"/>
              <a:t>változat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Tahoe: </a:t>
            </a:r>
            <a:r>
              <a:rPr lang="hu-HU" dirty="0" smtClean="0"/>
              <a:t>az eredeti</a:t>
            </a:r>
            <a:endParaRPr lang="en-US" dirty="0" smtClean="0"/>
          </a:p>
          <a:p>
            <a:pPr lvl="1"/>
            <a:r>
              <a:rPr lang="en-US" dirty="0" smtClean="0"/>
              <a:t>Slow start </a:t>
            </a:r>
            <a:r>
              <a:rPr lang="hu-HU" dirty="0" smtClean="0"/>
              <a:t>és</a:t>
            </a:r>
            <a:r>
              <a:rPr lang="en-US" dirty="0" smtClean="0"/>
              <a:t> AIMD</a:t>
            </a:r>
          </a:p>
          <a:p>
            <a:pPr lvl="1"/>
            <a:r>
              <a:rPr lang="hu-HU" dirty="0" smtClean="0"/>
              <a:t>Dinamikus</a:t>
            </a:r>
            <a:r>
              <a:rPr lang="en-US" dirty="0" smtClean="0"/>
              <a:t> RTO</a:t>
            </a:r>
            <a:r>
              <a:rPr lang="hu-HU" dirty="0" smtClean="0"/>
              <a:t>,</a:t>
            </a:r>
            <a:r>
              <a:rPr lang="en-US" dirty="0" smtClean="0"/>
              <a:t> RTT </a:t>
            </a:r>
            <a:r>
              <a:rPr lang="hu-HU" dirty="0" smtClean="0"/>
              <a:t>becsléssel</a:t>
            </a:r>
            <a:endParaRPr lang="en-US" dirty="0" smtClean="0"/>
          </a:p>
          <a:p>
            <a:r>
              <a:rPr lang="en-US" dirty="0" smtClean="0"/>
              <a:t>Reno: </a:t>
            </a:r>
          </a:p>
          <a:p>
            <a:pPr lvl="1"/>
            <a:r>
              <a:rPr lang="en-US" dirty="0" smtClean="0"/>
              <a:t>fast retransmit (3 </a:t>
            </a:r>
            <a:r>
              <a:rPr lang="en-US" dirty="0" err="1" smtClean="0"/>
              <a:t>dupACKs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fast recovery (</a:t>
            </a:r>
            <a:r>
              <a:rPr lang="en-US" dirty="0" err="1" smtClean="0"/>
              <a:t>cwnd</a:t>
            </a:r>
            <a:r>
              <a:rPr lang="en-US" dirty="0" smtClean="0"/>
              <a:t> = </a:t>
            </a:r>
            <a:r>
              <a:rPr lang="en-US" dirty="0" err="1" smtClean="0"/>
              <a:t>cwnd</a:t>
            </a:r>
            <a:r>
              <a:rPr lang="en-US" dirty="0" smtClean="0"/>
              <a:t>/2 </a:t>
            </a:r>
            <a:r>
              <a:rPr lang="hu-HU" dirty="0" smtClean="0"/>
              <a:t>vesztés esetén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NewReno</a:t>
            </a:r>
            <a:r>
              <a:rPr lang="en-US" dirty="0" smtClean="0"/>
              <a:t>: </a:t>
            </a:r>
            <a:r>
              <a:rPr lang="hu-HU" dirty="0" smtClean="0"/>
              <a:t>javított gyors újraküldés</a:t>
            </a:r>
            <a:endParaRPr lang="en-US" dirty="0" smtClean="0"/>
          </a:p>
          <a:p>
            <a:pPr lvl="1"/>
            <a:r>
              <a:rPr lang="hu-HU" dirty="0" smtClean="0"/>
              <a:t>Minden egyes duplikált</a:t>
            </a:r>
            <a:r>
              <a:rPr lang="en-US" dirty="0" smtClean="0"/>
              <a:t> ACK </a:t>
            </a:r>
            <a:r>
              <a:rPr lang="hu-HU" dirty="0" smtClean="0"/>
              <a:t>újraküldést vált ki</a:t>
            </a:r>
            <a:endParaRPr lang="en-US" dirty="0" smtClean="0"/>
          </a:p>
          <a:p>
            <a:pPr lvl="1"/>
            <a:r>
              <a:rPr lang="en-US" dirty="0" err="1" smtClean="0"/>
              <a:t>Probl</a:t>
            </a:r>
            <a:r>
              <a:rPr lang="hu-HU" dirty="0" err="1" smtClean="0"/>
              <a:t>éma</a:t>
            </a:r>
            <a:r>
              <a:rPr lang="en-US" dirty="0" smtClean="0"/>
              <a:t>: &gt;3 </a:t>
            </a:r>
            <a:r>
              <a:rPr lang="hu-HU" dirty="0" smtClean="0"/>
              <a:t>hibás sorrendben fogadott csomag is újraküldést okoz (hibásan!!!)…</a:t>
            </a:r>
            <a:endParaRPr lang="en-US" dirty="0" smtClean="0"/>
          </a:p>
          <a:p>
            <a:r>
              <a:rPr lang="en-US" dirty="0" smtClean="0"/>
              <a:t>Vegas: </a:t>
            </a:r>
            <a:r>
              <a:rPr lang="hu-HU" dirty="0" smtClean="0"/>
              <a:t>késleltetés alapú torlódás elkerülés</a:t>
            </a:r>
            <a:endParaRPr lang="en-US" dirty="0" smtClean="0"/>
          </a:p>
          <a:p>
            <a:r>
              <a:rPr lang="hu-HU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9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</a:t>
            </a:r>
            <a:r>
              <a:rPr lang="hu-HU" dirty="0" smtClean="0"/>
              <a:t>a valóságban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Mi a legnépszerűbb variáns napjainkban</a:t>
            </a:r>
            <a:r>
              <a:rPr lang="en-US" dirty="0" smtClean="0"/>
              <a:t>?</a:t>
            </a:r>
          </a:p>
          <a:p>
            <a:pPr lvl="1"/>
            <a:r>
              <a:rPr lang="hu-HU" dirty="0" smtClean="0"/>
              <a:t>Probléma</a:t>
            </a:r>
            <a:r>
              <a:rPr lang="en-US" dirty="0" smtClean="0"/>
              <a:t>: TCP </a:t>
            </a:r>
            <a:r>
              <a:rPr lang="hu-HU" dirty="0" smtClean="0"/>
              <a:t>rosszul teljesít nagy késleltetés-sávszélesség szorzattal rendelkező hálózatokban </a:t>
            </a:r>
            <a:r>
              <a:rPr lang="en-US" dirty="0" smtClean="0"/>
              <a:t>(</a:t>
            </a:r>
            <a:r>
              <a:rPr lang="hu-HU" dirty="0" smtClean="0"/>
              <a:t>a </a:t>
            </a:r>
            <a:r>
              <a:rPr lang="en-US" dirty="0" smtClean="0"/>
              <a:t>modern Internet</a:t>
            </a:r>
            <a:r>
              <a:rPr lang="hu-HU" dirty="0" smtClean="0"/>
              <a:t> ilyen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Compound </a:t>
            </a:r>
            <a:r>
              <a:rPr lang="en-US" dirty="0"/>
              <a:t>TCP (Windows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Reno</a:t>
            </a:r>
            <a:r>
              <a:rPr lang="hu-HU" dirty="0" smtClean="0"/>
              <a:t> alapú</a:t>
            </a:r>
            <a:endParaRPr lang="en-US" dirty="0" smtClean="0"/>
          </a:p>
          <a:p>
            <a:pPr lvl="2"/>
            <a:r>
              <a:rPr lang="hu-HU" dirty="0" smtClean="0"/>
              <a:t>Két torlódási ablak</a:t>
            </a:r>
            <a:r>
              <a:rPr lang="en-US" dirty="0" smtClean="0"/>
              <a:t>: </a:t>
            </a:r>
            <a:r>
              <a:rPr lang="hu-HU" dirty="0" smtClean="0"/>
              <a:t>késleltetés alapú és vesztés alapú</a:t>
            </a:r>
            <a:endParaRPr lang="en-US" dirty="0" smtClean="0"/>
          </a:p>
          <a:p>
            <a:pPr lvl="2"/>
            <a:r>
              <a:rPr lang="hu-HU" dirty="0" smtClean="0"/>
              <a:t>Azaz egy összetett torlódás vezérlést alkalmaz</a:t>
            </a:r>
            <a:endParaRPr lang="en-US" dirty="0"/>
          </a:p>
          <a:p>
            <a:pPr lvl="1"/>
            <a:r>
              <a:rPr lang="en-US" dirty="0"/>
              <a:t>TCP </a:t>
            </a:r>
            <a:r>
              <a:rPr lang="en-US" dirty="0" smtClean="0"/>
              <a:t>CUBIC (Linux)</a:t>
            </a:r>
          </a:p>
          <a:p>
            <a:pPr lvl="2"/>
            <a:r>
              <a:rPr lang="hu-HU" dirty="0" smtClean="0"/>
              <a:t>Fejlettebb</a:t>
            </a:r>
            <a:r>
              <a:rPr lang="en-US" dirty="0" smtClean="0"/>
              <a:t> BIC (Binary Increase Congestion Control)</a:t>
            </a:r>
            <a:r>
              <a:rPr lang="hu-HU" dirty="0" smtClean="0"/>
              <a:t> változat</a:t>
            </a:r>
            <a:endParaRPr lang="en-US" dirty="0" smtClean="0"/>
          </a:p>
          <a:p>
            <a:pPr lvl="2"/>
            <a:r>
              <a:rPr lang="hu-HU" dirty="0" smtClean="0"/>
              <a:t>Az ablakméretet egy harmadfokú egyenlet határozza meg</a:t>
            </a:r>
            <a:endParaRPr lang="en-US" dirty="0" smtClean="0"/>
          </a:p>
          <a:p>
            <a:pPr lvl="2"/>
            <a:r>
              <a:rPr lang="hu-HU" dirty="0" smtClean="0"/>
              <a:t>A legutolsó csomagvesztéstől eltelt T idővel paraméterezett</a:t>
            </a: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92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Nagy késleltetés-sávszélesség szorzat</a:t>
            </a:r>
            <a:br>
              <a:rPr lang="hu-HU" dirty="0" smtClean="0"/>
            </a:br>
            <a:r>
              <a:rPr lang="hu-HU" dirty="0" smtClean="0"/>
              <a:t>(</a:t>
            </a:r>
            <a:r>
              <a:rPr lang="hu-HU" dirty="0" err="1" smtClean="0"/>
              <a:t>Delay-bandwidth</a:t>
            </a:r>
            <a:r>
              <a:rPr lang="hu-HU" dirty="0" smtClean="0"/>
              <a:t> </a:t>
            </a:r>
            <a:r>
              <a:rPr lang="hu-HU" dirty="0" err="1" smtClean="0"/>
              <a:t>product</a:t>
            </a:r>
            <a:r>
              <a:rPr lang="hu-HU" dirty="0" smtClean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smtClean="0"/>
              <a:t>Probléma</a:t>
            </a:r>
            <a:r>
              <a:rPr lang="en-US" dirty="0" smtClean="0"/>
              <a:t>: </a:t>
            </a:r>
            <a:r>
              <a:rPr lang="hu-HU" dirty="0" smtClean="0"/>
              <a:t>A </a:t>
            </a:r>
            <a:r>
              <a:rPr lang="en-US" dirty="0" smtClean="0"/>
              <a:t>TCP </a:t>
            </a:r>
            <a:r>
              <a:rPr lang="hu-HU" dirty="0" smtClean="0"/>
              <a:t>nem teljesít jól ha</a:t>
            </a:r>
            <a:endParaRPr lang="en-US" dirty="0" smtClean="0"/>
          </a:p>
          <a:p>
            <a:pPr lvl="1"/>
            <a:r>
              <a:rPr lang="hu-HU" dirty="0" smtClean="0"/>
              <a:t>A hálózat kapacitása (sávszélessége) nagy</a:t>
            </a:r>
            <a:endParaRPr lang="en-US" dirty="0" smtClean="0"/>
          </a:p>
          <a:p>
            <a:pPr lvl="1"/>
            <a:r>
              <a:rPr lang="hu-HU" dirty="0" smtClean="0"/>
              <a:t>A késleltetés</a:t>
            </a:r>
            <a:r>
              <a:rPr lang="en-US" dirty="0" smtClean="0"/>
              <a:t> (RTT) </a:t>
            </a:r>
            <a:r>
              <a:rPr lang="hu-HU" dirty="0" smtClean="0"/>
              <a:t>nagy</a:t>
            </a:r>
            <a:endParaRPr lang="en-US" dirty="0" smtClean="0"/>
          </a:p>
          <a:p>
            <a:pPr lvl="1"/>
            <a:r>
              <a:rPr lang="hu-HU" dirty="0" smtClean="0"/>
              <a:t>Vagy ezek szorzata nagy</a:t>
            </a:r>
            <a:endParaRPr lang="en-US" dirty="0" smtClean="0"/>
          </a:p>
          <a:p>
            <a:pPr lvl="2"/>
            <a:r>
              <a:rPr lang="en-US" dirty="0" smtClean="0"/>
              <a:t>b * d = </a:t>
            </a:r>
            <a:r>
              <a:rPr lang="hu-HU" dirty="0" smtClean="0"/>
              <a:t>maximális szállítás alatt levő adatmennyiség</a:t>
            </a:r>
            <a:endParaRPr lang="en-US" dirty="0" smtClean="0"/>
          </a:p>
          <a:p>
            <a:pPr lvl="2"/>
            <a:r>
              <a:rPr lang="hu-HU" dirty="0" smtClean="0"/>
              <a:t>Ezt nevezzük késleltetés-sávszélesség szorzatnak</a:t>
            </a:r>
            <a:endParaRPr lang="en-US" dirty="0" smtClean="0"/>
          </a:p>
          <a:p>
            <a:r>
              <a:rPr lang="hu-HU" dirty="0" smtClean="0"/>
              <a:t>Miért teljesít ekkor gyengén a</a:t>
            </a:r>
            <a:r>
              <a:rPr lang="en-US" dirty="0" smtClean="0"/>
              <a:t> TCP?</a:t>
            </a:r>
          </a:p>
          <a:p>
            <a:pPr lvl="1"/>
            <a:r>
              <a:rPr lang="hu-HU" dirty="0" smtClean="0"/>
              <a:t>A s</a:t>
            </a:r>
            <a:r>
              <a:rPr lang="en-US" dirty="0" smtClean="0"/>
              <a:t>low start </a:t>
            </a:r>
            <a:r>
              <a:rPr lang="hu-HU" dirty="0" smtClean="0"/>
              <a:t>és az</a:t>
            </a:r>
            <a:r>
              <a:rPr lang="en-US" dirty="0" smtClean="0"/>
              <a:t> additive increase </a:t>
            </a:r>
            <a:r>
              <a:rPr lang="hu-HU" dirty="0" smtClean="0"/>
              <a:t>csak lassan konvergál</a:t>
            </a:r>
            <a:endParaRPr lang="en-US" dirty="0" smtClean="0"/>
          </a:p>
          <a:p>
            <a:pPr lvl="1"/>
            <a:r>
              <a:rPr lang="hu-HU" dirty="0" smtClean="0"/>
              <a:t>A </a:t>
            </a:r>
            <a:r>
              <a:rPr lang="en-US" dirty="0" smtClean="0"/>
              <a:t>TCP ACK </a:t>
            </a:r>
            <a:r>
              <a:rPr lang="hu-HU" dirty="0" smtClean="0"/>
              <a:t>ütemezett (azaz csak minden ACK esetén történik esemény)</a:t>
            </a:r>
            <a:endParaRPr lang="en-US" dirty="0" smtClean="0"/>
          </a:p>
          <a:p>
            <a:pPr lvl="2"/>
            <a:r>
              <a:rPr lang="hu-HU" dirty="0" smtClean="0"/>
              <a:t>A nyugták beérkezési gyorsasága határozza meg, hogy milyen gyorsan tud reagálni</a:t>
            </a:r>
            <a:endParaRPr lang="en-US" dirty="0" smtClean="0"/>
          </a:p>
          <a:p>
            <a:pPr lvl="2"/>
            <a:r>
              <a:rPr lang="hu-HU" dirty="0" smtClean="0"/>
              <a:t>Nagy</a:t>
            </a:r>
            <a:r>
              <a:rPr lang="en-US" dirty="0" smtClean="0"/>
              <a:t> RTT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hu-HU" dirty="0" smtClean="0">
                <a:sym typeface="Wingdings" panose="05000000000000000000" pitchFamily="2" charset="2"/>
              </a:rPr>
              <a:t>késleltetett nyugták</a:t>
            </a:r>
            <a:r>
              <a:rPr lang="en-US" dirty="0" smtClean="0">
                <a:sym typeface="Wingdings" panose="05000000000000000000" pitchFamily="2" charset="2"/>
              </a:rPr>
              <a:t>  </a:t>
            </a:r>
            <a:r>
              <a:rPr lang="hu-HU" dirty="0" smtClean="0">
                <a:sym typeface="Wingdings" panose="05000000000000000000" pitchFamily="2" charset="2"/>
              </a:rPr>
              <a:t>a </a:t>
            </a:r>
            <a:r>
              <a:rPr lang="en-US" dirty="0" smtClean="0">
                <a:sym typeface="Wingdings" panose="05000000000000000000" pitchFamily="2" charset="2"/>
              </a:rPr>
              <a:t>TCP </a:t>
            </a:r>
            <a:r>
              <a:rPr lang="hu-HU" dirty="0" smtClean="0">
                <a:sym typeface="Wingdings" panose="05000000000000000000" pitchFamily="2" charset="2"/>
              </a:rPr>
              <a:t>csak lassan reagál a megváltozott viszonyokra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24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0376" y="2296633"/>
            <a:ext cx="8338782" cy="3845021"/>
          </a:xfrm>
        </p:spPr>
        <p:txBody>
          <a:bodyPr>
            <a:no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UDP</a:t>
            </a:r>
            <a:endParaRPr lang="en-US" sz="3400" dirty="0" smtClean="0"/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TCP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hu-HU" sz="4400" dirty="0" smtClean="0"/>
              <a:t>Torlódás vezérlés</a:t>
            </a:r>
            <a:endParaRPr lang="en-US" sz="4400" dirty="0" smtClean="0"/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TCP</a:t>
            </a:r>
            <a:r>
              <a:rPr lang="hu-HU" sz="4400" dirty="0" smtClean="0"/>
              <a:t> evolúciója</a:t>
            </a:r>
            <a:endParaRPr lang="en-US" sz="3400" dirty="0"/>
          </a:p>
          <a:p>
            <a:pPr marL="571500" indent="-571500">
              <a:buFont typeface="Wingdings" pitchFamily="2" charset="2"/>
              <a:buChar char="q"/>
            </a:pPr>
            <a:r>
              <a:rPr lang="hu-HU" sz="4400" dirty="0" smtClean="0"/>
              <a:t>A TCP problémái</a:t>
            </a:r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Kivonat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95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Célok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 TCP ablak gyorsabb növelése</a:t>
            </a:r>
            <a:endParaRPr lang="en-US" dirty="0" smtClean="0"/>
          </a:p>
          <a:p>
            <a:pPr lvl="1"/>
            <a:r>
              <a:rPr lang="hu-HU" dirty="0" smtClean="0"/>
              <a:t>A s</a:t>
            </a:r>
            <a:r>
              <a:rPr lang="en-US" dirty="0" smtClean="0"/>
              <a:t>low start </a:t>
            </a:r>
            <a:r>
              <a:rPr lang="hu-HU" dirty="0" smtClean="0"/>
              <a:t>és az</a:t>
            </a:r>
            <a:r>
              <a:rPr lang="en-US" dirty="0" smtClean="0"/>
              <a:t> additive increase </a:t>
            </a:r>
            <a:r>
              <a:rPr lang="hu-HU" dirty="0" smtClean="0"/>
              <a:t>túl lassú, ha nagy a sávszélesség</a:t>
            </a:r>
            <a:endParaRPr lang="en-US" dirty="0" smtClean="0"/>
          </a:p>
          <a:p>
            <a:pPr lvl="1"/>
            <a:r>
              <a:rPr lang="hu-HU" dirty="0" smtClean="0"/>
              <a:t>Sokkal gyorsabb konvergencia kell</a:t>
            </a:r>
            <a:endParaRPr lang="en-US" dirty="0" smtClean="0"/>
          </a:p>
          <a:p>
            <a:r>
              <a:rPr lang="hu-HU" dirty="0" smtClean="0"/>
              <a:t>Fairség biztosítása más</a:t>
            </a:r>
            <a:r>
              <a:rPr lang="en-US" dirty="0" smtClean="0"/>
              <a:t> </a:t>
            </a:r>
            <a:r>
              <a:rPr lang="en-US" dirty="0"/>
              <a:t>TCP </a:t>
            </a:r>
            <a:r>
              <a:rPr lang="hu-HU" dirty="0" smtClean="0"/>
              <a:t>változatokkal szemben</a:t>
            </a:r>
            <a:endParaRPr lang="en-US" dirty="0"/>
          </a:p>
          <a:p>
            <a:pPr lvl="1"/>
            <a:r>
              <a:rPr lang="hu-HU" dirty="0" smtClean="0"/>
              <a:t>Az ablak növelése nem lehet túl agresszív</a:t>
            </a:r>
            <a:endParaRPr lang="en-US" dirty="0"/>
          </a:p>
          <a:p>
            <a:r>
              <a:rPr lang="hu-HU" dirty="0" smtClean="0"/>
              <a:t>Javított</a:t>
            </a:r>
            <a:r>
              <a:rPr lang="en-US" dirty="0" smtClean="0"/>
              <a:t> RTT fair</a:t>
            </a:r>
            <a:r>
              <a:rPr lang="hu-HU" dirty="0" err="1" smtClean="0"/>
              <a:t>ség</a:t>
            </a:r>
            <a:endParaRPr lang="en-US" dirty="0" smtClean="0"/>
          </a:p>
          <a:p>
            <a:pPr lvl="1"/>
            <a:r>
              <a:rPr lang="hu-HU" dirty="0" smtClean="0"/>
              <a:t>A </a:t>
            </a:r>
            <a:r>
              <a:rPr lang="en-US" dirty="0" smtClean="0"/>
              <a:t>TCP Tahoe/Reno </a:t>
            </a:r>
            <a:r>
              <a:rPr lang="hu-HU" dirty="0" smtClean="0"/>
              <a:t>folyamok nem adnak fair erőforrás-megosztást nagyon eltérő </a:t>
            </a:r>
            <a:r>
              <a:rPr lang="hu-HU" dirty="0" err="1" smtClean="0"/>
              <a:t>RTT-k</a:t>
            </a:r>
            <a:r>
              <a:rPr lang="hu-HU" dirty="0" smtClean="0"/>
              <a:t> esetén</a:t>
            </a:r>
            <a:endParaRPr lang="en-US" dirty="0" smtClean="0"/>
          </a:p>
          <a:p>
            <a:r>
              <a:rPr lang="hu-HU" dirty="0" smtClean="0"/>
              <a:t>Egyszerű implementáció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551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TCP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105400"/>
          </a:xfrm>
        </p:spPr>
        <p:txBody>
          <a:bodyPr>
            <a:normAutofit lnSpcReduction="10000"/>
          </a:bodyPr>
          <a:lstStyle/>
          <a:p>
            <a:r>
              <a:rPr lang="hu-HU" dirty="0" smtClean="0"/>
              <a:t>Alap</a:t>
            </a:r>
            <a:r>
              <a:rPr lang="en-US" dirty="0" smtClean="0"/>
              <a:t> TCP </a:t>
            </a:r>
            <a:r>
              <a:rPr lang="hu-HU" dirty="0" smtClean="0"/>
              <a:t>implementáció </a:t>
            </a:r>
            <a:r>
              <a:rPr lang="en-US" dirty="0" smtClean="0"/>
              <a:t>Windows</a:t>
            </a:r>
            <a:r>
              <a:rPr lang="hu-HU" dirty="0" smtClean="0"/>
              <a:t> rendszereken</a:t>
            </a:r>
            <a:endParaRPr lang="en-US" dirty="0" smtClean="0"/>
          </a:p>
          <a:p>
            <a:r>
              <a:rPr lang="hu-HU" dirty="0" smtClean="0"/>
              <a:t>Ötlet</a:t>
            </a:r>
            <a:r>
              <a:rPr lang="en-US" dirty="0" smtClean="0"/>
              <a:t>: </a:t>
            </a:r>
            <a:r>
              <a:rPr lang="hu-HU" dirty="0" smtClean="0"/>
              <a:t>osszuk a</a:t>
            </a:r>
            <a:r>
              <a:rPr lang="en-US" dirty="0" smtClean="0"/>
              <a:t> </a:t>
            </a:r>
            <a:r>
              <a:rPr lang="hu-HU" i="1" dirty="0" smtClean="0"/>
              <a:t>torlódási ablakot</a:t>
            </a:r>
            <a:r>
              <a:rPr lang="hu-HU" dirty="0" smtClean="0"/>
              <a:t> két különálló ablakba</a:t>
            </a:r>
            <a:endParaRPr lang="en-US" dirty="0" smtClean="0"/>
          </a:p>
          <a:p>
            <a:pPr lvl="1"/>
            <a:r>
              <a:rPr lang="hu-HU" dirty="0" smtClean="0"/>
              <a:t>Hagyományos, vesztés alapú ablak</a:t>
            </a:r>
            <a:endParaRPr lang="en-US" dirty="0" smtClean="0"/>
          </a:p>
          <a:p>
            <a:pPr lvl="1"/>
            <a:r>
              <a:rPr lang="hu-HU" dirty="0" smtClean="0"/>
              <a:t>Új, késleltetés alapú ablak</a:t>
            </a:r>
            <a:endParaRPr lang="en-US" dirty="0" smtClean="0"/>
          </a:p>
          <a:p>
            <a:r>
              <a:rPr lang="en-US" i="1" dirty="0" err="1"/>
              <a:t>wnd</a:t>
            </a:r>
            <a:r>
              <a:rPr lang="en-US" dirty="0"/>
              <a:t> = </a:t>
            </a:r>
            <a:r>
              <a:rPr lang="en-US" dirty="0" smtClean="0"/>
              <a:t>min(</a:t>
            </a:r>
            <a:r>
              <a:rPr lang="en-US" i="1" dirty="0" err="1" smtClean="0"/>
              <a:t>cwnd</a:t>
            </a:r>
            <a:r>
              <a:rPr lang="en-US" i="1" dirty="0" smtClean="0"/>
              <a:t> + </a:t>
            </a:r>
            <a:r>
              <a:rPr lang="en-US" i="1" dirty="0" err="1" smtClean="0">
                <a:solidFill>
                  <a:schemeClr val="accent1"/>
                </a:solidFill>
              </a:rPr>
              <a:t>dwnd</a:t>
            </a:r>
            <a:r>
              <a:rPr lang="en-US" dirty="0" smtClean="0"/>
              <a:t>, </a:t>
            </a:r>
            <a:r>
              <a:rPr lang="en-US" i="1" dirty="0" err="1"/>
              <a:t>adv_wnd</a:t>
            </a:r>
            <a:r>
              <a:rPr lang="en-US" dirty="0" smtClean="0"/>
              <a:t>)</a:t>
            </a:r>
          </a:p>
          <a:p>
            <a:pPr lvl="1"/>
            <a:r>
              <a:rPr lang="hu-HU" i="1" dirty="0" err="1"/>
              <a:t>c</a:t>
            </a:r>
            <a:r>
              <a:rPr lang="en-US" i="1" dirty="0" err="1" smtClean="0"/>
              <a:t>wnd</a:t>
            </a:r>
            <a:r>
              <a:rPr lang="hu-HU" dirty="0" err="1" smtClean="0"/>
              <a:t>-t</a:t>
            </a:r>
            <a:r>
              <a:rPr lang="hu-HU" dirty="0" smtClean="0"/>
              <a:t> az AIMD vezérli</a:t>
            </a:r>
            <a:r>
              <a:rPr lang="en-US" dirty="0" smtClean="0"/>
              <a:t> AIMD</a:t>
            </a:r>
            <a:endParaRPr lang="en-US" i="1" dirty="0" smtClean="0"/>
          </a:p>
          <a:p>
            <a:pPr lvl="1"/>
            <a:r>
              <a:rPr lang="en-US" i="1" dirty="0" err="1" smtClean="0">
                <a:solidFill>
                  <a:schemeClr val="accent1"/>
                </a:solidFill>
              </a:rPr>
              <a:t>dwnd</a:t>
            </a:r>
            <a:r>
              <a:rPr lang="en-US" i="1" dirty="0" smtClean="0"/>
              <a:t> </a:t>
            </a:r>
            <a:r>
              <a:rPr lang="hu-HU" i="1" dirty="0" smtClean="0"/>
              <a:t>a </a:t>
            </a:r>
            <a:r>
              <a:rPr lang="hu-HU" dirty="0" smtClean="0"/>
              <a:t>késleltetés alapú ablak</a:t>
            </a:r>
            <a:endParaRPr lang="en-US" dirty="0" smtClean="0"/>
          </a:p>
          <a:p>
            <a:r>
              <a:rPr lang="hu-HU" dirty="0"/>
              <a:t>A</a:t>
            </a:r>
            <a:r>
              <a:rPr lang="en-US" i="1" dirty="0" smtClean="0"/>
              <a:t> </a:t>
            </a:r>
            <a:r>
              <a:rPr lang="en-US" i="1" dirty="0" err="1" smtClean="0"/>
              <a:t>dwnd</a:t>
            </a:r>
            <a:r>
              <a:rPr lang="hu-HU" dirty="0" smtClean="0"/>
              <a:t> beállítása:</a:t>
            </a:r>
            <a:endParaRPr lang="en-US" dirty="0" smtClean="0"/>
          </a:p>
          <a:p>
            <a:pPr lvl="1"/>
            <a:r>
              <a:rPr lang="hu-HU" dirty="0" smtClean="0"/>
              <a:t>Ha nő az</a:t>
            </a:r>
            <a:r>
              <a:rPr lang="en-US" dirty="0" smtClean="0"/>
              <a:t> RTT, </a:t>
            </a:r>
            <a:r>
              <a:rPr lang="hu-HU" dirty="0" smtClean="0"/>
              <a:t>csökken a</a:t>
            </a:r>
            <a:r>
              <a:rPr lang="en-US" dirty="0" smtClean="0"/>
              <a:t> </a:t>
            </a:r>
            <a:r>
              <a:rPr lang="en-US" i="1" dirty="0" err="1" smtClean="0"/>
              <a:t>dwnd</a:t>
            </a:r>
            <a:r>
              <a:rPr lang="en-US" dirty="0" smtClean="0"/>
              <a:t> (</a:t>
            </a:r>
            <a:r>
              <a:rPr lang="en-US" i="1" dirty="0" err="1" smtClean="0"/>
              <a:t>dwnd</a:t>
            </a:r>
            <a:r>
              <a:rPr lang="en-US" dirty="0" smtClean="0"/>
              <a:t> &gt;= 0)</a:t>
            </a:r>
          </a:p>
          <a:p>
            <a:pPr lvl="1"/>
            <a:r>
              <a:rPr lang="hu-HU" dirty="0" smtClean="0"/>
              <a:t>Ha csökken az</a:t>
            </a:r>
            <a:r>
              <a:rPr lang="en-US" dirty="0" smtClean="0"/>
              <a:t> RTT, </a:t>
            </a:r>
            <a:r>
              <a:rPr lang="hu-HU" dirty="0" smtClean="0"/>
              <a:t>nő a </a:t>
            </a:r>
            <a:r>
              <a:rPr lang="en-US" i="1" dirty="0" err="1" smtClean="0"/>
              <a:t>dwnd</a:t>
            </a:r>
            <a:endParaRPr lang="en-US" dirty="0" smtClean="0"/>
          </a:p>
          <a:p>
            <a:pPr lvl="1"/>
            <a:r>
              <a:rPr lang="hu-HU" dirty="0" smtClean="0"/>
              <a:t>A </a:t>
            </a:r>
            <a:r>
              <a:rPr lang="hu-HU" dirty="0" err="1" smtClean="0"/>
              <a:t>növekesés</a:t>
            </a:r>
            <a:r>
              <a:rPr lang="hu-HU" dirty="0" smtClean="0"/>
              <a:t>/csökkenés arányos a változás mértékével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63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965309" y="1622269"/>
            <a:ext cx="874913" cy="3212153"/>
            <a:chOff x="5965309" y="1622269"/>
            <a:chExt cx="874913" cy="3212153"/>
          </a:xfrm>
        </p:grpSpPr>
        <p:sp>
          <p:nvSpPr>
            <p:cNvPr id="50" name="Rectangle 49"/>
            <p:cNvSpPr/>
            <p:nvPr/>
          </p:nvSpPr>
          <p:spPr>
            <a:xfrm>
              <a:off x="5965309" y="1622269"/>
              <a:ext cx="874913" cy="321215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151735" y="1629249"/>
              <a:ext cx="5020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hu-HU" dirty="0" smtClean="0"/>
                <a:t>Kis</a:t>
              </a:r>
              <a:endParaRPr lang="en-US" dirty="0" smtClean="0"/>
            </a:p>
            <a:p>
              <a:pPr algn="ctr"/>
              <a:r>
                <a:rPr lang="en-US" dirty="0" smtClean="0"/>
                <a:t>RTT</a:t>
              </a:r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002406" y="1626772"/>
            <a:ext cx="795838" cy="3212153"/>
            <a:chOff x="4002406" y="1626772"/>
            <a:chExt cx="795838" cy="3212153"/>
          </a:xfrm>
        </p:grpSpPr>
        <p:sp>
          <p:nvSpPr>
            <p:cNvPr id="2" name="Rectangle 1"/>
            <p:cNvSpPr/>
            <p:nvPr/>
          </p:nvSpPr>
          <p:spPr>
            <a:xfrm>
              <a:off x="4002406" y="1626772"/>
              <a:ext cx="795838" cy="321215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049011" y="1629250"/>
              <a:ext cx="702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hu-HU" dirty="0" smtClean="0"/>
                <a:t>Nagy</a:t>
              </a:r>
              <a:endParaRPr lang="en-US" dirty="0" smtClean="0"/>
            </a:p>
            <a:p>
              <a:pPr algn="ctr"/>
              <a:r>
                <a:rPr lang="en-US" dirty="0" smtClean="0"/>
                <a:t>RTT</a:t>
              </a:r>
              <a:endParaRPr lang="en-US" dirty="0"/>
            </a:p>
          </p:txBody>
        </p:sp>
      </p:grpSp>
      <p:sp>
        <p:nvSpPr>
          <p:cNvPr id="45" name="Line 10"/>
          <p:cNvSpPr>
            <a:spLocks noChangeShapeType="1"/>
          </p:cNvSpPr>
          <p:nvPr/>
        </p:nvSpPr>
        <p:spPr bwMode="auto">
          <a:xfrm>
            <a:off x="7585990" y="3769517"/>
            <a:ext cx="1096097" cy="1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Compound TCP </a:t>
            </a:r>
            <a:r>
              <a:rPr lang="hu-HU" dirty="0" smtClean="0"/>
              <a:t>példa</a:t>
            </a:r>
            <a:endParaRPr lang="en-US" dirty="0"/>
          </a:p>
        </p:txBody>
      </p:sp>
      <p:sp>
        <p:nvSpPr>
          <p:cNvPr id="676867" name="Rectangle 3"/>
          <p:cNvSpPr>
            <a:spLocks noGrp="1" noChangeArrowheads="1"/>
          </p:cNvSpPr>
          <p:nvPr>
            <p:ph idx="1"/>
          </p:nvPr>
        </p:nvSpPr>
        <p:spPr>
          <a:xfrm>
            <a:off x="0" y="5401559"/>
            <a:ext cx="9144000" cy="1456441"/>
          </a:xfrm>
        </p:spPr>
        <p:txBody>
          <a:bodyPr>
            <a:normAutofit fontScale="92500" lnSpcReduction="20000"/>
          </a:bodyPr>
          <a:lstStyle/>
          <a:p>
            <a:r>
              <a:rPr lang="hu-HU" sz="2400" dirty="0" smtClean="0"/>
              <a:t>Agresszívan reagál az RTT változására</a:t>
            </a:r>
            <a:endParaRPr lang="en-US" sz="2400" dirty="0" smtClean="0"/>
          </a:p>
          <a:p>
            <a:r>
              <a:rPr lang="hu-HU" sz="2400" dirty="0" smtClean="0"/>
              <a:t>Előnyök</a:t>
            </a:r>
            <a:r>
              <a:rPr lang="en-US" sz="2400" dirty="0" smtClean="0"/>
              <a:t>: </a:t>
            </a:r>
            <a:r>
              <a:rPr lang="hu-HU" sz="2400" dirty="0" smtClean="0"/>
              <a:t>Gyors felfutás, sokkal fairebb viselkedés más folyamokkal szemben eltérő RTT esetén</a:t>
            </a:r>
          </a:p>
          <a:p>
            <a:r>
              <a:rPr lang="hu-HU" sz="2400" dirty="0" smtClean="0"/>
              <a:t>Hátrányok</a:t>
            </a:r>
            <a:r>
              <a:rPr lang="en-US" sz="2400" dirty="0" smtClean="0"/>
              <a:t>: </a:t>
            </a:r>
            <a:r>
              <a:rPr lang="hu-HU" sz="2400" dirty="0" smtClean="0"/>
              <a:t>folyamatos</a:t>
            </a:r>
            <a:r>
              <a:rPr lang="en-US" sz="2400" dirty="0" smtClean="0"/>
              <a:t> RTT</a:t>
            </a:r>
            <a:r>
              <a:rPr lang="hu-HU" sz="2400" dirty="0" smtClean="0"/>
              <a:t> becslés</a:t>
            </a:r>
            <a:endParaRPr lang="en-US" sz="2400" dirty="0"/>
          </a:p>
        </p:txBody>
      </p:sp>
      <p:sp>
        <p:nvSpPr>
          <p:cNvPr id="1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>
            <a:off x="2328514" y="3700576"/>
            <a:ext cx="1107500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4021260" y="4834422"/>
            <a:ext cx="577081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400" dirty="0" smtClean="0"/>
              <a:t>Idő</a:t>
            </a:r>
            <a:endParaRPr lang="en-US" sz="2400" dirty="0"/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 rot="16200000">
            <a:off x="-223964" y="2899421"/>
            <a:ext cx="90569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i="1" dirty="0" err="1"/>
              <a:t>cwnd</a:t>
            </a:r>
            <a:endParaRPr lang="en-US" sz="2400" i="1" dirty="0"/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1616702" y="2303862"/>
            <a:ext cx="110549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 smtClean="0"/>
              <a:t>Időkorlát</a:t>
            </a:r>
            <a:endParaRPr lang="en-US" sz="2000" dirty="0"/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515118" y="3424800"/>
            <a:ext cx="135453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Slow Start</a:t>
            </a:r>
          </a:p>
        </p:txBody>
      </p:sp>
      <p:sp>
        <p:nvSpPr>
          <p:cNvPr id="28" name="Arc 7"/>
          <p:cNvSpPr>
            <a:spLocks/>
          </p:cNvSpPr>
          <p:nvPr/>
        </p:nvSpPr>
        <p:spPr bwMode="auto">
          <a:xfrm>
            <a:off x="489326" y="2704614"/>
            <a:ext cx="1529192" cy="2129808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>
            <a:off x="2018518" y="2697951"/>
            <a:ext cx="2993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9"/>
          <p:cNvSpPr>
            <a:spLocks noChangeShapeType="1"/>
          </p:cNvSpPr>
          <p:nvPr/>
        </p:nvSpPr>
        <p:spPr bwMode="auto">
          <a:xfrm>
            <a:off x="2317880" y="2677344"/>
            <a:ext cx="0" cy="212980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rc 11"/>
          <p:cNvSpPr>
            <a:spLocks/>
          </p:cNvSpPr>
          <p:nvPr/>
        </p:nvSpPr>
        <p:spPr bwMode="auto">
          <a:xfrm>
            <a:off x="2317880" y="3690801"/>
            <a:ext cx="1107500" cy="11075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Line 12"/>
          <p:cNvSpPr>
            <a:spLocks noChangeShapeType="1"/>
          </p:cNvSpPr>
          <p:nvPr/>
        </p:nvSpPr>
        <p:spPr bwMode="auto">
          <a:xfrm flipV="1">
            <a:off x="3425381" y="3212766"/>
            <a:ext cx="595879" cy="48102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7130912" y="2687006"/>
            <a:ext cx="4259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14"/>
          <p:cNvSpPr>
            <a:spLocks noChangeShapeType="1"/>
          </p:cNvSpPr>
          <p:nvPr/>
        </p:nvSpPr>
        <p:spPr bwMode="auto">
          <a:xfrm flipH="1">
            <a:off x="5394121" y="2594518"/>
            <a:ext cx="1" cy="110605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Arc 16"/>
          <p:cNvSpPr>
            <a:spLocks/>
          </p:cNvSpPr>
          <p:nvPr/>
        </p:nvSpPr>
        <p:spPr bwMode="auto">
          <a:xfrm>
            <a:off x="7556653" y="3769519"/>
            <a:ext cx="1125434" cy="99691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17"/>
          <p:cNvSpPr>
            <a:spLocks noChangeShapeType="1"/>
          </p:cNvSpPr>
          <p:nvPr/>
        </p:nvSpPr>
        <p:spPr bwMode="auto">
          <a:xfrm flipV="1">
            <a:off x="8682087" y="3420642"/>
            <a:ext cx="395403" cy="37169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3"/>
          <p:cNvSpPr>
            <a:spLocks noChangeShapeType="1"/>
          </p:cNvSpPr>
          <p:nvPr/>
        </p:nvSpPr>
        <p:spPr bwMode="auto">
          <a:xfrm>
            <a:off x="489326" y="1626772"/>
            <a:ext cx="0" cy="32076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14"/>
          <p:cNvSpPr>
            <a:spLocks noChangeShapeType="1"/>
          </p:cNvSpPr>
          <p:nvPr/>
        </p:nvSpPr>
        <p:spPr bwMode="auto">
          <a:xfrm>
            <a:off x="7556653" y="2676315"/>
            <a:ext cx="0" cy="212198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17"/>
          <p:cNvSpPr>
            <a:spLocks noChangeShapeType="1"/>
          </p:cNvSpPr>
          <p:nvPr/>
        </p:nvSpPr>
        <p:spPr bwMode="auto">
          <a:xfrm flipV="1">
            <a:off x="5394121" y="3212766"/>
            <a:ext cx="585809" cy="48102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14"/>
          <p:cNvSpPr>
            <a:spLocks noChangeShapeType="1"/>
          </p:cNvSpPr>
          <p:nvPr/>
        </p:nvSpPr>
        <p:spPr bwMode="auto">
          <a:xfrm>
            <a:off x="6410227" y="2504238"/>
            <a:ext cx="0" cy="112093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17"/>
          <p:cNvSpPr>
            <a:spLocks noChangeShapeType="1"/>
          </p:cNvSpPr>
          <p:nvPr/>
        </p:nvSpPr>
        <p:spPr bwMode="auto">
          <a:xfrm flipV="1">
            <a:off x="6830796" y="2690576"/>
            <a:ext cx="300972" cy="24713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18"/>
          <p:cNvSpPr>
            <a:spLocks noChangeArrowheads="1"/>
          </p:cNvSpPr>
          <p:nvPr/>
        </p:nvSpPr>
        <p:spPr bwMode="auto">
          <a:xfrm>
            <a:off x="6801823" y="2275563"/>
            <a:ext cx="110549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 smtClean="0"/>
              <a:t>Időkorlát</a:t>
            </a:r>
            <a:endParaRPr lang="en-US" sz="2000" dirty="0"/>
          </a:p>
        </p:txBody>
      </p:sp>
      <p:sp>
        <p:nvSpPr>
          <p:cNvPr id="38" name="Line 4"/>
          <p:cNvSpPr>
            <a:spLocks noChangeShapeType="1"/>
          </p:cNvSpPr>
          <p:nvPr/>
        </p:nvSpPr>
        <p:spPr bwMode="auto">
          <a:xfrm>
            <a:off x="460038" y="4835559"/>
            <a:ext cx="8527083" cy="33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Line 12"/>
          <p:cNvSpPr>
            <a:spLocks noChangeShapeType="1"/>
          </p:cNvSpPr>
          <p:nvPr/>
        </p:nvSpPr>
        <p:spPr bwMode="auto">
          <a:xfrm flipV="1">
            <a:off x="4002406" y="3077048"/>
            <a:ext cx="805264" cy="144122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Line 12"/>
          <p:cNvSpPr>
            <a:spLocks noChangeShapeType="1"/>
          </p:cNvSpPr>
          <p:nvPr/>
        </p:nvSpPr>
        <p:spPr bwMode="auto">
          <a:xfrm flipV="1">
            <a:off x="4798243" y="2601218"/>
            <a:ext cx="595879" cy="48102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17"/>
          <p:cNvSpPr>
            <a:spLocks noChangeShapeType="1"/>
          </p:cNvSpPr>
          <p:nvPr/>
        </p:nvSpPr>
        <p:spPr bwMode="auto">
          <a:xfrm flipV="1">
            <a:off x="5965310" y="2504238"/>
            <a:ext cx="444917" cy="726359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Line 17"/>
          <p:cNvSpPr>
            <a:spLocks noChangeShapeType="1"/>
          </p:cNvSpPr>
          <p:nvPr/>
        </p:nvSpPr>
        <p:spPr bwMode="auto">
          <a:xfrm flipV="1">
            <a:off x="6410227" y="2913164"/>
            <a:ext cx="444917" cy="726359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 flipH="1">
            <a:off x="2871629" y="2031846"/>
            <a:ext cx="1199117" cy="1200329"/>
            <a:chOff x="1191443" y="4863146"/>
            <a:chExt cx="5209363" cy="1776950"/>
          </a:xfrm>
        </p:grpSpPr>
        <p:sp>
          <p:nvSpPr>
            <p:cNvPr id="54" name="Rectangular Callout 53"/>
            <p:cNvSpPr/>
            <p:nvPr/>
          </p:nvSpPr>
          <p:spPr>
            <a:xfrm>
              <a:off x="1191443" y="4876800"/>
              <a:ext cx="5181607" cy="1384994"/>
            </a:xfrm>
            <a:prstGeom prst="wedgeRectCallout">
              <a:avLst>
                <a:gd name="adj1" fmla="val -107942"/>
                <a:gd name="adj2" fmla="val 5891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219205" y="4863146"/>
              <a:ext cx="5181601" cy="1776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kern="0" noProof="0" dirty="0" smtClean="0">
                  <a:solidFill>
                    <a:sysClr val="window" lastClr="FFFFFF"/>
                  </a:solidFill>
                </a:rPr>
                <a:t>Lassabb </a:t>
              </a:r>
              <a:r>
                <a:rPr lang="en-US" i="1" kern="0" noProof="0" dirty="0" err="1" smtClean="0">
                  <a:solidFill>
                    <a:sysClr val="window" lastClr="FFFFFF"/>
                  </a:solidFill>
                </a:rPr>
                <a:t>cwnd</a:t>
              </a:r>
              <a:r>
                <a:rPr lang="en-US" kern="0" noProof="0" dirty="0" smtClean="0">
                  <a:solidFill>
                    <a:sysClr val="window" lastClr="FFFFFF"/>
                  </a:solidFill>
                </a:rPr>
                <a:t> </a:t>
              </a:r>
              <a:r>
                <a:rPr lang="hu-HU" kern="0" noProof="0" dirty="0" smtClean="0">
                  <a:solidFill>
                    <a:sysClr val="window" lastClr="FFFFFF"/>
                  </a:solidFill>
                </a:rPr>
                <a:t>növekedés</a:t>
              </a:r>
              <a:endParaRPr kumimoji="0" lang="en-US" b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 flipH="1">
            <a:off x="4729925" y="1479472"/>
            <a:ext cx="1232992" cy="1477328"/>
            <a:chOff x="1191443" y="4863146"/>
            <a:chExt cx="5209363" cy="2187015"/>
          </a:xfrm>
        </p:grpSpPr>
        <p:sp>
          <p:nvSpPr>
            <p:cNvPr id="57" name="Rectangular Callout 56"/>
            <p:cNvSpPr/>
            <p:nvPr/>
          </p:nvSpPr>
          <p:spPr>
            <a:xfrm>
              <a:off x="1191443" y="4876800"/>
              <a:ext cx="5181607" cy="1384994"/>
            </a:xfrm>
            <a:prstGeom prst="wedgeRectCallout">
              <a:avLst>
                <a:gd name="adj1" fmla="val -71818"/>
                <a:gd name="adj2" fmla="val 9519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19205" y="4863146"/>
              <a:ext cx="5181601" cy="2187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kern="0" noProof="0" dirty="0" smtClean="0">
                  <a:solidFill>
                    <a:sysClr val="window" lastClr="FFFFFF"/>
                  </a:solidFill>
                </a:rPr>
                <a:t>Gyorsabb </a:t>
              </a:r>
              <a:r>
                <a:rPr lang="en-US" i="1" kern="0" noProof="0" dirty="0" err="1" smtClean="0">
                  <a:solidFill>
                    <a:sysClr val="window" lastClr="FFFFFF"/>
                  </a:solidFill>
                </a:rPr>
                <a:t>cwnd</a:t>
              </a:r>
              <a:r>
                <a:rPr lang="en-US" kern="0" noProof="0" dirty="0" smtClean="0">
                  <a:solidFill>
                    <a:sysClr val="window" lastClr="FFFFFF"/>
                  </a:solidFill>
                </a:rPr>
                <a:t> </a:t>
              </a:r>
              <a:r>
                <a:rPr lang="hu-HU" kern="0" noProof="0" dirty="0" smtClean="0">
                  <a:solidFill>
                    <a:sysClr val="window" lastClr="FFFFFF"/>
                  </a:solidFill>
                </a:rPr>
                <a:t>növekedés</a:t>
              </a:r>
              <a:endParaRPr kumimoji="0" lang="en-US" b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101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676867" grpId="0" build="p"/>
      <p:bldP spid="21" grpId="0" animBg="1"/>
      <p:bldP spid="25" grpId="0"/>
      <p:bldP spid="26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0" grpId="0" animBg="1"/>
      <p:bldP spid="41" grpId="0" animBg="1"/>
      <p:bldP spid="42" grpId="0" animBg="1"/>
      <p:bldP spid="43" grpId="0" animBg="1"/>
      <p:bldP spid="44" grpId="0"/>
      <p:bldP spid="47" grpId="0" animBg="1"/>
      <p:bldP spid="48" grpId="0" animBg="1"/>
      <p:bldP spid="49" grpId="0" animBg="1"/>
      <p:bldP spid="5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CUBIC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0" y="1600200"/>
            <a:ext cx="9144000" cy="5105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smtClean="0"/>
              <a:t>Alap </a:t>
            </a:r>
            <a:r>
              <a:rPr lang="en-US" dirty="0" smtClean="0"/>
              <a:t>TCP </a:t>
            </a:r>
            <a:r>
              <a:rPr lang="hu-HU" dirty="0" smtClean="0"/>
              <a:t>implementáció</a:t>
            </a:r>
            <a:r>
              <a:rPr lang="en-US" dirty="0" smtClean="0"/>
              <a:t> Linux</a:t>
            </a:r>
            <a:r>
              <a:rPr lang="hu-HU" dirty="0" smtClean="0"/>
              <a:t> rendszereken</a:t>
            </a:r>
            <a:endParaRPr lang="en-US" dirty="0" smtClean="0"/>
          </a:p>
          <a:p>
            <a:r>
              <a:rPr lang="hu-HU" dirty="0" smtClean="0"/>
              <a:t>Az</a:t>
            </a:r>
            <a:r>
              <a:rPr lang="en-US" dirty="0" smtClean="0"/>
              <a:t> AIMD </a:t>
            </a:r>
            <a:r>
              <a:rPr lang="hu-HU" dirty="0" smtClean="0"/>
              <a:t>helyettesítése egy „köbös” (CUBIC) függvénnyel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 </a:t>
            </a:r>
            <a:r>
              <a:rPr lang="en-US" dirty="0" smtClean="0">
                <a:sym typeface="Wingdings"/>
              </a:rPr>
              <a:t> </a:t>
            </a:r>
            <a:r>
              <a:rPr lang="hu-HU" dirty="0" smtClean="0">
                <a:sym typeface="Wingdings"/>
              </a:rPr>
              <a:t>egy konstans a</a:t>
            </a:r>
            <a:r>
              <a:rPr lang="en-US" dirty="0" smtClean="0">
                <a:sym typeface="Wingdings"/>
              </a:rPr>
              <a:t> multiplicative increase</a:t>
            </a:r>
            <a:r>
              <a:rPr lang="hu-HU" dirty="0">
                <a:sym typeface="Wingdings"/>
              </a:rPr>
              <a:t> </a:t>
            </a:r>
            <a:r>
              <a:rPr lang="hu-HU" dirty="0" smtClean="0">
                <a:sym typeface="Wingdings"/>
              </a:rPr>
              <a:t>fázishoz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T  </a:t>
            </a:r>
            <a:r>
              <a:rPr lang="hu-HU" dirty="0" smtClean="0">
                <a:sym typeface="Wingdings"/>
              </a:rPr>
              <a:t>eltelt idő a legutóbbi csomagvesztés óta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 err="1" smtClean="0">
                <a:sym typeface="Wingdings"/>
              </a:rPr>
              <a:t>W_max</a:t>
            </a:r>
            <a:r>
              <a:rPr lang="en-US" dirty="0" smtClean="0">
                <a:sym typeface="Wingdings"/>
              </a:rPr>
              <a:t>  </a:t>
            </a:r>
            <a:r>
              <a:rPr lang="en-US" dirty="0" err="1" smtClean="0">
                <a:sym typeface="Wingdings"/>
              </a:rPr>
              <a:t>cwnd</a:t>
            </a:r>
            <a:r>
              <a:rPr lang="en-US" dirty="0" smtClean="0">
                <a:sym typeface="Wingdings"/>
              </a:rPr>
              <a:t> </a:t>
            </a:r>
            <a:r>
              <a:rPr lang="hu-HU" dirty="0" smtClean="0">
                <a:sym typeface="Wingdings"/>
              </a:rPr>
              <a:t>a legutolsó csomagvesztés idején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038" y="2964341"/>
            <a:ext cx="7076306" cy="3232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504" y="3479376"/>
            <a:ext cx="5370090" cy="53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5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CUBIC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0" y="1600200"/>
            <a:ext cx="9144000" cy="5105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Default TCP implementation in Linux</a:t>
            </a:r>
          </a:p>
          <a:p>
            <a:r>
              <a:rPr lang="en-US" dirty="0" smtClean="0"/>
              <a:t>Replace AIMD with cubic function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 </a:t>
            </a:r>
            <a:r>
              <a:rPr lang="en-US" dirty="0" smtClean="0">
                <a:sym typeface="Wingdings"/>
              </a:rPr>
              <a:t> a constant fraction for multiplicative increase</a:t>
            </a:r>
          </a:p>
          <a:p>
            <a:pPr lvl="1"/>
            <a:r>
              <a:rPr lang="en-US" dirty="0" smtClean="0">
                <a:sym typeface="Wingdings"/>
              </a:rPr>
              <a:t>T  time since last packet drop</a:t>
            </a:r>
          </a:p>
          <a:p>
            <a:pPr lvl="1"/>
            <a:r>
              <a:rPr lang="en-US" dirty="0" err="1" smtClean="0">
                <a:sym typeface="Wingdings"/>
              </a:rPr>
              <a:t>W_max</a:t>
            </a:r>
            <a:r>
              <a:rPr lang="en-US" dirty="0" smtClean="0">
                <a:sym typeface="Wingdings"/>
              </a:rPr>
              <a:t>  </a:t>
            </a:r>
            <a:r>
              <a:rPr lang="en-US" dirty="0" err="1" smtClean="0">
                <a:sym typeface="Wingdings"/>
              </a:rPr>
              <a:t>cwnd</a:t>
            </a:r>
            <a:r>
              <a:rPr lang="en-US" dirty="0" smtClean="0">
                <a:sym typeface="Wingdings"/>
              </a:rPr>
              <a:t> when last packet dropped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038" y="2964341"/>
            <a:ext cx="7076306" cy="3232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504" y="3479376"/>
            <a:ext cx="5370090" cy="538805"/>
          </a:xfrm>
          <a:prstGeom prst="rect">
            <a:avLst/>
          </a:prstGeom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69" y="1573493"/>
            <a:ext cx="8304475" cy="4969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985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TCP CUBIC </a:t>
            </a:r>
            <a:r>
              <a:rPr lang="hu-HU" dirty="0" smtClean="0"/>
              <a:t>példa</a:t>
            </a:r>
            <a:endParaRPr lang="en-US" dirty="0"/>
          </a:p>
        </p:txBody>
      </p:sp>
      <p:sp>
        <p:nvSpPr>
          <p:cNvPr id="67686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5296729"/>
            <a:ext cx="8839200" cy="1561271"/>
          </a:xfrm>
        </p:spPr>
        <p:txBody>
          <a:bodyPr>
            <a:normAutofit fontScale="85000" lnSpcReduction="20000"/>
          </a:bodyPr>
          <a:lstStyle/>
          <a:p>
            <a:r>
              <a:rPr lang="hu-HU" sz="2400" dirty="0" smtClean="0"/>
              <a:t>Kevésbé pazarolja a sávszélességet a gyors felfutások miatt</a:t>
            </a:r>
            <a:endParaRPr lang="en-US" sz="2400" dirty="0" smtClean="0"/>
          </a:p>
          <a:p>
            <a:r>
              <a:rPr lang="hu-HU" sz="2400" dirty="0" smtClean="0"/>
              <a:t>A stabil régió és a lassú gyorsítás segít a fairség biztosításában</a:t>
            </a:r>
            <a:endParaRPr lang="en-US" sz="2400" dirty="0" smtClean="0"/>
          </a:p>
          <a:p>
            <a:pPr lvl="1"/>
            <a:r>
              <a:rPr lang="hu-HU" sz="2100" dirty="0" smtClean="0"/>
              <a:t>A gyors felfutás sokkal agresszívabb, mint az</a:t>
            </a:r>
            <a:r>
              <a:rPr lang="en-US" sz="2100" dirty="0" smtClean="0"/>
              <a:t> additive increase</a:t>
            </a:r>
          </a:p>
          <a:p>
            <a:pPr lvl="1"/>
            <a:r>
              <a:rPr lang="hu-HU" sz="2100" dirty="0"/>
              <a:t>A</a:t>
            </a:r>
            <a:r>
              <a:rPr lang="en-US" sz="2100" dirty="0" smtClean="0"/>
              <a:t> Tahoe/Reno</a:t>
            </a:r>
            <a:r>
              <a:rPr lang="hu-HU" sz="2100" dirty="0" smtClean="0"/>
              <a:t> variánsokkal szembeni fairséghez</a:t>
            </a:r>
            <a:r>
              <a:rPr lang="hu-HU" sz="2100" dirty="0"/>
              <a:t> </a:t>
            </a:r>
            <a:r>
              <a:rPr lang="hu-HU" sz="2100" dirty="0" smtClean="0"/>
              <a:t>a</a:t>
            </a:r>
            <a:r>
              <a:rPr lang="en-US" sz="2100" dirty="0" smtClean="0"/>
              <a:t> CUBIC</a:t>
            </a:r>
            <a:r>
              <a:rPr lang="hu-HU" sz="2100" dirty="0" err="1" smtClean="0"/>
              <a:t>-nak</a:t>
            </a:r>
            <a:r>
              <a:rPr lang="hu-HU" sz="2100" dirty="0" smtClean="0"/>
              <a:t> nem szabad ennyire agresszívnak lennie</a:t>
            </a:r>
            <a:endParaRPr lang="en-US" sz="2100" dirty="0"/>
          </a:p>
        </p:txBody>
      </p:sp>
      <p:sp>
        <p:nvSpPr>
          <p:cNvPr id="1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>
            <a:off x="2320960" y="2697951"/>
            <a:ext cx="2129809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>
            <a:off x="4735965" y="2177370"/>
            <a:ext cx="1107500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4021260" y="4834422"/>
            <a:ext cx="577081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400" dirty="0" smtClean="0"/>
              <a:t>Idő</a:t>
            </a:r>
            <a:endParaRPr lang="en-US" sz="2400" dirty="0"/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 rot="16200000">
            <a:off x="-223964" y="2899421"/>
            <a:ext cx="90569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i="1" dirty="0" err="1"/>
              <a:t>cwnd</a:t>
            </a:r>
            <a:endParaRPr lang="en-US" sz="2400" i="1" dirty="0"/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1343319" y="2303862"/>
            <a:ext cx="110549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 smtClean="0"/>
              <a:t>Időkorlát</a:t>
            </a:r>
            <a:endParaRPr lang="en-US" sz="2000" dirty="0"/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515118" y="3424800"/>
            <a:ext cx="135453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Slow Start</a:t>
            </a:r>
          </a:p>
        </p:txBody>
      </p:sp>
      <p:sp>
        <p:nvSpPr>
          <p:cNvPr id="27" name="Rectangle 20"/>
          <p:cNvSpPr>
            <a:spLocks noChangeArrowheads="1"/>
          </p:cNvSpPr>
          <p:nvPr/>
        </p:nvSpPr>
        <p:spPr bwMode="auto">
          <a:xfrm>
            <a:off x="2521599" y="1571988"/>
            <a:ext cx="26030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 smtClean="0"/>
              <a:t>CUBIC </a:t>
            </a:r>
            <a:r>
              <a:rPr lang="hu-HU" sz="2000" dirty="0" err="1" smtClean="0"/>
              <a:t>fv</a:t>
            </a:r>
            <a:r>
              <a:rPr lang="hu-HU" sz="2000" dirty="0" smtClean="0"/>
              <a:t>.</a:t>
            </a:r>
            <a:endParaRPr lang="en-US" sz="2000" dirty="0"/>
          </a:p>
        </p:txBody>
      </p:sp>
      <p:sp>
        <p:nvSpPr>
          <p:cNvPr id="28" name="Arc 7"/>
          <p:cNvSpPr>
            <a:spLocks/>
          </p:cNvSpPr>
          <p:nvPr/>
        </p:nvSpPr>
        <p:spPr bwMode="auto">
          <a:xfrm>
            <a:off x="489326" y="2704614"/>
            <a:ext cx="1529192" cy="2129808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>
            <a:off x="2018518" y="2697951"/>
            <a:ext cx="2993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9"/>
          <p:cNvSpPr>
            <a:spLocks noChangeShapeType="1"/>
          </p:cNvSpPr>
          <p:nvPr/>
        </p:nvSpPr>
        <p:spPr bwMode="auto">
          <a:xfrm>
            <a:off x="2317880" y="2677344"/>
            <a:ext cx="0" cy="212980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3"/>
          <p:cNvSpPr>
            <a:spLocks noChangeShapeType="1"/>
          </p:cNvSpPr>
          <p:nvPr/>
        </p:nvSpPr>
        <p:spPr bwMode="auto">
          <a:xfrm>
            <a:off x="489326" y="1626772"/>
            <a:ext cx="0" cy="32076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Rectangle 18"/>
          <p:cNvSpPr>
            <a:spLocks noChangeArrowheads="1"/>
          </p:cNvSpPr>
          <p:nvPr/>
        </p:nvSpPr>
        <p:spPr bwMode="auto">
          <a:xfrm>
            <a:off x="2605778" y="2276974"/>
            <a:ext cx="110767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i="1" dirty="0" err="1" smtClean="0"/>
              <a:t>cwnd</a:t>
            </a:r>
            <a:r>
              <a:rPr lang="en-US" sz="2000" i="1" baseline="-25000" dirty="0" err="1" smtClean="0"/>
              <a:t>max</a:t>
            </a:r>
            <a:endParaRPr lang="en-US" sz="2000" i="1" baseline="-25000" dirty="0"/>
          </a:p>
        </p:txBody>
      </p:sp>
      <p:sp>
        <p:nvSpPr>
          <p:cNvPr id="40" name="Line 14"/>
          <p:cNvSpPr>
            <a:spLocks noChangeShapeType="1"/>
          </p:cNvSpPr>
          <p:nvPr/>
        </p:nvSpPr>
        <p:spPr bwMode="auto">
          <a:xfrm>
            <a:off x="4735965" y="2177370"/>
            <a:ext cx="0" cy="1406053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4"/>
          <p:cNvSpPr>
            <a:spLocks noChangeShapeType="1"/>
          </p:cNvSpPr>
          <p:nvPr/>
        </p:nvSpPr>
        <p:spPr bwMode="auto">
          <a:xfrm>
            <a:off x="460038" y="4835559"/>
            <a:ext cx="8527083" cy="33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2309568" y="2704614"/>
            <a:ext cx="1989056" cy="2112483"/>
          </a:xfrm>
          <a:custGeom>
            <a:avLst/>
            <a:gdLst>
              <a:gd name="connsiteX0" fmla="*/ 0 w 2686639"/>
              <a:gd name="connsiteY0" fmla="*/ 2517309 h 2517309"/>
              <a:gd name="connsiteX1" fmla="*/ 1112363 w 2686639"/>
              <a:gd name="connsiteY1" fmla="*/ 415132 h 2517309"/>
              <a:gd name="connsiteX2" fmla="*/ 2686639 w 2686639"/>
              <a:gd name="connsiteY2" fmla="*/ 352 h 251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639" h="2517309">
                <a:moveTo>
                  <a:pt x="0" y="2517309"/>
                </a:moveTo>
                <a:cubicBezTo>
                  <a:pt x="332295" y="1675967"/>
                  <a:pt x="664590" y="834625"/>
                  <a:pt x="1112363" y="415132"/>
                </a:cubicBezTo>
                <a:cubicBezTo>
                  <a:pt x="1560136" y="-4361"/>
                  <a:pt x="2123387" y="-2005"/>
                  <a:pt x="2686639" y="352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 rot="10800000">
            <a:off x="4229745" y="2177370"/>
            <a:ext cx="493834" cy="524478"/>
          </a:xfrm>
          <a:custGeom>
            <a:avLst/>
            <a:gdLst>
              <a:gd name="connsiteX0" fmla="*/ 0 w 2686639"/>
              <a:gd name="connsiteY0" fmla="*/ 2517309 h 2517309"/>
              <a:gd name="connsiteX1" fmla="*/ 1112363 w 2686639"/>
              <a:gd name="connsiteY1" fmla="*/ 415132 h 2517309"/>
              <a:gd name="connsiteX2" fmla="*/ 2686639 w 2686639"/>
              <a:gd name="connsiteY2" fmla="*/ 352 h 251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639" h="2517309">
                <a:moveTo>
                  <a:pt x="0" y="2517309"/>
                </a:moveTo>
                <a:cubicBezTo>
                  <a:pt x="332295" y="1675967"/>
                  <a:pt x="664590" y="834625"/>
                  <a:pt x="1112363" y="415132"/>
                </a:cubicBezTo>
                <a:cubicBezTo>
                  <a:pt x="1560136" y="-4361"/>
                  <a:pt x="2123387" y="-2005"/>
                  <a:pt x="2686639" y="352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4735965" y="2177370"/>
            <a:ext cx="1323901" cy="1406053"/>
          </a:xfrm>
          <a:custGeom>
            <a:avLst/>
            <a:gdLst>
              <a:gd name="connsiteX0" fmla="*/ 0 w 2686639"/>
              <a:gd name="connsiteY0" fmla="*/ 2517309 h 2517309"/>
              <a:gd name="connsiteX1" fmla="*/ 1112363 w 2686639"/>
              <a:gd name="connsiteY1" fmla="*/ 415132 h 2517309"/>
              <a:gd name="connsiteX2" fmla="*/ 2686639 w 2686639"/>
              <a:gd name="connsiteY2" fmla="*/ 352 h 251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639" h="2517309">
                <a:moveTo>
                  <a:pt x="0" y="2517309"/>
                </a:moveTo>
                <a:cubicBezTo>
                  <a:pt x="332295" y="1675967"/>
                  <a:pt x="664590" y="834625"/>
                  <a:pt x="1112363" y="415132"/>
                </a:cubicBezTo>
                <a:cubicBezTo>
                  <a:pt x="1560136" y="-4361"/>
                  <a:pt x="2123387" y="-2005"/>
                  <a:pt x="2686639" y="352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ine 14"/>
          <p:cNvSpPr>
            <a:spLocks noChangeShapeType="1"/>
          </p:cNvSpPr>
          <p:nvPr/>
        </p:nvSpPr>
        <p:spPr bwMode="auto">
          <a:xfrm>
            <a:off x="6041012" y="2177370"/>
            <a:ext cx="0" cy="1406053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6033407" y="2177369"/>
            <a:ext cx="1323901" cy="1406053"/>
          </a:xfrm>
          <a:custGeom>
            <a:avLst/>
            <a:gdLst>
              <a:gd name="connsiteX0" fmla="*/ 0 w 2686639"/>
              <a:gd name="connsiteY0" fmla="*/ 2517309 h 2517309"/>
              <a:gd name="connsiteX1" fmla="*/ 1112363 w 2686639"/>
              <a:gd name="connsiteY1" fmla="*/ 415132 h 2517309"/>
              <a:gd name="connsiteX2" fmla="*/ 2686639 w 2686639"/>
              <a:gd name="connsiteY2" fmla="*/ 352 h 251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639" h="2517309">
                <a:moveTo>
                  <a:pt x="0" y="2517309"/>
                </a:moveTo>
                <a:cubicBezTo>
                  <a:pt x="332295" y="1675967"/>
                  <a:pt x="664590" y="834625"/>
                  <a:pt x="1112363" y="415132"/>
                </a:cubicBezTo>
                <a:cubicBezTo>
                  <a:pt x="1560136" y="-4361"/>
                  <a:pt x="2123387" y="-2005"/>
                  <a:pt x="2686639" y="352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48098" y="2125850"/>
            <a:ext cx="1362656" cy="862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Line 10"/>
          <p:cNvSpPr>
            <a:spLocks noChangeShapeType="1"/>
          </p:cNvSpPr>
          <p:nvPr/>
        </p:nvSpPr>
        <p:spPr bwMode="auto">
          <a:xfrm>
            <a:off x="6041012" y="2177370"/>
            <a:ext cx="711691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Line 14"/>
          <p:cNvSpPr>
            <a:spLocks noChangeShapeType="1"/>
          </p:cNvSpPr>
          <p:nvPr/>
        </p:nvSpPr>
        <p:spPr bwMode="auto">
          <a:xfrm>
            <a:off x="6289500" y="2988299"/>
            <a:ext cx="6578" cy="1018094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6292348" y="3001332"/>
            <a:ext cx="952837" cy="1011963"/>
          </a:xfrm>
          <a:custGeom>
            <a:avLst/>
            <a:gdLst>
              <a:gd name="connsiteX0" fmla="*/ 0 w 2686639"/>
              <a:gd name="connsiteY0" fmla="*/ 2517309 h 2517309"/>
              <a:gd name="connsiteX1" fmla="*/ 1112363 w 2686639"/>
              <a:gd name="connsiteY1" fmla="*/ 415132 h 2517309"/>
              <a:gd name="connsiteX2" fmla="*/ 2686639 w 2686639"/>
              <a:gd name="connsiteY2" fmla="*/ 352 h 251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639" h="2517309">
                <a:moveTo>
                  <a:pt x="0" y="2517309"/>
                </a:moveTo>
                <a:cubicBezTo>
                  <a:pt x="332295" y="1675967"/>
                  <a:pt x="664590" y="834625"/>
                  <a:pt x="1112363" y="415132"/>
                </a:cubicBezTo>
                <a:cubicBezTo>
                  <a:pt x="1560136" y="-4361"/>
                  <a:pt x="2123387" y="-2005"/>
                  <a:pt x="2686639" y="352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 rot="10800000">
            <a:off x="7216156" y="2148211"/>
            <a:ext cx="799765" cy="849393"/>
          </a:xfrm>
          <a:custGeom>
            <a:avLst/>
            <a:gdLst>
              <a:gd name="connsiteX0" fmla="*/ 0 w 2686639"/>
              <a:gd name="connsiteY0" fmla="*/ 2517309 h 2517309"/>
              <a:gd name="connsiteX1" fmla="*/ 1112363 w 2686639"/>
              <a:gd name="connsiteY1" fmla="*/ 415132 h 2517309"/>
              <a:gd name="connsiteX2" fmla="*/ 2686639 w 2686639"/>
              <a:gd name="connsiteY2" fmla="*/ 352 h 251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639" h="2517309">
                <a:moveTo>
                  <a:pt x="0" y="2517309"/>
                </a:moveTo>
                <a:cubicBezTo>
                  <a:pt x="332295" y="1675967"/>
                  <a:pt x="664590" y="834625"/>
                  <a:pt x="1112363" y="415132"/>
                </a:cubicBezTo>
                <a:cubicBezTo>
                  <a:pt x="1560136" y="-4361"/>
                  <a:pt x="2123387" y="-2005"/>
                  <a:pt x="2686639" y="352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ine 10"/>
          <p:cNvSpPr>
            <a:spLocks noChangeShapeType="1"/>
          </p:cNvSpPr>
          <p:nvPr/>
        </p:nvSpPr>
        <p:spPr bwMode="auto">
          <a:xfrm>
            <a:off x="6224017" y="2988298"/>
            <a:ext cx="1651907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2578033" y="1998481"/>
            <a:ext cx="2490211" cy="1692843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 flipH="1">
            <a:off x="2857482" y="4006393"/>
            <a:ext cx="1144921" cy="707009"/>
            <a:chOff x="1191443" y="4863146"/>
            <a:chExt cx="5209363" cy="1398648"/>
          </a:xfrm>
        </p:grpSpPr>
        <p:sp>
          <p:nvSpPr>
            <p:cNvPr id="57" name="Rectangular Callout 56"/>
            <p:cNvSpPr/>
            <p:nvPr/>
          </p:nvSpPr>
          <p:spPr>
            <a:xfrm>
              <a:off x="1191443" y="4876800"/>
              <a:ext cx="5181604" cy="1384994"/>
            </a:xfrm>
            <a:prstGeom prst="wedgeRectCallout">
              <a:avLst>
                <a:gd name="adj1" fmla="val 38925"/>
                <a:gd name="adj2" fmla="val -13655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19207" y="4863146"/>
              <a:ext cx="5181599" cy="1278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kern="0" noProof="0" dirty="0" smtClean="0">
                  <a:solidFill>
                    <a:sysClr val="window" lastClr="FFFFFF"/>
                  </a:solidFill>
                </a:rPr>
                <a:t>Gyors felfutás</a:t>
              </a:r>
              <a:endParaRPr kumimoji="0" lang="en-US" b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 flipH="1">
            <a:off x="3401694" y="3081129"/>
            <a:ext cx="1144921" cy="657449"/>
            <a:chOff x="1191443" y="4863146"/>
            <a:chExt cx="5209363" cy="1398648"/>
          </a:xfrm>
        </p:grpSpPr>
        <p:sp>
          <p:nvSpPr>
            <p:cNvPr id="60" name="Rectangular Callout 59"/>
            <p:cNvSpPr/>
            <p:nvPr/>
          </p:nvSpPr>
          <p:spPr>
            <a:xfrm>
              <a:off x="1191443" y="4876800"/>
              <a:ext cx="5181604" cy="1384994"/>
            </a:xfrm>
            <a:prstGeom prst="wedgeRectCallout">
              <a:avLst>
                <a:gd name="adj1" fmla="val 5814"/>
                <a:gd name="adj2" fmla="val -9386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219207" y="4863146"/>
              <a:ext cx="5181599" cy="1374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kern="0" noProof="0" dirty="0" smtClean="0">
                  <a:solidFill>
                    <a:sysClr val="window" lastClr="FFFFFF"/>
                  </a:solidFill>
                </a:rPr>
                <a:t>Stabil régió</a:t>
              </a:r>
              <a:endParaRPr kumimoji="0" lang="en-US" b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 flipH="1">
            <a:off x="4950157" y="1244224"/>
            <a:ext cx="2960833" cy="923330"/>
            <a:chOff x="1191443" y="4863146"/>
            <a:chExt cx="5209363" cy="1826587"/>
          </a:xfrm>
        </p:grpSpPr>
        <p:sp>
          <p:nvSpPr>
            <p:cNvPr id="63" name="Rectangular Callout 62"/>
            <p:cNvSpPr/>
            <p:nvPr/>
          </p:nvSpPr>
          <p:spPr>
            <a:xfrm>
              <a:off x="1191443" y="4876800"/>
              <a:ext cx="5181603" cy="1384994"/>
            </a:xfrm>
            <a:prstGeom prst="wedgeRectCallout">
              <a:avLst>
                <a:gd name="adj1" fmla="val 60038"/>
                <a:gd name="adj2" fmla="val 11119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219207" y="4863146"/>
              <a:ext cx="5181599" cy="1826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kern="0" noProof="0" dirty="0" smtClean="0">
                  <a:solidFill>
                    <a:sysClr val="window" lastClr="FFFFFF"/>
                  </a:solidFill>
                </a:rPr>
                <a:t>Lassú gyorsítás a sávszélesség teszteléséhez</a:t>
              </a:r>
              <a:endParaRPr kumimoji="0" lang="en-US" b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843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867" grpId="0" build="p"/>
      <p:bldP spid="20" grpId="0" animBg="1"/>
      <p:bldP spid="21" grpId="0" animBg="1"/>
      <p:bldP spid="25" grpId="0"/>
      <p:bldP spid="26" grpId="0"/>
      <p:bldP spid="27" grpId="0"/>
      <p:bldP spid="28" grpId="0" animBg="1"/>
      <p:bldP spid="29" grpId="0" animBg="1"/>
      <p:bldP spid="30" grpId="0" animBg="1"/>
      <p:bldP spid="39" grpId="0"/>
      <p:bldP spid="40" grpId="0" animBg="1"/>
      <p:bldP spid="5" grpId="0" animBg="1"/>
      <p:bldP spid="47" grpId="0" animBg="1"/>
      <p:bldP spid="48" grpId="0" animBg="1"/>
      <p:bldP spid="49" grpId="0" animBg="1"/>
      <p:bldP spid="51" grpId="0" animBg="1"/>
      <p:bldP spid="50" grpId="0" animBg="1"/>
      <p:bldP spid="53" grpId="0" animBg="1"/>
      <p:bldP spid="54" grpId="0" animBg="1"/>
      <p:bldP spid="55" grpId="0" animBg="1"/>
      <p:bldP spid="52" grpId="0" animBg="1"/>
      <p:bldP spid="4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Problémák a </a:t>
            </a:r>
            <a:r>
              <a:rPr lang="en-US" dirty="0" smtClean="0"/>
              <a:t>TCP</a:t>
            </a:r>
            <a:r>
              <a:rPr lang="hu-HU" dirty="0" err="1" smtClean="0"/>
              <a:t>-vel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 smtClean="0"/>
              <a:t>Az Internetes forgalom jelentős része</a:t>
            </a:r>
            <a:r>
              <a:rPr lang="en-US" dirty="0" smtClean="0"/>
              <a:t> TCP</a:t>
            </a:r>
          </a:p>
          <a:p>
            <a:r>
              <a:rPr lang="hu-HU" dirty="0" smtClean="0"/>
              <a:t>Azonban számos probléma okozója is egyben</a:t>
            </a:r>
            <a:endParaRPr lang="en-US" dirty="0" smtClean="0"/>
          </a:p>
          <a:p>
            <a:pPr lvl="1"/>
            <a:r>
              <a:rPr lang="hu-HU" dirty="0" smtClean="0"/>
              <a:t>Gyenge teljesítmény kis folyamok esetén</a:t>
            </a:r>
            <a:endParaRPr lang="en-US" dirty="0" smtClean="0"/>
          </a:p>
          <a:p>
            <a:pPr lvl="1"/>
            <a:r>
              <a:rPr lang="hu-HU" dirty="0" smtClean="0"/>
              <a:t>Gyenge teljesítmény </a:t>
            </a:r>
            <a:r>
              <a:rPr lang="hu-HU" dirty="0" err="1" smtClean="0"/>
              <a:t>wireless</a:t>
            </a:r>
            <a:r>
              <a:rPr lang="hu-HU" dirty="0" smtClean="0"/>
              <a:t> hálózatokban</a:t>
            </a:r>
            <a:endParaRPr lang="en-US" dirty="0" smtClean="0"/>
          </a:p>
          <a:p>
            <a:pPr lvl="1"/>
            <a:r>
              <a:rPr lang="hu-HU" dirty="0" err="1" smtClean="0"/>
              <a:t>DoS</a:t>
            </a:r>
            <a:r>
              <a:rPr lang="hu-HU" dirty="0" smtClean="0"/>
              <a:t> támadási felület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0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Kis folyamok (</a:t>
            </a:r>
            <a:r>
              <a:rPr lang="hu-HU" dirty="0"/>
              <a:t>f</a:t>
            </a:r>
            <a:r>
              <a:rPr lang="en-US" dirty="0" smtClean="0"/>
              <a:t>lows</a:t>
            </a:r>
            <a:r>
              <a:rPr lang="hu-HU" dirty="0" smtClean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smtClean="0"/>
              <a:t>Probléma: kis folyamok esetén torz viselkedés</a:t>
            </a:r>
            <a:endParaRPr lang="en-US" dirty="0" smtClean="0"/>
          </a:p>
          <a:p>
            <a:pPr lvl="1"/>
            <a:r>
              <a:rPr lang="en-US" dirty="0"/>
              <a:t>1</a:t>
            </a:r>
            <a:r>
              <a:rPr lang="en-US" dirty="0" smtClean="0"/>
              <a:t> RTT </a:t>
            </a:r>
            <a:r>
              <a:rPr lang="hu-HU" dirty="0" smtClean="0"/>
              <a:t>szükséges a kapcsolat felépítésére</a:t>
            </a:r>
            <a:r>
              <a:rPr lang="en-US" dirty="0" smtClean="0"/>
              <a:t> (SYN, SYN/ACK)</a:t>
            </a:r>
            <a:endParaRPr lang="hu-HU" dirty="0" smtClean="0"/>
          </a:p>
          <a:p>
            <a:pPr lvl="2"/>
            <a:r>
              <a:rPr lang="hu-HU" dirty="0" smtClean="0"/>
              <a:t>pazarló</a:t>
            </a:r>
            <a:endParaRPr lang="en-US" dirty="0" smtClean="0"/>
          </a:p>
          <a:p>
            <a:pPr lvl="1"/>
            <a:r>
              <a:rPr lang="en-US" i="1" dirty="0" err="1" smtClean="0"/>
              <a:t>cwnd</a:t>
            </a:r>
            <a:r>
              <a:rPr lang="en-US" dirty="0" smtClean="0"/>
              <a:t> </a:t>
            </a:r>
            <a:r>
              <a:rPr lang="hu-HU" dirty="0" smtClean="0"/>
              <a:t>mindig 1-gyel indul</a:t>
            </a:r>
          </a:p>
          <a:p>
            <a:pPr lvl="2"/>
            <a:r>
              <a:rPr lang="hu-HU" dirty="0" smtClean="0"/>
              <a:t>Nincs lehetőség felgyorsulni a kevés adat miatt</a:t>
            </a:r>
            <a:endParaRPr lang="en-US" dirty="0" smtClean="0"/>
          </a:p>
          <a:p>
            <a:r>
              <a:rPr lang="hu-HU" dirty="0" smtClean="0"/>
              <a:t>Az Internetes forgalom nagy része kis folyam</a:t>
            </a:r>
            <a:endParaRPr lang="en-US" dirty="0" smtClean="0"/>
          </a:p>
          <a:p>
            <a:pPr lvl="1"/>
            <a:r>
              <a:rPr lang="hu-HU" dirty="0" smtClean="0"/>
              <a:t>Többnyire</a:t>
            </a:r>
            <a:r>
              <a:rPr lang="en-US" dirty="0" smtClean="0"/>
              <a:t> HTTP </a:t>
            </a:r>
            <a:r>
              <a:rPr lang="hu-HU" dirty="0" smtClean="0"/>
              <a:t>átvitel</a:t>
            </a:r>
            <a:r>
              <a:rPr lang="en-US" dirty="0" smtClean="0"/>
              <a:t>, &lt;100KB</a:t>
            </a:r>
          </a:p>
          <a:p>
            <a:pPr lvl="1"/>
            <a:r>
              <a:rPr lang="hu-HU" dirty="0" smtClean="0"/>
              <a:t>A legtöbb TCP folyam el se hagyja a </a:t>
            </a:r>
            <a:r>
              <a:rPr lang="hu-HU" dirty="0" err="1" smtClean="0"/>
              <a:t>slow</a:t>
            </a:r>
            <a:r>
              <a:rPr lang="hu-HU" dirty="0" smtClean="0"/>
              <a:t> start fázist!!!</a:t>
            </a:r>
            <a:endParaRPr lang="en-US" dirty="0" smtClean="0"/>
          </a:p>
          <a:p>
            <a:r>
              <a:rPr lang="hu-HU" dirty="0" smtClean="0"/>
              <a:t>Lehetséges megoldás</a:t>
            </a:r>
            <a:r>
              <a:rPr lang="en-US" dirty="0" smtClean="0"/>
              <a:t> (Google</a:t>
            </a:r>
            <a:r>
              <a:rPr lang="hu-HU" dirty="0" smtClean="0"/>
              <a:t> javaslat</a:t>
            </a:r>
            <a:r>
              <a:rPr lang="en-US" dirty="0" smtClean="0"/>
              <a:t>):</a:t>
            </a:r>
          </a:p>
          <a:p>
            <a:pPr lvl="1"/>
            <a:r>
              <a:rPr lang="hu-HU" dirty="0" smtClean="0"/>
              <a:t>Kezdeti</a:t>
            </a:r>
            <a:r>
              <a:rPr lang="en-US" dirty="0" smtClean="0"/>
              <a:t> </a:t>
            </a:r>
            <a:r>
              <a:rPr lang="en-US" i="1" dirty="0" err="1" smtClean="0"/>
              <a:t>cwnd</a:t>
            </a:r>
            <a:r>
              <a:rPr lang="en-US" dirty="0" smtClean="0"/>
              <a:t> </a:t>
            </a:r>
            <a:r>
              <a:rPr lang="hu-HU" dirty="0" smtClean="0"/>
              <a:t>megnövelése</a:t>
            </a:r>
            <a:r>
              <a:rPr lang="en-US" dirty="0" smtClean="0"/>
              <a:t> 10</a:t>
            </a:r>
            <a:r>
              <a:rPr lang="hu-HU" dirty="0" err="1" smtClean="0"/>
              <a:t>-re</a:t>
            </a:r>
            <a:endParaRPr lang="en-US" dirty="0" smtClean="0"/>
          </a:p>
          <a:p>
            <a:pPr lvl="1"/>
            <a:r>
              <a:rPr lang="en-US" dirty="0" smtClean="0"/>
              <a:t>TCP Fast Open: </a:t>
            </a:r>
            <a:r>
              <a:rPr lang="hu-HU" dirty="0" smtClean="0"/>
              <a:t>kriptográfiai </a:t>
            </a:r>
            <a:r>
              <a:rPr lang="hu-HU" dirty="0" err="1" smtClean="0"/>
              <a:t>hashek</a:t>
            </a:r>
            <a:r>
              <a:rPr lang="hu-HU" dirty="0" smtClean="0"/>
              <a:t> használata a fogadó azonosítására, a három-utas </a:t>
            </a:r>
            <a:r>
              <a:rPr lang="hu-HU" dirty="0"/>
              <a:t>kézfogás elhagyható helyette </a:t>
            </a:r>
            <a:r>
              <a:rPr lang="hu-HU" dirty="0" err="1" smtClean="0"/>
              <a:t>hash</a:t>
            </a:r>
            <a:r>
              <a:rPr lang="hu-HU" dirty="0" smtClean="0"/>
              <a:t> (</a:t>
            </a:r>
            <a:r>
              <a:rPr lang="hu-HU" dirty="0" err="1" smtClean="0"/>
              <a:t>cookie</a:t>
            </a:r>
            <a:r>
              <a:rPr lang="hu-HU" dirty="0" smtClean="0"/>
              <a:t>) küldése a </a:t>
            </a:r>
            <a:r>
              <a:rPr lang="hu-HU" dirty="0" err="1"/>
              <a:t>syn</a:t>
            </a:r>
            <a:r>
              <a:rPr lang="hu-HU" dirty="0"/>
              <a:t> </a:t>
            </a:r>
            <a:r>
              <a:rPr lang="hu-HU" dirty="0" smtClean="0"/>
              <a:t>csomagban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99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 </a:t>
            </a:r>
            <a:r>
              <a:rPr lang="hu-HU" dirty="0" smtClean="0"/>
              <a:t>hálózatok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0" y="1600200"/>
                <a:ext cx="9144000" cy="5105400"/>
              </a:xfrm>
            </p:spPr>
            <p:txBody>
              <a:bodyPr>
                <a:normAutofit fontScale="92500"/>
              </a:bodyPr>
              <a:lstStyle/>
              <a:p>
                <a:r>
                  <a:rPr lang="hu-HU" dirty="0" smtClean="0"/>
                  <a:t>Probléma</a:t>
                </a:r>
                <a:r>
                  <a:rPr lang="en-US" dirty="0" smtClean="0"/>
                  <a:t>: </a:t>
                </a:r>
                <a:r>
                  <a:rPr lang="hu-HU" dirty="0" smtClean="0"/>
                  <a:t>A </a:t>
                </a:r>
                <a:r>
                  <a:rPr lang="en-US" dirty="0" smtClean="0"/>
                  <a:t>Tahoe </a:t>
                </a:r>
                <a:r>
                  <a:rPr lang="hu-HU" dirty="0" smtClean="0"/>
                  <a:t>és</a:t>
                </a:r>
                <a:r>
                  <a:rPr lang="en-US" dirty="0" smtClean="0"/>
                  <a:t> Reno </a:t>
                </a:r>
                <a:r>
                  <a:rPr lang="hu-HU" dirty="0" smtClean="0"/>
                  <a:t>esetén </a:t>
                </a:r>
                <a:br>
                  <a:rPr lang="hu-HU" dirty="0" smtClean="0"/>
                </a:br>
                <a:r>
                  <a:rPr lang="hu-HU" dirty="0" smtClean="0"/>
                  <a:t>csomagvesztés</a:t>
                </a:r>
                <a:r>
                  <a:rPr lang="en-US" dirty="0" smtClean="0"/>
                  <a:t> = </a:t>
                </a:r>
                <a:r>
                  <a:rPr lang="hu-HU" dirty="0" smtClean="0"/>
                  <a:t>torlódás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WAN</a:t>
                </a:r>
                <a:r>
                  <a:rPr lang="hu-HU" dirty="0" smtClean="0"/>
                  <a:t> esetén ez helyes</a:t>
                </a:r>
                <a:r>
                  <a:rPr lang="en-US" dirty="0" smtClean="0"/>
                  <a:t>, </a:t>
                </a:r>
                <a:r>
                  <a:rPr lang="hu-HU" dirty="0" smtClean="0"/>
                  <a:t>ritka bit hibák</a:t>
                </a:r>
              </a:p>
              <a:p>
                <a:pPr lvl="1"/>
                <a:r>
                  <a:rPr lang="hu-HU" dirty="0" smtClean="0"/>
                  <a:t>Azonban hamis vezeték nélküli hálózatokban</a:t>
                </a:r>
                <a:r>
                  <a:rPr lang="en-US" dirty="0" smtClean="0"/>
                  <a:t>, </a:t>
                </a:r>
                <a:r>
                  <a:rPr lang="hu-HU" dirty="0" smtClean="0"/>
                  <a:t>gyakori interferenciák</a:t>
                </a:r>
                <a:endParaRPr lang="en-US" dirty="0" smtClean="0"/>
              </a:p>
              <a:p>
                <a:r>
                  <a:rPr lang="en-US" dirty="0" smtClean="0"/>
                  <a:t>TCP </a:t>
                </a:r>
                <a:r>
                  <a:rPr lang="hu-HU" dirty="0" smtClean="0"/>
                  <a:t>átvitel</a:t>
                </a:r>
                <a:r>
                  <a:rPr lang="en-US" dirty="0" smtClean="0"/>
                  <a:t> ~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1/</m:t>
                    </m:r>
                    <m:rad>
                      <m:radPr>
                        <m:degHide m:val="on"/>
                        <m:ctrlPr>
                          <a:rPr lang="hu-HU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hu-HU" b="0" i="1" smtClean="0">
                            <a:latin typeface="Cambria Math"/>
                          </a:rPr>
                          <m:t>𝑣𝑒𝑠𝑧𝑡</m:t>
                        </m:r>
                        <m:r>
                          <a:rPr lang="hu-HU" b="0" i="1" smtClean="0">
                            <a:latin typeface="Cambria Math"/>
                          </a:rPr>
                          <m:t>é</m:t>
                        </m:r>
                        <m:r>
                          <a:rPr lang="hu-HU" b="0" i="1" smtClean="0">
                            <a:latin typeface="Cambria Math"/>
                          </a:rPr>
                          <m:t>𝑠𝑖</m:t>
                        </m:r>
                        <m:r>
                          <a:rPr lang="hu-HU" b="0" i="1" smtClean="0">
                            <a:latin typeface="Cambria Math"/>
                          </a:rPr>
                          <m:t> </m:t>
                        </m:r>
                        <m:r>
                          <a:rPr lang="hu-HU" b="0" i="1" smtClean="0">
                            <a:latin typeface="Cambria Math"/>
                          </a:rPr>
                          <m:t>𝑟</m:t>
                        </m:r>
                        <m:r>
                          <a:rPr lang="hu-HU" b="0" i="1" smtClean="0">
                            <a:latin typeface="Cambria Math"/>
                          </a:rPr>
                          <m:t>á</m:t>
                        </m:r>
                        <m:r>
                          <a:rPr lang="hu-HU" b="0" i="1" smtClean="0">
                            <a:latin typeface="Cambria Math"/>
                          </a:rPr>
                          <m:t>𝑡𝑎</m:t>
                        </m:r>
                      </m:e>
                    </m:rad>
                  </m:oMath>
                </a14:m>
                <a:endParaRPr lang="en-US" dirty="0" smtClean="0"/>
              </a:p>
              <a:p>
                <a:pPr lvl="1"/>
                <a:r>
                  <a:rPr lang="hu-HU" dirty="0" smtClean="0"/>
                  <a:t>Már néhány interferencia miatti csomagvesztés elég a teljesítmény drasztikus csökkenéséhez</a:t>
                </a:r>
                <a:endParaRPr lang="en-US" dirty="0" smtClean="0"/>
              </a:p>
              <a:p>
                <a:r>
                  <a:rPr lang="hu-HU" dirty="0" smtClean="0"/>
                  <a:t>Lehetséges megoldások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hu-HU" dirty="0" smtClean="0"/>
                  <a:t>Réteg modell megsértése</a:t>
                </a:r>
                <a:r>
                  <a:rPr lang="en-US" dirty="0" smtClean="0"/>
                  <a:t>, </a:t>
                </a:r>
                <a:r>
                  <a:rPr lang="hu-HU" dirty="0" smtClean="0"/>
                  <a:t>adatkapcsolati információ a</a:t>
                </a:r>
                <a:r>
                  <a:rPr lang="en-US" dirty="0" smtClean="0"/>
                  <a:t> TCP</a:t>
                </a:r>
                <a:r>
                  <a:rPr lang="hu-HU" dirty="0" err="1" smtClean="0"/>
                  <a:t>-be</a:t>
                </a:r>
                <a:endParaRPr lang="en-US" dirty="0" smtClean="0"/>
              </a:p>
              <a:p>
                <a:pPr lvl="1"/>
                <a:r>
                  <a:rPr lang="hu-HU" dirty="0" smtClean="0"/>
                  <a:t>Késleltetés alapú torlódás vezérlés használata</a:t>
                </a:r>
                <a:r>
                  <a:rPr lang="en-US" dirty="0" smtClean="0"/>
                  <a:t> (</a:t>
                </a:r>
                <a:r>
                  <a:rPr lang="hu-HU" dirty="0" smtClean="0"/>
                  <a:t>pl. </a:t>
                </a:r>
                <a:r>
                  <a:rPr lang="en-US" dirty="0" smtClean="0"/>
                  <a:t>TCP Vegas)</a:t>
                </a:r>
              </a:p>
              <a:p>
                <a:pPr lvl="1"/>
                <a:r>
                  <a:rPr lang="hu-HU" dirty="0" smtClean="0"/>
                  <a:t>Explicit torlódás jelzés - </a:t>
                </a:r>
                <a:r>
                  <a:rPr lang="en-US" dirty="0" smtClean="0"/>
                  <a:t>Explicit congestion notification (ECN)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0" y="1600200"/>
                <a:ext cx="9144000" cy="5105400"/>
              </a:xfrm>
              <a:blipFill rotWithShape="1">
                <a:blip r:embed="rId2"/>
                <a:stretch>
                  <a:fillRect l="-267" t="-1075" r="-333" b="-23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24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Szolgáltatás megtagadása</a:t>
            </a:r>
            <a:br>
              <a:rPr lang="hu-HU" dirty="0" smtClean="0"/>
            </a:br>
            <a:r>
              <a:rPr lang="hu-HU" dirty="0"/>
              <a:t>	</a:t>
            </a:r>
            <a:r>
              <a:rPr lang="en-US" dirty="0" smtClean="0"/>
              <a:t>Denial of Service</a:t>
            </a:r>
            <a:r>
              <a:rPr lang="hu-HU" dirty="0" smtClean="0"/>
              <a:t> (</a:t>
            </a:r>
            <a:r>
              <a:rPr lang="hu-HU" dirty="0" err="1" smtClean="0"/>
              <a:t>DoS</a:t>
            </a:r>
            <a:r>
              <a:rPr lang="hu-HU" dirty="0" smtClean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4428460"/>
          </a:xfrm>
        </p:spPr>
        <p:txBody>
          <a:bodyPr>
            <a:normAutofit fontScale="92500" lnSpcReduction="10000"/>
          </a:bodyPr>
          <a:lstStyle/>
          <a:p>
            <a:r>
              <a:rPr lang="hu-HU" dirty="0" smtClean="0"/>
              <a:t>Probléma</a:t>
            </a:r>
            <a:r>
              <a:rPr lang="en-US" dirty="0" smtClean="0"/>
              <a:t>: </a:t>
            </a:r>
            <a:r>
              <a:rPr lang="hu-HU" dirty="0" smtClean="0"/>
              <a:t>a </a:t>
            </a:r>
            <a:r>
              <a:rPr lang="en-US" dirty="0" smtClean="0"/>
              <a:t>TCP </a:t>
            </a:r>
            <a:r>
              <a:rPr lang="hu-HU" dirty="0" smtClean="0"/>
              <a:t>kapcsolatok állapottal rendelkeznek</a:t>
            </a:r>
            <a:endParaRPr lang="en-US" dirty="0" smtClean="0"/>
          </a:p>
          <a:p>
            <a:pPr lvl="1"/>
            <a:r>
              <a:rPr lang="hu-HU" dirty="0" smtClean="0"/>
              <a:t>A</a:t>
            </a:r>
            <a:r>
              <a:rPr lang="en-US" dirty="0" smtClean="0"/>
              <a:t> SYN </a:t>
            </a:r>
            <a:r>
              <a:rPr lang="hu-HU" dirty="0" smtClean="0"/>
              <a:t>csomagok erőforrásokat foglalnak az szerveren</a:t>
            </a:r>
            <a:endParaRPr lang="en-US" dirty="0" smtClean="0"/>
          </a:p>
          <a:p>
            <a:pPr lvl="1"/>
            <a:r>
              <a:rPr lang="hu-HU" dirty="0" smtClean="0"/>
              <a:t>Az állapot legalább néhány percig fennmarad</a:t>
            </a:r>
            <a:r>
              <a:rPr lang="en-US" dirty="0" smtClean="0"/>
              <a:t> (RTO)</a:t>
            </a:r>
          </a:p>
          <a:p>
            <a:r>
              <a:rPr lang="en-US" dirty="0" smtClean="0"/>
              <a:t>SYN flood: </a:t>
            </a:r>
            <a:r>
              <a:rPr lang="hu-HU" dirty="0" smtClean="0"/>
              <a:t>elég sok</a:t>
            </a:r>
            <a:r>
              <a:rPr lang="en-US" dirty="0" smtClean="0"/>
              <a:t> SYN</a:t>
            </a:r>
            <a:r>
              <a:rPr lang="hu-HU" dirty="0" smtClean="0"/>
              <a:t> csomag küldése a szervernek ahhoz, hogy elfogyjon a memória és összeomoljon a kernel</a:t>
            </a:r>
            <a:endParaRPr lang="en-US" dirty="0" smtClean="0"/>
          </a:p>
          <a:p>
            <a:r>
              <a:rPr lang="hu-HU" dirty="0" smtClean="0"/>
              <a:t>Megoldás</a:t>
            </a:r>
            <a:r>
              <a:rPr lang="en-US" dirty="0" smtClean="0"/>
              <a:t>: SYN cook</a:t>
            </a:r>
            <a:r>
              <a:rPr lang="hu-HU" dirty="0" err="1" smtClean="0"/>
              <a:t>ie-k</a:t>
            </a:r>
            <a:endParaRPr lang="en-US" dirty="0" smtClean="0"/>
          </a:p>
          <a:p>
            <a:pPr lvl="1"/>
            <a:r>
              <a:rPr lang="hu-HU" dirty="0" smtClean="0"/>
              <a:t>Ötlet</a:t>
            </a:r>
            <a:r>
              <a:rPr lang="en-US" dirty="0" smtClean="0"/>
              <a:t>: </a:t>
            </a:r>
            <a:r>
              <a:rPr lang="hu-HU" dirty="0" smtClean="0"/>
              <a:t>ne tároljunk kezdeti állapotot a szerveren</a:t>
            </a:r>
            <a:endParaRPr lang="en-US" dirty="0" smtClean="0"/>
          </a:p>
          <a:p>
            <a:pPr lvl="1"/>
            <a:r>
              <a:rPr lang="hu-HU" dirty="0" smtClean="0"/>
              <a:t>Illesszük az állapotot a</a:t>
            </a:r>
            <a:r>
              <a:rPr lang="en-US" dirty="0" smtClean="0"/>
              <a:t> SYN/ACK </a:t>
            </a:r>
            <a:r>
              <a:rPr lang="hu-HU" dirty="0" smtClean="0"/>
              <a:t>csomagokba</a:t>
            </a:r>
            <a:r>
              <a:rPr lang="en-US" dirty="0" smtClean="0"/>
              <a:t> (</a:t>
            </a:r>
            <a:r>
              <a:rPr lang="hu-HU" dirty="0" smtClean="0"/>
              <a:t>a sorszám mezőbe (</a:t>
            </a:r>
            <a:r>
              <a:rPr lang="en-US" dirty="0" smtClean="0"/>
              <a:t>sequence number </a:t>
            </a:r>
            <a:r>
              <a:rPr lang="hu-HU" dirty="0" smtClean="0"/>
              <a:t>mező)</a:t>
            </a:r>
            <a:r>
              <a:rPr lang="en-US" dirty="0" smtClean="0"/>
              <a:t>)</a:t>
            </a:r>
          </a:p>
          <a:p>
            <a:pPr lvl="1"/>
            <a:r>
              <a:rPr lang="hu-HU" dirty="0" smtClean="0"/>
              <a:t>A kliensnek vissza kell tükrözni az állapotot…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97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 az a torlódás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556132"/>
            <a:ext cx="8839200" cy="5257800"/>
          </a:xfrm>
        </p:spPr>
        <p:txBody>
          <a:bodyPr>
            <a:normAutofit/>
          </a:bodyPr>
          <a:lstStyle/>
          <a:p>
            <a:r>
              <a:rPr lang="hu-HU" dirty="0" smtClean="0"/>
              <a:t>A hálózat terhelése nagyobb, mint a kapacitása</a:t>
            </a:r>
            <a:endParaRPr lang="en-US" dirty="0" smtClean="0"/>
          </a:p>
          <a:p>
            <a:pPr lvl="1"/>
            <a:r>
              <a:rPr lang="hu-HU" dirty="0" smtClean="0"/>
              <a:t>A kapacitás nem egyenletes a hálózatban</a:t>
            </a:r>
            <a:endParaRPr lang="en-US" dirty="0" smtClean="0"/>
          </a:p>
          <a:p>
            <a:pPr lvl="2"/>
            <a:r>
              <a:rPr lang="en-US" dirty="0" smtClean="0"/>
              <a:t>Modem vs. Cellular vs. Cable vs. Fiber Optics</a:t>
            </a:r>
          </a:p>
          <a:p>
            <a:pPr lvl="1"/>
            <a:r>
              <a:rPr lang="hu-HU" dirty="0" smtClean="0"/>
              <a:t>Számos folyam verseng a sávszélességért</a:t>
            </a:r>
            <a:endParaRPr lang="en-US" dirty="0" smtClean="0"/>
          </a:p>
          <a:p>
            <a:pPr lvl="2"/>
            <a:r>
              <a:rPr lang="hu-HU" dirty="0" smtClean="0"/>
              <a:t>otthoni</a:t>
            </a:r>
            <a:r>
              <a:rPr lang="en-US" dirty="0" smtClean="0"/>
              <a:t> </a:t>
            </a:r>
            <a:r>
              <a:rPr lang="hu-HU" dirty="0" smtClean="0"/>
              <a:t>kábel</a:t>
            </a:r>
            <a:r>
              <a:rPr lang="en-US" dirty="0" smtClean="0"/>
              <a:t> modem vs. corporate datacenter</a:t>
            </a:r>
          </a:p>
          <a:p>
            <a:pPr lvl="1"/>
            <a:r>
              <a:rPr lang="hu-HU" dirty="0" smtClean="0"/>
              <a:t>A terhelés időben nem egyenletes</a:t>
            </a:r>
            <a:endParaRPr lang="en-US" dirty="0" smtClean="0"/>
          </a:p>
          <a:p>
            <a:pPr lvl="2"/>
            <a:r>
              <a:rPr lang="hu-HU" dirty="0" smtClean="0"/>
              <a:t>Vasárnap este 10:00</a:t>
            </a:r>
            <a:r>
              <a:rPr lang="en-US" dirty="0" smtClean="0"/>
              <a:t> = </a:t>
            </a:r>
            <a:r>
              <a:rPr lang="en-US" dirty="0" err="1" smtClean="0"/>
              <a:t>Bittorrent</a:t>
            </a:r>
            <a:r>
              <a:rPr lang="hu-HU" dirty="0" smtClean="0"/>
              <a:t> </a:t>
            </a:r>
            <a:r>
              <a:rPr lang="en-US" dirty="0" smtClean="0"/>
              <a:t>Game of Thrones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87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Kitekintés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17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u-HU"/>
              <a:t>Typical Internet Queuing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hu-HU" sz="2800"/>
              <a:t>FIFO + drop-tail</a:t>
            </a:r>
          </a:p>
          <a:p>
            <a:pPr lvl="1">
              <a:lnSpc>
                <a:spcPct val="90000"/>
              </a:lnSpc>
            </a:pPr>
            <a:r>
              <a:rPr lang="en-US" altLang="hu-HU" sz="2400"/>
              <a:t>Simplest choice</a:t>
            </a:r>
          </a:p>
          <a:p>
            <a:pPr lvl="1">
              <a:lnSpc>
                <a:spcPct val="90000"/>
              </a:lnSpc>
            </a:pPr>
            <a:r>
              <a:rPr lang="en-US" altLang="hu-HU" sz="2400"/>
              <a:t>Used widely in the Internet</a:t>
            </a:r>
          </a:p>
          <a:p>
            <a:pPr>
              <a:lnSpc>
                <a:spcPct val="90000"/>
              </a:lnSpc>
            </a:pPr>
            <a:r>
              <a:rPr lang="en-US" altLang="hu-HU" sz="2800"/>
              <a:t>FIFO (first-in-first-out) </a:t>
            </a:r>
          </a:p>
          <a:p>
            <a:pPr lvl="1">
              <a:lnSpc>
                <a:spcPct val="90000"/>
              </a:lnSpc>
            </a:pPr>
            <a:r>
              <a:rPr lang="en-US" altLang="hu-HU" sz="2400"/>
              <a:t>Implies single class of traffic</a:t>
            </a:r>
          </a:p>
          <a:p>
            <a:pPr>
              <a:lnSpc>
                <a:spcPct val="90000"/>
              </a:lnSpc>
            </a:pPr>
            <a:r>
              <a:rPr lang="en-US" altLang="hu-HU" sz="2800"/>
              <a:t>Drop-tail</a:t>
            </a:r>
          </a:p>
          <a:p>
            <a:pPr lvl="1">
              <a:lnSpc>
                <a:spcPct val="90000"/>
              </a:lnSpc>
            </a:pPr>
            <a:r>
              <a:rPr lang="en-US" altLang="hu-HU" sz="2400"/>
              <a:t>Arriving packets get dropped when queue is full regardless of flow or importance</a:t>
            </a:r>
          </a:p>
          <a:p>
            <a:pPr>
              <a:lnSpc>
                <a:spcPct val="90000"/>
              </a:lnSpc>
            </a:pPr>
            <a:r>
              <a:rPr lang="en-US" altLang="hu-HU" sz="2800"/>
              <a:t>Important distinction:</a:t>
            </a:r>
          </a:p>
          <a:p>
            <a:pPr lvl="1">
              <a:lnSpc>
                <a:spcPct val="90000"/>
              </a:lnSpc>
            </a:pPr>
            <a:r>
              <a:rPr lang="en-US" altLang="hu-HU" sz="2400"/>
              <a:t>FIFO: scheduling discipline</a:t>
            </a:r>
          </a:p>
          <a:p>
            <a:pPr lvl="1">
              <a:lnSpc>
                <a:spcPct val="90000"/>
              </a:lnSpc>
            </a:pPr>
            <a:r>
              <a:rPr lang="en-US" altLang="hu-HU" sz="2400"/>
              <a:t>Drop-tail: drop policy</a:t>
            </a:r>
          </a:p>
        </p:txBody>
      </p:sp>
    </p:spTree>
    <p:extLst>
      <p:ext uri="{BB962C8B-B14F-4D97-AF65-F5344CB8AC3E}">
        <p14:creationId xmlns:p14="http://schemas.microsoft.com/office/powerpoint/2010/main" val="35914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u-HU"/>
              <a:t>RED Algorithm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u-HU" dirty="0"/>
              <a:t>Maintain running average of queue length</a:t>
            </a:r>
          </a:p>
          <a:p>
            <a:r>
              <a:rPr lang="en-US" altLang="hu-HU" dirty="0"/>
              <a:t>If </a:t>
            </a:r>
            <a:r>
              <a:rPr lang="en-US" altLang="hu-HU" dirty="0" err="1"/>
              <a:t>avgq</a:t>
            </a:r>
            <a:r>
              <a:rPr lang="en-US" altLang="hu-HU" dirty="0"/>
              <a:t> &lt; </a:t>
            </a:r>
            <a:r>
              <a:rPr lang="en-US" altLang="hu-HU" dirty="0" err="1"/>
              <a:t>min</a:t>
            </a:r>
            <a:r>
              <a:rPr lang="en-US" altLang="hu-HU" baseline="-25000" dirty="0" err="1"/>
              <a:t>th</a:t>
            </a:r>
            <a:r>
              <a:rPr lang="en-US" altLang="hu-HU" dirty="0"/>
              <a:t> do nothing</a:t>
            </a:r>
          </a:p>
          <a:p>
            <a:pPr lvl="1"/>
            <a:r>
              <a:rPr lang="en-US" altLang="hu-HU" dirty="0"/>
              <a:t>Low queuing, send packets through</a:t>
            </a:r>
          </a:p>
          <a:p>
            <a:r>
              <a:rPr lang="en-US" altLang="hu-HU" dirty="0"/>
              <a:t>If </a:t>
            </a:r>
            <a:r>
              <a:rPr lang="en-US" altLang="hu-HU" dirty="0" err="1"/>
              <a:t>avgq</a:t>
            </a:r>
            <a:r>
              <a:rPr lang="en-US" altLang="hu-HU" dirty="0"/>
              <a:t> &gt; </a:t>
            </a:r>
            <a:r>
              <a:rPr lang="en-US" altLang="hu-HU" dirty="0" err="1"/>
              <a:t>max</a:t>
            </a:r>
            <a:r>
              <a:rPr lang="en-US" altLang="hu-HU" baseline="-25000" dirty="0" err="1"/>
              <a:t>th</a:t>
            </a:r>
            <a:r>
              <a:rPr lang="en-US" altLang="hu-HU" dirty="0"/>
              <a:t>, drop packet</a:t>
            </a:r>
          </a:p>
          <a:p>
            <a:pPr lvl="1"/>
            <a:r>
              <a:rPr lang="en-US" altLang="hu-HU" dirty="0"/>
              <a:t>Protection from misbehaving sources</a:t>
            </a:r>
          </a:p>
          <a:p>
            <a:r>
              <a:rPr lang="en-US" altLang="hu-HU" dirty="0"/>
              <a:t>Else mark packet in a manner proportional to queue length</a:t>
            </a:r>
          </a:p>
          <a:p>
            <a:pPr lvl="1"/>
            <a:r>
              <a:rPr lang="en-US" altLang="hu-HU" dirty="0"/>
              <a:t>Notify sources of incipient </a:t>
            </a:r>
            <a:r>
              <a:rPr lang="en-US" altLang="hu-HU" dirty="0" smtClean="0"/>
              <a:t>congestion</a:t>
            </a:r>
            <a:endParaRPr lang="hu-HU" altLang="hu-HU" dirty="0" smtClean="0"/>
          </a:p>
          <a:p>
            <a:pPr lvl="1"/>
            <a:r>
              <a:rPr lang="hu-HU" altLang="hu-HU" dirty="0" err="1" smtClean="0"/>
              <a:t>E.g</a:t>
            </a:r>
            <a:r>
              <a:rPr lang="hu-HU" altLang="hu-HU" dirty="0" smtClean="0"/>
              <a:t>. </a:t>
            </a:r>
            <a:r>
              <a:rPr lang="hu-HU" altLang="hu-HU" dirty="0" err="1" smtClean="0"/>
              <a:t>by</a:t>
            </a:r>
            <a:r>
              <a:rPr lang="hu-HU" altLang="hu-HU" dirty="0" smtClean="0"/>
              <a:t> ECN IP </a:t>
            </a:r>
            <a:r>
              <a:rPr lang="hu-HU" altLang="hu-HU" dirty="0" err="1" smtClean="0"/>
              <a:t>field</a:t>
            </a:r>
            <a:r>
              <a:rPr lang="hu-HU" altLang="hu-HU" dirty="0"/>
              <a:t> </a:t>
            </a:r>
            <a:r>
              <a:rPr lang="hu-HU" altLang="hu-HU" dirty="0" err="1" smtClean="0"/>
              <a:t>or</a:t>
            </a:r>
            <a:r>
              <a:rPr lang="hu-HU" altLang="hu-HU" dirty="0" smtClean="0"/>
              <a:t> </a:t>
            </a:r>
            <a:r>
              <a:rPr lang="hu-HU" altLang="hu-HU" dirty="0" err="1" smtClean="0"/>
              <a:t>dropping</a:t>
            </a:r>
            <a:r>
              <a:rPr lang="hu-HU" altLang="hu-HU" dirty="0" smtClean="0"/>
              <a:t> </a:t>
            </a:r>
            <a:r>
              <a:rPr lang="hu-HU" altLang="hu-HU" dirty="0" err="1" smtClean="0"/>
              <a:t>packets</a:t>
            </a:r>
            <a:r>
              <a:rPr lang="hu-HU" altLang="hu-HU" dirty="0" smtClean="0"/>
              <a:t> </a:t>
            </a:r>
            <a:r>
              <a:rPr lang="hu-HU" altLang="hu-HU" dirty="0" err="1" smtClean="0"/>
              <a:t>with</a:t>
            </a:r>
            <a:r>
              <a:rPr lang="hu-HU" altLang="hu-HU" dirty="0" smtClean="0"/>
              <a:t> a </a:t>
            </a:r>
            <a:r>
              <a:rPr lang="hu-HU" altLang="hu-HU" dirty="0" err="1" smtClean="0"/>
              <a:t>given</a:t>
            </a:r>
            <a:r>
              <a:rPr lang="hu-HU" altLang="hu-HU" dirty="0" smtClean="0"/>
              <a:t> </a:t>
            </a:r>
            <a:r>
              <a:rPr lang="hu-HU" altLang="hu-HU" dirty="0" err="1" smtClean="0"/>
              <a:t>probability</a:t>
            </a:r>
            <a:endParaRPr lang="en-US" altLang="hu-HU" dirty="0"/>
          </a:p>
        </p:txBody>
      </p:sp>
    </p:spTree>
    <p:extLst>
      <p:ext uri="{BB962C8B-B14F-4D97-AF65-F5344CB8AC3E}">
        <p14:creationId xmlns:p14="http://schemas.microsoft.com/office/powerpoint/2010/main" val="408449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152400" y="1371600"/>
            <a:ext cx="8763000" cy="4953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772400" cy="1143000"/>
          </a:xfrm>
        </p:spPr>
        <p:txBody>
          <a:bodyPr/>
          <a:lstStyle/>
          <a:p>
            <a:r>
              <a:rPr lang="en-US" altLang="hu-HU"/>
              <a:t>RED Operation</a:t>
            </a:r>
          </a:p>
        </p:txBody>
      </p:sp>
      <p:sp>
        <p:nvSpPr>
          <p:cNvPr id="26628" name="Freeform 4"/>
          <p:cNvSpPr>
            <a:spLocks/>
          </p:cNvSpPr>
          <p:nvPr/>
        </p:nvSpPr>
        <p:spPr bwMode="auto">
          <a:xfrm>
            <a:off x="1828800" y="2087563"/>
            <a:ext cx="5638800" cy="914400"/>
          </a:xfrm>
          <a:custGeom>
            <a:avLst/>
            <a:gdLst>
              <a:gd name="T0" fmla="*/ 0 w 3552"/>
              <a:gd name="T1" fmla="*/ 0 h 576"/>
              <a:gd name="T2" fmla="*/ 3552 w 3552"/>
              <a:gd name="T3" fmla="*/ 0 h 576"/>
              <a:gd name="T4" fmla="*/ 3552 w 3552"/>
              <a:gd name="T5" fmla="*/ 576 h 576"/>
              <a:gd name="T6" fmla="*/ 0 w 3552"/>
              <a:gd name="T7" fmla="*/ 5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52" h="576">
                <a:moveTo>
                  <a:pt x="0" y="0"/>
                </a:moveTo>
                <a:lnTo>
                  <a:pt x="3552" y="0"/>
                </a:lnTo>
                <a:lnTo>
                  <a:pt x="3552" y="576"/>
                </a:lnTo>
                <a:lnTo>
                  <a:pt x="0" y="57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>
            <a:off x="7239000" y="20875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>
            <a:off x="6096000" y="20875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5867400" y="20875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6324600" y="20875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>
            <a:off x="6553200" y="20875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6781800" y="20875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>
            <a:off x="7010400" y="20875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5638800" y="20875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>
            <a:off x="4495800" y="20875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38" name="Line 14"/>
          <p:cNvSpPr>
            <a:spLocks noChangeShapeType="1"/>
          </p:cNvSpPr>
          <p:nvPr/>
        </p:nvSpPr>
        <p:spPr bwMode="auto">
          <a:xfrm>
            <a:off x="4267200" y="20875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39" name="Line 15"/>
          <p:cNvSpPr>
            <a:spLocks noChangeShapeType="1"/>
          </p:cNvSpPr>
          <p:nvPr/>
        </p:nvSpPr>
        <p:spPr bwMode="auto">
          <a:xfrm>
            <a:off x="4724400" y="20875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40" name="Line 16"/>
          <p:cNvSpPr>
            <a:spLocks noChangeShapeType="1"/>
          </p:cNvSpPr>
          <p:nvPr/>
        </p:nvSpPr>
        <p:spPr bwMode="auto">
          <a:xfrm>
            <a:off x="4953000" y="20875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>
            <a:off x="5181600" y="20875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>
            <a:off x="5410200" y="20875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43" name="Line 19"/>
          <p:cNvSpPr>
            <a:spLocks noChangeShapeType="1"/>
          </p:cNvSpPr>
          <p:nvPr/>
        </p:nvSpPr>
        <p:spPr bwMode="auto">
          <a:xfrm>
            <a:off x="6096000" y="1554163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44" name="Line 20"/>
          <p:cNvSpPr>
            <a:spLocks noChangeShapeType="1"/>
          </p:cNvSpPr>
          <p:nvPr/>
        </p:nvSpPr>
        <p:spPr bwMode="auto">
          <a:xfrm>
            <a:off x="3124200" y="1554163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45" name="Line 21"/>
          <p:cNvSpPr>
            <a:spLocks noChangeShapeType="1"/>
          </p:cNvSpPr>
          <p:nvPr/>
        </p:nvSpPr>
        <p:spPr bwMode="auto">
          <a:xfrm flipV="1">
            <a:off x="4267200" y="300196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46" name="Text Box 22"/>
          <p:cNvSpPr txBox="1">
            <a:spLocks noChangeArrowheads="1"/>
          </p:cNvSpPr>
          <p:nvPr/>
        </p:nvSpPr>
        <p:spPr bwMode="auto">
          <a:xfrm>
            <a:off x="6096000" y="1371600"/>
            <a:ext cx="1368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hu-HU" sz="2000">
                <a:solidFill>
                  <a:srgbClr val="000000"/>
                </a:solidFill>
              </a:rPr>
              <a:t>Min thresh</a:t>
            </a:r>
          </a:p>
        </p:txBody>
      </p:sp>
      <p:sp>
        <p:nvSpPr>
          <p:cNvPr id="26647" name="Text Box 23"/>
          <p:cNvSpPr txBox="1">
            <a:spLocks noChangeArrowheads="1"/>
          </p:cNvSpPr>
          <p:nvPr/>
        </p:nvSpPr>
        <p:spPr bwMode="auto">
          <a:xfrm>
            <a:off x="1524000" y="1447800"/>
            <a:ext cx="1438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hu-HU" sz="2000">
                <a:solidFill>
                  <a:srgbClr val="000000"/>
                </a:solidFill>
              </a:rPr>
              <a:t>Max thresh</a:t>
            </a:r>
          </a:p>
        </p:txBody>
      </p:sp>
      <p:sp>
        <p:nvSpPr>
          <p:cNvPr id="26648" name="Text Box 24"/>
          <p:cNvSpPr txBox="1">
            <a:spLocks noChangeArrowheads="1"/>
          </p:cNvSpPr>
          <p:nvPr/>
        </p:nvSpPr>
        <p:spPr bwMode="auto">
          <a:xfrm>
            <a:off x="3505200" y="3413125"/>
            <a:ext cx="3886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hu-HU" sz="2000">
                <a:solidFill>
                  <a:srgbClr val="000000"/>
                </a:solidFill>
              </a:rPr>
              <a:t>Average Queue Length</a:t>
            </a:r>
          </a:p>
        </p:txBody>
      </p:sp>
      <p:sp>
        <p:nvSpPr>
          <p:cNvPr id="26649" name="Line 25"/>
          <p:cNvSpPr>
            <a:spLocks noChangeShapeType="1"/>
          </p:cNvSpPr>
          <p:nvPr/>
        </p:nvSpPr>
        <p:spPr bwMode="auto">
          <a:xfrm>
            <a:off x="3124200" y="5845175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50" name="Line 26"/>
          <p:cNvSpPr>
            <a:spLocks noChangeShapeType="1"/>
          </p:cNvSpPr>
          <p:nvPr/>
        </p:nvSpPr>
        <p:spPr bwMode="auto">
          <a:xfrm flipV="1">
            <a:off x="3124200" y="3940175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51" name="Text Box 27"/>
          <p:cNvSpPr txBox="1">
            <a:spLocks noChangeArrowheads="1"/>
          </p:cNvSpPr>
          <p:nvPr/>
        </p:nvSpPr>
        <p:spPr bwMode="auto">
          <a:xfrm>
            <a:off x="3200400" y="5791200"/>
            <a:ext cx="677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hu-HU" sz="1600" b="1">
                <a:solidFill>
                  <a:srgbClr val="000000"/>
                </a:solidFill>
              </a:rPr>
              <a:t>min</a:t>
            </a:r>
            <a:r>
              <a:rPr lang="en-US" altLang="hu-HU" sz="1600" b="1" baseline="-25000">
                <a:solidFill>
                  <a:srgbClr val="000000"/>
                </a:solidFill>
              </a:rPr>
              <a:t>th</a:t>
            </a:r>
            <a:endParaRPr lang="en-US" altLang="hu-HU" sz="2000" b="1" baseline="-25000">
              <a:solidFill>
                <a:srgbClr val="000000"/>
              </a:solidFill>
            </a:endParaRPr>
          </a:p>
        </p:txBody>
      </p:sp>
      <p:sp>
        <p:nvSpPr>
          <p:cNvPr id="26652" name="Text Box 28"/>
          <p:cNvSpPr txBox="1">
            <a:spLocks noChangeArrowheads="1"/>
          </p:cNvSpPr>
          <p:nvPr/>
        </p:nvSpPr>
        <p:spPr bwMode="auto">
          <a:xfrm>
            <a:off x="4648200" y="5791200"/>
            <a:ext cx="7223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hu-HU" sz="1600" b="1">
                <a:solidFill>
                  <a:srgbClr val="000000"/>
                </a:solidFill>
              </a:rPr>
              <a:t>max</a:t>
            </a:r>
            <a:r>
              <a:rPr lang="en-US" altLang="hu-HU" sz="1600" b="1" baseline="-25000">
                <a:solidFill>
                  <a:srgbClr val="000000"/>
                </a:solidFill>
              </a:rPr>
              <a:t>th</a:t>
            </a:r>
            <a:endParaRPr lang="en-US" altLang="hu-HU" sz="2000" b="1" baseline="-25000">
              <a:solidFill>
                <a:srgbClr val="000000"/>
              </a:solidFill>
            </a:endParaRPr>
          </a:p>
        </p:txBody>
      </p:sp>
      <p:sp>
        <p:nvSpPr>
          <p:cNvPr id="26653" name="Text Box 29"/>
          <p:cNvSpPr txBox="1">
            <a:spLocks noChangeArrowheads="1"/>
          </p:cNvSpPr>
          <p:nvPr/>
        </p:nvSpPr>
        <p:spPr bwMode="auto">
          <a:xfrm>
            <a:off x="2362200" y="5257800"/>
            <a:ext cx="684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hu-HU" sz="1600" b="1">
                <a:solidFill>
                  <a:srgbClr val="000000"/>
                </a:solidFill>
              </a:rPr>
              <a:t>max</a:t>
            </a:r>
            <a:r>
              <a:rPr lang="en-US" altLang="hu-HU" sz="1600" b="1" baseline="-25000">
                <a:solidFill>
                  <a:srgbClr val="000000"/>
                </a:solidFill>
              </a:rPr>
              <a:t>P</a:t>
            </a:r>
            <a:endParaRPr lang="en-US" altLang="hu-HU" sz="2000" b="1" baseline="-25000">
              <a:solidFill>
                <a:srgbClr val="000000"/>
              </a:solidFill>
            </a:endParaRPr>
          </a:p>
        </p:txBody>
      </p:sp>
      <p:sp>
        <p:nvSpPr>
          <p:cNvPr id="26654" name="Text Box 30"/>
          <p:cNvSpPr txBox="1">
            <a:spLocks noChangeArrowheads="1"/>
          </p:cNvSpPr>
          <p:nvPr/>
        </p:nvSpPr>
        <p:spPr bwMode="auto">
          <a:xfrm>
            <a:off x="2667000" y="4343400"/>
            <a:ext cx="466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hu-HU" sz="1600">
                <a:solidFill>
                  <a:srgbClr val="000000"/>
                </a:solidFill>
              </a:rPr>
              <a:t>1.0</a:t>
            </a:r>
            <a:endParaRPr lang="en-US" altLang="hu-HU" sz="2000">
              <a:solidFill>
                <a:srgbClr val="000000"/>
              </a:solidFill>
            </a:endParaRPr>
          </a:p>
        </p:txBody>
      </p:sp>
      <p:sp>
        <p:nvSpPr>
          <p:cNvPr id="26655" name="Line 31"/>
          <p:cNvSpPr>
            <a:spLocks noChangeShapeType="1"/>
          </p:cNvSpPr>
          <p:nvPr/>
        </p:nvSpPr>
        <p:spPr bwMode="auto">
          <a:xfrm>
            <a:off x="3124200" y="5464175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56" name="Line 32"/>
          <p:cNvSpPr>
            <a:spLocks noChangeShapeType="1"/>
          </p:cNvSpPr>
          <p:nvPr/>
        </p:nvSpPr>
        <p:spPr bwMode="auto">
          <a:xfrm>
            <a:off x="3136900" y="4549775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57" name="Line 33"/>
          <p:cNvSpPr>
            <a:spLocks noChangeShapeType="1"/>
          </p:cNvSpPr>
          <p:nvPr/>
        </p:nvSpPr>
        <p:spPr bwMode="auto">
          <a:xfrm flipV="1">
            <a:off x="3810000" y="576897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58" name="Line 34"/>
          <p:cNvSpPr>
            <a:spLocks noChangeShapeType="1"/>
          </p:cNvSpPr>
          <p:nvPr/>
        </p:nvSpPr>
        <p:spPr bwMode="auto">
          <a:xfrm flipV="1">
            <a:off x="5029200" y="576897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59" name="Freeform 35"/>
          <p:cNvSpPr>
            <a:spLocks/>
          </p:cNvSpPr>
          <p:nvPr/>
        </p:nvSpPr>
        <p:spPr bwMode="auto">
          <a:xfrm>
            <a:off x="3810000" y="4549775"/>
            <a:ext cx="2133600" cy="1295400"/>
          </a:xfrm>
          <a:custGeom>
            <a:avLst/>
            <a:gdLst>
              <a:gd name="T0" fmla="*/ 0 w 1344"/>
              <a:gd name="T1" fmla="*/ 816 h 816"/>
              <a:gd name="T2" fmla="*/ 768 w 1344"/>
              <a:gd name="T3" fmla="*/ 576 h 816"/>
              <a:gd name="T4" fmla="*/ 768 w 1344"/>
              <a:gd name="T5" fmla="*/ 0 h 816"/>
              <a:gd name="T6" fmla="*/ 1344 w 1344"/>
              <a:gd name="T7" fmla="*/ 0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44" h="816">
                <a:moveTo>
                  <a:pt x="0" y="816"/>
                </a:moveTo>
                <a:lnTo>
                  <a:pt x="768" y="576"/>
                </a:lnTo>
                <a:lnTo>
                  <a:pt x="768" y="0"/>
                </a:lnTo>
                <a:lnTo>
                  <a:pt x="1344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60" name="Text Box 36"/>
          <p:cNvSpPr txBox="1">
            <a:spLocks noChangeArrowheads="1"/>
          </p:cNvSpPr>
          <p:nvPr/>
        </p:nvSpPr>
        <p:spPr bwMode="auto">
          <a:xfrm>
            <a:off x="6324600" y="5843588"/>
            <a:ext cx="1887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hu-HU" sz="1600" b="1">
                <a:solidFill>
                  <a:srgbClr val="000000"/>
                </a:solidFill>
              </a:rPr>
              <a:t>Avg queue length</a:t>
            </a:r>
            <a:endParaRPr lang="en-US" altLang="hu-HU" sz="2000" b="1">
              <a:solidFill>
                <a:srgbClr val="000000"/>
              </a:solidFill>
            </a:endParaRPr>
          </a:p>
        </p:txBody>
      </p:sp>
      <p:sp>
        <p:nvSpPr>
          <p:cNvPr id="26661" name="Text Box 37"/>
          <p:cNvSpPr txBox="1">
            <a:spLocks noChangeArrowheads="1"/>
          </p:cNvSpPr>
          <p:nvPr/>
        </p:nvSpPr>
        <p:spPr bwMode="auto">
          <a:xfrm>
            <a:off x="2209800" y="3657600"/>
            <a:ext cx="9064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hu-HU" sz="1600" b="1">
                <a:solidFill>
                  <a:srgbClr val="000000"/>
                </a:solidFill>
              </a:rPr>
              <a:t>P(drop)</a:t>
            </a:r>
            <a:endParaRPr lang="en-US" altLang="hu-HU" sz="20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44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u-HU"/>
              <a:t>RED Algorithm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u-HU" dirty="0"/>
              <a:t>Maintain running average of queue length</a:t>
            </a:r>
          </a:p>
          <a:p>
            <a:r>
              <a:rPr lang="en-US" altLang="hu-HU" dirty="0" smtClean="0"/>
              <a:t>For </a:t>
            </a:r>
            <a:r>
              <a:rPr lang="en-US" altLang="hu-HU" dirty="0"/>
              <a:t>each packet arrival</a:t>
            </a:r>
          </a:p>
          <a:p>
            <a:pPr lvl="1"/>
            <a:r>
              <a:rPr lang="en-US" altLang="hu-HU" dirty="0"/>
              <a:t>Calculate average queue size (</a:t>
            </a:r>
            <a:r>
              <a:rPr lang="en-US" altLang="hu-HU" dirty="0" err="1"/>
              <a:t>avg</a:t>
            </a:r>
            <a:r>
              <a:rPr lang="en-US" altLang="hu-HU" dirty="0"/>
              <a:t>)</a:t>
            </a:r>
          </a:p>
          <a:p>
            <a:pPr lvl="1"/>
            <a:r>
              <a:rPr lang="en-US" altLang="hu-HU" dirty="0"/>
              <a:t>If </a:t>
            </a:r>
            <a:r>
              <a:rPr lang="en-US" altLang="hu-HU" dirty="0" err="1"/>
              <a:t>min</a:t>
            </a:r>
            <a:r>
              <a:rPr lang="en-US" altLang="hu-HU" baseline="-25000" dirty="0" err="1"/>
              <a:t>th</a:t>
            </a:r>
            <a:r>
              <a:rPr lang="en-US" altLang="hu-HU" dirty="0"/>
              <a:t> </a:t>
            </a:r>
            <a:r>
              <a:rPr lang="en-US" altLang="hu-HU" dirty="0">
                <a:latin typeface="Times New Roman" pitchFamily="18" charset="0"/>
                <a:cs typeface="Times New Roman" pitchFamily="18" charset="0"/>
                <a:sym typeface="Math B" pitchFamily="2" charset="2"/>
              </a:rPr>
              <a:t>≤</a:t>
            </a:r>
            <a:r>
              <a:rPr lang="en-US" altLang="hu-HU" dirty="0"/>
              <a:t> </a:t>
            </a:r>
            <a:r>
              <a:rPr lang="en-US" altLang="hu-HU" dirty="0" err="1"/>
              <a:t>avgq</a:t>
            </a:r>
            <a:r>
              <a:rPr lang="en-US" altLang="hu-HU" dirty="0"/>
              <a:t> &lt; </a:t>
            </a:r>
            <a:r>
              <a:rPr lang="en-US" altLang="hu-HU" dirty="0" err="1"/>
              <a:t>max</a:t>
            </a:r>
            <a:r>
              <a:rPr lang="en-US" altLang="hu-HU" baseline="-25000" dirty="0" err="1"/>
              <a:t>th</a:t>
            </a:r>
            <a:endParaRPr lang="en-US" altLang="hu-HU" dirty="0"/>
          </a:p>
          <a:p>
            <a:pPr lvl="2"/>
            <a:r>
              <a:rPr lang="en-US" altLang="hu-HU" dirty="0"/>
              <a:t>Calculate probability P</a:t>
            </a:r>
            <a:r>
              <a:rPr lang="en-US" altLang="hu-HU" baseline="-25000" dirty="0"/>
              <a:t>a</a:t>
            </a:r>
          </a:p>
          <a:p>
            <a:pPr lvl="2"/>
            <a:r>
              <a:rPr lang="en-US" altLang="hu-HU" dirty="0"/>
              <a:t>With probability P</a:t>
            </a:r>
            <a:r>
              <a:rPr lang="en-US" altLang="hu-HU" baseline="-25000" dirty="0"/>
              <a:t>a</a:t>
            </a:r>
          </a:p>
          <a:p>
            <a:pPr lvl="3"/>
            <a:r>
              <a:rPr lang="en-US" altLang="hu-HU" dirty="0"/>
              <a:t>Mark the arriving </a:t>
            </a:r>
            <a:r>
              <a:rPr lang="en-US" altLang="hu-HU" dirty="0" smtClean="0"/>
              <a:t>packet</a:t>
            </a:r>
            <a:r>
              <a:rPr lang="hu-HU" altLang="hu-HU" dirty="0" smtClean="0"/>
              <a:t>: </a:t>
            </a:r>
            <a:r>
              <a:rPr lang="hu-HU" altLang="hu-HU" dirty="0" err="1" smtClean="0"/>
              <a:t>drop</a:t>
            </a:r>
            <a:r>
              <a:rPr lang="hu-HU" altLang="hu-HU" dirty="0" smtClean="0"/>
              <a:t> </a:t>
            </a:r>
            <a:r>
              <a:rPr lang="hu-HU" altLang="hu-HU" dirty="0" err="1" smtClean="0"/>
              <a:t>or</a:t>
            </a:r>
            <a:r>
              <a:rPr lang="hu-HU" altLang="hu-HU" dirty="0" smtClean="0"/>
              <a:t> </a:t>
            </a:r>
            <a:r>
              <a:rPr lang="hu-HU" altLang="hu-HU" dirty="0" err="1" smtClean="0"/>
              <a:t>set-up</a:t>
            </a:r>
            <a:r>
              <a:rPr lang="hu-HU" altLang="hu-HU" dirty="0" smtClean="0"/>
              <a:t> ECN</a:t>
            </a:r>
            <a:endParaRPr lang="en-US" altLang="hu-HU" dirty="0"/>
          </a:p>
          <a:p>
            <a:pPr lvl="2"/>
            <a:r>
              <a:rPr lang="en-US" altLang="hu-HU" dirty="0"/>
              <a:t>Else if </a:t>
            </a:r>
            <a:r>
              <a:rPr lang="en-US" altLang="hu-HU" dirty="0" err="1"/>
              <a:t>max</a:t>
            </a:r>
            <a:r>
              <a:rPr lang="en-US" altLang="hu-HU" baseline="-25000" dirty="0" err="1"/>
              <a:t>th</a:t>
            </a:r>
            <a:r>
              <a:rPr lang="en-US" altLang="hu-HU" baseline="-25000" dirty="0"/>
              <a:t> </a:t>
            </a:r>
            <a:r>
              <a:rPr lang="en-US" altLang="hu-HU" dirty="0">
                <a:latin typeface="Times New Roman" pitchFamily="18" charset="0"/>
                <a:cs typeface="Times New Roman" pitchFamily="18" charset="0"/>
                <a:sym typeface="Math B" pitchFamily="2" charset="2"/>
              </a:rPr>
              <a:t>≤</a:t>
            </a:r>
            <a:r>
              <a:rPr lang="en-US" altLang="hu-HU" dirty="0"/>
              <a:t> </a:t>
            </a:r>
            <a:r>
              <a:rPr lang="en-US" altLang="hu-HU" dirty="0" err="1"/>
              <a:t>avg</a:t>
            </a:r>
            <a:endParaRPr lang="en-US" altLang="hu-HU" dirty="0"/>
          </a:p>
          <a:p>
            <a:pPr lvl="3"/>
            <a:r>
              <a:rPr lang="en-US" altLang="hu-HU" dirty="0"/>
              <a:t>Mark the arriving </a:t>
            </a:r>
            <a:r>
              <a:rPr lang="en-US" altLang="hu-HU" dirty="0" smtClean="0"/>
              <a:t>packet</a:t>
            </a:r>
            <a:r>
              <a:rPr lang="hu-HU" altLang="hu-HU" dirty="0" smtClean="0"/>
              <a:t>: </a:t>
            </a:r>
            <a:r>
              <a:rPr lang="hu-HU" altLang="hu-HU" dirty="0" err="1" smtClean="0"/>
              <a:t>drop</a:t>
            </a:r>
            <a:r>
              <a:rPr lang="hu-HU" altLang="hu-HU" dirty="0" smtClean="0"/>
              <a:t>, ECN</a:t>
            </a:r>
            <a:endParaRPr lang="en-US" altLang="hu-HU" dirty="0"/>
          </a:p>
        </p:txBody>
      </p:sp>
    </p:spTree>
    <p:extLst>
      <p:ext uri="{BB962C8B-B14F-4D97-AF65-F5344CB8AC3E}">
        <p14:creationId xmlns:p14="http://schemas.microsoft.com/office/powerpoint/2010/main" val="108093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Data Center TCP: DCTCP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836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Generality of Partition/Aggregate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2800"/>
            <a:ext cx="8382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The foundation for many large-scale web applications</a:t>
            </a:r>
            <a:r>
              <a:rPr lang="en-US" sz="3200" dirty="0" smtClean="0"/>
              <a:t>.</a:t>
            </a:r>
          </a:p>
          <a:p>
            <a:pPr lvl="1"/>
            <a:r>
              <a:rPr lang="en-US" dirty="0" smtClean="0"/>
              <a:t>Web search, Social network composition, Ad selection, etc.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Example: </a:t>
            </a:r>
            <a:r>
              <a:rPr lang="en-US" b="1" dirty="0" err="1" smtClean="0">
                <a:solidFill>
                  <a:srgbClr val="0000CC"/>
                </a:solidFill>
              </a:rPr>
              <a:t>Facebook</a:t>
            </a:r>
            <a:endParaRPr lang="en-US" b="1" dirty="0" smtClean="0">
              <a:solidFill>
                <a:srgbClr val="0000CC"/>
              </a:solidFill>
            </a:endParaRPr>
          </a:p>
          <a:p>
            <a:endParaRPr lang="en-US" sz="1050" b="1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b="1" dirty="0" smtClean="0"/>
              <a:t>Partition/Aggregate ~ </a:t>
            </a:r>
            <a:r>
              <a:rPr lang="en-US" b="1" dirty="0" err="1" smtClean="0"/>
              <a:t>Multiget</a:t>
            </a:r>
            <a:endParaRPr lang="en-US" b="1" dirty="0" smtClean="0"/>
          </a:p>
          <a:p>
            <a:pPr lvl="1"/>
            <a:r>
              <a:rPr lang="en-US" sz="2000" dirty="0" smtClean="0"/>
              <a:t>Aggregators: </a:t>
            </a:r>
            <a:r>
              <a:rPr lang="en-US" sz="2000" b="1" dirty="0" smtClean="0">
                <a:solidFill>
                  <a:srgbClr val="FF0000"/>
                </a:solidFill>
              </a:rPr>
              <a:t>Web Servers</a:t>
            </a:r>
          </a:p>
          <a:p>
            <a:pPr lvl="1"/>
            <a:r>
              <a:rPr lang="en-US" sz="2000" dirty="0" smtClean="0"/>
              <a:t>Workers: </a:t>
            </a:r>
            <a:r>
              <a:rPr lang="en-US" sz="2000" b="1" dirty="0" err="1" smtClean="0">
                <a:solidFill>
                  <a:srgbClr val="FF0000"/>
                </a:solidFill>
              </a:rPr>
              <a:t>Memcached</a:t>
            </a:r>
            <a:r>
              <a:rPr lang="en-US" sz="2000" b="1" dirty="0" smtClean="0">
                <a:solidFill>
                  <a:srgbClr val="FF0000"/>
                </a:solidFill>
              </a:rPr>
              <a:t> Servers</a:t>
            </a:r>
          </a:p>
          <a:p>
            <a:pPr lvl="1">
              <a:buNone/>
            </a:pP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365125"/>
          </a:xfrm>
        </p:spPr>
        <p:txBody>
          <a:bodyPr>
            <a:normAutofit lnSpcReduction="10000"/>
          </a:bodyPr>
          <a:lstStyle/>
          <a:p>
            <a:fld id="{D6860B3D-D4F8-4840-B91D-0EEC232E35FC}" type="slidenum">
              <a:rPr lang="en-US" smtClean="0"/>
              <a:pPr/>
              <a:t>46</a:t>
            </a:fld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4541981" y="2514600"/>
            <a:ext cx="4221019" cy="3874532"/>
            <a:chOff x="4495800" y="2514600"/>
            <a:chExt cx="4221019" cy="3874532"/>
          </a:xfrm>
        </p:grpSpPr>
        <p:sp>
          <p:nvSpPr>
            <p:cNvPr id="56" name="TextBox 55"/>
            <p:cNvSpPr txBox="1"/>
            <p:nvPr/>
          </p:nvSpPr>
          <p:spPr>
            <a:xfrm>
              <a:off x="5715000" y="6019800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rgbClr val="FF0000"/>
                  </a:solidFill>
                </a:rPr>
                <a:t>Memcached</a:t>
              </a:r>
              <a:r>
                <a:rPr lang="en-US" b="1" dirty="0" smtClean="0">
                  <a:solidFill>
                    <a:srgbClr val="FF0000"/>
                  </a:solidFill>
                </a:rPr>
                <a:t> Servers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4495800" y="2514600"/>
              <a:ext cx="4221019" cy="3505200"/>
              <a:chOff x="4495800" y="2514600"/>
              <a:chExt cx="4221019" cy="3505200"/>
            </a:xfrm>
          </p:grpSpPr>
          <p:pic>
            <p:nvPicPr>
              <p:cNvPr id="6" name="Picture 5" descr="cloud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562600" y="2514600"/>
                <a:ext cx="2057400" cy="1083564"/>
              </a:xfrm>
              <a:prstGeom prst="rect">
                <a:avLst/>
              </a:prstGeom>
            </p:spPr>
          </p:pic>
          <p:pic>
            <p:nvPicPr>
              <p:cNvPr id="7" name="Picture 6" descr="server2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514973" y="3779520"/>
                <a:ext cx="809627" cy="777240"/>
              </a:xfrm>
              <a:prstGeom prst="rect">
                <a:avLst/>
              </a:prstGeom>
            </p:spPr>
          </p:pic>
          <p:pic>
            <p:nvPicPr>
              <p:cNvPr id="8" name="Picture 7" descr="server2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886573" y="3794760"/>
                <a:ext cx="809627" cy="777240"/>
              </a:xfrm>
              <a:prstGeom prst="rect">
                <a:avLst/>
              </a:prstGeom>
            </p:spPr>
          </p:pic>
          <p:pic>
            <p:nvPicPr>
              <p:cNvPr id="10" name="Picture 9" descr="server-gray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495800" y="5257800"/>
                <a:ext cx="715819" cy="762000"/>
              </a:xfrm>
              <a:prstGeom prst="rect">
                <a:avLst/>
              </a:prstGeom>
            </p:spPr>
          </p:pic>
          <p:pic>
            <p:nvPicPr>
              <p:cNvPr id="12" name="Picture 11" descr="server-gray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380181" y="5257800"/>
                <a:ext cx="715819" cy="762000"/>
              </a:xfrm>
              <a:prstGeom prst="rect">
                <a:avLst/>
              </a:prstGeom>
            </p:spPr>
          </p:pic>
          <p:pic>
            <p:nvPicPr>
              <p:cNvPr id="13" name="Picture 12" descr="server-gray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248400" y="5257800"/>
                <a:ext cx="715819" cy="762000"/>
              </a:xfrm>
              <a:prstGeom prst="rect">
                <a:avLst/>
              </a:prstGeom>
            </p:spPr>
          </p:pic>
          <p:pic>
            <p:nvPicPr>
              <p:cNvPr id="14" name="Picture 13" descr="server-gray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132781" y="5257800"/>
                <a:ext cx="715819" cy="762000"/>
              </a:xfrm>
              <a:prstGeom prst="rect">
                <a:avLst/>
              </a:prstGeom>
            </p:spPr>
          </p:pic>
          <p:pic>
            <p:nvPicPr>
              <p:cNvPr id="15" name="Picture 14" descr="server-gray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001000" y="5257800"/>
                <a:ext cx="715819" cy="762000"/>
              </a:xfrm>
              <a:prstGeom prst="rect">
                <a:avLst/>
              </a:prstGeom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6149340" y="2907268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Internet</a:t>
                </a:r>
                <a:endParaRPr lang="en-US" b="1" dirty="0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 rot="5400000">
                <a:off x="6084570" y="3440430"/>
                <a:ext cx="472440" cy="29718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rot="16200000" flipH="1">
                <a:off x="6667500" y="3390900"/>
                <a:ext cx="457201" cy="38100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7" idx="2"/>
                <a:endCxn id="10" idx="0"/>
              </p:cNvCxnSpPr>
              <p:nvPr/>
            </p:nvCxnSpPr>
            <p:spPr>
              <a:xfrm rot="5400000">
                <a:off x="5036229" y="4374242"/>
                <a:ext cx="701040" cy="106607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7" idx="2"/>
                <a:endCxn id="12" idx="0"/>
              </p:cNvCxnSpPr>
              <p:nvPr/>
            </p:nvCxnSpPr>
            <p:spPr>
              <a:xfrm rot="5400000">
                <a:off x="5478419" y="4816432"/>
                <a:ext cx="701040" cy="18169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7" idx="2"/>
                <a:endCxn id="13" idx="0"/>
              </p:cNvCxnSpPr>
              <p:nvPr/>
            </p:nvCxnSpPr>
            <p:spPr>
              <a:xfrm rot="16200000" flipH="1">
                <a:off x="5912528" y="4564018"/>
                <a:ext cx="701040" cy="686523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8" idx="2"/>
                <a:endCxn id="15" idx="0"/>
              </p:cNvCxnSpPr>
              <p:nvPr/>
            </p:nvCxnSpPr>
            <p:spPr>
              <a:xfrm rot="16200000" flipH="1">
                <a:off x="7482248" y="4381138"/>
                <a:ext cx="685800" cy="1067523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8" idx="2"/>
                <a:endCxn id="14" idx="0"/>
              </p:cNvCxnSpPr>
              <p:nvPr/>
            </p:nvCxnSpPr>
            <p:spPr>
              <a:xfrm rot="16200000" flipH="1">
                <a:off x="7048139" y="4815248"/>
                <a:ext cx="685800" cy="19930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stCxn id="8" idx="2"/>
                <a:endCxn id="13" idx="0"/>
              </p:cNvCxnSpPr>
              <p:nvPr/>
            </p:nvCxnSpPr>
            <p:spPr>
              <a:xfrm rot="5400000">
                <a:off x="6605949" y="4572362"/>
                <a:ext cx="685800" cy="68507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8" idx="2"/>
                <a:endCxn id="12" idx="0"/>
              </p:cNvCxnSpPr>
              <p:nvPr/>
            </p:nvCxnSpPr>
            <p:spPr>
              <a:xfrm rot="5400000">
                <a:off x="6171839" y="4138252"/>
                <a:ext cx="685800" cy="155329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stCxn id="8" idx="2"/>
                <a:endCxn id="10" idx="0"/>
              </p:cNvCxnSpPr>
              <p:nvPr/>
            </p:nvCxnSpPr>
            <p:spPr>
              <a:xfrm rot="5400000">
                <a:off x="5729649" y="3696062"/>
                <a:ext cx="685800" cy="243767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stCxn id="7" idx="2"/>
                <a:endCxn id="14" idx="0"/>
              </p:cNvCxnSpPr>
              <p:nvPr/>
            </p:nvCxnSpPr>
            <p:spPr>
              <a:xfrm rot="16200000" flipH="1">
                <a:off x="6354719" y="4121828"/>
                <a:ext cx="701040" cy="157090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7" idx="2"/>
                <a:endCxn id="15" idx="0"/>
              </p:cNvCxnSpPr>
              <p:nvPr/>
            </p:nvCxnSpPr>
            <p:spPr>
              <a:xfrm rot="16200000" flipH="1">
                <a:off x="6788828" y="3687718"/>
                <a:ext cx="701040" cy="2439123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7620000" y="3810000"/>
                <a:ext cx="990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FF0000"/>
                    </a:solidFill>
                  </a:rPr>
                  <a:t>Web</a:t>
                </a:r>
              </a:p>
              <a:p>
                <a:pPr algn="ctr"/>
                <a:r>
                  <a:rPr lang="en-US" b="1" dirty="0" smtClean="0">
                    <a:solidFill>
                      <a:srgbClr val="FF0000"/>
                    </a:solidFill>
                  </a:rPr>
                  <a:t>Servers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638800" y="4800600"/>
                <a:ext cx="1981200" cy="33855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err="1" smtClean="0">
                    <a:solidFill>
                      <a:srgbClr val="0000CC"/>
                    </a:solidFill>
                  </a:rPr>
                  <a:t>Memcached</a:t>
                </a:r>
                <a:r>
                  <a:rPr lang="en-US" sz="1600" b="1" dirty="0" smtClean="0">
                    <a:solidFill>
                      <a:srgbClr val="0000CC"/>
                    </a:solidFill>
                  </a:rPr>
                  <a:t> Protocol</a:t>
                </a:r>
                <a:endParaRPr lang="en-US" sz="1600" b="1" dirty="0">
                  <a:solidFill>
                    <a:srgbClr val="0000CC"/>
                  </a:solidFill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7553071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6526024" y="1627632"/>
            <a:ext cx="1170176" cy="4239768"/>
            <a:chOff x="6526024" y="1627632"/>
            <a:chExt cx="1170176" cy="4239768"/>
          </a:xfrm>
        </p:grpSpPr>
        <p:pic>
          <p:nvPicPr>
            <p:cNvPr id="12" name="Picture 11" descr="gif_mouse.g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48124" y="3075432"/>
              <a:ext cx="961810" cy="1119916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26024" y="4751832"/>
              <a:ext cx="1170176" cy="1115568"/>
            </a:xfrm>
            <a:prstGeom prst="rect">
              <a:avLst/>
            </a:prstGeom>
          </p:spPr>
        </p:pic>
        <p:grpSp>
          <p:nvGrpSpPr>
            <p:cNvPr id="16" name="Group 19"/>
            <p:cNvGrpSpPr/>
            <p:nvPr/>
          </p:nvGrpSpPr>
          <p:grpSpPr>
            <a:xfrm>
              <a:off x="6629400" y="1627632"/>
              <a:ext cx="1032934" cy="1131332"/>
              <a:chOff x="6434666" y="1371600"/>
              <a:chExt cx="1032934" cy="1131332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434666" y="1371600"/>
                <a:ext cx="1032934" cy="1115568"/>
              </a:xfrm>
              <a:prstGeom prst="rect">
                <a:avLst/>
              </a:prstGeom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6477000" y="2133600"/>
                <a:ext cx="42333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Workloads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524000"/>
            <a:ext cx="8686800" cy="4754563"/>
          </a:xfrm>
        </p:spPr>
        <p:txBody>
          <a:bodyPr/>
          <a:lstStyle/>
          <a:p>
            <a:pPr>
              <a:spcBef>
                <a:spcPct val="25000"/>
              </a:spcBef>
              <a:buClr>
                <a:srgbClr val="000000"/>
              </a:buClr>
            </a:pPr>
            <a:r>
              <a:rPr lang="en-US" sz="2800" dirty="0" smtClean="0">
                <a:ea typeface="ＭＳ Ｐゴシック" charset="-128"/>
                <a:cs typeface="ＭＳ Ｐゴシック" charset="-128"/>
              </a:rPr>
              <a:t>Partition/Aggregate</a:t>
            </a:r>
          </a:p>
          <a:p>
            <a:pPr>
              <a:spcBef>
                <a:spcPct val="25000"/>
              </a:spcBef>
              <a:buClr>
                <a:srgbClr val="000000"/>
              </a:buClr>
              <a:buNone/>
            </a:pPr>
            <a:r>
              <a:rPr lang="en-US" b="1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   </a:t>
            </a:r>
            <a:r>
              <a:rPr lang="en-US" b="1" dirty="0" smtClean="0">
                <a:solidFill>
                  <a:srgbClr val="0000CC"/>
                </a:solidFill>
                <a:ea typeface="ＭＳ Ｐゴシック" charset="-128"/>
                <a:cs typeface="ＭＳ Ｐゴシック" charset="-128"/>
              </a:rPr>
              <a:t>(Query</a:t>
            </a:r>
            <a:r>
              <a:rPr lang="en-US" b="1" dirty="0" smtClean="0">
                <a:solidFill>
                  <a:srgbClr val="0000CC"/>
                </a:solidFill>
              </a:rPr>
              <a:t>)</a:t>
            </a:r>
            <a:endParaRPr lang="en-US" b="1" dirty="0" smtClean="0">
              <a:solidFill>
                <a:srgbClr val="0000CC"/>
              </a:solidFill>
              <a:ea typeface="ＭＳ Ｐゴシック" charset="-128"/>
              <a:cs typeface="ＭＳ Ｐゴシック" charset="-128"/>
            </a:endParaRPr>
          </a:p>
          <a:p>
            <a:pPr>
              <a:spcBef>
                <a:spcPct val="25000"/>
              </a:spcBef>
              <a:buClr>
                <a:srgbClr val="000000"/>
              </a:buClr>
              <a:buNone/>
            </a:pPr>
            <a:endParaRPr lang="en-US" sz="1400" dirty="0" smtClean="0">
              <a:solidFill>
                <a:srgbClr val="FF0000"/>
              </a:solidFill>
              <a:ea typeface="ＭＳ Ｐゴシック" charset="-128"/>
              <a:cs typeface="ＭＳ Ｐゴシック" charset="-128"/>
            </a:endParaRPr>
          </a:p>
          <a:p>
            <a:pPr>
              <a:spcBef>
                <a:spcPct val="25000"/>
              </a:spcBef>
              <a:buClr>
                <a:srgbClr val="000000"/>
              </a:buClr>
              <a:buNone/>
            </a:pPr>
            <a:endParaRPr lang="en-US" sz="1400" dirty="0" smtClean="0">
              <a:solidFill>
                <a:srgbClr val="FF0000"/>
              </a:solidFill>
              <a:ea typeface="ＭＳ Ｐゴシック" charset="-128"/>
              <a:cs typeface="ＭＳ Ｐゴシック" charset="-128"/>
            </a:endParaRPr>
          </a:p>
          <a:p>
            <a:pPr>
              <a:spcBef>
                <a:spcPct val="25000"/>
              </a:spcBef>
              <a:buClr>
                <a:srgbClr val="000000"/>
              </a:buClr>
            </a:pPr>
            <a:r>
              <a:rPr lang="en-US" sz="2800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Short messages [50KB-1MB] </a:t>
            </a:r>
          </a:p>
          <a:p>
            <a:pPr>
              <a:spcBef>
                <a:spcPct val="25000"/>
              </a:spcBef>
              <a:buClr>
                <a:srgbClr val="000000"/>
              </a:buClr>
              <a:buNone/>
            </a:pPr>
            <a:r>
              <a:rPr lang="en-US" sz="2400" b="1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    </a:t>
            </a:r>
            <a:r>
              <a:rPr lang="en-US" sz="2400" b="1" dirty="0" smtClean="0">
                <a:solidFill>
                  <a:srgbClr val="0000CC"/>
                </a:solidFill>
                <a:ea typeface="ＭＳ Ｐゴシック" charset="-128"/>
                <a:cs typeface="ＭＳ Ｐゴシック" charset="-128"/>
              </a:rPr>
              <a:t>(</a:t>
            </a:r>
            <a:r>
              <a:rPr lang="en-US" b="1" dirty="0" smtClean="0">
                <a:solidFill>
                  <a:srgbClr val="0000CC"/>
                </a:solidFill>
              </a:rPr>
              <a:t>C</a:t>
            </a:r>
            <a:r>
              <a:rPr lang="en-US" sz="2400" b="1" dirty="0" smtClean="0">
                <a:solidFill>
                  <a:srgbClr val="0000CC"/>
                </a:solidFill>
                <a:ea typeface="ＭＳ Ｐゴシック" charset="-128"/>
                <a:cs typeface="ＭＳ Ｐゴシック" charset="-128"/>
              </a:rPr>
              <a:t>oordination, Control state)</a:t>
            </a:r>
          </a:p>
          <a:p>
            <a:pPr lvl="1">
              <a:spcBef>
                <a:spcPct val="25000"/>
              </a:spcBef>
              <a:buClr>
                <a:srgbClr val="000000"/>
              </a:buClr>
              <a:buNone/>
            </a:pPr>
            <a:endParaRPr lang="en-US" sz="1400" dirty="0" smtClean="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  <a:p>
            <a:pPr lvl="1">
              <a:spcBef>
                <a:spcPct val="25000"/>
              </a:spcBef>
              <a:buClr>
                <a:srgbClr val="000000"/>
              </a:buClr>
              <a:buNone/>
            </a:pPr>
            <a:endParaRPr lang="en-US" sz="1400" dirty="0" smtClean="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  <a:p>
            <a:pPr>
              <a:spcBef>
                <a:spcPct val="25000"/>
              </a:spcBef>
              <a:buClr>
                <a:srgbClr val="000000"/>
              </a:buClr>
            </a:pPr>
            <a:r>
              <a:rPr lang="en-US" sz="2800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Large flows [1MB-50MB] </a:t>
            </a:r>
          </a:p>
          <a:p>
            <a:pPr>
              <a:spcBef>
                <a:spcPct val="25000"/>
              </a:spcBef>
              <a:buClr>
                <a:srgbClr val="000000"/>
              </a:buClr>
              <a:buNone/>
            </a:pPr>
            <a:r>
              <a:rPr lang="en-US" sz="2400" b="1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    </a:t>
            </a:r>
            <a:r>
              <a:rPr lang="en-US" sz="2400" b="1" dirty="0" smtClean="0">
                <a:solidFill>
                  <a:srgbClr val="0000CC"/>
                </a:solidFill>
                <a:ea typeface="ＭＳ Ｐゴシック" charset="-128"/>
                <a:cs typeface="ＭＳ Ｐゴシック" charset="-128"/>
              </a:rPr>
              <a:t>(</a:t>
            </a:r>
            <a:r>
              <a:rPr lang="en-US" b="1" dirty="0" smtClean="0">
                <a:solidFill>
                  <a:srgbClr val="0000CC"/>
                </a:solidFill>
              </a:rPr>
              <a:t>D</a:t>
            </a:r>
            <a:r>
              <a:rPr lang="en-US" sz="2400" b="1" dirty="0" smtClean="0">
                <a:solidFill>
                  <a:srgbClr val="0000CC"/>
                </a:solidFill>
                <a:ea typeface="ＭＳ Ｐゴシック" charset="-128"/>
                <a:cs typeface="ＭＳ Ｐゴシック" charset="-128"/>
              </a:rPr>
              <a:t>ata update)</a:t>
            </a:r>
            <a:r>
              <a:rPr lang="en-US" sz="2400" b="1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</a:t>
            </a:r>
          </a:p>
          <a:p>
            <a:pPr lvl="1">
              <a:spcBef>
                <a:spcPct val="25000"/>
              </a:spcBef>
              <a:buClr>
                <a:srgbClr val="000000"/>
              </a:buClr>
              <a:buNone/>
            </a:pPr>
            <a:endParaRPr lang="en-US" sz="2400" dirty="0" smtClean="0">
              <a:solidFill>
                <a:srgbClr val="FF0000"/>
              </a:solidFill>
              <a:ea typeface="ＭＳ Ｐゴシック" charset="-128"/>
              <a:cs typeface="ＭＳ Ｐゴシック" charset="-128"/>
            </a:endParaRPr>
          </a:p>
          <a:p>
            <a:endParaRPr lang="en-US" sz="28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96F468FF-8BB4-3349-8005-AE9F629C616D}" type="slidenum">
              <a:rPr lang="en-US" smtClean="0"/>
              <a:pPr/>
              <a:t>47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5222658" y="1824335"/>
            <a:ext cx="3757815" cy="3742730"/>
            <a:chOff x="5222658" y="1824335"/>
            <a:chExt cx="3757815" cy="3742730"/>
          </a:xfrm>
        </p:grpSpPr>
        <p:grpSp>
          <p:nvGrpSpPr>
            <p:cNvPr id="19" name="Group 18"/>
            <p:cNvGrpSpPr/>
            <p:nvPr/>
          </p:nvGrpSpPr>
          <p:grpSpPr>
            <a:xfrm>
              <a:off x="5222658" y="1824335"/>
              <a:ext cx="2986021" cy="461665"/>
              <a:chOff x="5222658" y="2057400"/>
              <a:chExt cx="2986021" cy="461665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5222658" y="2286000"/>
                <a:ext cx="685800" cy="1588"/>
              </a:xfrm>
              <a:prstGeom prst="straightConnector1">
                <a:avLst/>
              </a:prstGeom>
              <a:ln w="63500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6088034" y="2057400"/>
                <a:ext cx="21206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FF0000"/>
                    </a:solidFill>
                    <a:ea typeface="ＭＳ Ｐゴシック" charset="-128"/>
                    <a:cs typeface="ＭＳ Ｐゴシック" charset="-128"/>
                  </a:rPr>
                  <a:t>Delay-sensitive</a:t>
                </a:r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5230624" y="3424535"/>
              <a:ext cx="2974848" cy="461665"/>
              <a:chOff x="5230624" y="3420070"/>
              <a:chExt cx="2974848" cy="461665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>
                <a:off x="5230624" y="3657600"/>
                <a:ext cx="685800" cy="1588"/>
              </a:xfrm>
              <a:prstGeom prst="straightConnector1">
                <a:avLst/>
              </a:prstGeom>
              <a:ln w="63500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096000" y="3420070"/>
                <a:ext cx="21094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FF0000"/>
                    </a:solidFill>
                    <a:ea typeface="ＭＳ Ｐゴシック" charset="-128"/>
                    <a:cs typeface="ＭＳ Ｐゴシック" charset="-128"/>
                  </a:rPr>
                  <a:t>Delay-sensitive</a:t>
                </a:r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222658" y="5105400"/>
              <a:ext cx="3757815" cy="461665"/>
              <a:chOff x="5222658" y="4724400"/>
              <a:chExt cx="3757815" cy="461665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5222658" y="4953000"/>
                <a:ext cx="685800" cy="1588"/>
              </a:xfrm>
              <a:prstGeom prst="straightConnector1">
                <a:avLst/>
              </a:prstGeom>
              <a:ln w="63500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6088034" y="4724400"/>
                <a:ext cx="2892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FF0000"/>
                    </a:solidFill>
                    <a:ea typeface="ＭＳ Ｐゴシック" charset="-128"/>
                    <a:cs typeface="ＭＳ Ｐゴシック" charset="-128"/>
                  </a:rPr>
                  <a:t>Throughput-sensitive</a:t>
                </a:r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5536472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Impairments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98637"/>
            <a:ext cx="8229600" cy="4525963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Incast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Queue Buildup</a:t>
            </a:r>
          </a:p>
          <a:p>
            <a:endParaRPr lang="en-US" sz="3200" dirty="0" smtClean="0"/>
          </a:p>
          <a:p>
            <a:r>
              <a:rPr lang="en-US" sz="3200" dirty="0" smtClean="0"/>
              <a:t>Buffer Pressure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D6860B3D-D4F8-4840-B91D-0EEC232E35FC}" type="slidenum">
              <a:rPr lang="en-US" smtClean="0"/>
              <a:pPr/>
              <a:t>48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014696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2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" dur="2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85" descr="server-gra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2600" y="5012928"/>
            <a:ext cx="915278" cy="974328"/>
          </a:xfrm>
          <a:prstGeom prst="rect">
            <a:avLst/>
          </a:prstGeom>
        </p:spPr>
      </p:pic>
      <p:pic>
        <p:nvPicPr>
          <p:cNvPr id="87" name="Picture 86" descr="server-gra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3478" y="3793728"/>
            <a:ext cx="915278" cy="974328"/>
          </a:xfrm>
          <a:prstGeom prst="rect">
            <a:avLst/>
          </a:prstGeom>
        </p:spPr>
      </p:pic>
      <p:pic>
        <p:nvPicPr>
          <p:cNvPr id="88" name="Picture 87" descr="server-gra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3478" y="2514600"/>
            <a:ext cx="915278" cy="974328"/>
          </a:xfrm>
          <a:prstGeom prst="rect">
            <a:avLst/>
          </a:prstGeom>
        </p:spPr>
      </p:pic>
      <p:pic>
        <p:nvPicPr>
          <p:cNvPr id="89" name="Picture 88" descr="server-gra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3478" y="1219200"/>
            <a:ext cx="915278" cy="9743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err="1" smtClean="0"/>
              <a:t>Incast</a:t>
            </a:r>
            <a:endParaRPr lang="en-US" dirty="0"/>
          </a:p>
        </p:txBody>
      </p:sp>
      <p:pic>
        <p:nvPicPr>
          <p:cNvPr id="10" name="Content Placeholder 9" descr="switch.pn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 flipH="1">
            <a:off x="4286109" y="3233039"/>
            <a:ext cx="1643349" cy="69294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D6860B3D-D4F8-4840-B91D-0EEC232E35FC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5" name="Picture 4" descr="server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34957" y="3044594"/>
            <a:ext cx="1148799" cy="1102845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V="1">
            <a:off x="5700858" y="3579513"/>
            <a:ext cx="161029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611465" y="1706364"/>
            <a:ext cx="1675522" cy="17662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611465" y="3001764"/>
            <a:ext cx="1675522" cy="5470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611465" y="3625056"/>
            <a:ext cx="1675522" cy="65583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610587" y="3701256"/>
            <a:ext cx="1676400" cy="179883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151"/>
          <p:cNvGrpSpPr>
            <a:grpSpLocks/>
          </p:cNvGrpSpPr>
          <p:nvPr/>
        </p:nvGrpSpPr>
        <p:grpSpPr bwMode="auto">
          <a:xfrm>
            <a:off x="4421356" y="3276600"/>
            <a:ext cx="1295400" cy="609600"/>
            <a:chOff x="4032" y="480"/>
            <a:chExt cx="768" cy="576"/>
          </a:xfrm>
          <a:gradFill>
            <a:gsLst>
              <a:gs pos="0">
                <a:schemeClr val="bg1"/>
              </a:gs>
              <a:gs pos="100000">
                <a:schemeClr val="hlink"/>
              </a:gs>
            </a:gsLst>
            <a:lin ang="0" scaled="1"/>
          </a:gradFill>
        </p:grpSpPr>
        <p:sp>
          <p:nvSpPr>
            <p:cNvPr id="55" name="Freeform 152"/>
            <p:cNvSpPr>
              <a:spLocks/>
            </p:cNvSpPr>
            <p:nvPr/>
          </p:nvSpPr>
          <p:spPr bwMode="auto">
            <a:xfrm>
              <a:off x="4032" y="480"/>
              <a:ext cx="768" cy="576"/>
            </a:xfrm>
            <a:custGeom>
              <a:avLst/>
              <a:gdLst>
                <a:gd name="T0" fmla="*/ 0 w 768"/>
                <a:gd name="T1" fmla="*/ 0 h 576"/>
                <a:gd name="T2" fmla="*/ 768 w 768"/>
                <a:gd name="T3" fmla="*/ 0 h 576"/>
                <a:gd name="T4" fmla="*/ 768 w 768"/>
                <a:gd name="T5" fmla="*/ 576 h 576"/>
                <a:gd name="T6" fmla="*/ 0 w 768"/>
                <a:gd name="T7" fmla="*/ 576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576"/>
                <a:gd name="T14" fmla="*/ 768 w 768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576">
                  <a:moveTo>
                    <a:pt x="0" y="0"/>
                  </a:moveTo>
                  <a:lnTo>
                    <a:pt x="768" y="0"/>
                  </a:lnTo>
                  <a:lnTo>
                    <a:pt x="768" y="576"/>
                  </a:lnTo>
                  <a:lnTo>
                    <a:pt x="0" y="576"/>
                  </a:lnTo>
                </a:path>
              </a:pathLst>
            </a:cu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333399"/>
                </a:solidFill>
              </a:endParaRPr>
            </a:p>
          </p:txBody>
        </p:sp>
        <p:sp>
          <p:nvSpPr>
            <p:cNvPr id="56" name="Line 153"/>
            <p:cNvSpPr>
              <a:spLocks noChangeShapeType="1"/>
            </p:cNvSpPr>
            <p:nvPr/>
          </p:nvSpPr>
          <p:spPr bwMode="auto">
            <a:xfrm>
              <a:off x="4664" y="653"/>
              <a:ext cx="0" cy="28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4" name="Rectangle 163"/>
          <p:cNvSpPr>
            <a:spLocks noChangeArrowheads="1"/>
          </p:cNvSpPr>
          <p:nvPr/>
        </p:nvSpPr>
        <p:spPr bwMode="auto">
          <a:xfrm>
            <a:off x="7164556" y="3276600"/>
            <a:ext cx="192024" cy="594360"/>
          </a:xfrm>
          <a:prstGeom prst="rect">
            <a:avLst/>
          </a:prstGeom>
          <a:solidFill>
            <a:srgbClr val="0C921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75" name="Rectangle 163"/>
          <p:cNvSpPr>
            <a:spLocks noChangeArrowheads="1"/>
          </p:cNvSpPr>
          <p:nvPr/>
        </p:nvSpPr>
        <p:spPr bwMode="auto">
          <a:xfrm>
            <a:off x="7164556" y="3276600"/>
            <a:ext cx="192024" cy="594360"/>
          </a:xfrm>
          <a:prstGeom prst="rect">
            <a:avLst/>
          </a:prstGeom>
          <a:solidFill>
            <a:srgbClr val="0C921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76" name="Rectangle 163"/>
          <p:cNvSpPr>
            <a:spLocks noChangeArrowheads="1"/>
          </p:cNvSpPr>
          <p:nvPr/>
        </p:nvSpPr>
        <p:spPr bwMode="auto">
          <a:xfrm>
            <a:off x="7164556" y="3276600"/>
            <a:ext cx="192024" cy="594360"/>
          </a:xfrm>
          <a:prstGeom prst="rect">
            <a:avLst/>
          </a:prstGeom>
          <a:solidFill>
            <a:srgbClr val="0C921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77" name="Rectangle 163"/>
          <p:cNvSpPr>
            <a:spLocks noChangeArrowheads="1"/>
          </p:cNvSpPr>
          <p:nvPr/>
        </p:nvSpPr>
        <p:spPr bwMode="auto">
          <a:xfrm>
            <a:off x="7164556" y="3276600"/>
            <a:ext cx="192024" cy="594360"/>
          </a:xfrm>
          <a:prstGeom prst="rect">
            <a:avLst/>
          </a:prstGeom>
          <a:solidFill>
            <a:srgbClr val="0C921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78" name="Rectangle 163"/>
          <p:cNvSpPr>
            <a:spLocks noChangeArrowheads="1"/>
          </p:cNvSpPr>
          <p:nvPr/>
        </p:nvSpPr>
        <p:spPr bwMode="auto">
          <a:xfrm>
            <a:off x="2400532" y="1447800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79" name="Rectangle 163"/>
          <p:cNvSpPr>
            <a:spLocks noChangeArrowheads="1"/>
          </p:cNvSpPr>
          <p:nvPr/>
        </p:nvSpPr>
        <p:spPr bwMode="auto">
          <a:xfrm>
            <a:off x="2171932" y="1463040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80" name="Rectangle 163"/>
          <p:cNvSpPr>
            <a:spLocks noChangeArrowheads="1"/>
          </p:cNvSpPr>
          <p:nvPr/>
        </p:nvSpPr>
        <p:spPr bwMode="auto">
          <a:xfrm>
            <a:off x="2400532" y="2714372"/>
            <a:ext cx="192024" cy="59436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81" name="Rectangle 163"/>
          <p:cNvSpPr>
            <a:spLocks noChangeArrowheads="1"/>
          </p:cNvSpPr>
          <p:nvPr/>
        </p:nvSpPr>
        <p:spPr bwMode="auto">
          <a:xfrm>
            <a:off x="2171932" y="2714372"/>
            <a:ext cx="192024" cy="59436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82" name="Rectangle 163"/>
          <p:cNvSpPr>
            <a:spLocks noChangeArrowheads="1"/>
          </p:cNvSpPr>
          <p:nvPr/>
        </p:nvSpPr>
        <p:spPr bwMode="auto">
          <a:xfrm>
            <a:off x="2400532" y="3962400"/>
            <a:ext cx="192024" cy="594360"/>
          </a:xfrm>
          <a:prstGeom prst="rect">
            <a:avLst/>
          </a:prstGeom>
          <a:gradFill rotWithShape="1">
            <a:gsLst>
              <a:gs pos="0">
                <a:srgbClr val="825600"/>
              </a:gs>
              <a:gs pos="13000">
                <a:srgbClr val="FFA800"/>
              </a:gs>
              <a:gs pos="28000">
                <a:srgbClr val="825600"/>
              </a:gs>
              <a:gs pos="42999">
                <a:srgbClr val="FFA800"/>
              </a:gs>
              <a:gs pos="58000">
                <a:srgbClr val="825600"/>
              </a:gs>
              <a:gs pos="72000">
                <a:srgbClr val="FFA800"/>
              </a:gs>
              <a:gs pos="87000">
                <a:srgbClr val="825600"/>
              </a:gs>
              <a:gs pos="100000">
                <a:srgbClr val="FFA800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83" name="Rectangle 163"/>
          <p:cNvSpPr>
            <a:spLocks noChangeArrowheads="1"/>
          </p:cNvSpPr>
          <p:nvPr/>
        </p:nvSpPr>
        <p:spPr bwMode="auto">
          <a:xfrm>
            <a:off x="2171932" y="3962400"/>
            <a:ext cx="192024" cy="594360"/>
          </a:xfrm>
          <a:prstGeom prst="rect">
            <a:avLst/>
          </a:prstGeom>
          <a:gradFill rotWithShape="1">
            <a:gsLst>
              <a:gs pos="0">
                <a:srgbClr val="825600"/>
              </a:gs>
              <a:gs pos="13000">
                <a:srgbClr val="FFA800"/>
              </a:gs>
              <a:gs pos="28000">
                <a:srgbClr val="825600"/>
              </a:gs>
              <a:gs pos="42999">
                <a:srgbClr val="FFA800"/>
              </a:gs>
              <a:gs pos="58000">
                <a:srgbClr val="825600"/>
              </a:gs>
              <a:gs pos="72000">
                <a:srgbClr val="FFA800"/>
              </a:gs>
              <a:gs pos="87000">
                <a:srgbClr val="825600"/>
              </a:gs>
              <a:gs pos="100000">
                <a:srgbClr val="FFA800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84" name="Rectangle 163"/>
          <p:cNvSpPr>
            <a:spLocks noChangeArrowheads="1"/>
          </p:cNvSpPr>
          <p:nvPr/>
        </p:nvSpPr>
        <p:spPr bwMode="auto">
          <a:xfrm>
            <a:off x="2400532" y="5257800"/>
            <a:ext cx="192024" cy="59436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85" name="Rectangle 163"/>
          <p:cNvSpPr>
            <a:spLocks noChangeArrowheads="1"/>
          </p:cNvSpPr>
          <p:nvPr/>
        </p:nvSpPr>
        <p:spPr bwMode="auto">
          <a:xfrm>
            <a:off x="2171932" y="5257800"/>
            <a:ext cx="192024" cy="59436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pic>
        <p:nvPicPr>
          <p:cNvPr id="99" name="Picture 98" descr="bang.g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506956" y="2819400"/>
            <a:ext cx="1524000" cy="1524000"/>
          </a:xfrm>
          <a:prstGeom prst="rect">
            <a:avLst/>
          </a:prstGeom>
        </p:spPr>
      </p:pic>
      <p:grpSp>
        <p:nvGrpSpPr>
          <p:cNvPr id="103" name="Group 102"/>
          <p:cNvGrpSpPr/>
          <p:nvPr/>
        </p:nvGrpSpPr>
        <p:grpSpPr>
          <a:xfrm>
            <a:off x="3048000" y="5257800"/>
            <a:ext cx="2743200" cy="461665"/>
            <a:chOff x="2743200" y="5418892"/>
            <a:chExt cx="2743200" cy="461665"/>
          </a:xfrm>
        </p:grpSpPr>
        <p:sp>
          <p:nvSpPr>
            <p:cNvPr id="101" name="TextBox 100"/>
            <p:cNvSpPr txBox="1"/>
            <p:nvPr/>
          </p:nvSpPr>
          <p:spPr>
            <a:xfrm>
              <a:off x="3581400" y="5418892"/>
              <a:ext cx="1905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  <a:ea typeface="Arial" charset="0"/>
                  <a:cs typeface="Arial"/>
                </a:rPr>
                <a:t>TCP timeout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02" name="Left Arrow 101"/>
            <p:cNvSpPr/>
            <p:nvPr/>
          </p:nvSpPr>
          <p:spPr>
            <a:xfrm>
              <a:off x="2743200" y="5562600"/>
              <a:ext cx="762000" cy="240972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381000" y="1383268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Worker 1</a:t>
            </a:r>
            <a:endParaRPr lang="en-US" sz="2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81000" y="26670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Worker 2</a:t>
            </a:r>
            <a:endParaRPr lang="en-US" sz="2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81000" y="396240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Worker 3</a:t>
            </a:r>
            <a:endParaRPr lang="en-US" sz="20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81000" y="51816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Worker 4</a:t>
            </a:r>
            <a:endParaRPr lang="en-US" sz="20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7010400" y="25146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Aggregator</a:t>
            </a:r>
            <a:endParaRPr lang="en-US" sz="2000" b="1" dirty="0"/>
          </a:p>
        </p:txBody>
      </p:sp>
      <p:grpSp>
        <p:nvGrpSpPr>
          <p:cNvPr id="48" name="Group 47"/>
          <p:cNvGrpSpPr/>
          <p:nvPr/>
        </p:nvGrpSpPr>
        <p:grpSpPr>
          <a:xfrm>
            <a:off x="5562600" y="4532293"/>
            <a:ext cx="2590800" cy="1849457"/>
            <a:chOff x="5410200" y="4837093"/>
            <a:chExt cx="2590800" cy="1849457"/>
          </a:xfrm>
        </p:grpSpPr>
        <p:sp>
          <p:nvSpPr>
            <p:cNvPr id="35" name="TextBox 34"/>
            <p:cNvSpPr txBox="1"/>
            <p:nvPr/>
          </p:nvSpPr>
          <p:spPr>
            <a:xfrm>
              <a:off x="5410200" y="4837093"/>
              <a:ext cx="25908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 smtClean="0">
                  <a:solidFill>
                    <a:srgbClr val="0000CC"/>
                  </a:solidFill>
                  <a:ea typeface="Arial" charset="0"/>
                  <a:cs typeface="Arial"/>
                </a:rPr>
                <a:t>RTO</a:t>
              </a:r>
              <a:r>
                <a:rPr lang="en-US" sz="2000" b="1" baseline="-25000" dirty="0" err="1" smtClean="0">
                  <a:solidFill>
                    <a:srgbClr val="0000CC"/>
                  </a:solidFill>
                  <a:ea typeface="Arial" charset="0"/>
                  <a:cs typeface="Arial"/>
                </a:rPr>
                <a:t>min</a:t>
              </a:r>
              <a:r>
                <a:rPr lang="en-US" sz="2000" b="1" baseline="-25000" dirty="0" smtClean="0">
                  <a:solidFill>
                    <a:srgbClr val="0000CC"/>
                  </a:solidFill>
                  <a:ea typeface="Arial" charset="0"/>
                  <a:cs typeface="Arial"/>
                </a:rPr>
                <a:t> </a:t>
              </a:r>
              <a:r>
                <a:rPr lang="en-US" sz="2000" b="1" dirty="0" smtClean="0">
                  <a:solidFill>
                    <a:srgbClr val="0000CC"/>
                  </a:solidFill>
                  <a:ea typeface="Arial" charset="0"/>
                  <a:cs typeface="Arial"/>
                </a:rPr>
                <a:t>= 300 ms</a:t>
              </a:r>
            </a:p>
            <a:p>
              <a:endParaRPr lang="en-US" b="1" dirty="0" smtClean="0">
                <a:solidFill>
                  <a:srgbClr val="FF0000"/>
                </a:solidFill>
              </a:endParaRPr>
            </a:p>
            <a:p>
              <a:endParaRPr lang="en-US" dirty="0"/>
            </a:p>
          </p:txBody>
        </p:sp>
        <p:pic>
          <p:nvPicPr>
            <p:cNvPr id="47" name="Picture 46" descr="hourglass_3.gif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79180" y="5334000"/>
              <a:ext cx="1078820" cy="1352550"/>
            </a:xfrm>
            <a:prstGeom prst="rect">
              <a:avLst/>
            </a:prstGeom>
          </p:spPr>
        </p:pic>
      </p:grpSp>
      <p:sp>
        <p:nvSpPr>
          <p:cNvPr id="49" name="TextBox 48"/>
          <p:cNvSpPr txBox="1"/>
          <p:nvPr/>
        </p:nvSpPr>
        <p:spPr>
          <a:xfrm>
            <a:off x="3810000" y="1393448"/>
            <a:ext cx="5029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ea typeface="Arial" charset="0"/>
                <a:cs typeface="Arial"/>
              </a:rPr>
              <a:t> Synchronized mice collide.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FF0000"/>
                </a:solidFill>
                <a:ea typeface="Arial" charset="0"/>
                <a:cs typeface="Arial"/>
              </a:rPr>
              <a:t> Caused by Partition/Aggregate.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448833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59 -0.00023 C -0.11909 0.00093 -0.22257 0.00671 -0.27795 -0.00023 C -0.33333 -0.00717 -0.32743 -0.02845 -0.34305 -0.04187 C -0.35868 -0.05528 -0.34583 -0.04418 -0.37205 -0.0805 C -0.39826 -0.11681 -0.47395 -0.22276 -0.50086 -0.26023 " pathEditMode="relative" rAng="0" ptsTypes="aaaaa">
                                      <p:cBhvr>
                                        <p:cTn id="18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5" y="-12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59 -0.00023 C -0.11909 0.00093 -0.22482 0.00116 -0.27795 -0.00023 C -0.33107 -0.00162 -0.30816 -0.00138 -0.32986 -0.00809 C -0.35156 -0.0148 -0.37934 -0.02822 -0.40816 -0.04025 C -0.43698 -0.05228 -0.4835 -0.07217 -0.5033 -0.0805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" y="-4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59 -0.00023 C -0.11909 0.00093 -0.22378 -0.00254 -0.27795 -0.00023 C -0.33211 0.00209 -0.31441 0.00602 -0.33576 0.01435 C -0.35711 0.02267 -0.37847 0.03586 -0.40573 0.04951 C -0.43298 0.06315 -0.48003 0.08652 -0.49965 0.09623 " pathEditMode="relative" rAng="0" ptsTypes="aaaaa">
                                      <p:cBhvr>
                                        <p:cTn id="22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5" y="4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59 -0.00023 C -0.0552 -0.00023 -0.22274 -0.00763 -0.27795 -0.00023 C -0.33316 0.00717 -0.32257 0.02499 -0.34184 0.04488 C -0.36111 0.06477 -0.36718 0.08143 -0.39357 0.11867 C -0.41996 0.15591 -0.4776 0.23688 -0.49965 0.26787 " pathEditMode="relative" rAng="0" ptsTypes="aaaaa">
                                      <p:cBhvr>
                                        <p:cTn id="24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5" y="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67 -0.0037 C 0.0342 0.0266 0.10746 0.13371 0.14166 0.17789 C 0.17586 0.22207 0.18455 0.24636 0.2177 0.26139 C 0.25086 0.27643 0.3151 0.26648 0.34062 0.26787 " pathEditMode="relative" rAng="0" ptsTypes="aaaa">
                                      <p:cBhvr>
                                        <p:cTn id="6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" y="140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02 -0.00463 C 0.01458 -0.00324 0.02708 -0.01203 0.0427 0.00323 C 0.05833 0.0185 0.07777 0.05135 0.10295 0.08651 C 0.12812 0.12167 0.16823 0.18528 0.1934 0.21489 C 0.21857 0.2445 0.22916 0.2556 0.25364 0.26393 C 0.27812 0.27226 0.32222 0.26532 0.34027 0.26555 " pathEditMode="relative" rAng="0" ptsTypes="aaaaaa">
                                      <p:cBhvr>
                                        <p:cTn id="6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" y="135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0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61111E-6 4.16146E-6 C 0.06458 0.02914 0.12934 0.05829 0.1651 0.0724 C 0.20086 0.08651 0.19357 0.08327 0.21458 0.08512 C 0.23559 0.08697 0.27517 0.08373 0.29114 0.08327 " pathEditMode="relative" rAng="0" ptsTypes="aaaa">
                                      <p:cBhvr>
                                        <p:cTn id="6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" y="43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0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61111E-6 -0.00694 C -0.00295 -0.01203 -0.00643 -0.01758 0.02882 -0.00371 C 0.06406 0.01017 0.16753 0.06222 0.21145 0.07679 C 0.25538 0.09137 0.27534 0.08188 0.29218 0.08327 " pathEditMode="relative" rAng="0" ptsTypes="aaaa">
                                      <p:cBhvr>
                                        <p:cTn id="7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44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0" presetClass="path" presetSubtype="0" accel="50000" decel="5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0208 0.00417 C 0.01666 -0.003 0.06336 -0.02752 0.08993 -0.04071 C 0.11649 -0.05389 0.14062 -0.06523 0.16111 -0.07448 C 0.18159 -0.08373 0.19913 -0.09299 0.21284 -0.09692 C 0.22656 -0.10085 0.2368 -0.09831 0.24305 -0.09854 " pathEditMode="relative" rAng="0" ptsTypes="aaaaa">
                                      <p:cBhvr>
                                        <p:cTn id="7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" y="-53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0" presetClass="path" presetSubtype="0" accel="50000" decel="5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3.61111E-6 -4.02036E-6 C 0.00625 0.00209 0.01267 0.00417 0.02048 0.00324 C 0.0283 0.00232 0.02743 0.00255 0.04687 -0.00624 C 0.06632 -0.01503 0.10902 -0.03423 0.13663 -0.0488 C 0.16423 -0.06338 0.19461 -0.08558 0.21267 -0.09368 C 0.23073 -0.10178 0.23836 -0.09623 0.24514 -0.09692 " pathEditMode="relative" rAng="0" ptsTypes="aaaaaa">
                                      <p:cBhvr>
                                        <p:cTn id="7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" y="-49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0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0.02136 -0.02082 L 0.20695 -0.28614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" y="-133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0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0.00937 0.00278 C 0.01823 0.0037 0.02708 0.00463 0.03333 0.00116 C 0.03958 -0.00231 0.0158 0.02637 0.0467 -0.01804 C 0.0776 -0.06245 0.14826 -0.164 0.21892 -0.26532 " pathEditMode="relative" rAng="0" ptsTypes="aaaA">
                                      <p:cBhvr>
                                        <p:cTn id="7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" y="-122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21059 -0.2873 L 0.21059 0.24543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6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8" presetClass="emph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-86400000">
                                      <p:cBhvr>
                                        <p:cTn id="8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6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21892 -0.26532 L 0.21892 0.24543 " pathEditMode="relative" rAng="0" ptsTypes="AA">
                                      <p:cBhvr>
                                        <p:cTn id="87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5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8" presetClass="emph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-86400000">
                                      <p:cBhvr>
                                        <p:cTn id="8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000"/>
                            </p:stCondLst>
                            <p:childTnLst>
                              <p:par>
                                <p:cTn id="91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541 0.26764 L 0.51041 0.26764 " pathEditMode="relative" rAng="0" ptsTypes="AA">
                                      <p:cBhvr>
                                        <p:cTn id="9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33611 0.26463 L 0.53541 0.26532 " pathEditMode="relative" rAng="0" ptsTypes="AA">
                                      <p:cBhvr>
                                        <p:cTn id="9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0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63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27864 0.08142 L 0.51041 0.08304 " pathEditMode="relative" rAng="0" ptsTypes="AA">
                                      <p:cBhvr>
                                        <p:cTn id="10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" y="1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63" presetClass="path" presetSubtype="0" accel="50000" decel="50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28437 0.08304 L 0.53541 0.08258 " pathEditMode="relative" rAng="0" ptsTypes="AA">
                                      <p:cBhvr>
                                        <p:cTn id="10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" y="0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3" nodeType="withEffect">
                                  <p:stCondLst>
                                    <p:cond delay="1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63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24253 -0.09877 L 0.51041 -0.09877 " pathEditMode="relative" rAng="0" ptsTypes="AA">
                                      <p:cBhvr>
                                        <p:cTn id="11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" y="0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3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63" presetClass="path" presetSubtype="0" accel="50000" decel="5000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25277 -0.09877 L 0.53541 -0.09877 " pathEditMode="relative" rAng="0" ptsTypes="AA">
                                      <p:cBhvr>
                                        <p:cTn id="11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" y="0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3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59 0.00116 C 0.02951 -0.03192 0.11319 -0.15174 0.14427 -0.19778 C 0.17534 -0.24381 0.18316 -0.26 0.19357 -0.27481 C 0.20399 -0.28961 0.20052 -0.28429 0.20694 -0.28614 C 0.21336 -0.28799 0.18142 -0.28614 0.23194 -0.28614 C 0.28246 -0.28614 0.45243 -0.28614 0.51041 -0.28614 " pathEditMode="relative" rAng="0" ptsTypes="aaaaaa">
                                      <p:cBhvr>
                                        <p:cTn id="134" dur="1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" y="-146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5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0" presetClass="path" presetSubtype="0" accel="50000" decel="5000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0.00625 C 0.01093 0.00717 0.02048 0.00787 0.02777 0.00463 C 0.03507 0.00139 0.02534 0.01226 0.0434 -0.01295 C 0.06146 -0.03817 0.10625 -0.10432 0.13611 -0.14619 C 0.16597 -0.18806 0.19896 -0.24219 0.22291 -0.26486 C 0.24687 -0.28753 0.22795 -0.2799 0.27951 -0.28267 C 0.33107 -0.28545 0.47986 -0.28221 0.53246 -0.28221 " pathEditMode="relative" rAng="0" ptsTypes="aaaaaaa">
                                      <p:cBhvr>
                                        <p:cTn id="139" dur="1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" y="-144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5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4" grpId="1" animBg="1"/>
      <p:bldP spid="74" grpId="2" animBg="1"/>
      <p:bldP spid="75" grpId="0" animBg="1"/>
      <p:bldP spid="75" grpId="1" animBg="1"/>
      <p:bldP spid="75" grpId="2" animBg="1"/>
      <p:bldP spid="76" grpId="0" animBg="1"/>
      <p:bldP spid="76" grpId="1" animBg="1"/>
      <p:bldP spid="76" grpId="2" animBg="1"/>
      <p:bldP spid="77" grpId="0" animBg="1"/>
      <p:bldP spid="77" grpId="1" animBg="1"/>
      <p:bldP spid="77" grpId="2" animBg="1"/>
      <p:bldP spid="78" grpId="0" animBg="1"/>
      <p:bldP spid="78" grpId="1" animBg="1"/>
      <p:bldP spid="78" grpId="2" animBg="1"/>
      <p:bldP spid="78" grpId="3" animBg="1"/>
      <p:bldP spid="79" grpId="0" animBg="1"/>
      <p:bldP spid="79" grpId="1" animBg="1"/>
      <p:bldP spid="79" grpId="2" animBg="1"/>
      <p:bldP spid="79" grpId="3" animBg="1"/>
      <p:bldP spid="80" grpId="0" animBg="1"/>
      <p:bldP spid="80" grpId="1" animBg="1"/>
      <p:bldP spid="80" grpId="2" animBg="1"/>
      <p:bldP spid="80" grpId="3" animBg="1"/>
      <p:bldP spid="81" grpId="0" animBg="1"/>
      <p:bldP spid="81" grpId="1" animBg="1"/>
      <p:bldP spid="81" grpId="2" animBg="1"/>
      <p:bldP spid="81" grpId="3" animBg="1"/>
      <p:bldP spid="82" grpId="0" animBg="1"/>
      <p:bldP spid="82" grpId="1" animBg="1"/>
      <p:bldP spid="82" grpId="2" animBg="1"/>
      <p:bldP spid="82" grpId="3" animBg="1"/>
      <p:bldP spid="83" grpId="0" animBg="1"/>
      <p:bldP spid="83" grpId="1" animBg="1"/>
      <p:bldP spid="83" grpId="2" animBg="1"/>
      <p:bldP spid="83" grpId="3" animBg="1"/>
      <p:bldP spid="84" grpId="0" animBg="1"/>
      <p:bldP spid="84" grpId="1" animBg="1"/>
      <p:bldP spid="84" grpId="2" animBg="1"/>
      <p:bldP spid="84" grpId="3" animBg="1"/>
      <p:bldP spid="84" grpId="4" animBg="1"/>
      <p:bldP spid="84" grpId="5" animBg="1"/>
      <p:bldP spid="85" grpId="0" animBg="1"/>
      <p:bldP spid="85" grpId="1" animBg="1"/>
      <p:bldP spid="85" grpId="2" animBg="1"/>
      <p:bldP spid="85" grpId="3" animBg="1"/>
      <p:bldP spid="85" grpId="4" animBg="1"/>
      <p:bldP spid="85" grpId="5" animBg="1"/>
      <p:bldP spid="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 az a torlódás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556132"/>
            <a:ext cx="8839200" cy="5257800"/>
          </a:xfrm>
        </p:spPr>
        <p:txBody>
          <a:bodyPr>
            <a:normAutofit/>
          </a:bodyPr>
          <a:lstStyle/>
          <a:p>
            <a:r>
              <a:rPr lang="hu-HU" dirty="0" smtClean="0"/>
              <a:t>A hálózat terhelése nagyobb, mint a kapacitása</a:t>
            </a:r>
            <a:endParaRPr lang="en-US" dirty="0" smtClean="0"/>
          </a:p>
          <a:p>
            <a:pPr lvl="1"/>
            <a:r>
              <a:rPr lang="hu-HU" dirty="0" smtClean="0"/>
              <a:t>A kapacitás nem egyenletes a hálózatban</a:t>
            </a:r>
            <a:endParaRPr lang="en-US" dirty="0" smtClean="0"/>
          </a:p>
          <a:p>
            <a:pPr lvl="2"/>
            <a:r>
              <a:rPr lang="en-US" dirty="0" smtClean="0"/>
              <a:t>Modem vs. Cellular vs. Cable vs. Fiber Optics</a:t>
            </a:r>
          </a:p>
          <a:p>
            <a:pPr lvl="1"/>
            <a:r>
              <a:rPr lang="hu-HU" dirty="0" smtClean="0"/>
              <a:t>Számos folyam verseng a sávszélességért</a:t>
            </a:r>
            <a:endParaRPr lang="en-US" dirty="0" smtClean="0"/>
          </a:p>
          <a:p>
            <a:pPr lvl="2"/>
            <a:r>
              <a:rPr lang="hu-HU" dirty="0" smtClean="0"/>
              <a:t>otthoni</a:t>
            </a:r>
            <a:r>
              <a:rPr lang="en-US" dirty="0" smtClean="0"/>
              <a:t> </a:t>
            </a:r>
            <a:r>
              <a:rPr lang="hu-HU" dirty="0" smtClean="0"/>
              <a:t>kábel</a:t>
            </a:r>
            <a:r>
              <a:rPr lang="en-US" dirty="0" smtClean="0"/>
              <a:t> modem vs. corporate datacenter</a:t>
            </a:r>
          </a:p>
          <a:p>
            <a:pPr lvl="1"/>
            <a:r>
              <a:rPr lang="hu-HU" dirty="0" smtClean="0"/>
              <a:t>A terhelés időben nem egyenletes</a:t>
            </a:r>
            <a:endParaRPr lang="en-US" dirty="0" smtClean="0"/>
          </a:p>
          <a:p>
            <a:pPr lvl="2"/>
            <a:r>
              <a:rPr lang="hu-HU" dirty="0" smtClean="0"/>
              <a:t>Vasárnap este 10:00</a:t>
            </a:r>
            <a:r>
              <a:rPr lang="en-US" dirty="0" smtClean="0"/>
              <a:t> = </a:t>
            </a:r>
            <a:r>
              <a:rPr lang="en-US" dirty="0" err="1" smtClean="0"/>
              <a:t>Bittorrent</a:t>
            </a:r>
            <a:r>
              <a:rPr lang="hu-HU" dirty="0" smtClean="0"/>
              <a:t> </a:t>
            </a:r>
            <a:r>
              <a:rPr lang="en-US" dirty="0" smtClean="0"/>
              <a:t>Game of Thrones</a:t>
            </a:r>
          </a:p>
          <a:p>
            <a:pPr lvl="1"/>
            <a:endParaRPr lang="en-US" dirty="0"/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807" y="3094446"/>
            <a:ext cx="6257557" cy="349373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90179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85" descr="server-gra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0844" y="5350272"/>
            <a:ext cx="915278" cy="974328"/>
          </a:xfrm>
          <a:prstGeom prst="rect">
            <a:avLst/>
          </a:prstGeom>
        </p:spPr>
      </p:pic>
      <p:pic>
        <p:nvPicPr>
          <p:cNvPr id="89" name="Picture 88" descr="server-gra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1722" y="1556544"/>
            <a:ext cx="915278" cy="9743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Queue Buildup</a:t>
            </a:r>
            <a:endParaRPr lang="en-US" dirty="0"/>
          </a:p>
        </p:txBody>
      </p:sp>
      <p:pic>
        <p:nvPicPr>
          <p:cNvPr id="10" name="Content Placeholder 9" descr="switch.pn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 flipH="1">
            <a:off x="4284353" y="3570383"/>
            <a:ext cx="1643349" cy="69294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92824" y="6356350"/>
            <a:ext cx="2133600" cy="365125"/>
          </a:xfrm>
        </p:spPr>
        <p:txBody>
          <a:bodyPr>
            <a:normAutofit lnSpcReduction="10000"/>
          </a:bodyPr>
          <a:lstStyle/>
          <a:p>
            <a:fld id="{D6860B3D-D4F8-4840-B91D-0EEC232E35FC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5" name="Picture 4" descr="server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33201" y="3381938"/>
            <a:ext cx="1148799" cy="1102845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V="1">
            <a:off x="5699102" y="3916857"/>
            <a:ext cx="161029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609709" y="2043708"/>
            <a:ext cx="1675522" cy="17662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608831" y="4038600"/>
            <a:ext cx="1676400" cy="179883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51"/>
          <p:cNvGrpSpPr>
            <a:grpSpLocks/>
          </p:cNvGrpSpPr>
          <p:nvPr/>
        </p:nvGrpSpPr>
        <p:grpSpPr bwMode="auto">
          <a:xfrm>
            <a:off x="4419600" y="3613944"/>
            <a:ext cx="1295400" cy="609600"/>
            <a:chOff x="4032" y="480"/>
            <a:chExt cx="768" cy="576"/>
          </a:xfrm>
          <a:gradFill>
            <a:gsLst>
              <a:gs pos="0">
                <a:schemeClr val="bg1"/>
              </a:gs>
              <a:gs pos="100000">
                <a:schemeClr val="hlink"/>
              </a:gs>
            </a:gsLst>
            <a:lin ang="0" scaled="1"/>
          </a:gradFill>
        </p:grpSpPr>
        <p:sp>
          <p:nvSpPr>
            <p:cNvPr id="55" name="Freeform 152"/>
            <p:cNvSpPr>
              <a:spLocks/>
            </p:cNvSpPr>
            <p:nvPr/>
          </p:nvSpPr>
          <p:spPr bwMode="auto">
            <a:xfrm>
              <a:off x="4032" y="480"/>
              <a:ext cx="768" cy="576"/>
            </a:xfrm>
            <a:custGeom>
              <a:avLst/>
              <a:gdLst>
                <a:gd name="T0" fmla="*/ 0 w 768"/>
                <a:gd name="T1" fmla="*/ 0 h 576"/>
                <a:gd name="T2" fmla="*/ 768 w 768"/>
                <a:gd name="T3" fmla="*/ 0 h 576"/>
                <a:gd name="T4" fmla="*/ 768 w 768"/>
                <a:gd name="T5" fmla="*/ 576 h 576"/>
                <a:gd name="T6" fmla="*/ 0 w 768"/>
                <a:gd name="T7" fmla="*/ 576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576"/>
                <a:gd name="T14" fmla="*/ 768 w 768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576">
                  <a:moveTo>
                    <a:pt x="0" y="0"/>
                  </a:moveTo>
                  <a:lnTo>
                    <a:pt x="768" y="0"/>
                  </a:lnTo>
                  <a:lnTo>
                    <a:pt x="768" y="576"/>
                  </a:lnTo>
                  <a:lnTo>
                    <a:pt x="0" y="576"/>
                  </a:lnTo>
                </a:path>
              </a:pathLst>
            </a:cu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333399"/>
                </a:solidFill>
              </a:endParaRPr>
            </a:p>
          </p:txBody>
        </p:sp>
        <p:sp>
          <p:nvSpPr>
            <p:cNvPr id="56" name="Line 153"/>
            <p:cNvSpPr>
              <a:spLocks noChangeShapeType="1"/>
            </p:cNvSpPr>
            <p:nvPr/>
          </p:nvSpPr>
          <p:spPr bwMode="auto">
            <a:xfrm>
              <a:off x="4664" y="653"/>
              <a:ext cx="0" cy="28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8" name="Rectangle 163"/>
          <p:cNvSpPr>
            <a:spLocks noChangeArrowheads="1"/>
          </p:cNvSpPr>
          <p:nvPr/>
        </p:nvSpPr>
        <p:spPr bwMode="auto">
          <a:xfrm>
            <a:off x="2398776" y="1785144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79" name="Rectangle 163"/>
          <p:cNvSpPr>
            <a:spLocks noChangeArrowheads="1"/>
          </p:cNvSpPr>
          <p:nvPr/>
        </p:nvSpPr>
        <p:spPr bwMode="auto">
          <a:xfrm>
            <a:off x="2170176" y="1785144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84" name="Rectangle 163"/>
          <p:cNvSpPr>
            <a:spLocks noChangeArrowheads="1"/>
          </p:cNvSpPr>
          <p:nvPr/>
        </p:nvSpPr>
        <p:spPr bwMode="auto">
          <a:xfrm>
            <a:off x="2398776" y="5595144"/>
            <a:ext cx="192024" cy="59436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85" name="Rectangle 163"/>
          <p:cNvSpPr>
            <a:spLocks noChangeArrowheads="1"/>
          </p:cNvSpPr>
          <p:nvPr/>
        </p:nvSpPr>
        <p:spPr bwMode="auto">
          <a:xfrm>
            <a:off x="2170176" y="5595144"/>
            <a:ext cx="192024" cy="59436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22244" y="109934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Sender 1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522244" y="490934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Sender 2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7237244" y="2863612"/>
            <a:ext cx="114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Receiver</a:t>
            </a:r>
            <a:endParaRPr lang="en-US" b="1" dirty="0"/>
          </a:p>
        </p:txBody>
      </p:sp>
      <p:sp>
        <p:nvSpPr>
          <p:cNvPr id="42" name="Rectangle 163"/>
          <p:cNvSpPr>
            <a:spLocks noChangeArrowheads="1"/>
          </p:cNvSpPr>
          <p:nvPr/>
        </p:nvSpPr>
        <p:spPr bwMode="auto">
          <a:xfrm>
            <a:off x="1939820" y="1785144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48" name="Rectangle 163"/>
          <p:cNvSpPr>
            <a:spLocks noChangeArrowheads="1"/>
          </p:cNvSpPr>
          <p:nvPr/>
        </p:nvSpPr>
        <p:spPr bwMode="auto">
          <a:xfrm>
            <a:off x="1711220" y="1785144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49" name="Rectangle 163"/>
          <p:cNvSpPr>
            <a:spLocks noChangeArrowheads="1"/>
          </p:cNvSpPr>
          <p:nvPr/>
        </p:nvSpPr>
        <p:spPr bwMode="auto">
          <a:xfrm>
            <a:off x="1482620" y="1785144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111020" y="1785144"/>
            <a:ext cx="1335024" cy="594360"/>
            <a:chOff x="3389376" y="1676400"/>
            <a:chExt cx="1335024" cy="594360"/>
          </a:xfrm>
        </p:grpSpPr>
        <p:sp>
          <p:nvSpPr>
            <p:cNvPr id="50" name="Rectangle 163"/>
            <p:cNvSpPr>
              <a:spLocks noChangeArrowheads="1"/>
            </p:cNvSpPr>
            <p:nvPr/>
          </p:nvSpPr>
          <p:spPr bwMode="auto">
            <a:xfrm>
              <a:off x="3389376" y="1676400"/>
              <a:ext cx="192024" cy="594360"/>
            </a:xfrm>
            <a:prstGeom prst="rect">
              <a:avLst/>
            </a:prstGeom>
            <a:gradFill rotWithShape="1">
              <a:gsLst>
                <a:gs pos="0">
                  <a:srgbClr val="F75615">
                    <a:gamma/>
                    <a:shade val="46275"/>
                    <a:invGamma/>
                  </a:srgbClr>
                </a:gs>
                <a:gs pos="50000">
                  <a:srgbClr val="F75615"/>
                </a:gs>
                <a:gs pos="100000">
                  <a:srgbClr val="F75615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333399"/>
                </a:solidFill>
                <a:latin typeface="Arial" pitchFamily="-109" charset="0"/>
                <a:ea typeface="+mn-ea"/>
              </a:endParaRPr>
            </a:p>
          </p:txBody>
        </p:sp>
        <p:sp>
          <p:nvSpPr>
            <p:cNvPr id="51" name="Rectangle 163"/>
            <p:cNvSpPr>
              <a:spLocks noChangeArrowheads="1"/>
            </p:cNvSpPr>
            <p:nvPr/>
          </p:nvSpPr>
          <p:spPr bwMode="auto">
            <a:xfrm>
              <a:off x="3617976" y="1676400"/>
              <a:ext cx="192024" cy="594360"/>
            </a:xfrm>
            <a:prstGeom prst="rect">
              <a:avLst/>
            </a:prstGeom>
            <a:gradFill rotWithShape="1">
              <a:gsLst>
                <a:gs pos="0">
                  <a:srgbClr val="F75615">
                    <a:gamma/>
                    <a:shade val="46275"/>
                    <a:invGamma/>
                  </a:srgbClr>
                </a:gs>
                <a:gs pos="50000">
                  <a:srgbClr val="F75615"/>
                </a:gs>
                <a:gs pos="100000">
                  <a:srgbClr val="F75615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333399"/>
                </a:solidFill>
                <a:latin typeface="Arial" pitchFamily="-109" charset="0"/>
                <a:ea typeface="+mn-ea"/>
              </a:endParaRPr>
            </a:p>
          </p:txBody>
        </p:sp>
        <p:sp>
          <p:nvSpPr>
            <p:cNvPr id="52" name="Rectangle 163"/>
            <p:cNvSpPr>
              <a:spLocks noChangeArrowheads="1"/>
            </p:cNvSpPr>
            <p:nvPr/>
          </p:nvSpPr>
          <p:spPr bwMode="auto">
            <a:xfrm>
              <a:off x="3846576" y="1676400"/>
              <a:ext cx="192024" cy="594360"/>
            </a:xfrm>
            <a:prstGeom prst="rect">
              <a:avLst/>
            </a:prstGeom>
            <a:gradFill rotWithShape="1">
              <a:gsLst>
                <a:gs pos="0">
                  <a:srgbClr val="F75615">
                    <a:gamma/>
                    <a:shade val="46275"/>
                    <a:invGamma/>
                  </a:srgbClr>
                </a:gs>
                <a:gs pos="50000">
                  <a:srgbClr val="F75615"/>
                </a:gs>
                <a:gs pos="100000">
                  <a:srgbClr val="F75615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333399"/>
                </a:solidFill>
                <a:latin typeface="Arial" pitchFamily="-109" charset="0"/>
                <a:ea typeface="+mn-ea"/>
              </a:endParaRPr>
            </a:p>
          </p:txBody>
        </p:sp>
        <p:sp>
          <p:nvSpPr>
            <p:cNvPr id="53" name="Rectangle 163"/>
            <p:cNvSpPr>
              <a:spLocks noChangeArrowheads="1"/>
            </p:cNvSpPr>
            <p:nvPr/>
          </p:nvSpPr>
          <p:spPr bwMode="auto">
            <a:xfrm>
              <a:off x="4075176" y="1676400"/>
              <a:ext cx="192024" cy="594360"/>
            </a:xfrm>
            <a:prstGeom prst="rect">
              <a:avLst/>
            </a:prstGeom>
            <a:gradFill rotWithShape="1">
              <a:gsLst>
                <a:gs pos="0">
                  <a:srgbClr val="F75615">
                    <a:gamma/>
                    <a:shade val="46275"/>
                    <a:invGamma/>
                  </a:srgbClr>
                </a:gs>
                <a:gs pos="50000">
                  <a:srgbClr val="F75615"/>
                </a:gs>
                <a:gs pos="100000">
                  <a:srgbClr val="F75615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333399"/>
                </a:solidFill>
                <a:latin typeface="Arial" pitchFamily="-109" charset="0"/>
                <a:ea typeface="+mn-ea"/>
              </a:endParaRPr>
            </a:p>
          </p:txBody>
        </p:sp>
        <p:sp>
          <p:nvSpPr>
            <p:cNvPr id="54" name="Rectangle 163"/>
            <p:cNvSpPr>
              <a:spLocks noChangeArrowheads="1"/>
            </p:cNvSpPr>
            <p:nvPr/>
          </p:nvSpPr>
          <p:spPr bwMode="auto">
            <a:xfrm>
              <a:off x="4303776" y="1676400"/>
              <a:ext cx="192024" cy="594360"/>
            </a:xfrm>
            <a:prstGeom prst="rect">
              <a:avLst/>
            </a:prstGeom>
            <a:gradFill rotWithShape="1">
              <a:gsLst>
                <a:gs pos="0">
                  <a:srgbClr val="F75615">
                    <a:gamma/>
                    <a:shade val="46275"/>
                    <a:invGamma/>
                  </a:srgbClr>
                </a:gs>
                <a:gs pos="50000">
                  <a:srgbClr val="F75615"/>
                </a:gs>
                <a:gs pos="100000">
                  <a:srgbClr val="F75615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333399"/>
                </a:solidFill>
                <a:latin typeface="Arial" pitchFamily="-109" charset="0"/>
                <a:ea typeface="+mn-ea"/>
              </a:endParaRPr>
            </a:p>
          </p:txBody>
        </p:sp>
        <p:sp>
          <p:nvSpPr>
            <p:cNvPr id="57" name="Rectangle 163"/>
            <p:cNvSpPr>
              <a:spLocks noChangeArrowheads="1"/>
            </p:cNvSpPr>
            <p:nvPr/>
          </p:nvSpPr>
          <p:spPr bwMode="auto">
            <a:xfrm>
              <a:off x="4532376" y="1676400"/>
              <a:ext cx="192024" cy="594360"/>
            </a:xfrm>
            <a:prstGeom prst="rect">
              <a:avLst/>
            </a:prstGeom>
            <a:gradFill rotWithShape="1">
              <a:gsLst>
                <a:gs pos="0">
                  <a:srgbClr val="F75615">
                    <a:gamma/>
                    <a:shade val="46275"/>
                    <a:invGamma/>
                  </a:srgbClr>
                </a:gs>
                <a:gs pos="50000">
                  <a:srgbClr val="F75615"/>
                </a:gs>
                <a:gs pos="100000">
                  <a:srgbClr val="F75615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333399"/>
                </a:solidFill>
                <a:latin typeface="Arial" pitchFamily="-109" charset="0"/>
                <a:ea typeface="+mn-ea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657600" y="1752600"/>
            <a:ext cx="5486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ea typeface="Arial" charset="0"/>
                <a:cs typeface="Arial"/>
              </a:rPr>
              <a:t> Big flows buildup queues. 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FF0000"/>
                </a:solidFill>
                <a:cs typeface="Arial"/>
              </a:rPr>
              <a:t> Increased latency for short flows.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657600" y="4910316"/>
            <a:ext cx="54102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ea typeface="Arial" charset="0"/>
                <a:cs typeface="Arial"/>
              </a:rPr>
              <a:t> Measurements in Bing cluster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0000CC"/>
                </a:solidFill>
                <a:cs typeface="Arial"/>
              </a:rPr>
              <a:t> For 90% packets: RTT &lt; 1ms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FF0000"/>
                </a:solidFill>
                <a:cs typeface="Arial"/>
              </a:rPr>
              <a:t> For 10% packets: 1ms &lt; RTT &lt; 15ms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18787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67 -0.0037 C 0.0342 0.0266 0.10746 0.13371 0.14166 0.17789 C 0.17586 0.22207 0.18455 0.24636 0.2177 0.26139 C 0.25086 0.27643 0.3151 0.26648 0.34062 0.26787 " pathEditMode="relative" rAng="0" ptsTypes="aaaa">
                                      <p:cBhvr>
                                        <p:cTn id="3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" y="14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02 -0.00462 C 0.01458 -0.00324 0.02708 -0.01203 0.04271 0.00324 C 0.05833 0.01851 0.07777 0.05136 0.10295 0.08652 C 0.12812 0.12168 0.1684 0.1846 0.1934 0.2149 C 0.2184 0.2452 0.2283 0.25885 0.25295 0.26787 C 0.2776 0.27689 0.32274 0.26926 0.34097 0.26949 " pathEditMode="relative" rAng="0" ptsTypes="aaaaaa">
                                      <p:cBhvr>
                                        <p:cTn id="3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" y="137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28 -0.00462 C 0.08542 0.02475 0.15295 0.12723 0.18629 0.17141 C 0.21962 0.21559 0.23941 0.24428 0.26528 0.26024 C 0.29115 0.2762 0.32604 0.26625 0.34202 0.26787 " pathEditMode="relative" rAng="0" ptsTypes="aaaa">
                                      <p:cBhvr>
                                        <p:cTn id="4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" y="14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03 -0.00463 C 0.02257 -0.00347 0.06233 -0.01921 0.09028 0.00208 C 0.11823 0.02338 0.1507 0.08796 0.17657 0.12384 C 0.20243 0.15972 0.22743 0.19352 0.24584 0.21759 C 0.26424 0.24167 0.27118 0.25972 0.2875 0.26806 C 0.30382 0.27639 0.33177 0.26783 0.34341 0.26783 " pathEditMode="relative" rAng="0" ptsTypes="aaaaaa">
                                      <p:cBhvr>
                                        <p:cTn id="4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" y="13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80662E-6 C 0.01198 -0.00023 0.05157 -0.00231 0.07153 -0.00185 C 0.0915 -0.00139 0.10174 -0.01226 0.11979 0.00301 C 0.13785 0.01828 0.1592 0.05876 0.17986 0.08975 C 0.20052 0.12075 0.2224 0.15961 0.24375 0.18922 C 0.26511 0.21883 0.29063 0.25445 0.30764 0.26787 C 0.32466 0.28129 0.3382 0.26926 0.34618 0.26949 " pathEditMode="relative" rAng="0" ptsTypes="aaaaaaa">
                                      <p:cBhvr>
                                        <p:cTn id="4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" y="134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1296 C 0.05608 -0.06822 0.11285 -0.15009 0.14219 -0.19264 C 0.17153 -0.23519 0.1658 -0.22803 0.17604 -0.24329 C 0.18629 -0.25855 0.19636 -0.27752 0.20417 -0.28492 C 0.21198 -0.29232 0.21945 -0.287 0.22344 -0.28769 " pathEditMode="relative" rAng="0" ptsTypes="aaaaa">
                                      <p:cBhvr>
                                        <p:cTn id="4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" y="-153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38483E-6 C 0.00539 -0.00046 0.01077 0.02174 0.03247 -0.00323 C 0.05417 -0.02821 0.10243 -0.1073 0.13004 -0.14963 C 0.15764 -0.19195 0.18195 -0.23358 0.19792 -0.25647 C 0.21389 -0.27937 0.22049 -0.28122 0.22639 -0.28769 " pathEditMode="relative" rAng="0" ptsTypes="aaaaa">
                                      <p:cBhvr>
                                        <p:cTn id="4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" y="-1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726 -0.28839 L 0.22726 0.18895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9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-86400000">
                                      <p:cBhvr>
                                        <p:cTn id="5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541 0.26764 L 0.51041 0.26764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33611 0.26463 L 0.53541 0.26532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63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33542 0.26764 L 0.56059 0.26764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" y="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63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33611 0.26394 L 0.58559 0.26764 " pathEditMode="relative" rAng="0" ptsTypes="AA">
                                      <p:cBhvr>
                                        <p:cTn id="7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2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63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33559 0.26764 L 0.61059 0.26764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" y="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3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63" presetClass="path" presetSubtype="0" accel="50000" decel="5000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21875 -0.28753 L 0.51041 -0.28753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" y="0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3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8" grpId="1" animBg="1"/>
      <p:bldP spid="78" grpId="2" animBg="1"/>
      <p:bldP spid="78" grpId="3" animBg="1"/>
      <p:bldP spid="79" grpId="0" animBg="1"/>
      <p:bldP spid="79" grpId="1" animBg="1"/>
      <p:bldP spid="79" grpId="2" animBg="1"/>
      <p:bldP spid="79" grpId="3" animBg="1"/>
      <p:bldP spid="84" grpId="0" animBg="1"/>
      <p:bldP spid="84" grpId="1" animBg="1"/>
      <p:bldP spid="84" grpId="2" animBg="1"/>
      <p:bldP spid="84" grpId="3" animBg="1"/>
      <p:bldP spid="85" grpId="0" animBg="1"/>
      <p:bldP spid="85" grpId="1" animBg="1"/>
      <p:bldP spid="85" grpId="2" animBg="1"/>
      <p:bldP spid="85" grpId="3" animBg="1"/>
      <p:bldP spid="42" grpId="0" animBg="1"/>
      <p:bldP spid="42" grpId="1" animBg="1"/>
      <p:bldP spid="48" grpId="0" animBg="1"/>
      <p:bldP spid="48" grpId="1" animBg="1"/>
      <p:bldP spid="49" grpId="0" animBg="1"/>
      <p:bldP spid="49" grpId="1" animBg="1"/>
      <p:bldP spid="49" grpId="2" animBg="1"/>
      <p:bldP spid="49" grpId="3" animBg="1"/>
      <p:bldP spid="59" grpId="0"/>
      <p:bldP spid="6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dirty="0" smtClean="0"/>
              <a:t>Data Center Transport Requirements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96F468FF-8BB4-3349-8005-AE9F629C616D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4" name="Rectangle 262"/>
          <p:cNvSpPr>
            <a:spLocks noGrp="1" noChangeArrowheads="1"/>
          </p:cNvSpPr>
          <p:nvPr/>
        </p:nvSpPr>
        <p:spPr bwMode="auto">
          <a:xfrm>
            <a:off x="381000" y="1447800"/>
            <a:ext cx="88392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defTabSz="914400" eaLnBrk="0" hangingPunct="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800" b="1" kern="0" dirty="0" smtClean="0">
                <a:solidFill>
                  <a:srgbClr val="0000CC"/>
                </a:solidFill>
                <a:cs typeface="Times New Roman"/>
              </a:rPr>
              <a:t> High Burst Tolerance</a:t>
            </a:r>
          </a:p>
          <a:p>
            <a:pPr marL="742950" lvl="1" indent="-285750" eaLnBrk="0" hangingPunct="0">
              <a:spcBef>
                <a:spcPct val="25000"/>
              </a:spcBef>
              <a:buClr>
                <a:srgbClr val="000000"/>
              </a:buClr>
              <a:buFontTx/>
              <a:buChar char="–"/>
              <a:defRPr/>
            </a:pPr>
            <a:r>
              <a:rPr lang="en-US" sz="2400" kern="0" dirty="0" err="1" smtClean="0">
                <a:solidFill>
                  <a:srgbClr val="000000"/>
                </a:solidFill>
                <a:cs typeface="Times New Roman"/>
              </a:rPr>
              <a:t>Incast</a:t>
            </a:r>
            <a:r>
              <a:rPr lang="en-US" sz="2400" kern="0" dirty="0" smtClean="0">
                <a:solidFill>
                  <a:srgbClr val="000000"/>
                </a:solidFill>
                <a:cs typeface="Times New Roman"/>
              </a:rPr>
              <a:t> due to Partition/Aggregate is common.</a:t>
            </a:r>
          </a:p>
          <a:p>
            <a:pPr marL="742950" lvl="1" indent="-285750" defTabSz="914400" eaLnBrk="0" hangingPunct="0">
              <a:spcBef>
                <a:spcPct val="25000"/>
              </a:spcBef>
              <a:buClr>
                <a:srgbClr val="000000"/>
              </a:buClr>
              <a:defRPr/>
            </a:pPr>
            <a:endParaRPr lang="en-US" sz="1400" kern="0" dirty="0" smtClean="0">
              <a:solidFill>
                <a:srgbClr val="000000"/>
              </a:solidFill>
              <a:cs typeface="Times New Roman"/>
            </a:endParaRPr>
          </a:p>
          <a:p>
            <a:pPr marL="342900" indent="-342900" defTabSz="914400" eaLnBrk="0" hangingPunct="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800" b="1" kern="0" dirty="0" smtClean="0">
                <a:solidFill>
                  <a:srgbClr val="0000CC"/>
                </a:solidFill>
                <a:cs typeface="Times New Roman"/>
              </a:rPr>
              <a:t> Low Latency</a:t>
            </a:r>
          </a:p>
          <a:p>
            <a:pPr marL="742950" lvl="1" indent="-285750" defTabSz="914400" eaLnBrk="0" hangingPunct="0">
              <a:spcBef>
                <a:spcPct val="25000"/>
              </a:spcBef>
              <a:buClr>
                <a:srgbClr val="000000"/>
              </a:buClr>
              <a:buFontTx/>
              <a:buChar char="–"/>
              <a:defRPr/>
            </a:pPr>
            <a:r>
              <a:rPr lang="en-US" sz="2400" kern="0" dirty="0" smtClean="0">
                <a:solidFill>
                  <a:srgbClr val="000000"/>
                </a:solidFill>
                <a:cs typeface="Times New Roman"/>
              </a:rPr>
              <a:t>Short flows, queries</a:t>
            </a:r>
          </a:p>
          <a:p>
            <a:pPr marL="342900" indent="-342900" defTabSz="914400" eaLnBrk="0" hangingPunct="0">
              <a:spcBef>
                <a:spcPct val="20000"/>
              </a:spcBef>
              <a:defRPr/>
            </a:pPr>
            <a:endParaRPr lang="en-US" sz="1400" b="1" kern="0" dirty="0">
              <a:solidFill>
                <a:srgbClr val="3366CC"/>
              </a:solidFill>
              <a:cs typeface="Times New Roman"/>
            </a:endParaRPr>
          </a:p>
          <a:p>
            <a:pPr marL="342900" indent="-342900" defTabSz="914400" eaLnBrk="0" hangingPunct="0">
              <a:spcBef>
                <a:spcPct val="20000"/>
              </a:spcBef>
              <a:defRPr/>
            </a:pPr>
            <a:r>
              <a:rPr lang="en-US" sz="2800" b="1" kern="0" dirty="0" smtClean="0">
                <a:solidFill>
                  <a:srgbClr val="0000CC"/>
                </a:solidFill>
                <a:cs typeface="Times New Roman"/>
              </a:rPr>
              <a:t>3. </a:t>
            </a:r>
            <a:r>
              <a:rPr lang="en-US" sz="2800" b="1" kern="0" dirty="0" smtClean="0">
                <a:solidFill>
                  <a:srgbClr val="0000CC"/>
                </a:solidFill>
                <a:ea typeface="+mn-ea"/>
                <a:cs typeface="Times New Roman"/>
              </a:rPr>
              <a:t>High </a:t>
            </a:r>
            <a:r>
              <a:rPr lang="en-US" sz="2800" b="1" kern="0" dirty="0">
                <a:solidFill>
                  <a:srgbClr val="0000CC"/>
                </a:solidFill>
                <a:cs typeface="Times New Roman"/>
              </a:rPr>
              <a:t>T</a:t>
            </a:r>
            <a:r>
              <a:rPr lang="en-US" sz="2800" b="1" kern="0" dirty="0" smtClean="0">
                <a:solidFill>
                  <a:srgbClr val="0000CC"/>
                </a:solidFill>
                <a:ea typeface="+mn-ea"/>
                <a:cs typeface="Times New Roman"/>
              </a:rPr>
              <a:t>hroughput </a:t>
            </a:r>
          </a:p>
          <a:p>
            <a:pPr marL="742950" lvl="1" indent="-285750" defTabSz="914400" eaLnBrk="0" hangingPunct="0">
              <a:spcBef>
                <a:spcPct val="25000"/>
              </a:spcBef>
              <a:buClr>
                <a:srgbClr val="000000"/>
              </a:buClr>
              <a:buFontTx/>
              <a:buChar char="–"/>
              <a:defRPr/>
            </a:pPr>
            <a:r>
              <a:rPr lang="en-US" sz="2400" kern="0" dirty="0" smtClean="0">
                <a:solidFill>
                  <a:srgbClr val="000000"/>
                </a:solidFill>
                <a:cs typeface="Times New Roman"/>
              </a:rPr>
              <a:t>Continuous data updates, large file transfers</a:t>
            </a:r>
          </a:p>
          <a:p>
            <a:pPr marL="742950" lvl="1" indent="-285750" defTabSz="914400" eaLnBrk="0" hangingPunct="0">
              <a:spcBef>
                <a:spcPct val="25000"/>
              </a:spcBef>
              <a:buClr>
                <a:srgbClr val="000000"/>
              </a:buClr>
              <a:defRPr/>
            </a:pPr>
            <a:endParaRPr lang="en-US" sz="2400" kern="0" dirty="0" smtClean="0">
              <a:solidFill>
                <a:srgbClr val="000000"/>
              </a:solidFill>
              <a:cs typeface="Times New Roman"/>
            </a:endParaRPr>
          </a:p>
          <a:p>
            <a:pPr marL="342900" indent="-342900" defTabSz="914400" eaLnBrk="0" hangingPunct="0">
              <a:spcBef>
                <a:spcPct val="20000"/>
              </a:spcBef>
              <a:buClr>
                <a:srgbClr val="000000"/>
              </a:buClr>
              <a:defRPr/>
            </a:pPr>
            <a:endParaRPr lang="en-US" sz="2400" u="sng" kern="0" dirty="0">
              <a:solidFill>
                <a:srgbClr val="FF0000"/>
              </a:solidFill>
              <a:cs typeface="Times New Roman"/>
            </a:endParaRPr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0" y="5257800"/>
            <a:ext cx="7620000" cy="914400"/>
          </a:xfrm>
          <a:prstGeom prst="roundRect">
            <a:avLst/>
          </a:prstGeom>
          <a:ln w="63500" cap="flat" cmpd="sng" algn="ctr">
            <a:noFill/>
            <a:prstDash val="solid"/>
          </a:ln>
          <a:effectLst>
            <a:innerShdw blurRad="215900">
              <a:prstClr val="black"/>
            </a:inn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/>
        </p:spPr>
        <p:txBody>
          <a:bodyPr anchor="ctr"/>
          <a:lstStyle/>
          <a:p>
            <a:pPr marL="342900" lvl="0" indent="-342900" algn="ctr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800" b="1" dirty="0" smtClean="0">
                <a:solidFill>
                  <a:srgbClr val="FF0000"/>
                </a:solidFill>
                <a:ea typeface="ＭＳ Ｐゴシック" charset="-128"/>
                <a:cs typeface="Arial"/>
              </a:rPr>
              <a:t>The challenge is to achieve these three together.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214549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82"/>
          <p:cNvGrpSpPr/>
          <p:nvPr/>
        </p:nvGrpSpPr>
        <p:grpSpPr>
          <a:xfrm>
            <a:off x="6583680" y="4419600"/>
            <a:ext cx="274320" cy="274320"/>
            <a:chOff x="6934200" y="2667000"/>
            <a:chExt cx="274320" cy="274320"/>
          </a:xfrm>
        </p:grpSpPr>
        <p:sp>
          <p:nvSpPr>
            <p:cNvPr id="84" name="Rectangle 163"/>
            <p:cNvSpPr>
              <a:spLocks noChangeArrowheads="1"/>
            </p:cNvSpPr>
            <p:nvPr/>
          </p:nvSpPr>
          <p:spPr bwMode="auto">
            <a:xfrm>
              <a:off x="6934200" y="2667000"/>
              <a:ext cx="274320" cy="274320"/>
            </a:xfrm>
            <a:prstGeom prst="rect">
              <a:avLst/>
            </a:prstGeom>
            <a:gradFill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5400000" scaled="0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333399"/>
                </a:solidFill>
                <a:latin typeface="Arial" pitchFamily="-109" charset="0"/>
                <a:ea typeface="+mn-ea"/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7005638" y="2733675"/>
              <a:ext cx="133350" cy="1447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81"/>
          <p:cNvGrpSpPr/>
          <p:nvPr/>
        </p:nvGrpSpPr>
        <p:grpSpPr>
          <a:xfrm>
            <a:off x="6586728" y="3279648"/>
            <a:ext cx="274320" cy="274320"/>
            <a:chOff x="6934200" y="2667000"/>
            <a:chExt cx="274320" cy="274320"/>
          </a:xfrm>
        </p:grpSpPr>
        <p:sp>
          <p:nvSpPr>
            <p:cNvPr id="80" name="Rectangle 163"/>
            <p:cNvSpPr>
              <a:spLocks noChangeArrowheads="1"/>
            </p:cNvSpPr>
            <p:nvPr/>
          </p:nvSpPr>
          <p:spPr bwMode="auto">
            <a:xfrm>
              <a:off x="6934200" y="2667000"/>
              <a:ext cx="274320" cy="274320"/>
            </a:xfrm>
            <a:prstGeom prst="rect">
              <a:avLst/>
            </a:prstGeom>
            <a:gradFill rotWithShape="1">
              <a:gsLst>
                <a:gs pos="0">
                  <a:srgbClr val="F75615">
                    <a:gamma/>
                    <a:shade val="46275"/>
                    <a:invGamma/>
                  </a:srgbClr>
                </a:gs>
                <a:gs pos="50000">
                  <a:srgbClr val="F75615"/>
                </a:gs>
                <a:gs pos="100000">
                  <a:srgbClr val="F75615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333399"/>
                </a:solidFill>
                <a:latin typeface="Arial" pitchFamily="-109" charset="0"/>
                <a:ea typeface="+mn-ea"/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7005638" y="2733675"/>
              <a:ext cx="133350" cy="1447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Rectangle 163"/>
          <p:cNvSpPr>
            <a:spLocks noChangeArrowheads="1"/>
          </p:cNvSpPr>
          <p:nvPr/>
        </p:nvSpPr>
        <p:spPr bwMode="auto">
          <a:xfrm>
            <a:off x="6586728" y="3279648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59" name="Rectangle 163"/>
          <p:cNvSpPr>
            <a:spLocks noChangeArrowheads="1"/>
          </p:cNvSpPr>
          <p:nvPr/>
        </p:nvSpPr>
        <p:spPr bwMode="auto">
          <a:xfrm>
            <a:off x="6586728" y="3279648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553200" y="3212068"/>
            <a:ext cx="3581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6" name="Picture 85" descr="server-gray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69844" y="5502672"/>
            <a:ext cx="915278" cy="974328"/>
          </a:xfrm>
          <a:prstGeom prst="rect">
            <a:avLst/>
          </a:prstGeom>
        </p:spPr>
      </p:pic>
      <p:pic>
        <p:nvPicPr>
          <p:cNvPr id="89" name="Picture 88" descr="server-gray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0722" y="1708944"/>
            <a:ext cx="915278" cy="9743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hu-HU" dirty="0" smtClean="0"/>
              <a:t>DCTCP</a:t>
            </a:r>
            <a:r>
              <a:rPr lang="en-US" dirty="0" smtClean="0"/>
              <a:t>: The TCP/ECN Control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92824" y="6356350"/>
            <a:ext cx="2133600" cy="365125"/>
          </a:xfrm>
        </p:spPr>
        <p:txBody>
          <a:bodyPr>
            <a:normAutofit lnSpcReduction="10000"/>
          </a:bodyPr>
          <a:lstStyle/>
          <a:p>
            <a:fld id="{D6860B3D-D4F8-4840-B91D-0EEC232E35FC}" type="slidenum">
              <a:rPr lang="en-US" smtClean="0"/>
              <a:pPr/>
              <a:t>52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5318102" y="4069257"/>
            <a:ext cx="161029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228709" y="2196108"/>
            <a:ext cx="1675522" cy="17662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227831" y="4191000"/>
            <a:ext cx="1676400" cy="179883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151"/>
          <p:cNvGrpSpPr>
            <a:grpSpLocks/>
          </p:cNvGrpSpPr>
          <p:nvPr/>
        </p:nvGrpSpPr>
        <p:grpSpPr bwMode="auto">
          <a:xfrm>
            <a:off x="4038600" y="3766344"/>
            <a:ext cx="1295400" cy="609600"/>
            <a:chOff x="4032" y="480"/>
            <a:chExt cx="768" cy="576"/>
          </a:xfrm>
          <a:gradFill>
            <a:gsLst>
              <a:gs pos="0">
                <a:schemeClr val="bg1"/>
              </a:gs>
              <a:gs pos="100000">
                <a:schemeClr val="hlink"/>
              </a:gs>
            </a:gsLst>
            <a:lin ang="0" scaled="1"/>
          </a:gradFill>
        </p:grpSpPr>
        <p:sp>
          <p:nvSpPr>
            <p:cNvPr id="55" name="Freeform 152"/>
            <p:cNvSpPr>
              <a:spLocks/>
            </p:cNvSpPr>
            <p:nvPr/>
          </p:nvSpPr>
          <p:spPr bwMode="auto">
            <a:xfrm>
              <a:off x="4032" y="480"/>
              <a:ext cx="768" cy="576"/>
            </a:xfrm>
            <a:custGeom>
              <a:avLst/>
              <a:gdLst>
                <a:gd name="T0" fmla="*/ 0 w 768"/>
                <a:gd name="T1" fmla="*/ 0 h 576"/>
                <a:gd name="T2" fmla="*/ 768 w 768"/>
                <a:gd name="T3" fmla="*/ 0 h 576"/>
                <a:gd name="T4" fmla="*/ 768 w 768"/>
                <a:gd name="T5" fmla="*/ 576 h 576"/>
                <a:gd name="T6" fmla="*/ 0 w 768"/>
                <a:gd name="T7" fmla="*/ 576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576"/>
                <a:gd name="T14" fmla="*/ 768 w 768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576">
                  <a:moveTo>
                    <a:pt x="0" y="0"/>
                  </a:moveTo>
                  <a:lnTo>
                    <a:pt x="768" y="0"/>
                  </a:lnTo>
                  <a:lnTo>
                    <a:pt x="768" y="576"/>
                  </a:lnTo>
                  <a:lnTo>
                    <a:pt x="0" y="576"/>
                  </a:lnTo>
                </a:path>
              </a:pathLst>
            </a:cu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333399"/>
                </a:solidFill>
              </a:endParaRPr>
            </a:p>
          </p:txBody>
        </p:sp>
        <p:sp>
          <p:nvSpPr>
            <p:cNvPr id="56" name="Line 153"/>
            <p:cNvSpPr>
              <a:spLocks noChangeShapeType="1"/>
            </p:cNvSpPr>
            <p:nvPr/>
          </p:nvSpPr>
          <p:spPr bwMode="auto">
            <a:xfrm>
              <a:off x="4664" y="653"/>
              <a:ext cx="0" cy="28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8" name="Rectangle 163"/>
          <p:cNvSpPr>
            <a:spLocks noChangeArrowheads="1"/>
          </p:cNvSpPr>
          <p:nvPr/>
        </p:nvSpPr>
        <p:spPr bwMode="auto">
          <a:xfrm>
            <a:off x="2014728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41244" y="125174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Sender 1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141244" y="506174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Sender 2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6856244" y="3048000"/>
            <a:ext cx="114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Receiver</a:t>
            </a:r>
            <a:endParaRPr lang="en-US" b="1" dirty="0"/>
          </a:p>
        </p:txBody>
      </p:sp>
      <p:sp>
        <p:nvSpPr>
          <p:cNvPr id="33" name="Rectangle 163"/>
          <p:cNvSpPr>
            <a:spLocks noChangeArrowheads="1"/>
          </p:cNvSpPr>
          <p:nvPr/>
        </p:nvSpPr>
        <p:spPr bwMode="auto">
          <a:xfrm>
            <a:off x="6586728" y="3279648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62" name="Rectangle 163"/>
          <p:cNvSpPr>
            <a:spLocks noChangeArrowheads="1"/>
          </p:cNvSpPr>
          <p:nvPr/>
        </p:nvSpPr>
        <p:spPr bwMode="auto">
          <a:xfrm>
            <a:off x="2017776" y="5749290"/>
            <a:ext cx="192024" cy="59436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65" name="Rectangle 163"/>
          <p:cNvSpPr>
            <a:spLocks noChangeArrowheads="1"/>
          </p:cNvSpPr>
          <p:nvPr/>
        </p:nvSpPr>
        <p:spPr bwMode="auto">
          <a:xfrm>
            <a:off x="2014728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66" name="Rectangle 163"/>
          <p:cNvSpPr>
            <a:spLocks noChangeArrowheads="1"/>
          </p:cNvSpPr>
          <p:nvPr/>
        </p:nvSpPr>
        <p:spPr bwMode="auto">
          <a:xfrm>
            <a:off x="2014728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67" name="Rectangle 163"/>
          <p:cNvSpPr>
            <a:spLocks noChangeArrowheads="1"/>
          </p:cNvSpPr>
          <p:nvPr/>
        </p:nvSpPr>
        <p:spPr bwMode="auto">
          <a:xfrm>
            <a:off x="2014728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68" name="Rectangle 163"/>
          <p:cNvSpPr>
            <a:spLocks noChangeArrowheads="1"/>
          </p:cNvSpPr>
          <p:nvPr/>
        </p:nvSpPr>
        <p:spPr bwMode="auto">
          <a:xfrm>
            <a:off x="2014728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69" name="Rectangle 163"/>
          <p:cNvSpPr>
            <a:spLocks noChangeArrowheads="1"/>
          </p:cNvSpPr>
          <p:nvPr/>
        </p:nvSpPr>
        <p:spPr bwMode="auto">
          <a:xfrm>
            <a:off x="2014728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70" name="Rectangle 163"/>
          <p:cNvSpPr>
            <a:spLocks noChangeArrowheads="1"/>
          </p:cNvSpPr>
          <p:nvPr/>
        </p:nvSpPr>
        <p:spPr bwMode="auto">
          <a:xfrm>
            <a:off x="2014728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71" name="Rectangle 163"/>
          <p:cNvSpPr>
            <a:spLocks noChangeArrowheads="1"/>
          </p:cNvSpPr>
          <p:nvPr/>
        </p:nvSpPr>
        <p:spPr bwMode="auto">
          <a:xfrm>
            <a:off x="2014728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72" name="Rectangle 163"/>
          <p:cNvSpPr>
            <a:spLocks noChangeArrowheads="1"/>
          </p:cNvSpPr>
          <p:nvPr/>
        </p:nvSpPr>
        <p:spPr bwMode="auto">
          <a:xfrm>
            <a:off x="2014728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73" name="Rectangle 163"/>
          <p:cNvSpPr>
            <a:spLocks noChangeArrowheads="1"/>
          </p:cNvSpPr>
          <p:nvPr/>
        </p:nvSpPr>
        <p:spPr bwMode="auto">
          <a:xfrm>
            <a:off x="2014728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74" name="Rectangle 163"/>
          <p:cNvSpPr>
            <a:spLocks noChangeArrowheads="1"/>
          </p:cNvSpPr>
          <p:nvPr/>
        </p:nvSpPr>
        <p:spPr bwMode="auto">
          <a:xfrm>
            <a:off x="2014728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75" name="Rectangle 163"/>
          <p:cNvSpPr>
            <a:spLocks noChangeArrowheads="1"/>
          </p:cNvSpPr>
          <p:nvPr/>
        </p:nvSpPr>
        <p:spPr bwMode="auto">
          <a:xfrm>
            <a:off x="2014728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76" name="Rectangle 163"/>
          <p:cNvSpPr>
            <a:spLocks noChangeArrowheads="1"/>
          </p:cNvSpPr>
          <p:nvPr/>
        </p:nvSpPr>
        <p:spPr bwMode="auto">
          <a:xfrm>
            <a:off x="2014728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77" name="Rectangle 163"/>
          <p:cNvSpPr>
            <a:spLocks noChangeArrowheads="1"/>
          </p:cNvSpPr>
          <p:nvPr/>
        </p:nvSpPr>
        <p:spPr bwMode="auto">
          <a:xfrm>
            <a:off x="2014728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114" name="Rectangle 163"/>
          <p:cNvSpPr>
            <a:spLocks noChangeArrowheads="1"/>
          </p:cNvSpPr>
          <p:nvPr/>
        </p:nvSpPr>
        <p:spPr bwMode="auto">
          <a:xfrm>
            <a:off x="6586728" y="3279648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115" name="Rectangle 163"/>
          <p:cNvSpPr>
            <a:spLocks noChangeArrowheads="1"/>
          </p:cNvSpPr>
          <p:nvPr/>
        </p:nvSpPr>
        <p:spPr bwMode="auto">
          <a:xfrm>
            <a:off x="6586728" y="3279648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116" name="Rectangle 163"/>
          <p:cNvSpPr>
            <a:spLocks noChangeArrowheads="1"/>
          </p:cNvSpPr>
          <p:nvPr/>
        </p:nvSpPr>
        <p:spPr bwMode="auto">
          <a:xfrm>
            <a:off x="6586728" y="3279648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117" name="Rectangle 163"/>
          <p:cNvSpPr>
            <a:spLocks noChangeArrowheads="1"/>
          </p:cNvSpPr>
          <p:nvPr/>
        </p:nvSpPr>
        <p:spPr bwMode="auto">
          <a:xfrm>
            <a:off x="6586728" y="3279648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118" name="Rectangle 163"/>
          <p:cNvSpPr>
            <a:spLocks noChangeArrowheads="1"/>
          </p:cNvSpPr>
          <p:nvPr/>
        </p:nvSpPr>
        <p:spPr bwMode="auto">
          <a:xfrm>
            <a:off x="6586728" y="3279648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119" name="Rectangle 163"/>
          <p:cNvSpPr>
            <a:spLocks noChangeArrowheads="1"/>
          </p:cNvSpPr>
          <p:nvPr/>
        </p:nvSpPr>
        <p:spPr bwMode="auto">
          <a:xfrm>
            <a:off x="6586728" y="3279648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120" name="Rectangle 163"/>
          <p:cNvSpPr>
            <a:spLocks noChangeArrowheads="1"/>
          </p:cNvSpPr>
          <p:nvPr/>
        </p:nvSpPr>
        <p:spPr bwMode="auto">
          <a:xfrm>
            <a:off x="6586728" y="3279648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121" name="Rectangle 163"/>
          <p:cNvSpPr>
            <a:spLocks noChangeArrowheads="1"/>
          </p:cNvSpPr>
          <p:nvPr/>
        </p:nvSpPr>
        <p:spPr bwMode="auto">
          <a:xfrm>
            <a:off x="6586728" y="3279648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122" name="Rectangle 163"/>
          <p:cNvSpPr>
            <a:spLocks noChangeArrowheads="1"/>
          </p:cNvSpPr>
          <p:nvPr/>
        </p:nvSpPr>
        <p:spPr bwMode="auto">
          <a:xfrm>
            <a:off x="6586728" y="3279648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123" name="Rectangle 163"/>
          <p:cNvSpPr>
            <a:spLocks noChangeArrowheads="1"/>
          </p:cNvSpPr>
          <p:nvPr/>
        </p:nvSpPr>
        <p:spPr bwMode="auto">
          <a:xfrm>
            <a:off x="6586728" y="3279648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124" name="Rectangle 163"/>
          <p:cNvSpPr>
            <a:spLocks noChangeArrowheads="1"/>
          </p:cNvSpPr>
          <p:nvPr/>
        </p:nvSpPr>
        <p:spPr bwMode="auto">
          <a:xfrm>
            <a:off x="6586728" y="3279648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125" name="Rectangle 163"/>
          <p:cNvSpPr>
            <a:spLocks noChangeArrowheads="1"/>
          </p:cNvSpPr>
          <p:nvPr/>
        </p:nvSpPr>
        <p:spPr bwMode="auto">
          <a:xfrm>
            <a:off x="6586728" y="3279648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58" name="Rectangle 163"/>
          <p:cNvSpPr>
            <a:spLocks noChangeArrowheads="1"/>
          </p:cNvSpPr>
          <p:nvPr/>
        </p:nvSpPr>
        <p:spPr bwMode="auto">
          <a:xfrm>
            <a:off x="2017776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64" name="Rectangle 163"/>
          <p:cNvSpPr>
            <a:spLocks noChangeArrowheads="1"/>
          </p:cNvSpPr>
          <p:nvPr/>
        </p:nvSpPr>
        <p:spPr bwMode="auto">
          <a:xfrm>
            <a:off x="2017776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79" name="Rectangle 163"/>
          <p:cNvSpPr>
            <a:spLocks noChangeArrowheads="1"/>
          </p:cNvSpPr>
          <p:nvPr/>
        </p:nvSpPr>
        <p:spPr bwMode="auto">
          <a:xfrm>
            <a:off x="2017776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85" name="Rectangle 163"/>
          <p:cNvSpPr>
            <a:spLocks noChangeArrowheads="1"/>
          </p:cNvSpPr>
          <p:nvPr/>
        </p:nvSpPr>
        <p:spPr bwMode="auto">
          <a:xfrm>
            <a:off x="2017776" y="5748528"/>
            <a:ext cx="192024" cy="59436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pic>
        <p:nvPicPr>
          <p:cNvPr id="5" name="Picture 4" descr="server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2201" y="3534338"/>
            <a:ext cx="1148799" cy="1102845"/>
          </a:xfrm>
          <a:prstGeom prst="rect">
            <a:avLst/>
          </a:prstGeom>
        </p:spPr>
      </p:pic>
      <p:sp>
        <p:nvSpPr>
          <p:cNvPr id="93" name="Oval 92"/>
          <p:cNvSpPr/>
          <p:nvPr/>
        </p:nvSpPr>
        <p:spPr>
          <a:xfrm>
            <a:off x="4514850" y="3962400"/>
            <a:ext cx="133350" cy="1447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4307872" y="3962400"/>
            <a:ext cx="133350" cy="1447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08"/>
          <p:cNvGrpSpPr/>
          <p:nvPr/>
        </p:nvGrpSpPr>
        <p:grpSpPr>
          <a:xfrm>
            <a:off x="3581400" y="2819400"/>
            <a:ext cx="2133600" cy="1143794"/>
            <a:chOff x="3962400" y="2667000"/>
            <a:chExt cx="2133600" cy="1143794"/>
          </a:xfrm>
        </p:grpSpPr>
        <p:cxnSp>
          <p:nvCxnSpPr>
            <p:cNvPr id="97" name="Straight Arrow Connector 96"/>
            <p:cNvCxnSpPr/>
            <p:nvPr/>
          </p:nvCxnSpPr>
          <p:spPr>
            <a:xfrm rot="16200000" flipH="1">
              <a:off x="4501515" y="3358515"/>
              <a:ext cx="792480" cy="11049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rot="5400000">
              <a:off x="4403330" y="3370661"/>
              <a:ext cx="796129" cy="841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3962400" y="2667000"/>
              <a:ext cx="2133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ECN Mark (1 bit)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3" name="Rectangle 163"/>
          <p:cNvSpPr>
            <a:spLocks noChangeArrowheads="1"/>
          </p:cNvSpPr>
          <p:nvPr/>
        </p:nvSpPr>
        <p:spPr bwMode="auto">
          <a:xfrm>
            <a:off x="6583680" y="4419600"/>
            <a:ext cx="274320" cy="27432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586728" y="3279648"/>
            <a:ext cx="2933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6553200" y="4343400"/>
            <a:ext cx="3581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2895600" y="1457980"/>
            <a:ext cx="594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ECN = Explicit Congestion Notification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293174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68 -0.0037 C 0.0342 0.02662 0.10747 0.1338 0.14167 0.17778 C 0.17587 0.22199 0.15556 0.24653 0.21771 0.26135 C 0.27986 0.27616 0.45295 0.26528 0.51476 0.26621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" y="14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.01268 -0.0037 C 0.0342 0.02662 0.10747 0.1338 0.14167 0.17778 C 0.17587 0.22199 0.15556 0.24653 0.21771 0.26135 C 0.27986 0.27616 0.45295 0.26528 0.51476 0.26621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" y="14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0.01268 -0.0037 C 0.0342 0.02662 0.10747 0.1338 0.14167 0.17778 C 0.17587 0.22199 0.15556 0.24653 0.21771 0.26135 C 0.27986 0.27616 0.45295 0.26528 0.51476 0.26621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" y="14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0.01268 -0.0037 C 0.0342 0.02662 0.10747 0.1338 0.14167 0.17778 C 0.17587 0.22199 0.15556 0.24653 0.21771 0.26135 C 0.27986 0.27616 0.45295 0.26528 0.51476 0.26621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" y="14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0.01268 -0.0037 C 0.0342 0.02662 0.10747 0.1338 0.14167 0.17778 C 0.17587 0.22199 0.15556 0.24653 0.21771 0.26135 C 0.27986 0.27616 0.45295 0.26528 0.51476 0.26621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" y="14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1268 -0.0037 C 0.0342 0.02662 0.10747 0.1338 0.14167 0.17778 C 0.17587 0.22199 0.15556 0.24653 0.21771 0.26135 C 0.27986 0.27616 0.45295 0.26528 0.51476 0.26621 " pathEditMode="relative" rAng="0" ptsTypes="aaaa">
                                      <p:cBhvr>
                                        <p:cTn id="1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" y="14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0.01268 -0.0037 C 0.0342 0.02662 0.10747 0.1338 0.14167 0.17778 C 0.17587 0.22199 0.15556 0.24653 0.21771 0.26135 C 0.27986 0.27616 0.45295 0.26528 0.51476 0.26621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" y="14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animMotion origin="layout" path="M 0.01268 -0.0037 C 0.0342 0.02662 0.10747 0.1338 0.14167 0.17778 C 0.17587 0.22199 0.15556 0.24653 0.21771 0.26135 C 0.27986 0.27616 0.45295 0.26528 0.51476 0.26621 " pathEditMode="relative" rAng="0" ptsTypes="aaaa">
                                      <p:cBhvr>
                                        <p:cTn id="2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" y="14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animMotion origin="layout" path="M 0.01268 -0.0037 C 0.0342 0.02662 0.10747 0.1338 0.14167 0.17778 C 0.17587 0.22199 0.15556 0.24653 0.21771 0.26135 C 0.27986 0.27616 0.45295 0.26528 0.51476 0.26621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" y="14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animMotion origin="layout" path="M 0.01268 -0.0037 C 0.0342 0.02662 0.10747 0.1338 0.14167 0.17778 C 0.17587 0.22199 0.15556 0.24653 0.21771 0.26135 C 0.27986 0.27616 0.45295 0.26528 0.51476 0.26621 " pathEditMode="relative" rAng="0" ptsTypes="aaaa">
                                      <p:cBhvr>
                                        <p:cTn id="24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" y="14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0.01268 -0.0037 C 0.0342 0.02662 0.10747 0.1338 0.14167 0.17778 C 0.17587 0.22199 0.15556 0.24653 0.21771 0.26135 C 0.27986 0.27616 0.45295 0.26528 0.51476 0.26621 " pathEditMode="relative" rAng="0" ptsTypes="aaaa">
                                      <p:cBhvr>
                                        <p:cTn id="26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" y="14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animMotion origin="layout" path="M 0.01268 -0.0037 C 0.0342 0.02662 0.10747 0.1338 0.14167 0.17778 C 0.17587 0.22199 0.15556 0.24653 0.21771 0.26135 C 0.27986 0.27616 0.45295 0.26528 0.51476 0.26621 " pathEditMode="relative" rAng="0" ptsTypes="aaaa">
                                      <p:cBhvr>
                                        <p:cTn id="28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" y="14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animMotion origin="layout" path="M 0.01268 -0.0037 C 0.0342 0.02662 0.10747 0.1338 0.14167 0.17778 C 0.17587 0.22199 0.15556 0.24653 0.21771 0.26135 C 0.27986 0.27616 0.45295 0.26528 0.51476 0.26621 " pathEditMode="relative" rAng="0" ptsTypes="aaaa">
                                      <p:cBhvr>
                                        <p:cTn id="30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" y="14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Motion origin="layout" path="M 0.01268 -0.0037 C 0.0342 0.02662 0.10747 0.1338 0.14167 0.17778 C 0.17587 0.22199 0.15556 0.24653 0.21771 0.26135 C 0.27986 0.27616 0.45295 0.26528 0.51476 0.26621 " pathEditMode="relative" rAng="0" ptsTypes="aaaa">
                                      <p:cBhvr>
                                        <p:cTn id="32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" y="14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3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3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3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3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4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3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4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3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3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5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3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5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3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5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3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0" presetClass="path" presetSubtype="0" accel="50000" decel="5000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0.00035 -0.00069 C -0.03871 -0.00092 -0.17847 0.00301 -0.2342 -0.00347 C -0.28993 -0.00994 -0.30277 -0.01665 -0.3342 -0.03978 C -0.36562 -0.0629 -0.4 -0.11401 -0.42257 -0.14246 C -0.44513 -0.1709 -0.45659 -0.19103 -0.46927 -0.20999 " pathEditMode="relative" rAng="0" ptsTypes="aaaaa">
                                      <p:cBhvr>
                                        <p:cTn id="7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-103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0" presetClass="path" presetSubtype="0" accel="50000" decel="5000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animMotion origin="layout" path="M 0.00035 -0.00069 C -0.03871 -0.00092 -0.17847 0.00301 -0.2342 -0.00347 C -0.28993 -0.00994 -0.30277 -0.01665 -0.3342 -0.03978 C -0.36562 -0.0629 -0.4 -0.11401 -0.42257 -0.14246 C -0.44513 -0.1709 -0.45659 -0.19103 -0.46927 -0.20999 " pathEditMode="relative" rAng="0" ptsTypes="aaaaa">
                                      <p:cBhvr>
                                        <p:cTn id="81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-103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0" presetClass="path" presetSubtype="0" accel="50000" decel="5000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0.00035 -0.00069 C -0.03871 -0.00092 -0.17847 0.00301 -0.2342 -0.00347 C -0.28993 -0.00994 -0.30277 -0.01665 -0.3342 -0.03978 C -0.36562 -0.0629 -0.4 -0.11401 -0.42257 -0.14246 C -0.44513 -0.1709 -0.45659 -0.19103 -0.46927 -0.20999 " pathEditMode="relative" rAng="0" ptsTypes="aaaaa">
                                      <p:cBhvr>
                                        <p:cTn id="83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-103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0" presetClass="path" presetSubtype="0" accel="50000" decel="5000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animMotion origin="layout" path="M 0.00035 -0.00069 C -0.03871 -0.00092 -0.17847 0.00301 -0.2342 -0.00347 C -0.28993 -0.00994 -0.30277 -0.01665 -0.3342 -0.03978 C -0.36562 -0.0629 -0.4 -0.11401 -0.42257 -0.14246 C -0.44513 -0.1709 -0.45659 -0.19103 -0.46927 -0.20999 " pathEditMode="relative" rAng="0" ptsTypes="aaaaa">
                                      <p:cBhvr>
                                        <p:cTn id="85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-103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0" presetClass="path" presetSubtype="0" accel="50000" decel="5000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0.00035 -0.00069 C -0.03871 -0.00092 -0.17847 0.00301 -0.2342 -0.00347 C -0.28993 -0.00994 -0.30277 -0.01665 -0.3342 -0.03978 C -0.36562 -0.0629 -0.4 -0.11401 -0.42257 -0.14246 C -0.44513 -0.1709 -0.45659 -0.19103 -0.46927 -0.20999 " pathEditMode="relative" rAng="0" ptsTypes="aaaaa">
                                      <p:cBhvr>
                                        <p:cTn id="87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-103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0" presetClass="path" presetSubtype="0" accel="50000" decel="5000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animMotion origin="layout" path="M 0.00035 -0.00069 C -0.03871 -0.00092 -0.17847 0.00301 -0.2342 -0.00347 C -0.28993 -0.00994 -0.30277 -0.01665 -0.3342 -0.03978 C -0.36562 -0.0629 -0.4 -0.11401 -0.42257 -0.14246 C -0.44513 -0.1709 -0.45659 -0.19103 -0.46927 -0.20999 " pathEditMode="relative" rAng="0" ptsTypes="aaaaa">
                                      <p:cBhvr>
                                        <p:cTn id="89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-103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0" presetClass="path" presetSubtype="0" accel="50000" decel="5000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animMotion origin="layout" path="M 0.00035 -0.00069 C -0.03871 -0.00092 -0.17847 0.00301 -0.2342 -0.00347 C -0.28993 -0.00994 -0.30277 -0.01665 -0.3342 -0.03978 C -0.36562 -0.0629 -0.4 -0.11401 -0.42257 -0.14246 C -0.44513 -0.1709 -0.45659 -0.19103 -0.46927 -0.20999 " pathEditMode="relative" rAng="0" ptsTypes="aaaaa">
                                      <p:cBhvr>
                                        <p:cTn id="91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-103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0" presetClass="path" presetSubtype="0" accel="50000" decel="50000" fill="hold" grpId="0" nodeType="withEffect">
                                  <p:stCondLst>
                                    <p:cond delay="4400"/>
                                  </p:stCondLst>
                                  <p:childTnLst>
                                    <p:animMotion origin="layout" path="M 0.00035 -0.00069 C -0.03871 -0.00092 -0.17847 0.00301 -0.2342 -0.00347 C -0.28993 -0.00994 -0.30277 -0.01665 -0.3342 -0.03978 C -0.36562 -0.0629 -0.4 -0.11401 -0.42257 -0.14246 C -0.44513 -0.1709 -0.45659 -0.19103 -0.46927 -0.20999 " pathEditMode="relative" rAng="0" ptsTypes="aaaaa">
                                      <p:cBhvr>
                                        <p:cTn id="93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-103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0" presetClass="path" presetSubtype="0" accel="50000" decel="50000" fill="hold" grpId="0" nodeType="withEffect">
                                  <p:stCondLst>
                                    <p:cond delay="4700"/>
                                  </p:stCondLst>
                                  <p:childTnLst>
                                    <p:animMotion origin="layout" path="M 0.00035 -0.00069 C -0.03871 -0.00092 -0.17847 0.00301 -0.2342 -0.00347 C -0.28993 -0.00994 -0.30277 -0.01665 -0.3342 -0.03978 C -0.36562 -0.0629 -0.4 -0.11401 -0.42257 -0.14246 C -0.44513 -0.1709 -0.45659 -0.19103 -0.46927 -0.20999 " pathEditMode="relative" rAng="0" ptsTypes="aaaaa">
                                      <p:cBhvr>
                                        <p:cTn id="95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-103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0" presetClass="path" presetSubtype="0" accel="50000" decel="5000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00035 -0.00069 C -0.03871 -0.00092 -0.17847 0.00301 -0.2342 -0.00347 C -0.28993 -0.00994 -0.30277 -0.01665 -0.3342 -0.03978 C -0.36562 -0.0629 -0.4 -0.11401 -0.42257 -0.14246 C -0.44513 -0.1709 -0.45659 -0.19103 -0.46927 -0.20999 " pathEditMode="relative" rAng="0" ptsTypes="aaaaa">
                                      <p:cBhvr>
                                        <p:cTn id="97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-103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0" presetClass="path" presetSubtype="0" accel="50000" decel="50000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animMotion origin="layout" path="M 0.00035 -0.00069 C -0.03871 -0.00092 -0.17847 0.00301 -0.2342 -0.00347 C -0.28993 -0.00994 -0.30277 -0.01665 -0.3342 -0.03978 C -0.36562 -0.0629 -0.4 -0.11401 -0.42257 -0.14246 C -0.44513 -0.1709 -0.45659 -0.19103 -0.46927 -0.20999 " pathEditMode="relative" rAng="0" ptsTypes="aaaaa">
                                      <p:cBhvr>
                                        <p:cTn id="99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-103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0" presetClass="path" presetSubtype="0" accel="50000" decel="50000" fill="hold" grpId="0" nodeType="withEffect">
                                  <p:stCondLst>
                                    <p:cond delay="5700"/>
                                  </p:stCondLst>
                                  <p:childTnLst>
                                    <p:animMotion origin="layout" path="M 0.00035 -0.00069 C -0.03871 -0.00092 -0.17847 0.00301 -0.2342 -0.00347 C -0.28993 -0.00994 -0.30277 -0.01665 -0.3342 -0.03978 C -0.36562 -0.0629 -0.4 -0.11401 -0.42257 -0.14246 C -0.44513 -0.1709 -0.45659 -0.19103 -0.46927 -0.20999 " pathEditMode="relative" rAng="0" ptsTypes="aaaaa">
                                      <p:cBhvr>
                                        <p:cTn id="101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-103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0" presetClass="path" presetSubtype="0" accel="50000" decel="5000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0.00035 -0.00069 C -0.03871 -0.00092 -0.17847 0.00301 -0.2342 -0.00347 C -0.28993 -0.00994 -0.30277 -0.01665 -0.3342 -0.03978 C -0.36562 -0.0629 -0.4 -0.11401 -0.42257 -0.14246 C -0.44513 -0.1709 -0.45659 -0.19103 -0.46927 -0.20999 " pathEditMode="relative" rAng="0" ptsTypes="aaaaa">
                                      <p:cBhvr>
                                        <p:cTn id="103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-103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4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4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3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4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3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5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3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3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5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3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6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3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6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3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6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3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3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7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3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7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3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7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3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67 -0.0037 C 0.0342 0.0266 0.10746 0.13371 0.14166 0.17789 C 0.17586 0.22207 0.18455 0.24636 0.2177 0.26139 C 0.25086 0.27643 0.3151 0.26648 0.34062 0.26787 " pathEditMode="relative" rAng="0" ptsTypes="aaaa">
                                      <p:cBhvr>
                                        <p:cTn id="15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" y="140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0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1268 -0.0037 C 0.0342 0.02662 0.10747 0.1338 0.14167 0.17778 C 0.17587 0.222 0.18854 0.2463 0.21771 0.26135 C 0.24688 0.27639 0.29584 0.26667 0.31632 0.26806 " pathEditMode="relative" rAng="0" ptsTypes="aaaa">
                                      <p:cBhvr>
                                        <p:cTn id="15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" y="140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0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1198 -0.0007 C 0.03837 -0.04051 0.06476 -0.08032 0.09063 -0.11806 C 0.1165 -0.15579 0.14914 -0.20185 0.16771 -0.22778 C 0.18629 -0.2537 0.1908 -0.26296 0.20174 -0.27315 C 0.21268 -0.28333 0.21858 -0.28634 0.23386 -0.28889 C 0.24914 -0.29144 0.28143 -0.28912 0.29393 -0.28912 " pathEditMode="relative" rAng="0" ptsTypes="aaaaaa">
                                      <p:cBhvr>
                                        <p:cTn id="15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" y="-145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0" presetClass="path" presetSubtype="0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1268 -0.0037 C 0.0342 0.02662 0.10747 0.1338 0.14167 0.17778 C 0.17587 0.222 0.19601 0.2463 0.21771 0.26135 C 0.23941 0.27639 0.26042 0.26667 0.27153 0.26806 " pathEditMode="relative" rAng="0" ptsTypes="aaaa">
                                      <p:cBhvr>
                                        <p:cTn id="15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" y="140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0" presetClass="path" presetSubtype="0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1198 -0.00069 C 0.03837 -0.0405 0.06476 -0.08032 0.09063 -0.11805 C 0.1165 -0.15578 0.14914 -0.20185 0.16771 -0.22777 C 0.18629 -0.2537 0.1908 -0.26296 0.20174 -0.27314 C 0.21268 -0.28333 0.22604 -0.28657 0.23386 -0.28888 C 0.24167 -0.2912 0.24549 -0.28796 0.24844 -0.28773 " pathEditMode="relative" rAng="0" ptsTypes="aaaaaa">
                                      <p:cBhvr>
                                        <p:cTn id="15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" y="-1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541 0.26764 L 0.51041 0.26764 " pathEditMode="relative" rAng="0" ptsTypes="AA">
                                      <p:cBhvr>
                                        <p:cTn id="173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0"/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2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0" presetClass="path" presetSubtype="0" accel="50000" decel="5000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0.00035 -0.00069 C -0.03871 -0.00092 -0.17847 0.00301 -0.2342 -0.00347 C -0.28993 -0.00994 -0.30277 -0.01665 -0.3342 -0.03978 C -0.36562 -0.0629 -0.4 -0.11401 -0.42257 -0.14246 C -0.44513 -0.1709 -0.45659 -0.19103 -0.46927 -0.20999 " pathEditMode="relative" rAng="0" ptsTypes="aaaaa">
                                      <p:cBhvr>
                                        <p:cTn id="18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-103"/>
                                    </p:animMotion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3158 0.26598 L 0.51424 0.26505 " pathEditMode="relative" rAng="0" ptsTypes="AA">
                                      <p:cBhvr>
                                        <p:cTn id="18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" y="0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2" nodeType="withEffect">
                                  <p:stCondLst>
                                    <p:cond delay="2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0" presetClass="path" presetSubtype="0" accel="50000" decel="5000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animMotion origin="layout" path="M 0.00035 -0.00069 C -0.03871 -0.00092 -0.17847 0.00301 -0.2342 -0.00347 C -0.28993 -0.00994 -0.30277 -0.01665 -0.3342 -0.03978 C -0.36562 -0.0629 -0.4 -0.11401 -0.42257 -0.14246 C -0.44513 -0.1709 -0.45659 -0.19103 -0.46927 -0.20999 " pathEditMode="relative" rAng="0" ptsTypes="aaaaa">
                                      <p:cBhvr>
                                        <p:cTn id="191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-103"/>
                                    </p:animMotion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29393 -0.29259 L 0.51268 -0.29259 " pathEditMode="relative" rAng="0" ptsTypes="AA">
                                      <p:cBhvr>
                                        <p:cTn id="19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" y="0"/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2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0" presetClass="path" presetSubtype="0" accel="50000" decel="5000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animMotion origin="layout" path="M 0.00035 -0.0007 C -0.03871 0.00023 -0.17638 -0.00625 -0.23454 0.00463 C -0.2927 0.01551 -0.31562 0.03819 -0.34826 0.06458 C -0.3809 0.09097 -0.40972 0.13426 -0.43073 0.16296 C -0.45173 0.19166 -0.46545 0.22106 -0.47448 0.23634 " pathEditMode="relative" rAng="0" ptsTypes="aaaaa">
                                      <p:cBhvr>
                                        <p:cTn id="20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" y="116"/>
                                    </p:animMotion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nodeType="withEffect">
                                  <p:stCondLst>
                                    <p:cond delay="5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63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27101 0.26737 L 0.51424 0.26598 " pathEditMode="relative" rAng="0" ptsTypes="AA">
                                      <p:cBhvr>
                                        <p:cTn id="209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-1"/>
                                    </p:animMotion>
                                  </p:childTnLst>
                                </p:cTn>
                              </p:par>
                              <p:par>
                                <p:cTn id="210" presetID="63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0104 0.00139 L 0.24479 0.0007 " pathEditMode="relative" rAng="0" ptsTypes="AA">
                                      <p:cBhvr>
                                        <p:cTn id="211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0"/>
                                    </p:animMotion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2" nodeType="withEffect">
                                  <p:stCondLst>
                                    <p:cond delay="3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2" nodeType="withEffect">
                                  <p:stCondLst>
                                    <p:cond delay="3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0" presetClass="path" presetSubtype="0" accel="50000" decel="50000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animMotion origin="layout" path="M -0.00191 0.00277 C -0.09705 0.00416 -0.19218 0.00578 -0.2493 -0.00232 C -0.30642 -0.01041 -0.30781 -0.0111 -0.34427 -0.04556 C -0.38073 -0.08002 -0.42448 -0.14454 -0.46805 -0.20907 " pathEditMode="relative" rAng="0" ptsTypes="aaaA">
                                      <p:cBhvr>
                                        <p:cTn id="2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" y="-105"/>
                                    </p:animMotion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nodeType="withEffect">
                                  <p:stCondLst>
                                    <p:cond delay="5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24219 -0.28935 L 0.51268 -0.29236 " pathEditMode="relative" rAng="0" ptsTypes="AA">
                                      <p:cBhvr>
                                        <p:cTn id="224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" y="-2"/>
                                    </p:animMotion>
                                  </p:childTnLst>
                                </p:cTn>
                              </p:par>
                              <p:par>
                                <p:cTn id="225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0556 0.0007 L 0.26684 0.00139 " pathEditMode="relative" rAng="0" ptsTypes="AA">
                                      <p:cBhvr>
                                        <p:cTn id="226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" y="0"/>
                                    </p:animMotion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2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8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grpId="2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8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0" presetClass="path" presetSubtype="0" accel="50000" decel="50000" fill="hold" nodeType="withEffect">
                                  <p:stCondLst>
                                    <p:cond delay="4300"/>
                                  </p:stCondLst>
                                  <p:childTnLst>
                                    <p:animMotion origin="layout" path="M -2.5E-6 3.7037E-7 C -0.03698 0.00023 -0.16146 -0.01157 -0.22153 0.00116 C -0.28159 0.01389 -0.31788 0.0375 -0.36024 0.07616 C -0.4026 0.11481 -0.45139 0.20023 -0.47534 0.23287 " pathEditMode="relative" rAng="0" ptsTypes="aaaa">
                                      <p:cBhvr>
                                        <p:cTn id="23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" y="111"/>
                                    </p:animMotion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nodeType="withEffect">
                                  <p:stCondLst>
                                    <p:cond delay="6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59" grpId="0" animBg="1"/>
      <p:bldP spid="90" grpId="0" animBg="1"/>
      <p:bldP spid="78" grpId="0" animBg="1"/>
      <p:bldP spid="33" grpId="0" animBg="1"/>
      <p:bldP spid="33" grpId="1" animBg="1"/>
      <p:bldP spid="62" grpId="0" animBg="1"/>
      <p:bldP spid="62" grpId="1" animBg="1"/>
      <p:bldP spid="62" grpId="2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19" grpId="0" animBg="1"/>
      <p:bldP spid="119" grpId="1" animBg="1"/>
      <p:bldP spid="120" grpId="0" animBg="1"/>
      <p:bldP spid="120" grpId="1" animBg="1"/>
      <p:bldP spid="121" grpId="0" animBg="1"/>
      <p:bldP spid="121" grpId="1" animBg="1"/>
      <p:bldP spid="122" grpId="0" animBg="1"/>
      <p:bldP spid="122" grpId="1" animBg="1"/>
      <p:bldP spid="123" grpId="0" animBg="1"/>
      <p:bldP spid="123" grpId="1" animBg="1"/>
      <p:bldP spid="124" grpId="0" animBg="1"/>
      <p:bldP spid="125" grpId="0" animBg="1"/>
      <p:bldP spid="58" grpId="0" animBg="1"/>
      <p:bldP spid="58" grpId="1" animBg="1"/>
      <p:bldP spid="58" grpId="2" animBg="1"/>
      <p:bldP spid="64" grpId="0" animBg="1"/>
      <p:bldP spid="64" grpId="1" animBg="1"/>
      <p:bldP spid="64" grpId="2" animBg="1"/>
      <p:bldP spid="79" grpId="0" animBg="1"/>
      <p:bldP spid="79" grpId="1" animBg="1"/>
      <p:bldP spid="79" grpId="2" animBg="1"/>
      <p:bldP spid="85" grpId="0" animBg="1"/>
      <p:bldP spid="85" grpId="1" animBg="1"/>
      <p:bldP spid="85" grpId="2" animBg="1"/>
      <p:bldP spid="93" grpId="0" animBg="1"/>
      <p:bldP spid="93" grpId="1" animBg="1"/>
      <p:bldP spid="93" grpId="2" animBg="1"/>
      <p:bldP spid="95" grpId="0" animBg="1"/>
      <p:bldP spid="95" grpId="1" animBg="1"/>
      <p:bldP spid="95" grpId="2" animBg="1"/>
      <p:bldP spid="63" grpId="0" animBg="1"/>
      <p:bldP spid="135" grpId="0" animBg="1"/>
      <p:bldP spid="91" grpId="0" animBg="1"/>
      <p:bldP spid="8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hu-HU" dirty="0" smtClean="0"/>
              <a:t>DCTCP: </a:t>
            </a:r>
            <a:r>
              <a:rPr lang="en-US" dirty="0" smtClean="0"/>
              <a:t>Two Key Ideas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066800"/>
            <a:ext cx="8991600" cy="3505200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React in proportion to the </a:t>
            </a:r>
            <a:r>
              <a:rPr lang="en-US" sz="2400" b="1" dirty="0" smtClean="0">
                <a:solidFill>
                  <a:srgbClr val="FF0000"/>
                </a:solidFill>
              </a:rPr>
              <a:t>extent</a:t>
            </a:r>
            <a:r>
              <a:rPr lang="en-US" sz="2400" dirty="0" smtClean="0"/>
              <a:t> of congestion, not its </a:t>
            </a:r>
            <a:r>
              <a:rPr lang="en-US" sz="2400" b="1" dirty="0" smtClean="0">
                <a:solidFill>
                  <a:srgbClr val="FF0000"/>
                </a:solidFill>
              </a:rPr>
              <a:t>presence</a:t>
            </a:r>
            <a:r>
              <a:rPr lang="en-US" sz="2400" dirty="0" smtClean="0"/>
              <a:t>.</a:t>
            </a:r>
          </a:p>
          <a:p>
            <a:pPr marL="800100" lvl="1" indent="-342900">
              <a:buFont typeface="Wingdings" pitchFamily="2" charset="2"/>
              <a:buChar char="ü"/>
              <a:defRPr/>
            </a:pPr>
            <a:r>
              <a:rPr lang="en-US" sz="2000" dirty="0" smtClean="0"/>
              <a:t>Reduces </a:t>
            </a:r>
            <a:r>
              <a:rPr lang="en-US" sz="2000" b="1" dirty="0" smtClean="0">
                <a:solidFill>
                  <a:srgbClr val="FF0000"/>
                </a:solidFill>
              </a:rPr>
              <a:t>variance</a:t>
            </a:r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 smtClean="0"/>
              <a:t>in sending rates, lowering queuing requirements.</a:t>
            </a:r>
          </a:p>
          <a:p>
            <a:pPr lvl="1">
              <a:buNone/>
            </a:pPr>
            <a:endParaRPr lang="en-US" sz="2000" dirty="0" smtClean="0">
              <a:solidFill>
                <a:srgbClr val="0000CC"/>
              </a:solidFill>
            </a:endParaRPr>
          </a:p>
          <a:p>
            <a:pPr lvl="1"/>
            <a:endParaRPr lang="en-US" sz="2000" dirty="0" smtClean="0">
              <a:solidFill>
                <a:srgbClr val="0000CC"/>
              </a:solidFill>
            </a:endParaRPr>
          </a:p>
          <a:p>
            <a:pPr lvl="1"/>
            <a:endParaRPr lang="en-US" sz="2000" dirty="0" smtClean="0">
              <a:solidFill>
                <a:srgbClr val="0000CC"/>
              </a:solidFill>
            </a:endParaRPr>
          </a:p>
          <a:p>
            <a:pPr lvl="1">
              <a:buNone/>
            </a:pPr>
            <a:endParaRPr lang="en-US" sz="2000" dirty="0" smtClean="0">
              <a:solidFill>
                <a:srgbClr val="0000CC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en-US" sz="2400" dirty="0" smtClean="0"/>
              <a:t>Mark based on </a:t>
            </a:r>
            <a:r>
              <a:rPr lang="en-US" sz="2400" b="1" dirty="0" smtClean="0">
                <a:solidFill>
                  <a:srgbClr val="FF0000"/>
                </a:solidFill>
              </a:rPr>
              <a:t>instantaneous</a:t>
            </a:r>
            <a:r>
              <a:rPr lang="en-US" sz="2400" dirty="0" smtClean="0"/>
              <a:t> queue length.</a:t>
            </a:r>
          </a:p>
          <a:p>
            <a:pPr marL="800100" lvl="1" indent="-342900">
              <a:buFont typeface="Wingdings" pitchFamily="2" charset="2"/>
              <a:buChar char="ü"/>
              <a:defRPr/>
            </a:pPr>
            <a:r>
              <a:rPr lang="en-US" sz="2000" dirty="0" smtClean="0"/>
              <a:t>Fast feedback to better deal with bursts.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0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09600" y="2720408"/>
          <a:ext cx="7932821" cy="1699192"/>
        </p:xfrm>
        <a:graphic>
          <a:graphicData uri="http://schemas.openxmlformats.org/drawingml/2006/table">
            <a:tbl>
              <a:tblPr/>
              <a:tblGrid>
                <a:gridCol w="2419434"/>
                <a:gridCol w="2690395"/>
                <a:gridCol w="2822992"/>
              </a:tblGrid>
              <a:tr h="1640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ECN Marks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TCP 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DCTCP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418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1 0 1 1 1 1 0 1 1 1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0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Cut window by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50%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0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Cut window by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40%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0CD"/>
                    </a:solidFill>
                  </a:tcPr>
                </a:tc>
              </a:tr>
              <a:tr h="6418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0 0 0 0 0 0 0 0 0 1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Cut window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by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 50%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Cut window by 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5%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37998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-128"/>
                <a:cs typeface="ＭＳ Ｐゴシック" charset="-128"/>
              </a:rPr>
              <a:t>Data Center TCP Algorithm</a:t>
            </a:r>
          </a:p>
        </p:txBody>
      </p:sp>
      <p:sp>
        <p:nvSpPr>
          <p:cNvPr id="31749" name="Content Placeholder 2"/>
          <p:cNvSpPr>
            <a:spLocks noGrp="1"/>
          </p:cNvSpPr>
          <p:nvPr>
            <p:ph idx="1"/>
          </p:nvPr>
        </p:nvSpPr>
        <p:spPr>
          <a:xfrm>
            <a:off x="228600" y="1399080"/>
            <a:ext cx="6324600" cy="16002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b="1" dirty="0">
                <a:solidFill>
                  <a:srgbClr val="0000CC"/>
                </a:solidFill>
                <a:ea typeface="ＭＳ Ｐゴシック" charset="-128"/>
                <a:cs typeface="ＭＳ Ｐゴシック" charset="-128"/>
              </a:rPr>
              <a:t>Switch side:</a:t>
            </a:r>
          </a:p>
          <a:p>
            <a:pPr lvl="1" eaLnBrk="1" hangingPunct="1"/>
            <a:r>
              <a:rPr lang="en-US" sz="2400" dirty="0"/>
              <a:t> Mark packets when</a:t>
            </a:r>
            <a:r>
              <a:rPr lang="en-US" sz="2400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Q</a:t>
            </a:r>
            <a:r>
              <a:rPr lang="en-US" sz="2400" b="1" dirty="0" smtClean="0">
                <a:solidFill>
                  <a:srgbClr val="FF0000"/>
                </a:solidFill>
              </a:rPr>
              <a:t>ueue Length &gt; K.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31757" name="Rectangle 18"/>
          <p:cNvSpPr>
            <a:spLocks noChangeArrowheads="1"/>
          </p:cNvSpPr>
          <p:nvPr/>
        </p:nvSpPr>
        <p:spPr bwMode="auto">
          <a:xfrm>
            <a:off x="228600" y="2590800"/>
            <a:ext cx="8382000" cy="5152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342900" lvl="1" indent="-342900" eaLnBrk="0" hangingPunct="0">
              <a:spcBef>
                <a:spcPct val="20000"/>
              </a:spcBef>
            </a:pPr>
            <a:r>
              <a:rPr lang="en-US" sz="2800" b="1" dirty="0" smtClean="0">
                <a:solidFill>
                  <a:srgbClr val="0000CC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Sender side:</a:t>
            </a:r>
            <a:endParaRPr lang="en-US" sz="3200" b="1" dirty="0" smtClean="0">
              <a:solidFill>
                <a:srgbClr val="0000CC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en-US" sz="2400" dirty="0" smtClean="0">
                <a:solidFill>
                  <a:srgbClr val="000000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Maintain running average of </a:t>
            </a:r>
            <a:r>
              <a:rPr lang="en-US" sz="2400" b="1" i="1" dirty="0" smtClean="0">
                <a:solidFill>
                  <a:srgbClr val="FF0000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fraction</a:t>
            </a:r>
            <a:r>
              <a:rPr lang="en-US" sz="2400" i="1" dirty="0" smtClean="0">
                <a:solidFill>
                  <a:srgbClr val="000000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of </a:t>
            </a:r>
            <a:r>
              <a:rPr lang="en-US" sz="2400" dirty="0">
                <a:solidFill>
                  <a:srgbClr val="000000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packets </a:t>
            </a:r>
            <a:r>
              <a:rPr lang="en-US" sz="2400" dirty="0">
                <a:latin typeface="Calibri" charset="0"/>
                <a:ea typeface="ＭＳ Ｐゴシック" charset="-128"/>
                <a:cs typeface="ＭＳ Ｐゴシック" charset="-128"/>
              </a:rPr>
              <a:t>marked </a:t>
            </a:r>
            <a:r>
              <a:rPr lang="en-US" sz="2400" b="1" dirty="0">
                <a:latin typeface="Calibri" charset="0"/>
                <a:ea typeface="ＭＳ Ｐゴシック" charset="-128"/>
                <a:cs typeface="ＭＳ Ｐゴシック" charset="-128"/>
              </a:rPr>
              <a:t>(</a:t>
            </a:r>
            <a:r>
              <a:rPr lang="el-GR" sz="2400" b="1" i="1" dirty="0">
                <a:latin typeface="Calibri" charset="0"/>
                <a:ea typeface="ＭＳ Ｐゴシック" charset="-128"/>
                <a:cs typeface="ＭＳ Ｐゴシック" charset="-128"/>
              </a:rPr>
              <a:t>α</a:t>
            </a:r>
            <a:r>
              <a:rPr lang="en-US" sz="2400" b="1" dirty="0" smtClean="0">
                <a:latin typeface="Calibri" charset="0"/>
                <a:ea typeface="ＭＳ Ｐゴシック" charset="-128"/>
                <a:cs typeface="ＭＳ Ｐゴシック" charset="-128"/>
              </a:rPr>
              <a:t>)</a:t>
            </a:r>
            <a:r>
              <a:rPr lang="en-US" sz="2400" dirty="0" smtClean="0">
                <a:solidFill>
                  <a:srgbClr val="0000CC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.</a:t>
            </a:r>
          </a:p>
          <a:p>
            <a:pPr marL="742950" lvl="1" indent="-285750" eaLnBrk="0" hangingPunct="0"/>
            <a:endParaRPr lang="en-US" sz="800" b="1" dirty="0" smtClean="0">
              <a:solidFill>
                <a:srgbClr val="FF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742950" lvl="1" indent="-285750" algn="ctr" eaLnBrk="0" hangingPunct="0"/>
            <a:r>
              <a:rPr lang="en-US" sz="2400" b="1" dirty="0" smtClean="0">
                <a:latin typeface="Calibri" charset="0"/>
                <a:ea typeface="ＭＳ Ｐゴシック" charset="-128"/>
                <a:cs typeface="ＭＳ Ｐゴシック" charset="-128"/>
              </a:rPr>
              <a:t>In </a:t>
            </a:r>
            <a:r>
              <a:rPr lang="en-US" sz="2400" b="1" dirty="0">
                <a:latin typeface="Calibri" charset="0"/>
                <a:ea typeface="ＭＳ Ｐゴシック" charset="-128"/>
                <a:cs typeface="ＭＳ Ｐゴシック" charset="-128"/>
              </a:rPr>
              <a:t>each </a:t>
            </a:r>
            <a:r>
              <a:rPr lang="en-US" sz="2400" b="1" dirty="0" smtClean="0">
                <a:latin typeface="Calibri" charset="0"/>
                <a:ea typeface="ＭＳ Ｐゴシック" charset="-128"/>
                <a:cs typeface="ＭＳ Ｐゴシック" charset="-128"/>
              </a:rPr>
              <a:t>RTT:</a:t>
            </a:r>
            <a:endParaRPr lang="en-US" sz="2400" b="1" dirty="0"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742950" lvl="1" indent="-285750" eaLnBrk="0" hangingPunct="0">
              <a:spcBef>
                <a:spcPct val="20000"/>
              </a:spcBef>
            </a:pPr>
            <a:endParaRPr lang="en-US" sz="2000" dirty="0" smtClean="0">
              <a:solidFill>
                <a:srgbClr val="00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742950" lvl="1" indent="-285750" eaLnBrk="0" hangingPunct="0">
              <a:spcBef>
                <a:spcPct val="20000"/>
              </a:spcBef>
            </a:pPr>
            <a:endParaRPr lang="en-US" sz="1200" dirty="0" smtClean="0">
              <a:solidFill>
                <a:srgbClr val="00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742950" lvl="1" indent="-285750" eaLnBrk="0" hangingPunct="0">
              <a:spcBef>
                <a:spcPct val="20000"/>
              </a:spcBef>
            </a:pPr>
            <a:endParaRPr lang="en-US" sz="1200" dirty="0" smtClean="0">
              <a:solidFill>
                <a:srgbClr val="00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endParaRPr lang="en-US" sz="800" dirty="0" smtClean="0">
              <a:solidFill>
                <a:srgbClr val="00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endParaRPr lang="en-US" sz="800" dirty="0" smtClean="0">
              <a:solidFill>
                <a:srgbClr val="00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endParaRPr lang="en-US" sz="800" dirty="0" smtClean="0">
              <a:solidFill>
                <a:srgbClr val="00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endParaRPr lang="en-US" sz="800" dirty="0">
              <a:solidFill>
                <a:srgbClr val="00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charset="2"/>
              <a:buChar char="Ø"/>
            </a:pPr>
            <a:r>
              <a:rPr lang="en-US" sz="2400" b="1" dirty="0">
                <a:solidFill>
                  <a:srgbClr val="FF0000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Adaptive window decreases: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en-US" sz="2400" dirty="0">
                <a:solidFill>
                  <a:srgbClr val="000000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Note: decrease factor between 1 and 2.</a:t>
            </a:r>
            <a:endParaRPr lang="en-US" sz="2400" dirty="0" smtClean="0">
              <a:solidFill>
                <a:srgbClr val="00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742950" lvl="1" indent="-285750" eaLnBrk="0" hangingPunct="0">
              <a:spcBef>
                <a:spcPct val="20000"/>
              </a:spcBef>
            </a:pPr>
            <a:endParaRPr lang="en-US" sz="2800" dirty="0" smtClean="0">
              <a:solidFill>
                <a:srgbClr val="00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742950" lvl="1" indent="-285750" eaLnBrk="0" hangingPunct="0">
              <a:spcBef>
                <a:spcPct val="20000"/>
              </a:spcBef>
            </a:pPr>
            <a:endParaRPr lang="en-US" sz="2000" dirty="0">
              <a:solidFill>
                <a:srgbClr val="00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742950" lvl="1" indent="-285750" eaLnBrk="0" hangingPunct="0">
              <a:spcBef>
                <a:spcPct val="20000"/>
              </a:spcBef>
            </a:pPr>
            <a:endParaRPr lang="en-US" sz="2800" dirty="0">
              <a:solidFill>
                <a:srgbClr val="00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1752" name="TextBox 7"/>
          <p:cNvSpPr txBox="1">
            <a:spLocks noChangeArrowheads="1"/>
          </p:cNvSpPr>
          <p:nvPr/>
        </p:nvSpPr>
        <p:spPr bwMode="auto">
          <a:xfrm>
            <a:off x="6248400" y="1367850"/>
            <a:ext cx="3689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Calibri" charset="0"/>
              </a:rPr>
              <a:t>B</a:t>
            </a:r>
          </a:p>
        </p:txBody>
      </p:sp>
      <p:sp>
        <p:nvSpPr>
          <p:cNvPr id="31755" name="TextBox 15"/>
          <p:cNvSpPr txBox="1">
            <a:spLocks noChangeArrowheads="1"/>
          </p:cNvSpPr>
          <p:nvPr/>
        </p:nvSpPr>
        <p:spPr bwMode="auto">
          <a:xfrm>
            <a:off x="7615989" y="1372315"/>
            <a:ext cx="3689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Calibri" charset="0"/>
              </a:rPr>
              <a:t>K</a:t>
            </a:r>
          </a:p>
        </p:txBody>
      </p:sp>
      <p:sp>
        <p:nvSpPr>
          <p:cNvPr id="31756" name="TextBox 16"/>
          <p:cNvSpPr txBox="1">
            <a:spLocks noChangeArrowheads="1"/>
          </p:cNvSpPr>
          <p:nvPr/>
        </p:nvSpPr>
        <p:spPr bwMode="auto">
          <a:xfrm>
            <a:off x="6785810" y="1501140"/>
            <a:ext cx="14758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charset="0"/>
              </a:rPr>
              <a:t>Mark</a:t>
            </a:r>
            <a:endParaRPr lang="en-US" sz="2800" b="1" dirty="0">
              <a:solidFill>
                <a:srgbClr val="FF0000"/>
              </a:solidFill>
              <a:latin typeface="Calibri" charset="0"/>
            </a:endParaRPr>
          </a:p>
        </p:txBody>
      </p:sp>
      <p:sp>
        <p:nvSpPr>
          <p:cNvPr id="31759" name="TextBox 14"/>
          <p:cNvSpPr txBox="1">
            <a:spLocks noChangeArrowheads="1"/>
          </p:cNvSpPr>
          <p:nvPr/>
        </p:nvSpPr>
        <p:spPr bwMode="auto">
          <a:xfrm>
            <a:off x="7972927" y="1421964"/>
            <a:ext cx="178067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libri" charset="0"/>
              </a:rPr>
              <a:t>Don’t 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Calibri" charset="0"/>
              </a:rPr>
              <a:t>Mark</a:t>
            </a:r>
            <a:endParaRPr lang="en-US" sz="2000" b="1" dirty="0">
              <a:solidFill>
                <a:srgbClr val="FF0000"/>
              </a:solidFill>
              <a:latin typeface="Calibri" charset="0"/>
            </a:endParaRPr>
          </a:p>
        </p:txBody>
      </p:sp>
      <p:grpSp>
        <p:nvGrpSpPr>
          <p:cNvPr id="17" name="Group 151"/>
          <p:cNvGrpSpPr>
            <a:grpSpLocks/>
          </p:cNvGrpSpPr>
          <p:nvPr/>
        </p:nvGrpSpPr>
        <p:grpSpPr bwMode="auto">
          <a:xfrm>
            <a:off x="6324601" y="2210515"/>
            <a:ext cx="2209800" cy="609600"/>
            <a:chOff x="4032" y="480"/>
            <a:chExt cx="768" cy="576"/>
          </a:xfrm>
          <a:gradFill>
            <a:gsLst>
              <a:gs pos="0">
                <a:schemeClr val="bg1"/>
              </a:gs>
              <a:gs pos="100000">
                <a:schemeClr val="hlink"/>
              </a:gs>
            </a:gsLst>
            <a:lin ang="0" scaled="1"/>
          </a:gradFill>
        </p:grpSpPr>
        <p:sp>
          <p:nvSpPr>
            <p:cNvPr id="18" name="Freeform 152"/>
            <p:cNvSpPr>
              <a:spLocks/>
            </p:cNvSpPr>
            <p:nvPr/>
          </p:nvSpPr>
          <p:spPr bwMode="auto">
            <a:xfrm>
              <a:off x="4032" y="480"/>
              <a:ext cx="768" cy="576"/>
            </a:xfrm>
            <a:custGeom>
              <a:avLst/>
              <a:gdLst>
                <a:gd name="T0" fmla="*/ 0 w 768"/>
                <a:gd name="T1" fmla="*/ 0 h 576"/>
                <a:gd name="T2" fmla="*/ 768 w 768"/>
                <a:gd name="T3" fmla="*/ 0 h 576"/>
                <a:gd name="T4" fmla="*/ 768 w 768"/>
                <a:gd name="T5" fmla="*/ 576 h 576"/>
                <a:gd name="T6" fmla="*/ 0 w 768"/>
                <a:gd name="T7" fmla="*/ 576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576"/>
                <a:gd name="T14" fmla="*/ 768 w 768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576">
                  <a:moveTo>
                    <a:pt x="0" y="0"/>
                  </a:moveTo>
                  <a:lnTo>
                    <a:pt x="768" y="0"/>
                  </a:lnTo>
                  <a:lnTo>
                    <a:pt x="768" y="576"/>
                  </a:lnTo>
                  <a:lnTo>
                    <a:pt x="0" y="576"/>
                  </a:lnTo>
                </a:path>
              </a:pathLst>
            </a:cu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333399"/>
                </a:solidFill>
              </a:endParaRPr>
            </a:p>
          </p:txBody>
        </p:sp>
        <p:sp>
          <p:nvSpPr>
            <p:cNvPr id="19" name="Line 153"/>
            <p:cNvSpPr>
              <a:spLocks noChangeShapeType="1"/>
            </p:cNvSpPr>
            <p:nvPr/>
          </p:nvSpPr>
          <p:spPr bwMode="auto">
            <a:xfrm>
              <a:off x="4721" y="653"/>
              <a:ext cx="0" cy="28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5" name="Straight Connector 4"/>
          <p:cNvCxnSpPr/>
          <p:nvPr/>
        </p:nvCxnSpPr>
        <p:spPr>
          <a:xfrm rot="5400000">
            <a:off x="7108658" y="2509299"/>
            <a:ext cx="1383631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1529834"/>
            <a:ext cx="2209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1676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14859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18180" y="4355592"/>
            <a:ext cx="3287620" cy="521208"/>
          </a:xfrm>
          <a:prstGeom prst="rect">
            <a:avLst/>
          </a:prstGeom>
          <a:noFill/>
        </p:spPr>
      </p:pic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4206240"/>
            <a:ext cx="3336846" cy="822960"/>
          </a:xfrm>
          <a:prstGeom prst="rect">
            <a:avLst/>
          </a:prstGeom>
          <a:noFill/>
        </p:spPr>
      </p:pic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1676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39310" y="5269230"/>
            <a:ext cx="3449320" cy="768096"/>
          </a:xfrm>
          <a:prstGeom prst="rect">
            <a:avLst/>
          </a:prstGeom>
          <a:noFill/>
        </p:spPr>
      </p:pic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0" y="14859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20109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Miért rossz a torlódás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 smtClean="0"/>
              <a:t>Csomagvesztést eredményez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hu-HU" dirty="0" smtClean="0"/>
              <a:t>A </a:t>
            </a:r>
            <a:r>
              <a:rPr lang="hu-HU" dirty="0" err="1" smtClean="0"/>
              <a:t>routerek</a:t>
            </a:r>
            <a:r>
              <a:rPr lang="hu-HU" dirty="0" smtClean="0"/>
              <a:t> véges memóriával (puffer) rendelkeznek</a:t>
            </a:r>
            <a:endParaRPr lang="en-US" dirty="0" smtClean="0"/>
          </a:p>
          <a:p>
            <a:pPr lvl="1"/>
            <a:r>
              <a:rPr lang="hu-HU" dirty="0" smtClean="0"/>
              <a:t>Önhasonló Internet forgalom, nincs puffer, amiben ne okozna csomagvesztést</a:t>
            </a:r>
            <a:endParaRPr lang="en-US" dirty="0" smtClean="0"/>
          </a:p>
          <a:p>
            <a:pPr lvl="1"/>
            <a:r>
              <a:rPr lang="hu-HU" dirty="0" smtClean="0"/>
              <a:t>Ahogy a </a:t>
            </a:r>
            <a:r>
              <a:rPr lang="hu-HU" dirty="0" err="1" smtClean="0"/>
              <a:t>routerek</a:t>
            </a:r>
            <a:r>
              <a:rPr lang="hu-HU" dirty="0" smtClean="0"/>
              <a:t> puffere elkezd telítődni, csomagokat kezd eldobni… (RED)</a:t>
            </a:r>
            <a:endParaRPr lang="en-US" dirty="0"/>
          </a:p>
          <a:p>
            <a:r>
              <a:rPr lang="hu-HU" dirty="0" smtClean="0"/>
              <a:t>Gyakorlati következmények</a:t>
            </a:r>
            <a:endParaRPr lang="en-US" dirty="0" smtClean="0"/>
          </a:p>
          <a:p>
            <a:pPr lvl="1"/>
            <a:r>
              <a:rPr lang="hu-HU" dirty="0" smtClean="0"/>
              <a:t>A </a:t>
            </a:r>
            <a:r>
              <a:rPr lang="hu-HU" dirty="0" err="1" smtClean="0"/>
              <a:t>routerek</a:t>
            </a:r>
            <a:r>
              <a:rPr lang="hu-HU" dirty="0" smtClean="0"/>
              <a:t> sorai telítődnek</a:t>
            </a:r>
            <a:r>
              <a:rPr lang="en-US" dirty="0" smtClean="0"/>
              <a:t>, </a:t>
            </a:r>
            <a:r>
              <a:rPr lang="hu-HU" dirty="0" smtClean="0">
                <a:solidFill>
                  <a:schemeClr val="accent1"/>
                </a:solidFill>
              </a:rPr>
              <a:t>megnövekedett késleltetés</a:t>
            </a:r>
            <a:endParaRPr lang="en-US" dirty="0" smtClean="0"/>
          </a:p>
          <a:p>
            <a:pPr lvl="1"/>
            <a:r>
              <a:rPr lang="hu-HU" dirty="0" smtClean="0"/>
              <a:t>Sávszélesség pazarlása az</a:t>
            </a:r>
            <a:r>
              <a:rPr lang="en-US" dirty="0" smtClean="0"/>
              <a:t> </a:t>
            </a:r>
            <a:r>
              <a:rPr lang="hu-HU" dirty="0" smtClean="0">
                <a:solidFill>
                  <a:schemeClr val="accent1"/>
                </a:solidFill>
              </a:rPr>
              <a:t>újraküldések miatt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hu-HU" dirty="0" smtClean="0"/>
              <a:t>Alacsony hálózati átvitel (</a:t>
            </a:r>
            <a:r>
              <a:rPr lang="hu-HU" dirty="0" err="1" smtClean="0"/>
              <a:t>goodput</a:t>
            </a:r>
            <a:r>
              <a:rPr lang="hu-HU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84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7292341" y="2120900"/>
            <a:ext cx="685800" cy="43281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16"/>
          <p:cNvSpPr>
            <a:spLocks/>
          </p:cNvSpPr>
          <p:nvPr/>
        </p:nvSpPr>
        <p:spPr bwMode="auto">
          <a:xfrm>
            <a:off x="5158741" y="4315460"/>
            <a:ext cx="2209800" cy="1981200"/>
          </a:xfrm>
          <a:custGeom>
            <a:avLst/>
            <a:gdLst/>
            <a:ahLst/>
            <a:cxnLst>
              <a:cxn ang="0">
                <a:pos x="0" y="1248"/>
              </a:cxn>
              <a:cxn ang="0">
                <a:pos x="480" y="1152"/>
              </a:cxn>
              <a:cxn ang="0">
                <a:pos x="816" y="912"/>
              </a:cxn>
              <a:cxn ang="0">
                <a:pos x="1104" y="624"/>
              </a:cxn>
              <a:cxn ang="0">
                <a:pos x="1296" y="384"/>
              </a:cxn>
              <a:cxn ang="0">
                <a:pos x="1344" y="288"/>
              </a:cxn>
              <a:cxn ang="0">
                <a:pos x="1392" y="0"/>
              </a:cxn>
            </a:cxnLst>
            <a:rect l="0" t="0" r="r" b="b"/>
            <a:pathLst>
              <a:path w="1392" h="1248">
                <a:moveTo>
                  <a:pt x="0" y="1248"/>
                </a:moveTo>
                <a:lnTo>
                  <a:pt x="480" y="1152"/>
                </a:lnTo>
                <a:lnTo>
                  <a:pt x="816" y="912"/>
                </a:lnTo>
                <a:lnTo>
                  <a:pt x="1104" y="624"/>
                </a:lnTo>
                <a:lnTo>
                  <a:pt x="1296" y="384"/>
                </a:lnTo>
                <a:lnTo>
                  <a:pt x="1344" y="288"/>
                </a:lnTo>
                <a:lnTo>
                  <a:pt x="1392" y="0"/>
                </a:lnTo>
              </a:path>
            </a:pathLst>
          </a:custGeom>
          <a:noFill/>
          <a:ln w="571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7"/>
          <p:cNvSpPr>
            <a:spLocks/>
          </p:cNvSpPr>
          <p:nvPr/>
        </p:nvSpPr>
        <p:spPr bwMode="auto">
          <a:xfrm>
            <a:off x="5158741" y="2120900"/>
            <a:ext cx="2514600" cy="1771650"/>
          </a:xfrm>
          <a:custGeom>
            <a:avLst/>
            <a:gdLst/>
            <a:ahLst/>
            <a:cxnLst>
              <a:cxn ang="0">
                <a:pos x="0" y="1212"/>
              </a:cxn>
              <a:cxn ang="0">
                <a:pos x="0" y="1170"/>
              </a:cxn>
              <a:cxn ang="0">
                <a:pos x="96" y="768"/>
              </a:cxn>
              <a:cxn ang="0">
                <a:pos x="240" y="480"/>
              </a:cxn>
              <a:cxn ang="0">
                <a:pos x="480" y="192"/>
              </a:cxn>
              <a:cxn ang="0">
                <a:pos x="816" y="48"/>
              </a:cxn>
              <a:cxn ang="0">
                <a:pos x="1104" y="0"/>
              </a:cxn>
              <a:cxn ang="0">
                <a:pos x="1344" y="0"/>
              </a:cxn>
              <a:cxn ang="0">
                <a:pos x="1392" y="480"/>
              </a:cxn>
              <a:cxn ang="0">
                <a:pos x="1488" y="1008"/>
              </a:cxn>
              <a:cxn ang="0">
                <a:pos x="1536" y="1152"/>
              </a:cxn>
              <a:cxn ang="0">
                <a:pos x="1584" y="1200"/>
              </a:cxn>
            </a:cxnLst>
            <a:rect l="0" t="0" r="r" b="b"/>
            <a:pathLst>
              <a:path w="1584" h="1212">
                <a:moveTo>
                  <a:pt x="0" y="1212"/>
                </a:moveTo>
                <a:cubicBezTo>
                  <a:pt x="0" y="1198"/>
                  <a:pt x="0" y="1184"/>
                  <a:pt x="0" y="1170"/>
                </a:cubicBezTo>
                <a:lnTo>
                  <a:pt x="96" y="768"/>
                </a:lnTo>
                <a:lnTo>
                  <a:pt x="240" y="480"/>
                </a:lnTo>
                <a:lnTo>
                  <a:pt x="480" y="192"/>
                </a:lnTo>
                <a:lnTo>
                  <a:pt x="816" y="48"/>
                </a:lnTo>
                <a:lnTo>
                  <a:pt x="1104" y="0"/>
                </a:lnTo>
                <a:lnTo>
                  <a:pt x="1344" y="0"/>
                </a:lnTo>
                <a:lnTo>
                  <a:pt x="1392" y="480"/>
                </a:lnTo>
                <a:lnTo>
                  <a:pt x="1488" y="1008"/>
                </a:lnTo>
                <a:lnTo>
                  <a:pt x="1536" y="1152"/>
                </a:lnTo>
                <a:lnTo>
                  <a:pt x="1584" y="1200"/>
                </a:lnTo>
              </a:path>
            </a:pathLst>
          </a:custGeom>
          <a:noFill/>
          <a:ln w="571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Megnövekedett terhelés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399" y="1600200"/>
            <a:ext cx="4628201" cy="5078410"/>
          </a:xfrm>
        </p:spPr>
        <p:txBody>
          <a:bodyPr>
            <a:normAutofit fontScale="92500" lnSpcReduction="10000"/>
          </a:bodyPr>
          <a:lstStyle/>
          <a:p>
            <a:r>
              <a:rPr lang="hu-HU" dirty="0" smtClean="0"/>
              <a:t>Könyök („</a:t>
            </a:r>
            <a:r>
              <a:rPr lang="hu-HU" dirty="0" err="1" smtClean="0"/>
              <a:t>knee</a:t>
            </a:r>
            <a:r>
              <a:rPr lang="hu-HU" dirty="0" smtClean="0"/>
              <a:t>”)</a:t>
            </a:r>
            <a:r>
              <a:rPr lang="en-US" dirty="0" smtClean="0"/>
              <a:t>– </a:t>
            </a:r>
            <a:r>
              <a:rPr lang="hu-HU" dirty="0" smtClean="0"/>
              <a:t>a pont, ami után</a:t>
            </a:r>
            <a:endParaRPr lang="en-US" dirty="0"/>
          </a:p>
          <a:p>
            <a:pPr lvl="1"/>
            <a:r>
              <a:rPr lang="hu-HU" dirty="0" smtClean="0"/>
              <a:t>Az átvitel szinte alig nő</a:t>
            </a:r>
            <a:endParaRPr lang="en-US" dirty="0"/>
          </a:p>
          <a:p>
            <a:pPr lvl="1"/>
            <a:r>
              <a:rPr lang="hu-HU" dirty="0" smtClean="0"/>
              <a:t>Késleltetés viszont gyorsan emelkedik</a:t>
            </a:r>
            <a:endParaRPr lang="en-US" dirty="0"/>
          </a:p>
          <a:p>
            <a:r>
              <a:rPr lang="hu-HU" dirty="0" smtClean="0"/>
              <a:t>Egy egyszerű sorban (</a:t>
            </a:r>
            <a:r>
              <a:rPr lang="en-US" dirty="0" smtClean="0"/>
              <a:t>M/M/1</a:t>
            </a:r>
            <a:r>
              <a:rPr lang="hu-HU" dirty="0" smtClean="0"/>
              <a:t>)</a:t>
            </a:r>
            <a:endParaRPr lang="en-US" dirty="0"/>
          </a:p>
          <a:p>
            <a:pPr lvl="1"/>
            <a:r>
              <a:rPr lang="hu-HU" dirty="0" smtClean="0"/>
              <a:t>Késleltetés</a:t>
            </a:r>
            <a:r>
              <a:rPr lang="en-US" dirty="0" smtClean="0"/>
              <a:t> </a:t>
            </a:r>
            <a:r>
              <a:rPr lang="en-US" dirty="0"/>
              <a:t>= 1/(1 – utilization)</a:t>
            </a:r>
          </a:p>
          <a:p>
            <a:r>
              <a:rPr lang="hu-HU" dirty="0" smtClean="0"/>
              <a:t>Szírt („</a:t>
            </a:r>
            <a:r>
              <a:rPr lang="hu-HU" dirty="0" err="1" smtClean="0"/>
              <a:t>cliff</a:t>
            </a:r>
            <a:r>
              <a:rPr lang="hu-HU" dirty="0" smtClean="0"/>
              <a:t>”)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hu-HU" dirty="0" smtClean="0"/>
              <a:t>a pont, ami után</a:t>
            </a:r>
            <a:endParaRPr lang="en-US" dirty="0"/>
          </a:p>
          <a:p>
            <a:pPr lvl="1"/>
            <a:r>
              <a:rPr lang="hu-HU" dirty="0" smtClean="0"/>
              <a:t>Átvitel lényegében leesik</a:t>
            </a:r>
            <a:r>
              <a:rPr lang="hu-HU" dirty="0"/>
              <a:t> </a:t>
            </a:r>
            <a:r>
              <a:rPr lang="en-US" dirty="0" smtClean="0">
                <a:sym typeface="Wingdings" pitchFamily="2" charset="2"/>
              </a:rPr>
              <a:t>0</a:t>
            </a:r>
            <a:r>
              <a:rPr lang="hu-HU" dirty="0" err="1" smtClean="0">
                <a:sym typeface="Wingdings" pitchFamily="2" charset="2"/>
              </a:rPr>
              <a:t>-ra</a:t>
            </a:r>
            <a:endParaRPr lang="en-US" dirty="0"/>
          </a:p>
          <a:p>
            <a:pPr lvl="1"/>
            <a:r>
              <a:rPr lang="hu-HU" dirty="0" smtClean="0"/>
              <a:t>A késleltetés pedig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∞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 flipH="1">
            <a:off x="6756692" y="693877"/>
            <a:ext cx="2145112" cy="977840"/>
            <a:chOff x="1191443" y="4830095"/>
            <a:chExt cx="5209363" cy="1431699"/>
          </a:xfrm>
        </p:grpSpPr>
        <p:sp>
          <p:nvSpPr>
            <p:cNvPr id="23" name="Rectangular Callout 22"/>
            <p:cNvSpPr/>
            <p:nvPr/>
          </p:nvSpPr>
          <p:spPr>
            <a:xfrm>
              <a:off x="1191443" y="4876798"/>
              <a:ext cx="5181600" cy="1384996"/>
            </a:xfrm>
            <a:prstGeom prst="wedgeRectCallout">
              <a:avLst>
                <a:gd name="adj1" fmla="val -3951"/>
                <a:gd name="adj2" fmla="val 14217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19208" y="4830095"/>
              <a:ext cx="5181598" cy="1396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Teléjes</a:t>
              </a:r>
              <a:r>
                <a:rPr kumimoji="0" lang="hu-HU" sz="2800" b="0" i="0" u="none" strike="noStrike" kern="0" cap="none" spc="0" normalizeH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összeomlás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2" name="Line 5"/>
          <p:cNvSpPr>
            <a:spLocks noChangeShapeType="1"/>
          </p:cNvSpPr>
          <p:nvPr/>
        </p:nvSpPr>
        <p:spPr bwMode="auto">
          <a:xfrm flipH="1" flipV="1">
            <a:off x="5158741" y="1968500"/>
            <a:ext cx="0" cy="1905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6"/>
          <p:cNvSpPr>
            <a:spLocks noChangeShapeType="1"/>
          </p:cNvSpPr>
          <p:nvPr/>
        </p:nvSpPr>
        <p:spPr bwMode="auto">
          <a:xfrm>
            <a:off x="5158741" y="3873500"/>
            <a:ext cx="3124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Line 8"/>
          <p:cNvSpPr>
            <a:spLocks noChangeShapeType="1"/>
          </p:cNvSpPr>
          <p:nvPr/>
        </p:nvSpPr>
        <p:spPr bwMode="auto">
          <a:xfrm>
            <a:off x="7292341" y="1968500"/>
            <a:ext cx="0" cy="2057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9"/>
          <p:cNvSpPr>
            <a:spLocks noChangeShapeType="1"/>
          </p:cNvSpPr>
          <p:nvPr/>
        </p:nvSpPr>
        <p:spPr bwMode="auto">
          <a:xfrm>
            <a:off x="5920741" y="1968500"/>
            <a:ext cx="0" cy="2057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 flipH="1" flipV="1">
            <a:off x="5158741" y="4315460"/>
            <a:ext cx="0" cy="2133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>
            <a:off x="5158741" y="6449060"/>
            <a:ext cx="3124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Line 12"/>
          <p:cNvSpPr>
            <a:spLocks noChangeShapeType="1"/>
          </p:cNvSpPr>
          <p:nvPr/>
        </p:nvSpPr>
        <p:spPr bwMode="auto">
          <a:xfrm>
            <a:off x="5920741" y="4315460"/>
            <a:ext cx="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13"/>
          <p:cNvSpPr>
            <a:spLocks noChangeShapeType="1"/>
          </p:cNvSpPr>
          <p:nvPr/>
        </p:nvSpPr>
        <p:spPr bwMode="auto">
          <a:xfrm>
            <a:off x="7292341" y="4315460"/>
            <a:ext cx="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14"/>
          <p:cNvSpPr>
            <a:spLocks noChangeShapeType="1"/>
          </p:cNvSpPr>
          <p:nvPr/>
        </p:nvSpPr>
        <p:spPr bwMode="auto">
          <a:xfrm>
            <a:off x="5920741" y="21209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Text Box 17"/>
          <p:cNvSpPr txBox="1">
            <a:spLocks noChangeArrowheads="1"/>
          </p:cNvSpPr>
          <p:nvPr/>
        </p:nvSpPr>
        <p:spPr bwMode="auto">
          <a:xfrm>
            <a:off x="6286426" y="6449060"/>
            <a:ext cx="1161601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hu-HU" sz="2400" dirty="0" smtClean="0"/>
              <a:t>Terhelés</a:t>
            </a:r>
            <a:endParaRPr lang="en-US" sz="2400" dirty="0"/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>
            <a:off x="6286425" y="3873500"/>
            <a:ext cx="1161601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hu-HU" sz="2400" dirty="0" smtClean="0"/>
              <a:t>Terhelés</a:t>
            </a:r>
            <a:endParaRPr lang="en-US" sz="2400" dirty="0"/>
          </a:p>
        </p:txBody>
      </p:sp>
      <p:sp>
        <p:nvSpPr>
          <p:cNvPr id="46" name="Text Box 19"/>
          <p:cNvSpPr txBox="1">
            <a:spLocks noChangeArrowheads="1"/>
          </p:cNvSpPr>
          <p:nvPr/>
        </p:nvSpPr>
        <p:spPr bwMode="auto">
          <a:xfrm rot="16200000">
            <a:off x="4449893" y="2691449"/>
            <a:ext cx="95859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hu-HU" sz="2400" dirty="0" smtClean="0"/>
              <a:t>Átvitel</a:t>
            </a:r>
            <a:endParaRPr lang="en-US" sz="2400" dirty="0"/>
          </a:p>
        </p:txBody>
      </p:sp>
      <p:sp>
        <p:nvSpPr>
          <p:cNvPr id="47" name="Text Box 20"/>
          <p:cNvSpPr txBox="1">
            <a:spLocks noChangeArrowheads="1"/>
          </p:cNvSpPr>
          <p:nvPr/>
        </p:nvSpPr>
        <p:spPr bwMode="auto">
          <a:xfrm rot="16200000">
            <a:off x="4191810" y="5152709"/>
            <a:ext cx="1474764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hu-HU" sz="2400" dirty="0" smtClean="0"/>
              <a:t>Késleltetés</a:t>
            </a:r>
            <a:endParaRPr lang="en-US" sz="2400" dirty="0"/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>
            <a:off x="5433644" y="1566550"/>
            <a:ext cx="105913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hu-HU" sz="2400" dirty="0" smtClean="0"/>
              <a:t>Könyök</a:t>
            </a:r>
            <a:endParaRPr lang="en-US" sz="2400" dirty="0"/>
          </a:p>
        </p:txBody>
      </p:sp>
      <p:sp>
        <p:nvSpPr>
          <p:cNvPr id="49" name="Text Box 22"/>
          <p:cNvSpPr txBox="1">
            <a:spLocks noChangeArrowheads="1"/>
          </p:cNvSpPr>
          <p:nvPr/>
        </p:nvSpPr>
        <p:spPr bwMode="auto">
          <a:xfrm>
            <a:off x="6965582" y="1566550"/>
            <a:ext cx="730714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hu-HU" sz="2400" dirty="0" smtClean="0"/>
              <a:t>Szírt</a:t>
            </a:r>
            <a:endParaRPr lang="en-US" sz="2400" dirty="0"/>
          </a:p>
        </p:txBody>
      </p:sp>
      <p:grpSp>
        <p:nvGrpSpPr>
          <p:cNvPr id="58" name="Group 57"/>
          <p:cNvGrpSpPr/>
          <p:nvPr/>
        </p:nvGrpSpPr>
        <p:grpSpPr>
          <a:xfrm flipH="1">
            <a:off x="5804842" y="3175687"/>
            <a:ext cx="1955941" cy="524404"/>
            <a:chOff x="1191443" y="4876798"/>
            <a:chExt cx="5209365" cy="1425868"/>
          </a:xfrm>
        </p:grpSpPr>
        <p:sp>
          <p:nvSpPr>
            <p:cNvPr id="59" name="Rectangular Callout 58"/>
            <p:cNvSpPr/>
            <p:nvPr/>
          </p:nvSpPr>
          <p:spPr>
            <a:xfrm>
              <a:off x="1191443" y="4876798"/>
              <a:ext cx="5181602" cy="1384996"/>
            </a:xfrm>
            <a:prstGeom prst="wedgeRectCallout">
              <a:avLst>
                <a:gd name="adj1" fmla="val 42504"/>
                <a:gd name="adj2" fmla="val -191285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219208" y="4880017"/>
              <a:ext cx="5181600" cy="1422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Ideális pont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372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3575681" y="3666674"/>
            <a:ext cx="2125979" cy="27366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2425062" y="3666673"/>
            <a:ext cx="1150620" cy="2736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991600" cy="990600"/>
          </a:xfrm>
        </p:spPr>
        <p:txBody>
          <a:bodyPr>
            <a:normAutofit/>
          </a:bodyPr>
          <a:lstStyle/>
          <a:p>
            <a:r>
              <a:rPr lang="hu-HU" dirty="0" smtClean="0"/>
              <a:t>Torlódás vezérlés </a:t>
            </a:r>
            <a:r>
              <a:rPr lang="hu-HU" dirty="0" err="1" smtClean="0"/>
              <a:t>vs</a:t>
            </a:r>
            <a:r>
              <a:rPr lang="hu-HU" dirty="0" smtClean="0"/>
              <a:t> torlódás elkerülés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712641" y="3666674"/>
            <a:ext cx="685800" cy="27366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>
            <a:off x="2425062" y="3666674"/>
            <a:ext cx="3884300" cy="2736666"/>
          </a:xfrm>
          <a:custGeom>
            <a:avLst/>
            <a:gdLst/>
            <a:ahLst/>
            <a:cxnLst>
              <a:cxn ang="0">
                <a:pos x="0" y="1212"/>
              </a:cxn>
              <a:cxn ang="0">
                <a:pos x="0" y="1170"/>
              </a:cxn>
              <a:cxn ang="0">
                <a:pos x="96" y="768"/>
              </a:cxn>
              <a:cxn ang="0">
                <a:pos x="240" y="480"/>
              </a:cxn>
              <a:cxn ang="0">
                <a:pos x="480" y="192"/>
              </a:cxn>
              <a:cxn ang="0">
                <a:pos x="816" y="48"/>
              </a:cxn>
              <a:cxn ang="0">
                <a:pos x="1104" y="0"/>
              </a:cxn>
              <a:cxn ang="0">
                <a:pos x="1344" y="0"/>
              </a:cxn>
              <a:cxn ang="0">
                <a:pos x="1392" y="480"/>
              </a:cxn>
              <a:cxn ang="0">
                <a:pos x="1488" y="1008"/>
              </a:cxn>
              <a:cxn ang="0">
                <a:pos x="1536" y="1152"/>
              </a:cxn>
              <a:cxn ang="0">
                <a:pos x="1584" y="1200"/>
              </a:cxn>
            </a:cxnLst>
            <a:rect l="0" t="0" r="r" b="b"/>
            <a:pathLst>
              <a:path w="1584" h="1212">
                <a:moveTo>
                  <a:pt x="0" y="1212"/>
                </a:moveTo>
                <a:cubicBezTo>
                  <a:pt x="0" y="1198"/>
                  <a:pt x="0" y="1184"/>
                  <a:pt x="0" y="1170"/>
                </a:cubicBezTo>
                <a:lnTo>
                  <a:pt x="96" y="768"/>
                </a:lnTo>
                <a:lnTo>
                  <a:pt x="240" y="480"/>
                </a:lnTo>
                <a:lnTo>
                  <a:pt x="480" y="192"/>
                </a:lnTo>
                <a:lnTo>
                  <a:pt x="816" y="48"/>
                </a:lnTo>
                <a:lnTo>
                  <a:pt x="1104" y="0"/>
                </a:lnTo>
                <a:lnTo>
                  <a:pt x="1344" y="0"/>
                </a:lnTo>
                <a:lnTo>
                  <a:pt x="1392" y="480"/>
                </a:lnTo>
                <a:lnTo>
                  <a:pt x="1488" y="1008"/>
                </a:lnTo>
                <a:lnTo>
                  <a:pt x="1536" y="1152"/>
                </a:lnTo>
                <a:lnTo>
                  <a:pt x="1584" y="1200"/>
                </a:lnTo>
              </a:path>
            </a:pathLst>
          </a:custGeom>
          <a:noFill/>
          <a:ln w="571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flipH="1">
            <a:off x="6684640" y="4450109"/>
            <a:ext cx="2145112" cy="977840"/>
            <a:chOff x="1191443" y="4830095"/>
            <a:chExt cx="5209363" cy="1431699"/>
          </a:xfrm>
        </p:grpSpPr>
        <p:sp>
          <p:nvSpPr>
            <p:cNvPr id="8" name="Rectangular Callout 7"/>
            <p:cNvSpPr/>
            <p:nvPr/>
          </p:nvSpPr>
          <p:spPr>
            <a:xfrm>
              <a:off x="1191443" y="4876798"/>
              <a:ext cx="5181601" cy="1384996"/>
            </a:xfrm>
            <a:prstGeom prst="wedgeRectCallout">
              <a:avLst>
                <a:gd name="adj1" fmla="val 71046"/>
                <a:gd name="adj2" fmla="val -2336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19208" y="4830095"/>
              <a:ext cx="5181598" cy="1396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Teljes összeomlás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0" name="Line 5"/>
          <p:cNvSpPr>
            <a:spLocks noChangeShapeType="1"/>
          </p:cNvSpPr>
          <p:nvPr/>
        </p:nvSpPr>
        <p:spPr bwMode="auto">
          <a:xfrm flipH="1" flipV="1">
            <a:off x="2425062" y="3474720"/>
            <a:ext cx="0" cy="292862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2425061" y="6403340"/>
            <a:ext cx="4259579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5701662" y="3474720"/>
            <a:ext cx="0" cy="2928619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3575682" y="3474720"/>
            <a:ext cx="0" cy="292862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3575682" y="3666674"/>
            <a:ext cx="212598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 rot="16200000">
            <a:off x="1716213" y="4805456"/>
            <a:ext cx="95859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hu-HU" sz="2400" dirty="0" smtClean="0"/>
              <a:t>Átvitel</a:t>
            </a:r>
            <a:endParaRPr lang="en-US" sz="2400" dirty="0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3124436" y="3015620"/>
            <a:ext cx="105913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hu-HU" sz="2400" dirty="0" smtClean="0"/>
              <a:t>Könyök</a:t>
            </a:r>
            <a:endParaRPr lang="en-US" sz="2400" dirty="0"/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5347782" y="3018105"/>
            <a:ext cx="730714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hu-HU" sz="2400" dirty="0" smtClean="0"/>
              <a:t>Szírt</a:t>
            </a:r>
            <a:endParaRPr lang="en-US" sz="2400" dirty="0"/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932797" y="6403340"/>
            <a:ext cx="1161601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hu-HU" sz="2400" dirty="0" smtClean="0"/>
              <a:t>Terhelés</a:t>
            </a:r>
            <a:endParaRPr lang="en-US" sz="2400" dirty="0"/>
          </a:p>
        </p:txBody>
      </p:sp>
      <p:grpSp>
        <p:nvGrpSpPr>
          <p:cNvPr id="22" name="Group 21"/>
          <p:cNvGrpSpPr/>
          <p:nvPr/>
        </p:nvGrpSpPr>
        <p:grpSpPr>
          <a:xfrm flipH="1">
            <a:off x="-29983" y="1697651"/>
            <a:ext cx="4466687" cy="1384995"/>
            <a:chOff x="1191443" y="4830095"/>
            <a:chExt cx="5209363" cy="2027833"/>
          </a:xfrm>
        </p:grpSpPr>
        <p:sp>
          <p:nvSpPr>
            <p:cNvPr id="23" name="Rectangular Callout 22"/>
            <p:cNvSpPr/>
            <p:nvPr/>
          </p:nvSpPr>
          <p:spPr>
            <a:xfrm>
              <a:off x="1191443" y="4876798"/>
              <a:ext cx="5181601" cy="1384996"/>
            </a:xfrm>
            <a:prstGeom prst="wedgeRectCallout">
              <a:avLst>
                <a:gd name="adj1" fmla="val -14123"/>
                <a:gd name="adj2" fmla="val 159094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19207" y="4830095"/>
              <a:ext cx="5181599" cy="2027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Torlódás elkerülés</a:t>
              </a: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: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sz="2800" kern="0" dirty="0" smtClean="0">
                  <a:solidFill>
                    <a:sysClr val="window" lastClr="FFFFFF"/>
                  </a:solidFill>
                </a:rPr>
                <a:t>Maradj a könyök bal oldalán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 flipH="1">
            <a:off x="4527306" y="1690740"/>
            <a:ext cx="4182588" cy="977840"/>
            <a:chOff x="1191443" y="4830095"/>
            <a:chExt cx="5209363" cy="1431699"/>
          </a:xfrm>
        </p:grpSpPr>
        <p:sp>
          <p:nvSpPr>
            <p:cNvPr id="26" name="Rectangular Callout 25"/>
            <p:cNvSpPr/>
            <p:nvPr/>
          </p:nvSpPr>
          <p:spPr>
            <a:xfrm>
              <a:off x="1191443" y="4876798"/>
              <a:ext cx="5181601" cy="1384996"/>
            </a:xfrm>
            <a:prstGeom prst="wedgeRectCallout">
              <a:avLst>
                <a:gd name="adj1" fmla="val 48243"/>
                <a:gd name="adj2" fmla="val 153052"/>
              </a:avLst>
            </a:prstGeom>
            <a:solidFill>
              <a:schemeClr val="accent3"/>
            </a:solidFill>
            <a:ln w="38100" cap="flat" cmpd="sng" algn="ctr">
              <a:solidFill>
                <a:schemeClr val="accent3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19207" y="4830095"/>
              <a:ext cx="5181599" cy="1396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Torlódás vezérlés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sz="2800" kern="0" dirty="0" smtClean="0">
                  <a:solidFill>
                    <a:sysClr val="window" lastClr="FFFFFF"/>
                  </a:solidFill>
                </a:rPr>
                <a:t>Maradj a szírt bal oldalán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624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Advertised Window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	Meghirdetett ablak, újragondolva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Megoldja-e a torlódás problémáját a TCP esetén a meghirdetett ablak használata?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2"/>
                </a:solidFill>
              </a:rPr>
              <a:t>N</a:t>
            </a:r>
            <a:r>
              <a:rPr lang="hu-HU" dirty="0" smtClean="0">
                <a:solidFill>
                  <a:schemeClr val="accent2"/>
                </a:solidFill>
              </a:rPr>
              <a:t>EM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hu-HU" dirty="0" smtClean="0"/>
              <a:t>Ez az ablak csak a fogadót védi a túlterheléstől</a:t>
            </a:r>
            <a:endParaRPr lang="en-US" dirty="0" smtClean="0"/>
          </a:p>
          <a:p>
            <a:r>
              <a:rPr lang="hu-HU" dirty="0" smtClean="0"/>
              <a:t>Egy kellően gyors fogadó </a:t>
            </a:r>
            <a:r>
              <a:rPr lang="hu-HU" dirty="0" err="1" smtClean="0"/>
              <a:t>kimaxolhatja</a:t>
            </a:r>
            <a:r>
              <a:rPr lang="hu-HU" dirty="0" smtClean="0"/>
              <a:t> ezt az ablakot</a:t>
            </a:r>
            <a:endParaRPr lang="en-US" dirty="0" smtClean="0"/>
          </a:p>
          <a:p>
            <a:pPr lvl="1"/>
            <a:r>
              <a:rPr lang="hu-HU" dirty="0" smtClean="0"/>
              <a:t>Mi van, ha a hálózat lassabb, mint a fogadó</a:t>
            </a:r>
            <a:r>
              <a:rPr lang="en-US" dirty="0" smtClean="0"/>
              <a:t>?</a:t>
            </a:r>
          </a:p>
          <a:p>
            <a:pPr lvl="1"/>
            <a:r>
              <a:rPr lang="hu-HU" dirty="0" smtClean="0"/>
              <a:t>Mi van, ha vannak konkurens folyamok is</a:t>
            </a:r>
            <a:r>
              <a:rPr lang="en-US" dirty="0" smtClean="0"/>
              <a:t>?</a:t>
            </a:r>
          </a:p>
          <a:p>
            <a:r>
              <a:rPr lang="hu-HU" dirty="0" smtClean="0"/>
              <a:t>Következmények</a:t>
            </a:r>
            <a:endParaRPr lang="en-US" dirty="0" smtClean="0"/>
          </a:p>
          <a:p>
            <a:pPr lvl="1"/>
            <a:r>
              <a:rPr lang="hu-HU" dirty="0" smtClean="0"/>
              <a:t>Az ablak méret határozza meg a küldési rátát</a:t>
            </a:r>
            <a:endParaRPr lang="en-US" dirty="0" smtClean="0"/>
          </a:p>
          <a:p>
            <a:pPr lvl="1"/>
            <a:r>
              <a:rPr lang="hu-HU" dirty="0" smtClean="0"/>
              <a:t>Az ablaknak állíthatónak kell lennie, hogy elkerüljük a torlódás miatti teljes összeomlást…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26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2|0.2|0.2|0|0.1|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|0.1|2|0.8|0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7|10.7|16|4.9|7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5.4|37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3|19.4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82314</TotalTime>
  <Words>2945</Words>
  <Application>Microsoft Office PowerPoint</Application>
  <PresentationFormat>Diavetítés a képernyőre (4:3 oldalarány)</PresentationFormat>
  <Paragraphs>687</Paragraphs>
  <Slides>54</Slides>
  <Notes>23</Notes>
  <HiddenSlides>0</HiddenSlides>
  <MMClips>0</MMClips>
  <ScaleCrop>false</ScaleCrop>
  <HeadingPairs>
    <vt:vector size="6" baseType="variant">
      <vt:variant>
        <vt:lpstr>Téma</vt:lpstr>
      </vt:variant>
      <vt:variant>
        <vt:i4>1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54</vt:i4>
      </vt:variant>
    </vt:vector>
  </HeadingPairs>
  <TitlesOfParts>
    <vt:vector size="56" baseType="lpstr">
      <vt:lpstr>Median</vt:lpstr>
      <vt:lpstr>Chart</vt:lpstr>
      <vt:lpstr>Számítógépes Hálózatok</vt:lpstr>
      <vt:lpstr>Szállítói réteg</vt:lpstr>
      <vt:lpstr>Kivonat</vt:lpstr>
      <vt:lpstr>Mi az a torlódás?</vt:lpstr>
      <vt:lpstr>Mi az a torlódás?</vt:lpstr>
      <vt:lpstr>Miért rossz a torlódás?</vt:lpstr>
      <vt:lpstr>Megnövekedett terhelés</vt:lpstr>
      <vt:lpstr>Torlódás vezérlés vs torlódás elkerülés</vt:lpstr>
      <vt:lpstr>Advertised Window  Meghirdetett ablak, újragondolva</vt:lpstr>
      <vt:lpstr>Általános megoldások</vt:lpstr>
      <vt:lpstr>TCP Torlódásvezérlés</vt:lpstr>
      <vt:lpstr>Két fő komponens</vt:lpstr>
      <vt:lpstr>Ráta vezérlés</vt:lpstr>
      <vt:lpstr>Torlódás vezérlés megvalósítása</vt:lpstr>
      <vt:lpstr>Lassú indulás - Slow Start</vt:lpstr>
      <vt:lpstr>Slow Start példa</vt:lpstr>
      <vt:lpstr>Torlódás elkerülés</vt:lpstr>
      <vt:lpstr>Torlódás elkerülés példa</vt:lpstr>
      <vt:lpstr>A teljes kép – TCP Tahoe       (az eredeti TCP)</vt:lpstr>
      <vt:lpstr>Összefoglalás - TCP jellemzői</vt:lpstr>
      <vt:lpstr>Összefoglalás - TCP jellemzői</vt:lpstr>
      <vt:lpstr>Összefoglalás - TCP jellemzői</vt:lpstr>
      <vt:lpstr>A TCP evolúciója</vt:lpstr>
      <vt:lpstr>TCP Reno: Gyors újraküldés</vt:lpstr>
      <vt:lpstr>TCP Reno: Gyors helyreállítás</vt:lpstr>
      <vt:lpstr>Példa: Gyors újraküldés/helyreállítás</vt:lpstr>
      <vt:lpstr>Számos TCP változat…</vt:lpstr>
      <vt:lpstr>TCP a valóságban</vt:lpstr>
      <vt:lpstr>Nagy késleltetés-sávszélesség szorzat (Delay-bandwidth product)</vt:lpstr>
      <vt:lpstr>Célok</vt:lpstr>
      <vt:lpstr>Compound TCP</vt:lpstr>
      <vt:lpstr>Compound TCP példa</vt:lpstr>
      <vt:lpstr>TCP CUBIC</vt:lpstr>
      <vt:lpstr>TCP CUBIC</vt:lpstr>
      <vt:lpstr>TCP CUBIC példa</vt:lpstr>
      <vt:lpstr>Problémák a TCP-vel</vt:lpstr>
      <vt:lpstr>Kis folyamok (flows)</vt:lpstr>
      <vt:lpstr>Wireless hálózatok</vt:lpstr>
      <vt:lpstr>Szolgáltatás megtagadása  Denial of Service (DoS)</vt:lpstr>
      <vt:lpstr>Kitekintés</vt:lpstr>
      <vt:lpstr>Typical Internet Queuing</vt:lpstr>
      <vt:lpstr>RED Algorithm</vt:lpstr>
      <vt:lpstr>RED Operation</vt:lpstr>
      <vt:lpstr>RED Algorithm</vt:lpstr>
      <vt:lpstr>Data Center TCP: DCTCP</vt:lpstr>
      <vt:lpstr>Generality of Partition/Aggregate</vt:lpstr>
      <vt:lpstr>Workloads</vt:lpstr>
      <vt:lpstr>Impairments</vt:lpstr>
      <vt:lpstr>Incast</vt:lpstr>
      <vt:lpstr>Queue Buildup</vt:lpstr>
      <vt:lpstr>Data Center Transport Requirements</vt:lpstr>
      <vt:lpstr>DCTCP: The TCP/ECN Control Loop</vt:lpstr>
      <vt:lpstr>DCTCP: Two Key Ideas</vt:lpstr>
      <vt:lpstr>Data Center TCP Algorithm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Sándor Laki</cp:lastModifiedBy>
  <cp:revision>1106</cp:revision>
  <cp:lastPrinted>2012-08-22T04:00:45Z</cp:lastPrinted>
  <dcterms:created xsi:type="dcterms:W3CDTF">2012-01-03T02:22:46Z</dcterms:created>
  <dcterms:modified xsi:type="dcterms:W3CDTF">2017-11-28T13:10:56Z</dcterms:modified>
</cp:coreProperties>
</file>