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6"/>
  </p:notesMasterIdLst>
  <p:handoutMasterIdLst>
    <p:handoutMasterId r:id="rId47"/>
  </p:handoutMasterIdLst>
  <p:sldIdLst>
    <p:sldId id="446" r:id="rId2"/>
    <p:sldId id="499" r:id="rId3"/>
    <p:sldId id="500" r:id="rId4"/>
    <p:sldId id="392" r:id="rId5"/>
    <p:sldId id="393" r:id="rId6"/>
    <p:sldId id="394" r:id="rId7"/>
    <p:sldId id="395" r:id="rId8"/>
    <p:sldId id="398" r:id="rId9"/>
    <p:sldId id="399" r:id="rId10"/>
    <p:sldId id="400" r:id="rId11"/>
    <p:sldId id="401" r:id="rId12"/>
    <p:sldId id="447" r:id="rId13"/>
    <p:sldId id="404" r:id="rId14"/>
    <p:sldId id="405" r:id="rId15"/>
    <p:sldId id="402" r:id="rId16"/>
    <p:sldId id="403" r:id="rId17"/>
    <p:sldId id="406" r:id="rId18"/>
    <p:sldId id="448" r:id="rId19"/>
    <p:sldId id="407" r:id="rId20"/>
    <p:sldId id="408" r:id="rId21"/>
    <p:sldId id="425" r:id="rId22"/>
    <p:sldId id="426" r:id="rId23"/>
    <p:sldId id="409" r:id="rId24"/>
    <p:sldId id="410" r:id="rId25"/>
    <p:sldId id="422" r:id="rId26"/>
    <p:sldId id="420" r:id="rId27"/>
    <p:sldId id="411" r:id="rId28"/>
    <p:sldId id="412" r:id="rId29"/>
    <p:sldId id="413" r:id="rId30"/>
    <p:sldId id="414" r:id="rId31"/>
    <p:sldId id="417" r:id="rId32"/>
    <p:sldId id="415" r:id="rId33"/>
    <p:sldId id="423" r:id="rId34"/>
    <p:sldId id="416" r:id="rId35"/>
    <p:sldId id="427" r:id="rId36"/>
    <p:sldId id="428" r:id="rId37"/>
    <p:sldId id="418" r:id="rId38"/>
    <p:sldId id="502" r:id="rId39"/>
    <p:sldId id="503" r:id="rId40"/>
    <p:sldId id="424" r:id="rId41"/>
    <p:sldId id="429" r:id="rId42"/>
    <p:sldId id="430" r:id="rId43"/>
    <p:sldId id="431" r:id="rId44"/>
    <p:sldId id="432" r:id="rId4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446"/>
            <p14:sldId id="499"/>
            <p14:sldId id="500"/>
            <p14:sldId id="392"/>
            <p14:sldId id="393"/>
            <p14:sldId id="394"/>
            <p14:sldId id="395"/>
            <p14:sldId id="398"/>
            <p14:sldId id="399"/>
            <p14:sldId id="400"/>
            <p14:sldId id="401"/>
            <p14:sldId id="447"/>
            <p14:sldId id="404"/>
            <p14:sldId id="405"/>
            <p14:sldId id="402"/>
            <p14:sldId id="403"/>
            <p14:sldId id="406"/>
            <p14:sldId id="448"/>
            <p14:sldId id="407"/>
            <p14:sldId id="408"/>
            <p14:sldId id="425"/>
            <p14:sldId id="426"/>
            <p14:sldId id="409"/>
            <p14:sldId id="410"/>
            <p14:sldId id="422"/>
            <p14:sldId id="420"/>
            <p14:sldId id="411"/>
            <p14:sldId id="412"/>
            <p14:sldId id="413"/>
            <p14:sldId id="414"/>
            <p14:sldId id="417"/>
            <p14:sldId id="415"/>
            <p14:sldId id="423"/>
            <p14:sldId id="416"/>
            <p14:sldId id="427"/>
            <p14:sldId id="428"/>
            <p14:sldId id="418"/>
            <p14:sldId id="502"/>
            <p14:sldId id="503"/>
            <p14:sldId id="424"/>
            <p14:sldId id="429"/>
            <p14:sldId id="430"/>
            <p14:sldId id="431"/>
            <p14:sldId id="43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0232" autoAdjust="0"/>
  </p:normalViewPr>
  <p:slideViewPr>
    <p:cSldViewPr snapToGrid="0">
      <p:cViewPr>
        <p:scale>
          <a:sx n="70" d="100"/>
          <a:sy n="7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2012-ig tartalmaz</a:t>
            </a:r>
            <a:r>
              <a:rPr lang="hu-HU" baseline="0" dirty="0" smtClean="0"/>
              <a:t> méréseket</a:t>
            </a:r>
          </a:p>
          <a:p>
            <a:r>
              <a:rPr lang="hu-HU" dirty="0" smtClean="0"/>
              <a:t>Történetileg</a:t>
            </a:r>
            <a:r>
              <a:rPr lang="hu-HU" baseline="0" dirty="0" smtClean="0"/>
              <a:t> más és más technológiák váltak népszerűvé!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2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1998</a:t>
            </a:r>
            <a:r>
              <a:rPr lang="hu-HU" baseline="0" dirty="0" smtClean="0"/>
              <a:t>-tól van az ICANN </a:t>
            </a:r>
            <a:endParaRPr lang="hu-HU" dirty="0" smtClean="0"/>
          </a:p>
          <a:p>
            <a:r>
              <a:rPr lang="hu-HU" dirty="0" smtClean="0"/>
              <a:t>Központi kezelésbe tartoznak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TLD-ek</a:t>
            </a:r>
            <a:r>
              <a:rPr lang="hu-HU" baseline="0" dirty="0" smtClean="0"/>
              <a:t>. (</a:t>
            </a:r>
            <a:r>
              <a:rPr lang="hu-HU" i="1" baseline="0" dirty="0" smtClean="0"/>
              <a:t>.net </a:t>
            </a:r>
            <a:r>
              <a:rPr lang="hu-HU" i="1" baseline="0" dirty="0" err="1" smtClean="0"/>
              <a:t>infrastuktúra</a:t>
            </a:r>
            <a:r>
              <a:rPr lang="hu-HU" i="1" baseline="0" dirty="0" smtClean="0"/>
              <a:t> technológiai üzemeltetők</a:t>
            </a:r>
            <a:r>
              <a:rPr lang="hu-HU" baseline="0" dirty="0" smtClean="0"/>
              <a:t>)</a:t>
            </a:r>
          </a:p>
          <a:p>
            <a:endParaRPr lang="hu-HU" baseline="0" dirty="0" smtClean="0"/>
          </a:p>
          <a:p>
            <a:r>
              <a:rPr lang="hu-HU" dirty="0" smtClean="0"/>
              <a:t>Tuvalu egy kicsiny</a:t>
            </a:r>
            <a:r>
              <a:rPr lang="hu-HU" baseline="0" dirty="0" smtClean="0"/>
              <a:t> sziget az </a:t>
            </a:r>
            <a:r>
              <a:rPr lang="hu-HU" baseline="0" dirty="0" err="1" smtClean="0"/>
              <a:t>oceánon</a:t>
            </a:r>
            <a:r>
              <a:rPr lang="hu-HU" baseline="0" dirty="0" smtClean="0"/>
              <a:t>, eladták a jogokat a </a:t>
            </a:r>
            <a:r>
              <a:rPr lang="hu-HU" baseline="0" dirty="0" err="1" smtClean="0"/>
              <a:t>verisign-nak</a:t>
            </a:r>
            <a:r>
              <a:rPr lang="hu-HU" baseline="0" dirty="0" smtClean="0"/>
              <a:t>. Vagy a .</a:t>
            </a:r>
            <a:r>
              <a:rPr lang="hu-HU" baseline="0" dirty="0" err="1" smtClean="0"/>
              <a:t>fm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micronéziai</a:t>
            </a:r>
            <a:r>
              <a:rPr lang="hu-HU" baseline="0" dirty="0" smtClean="0"/>
              <a:t> szövetségi államok).</a:t>
            </a:r>
          </a:p>
          <a:p>
            <a:r>
              <a:rPr lang="hu-HU" b="1" baseline="0" dirty="0" smtClean="0"/>
              <a:t>DOMAIN HACK amikor </a:t>
            </a:r>
            <a:r>
              <a:rPr lang="hu-HU" b="1" baseline="0" dirty="0" err="1" smtClean="0"/>
              <a:t>eljátszák</a:t>
            </a:r>
            <a:r>
              <a:rPr lang="hu-HU" b="1" baseline="0" dirty="0" smtClean="0"/>
              <a:t> egy ország kódjával egy </a:t>
            </a:r>
            <a:r>
              <a:rPr lang="hu-HU" b="1" baseline="0" dirty="0" err="1" smtClean="0"/>
              <a:t>konkatenációval</a:t>
            </a:r>
            <a:r>
              <a:rPr lang="hu-HU" b="1" baseline="0" dirty="0" smtClean="0"/>
              <a:t> a nevet.</a:t>
            </a:r>
          </a:p>
          <a:p>
            <a:pPr defTabSz="924458">
              <a:defRPr/>
            </a:pPr>
            <a:endParaRPr lang="hu-HU" baseline="0" dirty="0" smtClean="0"/>
          </a:p>
          <a:p>
            <a:pPr defTabSz="924458">
              <a:defRPr/>
            </a:pPr>
            <a:r>
              <a:rPr lang="hu-HU" baseline="0" dirty="0" err="1" smtClean="0"/>
              <a:t>Instagram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mobilos</a:t>
            </a:r>
            <a:r>
              <a:rPr lang="hu-HU" baseline="0" dirty="0" smtClean="0"/>
              <a:t> fotó szolgáltatás. (am - </a:t>
            </a:r>
            <a:r>
              <a:rPr lang="hu-HU" baseline="0" dirty="0" err="1" smtClean="0"/>
              <a:t>Armenia</a:t>
            </a:r>
            <a:r>
              <a:rPr lang="hu-HU" baseline="0" dirty="0" smtClean="0"/>
              <a:t>)</a:t>
            </a:r>
          </a:p>
          <a:p>
            <a:r>
              <a:rPr lang="hu-HU" baseline="0" dirty="0" smtClean="0"/>
              <a:t>2009-ben a </a:t>
            </a:r>
            <a:r>
              <a:rPr lang="hu-HU" baseline="0" dirty="0" err="1" smtClean="0"/>
              <a:t>google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release-elt</a:t>
            </a:r>
            <a:r>
              <a:rPr lang="hu-HU" baseline="0" dirty="0" smtClean="0"/>
              <a:t> egy URL rövidítőt ezen a címen. (</a:t>
            </a:r>
            <a:r>
              <a:rPr lang="hu-HU" baseline="0" dirty="0" err="1" smtClean="0"/>
              <a:t>gl</a:t>
            </a:r>
            <a:r>
              <a:rPr lang="hu-HU" baseline="0" dirty="0" smtClean="0"/>
              <a:t> - </a:t>
            </a:r>
            <a:r>
              <a:rPr lang="hu-HU" baseline="0" dirty="0" err="1" smtClean="0"/>
              <a:t>Greenland</a:t>
            </a:r>
            <a:r>
              <a:rPr lang="hu-HU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9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(REK) Lokális névszerver</a:t>
            </a:r>
            <a:r>
              <a:rPr lang="hu-HU" baseline="0" dirty="0" smtClean="0"/>
              <a:t> rekurzívan elvégzi a névfeloldást</a:t>
            </a:r>
          </a:p>
          <a:p>
            <a:r>
              <a:rPr lang="hu-HU" baseline="0" dirty="0" smtClean="0"/>
              <a:t>(ITE) Lokális névszerver </a:t>
            </a:r>
            <a:r>
              <a:rPr lang="hu-HU" baseline="0" dirty="0" smtClean="0">
                <a:sym typeface="Wingdings" panose="05000000000000000000" pitchFamily="2" charset="2"/>
              </a:rPr>
              <a:t> többi névszerver </a:t>
            </a:r>
          </a:p>
          <a:p>
            <a:r>
              <a:rPr lang="hu-HU" baseline="0" dirty="0" smtClean="0">
                <a:sym typeface="Wingdings" panose="05000000000000000000" pitchFamily="2" charset="2"/>
              </a:rPr>
              <a:t>Néhány iteratív lekérdezéssel válaszolható meg a rekurzív. </a:t>
            </a:r>
          </a:p>
          <a:p>
            <a:endParaRPr lang="hu-HU" baseline="0" dirty="0" smtClean="0">
              <a:sym typeface="Wingdings" panose="05000000000000000000" pitchFamily="2" charset="2"/>
            </a:endParaRPr>
          </a:p>
          <a:p>
            <a:r>
              <a:rPr lang="hu-HU" baseline="0" dirty="0" smtClean="0">
                <a:sym typeface="Wingdings" panose="05000000000000000000" pitchFamily="2" charset="2"/>
              </a:rPr>
              <a:t>(ITE JELL) gondoljunk a ROOT szerverekre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 a vége!</a:t>
            </a:r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3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úgy mint az SSL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Felülről lefele</a:t>
            </a:r>
            <a:r>
              <a:rPr lang="hu-HU" baseline="0" dirty="0" smtClean="0"/>
              <a:t> történik a </a:t>
            </a:r>
            <a:r>
              <a:rPr lang="hu-HU" baseline="0" dirty="0" err="1" smtClean="0"/>
              <a:t>validáció</a:t>
            </a:r>
            <a:endParaRPr lang="hu-HU" baseline="0" dirty="0" smtClean="0"/>
          </a:p>
          <a:p>
            <a:endParaRPr lang="hu-HU" b="1" baseline="0" dirty="0" smtClean="0"/>
          </a:p>
          <a:p>
            <a:r>
              <a:rPr lang="hu-HU" b="1" baseline="0" dirty="0" smtClean="0"/>
              <a:t>Összefoglalás</a:t>
            </a:r>
          </a:p>
          <a:p>
            <a:r>
              <a:rPr lang="hu-HU" baseline="0" dirty="0" smtClean="0">
                <a:sym typeface="Wingdings" panose="05000000000000000000" pitchFamily="2" charset="2"/>
              </a:rPr>
              <a:t></a:t>
            </a:r>
            <a:r>
              <a:rPr lang="hu-HU" baseline="0" dirty="0" smtClean="0"/>
              <a:t>A DNS átverés jelentős gyakorlati probléma. (hozzáadott biztonság nélkül)</a:t>
            </a:r>
          </a:p>
          <a:p>
            <a:pPr marL="173336" indent="-173336">
              <a:buFont typeface="Wingdings" panose="05000000000000000000" pitchFamily="2" charset="2"/>
              <a:buChar char="à"/>
            </a:pPr>
            <a:r>
              <a:rPr lang="hu-HU" baseline="0" dirty="0" smtClean="0">
                <a:sym typeface="Wingdings" panose="05000000000000000000" pitchFamily="2" charset="2"/>
              </a:rPr>
              <a:t>Megbízhatóságot ad a válaszokhoz a DNSSEC</a:t>
            </a:r>
          </a:p>
          <a:p>
            <a:pPr marL="173336" indent="-173336">
              <a:buFont typeface="Wingdings" panose="05000000000000000000" pitchFamily="2" charset="2"/>
              <a:buChar char="à"/>
            </a:pPr>
            <a:r>
              <a:rPr lang="hu-HU" baseline="0" dirty="0" smtClean="0">
                <a:sym typeface="Wingdings" panose="05000000000000000000" pitchFamily="2" charset="2"/>
              </a:rPr>
              <a:t>A DNSSEC egyéb </a:t>
            </a:r>
            <a:r>
              <a:rPr lang="hu-HU" baseline="0" dirty="0" err="1" smtClean="0">
                <a:sym typeface="Wingdings" panose="05000000000000000000" pitchFamily="2" charset="2"/>
              </a:rPr>
              <a:t>feature-öket</a:t>
            </a:r>
            <a:r>
              <a:rPr lang="hu-HU" baseline="0" dirty="0" smtClean="0">
                <a:sym typeface="Wingdings" panose="05000000000000000000" pitchFamily="2" charset="2"/>
              </a:rPr>
              <a:t> is biztosít, amire most nem térünk ki.</a:t>
            </a:r>
            <a:endParaRPr lang="hu-H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8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olutionofthewe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bar.mysite.com" TargetMode="External"/><Relationship Id="rId2" Type="http://schemas.openxmlformats.org/officeDocument/2006/relationships/hyperlink" Target="foo.mysit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amber.ccs.neu.edu" TargetMode="External"/><Relationship Id="rId4" Type="http://schemas.openxmlformats.org/officeDocument/2006/relationships/hyperlink" Target="http://www.ccs.neu.edu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ccs.neu.edu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nkofamerica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v.ed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theastern.ed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 smtClean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 smtClean="0">
                <a:solidFill>
                  <a:schemeClr val="tx1"/>
                </a:solidFill>
              </a:rPr>
              <a:t>12-13. Előadás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hu-HU" sz="3600" b="1" smtClean="0">
                <a:solidFill>
                  <a:schemeClr val="tx1"/>
                </a:solidFill>
              </a:rPr>
              <a:t/>
            </a:r>
            <a:br>
              <a:rPr lang="hu-HU" sz="3600" b="1" smtClean="0">
                <a:solidFill>
                  <a:schemeClr val="tx1"/>
                </a:solidFill>
              </a:rPr>
            </a:br>
            <a:r>
              <a:rPr lang="hu-HU" sz="3600" b="1" smtClean="0">
                <a:solidFill>
                  <a:schemeClr val="tx1"/>
                </a:solidFill>
              </a:rPr>
              <a:t>Alkalmazási </a:t>
            </a:r>
            <a:r>
              <a:rPr lang="hu-HU" sz="3600" b="1" dirty="0" smtClean="0">
                <a:solidFill>
                  <a:schemeClr val="tx1"/>
                </a:solidFill>
              </a:rPr>
              <a:t>réteg</a:t>
            </a:r>
          </a:p>
          <a:p>
            <a:r>
              <a:rPr lang="hu-HU" sz="3600" b="1" smtClean="0">
                <a:solidFill>
                  <a:schemeClr val="tx1"/>
                </a:solidFill>
              </a:rPr>
              <a:t>DNS</a:t>
            </a:r>
            <a:r>
              <a:rPr lang="hu-HU" sz="3600" b="1" dirty="0" smtClean="0">
                <a:solidFill>
                  <a:schemeClr val="tx1"/>
                </a:solidFill>
              </a:rPr>
              <a:t>, HTTP, </a:t>
            </a:r>
            <a:r>
              <a:rPr lang="hu-HU" sz="3600" b="1" dirty="0" err="1" smtClean="0">
                <a:solidFill>
                  <a:schemeClr val="tx1"/>
                </a:solidFill>
              </a:rPr>
              <a:t>CDNs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Based on slides from </a:t>
            </a: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Choffnes</a:t>
            </a:r>
            <a:r>
              <a:rPr lang="en-US" dirty="0"/>
              <a:t> Northeastern </a:t>
            </a:r>
            <a:r>
              <a:rPr lang="en-US" dirty="0" smtClean="0"/>
              <a:t>U.</a:t>
            </a:r>
            <a:r>
              <a:rPr lang="hu-HU" dirty="0" smtClean="0"/>
              <a:t>, </a:t>
            </a:r>
            <a:r>
              <a:rPr lang="hu-HU" dirty="0" err="1" smtClean="0"/>
              <a:t>Philippa</a:t>
            </a:r>
            <a:r>
              <a:rPr lang="hu-HU" dirty="0" smtClean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</a:t>
            </a:r>
            <a:r>
              <a:rPr lang="hu-HU" dirty="0" smtClean="0"/>
              <a:t>University , </a:t>
            </a:r>
            <a:r>
              <a:rPr lang="en-US" dirty="0" smtClean="0"/>
              <a:t>Revised </a:t>
            </a:r>
            <a:r>
              <a:rPr lang="hu-HU" dirty="0" smtClean="0"/>
              <a:t>Spring</a:t>
            </a:r>
            <a:r>
              <a:rPr lang="en-US" dirty="0" smtClean="0"/>
              <a:t> 201</a:t>
            </a:r>
            <a:r>
              <a:rPr lang="hu-HU" dirty="0" smtClean="0"/>
              <a:t>6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 smtClean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Hierarchikus adminisztráció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/>
          </a:bodyPr>
          <a:lstStyle/>
          <a:p>
            <a:r>
              <a:rPr lang="hu-HU" dirty="0" smtClean="0"/>
              <a:t>A fa zónákra bomlik</a:t>
            </a:r>
            <a:endParaRPr lang="en-US" dirty="0" smtClean="0"/>
          </a:p>
          <a:p>
            <a:pPr lvl="1"/>
            <a:r>
              <a:rPr lang="hu-HU" dirty="0" smtClean="0"/>
              <a:t>Minden zóna rendelkezik egy felügyeleti szervvel</a:t>
            </a:r>
            <a:endParaRPr lang="en-US" dirty="0" smtClean="0"/>
          </a:p>
          <a:p>
            <a:pPr lvl="1"/>
            <a:r>
              <a:rPr lang="hu-HU" dirty="0" smtClean="0"/>
              <a:t>A hierarchia egy részéért felelős</a:t>
            </a:r>
            <a:endParaRPr lang="en-US" dirty="0" smtClean="0"/>
          </a:p>
          <a:p>
            <a:r>
              <a:rPr lang="hu-HU" dirty="0" smtClean="0"/>
              <a:t>Példa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CCIS </a:t>
            </a:r>
            <a:r>
              <a:rPr lang="hu-HU" dirty="0" smtClean="0"/>
              <a:t>vezérli:</a:t>
            </a:r>
            <a:r>
              <a:rPr lang="en-US" dirty="0" smtClean="0"/>
              <a:t> *.ccs.neu.edu</a:t>
            </a:r>
          </a:p>
          <a:p>
            <a:pPr lvl="1"/>
            <a:r>
              <a:rPr lang="en-US" dirty="0" smtClean="0"/>
              <a:t>NEU </a:t>
            </a:r>
            <a:r>
              <a:rPr lang="hu-HU" dirty="0" smtClean="0"/>
              <a:t>vezérli:</a:t>
            </a:r>
            <a:r>
              <a:rPr lang="en-US" dirty="0" smtClean="0"/>
              <a:t> *.neu.edu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867" y="156793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Root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09807" y="260655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78215" y="260655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13950" y="26065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64725" y="260655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mil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12908" y="260655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6570" y="260655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01581" y="260655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6065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60655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etc.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5298" y="35862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52890" y="358626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70749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ccs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7819" y="597024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www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135185" y="597024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login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270920" y="597024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mail</a:t>
            </a:r>
            <a:endParaRPr lang="en-US" sz="2400" dirty="0"/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559422" y="2029597"/>
            <a:ext cx="282218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661494" y="2029597"/>
            <a:ext cx="172011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754749" y="2029597"/>
            <a:ext cx="62686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2029597"/>
            <a:ext cx="37261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2029597"/>
            <a:ext cx="134644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602904" y="2029597"/>
            <a:ext cx="377870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2029597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2029597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2029597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68215"/>
            <a:ext cx="91450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559422" y="3068215"/>
            <a:ext cx="190986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47927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69159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69159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69159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777342" y="1578819"/>
            <a:ext cx="1230085" cy="45077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609791"/>
            <a:ext cx="2948450" cy="1910754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41733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405114" y="25088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215439" y="2507020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376554" y="2505193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402723" y="2503366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83706" y="2508847"/>
            <a:ext cx="3822547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flipH="1">
            <a:off x="5531071" y="1578819"/>
            <a:ext cx="1480586" cy="570006"/>
            <a:chOff x="1219200" y="4876799"/>
            <a:chExt cx="5181605" cy="1384995"/>
          </a:xfrm>
        </p:grpSpPr>
        <p:sp>
          <p:nvSpPr>
            <p:cNvPr id="59" name="Rectangular Callout 5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1902"/>
                <a:gd name="adj2" fmla="val -10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ICANN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997842" y="1606400"/>
            <a:ext cx="1698173" cy="570006"/>
            <a:chOff x="1219200" y="4876799"/>
            <a:chExt cx="5181605" cy="1384995"/>
          </a:xfrm>
        </p:grpSpPr>
        <p:sp>
          <p:nvSpPr>
            <p:cNvPr id="64" name="Rectangular Callout 63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4463"/>
                <a:gd name="adj2" fmla="val 1249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Verisign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14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Szerver hierarchia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Egy DNS szerver funkciói</a:t>
            </a:r>
            <a:r>
              <a:rPr lang="en-US" dirty="0" smtClean="0"/>
              <a:t>:</a:t>
            </a:r>
          </a:p>
          <a:p>
            <a:pPr lvl="1"/>
            <a:r>
              <a:rPr lang="hu-HU" dirty="0" smtClean="0"/>
              <a:t>A hierarchia egy részét felügyeli</a:t>
            </a:r>
            <a:endParaRPr lang="en-US" dirty="0" smtClean="0"/>
          </a:p>
          <a:p>
            <a:pPr lvl="2"/>
            <a:r>
              <a:rPr lang="hu-HU" dirty="0" smtClean="0"/>
              <a:t>Nem szükséges minden DNS nevet tárolnia</a:t>
            </a:r>
            <a:endParaRPr lang="en-US" dirty="0" smtClean="0"/>
          </a:p>
          <a:p>
            <a:pPr lvl="1"/>
            <a:r>
              <a:rPr lang="hu-HU" dirty="0" smtClean="0"/>
              <a:t>A zónájához tartozó összes </a:t>
            </a:r>
            <a:r>
              <a:rPr lang="hu-HU" dirty="0" err="1" smtClean="0"/>
              <a:t>hoszt</a:t>
            </a:r>
            <a:r>
              <a:rPr lang="hu-HU" dirty="0" smtClean="0"/>
              <a:t> és </a:t>
            </a:r>
            <a:r>
              <a:rPr lang="hu-HU" dirty="0" err="1" smtClean="0"/>
              <a:t>domén</a:t>
            </a:r>
            <a:r>
              <a:rPr lang="hu-HU" dirty="0" smtClean="0"/>
              <a:t> rekordjainak tárolása</a:t>
            </a:r>
            <a:endParaRPr lang="en-US" dirty="0" smtClean="0"/>
          </a:p>
          <a:p>
            <a:pPr lvl="2"/>
            <a:r>
              <a:rPr lang="hu-HU" dirty="0" smtClean="0"/>
              <a:t>Másolatok lehetnek a robosztusság növelés végett</a:t>
            </a:r>
            <a:endParaRPr lang="en-US" dirty="0" smtClean="0"/>
          </a:p>
          <a:p>
            <a:pPr lvl="1"/>
            <a:r>
              <a:rPr lang="hu-HU" dirty="0" smtClean="0"/>
              <a:t>Ismeri a </a:t>
            </a:r>
            <a:r>
              <a:rPr lang="hu-HU" dirty="0" err="1" smtClean="0"/>
              <a:t>root</a:t>
            </a:r>
            <a:r>
              <a:rPr lang="hu-HU" dirty="0" smtClean="0"/>
              <a:t> szerverek címét</a:t>
            </a:r>
            <a:endParaRPr lang="en-US" dirty="0" smtClean="0"/>
          </a:p>
          <a:p>
            <a:pPr lvl="2"/>
            <a:r>
              <a:rPr lang="hu-HU" dirty="0" smtClean="0"/>
              <a:t>Ismeretlen nevek feloldása miatt kell</a:t>
            </a:r>
            <a:endParaRPr lang="en-US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root</a:t>
            </a:r>
            <a:r>
              <a:rPr lang="hu-HU" dirty="0" smtClean="0"/>
              <a:t> szerverek minden </a:t>
            </a:r>
            <a:r>
              <a:rPr lang="hu-HU" dirty="0" err="1" smtClean="0"/>
              <a:t>TLD-t</a:t>
            </a:r>
            <a:r>
              <a:rPr lang="hu-HU" dirty="0" smtClean="0"/>
              <a:t> ismernek</a:t>
            </a:r>
            <a:endParaRPr lang="en-US" dirty="0" smtClean="0"/>
          </a:p>
          <a:p>
            <a:pPr lvl="1"/>
            <a:r>
              <a:rPr lang="hu-HU" dirty="0" smtClean="0"/>
              <a:t>Azaz innen indulva fel lehet tárni…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 smtClean="0"/>
              <a:t>T</a:t>
            </a:r>
            <a:r>
              <a:rPr lang="hu-HU" i="1" dirty="0" smtClean="0"/>
              <a:t>op </a:t>
            </a:r>
            <a:r>
              <a:rPr lang="hu-HU" b="1" i="1" dirty="0" err="1" smtClean="0"/>
              <a:t>L</a:t>
            </a:r>
            <a:r>
              <a:rPr lang="hu-HU" i="1" dirty="0" err="1" smtClean="0"/>
              <a:t>evel</a:t>
            </a:r>
            <a:r>
              <a:rPr lang="hu-HU" i="1" dirty="0" smtClean="0"/>
              <a:t> </a:t>
            </a:r>
            <a:r>
              <a:rPr lang="hu-HU" b="1" i="1" dirty="0" err="1" smtClean="0"/>
              <a:t>D</a:t>
            </a:r>
            <a:r>
              <a:rPr lang="hu-HU" i="1" dirty="0" err="1" smtClean="0"/>
              <a:t>omains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b="1" dirty="0" smtClean="0"/>
              <a:t>I</a:t>
            </a:r>
            <a:r>
              <a:rPr lang="hu-HU" sz="1800" dirty="0" smtClean="0"/>
              <a:t>nternet </a:t>
            </a:r>
            <a:r>
              <a:rPr lang="hu-HU" sz="1800" b="1" dirty="0" smtClean="0"/>
              <a:t>C</a:t>
            </a:r>
            <a:r>
              <a:rPr lang="hu-HU" sz="1800" dirty="0" smtClean="0"/>
              <a:t>orp. </a:t>
            </a:r>
            <a:r>
              <a:rPr lang="hu-HU" sz="1800" b="1" dirty="0" err="1" smtClean="0"/>
              <a:t>A</a:t>
            </a:r>
            <a:r>
              <a:rPr lang="hu-HU" sz="1800" dirty="0" err="1" smtClean="0"/>
              <a:t>ssigned</a:t>
            </a:r>
            <a:r>
              <a:rPr lang="hu-HU" sz="1800" dirty="0" smtClean="0"/>
              <a:t> </a:t>
            </a:r>
            <a:r>
              <a:rPr lang="hu-HU" sz="1800" b="1" dirty="0" err="1" smtClean="0"/>
              <a:t>N</a:t>
            </a:r>
            <a:r>
              <a:rPr lang="hu-HU" sz="1800" dirty="0" err="1" smtClean="0"/>
              <a:t>ames</a:t>
            </a:r>
            <a:r>
              <a:rPr lang="hu-HU" sz="1800" dirty="0" smtClean="0"/>
              <a:t> and </a:t>
            </a:r>
            <a:r>
              <a:rPr lang="hu-HU" sz="1800" b="1" dirty="0" err="1" smtClean="0"/>
              <a:t>N</a:t>
            </a:r>
            <a:r>
              <a:rPr lang="hu-HU" sz="1800" dirty="0" err="1" smtClean="0"/>
              <a:t>umbers</a:t>
            </a:r>
            <a:r>
              <a:rPr lang="hu-HU" sz="1800" dirty="0"/>
              <a:t> </a:t>
            </a:r>
            <a:r>
              <a:rPr lang="hu-HU" sz="1800" dirty="0" smtClean="0"/>
              <a:t>(1998)</a:t>
            </a:r>
          </a:p>
          <a:p>
            <a:r>
              <a:rPr lang="hu-HU" sz="1800" dirty="0" smtClean="0"/>
              <a:t>22+ </a:t>
            </a:r>
            <a:r>
              <a:rPr lang="hu-HU" sz="1800" b="1" dirty="0" smtClean="0"/>
              <a:t>általános </a:t>
            </a:r>
            <a:r>
              <a:rPr lang="hu-HU" sz="1800" b="1" i="1" dirty="0" err="1" smtClean="0"/>
              <a:t>TLDs</a:t>
            </a:r>
            <a:r>
              <a:rPr lang="hu-HU" sz="1800" dirty="0" smtClean="0"/>
              <a:t> létezik </a:t>
            </a:r>
          </a:p>
          <a:p>
            <a:pPr lvl="1"/>
            <a:r>
              <a:rPr lang="hu-HU" sz="1800" u="sng" dirty="0" smtClean="0"/>
              <a:t>klasszikusok</a:t>
            </a:r>
            <a:r>
              <a:rPr lang="hu-HU" sz="1800" dirty="0" smtClean="0"/>
              <a:t>: </a:t>
            </a:r>
            <a:r>
              <a:rPr lang="hu-HU" sz="1800" i="1" dirty="0" smtClean="0"/>
              <a:t>.</a:t>
            </a:r>
            <a:r>
              <a:rPr lang="hu-HU" sz="1800" i="1" dirty="0" err="1" smtClean="0"/>
              <a:t>com</a:t>
            </a:r>
            <a:r>
              <a:rPr lang="hu-HU" sz="1800" dirty="0" smtClean="0"/>
              <a:t>, </a:t>
            </a:r>
            <a:r>
              <a:rPr lang="hu-HU" sz="1800" i="1" dirty="0" smtClean="0"/>
              <a:t>.</a:t>
            </a:r>
            <a:r>
              <a:rPr lang="hu-HU" sz="1800" i="1" dirty="0" err="1" smtClean="0"/>
              <a:t>edu</a:t>
            </a:r>
            <a:r>
              <a:rPr lang="hu-HU" sz="1800" dirty="0" smtClean="0"/>
              <a:t>, </a:t>
            </a:r>
            <a:r>
              <a:rPr lang="hu-HU" sz="1800" i="1" dirty="0" smtClean="0"/>
              <a:t>.</a:t>
            </a:r>
            <a:r>
              <a:rPr lang="hu-HU" sz="1800" i="1" dirty="0" err="1" smtClean="0"/>
              <a:t>gov</a:t>
            </a:r>
            <a:r>
              <a:rPr lang="hu-HU" sz="1800" dirty="0" smtClean="0"/>
              <a:t>, </a:t>
            </a:r>
            <a:r>
              <a:rPr lang="hu-HU" sz="1800" i="1" dirty="0" smtClean="0"/>
              <a:t>.</a:t>
            </a:r>
            <a:r>
              <a:rPr lang="hu-HU" sz="1800" i="1" dirty="0" err="1" smtClean="0"/>
              <a:t>mil</a:t>
            </a:r>
            <a:r>
              <a:rPr lang="hu-HU" sz="1800" dirty="0" smtClean="0"/>
              <a:t>, </a:t>
            </a:r>
            <a:r>
              <a:rPr lang="hu-HU" sz="1800" i="1" dirty="0" smtClean="0"/>
              <a:t>.</a:t>
            </a:r>
            <a:r>
              <a:rPr lang="hu-HU" sz="1800" i="1" dirty="0" err="1" smtClean="0"/>
              <a:t>org</a:t>
            </a:r>
            <a:r>
              <a:rPr lang="hu-HU" sz="1800" dirty="0" smtClean="0"/>
              <a:t>, </a:t>
            </a:r>
            <a:r>
              <a:rPr lang="hu-HU" sz="1800" i="1" dirty="0" smtClean="0"/>
              <a:t>.net</a:t>
            </a:r>
          </a:p>
          <a:p>
            <a:pPr lvl="1"/>
            <a:r>
              <a:rPr lang="hu-HU" sz="1800" u="sng" dirty="0" smtClean="0"/>
              <a:t>később keletkeztek</a:t>
            </a:r>
            <a:r>
              <a:rPr lang="hu-HU" sz="1800" dirty="0" smtClean="0"/>
              <a:t>: </a:t>
            </a:r>
            <a:r>
              <a:rPr lang="hu-HU" sz="1800" i="1" dirty="0" smtClean="0"/>
              <a:t>.</a:t>
            </a:r>
            <a:r>
              <a:rPr lang="hu-HU" sz="1800" i="1" dirty="0" err="1" smtClean="0"/>
              <a:t>aero</a:t>
            </a:r>
            <a:r>
              <a:rPr lang="hu-HU" sz="1800" dirty="0" smtClean="0"/>
              <a:t>, </a:t>
            </a:r>
            <a:r>
              <a:rPr lang="hu-HU" sz="1800" i="1" dirty="0" smtClean="0"/>
              <a:t>.</a:t>
            </a:r>
            <a:r>
              <a:rPr lang="hu-HU" sz="1800" i="1" dirty="0" err="1" smtClean="0"/>
              <a:t>museum</a:t>
            </a:r>
            <a:r>
              <a:rPr lang="hu-HU" sz="1800" dirty="0" smtClean="0"/>
              <a:t>, </a:t>
            </a:r>
            <a:r>
              <a:rPr lang="hu-HU" sz="1800" i="1" dirty="0" smtClean="0"/>
              <a:t>.</a:t>
            </a:r>
            <a:r>
              <a:rPr lang="hu-HU" sz="1800" i="1" dirty="0" err="1" smtClean="0"/>
              <a:t>xxx</a:t>
            </a:r>
            <a:endParaRPr lang="hu-HU" sz="1800" i="1" dirty="0" smtClean="0"/>
          </a:p>
          <a:p>
            <a:r>
              <a:rPr lang="hu-HU" sz="1800" dirty="0" smtClean="0"/>
              <a:t>~250 </a:t>
            </a:r>
            <a:r>
              <a:rPr lang="hu-HU" sz="1800" dirty="0" err="1" smtClean="0"/>
              <a:t>TLDs</a:t>
            </a:r>
            <a:r>
              <a:rPr lang="hu-HU" sz="1800" dirty="0" smtClean="0"/>
              <a:t> a különböző </a:t>
            </a:r>
            <a:r>
              <a:rPr lang="hu-HU" sz="1800" b="1" dirty="0" smtClean="0"/>
              <a:t>ország kódok</a:t>
            </a:r>
            <a:r>
              <a:rPr lang="hu-HU" sz="1800" dirty="0" smtClean="0"/>
              <a:t>nak</a:t>
            </a:r>
          </a:p>
          <a:p>
            <a:pPr lvl="1"/>
            <a:r>
              <a:rPr lang="hu-HU" sz="1800" dirty="0" smtClean="0"/>
              <a:t>Két betű (mint például .au, .hu), 2010-től plusz nemzetközi karakterek (például kínai)</a:t>
            </a:r>
          </a:p>
          <a:p>
            <a:pPr lvl="1"/>
            <a:r>
              <a:rPr lang="hu-HU" sz="1800" dirty="0" smtClean="0"/>
              <a:t>Több elüzletisedett, például a .tv (Tuvalu) </a:t>
            </a:r>
          </a:p>
          <a:p>
            <a:pPr lvl="1"/>
            <a:r>
              <a:rPr lang="hu-HU" sz="1800" dirty="0" smtClean="0"/>
              <a:t>Példa </a:t>
            </a:r>
            <a:r>
              <a:rPr lang="hu-HU" sz="1800" dirty="0" err="1" smtClean="0"/>
              <a:t>domén</a:t>
            </a:r>
            <a:r>
              <a:rPr lang="hu-HU" sz="1800" dirty="0" smtClean="0"/>
              <a:t> </a:t>
            </a:r>
            <a:r>
              <a:rPr lang="hu-HU" sz="1800" dirty="0" err="1" smtClean="0"/>
              <a:t>hack-ekre</a:t>
            </a:r>
            <a:r>
              <a:rPr lang="hu-HU" sz="1800" dirty="0" smtClean="0"/>
              <a:t>: </a:t>
            </a:r>
            <a:r>
              <a:rPr lang="hu-HU" sz="1800" dirty="0" err="1" smtClean="0"/>
              <a:t>instagr.am</a:t>
            </a:r>
            <a:r>
              <a:rPr lang="hu-HU" sz="1800" dirty="0" smtClean="0"/>
              <a:t> (Örményország), </a:t>
            </a:r>
            <a:r>
              <a:rPr lang="hu-HU" sz="1800" dirty="0" err="1" smtClean="0"/>
              <a:t>goo.gl</a:t>
            </a:r>
            <a:r>
              <a:rPr lang="hu-HU" sz="1800" dirty="0" smtClean="0"/>
              <a:t> (Grönland)</a:t>
            </a:r>
          </a:p>
        </p:txBody>
      </p:sp>
    </p:spTree>
    <p:extLst>
      <p:ext uri="{BB962C8B-B14F-4D97-AF65-F5344CB8AC3E}">
        <p14:creationId xmlns:p14="http://schemas.microsoft.com/office/powerpoint/2010/main" val="4482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Name Servers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2800" dirty="0" smtClean="0"/>
              <a:t>A</a:t>
            </a:r>
            <a:r>
              <a:rPr lang="en-US" sz="2800" dirty="0" smtClean="0"/>
              <a:t> Root Zone </a:t>
            </a:r>
            <a:r>
              <a:rPr lang="hu-HU" sz="2800" dirty="0" smtClean="0"/>
              <a:t>Fájlért felelős</a:t>
            </a:r>
            <a:endParaRPr lang="en-US" sz="2800" dirty="0" smtClean="0"/>
          </a:p>
          <a:p>
            <a:pPr lvl="1"/>
            <a:r>
              <a:rPr lang="hu-HU" sz="2400" dirty="0" smtClean="0"/>
              <a:t>Listát vezet a </a:t>
            </a:r>
            <a:r>
              <a:rPr lang="hu-HU" sz="2400" dirty="0" err="1" smtClean="0"/>
              <a:t>TLD-kről</a:t>
            </a:r>
            <a:r>
              <a:rPr lang="hu-HU" sz="2400" dirty="0" smtClean="0"/>
              <a:t> és arról, hogy ki felügyeli </a:t>
            </a:r>
            <a:r>
              <a:rPr lang="hu-HU" sz="2400" dirty="0"/>
              <a:t>ő</a:t>
            </a:r>
            <a:r>
              <a:rPr lang="hu-HU" sz="2400" dirty="0" smtClean="0"/>
              <a:t>ket.</a:t>
            </a:r>
            <a:endParaRPr lang="en-US" sz="2400" dirty="0" smtClean="0"/>
          </a:p>
          <a:p>
            <a:pPr lvl="1"/>
            <a:r>
              <a:rPr lang="en-US" sz="2400" dirty="0" smtClean="0"/>
              <a:t>~272KB</a:t>
            </a:r>
            <a:r>
              <a:rPr lang="hu-HU" sz="2400" dirty="0" smtClean="0"/>
              <a:t> a fájl mérete</a:t>
            </a:r>
          </a:p>
          <a:p>
            <a:pPr lvl="1"/>
            <a:r>
              <a:rPr lang="hu-HU" sz="2400" dirty="0" smtClean="0"/>
              <a:t>Pl. bejegyzése:</a:t>
            </a:r>
            <a:endParaRPr lang="en-US" sz="1900" dirty="0" smtClean="0"/>
          </a:p>
          <a:p>
            <a:pPr marL="45720" indent="0">
              <a:buNone/>
            </a:pPr>
            <a:r>
              <a:rPr lang="en-US" sz="1800" dirty="0"/>
              <a:t>com.			172800	IN	NS	a.gtld-servers.net</a:t>
            </a:r>
            <a:r>
              <a:rPr lang="en-US" sz="1800" dirty="0" smtClean="0"/>
              <a:t>.</a:t>
            </a:r>
          </a:p>
          <a:p>
            <a:pPr marL="45720" indent="0">
              <a:buNone/>
            </a:pPr>
            <a:r>
              <a:rPr lang="en-US" sz="1800" dirty="0" smtClean="0"/>
              <a:t>com</a:t>
            </a:r>
            <a:r>
              <a:rPr lang="en-US" sz="1800" dirty="0"/>
              <a:t>.			172800	IN	NS	b.gtld-servers.net</a:t>
            </a:r>
            <a:r>
              <a:rPr lang="en-US" sz="1800" dirty="0" smtClean="0"/>
              <a:t>.</a:t>
            </a:r>
          </a:p>
          <a:p>
            <a:pPr marL="45720" indent="0">
              <a:buNone/>
            </a:pPr>
            <a:r>
              <a:rPr lang="en-US" sz="1800" dirty="0" smtClean="0"/>
              <a:t>com</a:t>
            </a:r>
            <a:r>
              <a:rPr lang="en-US" sz="1800" dirty="0"/>
              <a:t>.			172800	IN	NS	c.gtld-servers.net</a:t>
            </a:r>
            <a:r>
              <a:rPr lang="en-US" sz="1800" dirty="0" smtClean="0"/>
              <a:t>.</a:t>
            </a:r>
          </a:p>
          <a:p>
            <a:pPr marL="45720" indent="0">
              <a:buNone/>
            </a:pPr>
            <a:endParaRPr lang="en-US" sz="1700" dirty="0" smtClean="0"/>
          </a:p>
          <a:p>
            <a:r>
              <a:rPr lang="hu-HU" sz="2800" dirty="0" smtClean="0"/>
              <a:t>Az</a:t>
            </a:r>
            <a:r>
              <a:rPr lang="en-US" sz="2800" dirty="0" smtClean="0"/>
              <a:t> ICANN</a:t>
            </a:r>
            <a:r>
              <a:rPr lang="hu-HU" sz="2800" dirty="0" smtClean="0"/>
              <a:t> adminisztrálja</a:t>
            </a:r>
            <a:endParaRPr lang="en-US" sz="2800" dirty="0" smtClean="0"/>
          </a:p>
          <a:p>
            <a:pPr lvl="1"/>
            <a:r>
              <a:rPr lang="en-US" sz="2400" dirty="0" smtClean="0"/>
              <a:t>13 root s</a:t>
            </a:r>
            <a:r>
              <a:rPr lang="hu-HU" sz="2400" dirty="0" smtClean="0"/>
              <a:t>z</a:t>
            </a:r>
            <a:r>
              <a:rPr lang="en-US" sz="2400" dirty="0" err="1" smtClean="0"/>
              <a:t>erver</a:t>
            </a:r>
            <a:r>
              <a:rPr lang="en-US" sz="2400" dirty="0" smtClean="0"/>
              <a:t>, </a:t>
            </a:r>
            <a:r>
              <a:rPr lang="hu-HU" sz="2400" dirty="0" smtClean="0"/>
              <a:t>címkék: </a:t>
            </a:r>
            <a:r>
              <a:rPr lang="en-US" sz="2400" dirty="0" smtClean="0"/>
              <a:t>A</a:t>
            </a:r>
            <a:r>
              <a:rPr lang="en-US" sz="2400" dirty="0" smtClean="0">
                <a:sym typeface="Wingdings" pitchFamily="2" charset="2"/>
              </a:rPr>
              <a:t>M</a:t>
            </a:r>
            <a:endParaRPr lang="hu-HU" sz="2400" dirty="0" smtClean="0">
              <a:sym typeface="Wingdings" pitchFamily="2" charset="2"/>
            </a:endParaRPr>
          </a:p>
          <a:p>
            <a:pPr lvl="1"/>
            <a:r>
              <a:rPr lang="hu-HU" sz="2000" dirty="0" smtClean="0"/>
              <a:t>Pl.: </a:t>
            </a:r>
            <a:r>
              <a:rPr lang="hu-HU" sz="2000" dirty="0" err="1" smtClean="0"/>
              <a:t>i.root-servers.net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 smtClean="0"/>
              <a:t>6 </a:t>
            </a:r>
            <a:r>
              <a:rPr lang="hu-HU" sz="2400" dirty="0" smtClean="0"/>
              <a:t>db ezek közül „</a:t>
            </a:r>
            <a:r>
              <a:rPr lang="hu-HU" sz="2400" dirty="0" err="1" smtClean="0"/>
              <a:t>anycastolt</a:t>
            </a:r>
            <a:r>
              <a:rPr lang="hu-HU" sz="2400" dirty="0" smtClean="0"/>
              <a:t>”</a:t>
            </a:r>
            <a:r>
              <a:rPr lang="en-US" sz="2400" dirty="0" smtClean="0"/>
              <a:t>, </a:t>
            </a:r>
            <a:r>
              <a:rPr lang="hu-HU" sz="2400" dirty="0" smtClean="0"/>
              <a:t>azaz globálisan számos replika létezik</a:t>
            </a:r>
            <a:endParaRPr lang="en-US" sz="2400" dirty="0" smtClean="0"/>
          </a:p>
          <a:p>
            <a:r>
              <a:rPr lang="hu-HU" sz="2800" dirty="0" smtClean="0"/>
              <a:t>Ha név nem feloldható (lokálisan), akkor hozzájuk kell fordulni</a:t>
            </a:r>
            <a:endParaRPr lang="en-US" sz="2800" dirty="0" smtClean="0"/>
          </a:p>
          <a:p>
            <a:pPr lvl="1"/>
            <a:r>
              <a:rPr lang="hu-HU" sz="2400" dirty="0" smtClean="0"/>
              <a:t>A gyakorlatban a legtöbb rendszer lokálisan tárolja ezt az információt (cache)</a:t>
            </a:r>
            <a:endParaRPr lang="en-US" sz="2400" dirty="0"/>
          </a:p>
          <a:p>
            <a:pPr marL="4572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943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the Roots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D:\Classes\CS 4700\assets\Root-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5346"/>
            <a:ext cx="9144000" cy="391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981200" y="1915892"/>
            <a:ext cx="4821466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Northeastern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Lokális névszerverek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7084" y="4103240"/>
            <a:ext cx="8991600" cy="2754763"/>
          </a:xfrm>
        </p:spPr>
        <p:txBody>
          <a:bodyPr>
            <a:normAutofit/>
          </a:bodyPr>
          <a:lstStyle/>
          <a:p>
            <a:r>
              <a:rPr lang="hu-HU" dirty="0" smtClean="0"/>
              <a:t>Minden </a:t>
            </a:r>
            <a:r>
              <a:rPr lang="en-US" dirty="0" smtClean="0"/>
              <a:t>ISP/c</a:t>
            </a:r>
            <a:r>
              <a:rPr lang="hu-HU" dirty="0" smtClean="0"/>
              <a:t>ég rendelkezik egy lokális</a:t>
            </a:r>
            <a:r>
              <a:rPr lang="en-US" dirty="0" smtClean="0"/>
              <a:t>, default </a:t>
            </a:r>
            <a:r>
              <a:rPr lang="hu-HU" dirty="0" smtClean="0"/>
              <a:t>névszerverrel</a:t>
            </a:r>
            <a:endParaRPr lang="en-US" dirty="0" smtClean="0"/>
          </a:p>
          <a:p>
            <a:r>
              <a:rPr lang="hu-HU" dirty="0" smtClean="0"/>
              <a:t>Gyakran a </a:t>
            </a:r>
            <a:r>
              <a:rPr lang="en-US" dirty="0" smtClean="0"/>
              <a:t>DHCP</a:t>
            </a:r>
            <a:r>
              <a:rPr lang="hu-HU" dirty="0" smtClean="0"/>
              <a:t> konfigurálja fel</a:t>
            </a:r>
            <a:endParaRPr lang="en-US" dirty="0" smtClean="0"/>
          </a:p>
          <a:p>
            <a:r>
              <a:rPr lang="hu-HU" dirty="0" smtClean="0"/>
              <a:t>A DNS lekérdezések a lokális névszervernél kezdődnek</a:t>
            </a:r>
            <a:endParaRPr lang="en-US" dirty="0" smtClean="0"/>
          </a:p>
          <a:p>
            <a:r>
              <a:rPr lang="hu-HU" dirty="0" smtClean="0"/>
              <a:t>Gyakran cache-be teszik a lekérdezés eredményét</a:t>
            </a:r>
            <a:endParaRPr lang="en-US" dirty="0"/>
          </a:p>
        </p:txBody>
      </p:sp>
      <p:pic>
        <p:nvPicPr>
          <p:cNvPr id="102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1915892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36" y="2405976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3200179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42" y="227512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/>
          <p:cNvSpPr/>
          <p:nvPr/>
        </p:nvSpPr>
        <p:spPr>
          <a:xfrm rot="4760621">
            <a:off x="4105371" y="2588360"/>
            <a:ext cx="553978" cy="1861157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3959448" y="1067101"/>
            <a:ext cx="2410731" cy="1005472"/>
            <a:chOff x="1219200" y="4876799"/>
            <a:chExt cx="5181605" cy="1384995"/>
          </a:xfrm>
        </p:grpSpPr>
        <p:sp>
          <p:nvSpPr>
            <p:cNvPr id="12" name="Rectangular Callout 1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25142"/>
                <a:gd name="adj2" fmla="val 15956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google.com?</a:t>
              </a:r>
            </a:p>
          </p:txBody>
        </p:sp>
      </p:grpSp>
      <p:sp>
        <p:nvSpPr>
          <p:cNvPr id="14" name="Up Arrow 13"/>
          <p:cNvSpPr/>
          <p:nvPr/>
        </p:nvSpPr>
        <p:spPr>
          <a:xfrm rot="5400000">
            <a:off x="7205450" y="2087271"/>
            <a:ext cx="553978" cy="1594902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Authoratív</a:t>
            </a:r>
            <a:r>
              <a:rPr lang="en-US" dirty="0" smtClean="0"/>
              <a:t> N</a:t>
            </a:r>
            <a:r>
              <a:rPr lang="hu-HU" dirty="0" smtClean="0"/>
              <a:t>évszerverek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900058"/>
            <a:ext cx="8839200" cy="859971"/>
          </a:xfrm>
        </p:spPr>
        <p:txBody>
          <a:bodyPr>
            <a:normAutofit/>
          </a:bodyPr>
          <a:lstStyle/>
          <a:p>
            <a:r>
              <a:rPr lang="hu-HU" dirty="0" smtClean="0"/>
              <a:t>név</a:t>
            </a:r>
            <a:r>
              <a:rPr lang="en-US" dirty="0" smtClean="0">
                <a:sym typeface="Wingdings" pitchFamily="2" charset="2"/>
              </a:rPr>
              <a:t>IP </a:t>
            </a:r>
            <a:r>
              <a:rPr lang="hu-HU" dirty="0" smtClean="0">
                <a:sym typeface="Wingdings" pitchFamily="2" charset="2"/>
              </a:rPr>
              <a:t>leképezéseket tárolja egy adott </a:t>
            </a:r>
            <a:r>
              <a:rPr lang="hu-HU" dirty="0" err="1" smtClean="0">
                <a:sym typeface="Wingdings" pitchFamily="2" charset="2"/>
              </a:rPr>
              <a:t>hoszthoz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5717031" y="2703386"/>
            <a:ext cx="3119218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Northeastern</a:t>
            </a:r>
            <a:endParaRPr lang="en-US" sz="2400" dirty="0"/>
          </a:p>
        </p:txBody>
      </p:sp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88" y="2436950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23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 flipH="1">
            <a:off x="252162" y="1839990"/>
            <a:ext cx="2632552" cy="1005472"/>
            <a:chOff x="1219200" y="4876799"/>
            <a:chExt cx="5181605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3826"/>
                <a:gd name="adj2" fmla="val 8594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</a:t>
              </a:r>
              <a:r>
                <a:rPr lang="hu-HU" sz="2800" kern="0" dirty="0" smtClean="0">
                  <a:solidFill>
                    <a:sysClr val="window" lastClr="FFFFFF"/>
                  </a:solidFill>
                </a:rPr>
                <a:t>l van a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www.neu.edu?</a:t>
              </a:r>
            </a:p>
          </p:txBody>
        </p:sp>
      </p:grpSp>
      <p:sp>
        <p:nvSpPr>
          <p:cNvPr id="11" name="Up Arrow 10"/>
          <p:cNvSpPr/>
          <p:nvPr/>
        </p:nvSpPr>
        <p:spPr>
          <a:xfrm rot="5400000">
            <a:off x="633825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28" y="3062867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21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5400000">
            <a:off x="2504675" y="3070539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5400000">
            <a:off x="4370348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8889" y="398952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Root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64399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edu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38812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neu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91801" y="1975285"/>
            <a:ext cx="203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www.neu.edu</a:t>
            </a:r>
            <a:endParaRPr lang="en-US" sz="24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019800" y="2850381"/>
            <a:ext cx="1894114" cy="63159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Up Arrow Callout 25"/>
          <p:cNvSpPr/>
          <p:nvPr/>
        </p:nvSpPr>
        <p:spPr>
          <a:xfrm>
            <a:off x="4680853" y="4440305"/>
            <a:ext cx="1905000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A</a:t>
            </a:r>
            <a:r>
              <a:rPr lang="en-US" sz="2400" dirty="0" smtClean="0"/>
              <a:t> ‘neu.edu’</a:t>
            </a:r>
            <a:r>
              <a:rPr lang="hu-HU" sz="2400" dirty="0" smtClean="0"/>
              <a:t> felügyelője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 flipH="1">
            <a:off x="3419905" y="1611390"/>
            <a:ext cx="2632552" cy="1005472"/>
            <a:chOff x="1219200" y="4876799"/>
            <a:chExt cx="5181605" cy="1384995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32748"/>
                <a:gd name="adj2" fmla="val 935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www.neu.edu = 155.33.17.68</a:t>
              </a:r>
            </a:p>
          </p:txBody>
        </p:sp>
      </p:grpSp>
      <p:sp>
        <p:nvSpPr>
          <p:cNvPr id="25" name="Up Arrow Callout 24"/>
          <p:cNvSpPr/>
          <p:nvPr/>
        </p:nvSpPr>
        <p:spPr>
          <a:xfrm>
            <a:off x="2781664" y="4440305"/>
            <a:ext cx="1682377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/>
              <a:t>Az</a:t>
            </a:r>
            <a:r>
              <a:rPr lang="en-US" sz="2400" dirty="0" smtClean="0"/>
              <a:t> ‘</a:t>
            </a:r>
            <a:r>
              <a:rPr lang="en-US" sz="2400" dirty="0" err="1" smtClean="0"/>
              <a:t>edu</a:t>
            </a:r>
            <a:r>
              <a:rPr lang="en-US" sz="2400" dirty="0" smtClean="0"/>
              <a:t>’</a:t>
            </a:r>
            <a:r>
              <a:rPr lang="hu-HU" sz="2400" dirty="0" smtClean="0"/>
              <a:t> felügyelője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509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26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Egyszerű </a:t>
            </a:r>
            <a:r>
              <a:rPr lang="hu-HU" dirty="0" err="1" smtClean="0"/>
              <a:t>doménnév</a:t>
            </a:r>
            <a:r>
              <a:rPr lang="hu-HU" dirty="0" smtClean="0"/>
              <a:t> feloldás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7970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Minden </a:t>
            </a:r>
            <a:r>
              <a:rPr lang="hu-HU" dirty="0" err="1" smtClean="0"/>
              <a:t>hoszt</a:t>
            </a:r>
            <a:r>
              <a:rPr lang="hu-HU" dirty="0" smtClean="0"/>
              <a:t> ismer egy lokális DNS szervert</a:t>
            </a:r>
            <a:endParaRPr lang="en-US" dirty="0" smtClean="0"/>
          </a:p>
          <a:p>
            <a:pPr lvl="1"/>
            <a:r>
              <a:rPr lang="hu-HU" dirty="0" smtClean="0"/>
              <a:t>Minden kérést ennek küld</a:t>
            </a:r>
            <a:endParaRPr lang="en-US" dirty="0" smtClean="0"/>
          </a:p>
          <a:p>
            <a:r>
              <a:rPr lang="hu-HU" dirty="0" smtClean="0"/>
              <a:t>Ha a lokális DNS szerver tud válaszolni, akkor kész…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 smtClean="0"/>
              <a:t>A lokális szerver a felügyelő szerver az adott névhez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 smtClean="0"/>
              <a:t>A lokális szerver cache-ében van rekord a keresett névhez</a:t>
            </a:r>
            <a:endParaRPr lang="en-US" dirty="0" smtClean="0"/>
          </a:p>
          <a:p>
            <a:r>
              <a:rPr lang="hu-HU" dirty="0" smtClean="0"/>
              <a:t>Különben menjünk végig a teljes hierarchián felülről lefelé egészen a keresett név felügyeleti szerveréig</a:t>
            </a:r>
            <a:endParaRPr lang="en-US" dirty="0" smtClean="0"/>
          </a:p>
          <a:p>
            <a:pPr lvl="1"/>
            <a:r>
              <a:rPr lang="hu-HU" dirty="0" smtClean="0"/>
              <a:t>Minden lokális</a:t>
            </a:r>
            <a:r>
              <a:rPr lang="en-US" dirty="0" smtClean="0"/>
              <a:t> </a:t>
            </a:r>
            <a:r>
              <a:rPr lang="en-US" dirty="0"/>
              <a:t>DNS </a:t>
            </a:r>
            <a:r>
              <a:rPr lang="hu-HU" dirty="0" smtClean="0"/>
              <a:t>szerver ismeri a </a:t>
            </a:r>
            <a:r>
              <a:rPr lang="hu-HU" dirty="0" err="1" smtClean="0"/>
              <a:t>root</a:t>
            </a:r>
            <a:r>
              <a:rPr lang="hu-HU" dirty="0" smtClean="0"/>
              <a:t> szervereket</a:t>
            </a:r>
            <a:endParaRPr lang="en-US" dirty="0"/>
          </a:p>
          <a:p>
            <a:pPr lvl="1"/>
            <a:r>
              <a:rPr lang="hu-HU" dirty="0" smtClean="0"/>
              <a:t>Cache tartalma alapján bizonyos lépések átugrása, ha lehet</a:t>
            </a:r>
            <a:endParaRPr lang="en-US" dirty="0" smtClean="0"/>
          </a:p>
          <a:p>
            <a:pPr lvl="2"/>
            <a:r>
              <a:rPr lang="hu-HU" dirty="0" smtClean="0"/>
              <a:t>Pl. ha  a </a:t>
            </a:r>
            <a:r>
              <a:rPr lang="hu-HU" dirty="0" err="1" smtClean="0"/>
              <a:t>root</a:t>
            </a:r>
            <a:r>
              <a:rPr lang="hu-HU" dirty="0" smtClean="0"/>
              <a:t> fájl tárolva van a cache-ben, akkor egyből ugorhatunk az „.</a:t>
            </a:r>
            <a:r>
              <a:rPr lang="hu-HU" dirty="0" err="1" smtClean="0"/>
              <a:t>edu</a:t>
            </a:r>
            <a:r>
              <a:rPr lang="hu-HU" dirty="0" smtClean="0"/>
              <a:t>” szerverére.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6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Lekérdezések</a:t>
            </a:r>
            <a:r>
              <a:rPr lang="hu-HU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 smtClean="0"/>
              <a:t>A lekérdezésnek két fajtája van:</a:t>
            </a:r>
          </a:p>
          <a:p>
            <a:pPr lvl="1"/>
            <a:r>
              <a:rPr lang="hu-HU" sz="1800" i="1" dirty="0" smtClean="0"/>
              <a:t>Rekurzív lekérdezés</a:t>
            </a:r>
            <a:r>
              <a:rPr lang="hu-HU" sz="1800" dirty="0" smtClean="0"/>
              <a:t> – Ha a névszerver végzi el a névfeloldást, és  tér vissza a válasszal.</a:t>
            </a:r>
          </a:p>
          <a:p>
            <a:pPr lvl="1"/>
            <a:r>
              <a:rPr lang="hu-HU" sz="1800" i="1" dirty="0" smtClean="0"/>
              <a:t>Iteratív lekérdezés</a:t>
            </a:r>
            <a:r>
              <a:rPr lang="hu-HU" sz="1800" dirty="0" smtClean="0"/>
              <a:t> – Ha a névszerver adja vissza a választ vagy legalább azt, hogy kitől kapható meg a következő válasz.</a:t>
            </a:r>
          </a:p>
          <a:p>
            <a:r>
              <a:rPr lang="hu-HU" sz="1800" dirty="0" smtClean="0"/>
              <a:t>Melyik a jobb?</a:t>
            </a:r>
          </a:p>
          <a:p>
            <a:pPr lvl="1"/>
            <a:r>
              <a:rPr lang="hu-HU" sz="1800" i="1" dirty="0" smtClean="0"/>
              <a:t>Rekurzív jellemzői</a:t>
            </a:r>
          </a:p>
          <a:p>
            <a:pPr lvl="2"/>
            <a:r>
              <a:rPr lang="hu-HU" sz="1800" dirty="0" smtClean="0"/>
              <a:t>Lehetővé teszi a szervernek a kliens terhelés kihelyezését a kezelhetőségért.</a:t>
            </a:r>
          </a:p>
          <a:p>
            <a:pPr lvl="2"/>
            <a:r>
              <a:rPr lang="hu-HU" sz="1800" dirty="0"/>
              <a:t>Lehetővé teszi a </a:t>
            </a:r>
            <a:r>
              <a:rPr lang="hu-HU" sz="1800" dirty="0" smtClean="0"/>
              <a:t>szervernek, hogy a kliensek egy csoportja felett végezzen </a:t>
            </a:r>
            <a:r>
              <a:rPr lang="hu-HU" sz="1800" i="1" dirty="0" err="1" smtClean="0"/>
              <a:t>cache</a:t>
            </a:r>
            <a:r>
              <a:rPr lang="hu-HU" sz="1800" dirty="0" err="1" smtClean="0"/>
              <a:t>lést</a:t>
            </a:r>
            <a:r>
              <a:rPr lang="hu-HU" sz="1800" dirty="0" smtClean="0"/>
              <a:t>, a jobb teljesítményért.</a:t>
            </a:r>
          </a:p>
          <a:p>
            <a:pPr lvl="1"/>
            <a:r>
              <a:rPr lang="hu-HU" sz="1800" i="1" dirty="0" smtClean="0"/>
              <a:t>Iteratív </a:t>
            </a:r>
            <a:r>
              <a:rPr lang="hu-HU" sz="1800" i="1" dirty="0"/>
              <a:t>jellemzői</a:t>
            </a:r>
          </a:p>
          <a:p>
            <a:pPr lvl="2"/>
            <a:r>
              <a:rPr lang="hu-HU" sz="1800" dirty="0" smtClean="0"/>
              <a:t>Válasz után nem kell semmit tenni a kéréssel a névszervernek.</a:t>
            </a:r>
            <a:endParaRPr lang="hu-HU" sz="1800" dirty="0"/>
          </a:p>
          <a:p>
            <a:pPr lvl="2"/>
            <a:r>
              <a:rPr lang="hu-HU" sz="1800" dirty="0" smtClean="0"/>
              <a:t>Könnyű magas terhelésű szervert építeni.</a:t>
            </a: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2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Rekurzív</a:t>
            </a:r>
            <a:r>
              <a:rPr lang="en-US" dirty="0" smtClean="0"/>
              <a:t> DNS </a:t>
            </a:r>
            <a:r>
              <a:rPr lang="hu-HU" dirty="0" smtClean="0"/>
              <a:t>lekérdezés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2542492"/>
            <a:ext cx="4354286" cy="3842657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 lokális szerver terhet rak a kérdezett névszerverre (pl. </a:t>
            </a:r>
            <a:r>
              <a:rPr lang="hu-HU" sz="2400" dirty="0" err="1" smtClean="0"/>
              <a:t>root</a:t>
            </a:r>
            <a:r>
              <a:rPr lang="hu-HU" sz="2400" dirty="0" smtClean="0"/>
              <a:t>)</a:t>
            </a:r>
            <a:endParaRPr lang="en-US" sz="2400" dirty="0" smtClean="0"/>
          </a:p>
          <a:p>
            <a:r>
              <a:rPr lang="hu-HU" sz="2400" dirty="0" smtClean="0"/>
              <a:t>Honnan tudja a kérdezett, hogy kinek továbbítsa a választ</a:t>
            </a:r>
            <a:r>
              <a:rPr lang="en-US" sz="2400" dirty="0" smtClean="0"/>
              <a:t>?</a:t>
            </a:r>
          </a:p>
          <a:p>
            <a:pPr lvl="1"/>
            <a:r>
              <a:rPr lang="en-US" sz="2100" dirty="0" smtClean="0"/>
              <a:t>Random ID</a:t>
            </a:r>
            <a:r>
              <a:rPr lang="hu-HU" sz="2100" dirty="0" smtClean="0"/>
              <a:t> a DNS lekérdezésben</a:t>
            </a:r>
            <a:endParaRPr lang="en-US" sz="2100" dirty="0" smtClean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p Arrow 6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ns1.google.com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www.google.com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sgard.ccs.neu.edu</a:t>
            </a:r>
            <a:endParaRPr lang="en-US" sz="20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3753653">
            <a:off x="7000294" y="5513438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7802989" y="4419411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10800000">
            <a:off x="7802989" y="4419410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14400000">
            <a:off x="6976309" y="555008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 rot="19800000">
            <a:off x="5331388" y="4384863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30" name="Rectangular Callout 29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9203" y="5015484"/>
              <a:ext cx="5181602" cy="1176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2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Internetes alkalmazások evolúciója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519614"/>
            <a:ext cx="7886700" cy="165734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Folyamatosan változik, növekszik…</a:t>
            </a:r>
            <a:endParaRPr lang="hu-HU" sz="1800" dirty="0"/>
          </a:p>
          <a:p>
            <a:pPr lvl="1"/>
            <a:r>
              <a:rPr lang="hu-HU" sz="1800" dirty="0" err="1" smtClean="0">
                <a:hlinkClick r:id="rId3"/>
              </a:rPr>
              <a:t>www.evolutionoftheweb.com</a:t>
            </a:r>
            <a:r>
              <a:rPr lang="hu-HU" sz="1800" dirty="0" smtClean="0"/>
              <a:t>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1614489"/>
            <a:ext cx="4400550" cy="2828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2352" y="4074081"/>
            <a:ext cx="11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chemeClr val="bg2">
                    <a:lumMod val="75000"/>
                  </a:schemeClr>
                </a:solidFill>
              </a:rPr>
              <a:t>Forrás: [1]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9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Iteratív </a:t>
            </a:r>
            <a:r>
              <a:rPr lang="en-US" dirty="0" smtClean="0"/>
              <a:t>DNS </a:t>
            </a:r>
            <a:r>
              <a:rPr lang="hu-HU" dirty="0" smtClean="0"/>
              <a:t>lekérdezés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882" y="2786745"/>
            <a:ext cx="4556407" cy="4049487"/>
          </a:xfrm>
        </p:spPr>
        <p:txBody>
          <a:bodyPr>
            <a:normAutofit/>
          </a:bodyPr>
          <a:lstStyle/>
          <a:p>
            <a:r>
              <a:rPr lang="hu-HU" dirty="0" smtClean="0"/>
              <a:t>A szerver mindig a következő kérdezendő névszerver adataival tér vissza</a:t>
            </a:r>
            <a:endParaRPr lang="en-US" dirty="0" smtClean="0"/>
          </a:p>
          <a:p>
            <a:pPr lvl="1"/>
            <a:r>
              <a:rPr lang="en-US" dirty="0" smtClean="0"/>
              <a:t>“I don’t know this name, but this other server might”</a:t>
            </a:r>
          </a:p>
          <a:p>
            <a:r>
              <a:rPr lang="hu-HU" b="1" dirty="0" smtClean="0"/>
              <a:t>Napjainkban iteratív módon működik a DNS!!!</a:t>
            </a:r>
            <a:endParaRPr lang="en-US" b="1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ns1.google.com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www.google.com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sgard.ccs.neu.edu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7700886">
            <a:off x="6430415" y="3477084"/>
            <a:ext cx="553978" cy="230919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6380931" y="2870058"/>
            <a:ext cx="553978" cy="17935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6200000">
            <a:off x="6361841" y="2866605"/>
            <a:ext cx="553978" cy="180043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8457775">
            <a:off x="6371435" y="3464446"/>
            <a:ext cx="553978" cy="2326468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9800000">
            <a:off x="5329194" y="4338262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5004078" y="2656114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27" name="Rectangular Callout 26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9203" y="5015484"/>
              <a:ext cx="5181602" cy="1176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96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</a:t>
            </a:r>
            <a:r>
              <a:rPr lang="hu-HU" dirty="0" smtClean="0"/>
              <a:t>bejegyzés elterjedése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1992086"/>
          </a:xfrm>
        </p:spPr>
        <p:txBody>
          <a:bodyPr>
            <a:normAutofit/>
          </a:bodyPr>
          <a:lstStyle/>
          <a:p>
            <a:r>
              <a:rPr lang="hu-HU" dirty="0" smtClean="0"/>
              <a:t>Van-e a teremben olyan, aki vásárolt már </a:t>
            </a:r>
            <a:r>
              <a:rPr lang="hu-HU" dirty="0" err="1" smtClean="0"/>
              <a:t>domén</a:t>
            </a:r>
            <a:r>
              <a:rPr lang="hu-HU" dirty="0" smtClean="0"/>
              <a:t> nevet</a:t>
            </a:r>
            <a:r>
              <a:rPr lang="en-US" dirty="0" smtClean="0"/>
              <a:t>?</a:t>
            </a:r>
          </a:p>
          <a:p>
            <a:pPr lvl="1"/>
            <a:r>
              <a:rPr lang="hu-HU" dirty="0" smtClean="0"/>
              <a:t>Észrevettétek-e, hogy kb. </a:t>
            </a:r>
            <a:r>
              <a:rPr lang="en-US" dirty="0" smtClean="0"/>
              <a:t>72 </a:t>
            </a:r>
            <a:r>
              <a:rPr lang="hu-HU" dirty="0" smtClean="0"/>
              <a:t>óra kell ahhoz, hogy elérhető legyen a bejegyzés után?</a:t>
            </a:r>
            <a:endParaRPr lang="en-US" dirty="0" smtClean="0"/>
          </a:p>
          <a:p>
            <a:pPr lvl="1"/>
            <a:r>
              <a:rPr lang="hu-HU" dirty="0" smtClean="0"/>
              <a:t>Ez a késés a</a:t>
            </a:r>
            <a:r>
              <a:rPr lang="en-US" dirty="0" smtClean="0"/>
              <a:t> DNS </a:t>
            </a:r>
            <a:r>
              <a:rPr lang="en-US" dirty="0" err="1" smtClean="0"/>
              <a:t>Propa</a:t>
            </a:r>
            <a:r>
              <a:rPr lang="hu-HU" dirty="0" err="1" smtClean="0"/>
              <a:t>gáció</a:t>
            </a:r>
            <a:r>
              <a:rPr lang="hu-HU" dirty="0" smtClean="0"/>
              <a:t>/DNS bejegyzés elterjedése</a:t>
            </a:r>
            <a:endParaRPr lang="en-US" dirty="0" smtClean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3" y="393435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55" y="393907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59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037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30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13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01514" y="45845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75862" y="455484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58963" y="5043649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s.godaddy.com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351400" y="3555051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www.my-new-site.com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80659" y="5076757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sgard.ccs.neu.edu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695795" y="4424220"/>
            <a:ext cx="679260" cy="3048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 Arrow 22"/>
          <p:cNvSpPr/>
          <p:nvPr/>
        </p:nvSpPr>
        <p:spPr>
          <a:xfrm rot="17569223" flipV="1">
            <a:off x="929094" y="4287573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17569223" flipV="1">
            <a:off x="5275254" y="4257839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4655993" flipV="1">
            <a:off x="2359912" y="4249866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 rot="16200000" flipV="1">
            <a:off x="3843832" y="3972877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3"/>
          <p:cNvSpPr txBox="1">
            <a:spLocks/>
          </p:cNvSpPr>
          <p:nvPr/>
        </p:nvSpPr>
        <p:spPr>
          <a:xfrm>
            <a:off x="152396" y="5638788"/>
            <a:ext cx="8991600" cy="6423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Miért nem sikerül ez egy új</a:t>
            </a:r>
            <a:r>
              <a:rPr lang="en-US" dirty="0" smtClean="0"/>
              <a:t> DNS n</a:t>
            </a:r>
            <a:r>
              <a:rPr lang="hu-HU" dirty="0" smtClean="0"/>
              <a:t>év esetén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440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27" grpId="0" animBg="1"/>
      <p:bldP spid="28" grpId="0" animBg="1"/>
      <p:bldP spid="29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Cach</a:t>
            </a:r>
            <a:r>
              <a:rPr lang="hu-HU" dirty="0" err="1" smtClean="0"/>
              <a:t>elés</a:t>
            </a:r>
            <a:r>
              <a:rPr lang="hu-HU" dirty="0" smtClean="0"/>
              <a:t> VS frissesség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28147"/>
          </a:xfrm>
        </p:spPr>
        <p:txBody>
          <a:bodyPr/>
          <a:lstStyle/>
          <a:p>
            <a:r>
              <a:rPr lang="en-US" dirty="0" smtClean="0"/>
              <a:t>DNS</a:t>
            </a:r>
            <a:r>
              <a:rPr lang="hu-HU" dirty="0" smtClean="0"/>
              <a:t> elterjedés késését a cache okozza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01" y="3421645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51" y="345710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34551" y="4109637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  <a:r>
              <a:rPr lang="en-US" sz="2000" dirty="0" smtClean="0"/>
              <a:t>sgard.ccs.neu.edu</a:t>
            </a:r>
            <a:endParaRPr lang="en-US" sz="2000" dirty="0"/>
          </a:p>
        </p:txBody>
      </p:sp>
      <p:sp>
        <p:nvSpPr>
          <p:cNvPr id="8" name="Up Arrow 7"/>
          <p:cNvSpPr/>
          <p:nvPr/>
        </p:nvSpPr>
        <p:spPr>
          <a:xfrm rot="16200000" flipV="1">
            <a:off x="2215307" y="2483867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flipH="1">
            <a:off x="5170714" y="2228348"/>
            <a:ext cx="3755571" cy="1597911"/>
            <a:chOff x="1219200" y="4876799"/>
            <a:chExt cx="5181605" cy="1389740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64908"/>
                <a:gd name="adj2" fmla="val 46017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3" y="4901369"/>
              <a:ext cx="5181602" cy="1365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Cached Root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400" kern="0" dirty="0" smtClean="0">
                  <a:solidFill>
                    <a:sysClr val="window" lastClr="FFFFFF"/>
                  </a:solidFill>
                </a:rPr>
                <a:t>Cached .com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Cached 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.net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hu-HU" sz="2400" kern="0" dirty="0" smtClean="0">
                  <a:solidFill>
                    <a:sysClr val="window" lastClr="FFFFFF"/>
                  </a:solidFill>
                </a:rPr>
                <a:t>..</a:t>
              </a:r>
              <a:r>
                <a:rPr lang="en-US" sz="2400" kern="0" dirty="0" smtClean="0">
                  <a:solidFill>
                    <a:sysClr val="window" lastClr="FFFFFF"/>
                  </a:solidFill>
                </a:rPr>
                <a:t>.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2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53" y="566378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206" y="4113895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15" y="43204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87" y="5745019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02683" y="4764124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586647" y="494091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735437" y="6364448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s.godaddy.com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749998" y="6297348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www.my-new-site.com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584371" y="6007782"/>
            <a:ext cx="1719943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 flipH="1">
            <a:off x="170972" y="2256597"/>
            <a:ext cx="3557021" cy="847566"/>
            <a:chOff x="1219200" y="4876799"/>
            <a:chExt cx="5181605" cy="1435489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0" y="4876799"/>
              <a:ext cx="5181604" cy="1384994"/>
            </a:xfrm>
            <a:prstGeom prst="wedgeRectCallout">
              <a:avLst>
                <a:gd name="adj1" fmla="val 34875"/>
                <a:gd name="adj2" fmla="val 956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3" y="4904861"/>
              <a:ext cx="5181602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www.my-new-site.com?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793178" y="2273166"/>
            <a:ext cx="2180345" cy="847566"/>
            <a:chOff x="1219200" y="4876799"/>
            <a:chExt cx="5181605" cy="1435489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876799"/>
              <a:ext cx="5181605" cy="1384994"/>
            </a:xfrm>
            <a:prstGeom prst="wedgeRectCallout">
              <a:avLst>
                <a:gd name="adj1" fmla="val -18546"/>
                <a:gd name="adj2" fmla="val 99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2" y="4904861"/>
              <a:ext cx="5181603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400" kern="0" dirty="0" smtClean="0">
                  <a:solidFill>
                    <a:sysClr val="window" lastClr="FFFFFF"/>
                  </a:solidFill>
                </a:rPr>
                <a:t>A név nem létezik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Up Arrow 28"/>
          <p:cNvSpPr/>
          <p:nvPr/>
        </p:nvSpPr>
        <p:spPr>
          <a:xfrm rot="5400000" flipV="1">
            <a:off x="2265078" y="2484154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152396" y="4855110"/>
            <a:ext cx="4332518" cy="1009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A zóna fájlok 1-72 </a:t>
            </a:r>
            <a:r>
              <a:rPr lang="hu-HU" dirty="0" err="1" smtClean="0"/>
              <a:t>órig</a:t>
            </a:r>
            <a:r>
              <a:rPr lang="hu-HU" dirty="0" smtClean="0"/>
              <a:t> élnek a cache-ben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9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DNS </a:t>
            </a:r>
            <a:r>
              <a:rPr lang="hu-HU" dirty="0" smtClean="0"/>
              <a:t>Erőforrás rekordok 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dirty="0" err="1" smtClean="0"/>
              <a:t>Resource</a:t>
            </a:r>
            <a:r>
              <a:rPr lang="hu-HU" dirty="0" smtClean="0"/>
              <a:t> Records)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en-US" dirty="0" smtClean="0"/>
              <a:t>DNS </a:t>
            </a:r>
            <a:r>
              <a:rPr lang="hu-HU" dirty="0" smtClean="0"/>
              <a:t>lekérdezéseknek két mezőjük van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name</a:t>
            </a:r>
            <a:r>
              <a:rPr lang="en-US" dirty="0" smtClean="0"/>
              <a:t> </a:t>
            </a:r>
            <a:r>
              <a:rPr lang="hu-HU" dirty="0" smtClean="0"/>
              <a:t>és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type</a:t>
            </a:r>
          </a:p>
          <a:p>
            <a:r>
              <a:rPr lang="hu-HU" dirty="0" smtClean="0"/>
              <a:t>Az erőforrás rekord válasz egy DNS lekérdezésre</a:t>
            </a:r>
            <a:endParaRPr lang="en-US" dirty="0" smtClean="0"/>
          </a:p>
          <a:p>
            <a:pPr lvl="1"/>
            <a:r>
              <a:rPr lang="hu-HU" dirty="0" smtClean="0"/>
              <a:t>Négy mezőből áll</a:t>
            </a:r>
            <a:r>
              <a:rPr lang="en-US" dirty="0" smtClean="0"/>
              <a:t>: (</a:t>
            </a:r>
            <a:r>
              <a:rPr lang="en-US" dirty="0" smtClean="0">
                <a:solidFill>
                  <a:schemeClr val="accent1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value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type</a:t>
            </a:r>
            <a:r>
              <a:rPr lang="en-US" dirty="0" smtClean="0"/>
              <a:t>, TTL)</a:t>
            </a:r>
          </a:p>
          <a:p>
            <a:pPr lvl="1"/>
            <a:r>
              <a:rPr lang="hu-HU" dirty="0" smtClean="0"/>
              <a:t>Egy lekérdezésre adott válaszban több rekord is </a:t>
            </a:r>
            <a:r>
              <a:rPr lang="hu-HU" dirty="0" err="1" smtClean="0"/>
              <a:t>szerpelhet</a:t>
            </a:r>
            <a:endParaRPr lang="en-US" dirty="0" smtClean="0"/>
          </a:p>
          <a:p>
            <a:r>
              <a:rPr lang="hu-HU" dirty="0" smtClean="0"/>
              <a:t>Mit jelent 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name</a:t>
            </a:r>
            <a:r>
              <a:rPr lang="en-US" dirty="0" smtClean="0"/>
              <a:t> </a:t>
            </a:r>
            <a:r>
              <a:rPr lang="hu-HU" dirty="0" smtClean="0"/>
              <a:t>és 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value</a:t>
            </a:r>
            <a:r>
              <a:rPr lang="en-US" dirty="0" smtClean="0"/>
              <a:t> </a:t>
            </a:r>
            <a:r>
              <a:rPr lang="hu-HU" dirty="0" smtClean="0"/>
              <a:t>mező</a:t>
            </a:r>
            <a:r>
              <a:rPr lang="en-US" dirty="0" smtClean="0"/>
              <a:t>?</a:t>
            </a:r>
          </a:p>
          <a:p>
            <a:pPr lvl="1"/>
            <a:r>
              <a:rPr lang="hu-HU" dirty="0" smtClean="0"/>
              <a:t>Ez a lekérdezés típusától (</a:t>
            </a:r>
            <a:r>
              <a:rPr lang="en-US" dirty="0" smtClean="0">
                <a:solidFill>
                  <a:schemeClr val="accent1"/>
                </a:solidFill>
              </a:rPr>
              <a:t>type</a:t>
            </a:r>
            <a:r>
              <a:rPr lang="hu-HU" dirty="0" smtClean="0"/>
              <a:t>) függ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</a:t>
            </a:r>
            <a:r>
              <a:rPr lang="hu-HU" dirty="0" smtClean="0"/>
              <a:t>lekérdezés típusok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637314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Type = A / AAAA</a:t>
            </a:r>
          </a:p>
          <a:p>
            <a:pPr lvl="1"/>
            <a:r>
              <a:rPr lang="en-US" dirty="0" smtClean="0"/>
              <a:t>Name = </a:t>
            </a:r>
            <a:r>
              <a:rPr lang="hu-HU" dirty="0" err="1" smtClean="0"/>
              <a:t>domén</a:t>
            </a:r>
            <a:r>
              <a:rPr lang="hu-HU" dirty="0" smtClean="0"/>
              <a:t> név</a:t>
            </a:r>
            <a:endParaRPr lang="en-US" dirty="0" smtClean="0"/>
          </a:p>
          <a:p>
            <a:pPr lvl="1"/>
            <a:r>
              <a:rPr lang="en-US" dirty="0" smtClean="0"/>
              <a:t>Value = IP </a:t>
            </a:r>
            <a:r>
              <a:rPr lang="hu-HU" dirty="0" smtClean="0"/>
              <a:t>cím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hu-HU" dirty="0"/>
              <a:t>=</a:t>
            </a:r>
            <a:r>
              <a:rPr lang="en-US" dirty="0" smtClean="0"/>
              <a:t> IPv4, AAAA </a:t>
            </a:r>
            <a:r>
              <a:rPr lang="hu-HU" dirty="0"/>
              <a:t>=</a:t>
            </a:r>
            <a:r>
              <a:rPr lang="en-US" dirty="0" smtClean="0"/>
              <a:t> IPv6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Type = NS</a:t>
            </a:r>
          </a:p>
          <a:p>
            <a:pPr lvl="1"/>
            <a:r>
              <a:rPr lang="en-US" dirty="0" smtClean="0"/>
              <a:t>Name = </a:t>
            </a:r>
            <a:r>
              <a:rPr lang="hu-HU" dirty="0" smtClean="0"/>
              <a:t>rész </a:t>
            </a:r>
            <a:r>
              <a:rPr lang="hu-HU" dirty="0" err="1" smtClean="0"/>
              <a:t>domén</a:t>
            </a:r>
            <a:endParaRPr lang="en-US" dirty="0" smtClean="0"/>
          </a:p>
          <a:p>
            <a:pPr lvl="1"/>
            <a:r>
              <a:rPr lang="en-US" dirty="0" smtClean="0"/>
              <a:t>Value = </a:t>
            </a:r>
            <a:r>
              <a:rPr lang="hu-HU" dirty="0" smtClean="0"/>
              <a:t>a rész </a:t>
            </a:r>
            <a:r>
              <a:rPr lang="hu-HU" dirty="0" err="1" smtClean="0"/>
              <a:t>doménhez</a:t>
            </a:r>
            <a:r>
              <a:rPr lang="hu-HU" dirty="0" smtClean="0"/>
              <a:t> tartozó DNS szerver neve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hu-HU" dirty="0" smtClean="0"/>
              <a:t>Menj és küldd a kérésed ehhez a szerverhez</a:t>
            </a:r>
            <a:r>
              <a:rPr lang="en-US" dirty="0" smtClean="0"/>
              <a:t>”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06247" y="1578429"/>
            <a:ext cx="4354285" cy="1028587"/>
            <a:chOff x="4506247" y="1578429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42430" y="186466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Query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Type: A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06248" y="2699432"/>
            <a:ext cx="4354285" cy="1028587"/>
            <a:chOff x="4506248" y="2699432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259263" y="2985668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Resp.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Value: 129.10.116.81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06247" y="4386944"/>
            <a:ext cx="4354285" cy="1028587"/>
            <a:chOff x="4506247" y="4386944"/>
            <a:chExt cx="4354285" cy="1028587"/>
          </a:xfrm>
        </p:grpSpPr>
        <p:sp>
          <p:nvSpPr>
            <p:cNvPr id="13" name="Rectangle 12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Query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Type: NS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06248" y="5507947"/>
            <a:ext cx="4354285" cy="1028587"/>
            <a:chOff x="4506248" y="5507947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Resp.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2" y="5589699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</a:t>
              </a:r>
              <a:r>
                <a:rPr lang="en-US" sz="2400" dirty="0" smtClean="0">
                  <a:solidFill>
                    <a:schemeClr val="bg1"/>
                  </a:solidFill>
                </a:rPr>
                <a:t>: 129.10.116.51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7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lekérdezés típusok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6198" y="1600200"/>
            <a:ext cx="4561112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= CNAME</a:t>
            </a:r>
          </a:p>
          <a:p>
            <a:pPr lvl="1"/>
            <a:r>
              <a:rPr lang="en-US" dirty="0"/>
              <a:t>Name = </a:t>
            </a:r>
            <a:r>
              <a:rPr lang="hu-HU" dirty="0" err="1" smtClean="0"/>
              <a:t>domén</a:t>
            </a:r>
            <a:r>
              <a:rPr lang="hu-HU" dirty="0" smtClean="0"/>
              <a:t> név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 smtClean="0"/>
              <a:t>kanonikus név</a:t>
            </a:r>
            <a:endParaRPr lang="en-US" dirty="0"/>
          </a:p>
          <a:p>
            <a:pPr lvl="1"/>
            <a:r>
              <a:rPr lang="hu-HU" dirty="0" smtClean="0"/>
              <a:t>Alias nevek használatához</a:t>
            </a:r>
            <a:endParaRPr lang="en-US" dirty="0" smtClean="0"/>
          </a:p>
          <a:p>
            <a:pPr lvl="1"/>
            <a:r>
              <a:rPr lang="en-US" dirty="0" smtClean="0"/>
              <a:t>CDN</a:t>
            </a:r>
            <a:r>
              <a:rPr lang="hu-HU" dirty="0" smtClean="0"/>
              <a:t> használja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Type = MX</a:t>
            </a:r>
          </a:p>
          <a:p>
            <a:pPr lvl="1"/>
            <a:r>
              <a:rPr lang="en-US" dirty="0"/>
              <a:t>Name = </a:t>
            </a:r>
            <a:r>
              <a:rPr lang="hu-HU" dirty="0" err="1" smtClean="0"/>
              <a:t>emailben</a:t>
            </a:r>
            <a:r>
              <a:rPr lang="hu-HU" dirty="0" smtClean="0"/>
              <a:t> szereplő </a:t>
            </a:r>
            <a:r>
              <a:rPr lang="hu-HU" dirty="0" err="1" smtClean="0"/>
              <a:t>domén</a:t>
            </a:r>
            <a:r>
              <a:rPr lang="hu-HU" dirty="0" smtClean="0"/>
              <a:t> név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 smtClean="0"/>
              <a:t>mail szerver kanonikus neve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04221" y="1578429"/>
            <a:ext cx="4354285" cy="1028587"/>
            <a:chOff x="4506247" y="1578429"/>
            <a:chExt cx="4354285" cy="1028587"/>
          </a:xfrm>
        </p:grpSpPr>
        <p:sp>
          <p:nvSpPr>
            <p:cNvPr id="8" name="Rectangle 7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242430" y="186466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Query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Type: CNAME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4222" y="2699432"/>
            <a:ext cx="4354285" cy="1028587"/>
            <a:chOff x="4506248" y="2699432"/>
            <a:chExt cx="4354285" cy="1028587"/>
          </a:xfrm>
        </p:grpSpPr>
        <p:sp>
          <p:nvSpPr>
            <p:cNvPr id="12" name="Rectangle 11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4259263" y="2985668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Resp.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Value: </a:t>
              </a:r>
              <a:r>
                <a:rPr lang="en-US" sz="2400" dirty="0" smtClean="0">
                  <a:solidFill>
                    <a:schemeClr val="bg1"/>
                  </a:solidFill>
                  <a:hlinkClick r:id="rId3" action="ppaction://hlinkfile"/>
                </a:rPr>
                <a:t>bar.mysite.com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04221" y="4386944"/>
            <a:ext cx="4354285" cy="1028587"/>
            <a:chOff x="4506247" y="4386944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Query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Type: MX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04222" y="5507947"/>
            <a:ext cx="4354285" cy="1028587"/>
            <a:chOff x="4506248" y="5507947"/>
            <a:chExt cx="4354285" cy="1028587"/>
          </a:xfrm>
        </p:grpSpPr>
        <p:sp>
          <p:nvSpPr>
            <p:cNvPr id="20" name="Rectangle 1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Resp.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 smtClean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</a:t>
              </a:r>
              <a:r>
                <a:rPr lang="en-US" sz="2400" dirty="0" smtClean="0">
                  <a:solidFill>
                    <a:schemeClr val="bg1"/>
                  </a:solidFill>
                </a:rPr>
                <a:t>: </a:t>
              </a:r>
              <a:r>
                <a:rPr lang="en-US" sz="2400" dirty="0" smtClean="0">
                  <a:solidFill>
                    <a:schemeClr val="bg1"/>
                  </a:solidFill>
                  <a:hlinkClick r:id="rId5" action="ppaction://hlinkfile"/>
                </a:rPr>
                <a:t>amber.ccs.neu.edu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9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Fordított lekérdezés (PTR rekord)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8958943" cy="5105400"/>
          </a:xfrm>
        </p:spPr>
        <p:txBody>
          <a:bodyPr/>
          <a:lstStyle/>
          <a:p>
            <a:r>
              <a:rPr lang="hu-HU" dirty="0" smtClean="0"/>
              <a:t>Mi a helyzet az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err="1" smtClean="0">
                <a:sym typeface="Wingdings" pitchFamily="2" charset="2"/>
              </a:rPr>
              <a:t>n</a:t>
            </a:r>
            <a:r>
              <a:rPr lang="hu-HU" dirty="0" smtClean="0">
                <a:sym typeface="Wingdings" pitchFamily="2" charset="2"/>
              </a:rPr>
              <a:t>év leképezéssel</a:t>
            </a:r>
            <a:r>
              <a:rPr lang="en-US" dirty="0" smtClean="0">
                <a:sym typeface="Wingdings" pitchFamily="2" charset="2"/>
              </a:rPr>
              <a:t>?</a:t>
            </a:r>
          </a:p>
          <a:p>
            <a:r>
              <a:rPr lang="hu-HU" dirty="0" smtClean="0"/>
              <a:t>Külön hierarchia tárolja ezeket a leképezéseket</a:t>
            </a:r>
            <a:endParaRPr lang="en-US" dirty="0" smtClean="0"/>
          </a:p>
          <a:p>
            <a:pPr lvl="1"/>
            <a:r>
              <a:rPr lang="hu-HU" dirty="0" smtClean="0"/>
              <a:t>Gyökér pont:</a:t>
            </a:r>
            <a:r>
              <a:rPr lang="en-US" dirty="0" smtClean="0"/>
              <a:t> in-</a:t>
            </a:r>
            <a:r>
              <a:rPr lang="en-US" dirty="0" err="1" smtClean="0"/>
              <a:t>addr.arpa</a:t>
            </a:r>
            <a:r>
              <a:rPr lang="en-US" dirty="0" smtClean="0"/>
              <a:t> </a:t>
            </a:r>
            <a:r>
              <a:rPr lang="hu-HU" dirty="0" smtClean="0"/>
              <a:t>és</a:t>
            </a:r>
            <a:r>
              <a:rPr lang="en-US" dirty="0" smtClean="0"/>
              <a:t> ip6.arpa</a:t>
            </a:r>
          </a:p>
          <a:p>
            <a:r>
              <a:rPr lang="hu-HU" dirty="0" smtClean="0"/>
              <a:t>DNS rekord típusa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type</a:t>
            </a:r>
            <a:r>
              <a:rPr lang="hu-HU" dirty="0" smtClean="0"/>
              <a:t>):</a:t>
            </a:r>
            <a:r>
              <a:rPr lang="en-US" dirty="0" smtClean="0"/>
              <a:t> PTR</a:t>
            </a:r>
          </a:p>
          <a:p>
            <a:pPr lvl="1"/>
            <a:r>
              <a:rPr lang="en-US" dirty="0" smtClean="0"/>
              <a:t>Name = </a:t>
            </a:r>
            <a:r>
              <a:rPr lang="hu-HU" dirty="0" smtClean="0"/>
              <a:t>IP cím</a:t>
            </a:r>
            <a:endParaRPr lang="en-US" dirty="0" smtClean="0"/>
          </a:p>
          <a:p>
            <a:pPr lvl="1"/>
            <a:r>
              <a:rPr lang="en-US" dirty="0" smtClean="0"/>
              <a:t>Value = </a:t>
            </a:r>
            <a:r>
              <a:rPr lang="hu-HU" dirty="0" err="1" smtClean="0"/>
              <a:t>domén</a:t>
            </a:r>
            <a:r>
              <a:rPr lang="hu-HU" dirty="0" smtClean="0"/>
              <a:t> név</a:t>
            </a:r>
            <a:endParaRPr lang="en-US" dirty="0" smtClean="0"/>
          </a:p>
          <a:p>
            <a:r>
              <a:rPr lang="hu-HU" dirty="0" smtClean="0"/>
              <a:t>Nincs garancia arra, hogy </a:t>
            </a:r>
            <a:br>
              <a:rPr lang="hu-HU" dirty="0" smtClean="0"/>
            </a:br>
            <a:r>
              <a:rPr lang="hu-HU" dirty="0" smtClean="0"/>
              <a:t>minden IP címre működik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04221" y="4386944"/>
            <a:ext cx="4354285" cy="1028587"/>
            <a:chOff x="4506247" y="4386944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Query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</a:rPr>
                <a:t>129.10.116.51 </a:t>
              </a:r>
              <a:r>
                <a:rPr lang="en-US" sz="2400" dirty="0" smtClean="0">
                  <a:solidFill>
                    <a:schemeClr val="bg1"/>
                  </a:solidFill>
                </a:rPr>
                <a:t>Type: PTR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04222" y="5507947"/>
            <a:ext cx="4354285" cy="1028587"/>
            <a:chOff x="4506248" y="5507947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Resp.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</a:rPr>
                <a:t>129.10.116.51 </a:t>
              </a:r>
              <a:r>
                <a:rPr lang="en-US" sz="2400" dirty="0" smtClean="0">
                  <a:solidFill>
                    <a:schemeClr val="bg1"/>
                  </a:solidFill>
                </a:rPr>
                <a:t>Value: </a:t>
              </a:r>
              <a:r>
                <a:rPr lang="en-US" sz="2400" dirty="0" smtClean="0">
                  <a:solidFill>
                    <a:schemeClr val="bg1"/>
                  </a:solidFill>
                  <a:hlinkClick r:id="rId2" action="ppaction://hlinkfile"/>
                </a:rPr>
                <a:t>ccs.neu.edu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60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as Indirection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DNS </a:t>
            </a:r>
            <a:r>
              <a:rPr lang="hu-HU" dirty="0" smtClean="0"/>
              <a:t>számos lehetőséget biztosít</a:t>
            </a:r>
            <a:endParaRPr lang="en-US" dirty="0" smtClean="0"/>
          </a:p>
          <a:p>
            <a:pPr lvl="1"/>
            <a:r>
              <a:rPr lang="hu-HU" dirty="0" smtClean="0"/>
              <a:t>Nem csak a gépekre való hivatkozást könnyíti meg</a:t>
            </a:r>
            <a:r>
              <a:rPr lang="en-US" dirty="0" smtClean="0"/>
              <a:t>!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hu-HU" dirty="0" smtClean="0"/>
              <a:t>Egy gép IP címének lecserélése is triviális</a:t>
            </a:r>
            <a:endParaRPr lang="en-US" dirty="0" smtClean="0"/>
          </a:p>
          <a:p>
            <a:pPr lvl="1"/>
            <a:r>
              <a:rPr lang="hu-HU" dirty="0" smtClean="0"/>
              <a:t>Pl. a web szervert átköltöztetjük egy új </a:t>
            </a:r>
            <a:r>
              <a:rPr lang="hu-HU" dirty="0" err="1" smtClean="0"/>
              <a:t>hosztra</a:t>
            </a:r>
            <a:endParaRPr lang="en-US" dirty="0" smtClean="0"/>
          </a:p>
          <a:p>
            <a:pPr lvl="1"/>
            <a:r>
              <a:rPr lang="hu-HU" dirty="0" smtClean="0"/>
              <a:t>Csak a DNS rekord bejegyzést kell megváltoztatni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3702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Aliasing</a:t>
            </a:r>
            <a:r>
              <a:rPr lang="hu-HU" dirty="0" smtClean="0"/>
              <a:t>/Kanonikus nevek</a:t>
            </a:r>
            <a:r>
              <a:rPr lang="en-US" dirty="0" smtClean="0"/>
              <a:t> </a:t>
            </a:r>
            <a:r>
              <a:rPr lang="hu-HU" dirty="0" smtClean="0"/>
              <a:t>és</a:t>
            </a:r>
            <a:r>
              <a:rPr lang="en-US" dirty="0" smtClean="0"/>
              <a:t>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/>
              <a:t>Load Balancing</a:t>
            </a:r>
            <a:r>
              <a:rPr lang="hu-HU" dirty="0" smtClean="0"/>
              <a:t>/Terhelés elosztás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3998"/>
            <a:ext cx="8839200" cy="598714"/>
          </a:xfrm>
        </p:spPr>
        <p:txBody>
          <a:bodyPr/>
          <a:lstStyle/>
          <a:p>
            <a:r>
              <a:rPr lang="hu-HU" dirty="0" smtClean="0"/>
              <a:t>Egy gépnek számos alias neve lehet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387" y="2407293"/>
            <a:ext cx="948757" cy="94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36733" y="2115270"/>
            <a:ext cx="199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www.reddit.com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3240" y="2580692"/>
            <a:ext cx="2578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www.foursquare.com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73136" y="3059654"/>
            <a:ext cx="295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www.huffingtonpost.com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3231446" y="2315325"/>
            <a:ext cx="1090184" cy="200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3231446" y="2780747"/>
            <a:ext cx="109018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3231446" y="3059654"/>
            <a:ext cx="1090184" cy="200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11645" y="3070540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*.blogspot.com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2024" y="2092210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david.choffnes.com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770347" y="2578614"/>
            <a:ext cx="1476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alan.mislo.ve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5263163" y="2778669"/>
            <a:ext cx="1507184" cy="50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1"/>
          </p:cNvCxnSpPr>
          <p:nvPr/>
        </p:nvCxnSpPr>
        <p:spPr>
          <a:xfrm flipH="1">
            <a:off x="5263154" y="2292265"/>
            <a:ext cx="1248870" cy="2231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</p:cNvCxnSpPr>
          <p:nvPr/>
        </p:nvCxnSpPr>
        <p:spPr>
          <a:xfrm flipH="1" flipV="1">
            <a:off x="5263144" y="3059654"/>
            <a:ext cx="1048501" cy="2109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"/>
          <p:cNvSpPr txBox="1">
            <a:spLocks/>
          </p:cNvSpPr>
          <p:nvPr/>
        </p:nvSpPr>
        <p:spPr>
          <a:xfrm>
            <a:off x="159514" y="3592279"/>
            <a:ext cx="8839200" cy="5987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Egy </a:t>
            </a:r>
            <a:r>
              <a:rPr lang="hu-HU" dirty="0" err="1" smtClean="0"/>
              <a:t>domén</a:t>
            </a:r>
            <a:r>
              <a:rPr lang="hu-HU" dirty="0" smtClean="0"/>
              <a:t> névhez számos IP cím tartozhat</a:t>
            </a:r>
            <a:endParaRPr lang="en-US" dirty="0"/>
          </a:p>
        </p:txBody>
      </p:sp>
      <p:pic>
        <p:nvPicPr>
          <p:cNvPr id="3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13" y="4145159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036083" y="5133353"/>
            <a:ext cx="2124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www.google.com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39" idx="3"/>
            <a:endCxn id="59" idx="1"/>
          </p:cNvCxnSpPr>
          <p:nvPr/>
        </p:nvCxnSpPr>
        <p:spPr>
          <a:xfrm>
            <a:off x="4160640" y="5333408"/>
            <a:ext cx="2013716" cy="5401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3"/>
            <a:endCxn id="58" idx="1"/>
          </p:cNvCxnSpPr>
          <p:nvPr/>
        </p:nvCxnSpPr>
        <p:spPr>
          <a:xfrm flipV="1">
            <a:off x="4160640" y="4996895"/>
            <a:ext cx="2537966" cy="33651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36" idx="1"/>
          </p:cNvCxnSpPr>
          <p:nvPr/>
        </p:nvCxnSpPr>
        <p:spPr>
          <a:xfrm flipV="1">
            <a:off x="4160640" y="4571027"/>
            <a:ext cx="1357073" cy="76238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3"/>
            <a:endCxn id="60" idx="1"/>
          </p:cNvCxnSpPr>
          <p:nvPr/>
        </p:nvCxnSpPr>
        <p:spPr>
          <a:xfrm>
            <a:off x="4160640" y="5333408"/>
            <a:ext cx="931205" cy="9660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606" y="457102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56" y="544769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45" y="5873564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6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5" grpId="0"/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Delivery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074" name="Picture 2" descr="D:\Classes\CS 4700\assets\usasha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4" y="1536027"/>
            <a:ext cx="8251371" cy="52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1023224" y="230547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4" y="265381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7391382" y="487450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29" y="4275790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51" y="2305474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26" y="4661741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38" y="3447059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92" y="3194283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ft-Right Arrow 14"/>
          <p:cNvSpPr/>
          <p:nvPr/>
        </p:nvSpPr>
        <p:spPr>
          <a:xfrm rot="4388538">
            <a:off x="599318" y="3808146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6498330">
            <a:off x="7181835" y="3528073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7506663">
            <a:off x="1731548" y="4447244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19626370">
            <a:off x="6601662" y="2985589"/>
            <a:ext cx="810495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585607" y="4653788"/>
            <a:ext cx="4098226" cy="2072035"/>
            <a:chOff x="404487" y="3333623"/>
            <a:chExt cx="8274022" cy="1523216"/>
          </a:xfrm>
        </p:grpSpPr>
        <p:sp>
          <p:nvSpPr>
            <p:cNvPr id="20" name="Rectangle 19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hu-HU" sz="3200" dirty="0" smtClean="0">
                  <a:solidFill>
                    <a:schemeClr val="bg1"/>
                  </a:solidFill>
                </a:rPr>
                <a:t>A </a:t>
              </a:r>
              <a:r>
                <a:rPr lang="en-US" sz="3200" dirty="0" smtClean="0">
                  <a:solidFill>
                    <a:schemeClr val="bg1"/>
                  </a:solidFill>
                </a:rPr>
                <a:t>DNS </a:t>
              </a:r>
              <a:r>
                <a:rPr lang="hu-HU" sz="3200" dirty="0" smtClean="0">
                  <a:solidFill>
                    <a:schemeClr val="bg1"/>
                  </a:solidFill>
                </a:rPr>
                <a:t>válasz függhet a</a:t>
              </a:r>
              <a:r>
                <a:rPr lang="hu-HU" sz="3200" dirty="0">
                  <a:solidFill>
                    <a:schemeClr val="bg1"/>
                  </a:solidFill>
                </a:rPr>
                <a:t> </a:t>
              </a:r>
              <a:r>
                <a:rPr lang="hu-HU" sz="3200" dirty="0" smtClean="0">
                  <a:solidFill>
                    <a:schemeClr val="bg1"/>
                  </a:solidFill>
                </a:rPr>
                <a:t>geográfiai </a:t>
              </a:r>
              <a:r>
                <a:rPr lang="hu-HU" sz="3200" dirty="0" err="1" smtClean="0">
                  <a:solidFill>
                    <a:schemeClr val="bg1"/>
                  </a:solidFill>
                </a:rPr>
                <a:t>elhelyezekedéstől</a:t>
              </a:r>
              <a:r>
                <a:rPr lang="hu-HU" sz="3200" dirty="0" smtClean="0">
                  <a:solidFill>
                    <a:schemeClr val="bg1"/>
                  </a:solidFill>
                </a:rPr>
                <a:t>, ISP-től, stb...</a:t>
              </a:r>
              <a:endParaRPr lang="en-US" sz="32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7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DNS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en-US" dirty="0" smtClean="0"/>
              <a:t>DNS</a:t>
            </a:r>
            <a:r>
              <a:rPr lang="hu-HU" dirty="0" smtClean="0"/>
              <a:t> fontossága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en-US" dirty="0" smtClean="0"/>
              <a:t>DNS</a:t>
            </a:r>
            <a:r>
              <a:rPr lang="hu-HU" dirty="0" smtClean="0"/>
              <a:t> nélkül</a:t>
            </a:r>
            <a:r>
              <a:rPr lang="en-US" dirty="0" smtClean="0"/>
              <a:t>…</a:t>
            </a:r>
          </a:p>
          <a:p>
            <a:pPr lvl="1"/>
            <a:r>
              <a:rPr lang="hu-HU" dirty="0" smtClean="0"/>
              <a:t>Hogyan találjunk meg egy weboldalt?</a:t>
            </a:r>
            <a:endParaRPr lang="en-US" dirty="0" smtClean="0"/>
          </a:p>
          <a:p>
            <a:r>
              <a:rPr lang="hu-HU" dirty="0" smtClean="0"/>
              <a:t>Példa: a </a:t>
            </a:r>
            <a:r>
              <a:rPr lang="hu-HU" dirty="0" err="1"/>
              <a:t>m</a:t>
            </a:r>
            <a:r>
              <a:rPr lang="hu-HU" dirty="0" err="1" smtClean="0"/>
              <a:t>ailszervered</a:t>
            </a:r>
            <a:r>
              <a:rPr lang="hu-HU" dirty="0" smtClean="0"/>
              <a:t> azonosít</a:t>
            </a:r>
            <a:endParaRPr lang="en-US" dirty="0" smtClean="0"/>
          </a:p>
          <a:p>
            <a:pPr lvl="1"/>
            <a:r>
              <a:rPr lang="hu-HU" dirty="0" smtClean="0"/>
              <a:t>Email címet adunk meg weboldalakra való feliratkozásnál</a:t>
            </a:r>
            <a:endParaRPr lang="en-US" dirty="0" smtClean="0"/>
          </a:p>
          <a:p>
            <a:pPr lvl="1"/>
            <a:r>
              <a:rPr lang="hu-HU" dirty="0" smtClean="0"/>
              <a:t>Mi van, ha valaki eltéríti a DNS bejegyzést a </a:t>
            </a:r>
            <a:r>
              <a:rPr lang="hu-HU" dirty="0" err="1" smtClean="0"/>
              <a:t>mailszerveredhez</a:t>
            </a:r>
            <a:r>
              <a:rPr lang="en-US" dirty="0" smtClean="0"/>
              <a:t>?</a:t>
            </a:r>
          </a:p>
          <a:p>
            <a:r>
              <a:rPr lang="en-US" dirty="0" smtClean="0"/>
              <a:t>DNS </a:t>
            </a:r>
            <a:r>
              <a:rPr lang="hu-HU" dirty="0" smtClean="0"/>
              <a:t>a bizalom forrása a weben</a:t>
            </a:r>
            <a:endParaRPr lang="en-US" dirty="0" smtClean="0"/>
          </a:p>
          <a:p>
            <a:pPr lvl="1"/>
            <a:r>
              <a:rPr lang="hu-HU" dirty="0" smtClean="0"/>
              <a:t>Amikor a felhasználó begépeli a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www.bankofamerica.com</a:t>
            </a:r>
            <a:r>
              <a:rPr lang="hu-HU" dirty="0" smtClean="0"/>
              <a:t> címet, azt várja, hogy a bankja honlapja jelenjen meg.</a:t>
            </a:r>
            <a:endParaRPr lang="en-US" dirty="0" smtClean="0"/>
          </a:p>
          <a:p>
            <a:pPr lvl="1"/>
            <a:r>
              <a:rPr lang="hu-HU" dirty="0" smtClean="0"/>
              <a:t>Mi van, ha a DNS rekordot </a:t>
            </a:r>
            <a:r>
              <a:rPr lang="hu-HU" dirty="0" err="1" smtClean="0"/>
              <a:t>meghackelték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r>
              <a:rPr lang="hu-HU" dirty="0" smtClean="0"/>
              <a:t> (</a:t>
            </a:r>
            <a:r>
              <a:rPr lang="hu-HU" dirty="0" err="1" smtClean="0"/>
              <a:t>DoS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DNS </a:t>
            </a:r>
            <a:r>
              <a:rPr lang="hu-HU" dirty="0" smtClean="0"/>
              <a:t>szerverek túlterhelése lekérdezésekkel, amíg össze nem omlanak</a:t>
            </a:r>
            <a:endParaRPr lang="en-US" dirty="0" smtClean="0"/>
          </a:p>
          <a:p>
            <a:r>
              <a:rPr lang="hu-HU" dirty="0" smtClean="0"/>
              <a:t>2002 </a:t>
            </a:r>
            <a:r>
              <a:rPr lang="en-US" dirty="0" smtClean="0"/>
              <a:t>O</a:t>
            </a:r>
            <a:r>
              <a:rPr lang="hu-HU" dirty="0" smtClean="0"/>
              <a:t>k</a:t>
            </a:r>
            <a:r>
              <a:rPr lang="en-US" dirty="0" smtClean="0"/>
              <a:t>t</a:t>
            </a:r>
            <a:r>
              <a:rPr lang="hu-HU" dirty="0" smtClean="0"/>
              <a:t>ó</a:t>
            </a:r>
            <a:r>
              <a:rPr lang="en-US" dirty="0" err="1" smtClean="0"/>
              <a:t>ber</a:t>
            </a:r>
            <a:r>
              <a:rPr lang="en-US" dirty="0" smtClean="0"/>
              <a:t>: </a:t>
            </a:r>
            <a:r>
              <a:rPr lang="hu-HU" dirty="0" smtClean="0"/>
              <a:t>masszív </a:t>
            </a:r>
            <a:r>
              <a:rPr lang="hu-HU" dirty="0" err="1" smtClean="0"/>
              <a:t>DDoS</a:t>
            </a:r>
            <a:r>
              <a:rPr lang="hu-HU" dirty="0" smtClean="0"/>
              <a:t> támadás a </a:t>
            </a:r>
            <a:r>
              <a:rPr lang="hu-HU" dirty="0" err="1" smtClean="0"/>
              <a:t>root</a:t>
            </a:r>
            <a:r>
              <a:rPr lang="hu-HU" dirty="0" smtClean="0"/>
              <a:t> szerverek ellen</a:t>
            </a:r>
            <a:endParaRPr lang="en-US" dirty="0" smtClean="0"/>
          </a:p>
          <a:p>
            <a:pPr lvl="1"/>
            <a:r>
              <a:rPr lang="hu-HU" dirty="0" smtClean="0"/>
              <a:t>Mi volt a hatása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… </a:t>
            </a:r>
            <a:r>
              <a:rPr lang="hu-HU" dirty="0" smtClean="0"/>
              <a:t>a felhasználók észre se vették</a:t>
            </a:r>
            <a:endParaRPr lang="en-US" dirty="0" smtClean="0"/>
          </a:p>
          <a:p>
            <a:pPr lvl="1"/>
            <a:r>
              <a:rPr lang="hu-HU" dirty="0" err="1" smtClean="0"/>
              <a:t>Root</a:t>
            </a:r>
            <a:r>
              <a:rPr lang="hu-HU" dirty="0" smtClean="0"/>
              <a:t> zónák mindenhol cache-elve vannak</a:t>
            </a:r>
            <a:endParaRPr lang="en-US" dirty="0" smtClean="0"/>
          </a:p>
          <a:p>
            <a:r>
              <a:rPr lang="hu-HU" dirty="0" smtClean="0"/>
              <a:t>Célzottabb támadás hatékonyabb lenne</a:t>
            </a:r>
            <a:endParaRPr lang="en-US" dirty="0" smtClean="0"/>
          </a:p>
          <a:p>
            <a:pPr lvl="1"/>
            <a:r>
              <a:rPr lang="hu-HU" dirty="0" smtClean="0"/>
              <a:t>Lokális</a:t>
            </a:r>
            <a:r>
              <a:rPr lang="en-US" dirty="0" smtClean="0"/>
              <a:t> DNS s</a:t>
            </a:r>
            <a:r>
              <a:rPr lang="hu-HU" dirty="0" smtClean="0"/>
              <a:t>z</a:t>
            </a:r>
            <a:r>
              <a:rPr lang="en-US" dirty="0" err="1" smtClean="0"/>
              <a:t>erver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hu-HU" dirty="0" smtClean="0">
                <a:sym typeface="Wingdings" pitchFamily="2" charset="2"/>
              </a:rPr>
              <a:t>elérhetetlen</a:t>
            </a:r>
            <a:r>
              <a:rPr lang="en-US" dirty="0" smtClean="0">
                <a:sym typeface="Wingdings" pitchFamily="2" charset="2"/>
              </a:rPr>
              <a:t> DNS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Authoritative s</a:t>
            </a:r>
            <a:r>
              <a:rPr lang="hu-HU" dirty="0" smtClean="0">
                <a:sym typeface="Wingdings" pitchFamily="2" charset="2"/>
              </a:rPr>
              <a:t>z</a:t>
            </a:r>
            <a:r>
              <a:rPr lang="en-US" dirty="0" err="1" smtClean="0">
                <a:sym typeface="Wingdings" pitchFamily="2" charset="2"/>
              </a:rPr>
              <a:t>erver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hu-HU" dirty="0" smtClean="0">
                <a:sym typeface="Wingdings" pitchFamily="2" charset="2"/>
              </a:rPr>
              <a:t>elérhetetlen </a:t>
            </a:r>
            <a:r>
              <a:rPr lang="hu-HU" dirty="0" err="1" smtClean="0">
                <a:sym typeface="Wingdings" pitchFamily="2" charset="2"/>
              </a:rPr>
              <a:t>domén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2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</a:t>
            </a:r>
            <a:r>
              <a:rPr lang="hu-HU" dirty="0" err="1" smtClean="0"/>
              <a:t>Hijacking</a:t>
            </a:r>
            <a:r>
              <a:rPr lang="hu-HU" dirty="0" smtClean="0"/>
              <a:t> (eltérítés)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2409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OS </a:t>
            </a:r>
            <a:r>
              <a:rPr lang="hu-HU" dirty="0" smtClean="0"/>
              <a:t>vagy</a:t>
            </a:r>
            <a:r>
              <a:rPr lang="en-US" dirty="0" smtClean="0"/>
              <a:t> browser </a:t>
            </a:r>
            <a:r>
              <a:rPr lang="hu-HU" dirty="0" smtClean="0"/>
              <a:t>megfertőzése (</a:t>
            </a:r>
            <a:r>
              <a:rPr lang="en-US" dirty="0" smtClean="0"/>
              <a:t>virus/</a:t>
            </a:r>
            <a:r>
              <a:rPr lang="en-US" dirty="0" err="1" smtClean="0"/>
              <a:t>trojan</a:t>
            </a:r>
            <a:r>
              <a:rPr lang="hu-HU" dirty="0" smtClean="0"/>
              <a:t>)</a:t>
            </a:r>
            <a:endParaRPr lang="en-US" dirty="0" smtClean="0"/>
          </a:p>
          <a:p>
            <a:pPr lvl="1"/>
            <a:r>
              <a:rPr lang="hu-HU" dirty="0" smtClean="0"/>
              <a:t>Pl. Számos trójai megváltoztatja a bejegyzéseket a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/hosts</a:t>
            </a:r>
            <a:r>
              <a:rPr lang="hu-HU" dirty="0" smtClean="0"/>
              <a:t> </a:t>
            </a:r>
            <a:r>
              <a:rPr lang="hu-HU" dirty="0" err="1" smtClean="0"/>
              <a:t>fájlnan</a:t>
            </a:r>
            <a:endParaRPr lang="en-US" dirty="0" smtClean="0"/>
          </a:p>
          <a:p>
            <a:pPr lvl="1"/>
            <a:r>
              <a:rPr lang="en-US" dirty="0" smtClean="0"/>
              <a:t>*.bankofamerica.com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evilbank.com</a:t>
            </a:r>
          </a:p>
          <a:p>
            <a:r>
              <a:rPr lang="en-US" dirty="0" smtClean="0"/>
              <a:t>Man-in-the-middle</a:t>
            </a:r>
            <a:endParaRPr lang="en-US" dirty="0"/>
          </a:p>
        </p:txBody>
      </p:sp>
      <p:pic>
        <p:nvPicPr>
          <p:cNvPr id="5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20" y="3663327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350" y="365631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-Right Arrow 6"/>
          <p:cNvSpPr/>
          <p:nvPr/>
        </p:nvSpPr>
        <p:spPr>
          <a:xfrm>
            <a:off x="4907880" y="3874137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:\Classes\CS 4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680" y="351389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>
            <a:off x="2984559" y="3877643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52398" y="4733090"/>
            <a:ext cx="8839200" cy="19616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Válasz hamisítás (</a:t>
            </a:r>
            <a:r>
              <a:rPr lang="hu-HU" dirty="0" err="1" smtClean="0"/>
              <a:t>spoofing</a:t>
            </a:r>
            <a:r>
              <a:rPr lang="hu-HU" dirty="0" smtClean="0"/>
              <a:t>)</a:t>
            </a:r>
            <a:endParaRPr lang="en-US" dirty="0" smtClean="0"/>
          </a:p>
          <a:p>
            <a:pPr lvl="1"/>
            <a:r>
              <a:rPr lang="hu-HU" dirty="0" smtClean="0"/>
              <a:t>Kérések lehallgatása</a:t>
            </a:r>
            <a:endParaRPr lang="en-US" dirty="0" smtClean="0"/>
          </a:p>
          <a:p>
            <a:pPr lvl="1"/>
            <a:r>
              <a:rPr lang="hu-HU" dirty="0" smtClean="0"/>
              <a:t>Válaszok megversenyeztetése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1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711441" y="2635553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dns.bofa.com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Spoofing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4" y="404188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52" y="163560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1110285" y="1739608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36897">
            <a:off x="911852" y="5265648"/>
            <a:ext cx="6530044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5" y="1573035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84577" y="366240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123.45.67.89</a:t>
            </a:r>
            <a:endParaRPr lang="en-US" sz="2000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1059348" y="1750494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flipH="1">
            <a:off x="653109" y="108544"/>
            <a:ext cx="3783812" cy="1005472"/>
            <a:chOff x="1219201" y="4876799"/>
            <a:chExt cx="521155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8422"/>
                <a:gd name="adj2" fmla="val 11517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bankofamerica.com?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1042372" y="4239153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940951" y="4239153"/>
            <a:ext cx="2912975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2051" name="Picture 3" descr="D:\Classes\CS 4700\assets\bank_of_america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18869" r="2989" b="16108"/>
          <a:stretch/>
        </p:blipFill>
        <p:spPr bwMode="auto">
          <a:xfrm>
            <a:off x="7543800" y="1897932"/>
            <a:ext cx="160020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Classes\CS 4700\asset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12" y="2627251"/>
            <a:ext cx="982999" cy="9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 rot="472089">
            <a:off x="1077063" y="2541418"/>
            <a:ext cx="649110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52" y="3980670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767546" y="4980618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dns.evil.com</a:t>
            </a:r>
            <a:endParaRPr lang="en-US" sz="2000" dirty="0"/>
          </a:p>
        </p:txBody>
      </p:sp>
      <p:pic>
        <p:nvPicPr>
          <p:cNvPr id="9" name="Picture 2" descr="D:\Classes\CS 4700\assets\devi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926" y="3682643"/>
            <a:ext cx="718486" cy="7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332115" y="6320379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66.66.66.93</a:t>
            </a:r>
            <a:endParaRPr lang="en-US" sz="2000" dirty="0"/>
          </a:p>
        </p:txBody>
      </p:sp>
      <p:pic>
        <p:nvPicPr>
          <p:cNvPr id="37" name="Picture 2" descr="D:\Classes\CS 4700\asset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12" y="5285230"/>
            <a:ext cx="982999" cy="9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Classes\CS 4700\assets\devi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233" y="4893621"/>
            <a:ext cx="718486" cy="7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 flipH="1">
            <a:off x="4732399" y="370154"/>
            <a:ext cx="2599716" cy="743862"/>
            <a:chOff x="1219201" y="4876799"/>
            <a:chExt cx="5211555" cy="1384995"/>
          </a:xfrm>
        </p:grpSpPr>
        <p:sp>
          <p:nvSpPr>
            <p:cNvPr id="40" name="Rectangular Callout 39"/>
            <p:cNvSpPr/>
            <p:nvPr/>
          </p:nvSpPr>
          <p:spPr>
            <a:xfrm>
              <a:off x="1249153" y="4876799"/>
              <a:ext cx="5181603" cy="1384995"/>
            </a:xfrm>
            <a:prstGeom prst="wedgeRectCallout">
              <a:avLst>
                <a:gd name="adj1" fmla="val 51791"/>
                <a:gd name="adj2" fmla="val 140057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1" y="5140291"/>
              <a:ext cx="5181603" cy="72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123.45.67.89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 flipH="1">
            <a:off x="663982" y="2644812"/>
            <a:ext cx="3783812" cy="1005472"/>
            <a:chOff x="1219201" y="4876799"/>
            <a:chExt cx="5211555" cy="1384995"/>
          </a:xfrm>
        </p:grpSpPr>
        <p:sp>
          <p:nvSpPr>
            <p:cNvPr id="43" name="Rectangular Callout 42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8422"/>
                <a:gd name="adj2" fmla="val 11517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bankofamerica.com?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779464" y="1114713"/>
            <a:ext cx="5905869" cy="1345095"/>
            <a:chOff x="404487" y="3333623"/>
            <a:chExt cx="8274022" cy="1523216"/>
          </a:xfrm>
        </p:grpSpPr>
        <p:sp>
          <p:nvSpPr>
            <p:cNvPr id="46" name="Rectangle 4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hu-HU" sz="3200" dirty="0" smtClean="0">
                  <a:solidFill>
                    <a:schemeClr val="bg1"/>
                  </a:solidFill>
                </a:rPr>
                <a:t>Honnan tudjuk, hogy a </a:t>
              </a:r>
              <a:r>
                <a:rPr lang="en-US" sz="3200" dirty="0" smtClean="0">
                  <a:solidFill>
                    <a:schemeClr val="bg1"/>
                  </a:solidFill>
                </a:rPr>
                <a:t>n</a:t>
              </a:r>
              <a:r>
                <a:rPr lang="hu-HU" sz="3200" dirty="0" smtClean="0">
                  <a:solidFill>
                    <a:schemeClr val="bg1"/>
                  </a:solidFill>
                </a:rPr>
                <a:t>év</a:t>
              </a:r>
              <a:r>
                <a:rPr lang="en-US" sz="3200" dirty="0" smtClean="0">
                  <a:solidFill>
                    <a:schemeClr val="bg1"/>
                  </a:solidFill>
                  <a:sym typeface="Wingdings" pitchFamily="2" charset="2"/>
                </a:rPr>
                <a:t>IP </a:t>
              </a:r>
              <a:r>
                <a:rPr lang="hu-HU" sz="3200" dirty="0" smtClean="0">
                  <a:solidFill>
                    <a:schemeClr val="bg1"/>
                  </a:solidFill>
                  <a:sym typeface="Wingdings" pitchFamily="2" charset="2"/>
                </a:rPr>
                <a:t>leképezés helyes</a:t>
              </a:r>
              <a:r>
                <a:rPr lang="en-US" sz="3200" dirty="0" smtClean="0">
                  <a:solidFill>
                    <a:schemeClr val="bg1"/>
                  </a:solidFill>
                  <a:sym typeface="Wingdings" pitchFamily="2" charset="2"/>
                </a:rPr>
                <a:t>?</a:t>
              </a:r>
              <a:endParaRPr lang="en-US" sz="3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747340" y="3201095"/>
            <a:ext cx="2584775" cy="746605"/>
            <a:chOff x="1219201" y="4876800"/>
            <a:chExt cx="5211555" cy="1384994"/>
          </a:xfrm>
        </p:grpSpPr>
        <p:sp>
          <p:nvSpPr>
            <p:cNvPr id="26" name="Rectangular Callout 25"/>
            <p:cNvSpPr/>
            <p:nvPr/>
          </p:nvSpPr>
          <p:spPr>
            <a:xfrm>
              <a:off x="1249152" y="4876800"/>
              <a:ext cx="5181604" cy="1384994"/>
            </a:xfrm>
            <a:prstGeom prst="wedgeRectCallout">
              <a:avLst>
                <a:gd name="adj1" fmla="val 47738"/>
                <a:gd name="adj2" fmla="val 101272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1" y="5098934"/>
              <a:ext cx="5181604" cy="72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66.66.66.93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41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8" grpId="0" animBg="1"/>
      <p:bldP spid="18" grpId="1" animBg="1"/>
      <p:bldP spid="31" grpId="0" animBg="1"/>
      <p:bldP spid="31" grpId="1" animBg="1"/>
      <p:bldP spid="32" grpId="0" animBg="1"/>
      <p:bldP spid="32" grpId="1" animBg="1"/>
      <p:bldP spid="11" grpId="0" animBg="1"/>
      <p:bldP spid="11" grpId="1" animBg="1"/>
      <p:bldP spid="35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Cache Poisoning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197" y="4495800"/>
            <a:ext cx="8138075" cy="2220686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Amíg</a:t>
            </a:r>
            <a:r>
              <a:rPr lang="en-US" dirty="0" smtClean="0"/>
              <a:t> TTL </a:t>
            </a:r>
            <a:r>
              <a:rPr lang="hu-HU" dirty="0" smtClean="0"/>
              <a:t>lejár</a:t>
            </a:r>
            <a:r>
              <a:rPr lang="en-US" dirty="0" smtClean="0"/>
              <a:t>, </a:t>
            </a:r>
            <a:r>
              <a:rPr lang="hu-HU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BofA</a:t>
            </a:r>
            <a:r>
              <a:rPr lang="en-US" dirty="0" smtClean="0"/>
              <a:t> </a:t>
            </a:r>
            <a:r>
              <a:rPr lang="hu-HU" dirty="0" smtClean="0"/>
              <a:t>összes kérése, amit a</a:t>
            </a:r>
            <a:r>
              <a:rPr lang="en-US" dirty="0" smtClean="0"/>
              <a:t> dns.neu.edu</a:t>
            </a:r>
            <a:r>
              <a:rPr lang="hu-HU" dirty="0" err="1" smtClean="0"/>
              <a:t>-nak</a:t>
            </a:r>
            <a:r>
              <a:rPr lang="hu-HU" dirty="0" smtClean="0"/>
              <a:t> küld, hamis/fertőzött válasszal tér vissza</a:t>
            </a:r>
            <a:endParaRPr lang="en-US" dirty="0" smtClean="0"/>
          </a:p>
          <a:p>
            <a:r>
              <a:rPr lang="hu-HU" dirty="0" smtClean="0"/>
              <a:t>Sokkal rosszabb, mint a </a:t>
            </a:r>
            <a:r>
              <a:rPr lang="en-US" dirty="0" smtClean="0"/>
              <a:t>spoofing/man-in-the-middle</a:t>
            </a:r>
          </a:p>
          <a:p>
            <a:pPr lvl="1"/>
            <a:r>
              <a:rPr lang="hu-HU" dirty="0" smtClean="0"/>
              <a:t>Egy teljes ISP-t érinthet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7" y="247220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52" y="2047652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35" y="2047652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Classes\CS 4700\assets\devi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35" y="351388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549842">
            <a:off x="1006843" y="2000873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030449" y="2285992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5030449" y="2285992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2184652">
            <a:off x="4865900" y="3184489"/>
            <a:ext cx="3106413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5" y="1573035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217044" y="2962245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ns1.google.com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639268" y="301297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dns.neu.edu</a:t>
            </a:r>
            <a:endParaRPr lang="en-US" sz="2000" dirty="0"/>
          </a:p>
        </p:txBody>
      </p:sp>
      <p:sp>
        <p:nvSpPr>
          <p:cNvPr id="18" name="Right Arrow 17"/>
          <p:cNvSpPr/>
          <p:nvPr/>
        </p:nvSpPr>
        <p:spPr>
          <a:xfrm rot="11283476">
            <a:off x="980984" y="1982332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flipH="1">
            <a:off x="653108" y="344044"/>
            <a:ext cx="3320144" cy="1005472"/>
            <a:chOff x="1219201" y="4876799"/>
            <a:chExt cx="5211555" cy="1384995"/>
          </a:xfrm>
        </p:grpSpPr>
        <p:sp>
          <p:nvSpPr>
            <p:cNvPr id="20" name="Rectangular Callout 19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7297"/>
                <a:gd name="adj2" fmla="val 83782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 smtClean="0">
                  <a:solidFill>
                    <a:sysClr val="window" lastClr="FFFFFF"/>
                  </a:solidFill>
                </a:rPr>
                <a:t>Hol van a 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www.google.com?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 flipH="1">
            <a:off x="5499928" y="760506"/>
            <a:ext cx="3320144" cy="1005472"/>
            <a:chOff x="1219201" y="4876799"/>
            <a:chExt cx="5211555" cy="1384995"/>
          </a:xfrm>
        </p:grpSpPr>
        <p:sp>
          <p:nvSpPr>
            <p:cNvPr id="23" name="Rectangular Callout 22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-35804"/>
                <a:gd name="adj2" fmla="val 83782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www.google.com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= 74.125.131.26 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5556972" y="4893241"/>
            <a:ext cx="3320144" cy="1005473"/>
            <a:chOff x="1219201" y="4876798"/>
            <a:chExt cx="5211555" cy="1384996"/>
          </a:xfrm>
        </p:grpSpPr>
        <p:sp>
          <p:nvSpPr>
            <p:cNvPr id="26" name="Rectangular Callout 25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-33166"/>
                <a:gd name="adj2" fmla="val -97020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1" y="4876798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bankofamerica.com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= 66.66.66.92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1116776" y="846780"/>
            <a:ext cx="3783812" cy="1005472"/>
            <a:chOff x="1219201" y="4876799"/>
            <a:chExt cx="521155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58839"/>
                <a:gd name="adj2" fmla="val 147658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</a:t>
              </a:r>
              <a:r>
                <a:rPr kumimoji="0" lang="hu-HU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bankofamerica.com?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21403608">
            <a:off x="1059349" y="2700042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595456">
            <a:off x="999722" y="2704885"/>
            <a:ext cx="2912975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5645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Hogyan éri el a támadó a fertőzött bejegyzés tárolását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hu-HU" dirty="0" smtClean="0"/>
              <a:t>Azt mondjuk a feloldónak, hogy az</a:t>
            </a:r>
            <a:r>
              <a:rPr lang="en-US" dirty="0" smtClean="0"/>
              <a:t> </a:t>
            </a:r>
            <a:r>
              <a:rPr lang="hu-HU" dirty="0" smtClean="0"/>
              <a:t>áldozathoz tartózó </a:t>
            </a:r>
            <a:r>
              <a:rPr lang="en-US" dirty="0" smtClean="0"/>
              <a:t>NS </a:t>
            </a:r>
            <a:r>
              <a:rPr lang="hu-HU" dirty="0" smtClean="0"/>
              <a:t>a támadó IP-jén érhető el</a:t>
            </a:r>
            <a:endParaRPr lang="en-US" dirty="0" smtClean="0"/>
          </a:p>
          <a:p>
            <a:pPr lvl="1"/>
            <a:r>
              <a:rPr lang="hu-HU" dirty="0" smtClean="0"/>
              <a:t>Kiváltó</a:t>
            </a:r>
            <a:r>
              <a:rPr lang="en-US" dirty="0" smtClean="0"/>
              <a:t> </a:t>
            </a:r>
            <a:r>
              <a:rPr lang="hu-HU" dirty="0" smtClean="0"/>
              <a:t>lekérdezés</a:t>
            </a:r>
            <a:r>
              <a:rPr lang="en-US" dirty="0" smtClean="0"/>
              <a:t>: </a:t>
            </a:r>
            <a:r>
              <a:rPr lang="en-US" dirty="0" err="1" smtClean="0"/>
              <a:t>subdomain.attacker.example</a:t>
            </a:r>
            <a:r>
              <a:rPr lang="en-US" dirty="0" smtClean="0"/>
              <a:t> IN A</a:t>
            </a:r>
          </a:p>
          <a:p>
            <a:pPr lvl="1"/>
            <a:r>
              <a:rPr lang="hu-HU" dirty="0" smtClean="0"/>
              <a:t>Támadó válasza</a:t>
            </a:r>
            <a:r>
              <a:rPr lang="en-US" dirty="0" smtClean="0"/>
              <a:t>:</a:t>
            </a:r>
          </a:p>
          <a:p>
            <a:r>
              <a:rPr lang="hu-HU" sz="2400" dirty="0" smtClean="0"/>
              <a:t>Válasz</a:t>
            </a:r>
            <a:r>
              <a:rPr lang="en-US" sz="2400" dirty="0" smtClean="0"/>
              <a:t>: (</a:t>
            </a:r>
            <a:r>
              <a:rPr lang="hu-HU" sz="2400" dirty="0" smtClean="0"/>
              <a:t>nincs válasz a lekérdezésre</a:t>
            </a:r>
            <a:r>
              <a:rPr lang="en-US" sz="2400" dirty="0" smtClean="0"/>
              <a:t>)</a:t>
            </a:r>
            <a:r>
              <a:rPr lang="hu-HU" sz="2400" dirty="0" smtClean="0"/>
              <a:t>, de</a:t>
            </a:r>
            <a:endParaRPr lang="en-US" sz="2400" dirty="0" smtClean="0"/>
          </a:p>
          <a:p>
            <a:pPr lvl="1"/>
            <a:r>
              <a:rPr lang="en-US" sz="2100" dirty="0" smtClean="0"/>
              <a:t>Authority Section: </a:t>
            </a:r>
            <a:r>
              <a:rPr lang="en-US" sz="2100" dirty="0" err="1" smtClean="0"/>
              <a:t>attacker.example</a:t>
            </a:r>
            <a:r>
              <a:rPr lang="en-US" sz="2100" dirty="0" smtClean="0"/>
              <a:t>. 3600 IN NS </a:t>
            </a:r>
            <a:r>
              <a:rPr lang="en-US" sz="2100" dirty="0" err="1" smtClean="0"/>
              <a:t>ns.target.example</a:t>
            </a:r>
            <a:r>
              <a:rPr lang="en-US" sz="2100" dirty="0" smtClean="0"/>
              <a:t>.</a:t>
            </a:r>
          </a:p>
          <a:p>
            <a:pPr lvl="1"/>
            <a:r>
              <a:rPr lang="en-US" sz="2100" dirty="0" smtClean="0"/>
              <a:t>Additional Section: </a:t>
            </a:r>
            <a:r>
              <a:rPr lang="en-US" sz="2100" dirty="0" err="1" smtClean="0"/>
              <a:t>ns.target.example</a:t>
            </a:r>
            <a:r>
              <a:rPr lang="en-US" sz="2100" dirty="0" smtClean="0"/>
              <a:t>. IN A </a:t>
            </a:r>
            <a:r>
              <a:rPr lang="en-US" sz="2100" dirty="0" err="1" smtClean="0"/>
              <a:t>w.x.y.z</a:t>
            </a:r>
            <a:endParaRPr lang="en-US" sz="2100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435427" y="5043713"/>
            <a:ext cx="8305815" cy="1651001"/>
            <a:chOff x="98612" y="5007574"/>
            <a:chExt cx="6346007" cy="1926789"/>
          </a:xfrm>
        </p:grpSpPr>
        <p:sp>
          <p:nvSpPr>
            <p:cNvPr id="9" name="Rectangular Callout 8"/>
            <p:cNvSpPr/>
            <p:nvPr/>
          </p:nvSpPr>
          <p:spPr>
            <a:xfrm>
              <a:off x="98612" y="5007574"/>
              <a:ext cx="6346007" cy="1926789"/>
            </a:xfrm>
            <a:prstGeom prst="wedgeRectCallout">
              <a:avLst>
                <a:gd name="adj1" fmla="val -16919"/>
                <a:gd name="adj2" fmla="val -90167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023" y="5098934"/>
              <a:ext cx="6205554" cy="16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>
                <a:defRPr/>
              </a:pPr>
              <a:r>
                <a:rPr lang="hu-HU" sz="2800" kern="0" dirty="0" smtClean="0">
                  <a:solidFill>
                    <a:sysClr val="window" lastClr="FFFFFF"/>
                  </a:solidFill>
                </a:rPr>
                <a:t>A támadó azt mondja, „hogy a </a:t>
              </a:r>
              <a:r>
                <a:rPr lang="hu-HU" sz="2800" kern="0" dirty="0" err="1" smtClean="0">
                  <a:solidFill>
                    <a:sysClr val="window" lastClr="FFFFFF"/>
                  </a:solidFill>
                </a:rPr>
                <a:t>doménem</a:t>
              </a:r>
              <a:r>
                <a:rPr lang="hu-HU" sz="2800" kern="0" dirty="0" smtClean="0">
                  <a:solidFill>
                    <a:sysClr val="window" lastClr="FFFFFF"/>
                  </a:solidFill>
                </a:rPr>
                <a:t> </a:t>
              </a:r>
              <a:r>
                <a:rPr lang="hu-HU" sz="2800" kern="0" dirty="0" err="1" smtClean="0">
                  <a:solidFill>
                    <a:sysClr val="window" lastClr="FFFFFF"/>
                  </a:solidFill>
                </a:rPr>
                <a:t>authoratív</a:t>
              </a:r>
              <a:r>
                <a:rPr lang="hu-HU" sz="2800" kern="0" dirty="0" smtClean="0">
                  <a:solidFill>
                    <a:sysClr val="window" lastClr="FFFFFF"/>
                  </a:solidFill>
                </a:rPr>
                <a:t> szervere a </a:t>
              </a:r>
              <a:r>
                <a:rPr lang="en-US" sz="2800" kern="0" dirty="0" err="1" smtClean="0">
                  <a:solidFill>
                    <a:sysClr val="window" lastClr="FFFFFF"/>
                  </a:solidFill>
                </a:rPr>
                <a:t>ns.target.example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</a:t>
              </a:r>
              <a:r>
                <a:rPr lang="hu-HU" sz="2800" kern="0" dirty="0" smtClean="0">
                  <a:solidFill>
                    <a:sysClr val="window" lastClr="FFFFFF"/>
                  </a:solidFill>
                </a:rPr>
                <a:t>és mellesleg itt van az IP-je”…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07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Hogyan éri el a támadó a fertőzött bejegyzés tárolását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2. NS </a:t>
            </a:r>
            <a:r>
              <a:rPr lang="hu-HU" dirty="0" smtClean="0"/>
              <a:t>rekord átirányítása a támadó </a:t>
            </a:r>
            <a:r>
              <a:rPr lang="hu-HU" dirty="0" err="1" smtClean="0"/>
              <a:t>doménébe</a:t>
            </a:r>
            <a:endParaRPr lang="en-US" dirty="0" smtClean="0"/>
          </a:p>
          <a:p>
            <a:pPr lvl="1"/>
            <a:r>
              <a:rPr lang="hu-HU" dirty="0" smtClean="0"/>
              <a:t>Kiváltó lekérdezés</a:t>
            </a:r>
            <a:r>
              <a:rPr lang="en-US" dirty="0" smtClean="0"/>
              <a:t>: </a:t>
            </a:r>
            <a:r>
              <a:rPr lang="en-US" dirty="0" err="1" smtClean="0"/>
              <a:t>subdomain.attacker.example</a:t>
            </a:r>
            <a:r>
              <a:rPr lang="en-US" dirty="0" smtClean="0"/>
              <a:t> IN A</a:t>
            </a:r>
          </a:p>
          <a:p>
            <a:pPr lvl="1"/>
            <a:r>
              <a:rPr lang="hu-HU" dirty="0" smtClean="0"/>
              <a:t>Válasz</a:t>
            </a:r>
            <a:r>
              <a:rPr lang="en-US" dirty="0" smtClean="0"/>
              <a:t>: (</a:t>
            </a:r>
            <a:r>
              <a:rPr lang="hu-HU" dirty="0" smtClean="0"/>
              <a:t>nincs válasz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Authority section: </a:t>
            </a:r>
          </a:p>
          <a:p>
            <a:pPr lvl="3"/>
            <a:r>
              <a:rPr lang="en-US" dirty="0" err="1" smtClean="0"/>
              <a:t>Target.example</a:t>
            </a:r>
            <a:r>
              <a:rPr lang="en-US" dirty="0" smtClean="0"/>
              <a:t>. 3600 IN NS </a:t>
            </a:r>
            <a:r>
              <a:rPr lang="en-US" dirty="0" err="1" smtClean="0"/>
              <a:t>ns.attacker.example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Additional section:</a:t>
            </a:r>
          </a:p>
          <a:p>
            <a:pPr lvl="3"/>
            <a:r>
              <a:rPr lang="en-US" dirty="0" err="1" smtClean="0"/>
              <a:t>Ns.attacker.example</a:t>
            </a:r>
            <a:r>
              <a:rPr lang="en-US" dirty="0" smtClean="0"/>
              <a:t>. IN A </a:t>
            </a:r>
            <a:r>
              <a:rPr lang="en-US" dirty="0" err="1" smtClean="0"/>
              <a:t>w.x.y.z</a:t>
            </a:r>
            <a:r>
              <a:rPr lang="en-US" dirty="0" smtClean="0"/>
              <a:t> </a:t>
            </a:r>
            <a:endParaRPr lang="en-US" sz="1500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616857" y="5206997"/>
            <a:ext cx="8305815" cy="1651000"/>
            <a:chOff x="98612" y="5007575"/>
            <a:chExt cx="6346007" cy="1926789"/>
          </a:xfrm>
        </p:grpSpPr>
        <p:sp>
          <p:nvSpPr>
            <p:cNvPr id="9" name="Rectangular Callout 8"/>
            <p:cNvSpPr/>
            <p:nvPr/>
          </p:nvSpPr>
          <p:spPr>
            <a:xfrm>
              <a:off x="98612" y="5007575"/>
              <a:ext cx="6346007" cy="1926789"/>
            </a:xfrm>
            <a:prstGeom prst="wedgeRectCallout">
              <a:avLst>
                <a:gd name="adj1" fmla="val -5779"/>
                <a:gd name="adj2" fmla="val -80277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023" y="5098933"/>
              <a:ext cx="6205554" cy="1113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 smtClean="0">
                  <a:solidFill>
                    <a:sysClr val="window" lastClr="FFFFFF"/>
                  </a:solidFill>
                </a:rPr>
                <a:t>A támadó nem releváns információt szúr be, melyet a szerver el fog tárolni a </a:t>
              </a:r>
              <a:r>
                <a:rPr lang="hu-HU" sz="2800" kern="0" noProof="0" dirty="0" err="1" smtClean="0">
                  <a:solidFill>
                    <a:sysClr val="window" lastClr="FFFFFF"/>
                  </a:solidFill>
                </a:rPr>
                <a:t>cacheben</a:t>
              </a:r>
              <a:r>
                <a:rPr lang="hu-HU" sz="2800" kern="0" noProof="0" dirty="0" smtClean="0">
                  <a:solidFill>
                    <a:sysClr val="window" lastClr="FFFFFF"/>
                  </a:solidFill>
                </a:rPr>
                <a:t>…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4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</a:t>
            </a:r>
            <a:r>
              <a:rPr lang="en-US" dirty="0" smtClean="0"/>
              <a:t>: DNSSEC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Kritikus rekordokat </a:t>
            </a:r>
            <a:r>
              <a:rPr lang="hu-HU" dirty="0" err="1" smtClean="0"/>
              <a:t>kriptografikus</a:t>
            </a:r>
            <a:r>
              <a:rPr lang="hu-HU" dirty="0" smtClean="0"/>
              <a:t> aláírással látjuk el</a:t>
            </a:r>
            <a:endParaRPr lang="en-US" dirty="0" smtClean="0"/>
          </a:p>
          <a:p>
            <a:pPr lvl="1"/>
            <a:r>
              <a:rPr lang="hu-HU" dirty="0" smtClean="0"/>
              <a:t>A feloldó ellenőrzi az aláírást</a:t>
            </a:r>
            <a:endParaRPr lang="en-US" dirty="0" smtClean="0"/>
          </a:p>
          <a:p>
            <a:r>
              <a:rPr lang="hu-HU" dirty="0" smtClean="0"/>
              <a:t>Két új erőforrástípus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Type = DNSKEY</a:t>
            </a:r>
          </a:p>
          <a:p>
            <a:pPr lvl="2"/>
            <a:r>
              <a:rPr lang="en-US" dirty="0" smtClean="0"/>
              <a:t>Name = </a:t>
            </a:r>
            <a:r>
              <a:rPr lang="hu-HU" dirty="0" smtClean="0"/>
              <a:t>Zóna </a:t>
            </a:r>
            <a:r>
              <a:rPr lang="hu-HU" dirty="0" err="1" smtClean="0"/>
              <a:t>domén</a:t>
            </a:r>
            <a:endParaRPr lang="en-US" dirty="0" smtClean="0"/>
          </a:p>
          <a:p>
            <a:pPr lvl="2"/>
            <a:r>
              <a:rPr lang="en-US" dirty="0" smtClean="0"/>
              <a:t>Value = </a:t>
            </a:r>
            <a:r>
              <a:rPr lang="hu-HU" dirty="0" smtClean="0"/>
              <a:t>A zóna publikus kulcsa</a:t>
            </a:r>
            <a:endParaRPr lang="en-US" dirty="0" smtClean="0"/>
          </a:p>
          <a:p>
            <a:pPr lvl="1"/>
            <a:r>
              <a:rPr lang="en-US" dirty="0" smtClean="0"/>
              <a:t>Type = RRSIG</a:t>
            </a:r>
          </a:p>
          <a:p>
            <a:pPr lvl="2"/>
            <a:r>
              <a:rPr lang="en-US" dirty="0" smtClean="0"/>
              <a:t>Name = (type, name) </a:t>
            </a:r>
            <a:r>
              <a:rPr lang="hu-HU" dirty="0" smtClean="0"/>
              <a:t>páros, pl. a lekérdezés maga</a:t>
            </a:r>
            <a:endParaRPr lang="en-US" dirty="0" smtClean="0"/>
          </a:p>
          <a:p>
            <a:pPr lvl="2"/>
            <a:r>
              <a:rPr lang="en-US" dirty="0" smtClean="0"/>
              <a:t>Value = </a:t>
            </a:r>
            <a:r>
              <a:rPr lang="hu-HU" dirty="0" smtClean="0"/>
              <a:t>A lekérdezés eredményének </a:t>
            </a:r>
            <a:r>
              <a:rPr lang="hu-HU" dirty="0" err="1" smtClean="0"/>
              <a:t>kriptografikus</a:t>
            </a:r>
            <a:r>
              <a:rPr lang="hu-HU" dirty="0" smtClean="0"/>
              <a:t> aláírása</a:t>
            </a:r>
            <a:endParaRPr lang="en-US" dirty="0" smtClean="0"/>
          </a:p>
          <a:p>
            <a:r>
              <a:rPr lang="hu-HU" dirty="0" smtClean="0"/>
              <a:t>Elterjedése</a:t>
            </a:r>
            <a:endParaRPr lang="en-US" dirty="0" smtClean="0"/>
          </a:p>
          <a:p>
            <a:pPr lvl="1"/>
            <a:r>
              <a:rPr lang="hu-HU" dirty="0" err="1" smtClean="0"/>
              <a:t>Root</a:t>
            </a:r>
            <a:r>
              <a:rPr lang="hu-HU" dirty="0" smtClean="0"/>
              <a:t> szerverek 2010 Július óta</a:t>
            </a:r>
          </a:p>
          <a:p>
            <a:pPr lvl="1"/>
            <a:r>
              <a:rPr lang="en-US" dirty="0" smtClean="0"/>
              <a:t>Verisign </a:t>
            </a:r>
            <a:r>
              <a:rPr lang="hu-HU" dirty="0" smtClean="0"/>
              <a:t>lehetővé tette a</a:t>
            </a:r>
            <a:r>
              <a:rPr lang="en-US" dirty="0" smtClean="0"/>
              <a:t> .com </a:t>
            </a:r>
            <a:r>
              <a:rPr lang="hu-HU" dirty="0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hu-HU" dirty="0" smtClean="0"/>
              <a:t> </a:t>
            </a:r>
            <a:r>
              <a:rPr lang="hu-HU" dirty="0" err="1" smtClean="0"/>
              <a:t>doménekben</a:t>
            </a:r>
            <a:r>
              <a:rPr lang="hu-HU" dirty="0" smtClean="0"/>
              <a:t> 2011 </a:t>
            </a:r>
            <a:r>
              <a:rPr lang="en-US" dirty="0" err="1" smtClean="0"/>
              <a:t>Janu</a:t>
            </a:r>
            <a:r>
              <a:rPr lang="hu-HU" dirty="0" smtClean="0"/>
              <a:t>ár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 flipH="1">
            <a:off x="5679094" y="3486179"/>
            <a:ext cx="3331028" cy="1005473"/>
            <a:chOff x="1219200" y="4876798"/>
            <a:chExt cx="5181605" cy="1384996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2846"/>
                <a:gd name="adj2" fmla="val 870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2" y="4876798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Megelőzi az eltérítést és a hamisítást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4197335" y="2445765"/>
            <a:ext cx="3788226" cy="1005472"/>
            <a:chOff x="1219201" y="4876799"/>
            <a:chExt cx="5211555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7297"/>
                <a:gd name="adj2" fmla="val 8378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Bizalmi hierarchiát hoz létre a zónák</a:t>
              </a:r>
              <a:r>
                <a:rPr kumimoji="0" lang="hu-HU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között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6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DNSSEC </a:t>
            </a:r>
            <a:r>
              <a:rPr lang="hu-HU" b="1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 smtClean="0"/>
              <a:t>Új rekordtípusokat vezettek be:</a:t>
            </a:r>
          </a:p>
          <a:p>
            <a:pPr lvl="1"/>
            <a:r>
              <a:rPr lang="hu-HU" sz="1800" dirty="0" smtClean="0"/>
              <a:t>RRSIG a rekordok digitális aláírására.</a:t>
            </a:r>
          </a:p>
          <a:p>
            <a:pPr lvl="1"/>
            <a:r>
              <a:rPr lang="hu-HU" sz="1800" dirty="0" smtClean="0"/>
              <a:t>DNSKEY publikus kulcsok használatához a </a:t>
            </a:r>
            <a:r>
              <a:rPr lang="hu-HU" sz="1800" dirty="0" err="1" smtClean="0"/>
              <a:t>validáció</a:t>
            </a:r>
            <a:r>
              <a:rPr lang="hu-HU" sz="1800" dirty="0" smtClean="0"/>
              <a:t> során.</a:t>
            </a:r>
          </a:p>
          <a:p>
            <a:pPr lvl="1"/>
            <a:r>
              <a:rPr lang="hu-HU" sz="1800" dirty="0" smtClean="0"/>
              <a:t>DS publikus </a:t>
            </a:r>
            <a:r>
              <a:rPr lang="hu-HU" sz="1800" dirty="0"/>
              <a:t>kulcsok használatához a </a:t>
            </a:r>
            <a:r>
              <a:rPr lang="hu-HU" sz="1800" dirty="0" smtClean="0"/>
              <a:t>delegációhoz.</a:t>
            </a:r>
          </a:p>
          <a:p>
            <a:pPr lvl="1"/>
            <a:r>
              <a:rPr lang="hu-HU" sz="1800" dirty="0" smtClean="0"/>
              <a:t>NSEC/NSEC3 a létezés hitelesített visszautasítása. </a:t>
            </a:r>
          </a:p>
          <a:p>
            <a:r>
              <a:rPr lang="hu-HU" sz="1800" dirty="0" smtClean="0"/>
              <a:t>Első változat 1997-ben jelent meg. 2005-ben újraírták.</a:t>
            </a:r>
          </a:p>
          <a:p>
            <a:r>
              <a:rPr lang="hu-HU" sz="1800" dirty="0" smtClean="0"/>
              <a:t>Ez a fejlesztés viszont a kliensek és szerverek frissítését vonja maga után. (2010 - „</a:t>
            </a:r>
            <a:r>
              <a:rPr lang="hu-HU" sz="1800" dirty="0" err="1" smtClean="0"/>
              <a:t>Root</a:t>
            </a:r>
            <a:r>
              <a:rPr lang="hu-HU" sz="1800" dirty="0" smtClean="0"/>
              <a:t>” szerverek frissítése.)</a:t>
            </a:r>
          </a:p>
          <a:p>
            <a:r>
              <a:rPr lang="hu-HU" sz="1800" dirty="0" smtClean="0"/>
              <a:t>A kliensek a szokott módon kérdezik le a DNS-t, és később ellenőrzik a válasz hitelességét.</a:t>
            </a:r>
          </a:p>
          <a:p>
            <a:r>
              <a:rPr lang="hu-HU" sz="1800" dirty="0" smtClean="0"/>
              <a:t>A </a:t>
            </a:r>
            <a:r>
              <a:rPr lang="hu-HU" sz="1800" i="1" dirty="0" err="1" smtClean="0"/>
              <a:t>Trust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Anchor</a:t>
            </a:r>
            <a:r>
              <a:rPr lang="hu-HU" sz="1800" dirty="0" smtClean="0"/>
              <a:t> </a:t>
            </a:r>
            <a:r>
              <a:rPr lang="hu-HU" sz="1800" dirty="0" err="1" smtClean="0"/>
              <a:t>a</a:t>
            </a:r>
            <a:r>
              <a:rPr lang="hu-HU" sz="1800" dirty="0" smtClean="0"/>
              <a:t> publikus kulcsok gyökere. (DNS kliens konfigurációjának a része)</a:t>
            </a:r>
          </a:p>
          <a:p>
            <a:r>
              <a:rPr lang="hu-HU" sz="1800" dirty="0" smtClean="0"/>
              <a:t>A biztonság leköveti a DNS hierarchiát.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629637A9-119A-49DA-BD12-AAC58B377D80}" type="slidenum">
              <a:rPr lang="en-US" sz="1600" smtClean="0">
                <a:solidFill>
                  <a:schemeClr val="tx1"/>
                </a:solidFill>
              </a:rPr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DNSSEC </a:t>
            </a:r>
            <a:r>
              <a:rPr lang="hu-HU" b="1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80131" cy="4351338"/>
          </a:xfrm>
        </p:spPr>
        <p:txBody>
          <a:bodyPr>
            <a:normAutofit/>
          </a:bodyPr>
          <a:lstStyle/>
          <a:p>
            <a:r>
              <a:rPr lang="hu-HU" sz="1800" dirty="0" smtClean="0"/>
              <a:t>Példa a </a:t>
            </a:r>
            <a:r>
              <a:rPr lang="hu-HU" sz="1800" dirty="0" err="1" smtClean="0">
                <a:hlinkClick r:id="rId3"/>
              </a:rPr>
              <a:t>www.uw.edu</a:t>
            </a:r>
            <a:r>
              <a:rPr lang="hu-HU" sz="1800" dirty="0" smtClean="0"/>
              <a:t> lekérdezése egy klienssel.</a:t>
            </a:r>
          </a:p>
          <a:p>
            <a:r>
              <a:rPr lang="hu-HU" sz="1800" dirty="0" smtClean="0"/>
              <a:t>Kliens hitelesíti a választ: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1800" cap="small" dirty="0" err="1" smtClean="0"/>
              <a:t>Kroot</a:t>
            </a:r>
            <a:r>
              <a:rPr lang="hu-HU" sz="1800" dirty="0" smtClean="0"/>
              <a:t> egy </a:t>
            </a:r>
            <a:r>
              <a:rPr lang="hu-HU" sz="1800" i="1" dirty="0" err="1" smtClean="0"/>
              <a:t>Trust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Anchor</a:t>
            </a:r>
            <a:r>
              <a:rPr lang="hu-HU" sz="18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1800" cap="small" dirty="0" err="1" smtClean="0"/>
              <a:t>Kroot</a:t>
            </a:r>
            <a:r>
              <a:rPr lang="hu-HU" sz="1800" dirty="0" err="1" smtClean="0"/>
              <a:t>-ot</a:t>
            </a:r>
            <a:r>
              <a:rPr lang="hu-HU" sz="1800" dirty="0" smtClean="0"/>
              <a:t> használja a </a:t>
            </a:r>
            <a:r>
              <a:rPr lang="hu-HU" sz="1800" cap="small" dirty="0" err="1" smtClean="0"/>
              <a:t>Kedu</a:t>
            </a:r>
            <a:r>
              <a:rPr lang="hu-HU" sz="1800" dirty="0" smtClean="0"/>
              <a:t> ellenőrzésére.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1800" cap="small" dirty="0" err="1" smtClean="0"/>
              <a:t>Kedu</a:t>
            </a:r>
            <a:r>
              <a:rPr lang="hu-HU" sz="1800" dirty="0" err="1" smtClean="0"/>
              <a:t>-t</a:t>
            </a:r>
            <a:r>
              <a:rPr lang="hu-HU" sz="1800" dirty="0" smtClean="0"/>
              <a:t> </a:t>
            </a:r>
            <a:r>
              <a:rPr lang="hu-HU" sz="1800" dirty="0"/>
              <a:t>használja a </a:t>
            </a:r>
            <a:r>
              <a:rPr lang="hu-HU" sz="1800" cap="small" dirty="0" err="1" smtClean="0"/>
              <a:t>Kuw.edu</a:t>
            </a:r>
            <a:r>
              <a:rPr lang="hu-HU" sz="1800" dirty="0" smtClean="0"/>
              <a:t> </a:t>
            </a:r>
            <a:r>
              <a:rPr lang="hu-HU" sz="1800" dirty="0"/>
              <a:t>ellenőrzésére</a:t>
            </a:r>
            <a:r>
              <a:rPr lang="hu-HU" sz="18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1800" cap="small" dirty="0" err="1" smtClean="0"/>
              <a:t>Kuw.edu</a:t>
            </a:r>
            <a:r>
              <a:rPr lang="hu-HU" sz="1800" dirty="0" err="1" smtClean="0"/>
              <a:t>-t</a:t>
            </a:r>
            <a:r>
              <a:rPr lang="hu-HU" sz="1800" dirty="0" smtClean="0"/>
              <a:t> </a:t>
            </a:r>
            <a:r>
              <a:rPr lang="hu-HU" sz="1800" dirty="0"/>
              <a:t>használja a </a:t>
            </a:r>
            <a:r>
              <a:rPr lang="hu-HU" sz="1800" dirty="0" smtClean="0"/>
              <a:t>IP cím ellenőrzésére</a:t>
            </a:r>
            <a:r>
              <a:rPr lang="hu-HU" sz="18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hu-HU" sz="1800" dirty="0"/>
          </a:p>
          <a:p>
            <a:pPr marL="914400" lvl="1" indent="-457200">
              <a:buFont typeface="+mj-lt"/>
              <a:buAutoNum type="arabicPeriod"/>
            </a:pPr>
            <a:endParaRPr lang="hu-HU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781" y="1825626"/>
            <a:ext cx="3809731" cy="450202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690979" y="5958316"/>
            <a:ext cx="11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chemeClr val="bg2">
                    <a:lumMod val="75000"/>
                  </a:schemeClr>
                </a:solidFill>
              </a:rPr>
              <a:t>Forrás: [6]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629637A9-119A-49DA-BD12-AAC58B377D80}" type="slidenum">
              <a:rPr lang="en-US" sz="1600" smtClean="0">
                <a:solidFill>
                  <a:schemeClr val="tx1"/>
                </a:solidFill>
              </a:rPr>
              <a:t>39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„</a:t>
            </a:r>
            <a:r>
              <a:rPr lang="en-US" dirty="0" smtClean="0"/>
              <a:t>8</a:t>
            </a:r>
            <a:r>
              <a:rPr lang="hu-HU" dirty="0" smtClean="0"/>
              <a:t>. réteg”</a:t>
            </a:r>
            <a:r>
              <a:rPr lang="en-US" dirty="0" smtClean="0"/>
              <a:t> (</a:t>
            </a:r>
            <a:r>
              <a:rPr lang="hu-HU" dirty="0" smtClean="0"/>
              <a:t>A szénalapú csomópontok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Ha</a:t>
            </a:r>
            <a:r>
              <a:rPr lang="en-US" dirty="0" smtClean="0"/>
              <a:t>…</a:t>
            </a:r>
          </a:p>
          <a:p>
            <a:pPr lvl="1"/>
            <a:r>
              <a:rPr lang="hu-HU" dirty="0" smtClean="0"/>
              <a:t>Fel szeretnél hívni valakit, akkor el kell kérned a telefonszámát</a:t>
            </a:r>
          </a:p>
          <a:p>
            <a:pPr lvl="2"/>
            <a:r>
              <a:rPr lang="hu-HU" dirty="0" smtClean="0"/>
              <a:t>Nem hívhatod csak úgy</a:t>
            </a:r>
            <a:r>
              <a:rPr lang="en-US" dirty="0" smtClean="0"/>
              <a:t> “P </a:t>
            </a:r>
            <a:r>
              <a:rPr lang="hu-HU" dirty="0" smtClean="0"/>
              <a:t>I S T Á T</a:t>
            </a:r>
            <a:r>
              <a:rPr lang="en-US" dirty="0" smtClean="0"/>
              <a:t>”</a:t>
            </a:r>
          </a:p>
          <a:p>
            <a:pPr lvl="1"/>
            <a:r>
              <a:rPr lang="hu-HU" dirty="0" smtClean="0"/>
              <a:t>Levelet küldenél valakinek</a:t>
            </a:r>
            <a:r>
              <a:rPr lang="en-US" dirty="0" smtClean="0"/>
              <a:t>,</a:t>
            </a:r>
            <a:r>
              <a:rPr lang="hu-HU" dirty="0" smtClean="0"/>
              <a:t> akkor szükséged van a címére</a:t>
            </a:r>
            <a:endParaRPr lang="en-US" dirty="0" smtClean="0"/>
          </a:p>
          <a:p>
            <a:r>
              <a:rPr lang="hu-HU" dirty="0" smtClean="0"/>
              <a:t>Mi a helyzet az</a:t>
            </a:r>
            <a:r>
              <a:rPr lang="en-US" dirty="0" smtClean="0"/>
              <a:t> Internet</a:t>
            </a:r>
            <a:r>
              <a:rPr lang="hu-HU" dirty="0" smtClean="0"/>
              <a:t>tel</a:t>
            </a:r>
            <a:r>
              <a:rPr lang="en-US" dirty="0" smtClean="0"/>
              <a:t>?</a:t>
            </a:r>
          </a:p>
          <a:p>
            <a:pPr lvl="1"/>
            <a:r>
              <a:rPr lang="hu-HU" dirty="0" smtClean="0"/>
              <a:t>Ha el akarod érni a</a:t>
            </a:r>
            <a:r>
              <a:rPr lang="en-US" dirty="0" smtClean="0"/>
              <a:t> Google</a:t>
            </a:r>
            <a:r>
              <a:rPr lang="hu-HU" dirty="0" err="1" smtClean="0"/>
              <a:t>-t</a:t>
            </a:r>
            <a:r>
              <a:rPr lang="en-US" dirty="0" smtClean="0"/>
              <a:t>, </a:t>
            </a:r>
            <a:r>
              <a:rPr lang="hu-HU" dirty="0" smtClean="0"/>
              <a:t>szükséges annak IP címe</a:t>
            </a:r>
            <a:endParaRPr lang="en-US" dirty="0" smtClean="0"/>
          </a:p>
          <a:p>
            <a:pPr lvl="1"/>
            <a:r>
              <a:rPr lang="hu-HU" dirty="0" smtClean="0"/>
              <a:t>Tudja valaki a </a:t>
            </a:r>
            <a:r>
              <a:rPr lang="hu-HU" dirty="0" err="1" smtClean="0"/>
              <a:t>Google</a:t>
            </a:r>
            <a:r>
              <a:rPr lang="hu-HU" dirty="0" smtClean="0"/>
              <a:t> IP címét???</a:t>
            </a:r>
            <a:endParaRPr lang="en-US" dirty="0" smtClean="0"/>
          </a:p>
          <a:p>
            <a:r>
              <a:rPr lang="hu-HU" dirty="0" smtClean="0"/>
              <a:t>A probléma bennünk van</a:t>
            </a:r>
            <a:r>
              <a:rPr lang="en-US" dirty="0" smtClean="0"/>
              <a:t>:</a:t>
            </a:r>
          </a:p>
          <a:p>
            <a:pPr lvl="1"/>
            <a:r>
              <a:rPr lang="hu-HU" dirty="0" smtClean="0"/>
              <a:t>Az emberek nem képesek IP címek megjegyzésére</a:t>
            </a:r>
            <a:endParaRPr lang="en-US" dirty="0" smtClean="0"/>
          </a:p>
          <a:p>
            <a:pPr lvl="1"/>
            <a:r>
              <a:rPr lang="hu-HU" dirty="0" smtClean="0"/>
              <a:t>Ember számára értelmes nevek kellenek, melyek IP címekre képezhetők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 </a:t>
            </a:r>
            <a:r>
              <a:rPr lang="hu-HU" dirty="0" smtClean="0"/>
              <a:t>Bizalmi hierarchia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48" y="538325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685083">
            <a:off x="1033555" y="4924232"/>
            <a:ext cx="334469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9" y="4277739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074037" y="6383203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dns.bofa.com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 flipH="1">
            <a:off x="118389" y="5751254"/>
            <a:ext cx="3629225" cy="1005472"/>
            <a:chOff x="1219201" y="4876799"/>
            <a:chExt cx="521155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36355"/>
                <a:gd name="adj2" fmla="val -12192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 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bankofamerica.com?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5576402" y="5066049"/>
            <a:ext cx="3401150" cy="1393356"/>
            <a:chOff x="1219201" y="4876799"/>
            <a:chExt cx="5211555" cy="1429325"/>
          </a:xfrm>
        </p:grpSpPr>
        <p:sp>
          <p:nvSpPr>
            <p:cNvPr id="40" name="Rectangular Callout 39"/>
            <p:cNvSpPr/>
            <p:nvPr/>
          </p:nvSpPr>
          <p:spPr>
            <a:xfrm>
              <a:off x="1249153" y="4876799"/>
              <a:ext cx="5181603" cy="1384995"/>
            </a:xfrm>
            <a:prstGeom prst="wedgeRectCallout">
              <a:avLst>
                <a:gd name="adj1" fmla="val 63105"/>
                <a:gd name="adj2" fmla="val 783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1" y="4885376"/>
              <a:ext cx="5181603" cy="1420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IP: 123.45.67.89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Key: &lt;     &gt;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SIG: x9fnskflkalk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074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341" y="5523424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48" y="348745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988151" y="4487403"/>
            <a:ext cx="189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.com (</a:t>
            </a:r>
            <a:r>
              <a:rPr lang="en-US" sz="2000" dirty="0" err="1" smtClean="0"/>
              <a:t>Verisign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51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34" y="3459123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20984107">
            <a:off x="1036451" y="4194205"/>
            <a:ext cx="320906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734" y="1593332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809673" y="2593280"/>
            <a:ext cx="2422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Root Zone (ICANN)</a:t>
            </a:r>
            <a:endParaRPr lang="en-US" sz="2000" dirty="0"/>
          </a:p>
        </p:txBody>
      </p:sp>
      <p:pic>
        <p:nvPicPr>
          <p:cNvPr id="56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920" y="1565000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ight Arrow 56"/>
          <p:cNvSpPr/>
          <p:nvPr/>
        </p:nvSpPr>
        <p:spPr>
          <a:xfrm rot="19558391">
            <a:off x="629422" y="3129749"/>
            <a:ext cx="404062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Down Arrow 13"/>
          <p:cNvSpPr/>
          <p:nvPr/>
        </p:nvSpPr>
        <p:spPr>
          <a:xfrm rot="5400000">
            <a:off x="5318807" y="2196729"/>
            <a:ext cx="1988495" cy="968828"/>
          </a:xfrm>
          <a:prstGeom prst="curved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04" y="538325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4134998" y="6383203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dns.evil.com</a:t>
            </a:r>
            <a:endParaRPr lang="en-US" sz="2000" dirty="0"/>
          </a:p>
        </p:txBody>
      </p:sp>
      <p:grpSp>
        <p:nvGrpSpPr>
          <p:cNvPr id="60" name="Group 59"/>
          <p:cNvGrpSpPr/>
          <p:nvPr/>
        </p:nvGrpSpPr>
        <p:grpSpPr>
          <a:xfrm flipH="1">
            <a:off x="5581258" y="5066049"/>
            <a:ext cx="3401150" cy="1393356"/>
            <a:chOff x="1219201" y="4876799"/>
            <a:chExt cx="5211555" cy="1429325"/>
          </a:xfrm>
          <a:solidFill>
            <a:schemeClr val="accent2"/>
          </a:solidFill>
        </p:grpSpPr>
        <p:sp>
          <p:nvSpPr>
            <p:cNvPr id="61" name="Rectangular Callout 60"/>
            <p:cNvSpPr/>
            <p:nvPr/>
          </p:nvSpPr>
          <p:spPr>
            <a:xfrm>
              <a:off x="1249153" y="4876799"/>
              <a:ext cx="5181603" cy="1384995"/>
            </a:xfrm>
            <a:prstGeom prst="wedgeRectCallout">
              <a:avLst>
                <a:gd name="adj1" fmla="val 63105"/>
                <a:gd name="adj2" fmla="val 7830"/>
              </a:avLst>
            </a:prstGeom>
            <a:grpFill/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19201" y="4885376"/>
              <a:ext cx="5181603" cy="14207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IP: 66.66.66.93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Key: &lt;     &gt;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SIG: 9na8x7040a3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63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97" y="5523424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:\Classes\CS 4700\assets\devil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41" y="5058351"/>
            <a:ext cx="718486" cy="7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ent Arrow 11"/>
          <p:cNvSpPr/>
          <p:nvPr/>
        </p:nvSpPr>
        <p:spPr>
          <a:xfrm rot="5400000">
            <a:off x="5999120" y="3523371"/>
            <a:ext cx="1791949" cy="2150421"/>
          </a:xfrm>
          <a:prstGeom prst="bentArrow">
            <a:avLst>
              <a:gd name="adj1" fmla="val 9813"/>
              <a:gd name="adj2" fmla="val 13458"/>
              <a:gd name="adj3" fmla="val 31682"/>
              <a:gd name="adj4" fmla="val 4375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7012362" y="3276209"/>
            <a:ext cx="1253189" cy="1349829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52" grpId="0" animBg="1"/>
      <p:bldP spid="57" grpId="0" animBg="1"/>
      <p:bldP spid="14" grpId="0" animBg="1"/>
      <p:bldP spid="59" grpId="0"/>
      <p:bldP spid="12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DNSSEC Solve all our problems?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No.</a:t>
            </a:r>
          </a:p>
          <a:p>
            <a:r>
              <a:rPr lang="en-US" dirty="0" smtClean="0"/>
              <a:t>DNS still vulnerable to reflection attacks + injected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Reflection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Very big </a:t>
            </a:r>
            <a:r>
              <a:rPr lang="en-US" dirty="0"/>
              <a:t>incident in 2012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sz="1600" dirty="0" smtClean="0"/>
              <a:t>(</a:t>
            </a:r>
            <a:r>
              <a:rPr lang="en-US" sz="1600" dirty="0"/>
              <a:t>http://</a:t>
            </a:r>
            <a:r>
              <a:rPr lang="en-US" sz="1600" dirty="0" err="1"/>
              <a:t>blog.cloudflare.com</a:t>
            </a:r>
            <a:r>
              <a:rPr lang="en-US" sz="1600" dirty="0"/>
              <a:t>/65gbps-ddos-no-problem</a:t>
            </a:r>
            <a:r>
              <a:rPr lang="en-US" sz="1600" dirty="0" smtClean="0"/>
              <a:t>/)</a:t>
            </a:r>
          </a:p>
          <a:p>
            <a:pPr lvl="1"/>
            <a:r>
              <a:rPr lang="en-US" sz="2400" dirty="0" smtClean="0"/>
              <a:t>65 </a:t>
            </a:r>
            <a:r>
              <a:rPr lang="en-US" sz="2400" dirty="0" err="1" smtClean="0"/>
              <a:t>Gbps</a:t>
            </a:r>
            <a:r>
              <a:rPr lang="en-US" sz="2400" dirty="0" smtClean="0"/>
              <a:t> </a:t>
            </a:r>
            <a:r>
              <a:rPr lang="en-US" sz="2400" dirty="0" err="1" smtClean="0"/>
              <a:t>DDoS</a:t>
            </a:r>
            <a:endParaRPr lang="en-US" sz="2400" dirty="0" smtClean="0"/>
          </a:p>
          <a:p>
            <a:pPr lvl="1"/>
            <a:r>
              <a:rPr lang="en-US" sz="2400" dirty="0" smtClean="0"/>
              <a:t>Would need to compromise 65,000 machines each with 1 Mbps uplink</a:t>
            </a:r>
            <a:r>
              <a:rPr lang="en-US" sz="2500" dirty="0" smtClean="0"/>
              <a:t> </a:t>
            </a:r>
          </a:p>
          <a:p>
            <a:pPr lvl="2"/>
            <a:r>
              <a:rPr lang="en-US" sz="2100" dirty="0" smtClean="0"/>
              <a:t>How was this attack possible?</a:t>
            </a:r>
          </a:p>
          <a:p>
            <a:r>
              <a:rPr lang="en-US" sz="2700" dirty="0" smtClean="0"/>
              <a:t>Use DNS reflection to amplify a Botnet attack.</a:t>
            </a:r>
          </a:p>
          <a:p>
            <a:r>
              <a:rPr lang="en-US" sz="2700" dirty="0" smtClean="0"/>
              <a:t>Key weak link: Open DNS resolvers will answer queries </a:t>
            </a:r>
            <a:r>
              <a:rPr lang="en-US" sz="2700" dirty="0"/>
              <a:t>for anyone http://</a:t>
            </a:r>
            <a:r>
              <a:rPr lang="en-US" sz="2700" dirty="0" err="1"/>
              <a:t>openresolverproject.org</a:t>
            </a:r>
            <a:r>
              <a:rPr lang="en-US" sz="2700" dirty="0" smtClean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40526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this work?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Remember: DNS is UDP</a:t>
            </a:r>
          </a:p>
          <a:p>
            <a:r>
              <a:rPr lang="en-US" dirty="0" smtClean="0"/>
              <a:t>No handshaking between endpoints</a:t>
            </a:r>
          </a:p>
          <a:p>
            <a:r>
              <a:rPr lang="en-US" dirty="0" smtClean="0"/>
              <a:t>I can send a DNS query with a forged IP address and the response will go to that IP address</a:t>
            </a:r>
          </a:p>
          <a:p>
            <a:pPr lvl="1"/>
            <a:r>
              <a:rPr lang="en-US" b="1" dirty="0" smtClean="0"/>
              <a:t>Secret sauce: </a:t>
            </a:r>
            <a:r>
              <a:rPr lang="en-US" dirty="0" smtClean="0"/>
              <a:t>a small request that can elicit a large response</a:t>
            </a:r>
          </a:p>
          <a:p>
            <a:pPr lvl="1"/>
            <a:r>
              <a:rPr lang="en-US" dirty="0" smtClean="0"/>
              <a:t>E.g., query for zone files, or DNSSEC records (both large record types).</a:t>
            </a:r>
          </a:p>
          <a:p>
            <a:r>
              <a:rPr lang="en-US" dirty="0" smtClean="0"/>
              <a:t>Botnet hosts spoof DNS queries with victim’s IP address as source</a:t>
            </a:r>
          </a:p>
          <a:p>
            <a:pPr lvl="1"/>
            <a:r>
              <a:rPr lang="en-US" dirty="0" smtClean="0"/>
              <a:t>Resolver responds by sending massive volumes of data to the victim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amplification illustrated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7252" y="1855531"/>
            <a:ext cx="974467" cy="998861"/>
            <a:chOff x="401394" y="2653817"/>
            <a:chExt cx="974467" cy="998861"/>
          </a:xfrm>
        </p:grpSpPr>
        <p:pic>
          <p:nvPicPr>
            <p:cNvPr id="6" name="Picture 2" descr="D:\Pictures\Server_icons_lnx\Icons\128X128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94" y="2653817"/>
              <a:ext cx="851735" cy="85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:\Classes\CS 4700\assets\devil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75" y="2934192"/>
              <a:ext cx="718486" cy="718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71937" y="3096502"/>
            <a:ext cx="974467" cy="998861"/>
            <a:chOff x="401394" y="2653817"/>
            <a:chExt cx="974467" cy="998861"/>
          </a:xfrm>
        </p:grpSpPr>
        <p:pic>
          <p:nvPicPr>
            <p:cNvPr id="9" name="Picture 2" descr="D:\Pictures\Server_icons_lnx\Icons\128X128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94" y="2653817"/>
              <a:ext cx="851735" cy="85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D:\Classes\CS 4700\assets\devil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75" y="2934192"/>
              <a:ext cx="718486" cy="718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608223" y="4711217"/>
            <a:ext cx="974467" cy="998861"/>
            <a:chOff x="401394" y="2653817"/>
            <a:chExt cx="974467" cy="998861"/>
          </a:xfrm>
        </p:grpSpPr>
        <p:pic>
          <p:nvPicPr>
            <p:cNvPr id="12" name="Picture 2" descr="D:\Pictures\Server_icons_lnx\Icons\128X128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94" y="2653817"/>
              <a:ext cx="851735" cy="85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D:\Classes\CS 4700\assets\devil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75" y="2934192"/>
              <a:ext cx="718486" cy="718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0" y="6023428"/>
            <a:ext cx="3139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Hosts infected by botnet</a:t>
            </a:r>
            <a:endParaRPr lang="en-US" sz="2400" dirty="0"/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34" y="3650740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490685" y="4633685"/>
            <a:ext cx="19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Open Resolver</a:t>
            </a:r>
            <a:endParaRPr lang="en-US" sz="2400" dirty="0"/>
          </a:p>
        </p:txBody>
      </p:sp>
      <p:pic>
        <p:nvPicPr>
          <p:cNvPr id="1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08" y="368777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416799" y="4622799"/>
            <a:ext cx="92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Victim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 flipH="1">
            <a:off x="2757712" y="1415143"/>
            <a:ext cx="3588671" cy="1415144"/>
            <a:chOff x="98612" y="5007575"/>
            <a:chExt cx="6346007" cy="1926789"/>
          </a:xfrm>
        </p:grpSpPr>
        <p:sp>
          <p:nvSpPr>
            <p:cNvPr id="20" name="Rectangular Callout 19"/>
            <p:cNvSpPr/>
            <p:nvPr/>
          </p:nvSpPr>
          <p:spPr>
            <a:xfrm>
              <a:off x="98612" y="5007575"/>
              <a:ext cx="6346007" cy="1926789"/>
            </a:xfrm>
            <a:prstGeom prst="wedgeRectCallout">
              <a:avLst>
                <a:gd name="adj1" fmla="val 79661"/>
                <a:gd name="adj2" fmla="val 8184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9023" y="5098933"/>
              <a:ext cx="6205554" cy="16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 smtClean="0">
                  <a:solidFill>
                    <a:sysClr val="window" lastClr="FFFFFF"/>
                  </a:solidFill>
                </a:rPr>
                <a:t>Src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: Victim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Dst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: Open Resolver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DNS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…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563255" y="5214258"/>
            <a:ext cx="3588671" cy="1415144"/>
            <a:chOff x="98612" y="5007575"/>
            <a:chExt cx="6346007" cy="1926789"/>
          </a:xfrm>
        </p:grpSpPr>
        <p:sp>
          <p:nvSpPr>
            <p:cNvPr id="25" name="Rectangular Callout 24"/>
            <p:cNvSpPr/>
            <p:nvPr/>
          </p:nvSpPr>
          <p:spPr>
            <a:xfrm>
              <a:off x="98612" y="5007575"/>
              <a:ext cx="6346007" cy="1926789"/>
            </a:xfrm>
            <a:prstGeom prst="wedgeRectCallout">
              <a:avLst>
                <a:gd name="adj1" fmla="val 105445"/>
                <a:gd name="adj2" fmla="val -48226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023" y="5098933"/>
              <a:ext cx="6205554" cy="16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 smtClean="0">
                  <a:solidFill>
                    <a:sysClr val="window" lastClr="FFFFFF"/>
                  </a:solidFill>
                </a:rPr>
                <a:t>Src</a:t>
              </a: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: Victim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Dst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: Open Resolver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DNS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…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 rot="1623034">
            <a:off x="1474889" y="3085003"/>
            <a:ext cx="2657929" cy="3037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334514">
            <a:off x="1550921" y="3743832"/>
            <a:ext cx="2008709" cy="3504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1019213">
            <a:off x="1369222" y="4496543"/>
            <a:ext cx="2425943" cy="2962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856718" y="2957286"/>
            <a:ext cx="2291568" cy="21441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471035" y="4725141"/>
            <a:ext cx="5905869" cy="1345095"/>
            <a:chOff x="404487" y="3333623"/>
            <a:chExt cx="8274022" cy="1523216"/>
          </a:xfrm>
        </p:grpSpPr>
        <p:sp>
          <p:nvSpPr>
            <p:cNvPr id="36" name="Rectangle 3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Sometimes the DNS resolver network thinks it is under attack by the victim!!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5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</a:t>
            </a:r>
            <a:r>
              <a:rPr lang="hu-HU" dirty="0" smtClean="0"/>
              <a:t>es nevek és címek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Címek</a:t>
            </a:r>
            <a:r>
              <a:rPr lang="en-US" dirty="0" smtClean="0"/>
              <a:t>, </a:t>
            </a:r>
            <a:r>
              <a:rPr lang="hu-HU" dirty="0" smtClean="0"/>
              <a:t>pl.</a:t>
            </a:r>
            <a:r>
              <a:rPr lang="en-US" dirty="0" smtClean="0"/>
              <a:t> 129.10.117.100</a:t>
            </a:r>
          </a:p>
          <a:p>
            <a:pPr lvl="1"/>
            <a:r>
              <a:rPr lang="hu-HU" dirty="0" smtClean="0"/>
              <a:t>Számítógépek által használt címkék a gépek azonosítására</a:t>
            </a:r>
            <a:endParaRPr lang="en-US" dirty="0" smtClean="0"/>
          </a:p>
          <a:p>
            <a:pPr lvl="1"/>
            <a:r>
              <a:rPr lang="hu-HU" dirty="0" smtClean="0"/>
              <a:t>A hálózat szerkezetét tükrözi</a:t>
            </a:r>
            <a:endParaRPr lang="en-US" dirty="0" smtClean="0"/>
          </a:p>
          <a:p>
            <a:r>
              <a:rPr lang="hu-HU" dirty="0" smtClean="0"/>
              <a:t>Nevek, pl.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www.northeastern.edu</a:t>
            </a:r>
            <a:endParaRPr lang="en-US" dirty="0" smtClean="0"/>
          </a:p>
          <a:p>
            <a:pPr lvl="1"/>
            <a:r>
              <a:rPr lang="hu-HU" dirty="0" smtClean="0"/>
              <a:t>Ember számára értelmes címkék a gépeknek</a:t>
            </a:r>
            <a:endParaRPr lang="en-US" dirty="0" smtClean="0"/>
          </a:p>
          <a:p>
            <a:pPr lvl="1"/>
            <a:r>
              <a:rPr lang="hu-HU" dirty="0" smtClean="0"/>
              <a:t>A szervezeti struktúrát tükrözi</a:t>
            </a:r>
            <a:endParaRPr lang="en-US" dirty="0" smtClean="0"/>
          </a:p>
          <a:p>
            <a:r>
              <a:rPr lang="hu-HU" dirty="0" smtClean="0"/>
              <a:t>Hogyan képezzünk az egyikről a másikra?</a:t>
            </a:r>
            <a:endParaRPr lang="en-US" dirty="0" smtClean="0"/>
          </a:p>
          <a:p>
            <a:pPr lvl="1"/>
            <a:r>
              <a:rPr lang="en-US" dirty="0" smtClean="0"/>
              <a:t>Domain Name System (DNS)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Réges</a:t>
            </a:r>
            <a:r>
              <a:rPr lang="hu-HU" dirty="0"/>
              <a:t> </a:t>
            </a:r>
            <a:r>
              <a:rPr lang="hu-HU" dirty="0" smtClean="0"/>
              <a:t>régen…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DNS előtt minden név-IP leképezés egy</a:t>
            </a:r>
            <a:r>
              <a:rPr lang="en-US" dirty="0" smtClean="0"/>
              <a:t> </a:t>
            </a:r>
            <a:r>
              <a:rPr lang="en-US" i="1" dirty="0" smtClean="0"/>
              <a:t>hosts.txt</a:t>
            </a:r>
            <a:r>
              <a:rPr lang="hu-HU" dirty="0" err="1" smtClean="0"/>
              <a:t>-ben</a:t>
            </a:r>
            <a:r>
              <a:rPr lang="hu-HU" dirty="0" smtClean="0"/>
              <a:t> volt</a:t>
            </a:r>
            <a:endParaRPr lang="en-US" i="1" dirty="0" smtClean="0"/>
          </a:p>
          <a:p>
            <a:pPr lvl="1"/>
            <a:r>
              <a:rPr lang="en-US" i="1" dirty="0" smtClean="0"/>
              <a:t>/</a:t>
            </a:r>
            <a:r>
              <a:rPr lang="en-US" i="1" dirty="0" err="1" smtClean="0"/>
              <a:t>etc</a:t>
            </a:r>
            <a:r>
              <a:rPr lang="en-US" i="1" dirty="0" smtClean="0"/>
              <a:t>/hosts </a:t>
            </a:r>
            <a:r>
              <a:rPr lang="hu-HU" dirty="0"/>
              <a:t>-</a:t>
            </a:r>
            <a:r>
              <a:rPr lang="en-US" dirty="0" smtClean="0"/>
              <a:t> Linux</a:t>
            </a:r>
            <a:r>
              <a:rPr lang="hu-HU" dirty="0" err="1" smtClean="0"/>
              <a:t>on</a:t>
            </a:r>
            <a:endParaRPr lang="en-US" dirty="0" smtClean="0"/>
          </a:p>
          <a:p>
            <a:pPr lvl="1"/>
            <a:r>
              <a:rPr lang="en-US" i="1" dirty="0"/>
              <a:t>C:\</a:t>
            </a:r>
            <a:r>
              <a:rPr lang="en-US" i="1" dirty="0" smtClean="0"/>
              <a:t>Windows\System32\drivers\etc\hosts </a:t>
            </a:r>
            <a:r>
              <a:rPr lang="hu-HU" dirty="0"/>
              <a:t>-</a:t>
            </a:r>
            <a:r>
              <a:rPr lang="en-US" dirty="0" smtClean="0"/>
              <a:t> Windows</a:t>
            </a:r>
            <a:r>
              <a:rPr lang="hu-HU" dirty="0" err="1" smtClean="0"/>
              <a:t>on</a:t>
            </a:r>
            <a:endParaRPr lang="en-US" dirty="0" smtClean="0"/>
          </a:p>
          <a:p>
            <a:r>
              <a:rPr lang="hu-HU" dirty="0" smtClean="0"/>
              <a:t>Központosított, manuális rendszer</a:t>
            </a:r>
            <a:endParaRPr lang="en-US" dirty="0" smtClean="0"/>
          </a:p>
          <a:p>
            <a:pPr lvl="1"/>
            <a:r>
              <a:rPr lang="hu-HU" dirty="0" smtClean="0"/>
              <a:t>A változásokat </a:t>
            </a:r>
            <a:r>
              <a:rPr lang="hu-HU" dirty="0" err="1" smtClean="0"/>
              <a:t>emailben</a:t>
            </a:r>
            <a:r>
              <a:rPr lang="hu-HU" dirty="0" smtClean="0"/>
              <a:t> kellett beküldeni a </a:t>
            </a:r>
            <a:r>
              <a:rPr lang="en-US" dirty="0" smtClean="0"/>
              <a:t>SRI</a:t>
            </a:r>
            <a:r>
              <a:rPr lang="hu-HU" dirty="0" err="1" smtClean="0"/>
              <a:t>-nek</a:t>
            </a:r>
            <a:endParaRPr lang="hu-HU" dirty="0" smtClean="0"/>
          </a:p>
          <a:p>
            <a:pPr lvl="2"/>
            <a:r>
              <a:rPr lang="hu-HU" dirty="0" smtClean="0"/>
              <a:t>SRI=Stanford </a:t>
            </a:r>
            <a:r>
              <a:rPr lang="hu-HU" dirty="0"/>
              <a:t>Research Institute</a:t>
            </a:r>
            <a:endParaRPr lang="en-US" dirty="0" smtClean="0"/>
          </a:p>
          <a:p>
            <a:pPr lvl="1"/>
            <a:r>
              <a:rPr lang="hu-HU" dirty="0" smtClean="0"/>
              <a:t>A gépek periodikus időközönként letöltötték (FTP) a</a:t>
            </a:r>
            <a:r>
              <a:rPr lang="en-US" dirty="0" smtClean="0"/>
              <a:t> </a:t>
            </a:r>
            <a:r>
              <a:rPr lang="en-US" i="1" dirty="0" smtClean="0"/>
              <a:t>hosts.txt</a:t>
            </a:r>
            <a:r>
              <a:rPr lang="hu-HU" i="1" dirty="0"/>
              <a:t> </a:t>
            </a:r>
            <a:r>
              <a:rPr lang="hu-HU" dirty="0" smtClean="0"/>
              <a:t>fájlt</a:t>
            </a:r>
            <a:endParaRPr lang="en-US" i="1" dirty="0" smtClean="0"/>
          </a:p>
          <a:p>
            <a:pPr lvl="1"/>
            <a:r>
              <a:rPr lang="hu-HU" dirty="0" smtClean="0"/>
              <a:t>Minden név megengedett volt – nem volt benne hierarchia („</a:t>
            </a:r>
            <a:r>
              <a:rPr lang="hu-HU" dirty="0" err="1" smtClean="0"/>
              <a:t>flat</a:t>
            </a:r>
            <a:r>
              <a:rPr lang="hu-HU" dirty="0" smtClean="0"/>
              <a:t>” (sík) felépítés)</a:t>
            </a:r>
            <a:endParaRPr lang="en-US" dirty="0" smtClean="0"/>
          </a:p>
          <a:p>
            <a:pPr lvl="2"/>
            <a:r>
              <a:rPr lang="en-US" dirty="0" err="1" smtClean="0"/>
              <a:t>alans_server_at_sbu_pwns_joo_lol_kthxbye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0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en-US" dirty="0" smtClean="0"/>
              <a:t> DNS</a:t>
            </a:r>
            <a:r>
              <a:rPr lang="hu-HU" dirty="0" smtClean="0"/>
              <a:t> felé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Végül a </a:t>
            </a:r>
            <a:r>
              <a:rPr lang="en-US" i="1" dirty="0" smtClean="0"/>
              <a:t>hosts.txt</a:t>
            </a:r>
            <a:r>
              <a:rPr lang="en-US" dirty="0" smtClean="0"/>
              <a:t> </a:t>
            </a:r>
            <a:r>
              <a:rPr lang="hu-HU" dirty="0" smtClean="0"/>
              <a:t>alapú rendszer szétesett</a:t>
            </a:r>
            <a:endParaRPr lang="en-US" dirty="0" smtClean="0"/>
          </a:p>
          <a:p>
            <a:pPr lvl="1"/>
            <a:r>
              <a:rPr lang="hu-HU" dirty="0" smtClean="0"/>
              <a:t>Nem skálázható, SRI nem bírt a terheléssel/igényekkel</a:t>
            </a:r>
            <a:endParaRPr lang="en-US" dirty="0" smtClean="0"/>
          </a:p>
          <a:p>
            <a:pPr lvl="1"/>
            <a:r>
              <a:rPr lang="hu-HU" dirty="0" smtClean="0"/>
              <a:t>Nehéz volt a nevek egyediségének biztosítása</a:t>
            </a:r>
            <a:endParaRPr lang="en-US" dirty="0" smtClean="0"/>
          </a:p>
          <a:p>
            <a:pPr lvl="2"/>
            <a:r>
              <a:rPr lang="hu-HU" dirty="0" smtClean="0"/>
              <a:t>Pl.</a:t>
            </a:r>
            <a:r>
              <a:rPr lang="en-US" dirty="0" smtClean="0"/>
              <a:t> MIT</a:t>
            </a:r>
          </a:p>
          <a:p>
            <a:pPr lvl="3"/>
            <a:r>
              <a:rPr lang="en-US" dirty="0" smtClean="0"/>
              <a:t>Massachusetts Institute of Technology?</a:t>
            </a:r>
          </a:p>
          <a:p>
            <a:pPr lvl="3"/>
            <a:r>
              <a:rPr lang="en-US" dirty="0" smtClean="0"/>
              <a:t>Melbourne Institute of Technology?</a:t>
            </a:r>
          </a:p>
          <a:p>
            <a:pPr lvl="1"/>
            <a:r>
              <a:rPr lang="hu-HU" dirty="0" smtClean="0"/>
              <a:t>Számos gép rendelkezett nem naprakész</a:t>
            </a:r>
            <a:r>
              <a:rPr lang="en-US" dirty="0" smtClean="0"/>
              <a:t> </a:t>
            </a:r>
            <a:r>
              <a:rPr lang="en-US" i="1" dirty="0" smtClean="0"/>
              <a:t>hosts.txt</a:t>
            </a:r>
            <a:r>
              <a:rPr lang="hu-HU" dirty="0" err="1" smtClean="0"/>
              <a:t>-vel</a:t>
            </a:r>
            <a:endParaRPr lang="en-US" i="1" dirty="0" smtClean="0"/>
          </a:p>
          <a:p>
            <a:r>
              <a:rPr lang="hu-HU" dirty="0" smtClean="0"/>
              <a:t>Ez vezetett a DNS megszületéséhez…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r>
              <a:rPr lang="hu-HU" dirty="0" smtClean="0"/>
              <a:t> általánosságban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hu-HU" dirty="0" smtClean="0"/>
              <a:t>Elosztott adatbázis</a:t>
            </a:r>
            <a:endParaRPr lang="en-US" dirty="0" smtClean="0"/>
          </a:p>
          <a:p>
            <a:pPr lvl="1"/>
            <a:r>
              <a:rPr lang="hu-HU" dirty="0" smtClean="0"/>
              <a:t>Nem központosított</a:t>
            </a:r>
            <a:endParaRPr lang="en-US" dirty="0" smtClean="0"/>
          </a:p>
          <a:p>
            <a:r>
              <a:rPr lang="hu-HU" dirty="0" smtClean="0"/>
              <a:t>Egyszerű kliens-szerver architektúra</a:t>
            </a:r>
            <a:endParaRPr lang="en-US" dirty="0" smtClean="0"/>
          </a:p>
          <a:p>
            <a:pPr lvl="1"/>
            <a:r>
              <a:rPr lang="en-US" dirty="0" smtClean="0"/>
              <a:t>UDP 53</a:t>
            </a:r>
            <a:r>
              <a:rPr lang="hu-HU" dirty="0" err="1" smtClean="0"/>
              <a:t>-as</a:t>
            </a:r>
            <a:r>
              <a:rPr lang="hu-HU" dirty="0" smtClean="0"/>
              <a:t> port</a:t>
            </a:r>
            <a:r>
              <a:rPr lang="en-US" dirty="0" smtClean="0"/>
              <a:t>, </a:t>
            </a:r>
            <a:r>
              <a:rPr lang="hu-HU" dirty="0" smtClean="0"/>
              <a:t>vannak TCP implementációk is</a:t>
            </a:r>
            <a:endParaRPr lang="en-US" dirty="0" smtClean="0"/>
          </a:p>
          <a:p>
            <a:pPr lvl="1"/>
            <a:r>
              <a:rPr lang="hu-HU" dirty="0" smtClean="0"/>
              <a:t>Rövid kérések – rövid válaszok; kérés-válasz típusú kommunikáció</a:t>
            </a:r>
            <a:endParaRPr lang="en-US" dirty="0" smtClean="0"/>
          </a:p>
          <a:p>
            <a:r>
              <a:rPr lang="hu-HU" dirty="0" smtClean="0"/>
              <a:t>Hierarchikus névtér</a:t>
            </a:r>
            <a:endParaRPr lang="en-US" dirty="0" smtClean="0"/>
          </a:p>
          <a:p>
            <a:pPr lvl="1"/>
            <a:r>
              <a:rPr lang="hu-HU" dirty="0" smtClean="0"/>
              <a:t>Szemben a </a:t>
            </a:r>
            <a:r>
              <a:rPr lang="hu-HU" dirty="0" err="1" smtClean="0"/>
              <a:t>hosts.txt</a:t>
            </a:r>
            <a:r>
              <a:rPr lang="hu-HU" dirty="0" smtClean="0"/>
              <a:t> alapú </a:t>
            </a:r>
            <a:r>
              <a:rPr lang="hu-HU" dirty="0" err="1" smtClean="0"/>
              <a:t>flat</a:t>
            </a:r>
            <a:r>
              <a:rPr lang="hu-HU" dirty="0" smtClean="0"/>
              <a:t> megoldással</a:t>
            </a:r>
            <a:endParaRPr lang="en-US" dirty="0" smtClean="0"/>
          </a:p>
          <a:p>
            <a:pPr lvl="1"/>
            <a:r>
              <a:rPr lang="hu-HU" dirty="0" err="1" smtClean="0"/>
              <a:t>pl</a:t>
            </a:r>
            <a:r>
              <a:rPr lang="en-US" dirty="0" smtClean="0"/>
              <a:t>. .com </a:t>
            </a:r>
            <a:r>
              <a:rPr lang="en-US" dirty="0" smtClean="0">
                <a:sym typeface="Wingdings" pitchFamily="2" charset="2"/>
              </a:rPr>
              <a:t> google.com  mail.google.com</a:t>
            </a:r>
          </a:p>
        </p:txBody>
      </p:sp>
    </p:spTree>
    <p:extLst>
      <p:ext uri="{BB962C8B-B14F-4D97-AF65-F5344CB8AC3E}">
        <p14:creationId xmlns:p14="http://schemas.microsoft.com/office/powerpoint/2010/main" val="21109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Név hierarchia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 legfelső szint: </a:t>
            </a:r>
            <a:r>
              <a:rPr lang="en-US" dirty="0" smtClean="0"/>
              <a:t>Top Level Domains (TLDs)</a:t>
            </a:r>
          </a:p>
          <a:p>
            <a:r>
              <a:rPr lang="hu-HU" dirty="0" smtClean="0"/>
              <a:t>Maximális famélység</a:t>
            </a:r>
            <a:r>
              <a:rPr lang="en-US" dirty="0" smtClean="0"/>
              <a:t>: 128</a:t>
            </a:r>
          </a:p>
          <a:p>
            <a:r>
              <a:rPr lang="hu-HU" dirty="0" smtClean="0"/>
              <a:t>Minden</a:t>
            </a:r>
            <a:r>
              <a:rPr lang="en-US" dirty="0" smtClean="0"/>
              <a:t> Dom</a:t>
            </a:r>
            <a:r>
              <a:rPr lang="hu-HU" dirty="0" smtClean="0"/>
              <a:t>én Név</a:t>
            </a:r>
            <a:r>
              <a:rPr lang="en-US" dirty="0" smtClean="0"/>
              <a:t> </a:t>
            </a:r>
            <a:r>
              <a:rPr lang="hu-HU" dirty="0" smtClean="0"/>
              <a:t>egy részfa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edu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neu.edu  ccs.neu.edu  </a:t>
            </a:r>
            <a:r>
              <a:rPr lang="en-US" dirty="0" smtClean="0">
                <a:sym typeface="Wingdings" pitchFamily="2" charset="2"/>
                <a:hlinkClick r:id="rId2"/>
              </a:rPr>
              <a:t>www.ccs.neu.edu</a:t>
            </a:r>
            <a:endParaRPr lang="en-US" dirty="0" smtClean="0">
              <a:sym typeface="Wingdings" pitchFamily="2" charset="2"/>
            </a:endParaRPr>
          </a:p>
          <a:p>
            <a:r>
              <a:rPr lang="hu-HU" smtClean="0">
                <a:sym typeface="Wingdings" pitchFamily="2" charset="2"/>
              </a:rPr>
              <a:t>Nincsenek névütközések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neu.com vs. neu.edu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867" y="152438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Root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4237" y="256300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2645" y="2563006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68380" y="2563006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19155" y="2563006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mil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67338" y="2563006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7531" y="256300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01581" y="256300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56300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563006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etc.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5298" y="354271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84278" y="354271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66395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ccs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4997" y="46639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ece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52775" y="466395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husky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7819" y="592670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www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135185" y="5926701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login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270920" y="592670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mail</a:t>
            </a:r>
            <a:endParaRPr lang="en-US" sz="2400" dirty="0"/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613852" y="1986053"/>
            <a:ext cx="276775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715924" y="1986053"/>
            <a:ext cx="166568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809179" y="1986053"/>
            <a:ext cx="57243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1986053"/>
            <a:ext cx="42704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1986053"/>
            <a:ext cx="140087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513865" y="1986053"/>
            <a:ext cx="3867745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1986053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1986053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1986053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24671"/>
            <a:ext cx="96893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613852" y="3024671"/>
            <a:ext cx="767944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04383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8" idx="0"/>
          </p:cNvCxnSpPr>
          <p:nvPr/>
        </p:nvCxnSpPr>
        <p:spPr>
          <a:xfrm>
            <a:off x="644913" y="4004383"/>
            <a:ext cx="720883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9" idx="0"/>
          </p:cNvCxnSpPr>
          <p:nvPr/>
        </p:nvCxnSpPr>
        <p:spPr>
          <a:xfrm>
            <a:off x="644913" y="4004383"/>
            <a:ext cx="1802549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25615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25615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25615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39714" y="2497689"/>
            <a:ext cx="86625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72950" y="5828998"/>
            <a:ext cx="830565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5662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45015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269069" y="249585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67919</TotalTime>
  <Words>2538</Words>
  <Application>Microsoft Office PowerPoint</Application>
  <PresentationFormat>Diavetítés a képernyőre (4:3 oldalarány)</PresentationFormat>
  <Paragraphs>530</Paragraphs>
  <Slides>44</Slides>
  <Notes>8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44</vt:i4>
      </vt:variant>
    </vt:vector>
  </HeadingPairs>
  <TitlesOfParts>
    <vt:vector size="45" baseType="lpstr">
      <vt:lpstr>Median</vt:lpstr>
      <vt:lpstr>Számítógépes Hálózatok</vt:lpstr>
      <vt:lpstr>Internetes alkalmazások evolúciója</vt:lpstr>
      <vt:lpstr>PowerPoint bemutató</vt:lpstr>
      <vt:lpstr>„8. réteg” (A szénalapú csomópontok)</vt:lpstr>
      <vt:lpstr>Internetes nevek és címek</vt:lpstr>
      <vt:lpstr>Réges régen…</vt:lpstr>
      <vt:lpstr>A DNS felé</vt:lpstr>
      <vt:lpstr>DNS általánosságban</vt:lpstr>
      <vt:lpstr>Név hierarchia</vt:lpstr>
      <vt:lpstr>Hierarchikus adminisztráció</vt:lpstr>
      <vt:lpstr>Szerver hierarchia</vt:lpstr>
      <vt:lpstr>Top Level Domains</vt:lpstr>
      <vt:lpstr>Root Name Servers</vt:lpstr>
      <vt:lpstr>Map of the Roots</vt:lpstr>
      <vt:lpstr>Lokális névszerverek</vt:lpstr>
      <vt:lpstr>Authoratív Névszerverek</vt:lpstr>
      <vt:lpstr>Egyszerű doménnév feloldás</vt:lpstr>
      <vt:lpstr>Lekérdezések </vt:lpstr>
      <vt:lpstr>Rekurzív DNS lekérdezés</vt:lpstr>
      <vt:lpstr>Iteratív DNS lekérdezés</vt:lpstr>
      <vt:lpstr>DNS bejegyzés elterjedése</vt:lpstr>
      <vt:lpstr>Cachelés VS frissesség</vt:lpstr>
      <vt:lpstr>DNS Erőforrás rekordok  (Resource Records)</vt:lpstr>
      <vt:lpstr>DNS lekérdezés típusok</vt:lpstr>
      <vt:lpstr>DNS lekérdezés típusok</vt:lpstr>
      <vt:lpstr>Fordított lekérdezés (PTR rekord)</vt:lpstr>
      <vt:lpstr>DNS as Indirection Service</vt:lpstr>
      <vt:lpstr>Aliasing/Kanonikus nevek és  Load Balancing/Terhelés elosztás</vt:lpstr>
      <vt:lpstr>Content Delivery Networks</vt:lpstr>
      <vt:lpstr>A DNS fontossága</vt:lpstr>
      <vt:lpstr>Denial Of Service (DoS)</vt:lpstr>
      <vt:lpstr>DNS Hijacking (eltérítés)</vt:lpstr>
      <vt:lpstr>DNS Spoofing</vt:lpstr>
      <vt:lpstr>DNS Cache Poisoning</vt:lpstr>
      <vt:lpstr>Hogyan éri el a támadó a fertőzött bejegyzés tárolását?</vt:lpstr>
      <vt:lpstr>Hogyan éri el a támadó a fertőzött bejegyzés tárolását?</vt:lpstr>
      <vt:lpstr>Megoldás: DNSSEC</vt:lpstr>
      <vt:lpstr>DNSSEC 2</vt:lpstr>
      <vt:lpstr>DNSSEC 3</vt:lpstr>
      <vt:lpstr>DNSSEC Bizalmi hierarchia</vt:lpstr>
      <vt:lpstr>Does DNSSEC Solve all our problems?</vt:lpstr>
      <vt:lpstr>DNS Reflection </vt:lpstr>
      <vt:lpstr>So how does this work?</vt:lpstr>
      <vt:lpstr>DNS amplification illustrated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883</cp:revision>
  <cp:lastPrinted>2012-08-22T04:00:45Z</cp:lastPrinted>
  <dcterms:created xsi:type="dcterms:W3CDTF">2012-01-03T02:22:46Z</dcterms:created>
  <dcterms:modified xsi:type="dcterms:W3CDTF">2017-12-06T12:40:31Z</dcterms:modified>
</cp:coreProperties>
</file>