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2"/>
  </p:notesMasterIdLst>
  <p:handoutMasterIdLst>
    <p:handoutMasterId r:id="rId73"/>
  </p:handoutMasterIdLst>
  <p:sldIdLst>
    <p:sldId id="388" r:id="rId2"/>
    <p:sldId id="528" r:id="rId3"/>
    <p:sldId id="529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398" r:id="rId13"/>
    <p:sldId id="490" r:id="rId14"/>
    <p:sldId id="460" r:id="rId15"/>
    <p:sldId id="462" r:id="rId16"/>
    <p:sldId id="463" r:id="rId17"/>
    <p:sldId id="480" r:id="rId18"/>
    <p:sldId id="464" r:id="rId19"/>
    <p:sldId id="465" r:id="rId20"/>
    <p:sldId id="466" r:id="rId21"/>
    <p:sldId id="467" r:id="rId22"/>
    <p:sldId id="481" r:id="rId23"/>
    <p:sldId id="482" r:id="rId24"/>
    <p:sldId id="483" r:id="rId25"/>
    <p:sldId id="485" r:id="rId26"/>
    <p:sldId id="468" r:id="rId27"/>
    <p:sldId id="469" r:id="rId28"/>
    <p:sldId id="470" r:id="rId29"/>
    <p:sldId id="471" r:id="rId30"/>
    <p:sldId id="473" r:id="rId31"/>
    <p:sldId id="474" r:id="rId32"/>
    <p:sldId id="475" r:id="rId33"/>
    <p:sldId id="476" r:id="rId34"/>
    <p:sldId id="477" r:id="rId35"/>
    <p:sldId id="513" r:id="rId36"/>
    <p:sldId id="514" r:id="rId37"/>
    <p:sldId id="478" r:id="rId38"/>
    <p:sldId id="479" r:id="rId39"/>
    <p:sldId id="489" r:id="rId40"/>
    <p:sldId id="486" r:id="rId41"/>
    <p:sldId id="487" r:id="rId42"/>
    <p:sldId id="488" r:id="rId43"/>
    <p:sldId id="491" r:id="rId44"/>
    <p:sldId id="492" r:id="rId45"/>
    <p:sldId id="493" r:id="rId46"/>
    <p:sldId id="494" r:id="rId47"/>
    <p:sldId id="496" r:id="rId48"/>
    <p:sldId id="499" r:id="rId49"/>
    <p:sldId id="497" r:id="rId50"/>
    <p:sldId id="498" r:id="rId51"/>
    <p:sldId id="500" r:id="rId52"/>
    <p:sldId id="512" r:id="rId53"/>
    <p:sldId id="503" r:id="rId54"/>
    <p:sldId id="504" r:id="rId55"/>
    <p:sldId id="505" r:id="rId56"/>
    <p:sldId id="502" r:id="rId57"/>
    <p:sldId id="506" r:id="rId58"/>
    <p:sldId id="507" r:id="rId59"/>
    <p:sldId id="515" r:id="rId60"/>
    <p:sldId id="508" r:id="rId61"/>
    <p:sldId id="509" r:id="rId62"/>
    <p:sldId id="510" r:id="rId63"/>
    <p:sldId id="511" r:id="rId64"/>
    <p:sldId id="516" r:id="rId65"/>
    <p:sldId id="527" r:id="rId66"/>
    <p:sldId id="517" r:id="rId67"/>
    <p:sldId id="518" r:id="rId68"/>
    <p:sldId id="519" r:id="rId69"/>
    <p:sldId id="520" r:id="rId70"/>
    <p:sldId id="459" r:id="rId7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398"/>
            <p14:sldId id="490"/>
            <p14:sldId id="460"/>
            <p14:sldId id="462"/>
            <p14:sldId id="463"/>
            <p14:sldId id="480"/>
            <p14:sldId id="464"/>
            <p14:sldId id="465"/>
            <p14:sldId id="466"/>
            <p14:sldId id="467"/>
            <p14:sldId id="481"/>
            <p14:sldId id="482"/>
            <p14:sldId id="483"/>
            <p14:sldId id="485"/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  <p14:sldId id="477"/>
            <p14:sldId id="513"/>
            <p14:sldId id="514"/>
            <p14:sldId id="478"/>
            <p14:sldId id="479"/>
            <p14:sldId id="489"/>
            <p14:sldId id="486"/>
            <p14:sldId id="487"/>
            <p14:sldId id="488"/>
            <p14:sldId id="491"/>
            <p14:sldId id="492"/>
            <p14:sldId id="493"/>
            <p14:sldId id="494"/>
            <p14:sldId id="496"/>
            <p14:sldId id="499"/>
            <p14:sldId id="497"/>
            <p14:sldId id="498"/>
            <p14:sldId id="500"/>
            <p14:sldId id="512"/>
            <p14:sldId id="503"/>
            <p14:sldId id="504"/>
            <p14:sldId id="505"/>
            <p14:sldId id="502"/>
            <p14:sldId id="506"/>
            <p14:sldId id="507"/>
            <p14:sldId id="515"/>
            <p14:sldId id="508"/>
            <p14:sldId id="509"/>
            <p14:sldId id="510"/>
            <p14:sldId id="511"/>
            <p14:sldId id="516"/>
            <p14:sldId id="527"/>
            <p14:sldId id="517"/>
            <p14:sldId id="518"/>
            <p14:sldId id="519"/>
            <p14:sldId id="520"/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6" d="100"/>
          <a:sy n="66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HATALMAS</a:t>
            </a:r>
            <a:r>
              <a:rPr lang="hu-HU" baseline="0" dirty="0" smtClean="0"/>
              <a:t> MIKROHULLÁMÚ ISMÉTLŐ AZ ŰRBEN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18000 GPS</a:t>
            </a:r>
          </a:p>
          <a:p>
            <a:endParaRPr lang="hu-HU" dirty="0" smtClean="0"/>
          </a:p>
          <a:p>
            <a:r>
              <a:rPr lang="hu-HU" dirty="0" smtClean="0"/>
              <a:t>LEO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Irridium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GlobalStar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Teledesic</a:t>
            </a:r>
            <a:r>
              <a:rPr lang="hu-HU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HATALMAS</a:t>
            </a:r>
            <a:r>
              <a:rPr lang="hu-HU" baseline="0" dirty="0" smtClean="0"/>
              <a:t> MIKROHULLÁMÚ ISMÉTLŐ AZ ŰRBEN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18000 km GPS</a:t>
            </a:r>
          </a:p>
          <a:p>
            <a:r>
              <a:rPr lang="hu-HU" dirty="0" smtClean="0"/>
              <a:t>LEO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Irridium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GlobalStar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Teledesic</a:t>
            </a:r>
            <a:r>
              <a:rPr lang="hu-HU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8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0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csatorna kapacitás</a:t>
            </a:r>
            <a:r>
              <a:rPr lang="hu-HU" baseline="0" dirty="0" smtClean="0"/>
              <a:t> </a:t>
            </a:r>
            <a:r>
              <a:rPr lang="hu-HU" dirty="0" smtClean="0"/>
              <a:t>80%-a érhető el, mivel 5 bitbe kódolunk 4 bitnyi információt!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csatorna kapacitás</a:t>
            </a:r>
            <a:r>
              <a:rPr lang="hu-HU" baseline="0" dirty="0" smtClean="0"/>
              <a:t> </a:t>
            </a:r>
            <a:r>
              <a:rPr lang="hu-HU" dirty="0" smtClean="0"/>
              <a:t>80%-a érhető el, mivel 5 bitbe kódolunk 4 bitnyi információt!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smtClean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 smtClean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 smtClean="0"/>
              <a:t>hullámhosszok elkülönítésére.</a:t>
            </a:r>
          </a:p>
          <a:p>
            <a:pPr defTabSz="924458">
              <a:defRPr/>
            </a:pPr>
            <a:r>
              <a:rPr lang="hu-HU" dirty="0" smtClean="0"/>
              <a:t>MINDEN EGYES LÉZER önálló</a:t>
            </a:r>
            <a:r>
              <a:rPr lang="hu-HU" baseline="0" dirty="0" smtClean="0"/>
              <a:t> szignál halmazt alkalmaz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Jeladó (TR)</a:t>
            </a:r>
          </a:p>
          <a:p>
            <a:r>
              <a:rPr lang="hu-HU" dirty="0" smtClean="0"/>
              <a:t>Klasszikus</a:t>
            </a:r>
            <a:r>
              <a:rPr lang="hu-HU" baseline="0" dirty="0" smtClean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Digitális</a:t>
            </a:r>
            <a:r>
              <a:rPr lang="hu-HU" baseline="0" dirty="0" smtClean="0"/>
              <a:t> jel és </a:t>
            </a:r>
            <a:r>
              <a:rPr lang="hu-HU" baseline="0" dirty="0" err="1" smtClean="0"/>
              <a:t>fourier</a:t>
            </a:r>
            <a:r>
              <a:rPr lang="hu-HU" baseline="0" dirty="0" smtClean="0"/>
              <a:t> együtthatók </a:t>
            </a:r>
            <a:r>
              <a:rPr lang="hu-HU" baseline="0" dirty="0" err="1" smtClean="0"/>
              <a:t>középéértéke</a:t>
            </a:r>
            <a:r>
              <a:rPr lang="hu-HU" baseline="0" dirty="0" smtClean="0"/>
              <a:t> (bal felső)</a:t>
            </a:r>
          </a:p>
          <a:p>
            <a:endParaRPr lang="hu-HU" baseline="0" dirty="0" smtClean="0"/>
          </a:p>
          <a:p>
            <a:r>
              <a:rPr lang="hu-HU" baseline="0" dirty="0" smtClean="0"/>
              <a:t>Eredeti jelsorozatok közelítése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Véges</a:t>
            </a:r>
            <a:r>
              <a:rPr lang="hu-HU" baseline="0" dirty="0" smtClean="0"/>
              <a:t> átvitel még tökéletes csatornán is!</a:t>
            </a:r>
            <a:endParaRPr lang="hu-HU" dirty="0" smtClean="0"/>
          </a:p>
          <a:p>
            <a:r>
              <a:rPr lang="hu-HU" dirty="0" smtClean="0"/>
              <a:t>H a</a:t>
            </a:r>
            <a:r>
              <a:rPr lang="hu-HU" baseline="0" dirty="0" smtClean="0"/>
              <a:t> sávszélesség</a:t>
            </a:r>
            <a:endParaRPr lang="hu-HU" dirty="0" smtClean="0"/>
          </a:p>
          <a:p>
            <a:r>
              <a:rPr lang="hu-HU" dirty="0" smtClean="0"/>
              <a:t>V a jel szintek száma (diszkrét)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Sodort (</a:t>
            </a:r>
            <a:r>
              <a:rPr lang="hu-HU" dirty="0" err="1" smtClean="0"/>
              <a:t>dns</a:t>
            </a:r>
            <a:r>
              <a:rPr lang="hu-HU" dirty="0" smtClean="0"/>
              <a:t> szerűen, 2 rézhuzal), hosszabb</a:t>
            </a:r>
            <a:r>
              <a:rPr lang="hu-HU" baseline="0" dirty="0" smtClean="0"/>
              <a:t> távnál jelerősítőkre van 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VEZETÉKES</a:t>
            </a:r>
            <a:r>
              <a:rPr lang="hu-HU" baseline="0" dirty="0" smtClean="0"/>
              <a:t> NEHÉZKES LEHET BIZONYOS TEREPEK ESETÉN </a:t>
            </a:r>
          </a:p>
          <a:p>
            <a:r>
              <a:rPr lang="hu-HU" baseline="0" dirty="0" err="1" smtClean="0"/>
              <a:t>Hawai-szigetekről</a:t>
            </a:r>
            <a:r>
              <a:rPr lang="hu-HU" baseline="0" dirty="0" smtClean="0"/>
              <a:t> indult a történet, mivel a telefonrendszer a szigetek között nem volt lehetséges</a:t>
            </a:r>
          </a:p>
          <a:p>
            <a:r>
              <a:rPr lang="hu-HU" baseline="0" dirty="0" smtClean="0"/>
              <a:t>ELEKTONOK MOZGÁSA HULLÁMOKAT KELT (1865 Maxwell, 1887 Hertz)</a:t>
            </a:r>
          </a:p>
          <a:p>
            <a:r>
              <a:rPr lang="hu-HU" baseline="0" dirty="0" smtClean="0"/>
              <a:t>MEGFELELŐ MÉRETŰ ANTENNA ÁRAMKÖRHÖZ CSATOLÁSÁVAL A HULLÁMOK SZÉTSZÓRHATÓAK.</a:t>
            </a:r>
          </a:p>
          <a:p>
            <a:r>
              <a:rPr lang="hu-HU" dirty="0" smtClean="0"/>
              <a:t>VÁKUMBAN A FREKVENCIÁTÓL</a:t>
            </a:r>
            <a:r>
              <a:rPr lang="hu-HU" baseline="0" dirty="0" smtClean="0"/>
              <a:t> FÜGGETLENÜL MINDEN EH azonos SEBESSÉGGEL TERJED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LÁTHATÓIG</a:t>
            </a:r>
            <a:r>
              <a:rPr lang="hu-HU" baseline="0" dirty="0" smtClean="0"/>
              <a:t> (AMPITUDÓ,FÁZIS,FREKVENCIA MODULÁCIÓ RÉVÉN ADAT TOVÁBBÍTHATÓ)</a:t>
            </a:r>
          </a:p>
          <a:p>
            <a:r>
              <a:rPr lang="hu-HU" baseline="0" dirty="0" smtClean="0"/>
              <a:t>TOVÁBBIAK NEM TERJEDNEK JÓL ÉPÜLETEKBEN, NEHÉZ ELŐÁLLÍTANI, MODULÁLNI, VESZÉLYESEK AZ ÉLŐVILÁGRA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http://kids.britannica.com/eb/art-62280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+EXTRA</a:t>
            </a:r>
            <a:r>
              <a:rPr lang="hu-HU" baseline="0" dirty="0" smtClean="0"/>
              <a:t> HIGH, UV, </a:t>
            </a:r>
            <a:r>
              <a:rPr lang="hu-HU" baseline="0" dirty="0" err="1" smtClean="0"/>
              <a:t>X-ray</a:t>
            </a:r>
            <a:endParaRPr lang="hu-HU" baseline="0" dirty="0" smtClean="0"/>
          </a:p>
          <a:p>
            <a:r>
              <a:rPr lang="hu-HU" baseline="0" dirty="0" err="1" smtClean="0"/>
              <a:t>MF-ig</a:t>
            </a:r>
            <a:r>
              <a:rPr lang="hu-HU" baseline="0" dirty="0" smtClean="0"/>
              <a:t> követik a föld görbületét, áthatolnak az épületeken</a:t>
            </a:r>
          </a:p>
          <a:p>
            <a:r>
              <a:rPr lang="hu-HU" baseline="0" dirty="0" smtClean="0"/>
              <a:t>VHF és HF talajban elnyelődik (ionoszféra)</a:t>
            </a:r>
          </a:p>
          <a:p>
            <a:r>
              <a:rPr lang="hu-HU" baseline="0" dirty="0" smtClean="0"/>
              <a:t>8GHZ felett az eső elnyeli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továbbítható</a:t>
            </a:r>
            <a:r>
              <a:rPr lang="hu-HU" baseline="0" dirty="0" smtClean="0"/>
              <a:t> információ mennyisége a sávszélességtől függ. 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ALACSONY FR. néhány bit/sec</a:t>
            </a:r>
          </a:p>
          <a:p>
            <a:pPr marL="173336" indent="-173336" defTabSz="924458">
              <a:buFont typeface="Arial" panose="020B0604020202020204" pitchFamily="34" charset="0"/>
              <a:buChar char="•"/>
              <a:defRPr/>
            </a:pPr>
            <a:r>
              <a:rPr lang="hu-HU" baseline="0" dirty="0" smtClean="0"/>
              <a:t>MAGAS FREKVENCIA FR. több mint 40 bit/sec</a:t>
            </a:r>
          </a:p>
          <a:p>
            <a:r>
              <a:rPr lang="hu-HU" dirty="0" smtClean="0"/>
              <a:t>FREKVENCIA UGRÁSOS</a:t>
            </a:r>
            <a:r>
              <a:rPr lang="hu-HU" baseline="0" dirty="0" smtClean="0"/>
              <a:t> SZÓRT SPEKTRUMÚ átvitel (BLUETOOTH)</a:t>
            </a:r>
          </a:p>
          <a:p>
            <a:pPr defTabSz="924458">
              <a:defRPr/>
            </a:pPr>
            <a:r>
              <a:rPr lang="hu-HU" baseline="0" dirty="0" smtClean="0"/>
              <a:t>KÖZVETLEN SOROZATÚ SZÓRT SPEKTRUMÚ átvitel (LAN-ok egy része)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[CADILLAC] Teljesítmény</a:t>
            </a:r>
            <a:r>
              <a:rPr lang="hu-HU" baseline="0" dirty="0" smtClean="0"/>
              <a:t> csökkenés </a:t>
            </a:r>
            <a:r>
              <a:rPr lang="hu-HU" dirty="0" smtClean="0"/>
              <a:t>1/r^3 rádió hullám esetén</a:t>
            </a:r>
          </a:p>
          <a:p>
            <a:r>
              <a:rPr lang="hu-HU" b="1" dirty="0" smtClean="0"/>
              <a:t>(A)</a:t>
            </a:r>
            <a:r>
              <a:rPr lang="hu-HU" dirty="0" smtClean="0"/>
              <a:t> VLF, LF, MF       </a:t>
            </a:r>
            <a:r>
              <a:rPr lang="hu-HU" b="1" dirty="0" smtClean="0"/>
              <a:t>(B) </a:t>
            </a:r>
            <a:r>
              <a:rPr lang="hu-HU" b="0" dirty="0" smtClean="0"/>
              <a:t>HF</a:t>
            </a:r>
          </a:p>
          <a:p>
            <a:r>
              <a:rPr lang="hu-HU" b="0" dirty="0" smtClean="0"/>
              <a:t>--------------------------</a:t>
            </a:r>
          </a:p>
          <a:p>
            <a:r>
              <a:rPr lang="hu-HU" b="0" dirty="0" smtClean="0"/>
              <a:t>ISMÉTLŐK</a:t>
            </a:r>
            <a:r>
              <a:rPr lang="hu-HU" b="0" baseline="0" dirty="0" smtClean="0"/>
              <a:t> KELLENEK AZ EGYENES VONALÚ TERJEDÉS MIATT</a:t>
            </a:r>
          </a:p>
          <a:p>
            <a:r>
              <a:rPr lang="hu-HU" b="0" baseline="0" dirty="0" smtClean="0"/>
              <a:t>ÉPÜLET FALAK GONDOT OKOZNAK </a:t>
            </a:r>
          </a:p>
          <a:p>
            <a:r>
              <a:rPr lang="hu-HU" b="1" dirty="0" smtClean="0"/>
              <a:t>Több utas gyengülés (</a:t>
            </a:r>
            <a:r>
              <a:rPr lang="hu-HU" b="0" dirty="0" smtClean="0"/>
              <a:t>időjárás, frekvencia</a:t>
            </a:r>
            <a:r>
              <a:rPr lang="hu-HU" b="1" dirty="0" smtClean="0"/>
              <a:t>) </a:t>
            </a:r>
            <a:r>
              <a:rPr lang="hu-HU" b="0" i="1" dirty="0" smtClean="0"/>
              <a:t>ált. 10% backup</a:t>
            </a:r>
          </a:p>
          <a:p>
            <a:r>
              <a:rPr lang="hu-HU" b="0" dirty="0" smtClean="0"/>
              <a:t>4GHZ-&gt;víz</a:t>
            </a:r>
            <a:r>
              <a:rPr lang="hu-HU" b="0" baseline="0" dirty="0" smtClean="0"/>
              <a:t> elnyel</a:t>
            </a:r>
            <a:endParaRPr lang="hu-HU" b="0" dirty="0" smtClean="0"/>
          </a:p>
          <a:p>
            <a:r>
              <a:rPr lang="hu-HU" dirty="0" smtClean="0"/>
              <a:t>-------------------------</a:t>
            </a:r>
          </a:p>
          <a:p>
            <a:r>
              <a:rPr lang="hu-HU" dirty="0" smtClean="0"/>
              <a:t>-------------------------</a:t>
            </a:r>
          </a:p>
          <a:p>
            <a:r>
              <a:rPr lang="hu-HU" dirty="0" smtClean="0"/>
              <a:t>KONFERENCIA</a:t>
            </a:r>
            <a:r>
              <a:rPr lang="hu-HU" baseline="0" dirty="0" smtClean="0"/>
              <a:t> PÉLDA (eső baj, napsütés se mindig jó)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4.jpeg"/><Relationship Id="rId4" Type="http://schemas.openxmlformats.org/officeDocument/2006/relationships/image" Target="../media/image53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2</a:t>
            </a:r>
            <a:r>
              <a:rPr lang="hu-HU" sz="3600" b="1" dirty="0" smtClean="0">
                <a:solidFill>
                  <a:schemeClr val="tx1"/>
                </a:solidFill>
              </a:rPr>
              <a:t>. 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Bevezetés 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</a:t>
            </a:r>
            <a:r>
              <a:rPr lang="hu-HU" sz="3600" b="1" dirty="0" smtClean="0">
                <a:solidFill>
                  <a:schemeClr val="tx1"/>
                </a:solidFill>
              </a:rPr>
              <a:t>		    + 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</a:t>
            </a:r>
            <a:r>
              <a:rPr lang="hu-HU" sz="3600" b="1" dirty="0" smtClean="0">
                <a:solidFill>
                  <a:schemeClr val="tx1"/>
                </a:solidFill>
              </a:rPr>
              <a:t>		Fizikai réteg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Konklúzió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98671" y="24905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Application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98671" y="29477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</a:rPr>
              <a:t>Presentation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98671" y="34049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Session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98671" y="38621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Transport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98671" y="43193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Network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98671" y="47765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Data link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8671" y="52337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Physical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23334" y="34049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Application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23334" y="38621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Transport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23334" y="43193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Network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23334" y="47765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Link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11002" y="34049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Application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1002" y="38621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Transport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11002" y="43193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Network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1002" y="47765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Data link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1002" y="5233740"/>
            <a:ext cx="15430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smtClean="0">
                <a:solidFill>
                  <a:schemeClr val="tx1"/>
                </a:solidFill>
              </a:rPr>
              <a:t>Physical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1669" y="3031961"/>
            <a:ext cx="81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TCP/IP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74657" y="211756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OSI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86989" y="301996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Hibrid</a:t>
            </a:r>
            <a:endParaRPr lang="en-US"/>
          </a:p>
        </p:txBody>
      </p:sp>
      <p:sp>
        <p:nvSpPr>
          <p:cNvPr id="47" name="Right Brace 46"/>
          <p:cNvSpPr/>
          <p:nvPr/>
        </p:nvSpPr>
        <p:spPr>
          <a:xfrm>
            <a:off x="3013910" y="2547120"/>
            <a:ext cx="315830" cy="1299376"/>
          </a:xfrm>
          <a:prstGeom prst="righ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7" idx="1"/>
            <a:endCxn id="39" idx="1"/>
          </p:cNvCxnSpPr>
          <p:nvPr/>
        </p:nvCxnSpPr>
        <p:spPr>
          <a:xfrm>
            <a:off x="3329740" y="3196808"/>
            <a:ext cx="481262" cy="436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>
            <a:off x="5417220" y="4776540"/>
            <a:ext cx="186490" cy="914400"/>
          </a:xfrm>
          <a:prstGeom prst="righ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1" idx="1"/>
            <a:endCxn id="37" idx="1"/>
          </p:cNvCxnSpPr>
          <p:nvPr/>
        </p:nvCxnSpPr>
        <p:spPr>
          <a:xfrm flipV="1">
            <a:off x="5603710" y="5005140"/>
            <a:ext cx="619624" cy="22860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609474" y="2863516"/>
            <a:ext cx="1994236" cy="3224463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00097" y="248638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00B050"/>
                </a:solidFill>
              </a:rPr>
              <a:t>Mi ezt használjuk majd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Tananyag címszavakban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000" dirty="0" smtClean="0"/>
              <a:t>Hálózatok leírásához használt legfontosabb referencia modellek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/>
              <a:t>Fizikai réteg áttekintése 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hu-HU" sz="2000" dirty="0"/>
              <a:t>Adatkapcsolati réteg</a:t>
            </a:r>
          </a:p>
          <a:p>
            <a:pPr marL="749808" lvl="1" indent="-457200">
              <a:buFont typeface="+mj-lt"/>
              <a:buAutoNum type="alphaLcParenR"/>
            </a:pPr>
            <a:r>
              <a:rPr lang="hu-HU" sz="2000" dirty="0"/>
              <a:t>„</a:t>
            </a:r>
            <a:r>
              <a:rPr lang="hu-HU" sz="2000" b="1" dirty="0" err="1">
                <a:solidFill>
                  <a:srgbClr val="00B0F0"/>
                </a:solidFill>
              </a:rPr>
              <a:t>L</a:t>
            </a:r>
            <a:r>
              <a:rPr lang="hu-HU" sz="2000" dirty="0" err="1"/>
              <a:t>ogical</a:t>
            </a:r>
            <a:r>
              <a:rPr lang="hu-HU" sz="2000" dirty="0"/>
              <a:t> </a:t>
            </a:r>
            <a:r>
              <a:rPr lang="hu-HU" sz="2000" b="1" dirty="0">
                <a:solidFill>
                  <a:srgbClr val="00B0F0"/>
                </a:solidFill>
              </a:rPr>
              <a:t>L</a:t>
            </a:r>
            <a:r>
              <a:rPr lang="hu-HU" sz="2000" dirty="0"/>
              <a:t>ink </a:t>
            </a:r>
            <a:r>
              <a:rPr lang="hu-HU" sz="2000" b="1" dirty="0" err="1">
                <a:solidFill>
                  <a:srgbClr val="00B0F0"/>
                </a:solidFill>
              </a:rPr>
              <a:t>C</a:t>
            </a:r>
            <a:r>
              <a:rPr lang="hu-HU" sz="2000" dirty="0" err="1"/>
              <a:t>ontrol</a:t>
            </a:r>
            <a:r>
              <a:rPr lang="hu-HU" sz="2000" dirty="0"/>
              <a:t>” </a:t>
            </a:r>
            <a:r>
              <a:rPr lang="hu-HU" sz="2000" dirty="0" err="1"/>
              <a:t>alréteg</a:t>
            </a:r>
            <a:endParaRPr lang="hu-HU" sz="2000" dirty="0"/>
          </a:p>
          <a:p>
            <a:pPr marL="749808" lvl="1" indent="-457200">
              <a:buFont typeface="+mj-lt"/>
              <a:buAutoNum type="alphaLcParenR"/>
            </a:pPr>
            <a:r>
              <a:rPr lang="hu-HU" sz="2000" dirty="0"/>
              <a:t>„</a:t>
            </a:r>
            <a:r>
              <a:rPr lang="hu-HU" sz="2000" b="1" dirty="0" err="1">
                <a:solidFill>
                  <a:srgbClr val="00B0F0"/>
                </a:solidFill>
              </a:rPr>
              <a:t>M</a:t>
            </a:r>
            <a:r>
              <a:rPr lang="hu-HU" sz="2000" dirty="0" err="1"/>
              <a:t>edium</a:t>
            </a:r>
            <a:r>
              <a:rPr lang="hu-HU" sz="2000" b="1" dirty="0"/>
              <a:t> 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dirty="0"/>
              <a:t>ccess </a:t>
            </a:r>
            <a:r>
              <a:rPr lang="hu-HU" sz="2000" b="1" dirty="0" err="1">
                <a:solidFill>
                  <a:srgbClr val="00B0F0"/>
                </a:solidFill>
              </a:rPr>
              <a:t>C</a:t>
            </a:r>
            <a:r>
              <a:rPr lang="hu-HU" sz="2000" dirty="0" err="1"/>
              <a:t>ontrol</a:t>
            </a:r>
            <a:r>
              <a:rPr lang="hu-HU" sz="2000" dirty="0"/>
              <a:t>” </a:t>
            </a:r>
            <a:r>
              <a:rPr lang="hu-HU" sz="2000" dirty="0" err="1" smtClean="0"/>
              <a:t>alréteg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hu-HU" sz="2000" dirty="0"/>
              <a:t>Hálózati réteg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hu-HU" sz="2000" dirty="0" err="1" smtClean="0"/>
              <a:t>Socket</a:t>
            </a:r>
            <a:r>
              <a:rPr lang="hu-HU" sz="2000" dirty="0" smtClean="0"/>
              <a:t> </a:t>
            </a:r>
            <a:r>
              <a:rPr lang="hu-HU" sz="2000" dirty="0"/>
              <a:t>programozási </a:t>
            </a:r>
            <a:r>
              <a:rPr lang="hu-HU" sz="2000" dirty="0" smtClean="0"/>
              <a:t>alapok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/>
              <a:t>Szállítói réteg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/>
              <a:t>Alkalmazási </a:t>
            </a:r>
            <a:r>
              <a:rPr lang="hu-HU" sz="2000" dirty="0" smtClean="0"/>
              <a:t>réteg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/>
              <a:t>Kis kitekintés – Software </a:t>
            </a:r>
            <a:r>
              <a:rPr lang="hu-HU" sz="2000" dirty="0" err="1" smtClean="0"/>
              <a:t>defined</a:t>
            </a:r>
            <a:r>
              <a:rPr lang="hu-HU" sz="2000" dirty="0" smtClean="0"/>
              <a:t> </a:t>
            </a:r>
            <a:r>
              <a:rPr lang="hu-HU" sz="2000" dirty="0" err="1" smtClean="0"/>
              <a:t>networks</a:t>
            </a:r>
            <a:r>
              <a:rPr lang="hu-HU" sz="2000" dirty="0" smtClean="0"/>
              <a:t>, </a:t>
            </a:r>
            <a:r>
              <a:rPr lang="hu-HU" sz="2000" dirty="0" err="1" smtClean="0"/>
              <a:t>OpenFlow</a:t>
            </a:r>
            <a:r>
              <a:rPr lang="hu-HU" sz="2000" smtClean="0"/>
              <a:t>, P4, 5G</a:t>
            </a:r>
            <a:endParaRPr lang="hu-HU" sz="2000" dirty="0" smtClean="0"/>
          </a:p>
          <a:p>
            <a:pPr marL="749808" lvl="1" indent="-457200">
              <a:buFont typeface="+mj-lt"/>
              <a:buAutoNum type="alphaLcParenR"/>
            </a:pPr>
            <a:endParaRPr lang="hu-HU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 smtClean="0"/>
              <a:t>Szolgáltatás</a:t>
            </a:r>
            <a:endParaRPr lang="en-US" dirty="0" smtClean="0"/>
          </a:p>
          <a:p>
            <a:pPr lvl="1"/>
            <a:r>
              <a:rPr lang="hu-HU" dirty="0" smtClean="0"/>
              <a:t>Információt visz át két fizikailag összekötött eszköz között</a:t>
            </a:r>
          </a:p>
          <a:p>
            <a:pPr lvl="1"/>
            <a:r>
              <a:rPr lang="en-US" dirty="0" err="1"/>
              <a:t>definiálja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átviteli</a:t>
            </a:r>
            <a:r>
              <a:rPr lang="en-US" dirty="0"/>
              <a:t> </a:t>
            </a:r>
            <a:r>
              <a:rPr lang="en-US" dirty="0" err="1"/>
              <a:t>közeg</a:t>
            </a:r>
            <a:r>
              <a:rPr lang="en-US" dirty="0"/>
              <a:t> </a:t>
            </a:r>
            <a:r>
              <a:rPr lang="en-US" dirty="0" err="1" smtClean="0"/>
              <a:t>kapcsolatát</a:t>
            </a:r>
            <a:endParaRPr lang="en-US" dirty="0" smtClean="0"/>
          </a:p>
          <a:p>
            <a:r>
              <a:rPr lang="hu-HU" dirty="0" smtClean="0"/>
              <a:t>Interfész</a:t>
            </a:r>
            <a:endParaRPr lang="en-US" dirty="0" smtClean="0"/>
          </a:p>
          <a:p>
            <a:pPr lvl="1"/>
            <a:r>
              <a:rPr lang="hu-HU" dirty="0" smtClean="0"/>
              <a:t>Specifikálja egy bit átvitelét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hu-HU" dirty="0" smtClean="0"/>
              <a:t>Protokoll</a:t>
            </a:r>
            <a:endParaRPr lang="en-US" dirty="0" smtClean="0"/>
          </a:p>
          <a:p>
            <a:pPr lvl="1"/>
            <a:r>
              <a:rPr lang="hu-HU" dirty="0" smtClean="0"/>
              <a:t>Egy bit kódolásának sémája</a:t>
            </a:r>
            <a:endParaRPr lang="en-US" dirty="0" smtClean="0"/>
          </a:p>
          <a:p>
            <a:pPr lvl="1"/>
            <a:r>
              <a:rPr lang="hu-HU" dirty="0" smtClean="0"/>
              <a:t>Feszültség szintek</a:t>
            </a:r>
            <a:endParaRPr lang="en-US" dirty="0" smtClean="0"/>
          </a:p>
          <a:p>
            <a:pPr lvl="1"/>
            <a:r>
              <a:rPr lang="hu-HU" dirty="0" smtClean="0"/>
              <a:t>Jelek időzítése</a:t>
            </a:r>
            <a:endParaRPr lang="en-US" dirty="0" smtClean="0"/>
          </a:p>
          <a:p>
            <a:r>
              <a:rPr lang="hu-HU" dirty="0" smtClean="0"/>
              <a:t>Példák</a:t>
            </a:r>
            <a:r>
              <a:rPr lang="en-US" dirty="0" smtClean="0"/>
              <a:t>: </a:t>
            </a:r>
            <a:r>
              <a:rPr lang="hu-HU" dirty="0" smtClean="0"/>
              <a:t>koaxiális kábel</a:t>
            </a:r>
            <a:r>
              <a:rPr lang="en-US" dirty="0" smtClean="0"/>
              <a:t>, </a:t>
            </a:r>
            <a:r>
              <a:rPr lang="hu-HU" dirty="0" smtClean="0"/>
              <a:t>optikai kábel</a:t>
            </a:r>
            <a:r>
              <a:rPr lang="en-US" dirty="0" smtClean="0"/>
              <a:t>, </a:t>
            </a:r>
            <a:r>
              <a:rPr lang="hu-HU" dirty="0" smtClean="0"/>
              <a:t>rádió frekvenciás adó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Alkalmazási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Megjelenítési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Alapfogalmak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hu-HU" sz="3200" dirty="0" smtClean="0"/>
              <a:t>Digitális számítógépek</a:t>
            </a:r>
            <a:endParaRPr lang="en-US" sz="3200" dirty="0" smtClean="0"/>
          </a:p>
          <a:p>
            <a:pPr lvl="1"/>
            <a:r>
              <a:rPr lang="hu-HU" dirty="0" smtClean="0"/>
              <a:t>Nullák és egyesek</a:t>
            </a:r>
            <a:endParaRPr lang="en-US" dirty="0" smtClean="0"/>
          </a:p>
          <a:p>
            <a:r>
              <a:rPr lang="hu-HU" dirty="0" smtClean="0"/>
              <a:t>Analóg világ</a:t>
            </a:r>
            <a:endParaRPr lang="en-US" dirty="0" smtClean="0"/>
          </a:p>
          <a:p>
            <a:pPr lvl="1"/>
            <a:r>
              <a:rPr lang="hu-HU" dirty="0" smtClean="0"/>
              <a:t>Amplitúdók és frekvenciák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3721099"/>
            <a:ext cx="2540000" cy="190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6" y="4807856"/>
            <a:ext cx="2539999" cy="163285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4176486"/>
            <a:ext cx="2984500" cy="271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276" y="3677558"/>
            <a:ext cx="2874439" cy="1801585"/>
          </a:xfrm>
          <a:prstGeom prst="rect">
            <a:avLst/>
          </a:prstGeom>
        </p:spPr>
      </p:pic>
      <p:pic>
        <p:nvPicPr>
          <p:cNvPr id="10" name="Picture 2" descr="http://markun.cs.shinshu-u.ac.jp/learn/osi/e_zub-3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609880"/>
            <a:ext cx="2804988" cy="19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adatátvitel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1-es bit: feszültség vagy áramerősség</a:t>
            </a:r>
          </a:p>
          <a:p>
            <a:r>
              <a:rPr lang="hu-HU" dirty="0" smtClean="0"/>
              <a:t>0-ás bit: nincs feszültség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" y="3068960"/>
            <a:ext cx="8241556" cy="303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„b” karakter átvitele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Egynél több bit szükséges a „b” karakter átviteléhez</a:t>
            </a:r>
          </a:p>
          <a:p>
            <a:r>
              <a:rPr lang="hu-HU" dirty="0" smtClean="0"/>
              <a:t>A „b” ASCII kódja bináris formában: 01100010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1554"/>
            <a:ext cx="5040635" cy="392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Feszültség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Idő</a:t>
            </a:r>
            <a:endParaRPr lang="en-US" b="1" dirty="0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2155371" y="5607538"/>
            <a:ext cx="2050869" cy="6495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548639" y="5184530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Nincs feszültség</a:t>
            </a:r>
            <a:endParaRPr lang="en-US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71154" y="2701554"/>
            <a:ext cx="24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Van feszültség</a:t>
            </a:r>
            <a:endParaRPr lang="en-US" b="1" dirty="0"/>
          </a:p>
        </p:txBody>
      </p:sp>
      <p:cxnSp>
        <p:nvCxnSpPr>
          <p:cNvPr id="12" name="Egyenes összekötő nyíllal 11"/>
          <p:cNvCxnSpPr/>
          <p:nvPr/>
        </p:nvCxnSpPr>
        <p:spPr>
          <a:xfrm>
            <a:off x="2268684" y="5343070"/>
            <a:ext cx="4197430" cy="8225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2682469" y="2886220"/>
            <a:ext cx="4893988" cy="6181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9" idx="2"/>
          </p:cNvCxnSpPr>
          <p:nvPr/>
        </p:nvCxnSpPr>
        <p:spPr>
          <a:xfrm>
            <a:off x="2279570" y="3070886"/>
            <a:ext cx="2632064" cy="3254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91" y="2701554"/>
            <a:ext cx="5329857" cy="392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„b” karakter átvitele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Túl rossz vétel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Feszültség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Idő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Elméleti alapok – </a:t>
            </a:r>
            <a:r>
              <a:rPr lang="hu-HU" sz="4400" dirty="0" smtClean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dirty="0" smtClean="0"/>
                  <a:t>Adatátvitel vezeték esetén valamilyen fizikai jellemző változtatásával lehetséges (pl.: feszültség, áramerősség)</a:t>
                </a:r>
              </a:p>
              <a:p>
                <a:pPr lvl="1"/>
                <a:r>
                  <a:rPr lang="hu-HU" sz="2200" dirty="0" smtClean="0"/>
                  <a:t>a viselkedést </a:t>
                </a:r>
                <a:r>
                  <a:rPr lang="hu-HU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</a:t>
                </a:r>
                <a:r>
                  <a:rPr lang="hu-HU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u-HU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2200" dirty="0" smtClean="0"/>
                  <a:t> függvénnyel jellemezhetjük </a:t>
                </a:r>
              </a:p>
              <a:p>
                <a:r>
                  <a:rPr lang="hu-HU" sz="2500" b="0" dirty="0" smtClean="0"/>
                  <a:t>Bármely </a:t>
                </a:r>
                <a:r>
                  <a:rPr lang="hu-HU" sz="25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u-HU" sz="2500" b="0" i="1" dirty="0" smtClean="0"/>
                  <a:t> </a:t>
                </a:r>
                <a:r>
                  <a:rPr lang="hu-HU" sz="2500" b="0" dirty="0" smtClean="0"/>
                  <a:t>periódusidejű </a:t>
                </a:r>
                <a:r>
                  <a:rPr lang="hu-HU" sz="25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g(t)</a:t>
                </a:r>
                <a:r>
                  <a:rPr lang="hu-HU" sz="2500" b="0" dirty="0" smtClean="0"/>
                  <a:t> periodikus függvény előáll a következő alakban: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hu-HU" sz="1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𝑛𝑓𝑡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hu-HU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𝑛𝑓𝑡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hu-HU" sz="1800" dirty="0" smtClean="0"/>
                  <a:t>,</a:t>
                </a:r>
              </a:p>
              <a:p>
                <a:pPr marL="396000" lvl="1" indent="0">
                  <a:buNone/>
                </a:pPr>
                <a:r>
                  <a:rPr lang="hu-HU" sz="2200" dirty="0" smtClean="0"/>
                  <a:t>ahol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hu-HU" sz="2200" dirty="0" smtClean="0"/>
                  <a:t> az alapfrekvencia,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 smtClean="0"/>
                  <a:t> pedig az </a:t>
                </a:r>
                <a:r>
                  <a:rPr lang="hu-HU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hu-HU" sz="2200" dirty="0" smtClean="0"/>
                  <a:t>-edik harmonikus szinuszos illetve koszinuszos amplitúdók.</a:t>
                </a:r>
              </a:p>
              <a:p>
                <a:pPr marL="396000" lvl="1" indent="0">
                  <a:buNone/>
                </a:pPr>
                <a:endParaRPr lang="hu-HU" sz="2200" b="0" dirty="0" smtClean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:endParaRPr lang="hu-HU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  <a:blipFill rotWithShape="1">
                <a:blip r:embed="rId2"/>
                <a:stretch>
                  <a:fillRect l="-1168" t="-795"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http://upload.wikimedia.org/wikipedia/commons/thumb/2/2c/Fourier_Series.svg/168px-Fourier_Seri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01" y="2246811"/>
            <a:ext cx="2453258" cy="43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Elméleti alapok – </a:t>
            </a:r>
            <a:r>
              <a:rPr lang="hu-HU" sz="4400" dirty="0" smtClean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90371"/>
              </a:xfrm>
            </p:spPr>
            <p:txBody>
              <a:bodyPr>
                <a:normAutofit/>
              </a:bodyPr>
              <a:lstStyle/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0371"/>
              </a:xfrm>
              <a:blipFill rotWithShape="0">
                <a:blip r:embed="rId2"/>
                <a:stretch>
                  <a:fillRect t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Beburkolás / </a:t>
            </a:r>
            <a:r>
              <a:rPr lang="hu-HU" dirty="0" err="1" smtClean="0"/>
              <a:t>enkapszuláció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0164" y="1600200"/>
            <a:ext cx="8811436" cy="597090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Az adat útja a rétegeken keresztül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858311" y="2472571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569499" y="3045748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84067" y="3618924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08979" y="4192101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34838" y="4765278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5329" y="5343013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80163" y="5916190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988860" y="5916189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606294" y="5914067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317482" y="5914067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032050" y="5914067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756884" y="5916305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478478" y="5923116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203312" y="5923116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34268" y="5923116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761928" y="5914067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9" name="Rectangle 4"/>
          <p:cNvSpPr/>
          <p:nvPr/>
        </p:nvSpPr>
        <p:spPr>
          <a:xfrm>
            <a:off x="3476332" y="246621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448910" y="246621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Alkalmazási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1" name="Rectangle 6"/>
          <p:cNvSpPr/>
          <p:nvPr/>
        </p:nvSpPr>
        <p:spPr>
          <a:xfrm>
            <a:off x="3465092" y="304170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437534" y="304170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Megjelenítési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3465223" y="361488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437665" y="361488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5" name="Rectangle 10"/>
          <p:cNvSpPr/>
          <p:nvPr/>
        </p:nvSpPr>
        <p:spPr>
          <a:xfrm>
            <a:off x="3465223" y="418805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437665" y="418805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3465223" y="476123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3437665" y="476123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9" name="Rectangle 14"/>
          <p:cNvSpPr/>
          <p:nvPr/>
        </p:nvSpPr>
        <p:spPr>
          <a:xfrm>
            <a:off x="3465223" y="533896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437665" y="533896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1" name="Rectangle 16"/>
          <p:cNvSpPr/>
          <p:nvPr/>
        </p:nvSpPr>
        <p:spPr>
          <a:xfrm>
            <a:off x="3465354" y="591214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3437796" y="591214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2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41905 L 2.22222E-6 0.503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01295E-7 L 3.61111E-6 -0.09181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301 L 2.22222E-6 -0.09089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717 L -0.00156 -0.09135 " pathEditMode="relative" rAng="0" ptsTypes="AA">
                                      <p:cBhvr>
                                        <p:cTn id="17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9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416 L -3.05556E-6 -0.09366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624 L 2.5E-6 -0.09367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9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056E-6 L 1.94444E-6 -0.09181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7401 L 3.61111E-6 -0.1676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7586 L 2.22222E-6 -0.1679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7447 L -0.00035 -0.17021 " pathEditMode="relative" rAng="0" ptsTypes="AA">
                                      <p:cBhvr>
                                        <p:cTn id="19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7678 L -3.05556E-6 -0.17067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791 L 2.5E-6 -0.17322 " pathEditMode="relative" rAng="0" ptsTypes="AA">
                                      <p:cBhvr>
                                        <p:cTn id="19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5079 L 3.61111E-6 -0.25093 " pathEditMode="relative" rAng="0" ptsTypes="AA">
                                      <p:cBhvr>
                                        <p:cTn id="20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5148 L -0.00035 -0.25324 " pathEditMode="relative" rAng="0" ptsTypes="AA">
                                      <p:cBhvr>
                                        <p:cTn id="20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5564 L 2.22222E-6 -0.2537 " pathEditMode="relative" rAng="0" ptsTypes="AA">
                                      <p:cBhvr>
                                        <p:cTn id="2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5819 L -3.05556E-6 -0.25208 " pathEditMode="relative" rAng="0" ptsTypes="AA">
                                      <p:cBhvr>
                                        <p:cTn id="2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3566 L 3.61111E-6 -0.32748 " pathEditMode="relative" rAng="0" ptsTypes="AA">
                                      <p:cBhvr>
                                        <p:cTn id="2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05 L 2.22222E-6 -0.33094 " pathEditMode="relative" rAng="0" ptsTypes="AA">
                                      <p:cBhvr>
                                        <p:cTn id="2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28 L 2.22222E-6 -0.33118 " pathEditMode="relative" rAng="0" ptsTypes="AA">
                                      <p:cBhvr>
                                        <p:cTn id="2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1406 L 3.61111E-6 -0.41212 " pathEditMode="relative" rAng="0" ptsTypes="AA">
                                      <p:cBhvr>
                                        <p:cTn id="2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903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31846 L 2.22222E-6 -0.41235 " pathEditMode="relative" rAng="0" ptsTypes="AA">
                                      <p:cBhvr>
                                        <p:cTn id="2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xit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0379 L 3.61111E-6 -0.49954 " pathEditMode="relative" rAng="0" ptsTypes="AA">
                                      <p:cBhvr>
                                        <p:cTn id="2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Elméleti </a:t>
            </a:r>
            <a:r>
              <a:rPr lang="hu-HU" dirty="0"/>
              <a:t>alapok – </a:t>
            </a:r>
            <a:r>
              <a:rPr lang="hu-HU" sz="4400" dirty="0" smtClean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b="1" dirty="0" smtClean="0"/>
                  <a:t>Példa</a:t>
                </a:r>
              </a:p>
              <a:p>
                <a:pPr lvl="1"/>
                <a:r>
                  <a:rPr lang="hu-HU" sz="2200" dirty="0" smtClean="0"/>
                  <a:t>Tegyük fel, hogy az ASCII „b” karaktert küldjük, amely 8 biten ábrázolható, azaz a bitminta </a:t>
                </a:r>
                <a:r>
                  <a:rPr lang="hu-HU" sz="2200" i="1" dirty="0" smtClean="0"/>
                  <a:t>01100010</a:t>
                </a:r>
                <a:r>
                  <a:rPr lang="hu-HU" sz="2200" dirty="0" smtClean="0"/>
                  <a:t>.</a:t>
                </a:r>
              </a:p>
              <a:p>
                <a:pPr lvl="1"/>
                <a:r>
                  <a:rPr lang="hu-HU" sz="2200" dirty="0" smtClean="0"/>
                  <a:t>A jel Fourier-sora az alábbi együtthatókat tartalmazza:</a:t>
                </a:r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sz="22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hu-HU" sz="22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⁡(7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hu-HU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sz="2200" dirty="0">
                  <a:ea typeface="Cambria Math" panose="02040503050406030204" pitchFamily="18" charset="0"/>
                </a:endParaRPr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sz="22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hu-HU" sz="22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⁡(6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hu-HU" sz="2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sz="2200" dirty="0"/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2200" dirty="0" smtClean="0"/>
              </a:p>
              <a:p>
                <a:pPr lvl="1"/>
                <a:r>
                  <a:rPr lang="hu-HU" sz="2200" dirty="0" smtClean="0"/>
                  <a:t>A harmonikus amplitúdók négyzetösszege arányos a frekvencián továbbított energiával</a:t>
                </a:r>
              </a:p>
              <a:p>
                <a:pPr lvl="1"/>
                <a:r>
                  <a:rPr lang="hu-HU" sz="2200" dirty="0" smtClean="0"/>
                  <a:t>(energiaveszteség lehetséges)</a:t>
                </a:r>
              </a:p>
              <a:p>
                <a:pPr marL="103392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endParaRPr lang="hu-HU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</a:t>
            </a:r>
            <a:r>
              <a:rPr lang="hu-HU" dirty="0" smtClean="0"/>
              <a:t>alapok – </a:t>
            </a:r>
            <a:r>
              <a:rPr lang="hu-HU" sz="4400" dirty="0" smtClean="0"/>
              <a:t>adatátvitel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1" y="1915509"/>
            <a:ext cx="4039485" cy="4230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40" y="1915508"/>
            <a:ext cx="3963269" cy="2997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887" y="1915509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rgbClr val="C00000"/>
                </a:solidFill>
              </a:rPr>
              <a:t>(</a:t>
            </a:r>
            <a:r>
              <a:rPr lang="hu-HU" sz="1400" dirty="0" err="1" smtClean="0">
                <a:solidFill>
                  <a:srgbClr val="C00000"/>
                </a:solidFill>
              </a:rPr>
              <a:t>Tanenbaum</a:t>
            </a:r>
            <a:r>
              <a:rPr lang="hu-HU" sz="1400" dirty="0" smtClean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1852" y="583575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rgbClr val="C00000"/>
                </a:solidFill>
              </a:rPr>
              <a:t>(</a:t>
            </a:r>
            <a:r>
              <a:rPr lang="hu-HU" sz="1400" dirty="0" err="1" smtClean="0">
                <a:solidFill>
                  <a:srgbClr val="C00000"/>
                </a:solidFill>
              </a:rPr>
              <a:t>Tanenbaum</a:t>
            </a:r>
            <a:r>
              <a:rPr lang="hu-HU" sz="1400" dirty="0" smtClean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Fourier sor felhasználása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5569131" cy="5105400"/>
          </a:xfrm>
        </p:spPr>
        <p:txBody>
          <a:bodyPr/>
          <a:lstStyle/>
          <a:p>
            <a:r>
              <a:rPr lang="hu-HU" dirty="0" smtClean="0"/>
              <a:t>A digitális szignál nem periodikus</a:t>
            </a:r>
          </a:p>
          <a:p>
            <a:pPr lvl="1"/>
            <a:r>
              <a:rPr lang="hu-HU" dirty="0" smtClean="0"/>
              <a:t>Pl. „b” ASCII kódja 8 bit hosszú</a:t>
            </a:r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…de elképzelhetjük, hogy végtelen sokszor ismétlődik, ami egy periodikus függvényt ad</a:t>
            </a:r>
          </a:p>
          <a:p>
            <a:pPr lvl="1"/>
            <a:r>
              <a:rPr lang="hu-HU" dirty="0" smtClean="0"/>
              <a:t>Pl. „b” esetén a periódus 8 bit hosszú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31" y="1541690"/>
            <a:ext cx="3422469" cy="51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Elméleti alapok - Elnyelődés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 smtClean="0"/>
                  <a:t>Elnyelődés (</a:t>
                </a:r>
                <a:r>
                  <a:rPr lang="hu-HU" dirty="0" err="1" smtClean="0"/>
                  <a:t>attenuation</a:t>
                </a:r>
                <a:r>
                  <a:rPr lang="hu-HU" dirty="0" smtClean="0"/>
                  <a:t>): </a:t>
                </a:r>
                <a:r>
                  <a:rPr lang="hu-HU" dirty="0" smtClean="0">
                    <a:sym typeface="Symbol"/>
                  </a:rPr>
                  <a:t></a:t>
                </a:r>
              </a:p>
              <a:p>
                <a:pPr lvl="1"/>
                <a:r>
                  <a:rPr lang="hu-HU" dirty="0" smtClean="0"/>
                  <a:t>Lényegében a küldési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 smtClean="0"/>
                  <a:t>) és vételi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 smtClean="0"/>
                  <a:t>) energiák hányadosa</a:t>
                </a:r>
              </a:p>
              <a:p>
                <a:pPr lvl="1"/>
                <a:r>
                  <a:rPr lang="hu-HU" dirty="0" smtClean="0"/>
                  <a:t>Nagy elnyelődés esetén kevés energia éri el a fogadót</a:t>
                </a:r>
              </a:p>
              <a:p>
                <a:pPr lvl="2"/>
                <a:r>
                  <a:rPr lang="hu-HU" dirty="0" smtClean="0"/>
                  <a:t>A jel helyreállítása lehetetlen</a:t>
                </a:r>
              </a:p>
              <a:p>
                <a:pPr lvl="1"/>
                <a:r>
                  <a:rPr lang="hu-HU" dirty="0" smtClean="0"/>
                  <a:t>Mértékegysége </a:t>
                </a:r>
                <a:r>
                  <a:rPr lang="hu-HU" dirty="0" err="1" smtClean="0"/>
                  <a:t>deciBel</a:t>
                </a:r>
                <a:endParaRPr lang="hu-H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𝑑𝐵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=10×</m:t>
                    </m:r>
                    <m:func>
                      <m:func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box>
                          <m:box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func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i="1" dirty="0" smtClean="0"/>
                  <a:t>(deciBel [dB])</a:t>
                </a:r>
                <a:endParaRPr lang="hu-HU" i="1" dirty="0"/>
              </a:p>
              <a:p>
                <a:endParaRPr lang="hu-HU" dirty="0" smtClean="0"/>
              </a:p>
              <a:p>
                <a:r>
                  <a:rPr lang="hu-HU" dirty="0" smtClean="0"/>
                  <a:t>Az elnyelődést befolyásoló </a:t>
                </a:r>
                <a:br>
                  <a:rPr lang="hu-HU" dirty="0" smtClean="0"/>
                </a:br>
                <a:r>
                  <a:rPr lang="hu-HU" dirty="0" smtClean="0"/>
                  <a:t>tényezők</a:t>
                </a:r>
              </a:p>
              <a:p>
                <a:pPr lvl="1"/>
                <a:r>
                  <a:rPr lang="hu-HU" dirty="0" smtClean="0"/>
                  <a:t>Átviteli közeg</a:t>
                </a:r>
              </a:p>
              <a:p>
                <a:pPr lvl="1"/>
                <a:r>
                  <a:rPr lang="hu-HU" dirty="0" smtClean="0"/>
                  <a:t>Adó és vevő távolsága</a:t>
                </a:r>
              </a:p>
              <a:p>
                <a:pPr lvl="1"/>
                <a:r>
                  <a:rPr lang="hu-HU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76" t="-2031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Csoportba foglalás 4"/>
          <p:cNvGrpSpPr/>
          <p:nvPr/>
        </p:nvGrpSpPr>
        <p:grpSpPr>
          <a:xfrm>
            <a:off x="5094514" y="4206239"/>
            <a:ext cx="3871709" cy="2612571"/>
            <a:chOff x="4591028" y="3858007"/>
            <a:chExt cx="4375195" cy="296080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159" y="3918857"/>
              <a:ext cx="4066064" cy="265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Szövegdoboz 5"/>
            <p:cNvSpPr txBox="1"/>
            <p:nvPr/>
          </p:nvSpPr>
          <p:spPr>
            <a:xfrm rot="16200000">
              <a:off x="3407542" y="504149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 smtClean="0"/>
                <a:t>Feszültség</a:t>
              </a:r>
              <a:endParaRPr lang="en-US" b="1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5908508" y="6449479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 smtClean="0"/>
                <a:t>Idő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8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Elméleti alapok - Elnyelődés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Valódi közegben</a:t>
            </a:r>
          </a:p>
          <a:p>
            <a:pPr lvl="1"/>
            <a:r>
              <a:rPr lang="hu-HU" dirty="0" smtClean="0"/>
              <a:t>Frekvenciafüggő elnyelődés</a:t>
            </a:r>
          </a:p>
          <a:p>
            <a:pPr lvl="1"/>
            <a:r>
              <a:rPr lang="hu-HU" dirty="0" smtClean="0"/>
              <a:t>Fáziseltolódás</a:t>
            </a:r>
          </a:p>
          <a:p>
            <a:pPr lvl="2"/>
            <a:r>
              <a:rPr lang="hu-HU" dirty="0" smtClean="0"/>
              <a:t>Különböző frekvenciáknak különböző a terjedési sebessége</a:t>
            </a:r>
          </a:p>
          <a:p>
            <a:pPr lvl="2"/>
            <a:r>
              <a:rPr lang="hu-HU" dirty="0" smtClean="0"/>
              <a:t>Frekvenciafüggő torzítás</a:t>
            </a:r>
          </a:p>
          <a:p>
            <a:pPr lvl="1"/>
            <a:r>
              <a:rPr lang="hu-HU" dirty="0" smtClean="0"/>
              <a:t>Zaj</a:t>
            </a:r>
          </a:p>
          <a:p>
            <a:pPr lvl="2"/>
            <a:r>
              <a:rPr lang="hu-HU" dirty="0" smtClean="0"/>
              <a:t>Hő, más rendszerek zavarása…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54926"/>
            <a:ext cx="5085348" cy="195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2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" y="4854925"/>
            <a:ext cx="3376621" cy="1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21895" y="5128868"/>
            <a:ext cx="24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Optikai kábel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8" y="1276600"/>
            <a:ext cx="4700786" cy="343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Szimbólumok és bitek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600200"/>
            <a:ext cx="4320480" cy="4525963"/>
          </a:xfrm>
        </p:spPr>
        <p:txBody>
          <a:bodyPr>
            <a:normAutofit/>
          </a:bodyPr>
          <a:lstStyle/>
          <a:p>
            <a:r>
              <a:rPr lang="hu-HU" sz="2800" dirty="0" smtClean="0"/>
              <a:t>Bitek helyett szimbólumok használata az átvitelhez</a:t>
            </a:r>
            <a:endParaRPr lang="hu-HU" sz="2800" dirty="0"/>
          </a:p>
          <a:p>
            <a:r>
              <a:rPr lang="hu-HU" sz="2800" dirty="0" smtClean="0"/>
              <a:t>Példa:</a:t>
            </a:r>
          </a:p>
          <a:p>
            <a:pPr lvl="1"/>
            <a:r>
              <a:rPr lang="hu-HU" sz="2400" dirty="0" smtClean="0"/>
              <a:t>Vezessünk be 4 szimbólumot: A(00),B(01),C(10),D(11)</a:t>
            </a:r>
          </a:p>
          <a:p>
            <a:pPr lvl="1"/>
            <a:r>
              <a:rPr lang="hu-HU" sz="2400" dirty="0" smtClean="0"/>
              <a:t>Szimbólum ráta: (BAUD)</a:t>
            </a:r>
          </a:p>
          <a:p>
            <a:pPr lvl="2"/>
            <a:r>
              <a:rPr lang="hu-HU" sz="2000" dirty="0" smtClean="0"/>
              <a:t>Elküldött szimbólumok száma másodpercenként</a:t>
            </a:r>
          </a:p>
          <a:p>
            <a:pPr lvl="1"/>
            <a:r>
              <a:rPr lang="hu-HU" sz="2400" dirty="0" smtClean="0"/>
              <a:t>Adat ráta (</a:t>
            </a:r>
            <a:r>
              <a:rPr lang="hu-HU" sz="2400" dirty="0" err="1" smtClean="0"/>
              <a:t>bps</a:t>
            </a:r>
            <a:r>
              <a:rPr lang="hu-HU" sz="2400" dirty="0" smtClean="0"/>
              <a:t>):</a:t>
            </a:r>
          </a:p>
          <a:p>
            <a:pPr lvl="2"/>
            <a:r>
              <a:rPr lang="hu-HU" sz="2000" dirty="0" smtClean="0"/>
              <a:t>Elküldött bitek száma másodpercenként</a:t>
            </a:r>
            <a:endParaRPr lang="en-US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32040" y="4799128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Példa: </a:t>
            </a:r>
          </a:p>
          <a:p>
            <a:r>
              <a:rPr lang="hu-HU" sz="2000" dirty="0" smtClean="0"/>
              <a:t>Egy 600 </a:t>
            </a:r>
            <a:r>
              <a:rPr lang="hu-HU" sz="2000" dirty="0" err="1" smtClean="0"/>
              <a:t>Baudos</a:t>
            </a:r>
            <a:r>
              <a:rPr lang="hu-HU" sz="2000" dirty="0" smtClean="0"/>
              <a:t> modemmel, ami 16 szimbólumot különböztet meg 2400 </a:t>
            </a:r>
            <a:r>
              <a:rPr lang="hu-HU" sz="2000" dirty="0" err="1" smtClean="0"/>
              <a:t>bps</a:t>
            </a:r>
            <a:r>
              <a:rPr lang="hu-HU" sz="2000" dirty="0" smtClean="0"/>
              <a:t> adatráta érhető 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0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</a:t>
            </a:r>
            <a:r>
              <a:rPr lang="hu-HU" dirty="0" smtClean="0"/>
              <a:t>alapok – </a:t>
            </a:r>
            <a:r>
              <a:rPr lang="hu-HU" sz="4400" dirty="0" smtClean="0"/>
              <a:t>adatátvitel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16" y="1636295"/>
            <a:ext cx="4412225" cy="2485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dirty="0" smtClean="0"/>
                  <a:t>A </a:t>
                </a:r>
                <a:r>
                  <a:rPr lang="hu-HU" sz="2000" b="1" dirty="0" smtClean="0"/>
                  <a:t>sávszélesség</a:t>
                </a:r>
                <a:r>
                  <a:rPr lang="hu-HU" sz="2000" dirty="0" smtClean="0"/>
                  <a:t> (angolul „</a:t>
                </a:r>
                <a:r>
                  <a:rPr lang="hu-HU" sz="2000" i="1" dirty="0" err="1" smtClean="0"/>
                  <a:t>bandwidth</a:t>
                </a:r>
                <a:r>
                  <a:rPr lang="hu-HU" sz="2000" i="1" dirty="0" smtClean="0"/>
                  <a:t>”, jelölés: H</a:t>
                </a:r>
                <a:r>
                  <a:rPr lang="hu-HU" sz="2000" dirty="0" smtClean="0"/>
                  <a:t>) az a frekvencia tartományt, amelyen belül a csillapítás mértéke nem túl nagy.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u-HU" sz="2000" dirty="0" smtClean="0"/>
                  <a:t> vágási frekvencia]</a:t>
                </a:r>
              </a:p>
              <a:p>
                <a:r>
                  <a:rPr lang="hu-HU" sz="2000" b="1" dirty="0" smtClean="0"/>
                  <a:t>Szimbólumok száma:</a:t>
                </a:r>
                <a:r>
                  <a:rPr lang="hu-HU" sz="2000" dirty="0" smtClean="0"/>
                  <a:t> V, bináris esetben V=2 (0-s bit vagy 1-es bit)</a:t>
                </a:r>
              </a:p>
              <a:p>
                <a:r>
                  <a:rPr lang="hu-HU" sz="2000" b="1" dirty="0" smtClean="0"/>
                  <a:t>Zaj mentes csatorna:</a:t>
                </a:r>
                <a:r>
                  <a:rPr lang="hu-HU" sz="2000" dirty="0" smtClean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 smtClean="0"/>
                  <a:t> (</a:t>
                </a:r>
                <a:r>
                  <a:rPr lang="hu-HU" sz="2000" i="1" dirty="0" err="1" smtClean="0"/>
                  <a:t>Nyquist-tétel</a:t>
                </a:r>
                <a:r>
                  <a:rPr lang="hu-HU" sz="2000" i="1" dirty="0" smtClean="0"/>
                  <a:t>, 1924</a:t>
                </a:r>
                <a:r>
                  <a:rPr lang="hu-HU" sz="2000" dirty="0" smtClean="0"/>
                  <a:t>)</a:t>
                </a:r>
              </a:p>
              <a:p>
                <a:r>
                  <a:rPr lang="hu-HU" sz="2000" b="1" dirty="0" smtClean="0"/>
                  <a:t>Jel-zaj arány:</a:t>
                </a:r>
                <a:r>
                  <a:rPr lang="hu-HU" sz="2000" dirty="0" smtClean="0"/>
                  <a:t> S/N, a jel és a zaj teljesítményének hányadosa</a:t>
                </a:r>
              </a:p>
              <a:p>
                <a:r>
                  <a:rPr lang="hu-HU" sz="2000" b="1" dirty="0" smtClean="0"/>
                  <a:t>Zajos </a:t>
                </a:r>
                <a:r>
                  <a:rPr lang="hu-HU" sz="2000" b="1" dirty="0"/>
                  <a:t>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</a:t>
                </a:r>
                <a:r>
                  <a:rPr lang="hu-HU" sz="2000" dirty="0" smtClean="0"/>
                  <a:t>(</a:t>
                </a:r>
                <a:r>
                  <a:rPr lang="hu-HU" sz="2000" dirty="0" err="1" smtClean="0"/>
                  <a:t>S</a:t>
                </a:r>
                <a:r>
                  <a:rPr lang="hu-HU" sz="2000" i="1" dirty="0" err="1" smtClean="0"/>
                  <a:t>hannon-tétel</a:t>
                </a:r>
                <a:r>
                  <a:rPr lang="hu-HU" sz="2000" dirty="0" smtClean="0"/>
                  <a:t>)</a:t>
                </a:r>
                <a:endParaRPr lang="hu-H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blipFill rotWithShape="1">
                <a:blip r:embed="rId4"/>
                <a:stretch>
                  <a:fillRect l="-694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Példa: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 smtClean="0"/>
                  <a:t>Telefon vonal: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hu-HU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hu-HU" b="1" i="1" smtClean="0">
                        <a:latin typeface="Cambria Math"/>
                      </a:rPr>
                      <m:t>=</m:t>
                    </m:r>
                    <m:r>
                      <a:rPr lang="hu-HU" b="1" i="1" smtClean="0">
                        <a:latin typeface="Cambria Math"/>
                      </a:rPr>
                      <m:t>𝟑𝟎𝟎𝟎</m:t>
                    </m:r>
                    <m:r>
                      <a:rPr lang="hu-HU" b="1" i="1" smtClean="0">
                        <a:latin typeface="Cambria Math"/>
                      </a:rPr>
                      <m:t> </m:t>
                    </m:r>
                    <m:r>
                      <a:rPr lang="hu-HU" b="1" i="1" smtClean="0">
                        <a:latin typeface="Cambria Math"/>
                      </a:rPr>
                      <m:t>𝑯𝒛</m:t>
                    </m:r>
                  </m:oMath>
                </a14:m>
                <a:r>
                  <a:rPr lang="hu-HU" b="1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 smtClean="0"/>
                  <a:t>B </a:t>
                </a:r>
                <a:r>
                  <a:rPr lang="hu-HU" b="1" dirty="0" err="1" smtClean="0"/>
                  <a:t>bps</a:t>
                </a:r>
                <a:r>
                  <a:rPr lang="hu-HU" b="1" dirty="0" smtClean="0"/>
                  <a:t> adatsebesség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 smtClean="0"/>
                  <a:t>8 bit átvitele</a:t>
                </a:r>
              </a:p>
              <a:p>
                <a:r>
                  <a:rPr lang="hu-HU" dirty="0" smtClean="0"/>
                  <a:t>Ekkor: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8 bit átviteléhez 8/B mp szükséges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Első harmonikus frekvenciája: </a:t>
                </a:r>
                <a:br>
                  <a:rPr lang="hu-HU" dirty="0" smtClean="0"/>
                </a:br>
                <a:r>
                  <a:rPr lang="hu-HU" dirty="0" smtClean="0"/>
                  <a:t>B/8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Legmagasabb átvitt harmonikus száma: 3000/(B/</a:t>
                </a:r>
                <a:r>
                  <a:rPr lang="hu-HU" dirty="0"/>
                  <a:t>8</a:t>
                </a:r>
                <a:r>
                  <a:rPr lang="hu-HU" dirty="0" smtClean="0"/>
                  <a:t>)= 24000/B</a:t>
                </a: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438" t="-1066" b="-25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9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Átviteli közegek – vezetékes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mágneses adathordozók </a:t>
            </a:r>
            <a:r>
              <a:rPr lang="hu-HU" sz="2000" dirty="0" smtClean="0"/>
              <a:t>– sávszélesség jó, késleltetés nagy (nem on-line kapcsolat)</a:t>
            </a:r>
          </a:p>
          <a:p>
            <a:r>
              <a:rPr lang="hu-HU" sz="2000" b="1" dirty="0" smtClean="0"/>
              <a:t>Sodort érpár</a:t>
            </a:r>
            <a:r>
              <a:rPr lang="hu-HU" sz="2000" dirty="0" smtClean="0"/>
              <a:t> (angolul „</a:t>
            </a:r>
            <a:r>
              <a:rPr lang="hu-HU" sz="2000" i="1" dirty="0" smtClean="0"/>
              <a:t>twisted </a:t>
            </a:r>
            <a:r>
              <a:rPr lang="hu-HU" sz="2000" i="1" dirty="0" err="1" smtClean="0"/>
              <a:t>pair</a:t>
            </a:r>
            <a:r>
              <a:rPr lang="hu-HU" sz="2000" i="1" dirty="0" smtClean="0"/>
              <a:t>”</a:t>
            </a:r>
            <a:r>
              <a:rPr lang="hu-HU" sz="2000" dirty="0" smtClean="0"/>
              <a:t>) – főként távbeszélőrendszerekben használatos; dupla rézhuzal; analóg és digitális jelátvitel; UTP és STP</a:t>
            </a:r>
          </a:p>
          <a:p>
            <a:r>
              <a:rPr lang="hu-HU" sz="2000" b="1" dirty="0" err="1" smtClean="0"/>
              <a:t>Koaxális</a:t>
            </a:r>
            <a:r>
              <a:rPr lang="hu-HU" sz="2000" b="1" dirty="0" smtClean="0"/>
              <a:t> kábel</a:t>
            </a:r>
            <a:r>
              <a:rPr lang="hu-HU" sz="2000" dirty="0" smtClean="0"/>
              <a:t> – nagyobb sebesség és távolság érhető el, mint a sodorttal; analóg (</a:t>
            </a:r>
            <a:r>
              <a:rPr lang="hu-HU" sz="2000" i="1" dirty="0" smtClean="0"/>
              <a:t>75 </a:t>
            </a:r>
            <a:r>
              <a:rPr lang="el-GR" sz="2000" i="1" dirty="0" smtClean="0"/>
              <a:t>Ω</a:t>
            </a:r>
            <a:r>
              <a:rPr lang="hu-HU" sz="2000" dirty="0" smtClean="0"/>
              <a:t>) </a:t>
            </a:r>
            <a:r>
              <a:rPr lang="hu-HU" sz="2000" dirty="0"/>
              <a:t>és </a:t>
            </a:r>
            <a:r>
              <a:rPr lang="hu-HU" sz="2000" dirty="0" smtClean="0"/>
              <a:t>digitális</a:t>
            </a:r>
            <a:r>
              <a:rPr lang="hu-HU" sz="2000" dirty="0"/>
              <a:t> </a:t>
            </a:r>
            <a:r>
              <a:rPr lang="hu-HU" sz="2000" dirty="0" smtClean="0"/>
              <a:t>(</a:t>
            </a:r>
            <a:r>
              <a:rPr lang="hu-HU" sz="2000" i="1" dirty="0" smtClean="0"/>
              <a:t>50 </a:t>
            </a:r>
            <a:r>
              <a:rPr lang="el-GR" sz="2000" i="1" dirty="0"/>
              <a:t>Ω</a:t>
            </a:r>
            <a:r>
              <a:rPr lang="hu-HU" sz="2000" dirty="0"/>
              <a:t>)</a:t>
            </a:r>
            <a:r>
              <a:rPr lang="hu-HU" sz="2000" dirty="0" smtClean="0"/>
              <a:t> jelátvitel</a:t>
            </a:r>
          </a:p>
          <a:p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51" y="3857414"/>
            <a:ext cx="5210336" cy="191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1636" y="5454398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(</a:t>
            </a:r>
            <a:r>
              <a:rPr lang="hu-HU" sz="1400" dirty="0" err="1" smtClean="0">
                <a:solidFill>
                  <a:schemeClr val="bg1"/>
                </a:solidFill>
              </a:rPr>
              <a:t>Tanenbaum</a:t>
            </a:r>
            <a:r>
              <a:rPr lang="hu-HU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Átviteli közegek – vezetékes 2/</a:t>
            </a:r>
            <a:r>
              <a:rPr lang="hu-HU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Fényvezető szálak </a:t>
            </a:r>
            <a:r>
              <a:rPr lang="hu-HU" sz="2000" dirty="0" smtClean="0"/>
              <a:t>– részei: fényforrás, átviteli közeg és detektor; fényimpulzus 1-es bit, nincs fényimpulzus 0-s bit; sugaraknak más-más </a:t>
            </a:r>
            <a:r>
              <a:rPr lang="hu-HU" sz="2000" dirty="0" err="1" smtClean="0"/>
              <a:t>módusa</a:t>
            </a:r>
            <a:r>
              <a:rPr lang="hu-HU" sz="2000" dirty="0" smtClean="0"/>
              <a:t> van (határszög ≤ beeső sugár szöge)</a:t>
            </a:r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b="1" dirty="0" smtClean="0"/>
              <a:t>Fénykábelek</a:t>
            </a:r>
            <a:r>
              <a:rPr lang="hu-HU" sz="2000" dirty="0" smtClean="0"/>
              <a:t> felépítése:</a:t>
            </a:r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02" y="2448514"/>
            <a:ext cx="4275651" cy="1674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1788" y="3888490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rgbClr val="FF0000"/>
                </a:solidFill>
              </a:rPr>
              <a:t>(</a:t>
            </a:r>
            <a:r>
              <a:rPr lang="hu-HU" sz="1400" dirty="0" err="1" smtClean="0">
                <a:solidFill>
                  <a:srgbClr val="FF0000"/>
                </a:solidFill>
              </a:rPr>
              <a:t>Tanenbaum</a:t>
            </a:r>
            <a:r>
              <a:rPr lang="hu-HU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9" y="4767206"/>
            <a:ext cx="3640776" cy="1670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Átviteli közegek – vezetékes 3/</a:t>
            </a:r>
            <a:r>
              <a:rPr lang="hu-HU" dirty="0" err="1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Fénykábelek</a:t>
            </a:r>
            <a:r>
              <a:rPr lang="hu-HU" sz="2000" dirty="0" smtClean="0"/>
              <a:t> összevetése fényimpulzus típusa alapján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6" y="2297498"/>
            <a:ext cx="4661657" cy="19539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Analógia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6" name="Picture 4" descr="C:\Users\t0ph3r\Documents\CS 4700\assets\Emai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8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0ph3r\Documents\CS 4700\assets\User Coat Blu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54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0ph3r\Documents\CS 4700\assets\User Coat Red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0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0ph3r\Documents\CS 4700\assets\Edit Document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7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0ph3r\Documents\CS 4700\assets\Document-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67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0ph3r\Documents\CS 4700\assets\Emai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68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t0ph3r\Documents\CS 4700\assets\Mail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6" y="4901095"/>
            <a:ext cx="1570535" cy="15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t0ph3r\Documents\CS 4700\assets\mail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70" y="4901095"/>
            <a:ext cx="1495827" cy="14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t0ph3r\Documents\CS 4700\assets\USP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45" y="4676079"/>
            <a:ext cx="2408401" cy="172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99995" y="6307854"/>
            <a:ext cx="2392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Posta szolgáltatás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1550744" y="3139231"/>
            <a:ext cx="6510224" cy="2815359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2054906" y="2129246"/>
            <a:ext cx="3693374" cy="1084187"/>
            <a:chOff x="1219200" y="4720928"/>
            <a:chExt cx="5465003" cy="1414755"/>
          </a:xfrm>
        </p:grpSpPr>
        <p:sp>
          <p:nvSpPr>
            <p:cNvPr id="17" name="Rectangular Callout 16"/>
            <p:cNvSpPr/>
            <p:nvPr/>
          </p:nvSpPr>
          <p:spPr>
            <a:xfrm>
              <a:off x="1219200" y="4750689"/>
              <a:ext cx="5181600" cy="1384994"/>
            </a:xfrm>
            <a:prstGeom prst="wedgeRectCallout">
              <a:avLst>
                <a:gd name="adj1" fmla="val 58708"/>
                <a:gd name="adj2" fmla="val 118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1" y="4720928"/>
              <a:ext cx="5465002" cy="94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A címke tartalmazza a útvonal információt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381500" y="2390775"/>
            <a:ext cx="2164020" cy="612226"/>
            <a:chOff x="1219200" y="4876799"/>
            <a:chExt cx="518160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01999"/>
                <a:gd name="adj2" fmla="val 26461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2" y="4876799"/>
              <a:ext cx="5181603" cy="118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Kicsomagolás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3487424" y="3425839"/>
            <a:ext cx="2932426" cy="954107"/>
            <a:chOff x="1219200" y="4876799"/>
            <a:chExt cx="518160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345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Nem ismeri a levél tartalmát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114925" y="792801"/>
            <a:ext cx="3809052" cy="954107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11"/>
                <a:gd name="adj2" fmla="val 8959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Nem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tud semmit a posta működéséről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27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</a:t>
            </a:r>
            <a:r>
              <a:rPr lang="hu-HU" dirty="0" smtClean="0"/>
              <a:t>alapok – </a:t>
            </a:r>
            <a:r>
              <a:rPr lang="hu-HU" sz="4400" dirty="0" smtClean="0"/>
              <a:t>vezeték nélküli</a:t>
            </a:r>
            <a:r>
              <a:rPr lang="hu-HU" dirty="0" smtClean="0"/>
              <a:t> </a:t>
            </a:r>
            <a:r>
              <a:rPr lang="hu-HU" sz="4400" dirty="0" smtClean="0"/>
              <a:t>adatátvitel</a:t>
            </a:r>
            <a:r>
              <a:rPr lang="hu-HU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b="1" dirty="0" smtClean="0"/>
                  <a:t>Frekvencia</a:t>
                </a:r>
                <a:r>
                  <a:rPr lang="hu-HU" sz="2000" dirty="0" smtClean="0"/>
                  <a:t>: elektromágneses hullám másodpercenkénti rezgésszáma. </a:t>
                </a:r>
              </a:p>
              <a:p>
                <a:pPr lvl="1"/>
                <a:r>
                  <a:rPr lang="hu-HU" sz="2000" dirty="0" smtClean="0"/>
                  <a:t>Jelölés: 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hu-HU" sz="2000" dirty="0" smtClean="0"/>
              </a:p>
              <a:p>
                <a:pPr lvl="1"/>
                <a:r>
                  <a:rPr lang="hu-HU" sz="2000" dirty="0" smtClean="0"/>
                  <a:t>Mértékegység: Hertz (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hu-HU" sz="2000" dirty="0" smtClean="0"/>
                  <a:t>)</a:t>
                </a:r>
              </a:p>
              <a:p>
                <a:pPr lvl="1"/>
                <a:endParaRPr lang="hu-HU" sz="2000" dirty="0" smtClean="0"/>
              </a:p>
              <a:p>
                <a:r>
                  <a:rPr lang="hu-HU" sz="2000" b="1" dirty="0" smtClean="0"/>
                  <a:t>Hullámhossz</a:t>
                </a:r>
                <a:r>
                  <a:rPr lang="hu-HU" sz="2000" dirty="0" smtClean="0"/>
                  <a:t>: két egymást követő hullámcsúcs (vagy hullámvölgy) közötti távolság</a:t>
                </a:r>
              </a:p>
              <a:p>
                <a:pPr lvl="1"/>
                <a:r>
                  <a:rPr lang="hu-HU" sz="2000" dirty="0" smtClean="0"/>
                  <a:t>Jelölés: </a:t>
                </a:r>
                <a:r>
                  <a:rPr lang="el-GR" sz="2000" dirty="0" smtClean="0"/>
                  <a:t>λ</a:t>
                </a:r>
                <a:endParaRPr lang="hu-HU" sz="2000" dirty="0" smtClean="0"/>
              </a:p>
              <a:p>
                <a:pPr lvl="1"/>
                <a:endParaRPr lang="hu-HU" sz="2000" dirty="0" smtClean="0"/>
              </a:p>
              <a:p>
                <a:r>
                  <a:rPr lang="hu-HU" sz="2000" b="1" dirty="0" smtClean="0"/>
                  <a:t>Fénysebesség</a:t>
                </a:r>
                <a:r>
                  <a:rPr lang="hu-HU" sz="2000" dirty="0" smtClean="0"/>
                  <a:t>: az elektromágneses hullámok terjedési sebessége vákuumban </a:t>
                </a:r>
              </a:p>
              <a:p>
                <a:pPr lvl="1"/>
                <a:r>
                  <a:rPr lang="hu-HU" sz="2000" dirty="0"/>
                  <a:t>Jelölés: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 smtClean="0"/>
                  <a:t>Értéke: kb.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hu-HU" sz="2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hu-HU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hu-HU" sz="2000" dirty="0" smtClean="0"/>
              </a:p>
              <a:p>
                <a:pPr lvl="1"/>
                <a:r>
                  <a:rPr lang="hu-HU" sz="2000" dirty="0" smtClean="0"/>
                  <a:t>Rézben és üvegszálban ez a sebesség nagyjából a 2/3-adára csökken</a:t>
                </a:r>
                <a:endParaRPr lang="hu-HU" sz="2000" dirty="0"/>
              </a:p>
              <a:p>
                <a:r>
                  <a:rPr lang="hu-HU" sz="2000" dirty="0" smtClean="0"/>
                  <a:t>Összefüggés a fenti mennyiségek között: </a:t>
                </a:r>
                <a:r>
                  <a:rPr lang="el-GR" sz="2000" i="0" dirty="0" smtClean="0">
                    <a:latin typeface="+mj-lt"/>
                  </a:rPr>
                  <a:t>λ</a:t>
                </a:r>
                <a:r>
                  <a:rPr lang="hu-HU" sz="2000" i="1" dirty="0" smtClean="0"/>
                  <a:t>f</a:t>
                </a:r>
                <a:r>
                  <a:rPr lang="hu-HU" sz="2000" dirty="0" smtClean="0"/>
                  <a:t> = </a:t>
                </a:r>
                <a:r>
                  <a:rPr lang="hu-HU" sz="2000" i="1" dirty="0" smtClean="0"/>
                  <a:t>c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97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</a:t>
            </a:r>
            <a:r>
              <a:rPr lang="hu-HU" sz="3600" dirty="0" smtClean="0"/>
              <a:t>spektrum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122714"/>
              </p:ext>
            </p:extLst>
          </p:nvPr>
        </p:nvGraphicFramePr>
        <p:xfrm>
          <a:off x="2300522" y="1589418"/>
          <a:ext cx="4727685" cy="5029200"/>
        </p:xfrm>
        <a:graphic>
          <a:graphicData uri="http://schemas.openxmlformats.org/drawingml/2006/table">
            <a:tbl>
              <a:tblPr/>
              <a:tblGrid>
                <a:gridCol w="1239564"/>
                <a:gridCol w="1797269"/>
                <a:gridCol w="169085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Tartomány  neve</a:t>
                      </a:r>
                      <a:endParaRPr lang="en-US" b="1" dirty="0"/>
                    </a:p>
                  </a:txBody>
                  <a:tcPr marL="42863" marR="42863" marT="57150" marB="571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Hullámhossz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 smtClean="0"/>
                        <a:t>(</a:t>
                      </a:r>
                      <a:r>
                        <a:rPr lang="hu-HU" b="0" i="1" noProof="0" dirty="0" smtClean="0"/>
                        <a:t>centiméter</a:t>
                      </a:r>
                      <a:r>
                        <a:rPr lang="en-US" b="1" dirty="0" smtClean="0"/>
                        <a:t>)</a:t>
                      </a:r>
                      <a:endParaRPr lang="en-US" dirty="0"/>
                    </a:p>
                  </a:txBody>
                  <a:tcPr marL="42863" marR="42863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Frekvencia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(</a:t>
                      </a:r>
                      <a:r>
                        <a:rPr lang="en-US" b="0" i="1" dirty="0" smtClean="0"/>
                        <a:t>H</a:t>
                      </a:r>
                      <a:r>
                        <a:rPr lang="hu-HU" b="0" i="1" dirty="0" err="1" smtClean="0"/>
                        <a:t>ert</a:t>
                      </a:r>
                      <a:r>
                        <a:rPr lang="en-US" b="0" i="1" dirty="0" smtClean="0"/>
                        <a:t>z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2863" marR="42863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Rádió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&gt;</a:t>
                      </a:r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3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Mikrohullám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10 - 0.01</a:t>
                      </a:r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9</a:t>
                      </a:r>
                      <a:r>
                        <a:rPr lang="en-US" dirty="0"/>
                        <a:t> - 3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Infravörös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0.01 - 7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x 10</a:t>
                      </a:r>
                      <a:r>
                        <a:rPr lang="en-US" baseline="30000" dirty="0"/>
                        <a:t>12</a:t>
                      </a:r>
                      <a:r>
                        <a:rPr lang="en-US" dirty="0"/>
                        <a:t> - 4.3 x 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Látható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x 10</a:t>
                      </a:r>
                      <a:r>
                        <a:rPr lang="en-US" baseline="30000" dirty="0"/>
                        <a:t>-5</a:t>
                      </a:r>
                      <a:r>
                        <a:rPr lang="en-US" dirty="0"/>
                        <a:t> - 4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 - 7.5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Ultraibolya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x 10</a:t>
                      </a:r>
                      <a:r>
                        <a:rPr lang="en-US" baseline="30000" dirty="0"/>
                        <a:t>-5</a:t>
                      </a:r>
                      <a:r>
                        <a:rPr lang="en-US" dirty="0"/>
                        <a:t> - 10</a:t>
                      </a:r>
                      <a:r>
                        <a:rPr lang="en-US" baseline="30000" dirty="0"/>
                        <a:t>-7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 - 3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Röntgen sugarak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-7</a:t>
                      </a:r>
                      <a:r>
                        <a:rPr lang="en-US" dirty="0"/>
                        <a:t> - 10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17</a:t>
                      </a:r>
                      <a:r>
                        <a:rPr lang="en-US" dirty="0"/>
                        <a:t> - 3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 </a:t>
                      </a:r>
                      <a:r>
                        <a:rPr lang="hu-HU" dirty="0" smtClean="0"/>
                        <a:t>sugarak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3 </a:t>
                      </a:r>
                      <a:r>
                        <a:rPr lang="hu-HU" dirty="0" smtClean="0"/>
                        <a:t>*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</a:t>
            </a:r>
            <a:r>
              <a:rPr lang="hu-HU" sz="3600" dirty="0" smtClean="0"/>
              <a:t>spektrum</a:t>
            </a:r>
            <a:endParaRPr lang="en-US" sz="5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82567" y="4840013"/>
            <a:ext cx="685312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08385" y="4611415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44785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2938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3823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7566" y="4579883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5720" y="4579883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19546" y="4601888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8203" y="5175109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30 </a:t>
            </a:r>
          </a:p>
          <a:p>
            <a:pPr algn="ctr"/>
            <a:r>
              <a:rPr lang="hu-HU" sz="1600" b="1" dirty="0" smtClean="0"/>
              <a:t>KHz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43831" y="514407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300 </a:t>
            </a:r>
          </a:p>
          <a:p>
            <a:pPr algn="ctr"/>
            <a:r>
              <a:rPr lang="hu-HU" sz="1600" b="1" dirty="0" smtClean="0"/>
              <a:t>KHz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72722" y="5150100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3</a:t>
            </a:r>
          </a:p>
          <a:p>
            <a:pPr algn="ctr"/>
            <a:r>
              <a:rPr lang="hu-HU" sz="1600" b="1" dirty="0" smtClean="0"/>
              <a:t>MHz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17642" y="5135586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30</a:t>
            </a:r>
          </a:p>
          <a:p>
            <a:pPr algn="ctr"/>
            <a:r>
              <a:rPr lang="hu-HU" sz="1600" b="1" dirty="0" smtClean="0"/>
              <a:t>MHz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697" y="5126702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300</a:t>
            </a:r>
          </a:p>
          <a:p>
            <a:pPr algn="ctr"/>
            <a:r>
              <a:rPr lang="hu-HU" sz="1600" b="1" dirty="0" smtClean="0"/>
              <a:t>MHz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21718" y="5100146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3</a:t>
            </a:r>
          </a:p>
          <a:p>
            <a:pPr algn="ctr"/>
            <a:r>
              <a:rPr lang="hu-HU" sz="1600" b="1" dirty="0" err="1" smtClean="0"/>
              <a:t>GHz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216288" y="5129094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30</a:t>
            </a:r>
          </a:p>
          <a:p>
            <a:pPr algn="ctr"/>
            <a:r>
              <a:rPr lang="hu-HU" sz="1600" b="1" dirty="0" err="1" smtClean="0"/>
              <a:t>GHz</a:t>
            </a:r>
            <a:endParaRPr lang="en-US" sz="1600" b="1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793539" y="38987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1833464" y="35431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5400000">
            <a:off x="2858979" y="3894060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5400000">
            <a:off x="3896178" y="35431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5400000">
            <a:off x="4903607" y="3904737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5400000">
            <a:off x="5905322" y="3540369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176" y="38810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VLF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6982" y="352985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05719" y="39303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54929" y="35053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24311" y="3930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VHF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1336" y="3505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UHF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>
            <a:off x="6916761" y="3888470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37465" y="391406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SHF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5490" y="1836365"/>
            <a:ext cx="993452" cy="68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Például: </a:t>
            </a:r>
            <a:r>
              <a:rPr lang="hu-HU" sz="1750" i="1" dirty="0" smtClean="0"/>
              <a:t>órajelek</a:t>
            </a:r>
            <a:endParaRPr lang="en-US" sz="1750" i="1" dirty="0"/>
          </a:p>
        </p:txBody>
      </p:sp>
      <p:sp>
        <p:nvSpPr>
          <p:cNvPr id="49" name="Rectangle 48"/>
          <p:cNvSpPr/>
          <p:nvPr/>
        </p:nvSpPr>
        <p:spPr>
          <a:xfrm>
            <a:off x="1408385" y="1832956"/>
            <a:ext cx="981972" cy="144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Például: </a:t>
            </a:r>
            <a:r>
              <a:rPr lang="hu-HU" sz="1750" i="1" dirty="0" smtClean="0"/>
              <a:t>tengerészeti mobil, rádió adatszórás</a:t>
            </a:r>
            <a:endParaRPr lang="en-US" sz="1750" i="1" dirty="0"/>
          </a:p>
        </p:txBody>
      </p:sp>
      <p:sp>
        <p:nvSpPr>
          <p:cNvPr id="50" name="Rectangle 49"/>
          <p:cNvSpPr/>
          <p:nvPr/>
        </p:nvSpPr>
        <p:spPr>
          <a:xfrm>
            <a:off x="3457155" y="1822957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Például: </a:t>
            </a:r>
            <a:r>
              <a:rPr lang="hu-HU" i="1" dirty="0" smtClean="0"/>
              <a:t>légforgalmi</a:t>
            </a:r>
            <a:r>
              <a:rPr lang="hu-HU" sz="1750" i="1" dirty="0" smtClean="0"/>
              <a:t> mobil, rádió adatszórás (amatőr)</a:t>
            </a:r>
            <a:endParaRPr lang="en-US" sz="1750" i="1" dirty="0"/>
          </a:p>
        </p:txBody>
      </p:sp>
      <p:sp>
        <p:nvSpPr>
          <p:cNvPr id="51" name="Rectangle 50"/>
          <p:cNvSpPr/>
          <p:nvPr/>
        </p:nvSpPr>
        <p:spPr>
          <a:xfrm>
            <a:off x="4508570" y="1830276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Például: </a:t>
            </a:r>
            <a:r>
              <a:rPr lang="hu-HU" i="1" dirty="0" smtClean="0"/>
              <a:t>televízió</a:t>
            </a:r>
            <a:r>
              <a:rPr lang="hu-HU" sz="1750" i="1" dirty="0" smtClean="0"/>
              <a:t>, rádió navigáció</a:t>
            </a:r>
            <a:endParaRPr lang="en-US" sz="1750" i="1" dirty="0"/>
          </a:p>
        </p:txBody>
      </p:sp>
      <p:sp>
        <p:nvSpPr>
          <p:cNvPr id="52" name="Rectangle 51"/>
          <p:cNvSpPr/>
          <p:nvPr/>
        </p:nvSpPr>
        <p:spPr>
          <a:xfrm>
            <a:off x="5559986" y="1822957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Például: </a:t>
            </a:r>
            <a:r>
              <a:rPr lang="hu-HU" sz="1750" i="1" dirty="0" smtClean="0"/>
              <a:t>televíziós adatszórás,  navigáció</a:t>
            </a:r>
            <a:endParaRPr lang="en-US" sz="1750" i="1" dirty="0"/>
          </a:p>
        </p:txBody>
      </p:sp>
      <p:sp>
        <p:nvSpPr>
          <p:cNvPr id="53" name="Rectangle 52"/>
          <p:cNvSpPr/>
          <p:nvPr/>
        </p:nvSpPr>
        <p:spPr>
          <a:xfrm>
            <a:off x="2438030" y="1828384"/>
            <a:ext cx="981972" cy="144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Például: </a:t>
            </a:r>
            <a:r>
              <a:rPr lang="hu-HU" sz="1750" i="1" dirty="0" smtClean="0"/>
              <a:t>szárazföldi mobil, rádió adatszórás</a:t>
            </a:r>
            <a:endParaRPr lang="en-US" sz="1750" i="1" dirty="0"/>
          </a:p>
        </p:txBody>
      </p:sp>
      <p:sp>
        <p:nvSpPr>
          <p:cNvPr id="54" name="Rectangle 53"/>
          <p:cNvSpPr/>
          <p:nvPr/>
        </p:nvSpPr>
        <p:spPr>
          <a:xfrm>
            <a:off x="6611401" y="1826765"/>
            <a:ext cx="981972" cy="14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Például: </a:t>
            </a:r>
            <a:r>
              <a:rPr lang="hu-HU" sz="1750" i="1" dirty="0" smtClean="0"/>
              <a:t>szatellit kommunikáció</a:t>
            </a:r>
            <a:endParaRPr lang="en-US" sz="175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</a:t>
            </a:r>
            <a:r>
              <a:rPr lang="hu-HU" sz="3600" dirty="0" smtClean="0"/>
              <a:t>spektrum</a:t>
            </a:r>
            <a:endParaRPr lang="en-US" sz="5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879943"/>
            <a:ext cx="5724333" cy="4053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57513" y="5938030"/>
            <a:ext cx="21925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[Forrás: T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anenbaum</a:t>
            </a:r>
            <a:r>
              <a:rPr lang="hu-HU" b="1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</a:t>
            </a:r>
            <a:r>
              <a:rPr lang="hu-HU" dirty="0" smtClean="0"/>
              <a:t>vezeték nélküli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Rádiófrekvenciás átvitel</a:t>
            </a:r>
            <a:r>
              <a:rPr lang="hu-HU" sz="2000" dirty="0" smtClean="0"/>
              <a:t> – egyszerűen előállíthatóak; nagy távolság; kültéri és beltéri alkalmazhatóság; frekvenciafüggő terjedési jellemzők</a:t>
            </a:r>
          </a:p>
          <a:p>
            <a:endParaRPr lang="hu-HU" sz="2000" dirty="0"/>
          </a:p>
          <a:p>
            <a:endParaRPr lang="hu-HU" sz="2000" dirty="0" smtClean="0"/>
          </a:p>
          <a:p>
            <a:endParaRPr lang="hu-HU" sz="2000" dirty="0"/>
          </a:p>
          <a:p>
            <a:endParaRPr lang="hu-HU" sz="2000" dirty="0" smtClean="0"/>
          </a:p>
          <a:p>
            <a:r>
              <a:rPr lang="hu-HU" sz="2000" b="1" dirty="0" smtClean="0"/>
              <a:t>Mikrohullámú átvitel</a:t>
            </a:r>
            <a:r>
              <a:rPr lang="hu-HU" sz="2000" dirty="0" smtClean="0"/>
              <a:t> – egyenes vonal mentén terjed; elhalkulás problémája; nem drága</a:t>
            </a:r>
          </a:p>
          <a:p>
            <a:r>
              <a:rPr lang="hu-HU" sz="2000" b="1" dirty="0" smtClean="0"/>
              <a:t>Infravörös és milliméteres hullámú átvitel </a:t>
            </a:r>
            <a:r>
              <a:rPr lang="hu-HU" sz="2000" dirty="0" smtClean="0"/>
              <a:t>– kistávolságú átvitel esetén; szilárd tárgyakon nem hatol át</a:t>
            </a:r>
          </a:p>
          <a:p>
            <a:r>
              <a:rPr lang="hu-HU" sz="2000" b="1" dirty="0" smtClean="0"/>
              <a:t>Látható fényhullámú átvitel</a:t>
            </a:r>
            <a:r>
              <a:rPr lang="hu-HU" sz="2000" dirty="0" smtClean="0"/>
              <a:t> – lézerforrás + fényérzékelő; nagy sávszélesség, olcsó, nem engedélyköteles; időjárás erősen befolyásolhatja;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96" y="2591630"/>
            <a:ext cx="3772727" cy="14100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Internet a kábel TV hálózaton</a:t>
            </a:r>
            <a:endParaRPr lang="en-US" dirty="0"/>
          </a:p>
        </p:txBody>
      </p:sp>
      <p:pic>
        <p:nvPicPr>
          <p:cNvPr id="4" name="Picture 4" descr="2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2"/>
          <a:stretch>
            <a:fillRect/>
          </a:stretch>
        </p:blipFill>
        <p:spPr bwMode="auto">
          <a:xfrm>
            <a:off x="835025" y="1556792"/>
            <a:ext cx="7473950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Internet a kábel TV hálózaton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5715000"/>
            <a:ext cx="6626225" cy="838200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hu-HU" dirty="0" smtClean="0"/>
              <a:t>Frekvencia kiosztás egy tipikus kábel TV alapú Internet elérés esetén</a:t>
            </a:r>
            <a:endParaRPr lang="en-US" dirty="0"/>
          </a:p>
        </p:txBody>
      </p:sp>
      <p:pic>
        <p:nvPicPr>
          <p:cNvPr id="61444" name="Picture 4" descr="2-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54238"/>
            <a:ext cx="822007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Átviteli közegek – </a:t>
            </a:r>
            <a:r>
              <a:rPr lang="hu-HU" sz="4400" dirty="0" smtClean="0"/>
              <a:t>kommunikáció műholdak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383281" cy="4023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b="1" cap="small" dirty="0" smtClean="0"/>
              <a:t>Jellemzők</a:t>
            </a:r>
            <a:r>
              <a:rPr lang="hu-HU" sz="2000" b="1" dirty="0" smtClean="0"/>
              <a:t> </a:t>
            </a:r>
          </a:p>
          <a:p>
            <a:pPr>
              <a:spcBef>
                <a:spcPts val="0"/>
              </a:spcBef>
            </a:pPr>
            <a:r>
              <a:rPr lang="hu-HU" sz="2000" i="1" dirty="0" err="1" smtClean="0"/>
              <a:t>Transzpondereket</a:t>
            </a:r>
            <a:r>
              <a:rPr lang="hu-HU" sz="2000" dirty="0" smtClean="0"/>
              <a:t> tartalmaz a spektrum részek figyelésére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Jeleket felerősíti és továbbítja egy másik frekvencián</a:t>
            </a:r>
          </a:p>
          <a:p>
            <a:pPr lvl="1">
              <a:spcBef>
                <a:spcPts val="0"/>
              </a:spcBef>
            </a:pPr>
            <a:r>
              <a:rPr lang="hu-HU" sz="2000" dirty="0" smtClean="0"/>
              <a:t>széles területen vagy</a:t>
            </a:r>
          </a:p>
          <a:p>
            <a:pPr lvl="1">
              <a:spcBef>
                <a:spcPts val="0"/>
              </a:spcBef>
            </a:pPr>
            <a:r>
              <a:rPr lang="hu-HU" sz="2000" dirty="0" smtClean="0"/>
              <a:t>keskeny területen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Magassággal nő a keringési idő 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61" y="2954642"/>
            <a:ext cx="5206840" cy="3344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4473" y="6299200"/>
            <a:ext cx="21925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[Forrás: T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anenbaum</a:t>
            </a:r>
            <a:r>
              <a:rPr lang="hu-HU" b="1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Átviteli közegek – </a:t>
            </a:r>
            <a:r>
              <a:rPr lang="hu-HU" sz="4400" dirty="0" smtClean="0"/>
              <a:t>kommunikáció műholdak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69239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cap="small" dirty="0" smtClean="0"/>
              <a:t>Fajtái</a:t>
            </a:r>
            <a:r>
              <a:rPr lang="hu-HU" sz="2000" b="1" dirty="0" smtClean="0"/>
              <a:t> </a:t>
            </a:r>
          </a:p>
          <a:p>
            <a:pPr>
              <a:spcBef>
                <a:spcPts val="0"/>
              </a:spcBef>
            </a:pPr>
            <a:r>
              <a:rPr lang="hu-HU" sz="2000" b="1" dirty="0" err="1" smtClean="0"/>
              <a:t>Geoszinkron</a:t>
            </a:r>
            <a:r>
              <a:rPr lang="hu-HU" sz="2000" b="1" dirty="0" smtClean="0"/>
              <a:t> műholdak</a:t>
            </a:r>
            <a:r>
              <a:rPr lang="hu-HU" sz="2000" dirty="0" smtClean="0"/>
              <a:t> – 270 milliszekundum késleltetés, 3 műhold szükséges a föld lefedésére, 35800 kilométeres magasságban keringenek</a:t>
            </a:r>
          </a:p>
          <a:p>
            <a:r>
              <a:rPr lang="hu-HU" sz="2000" b="1" dirty="0" smtClean="0"/>
              <a:t>Közepes röppályás műholdak – </a:t>
            </a:r>
            <a:r>
              <a:rPr lang="hu-HU" sz="2000" dirty="0" smtClean="0"/>
              <a:t>35-85 </a:t>
            </a:r>
            <a:r>
              <a:rPr lang="hu-HU" sz="2000" dirty="0"/>
              <a:t>milliszekundum késleltetés, </a:t>
            </a:r>
            <a:r>
              <a:rPr lang="hu-HU" sz="2000" dirty="0" smtClean="0"/>
              <a:t>10 </a:t>
            </a:r>
            <a:r>
              <a:rPr lang="hu-HU" sz="2000" dirty="0"/>
              <a:t>műhold szükséges a föld lefedésére, </a:t>
            </a:r>
            <a:r>
              <a:rPr lang="hu-HU" sz="2000" dirty="0" smtClean="0"/>
              <a:t>a két Van Allen-öv közötti </a:t>
            </a:r>
            <a:r>
              <a:rPr lang="hu-HU" sz="2000" dirty="0"/>
              <a:t>magasságban </a:t>
            </a:r>
            <a:r>
              <a:rPr lang="hu-HU" sz="2000" dirty="0" smtClean="0"/>
              <a:t>keringenek</a:t>
            </a:r>
            <a:endParaRPr lang="hu-HU" sz="2000" b="1" dirty="0" smtClean="0"/>
          </a:p>
          <a:p>
            <a:r>
              <a:rPr lang="hu-HU" sz="2000" b="1" dirty="0" smtClean="0"/>
              <a:t>Alacsony röppályás műholdak – </a:t>
            </a:r>
            <a:r>
              <a:rPr lang="hu-HU" sz="2000" dirty="0" smtClean="0"/>
              <a:t>1-7 </a:t>
            </a:r>
            <a:r>
              <a:rPr lang="hu-HU" sz="2000" dirty="0"/>
              <a:t>milliszekundum késleltetés, </a:t>
            </a:r>
            <a:r>
              <a:rPr lang="hu-HU" sz="2000" dirty="0" smtClean="0"/>
              <a:t>50 </a:t>
            </a:r>
            <a:r>
              <a:rPr lang="hu-HU" sz="2000" dirty="0"/>
              <a:t>műhold szükséges a föld lefedésére, </a:t>
            </a:r>
            <a:r>
              <a:rPr lang="hu-HU" sz="2000" dirty="0" smtClean="0"/>
              <a:t>az alsó Van Allen-öv alatti tartományban keringenek</a:t>
            </a:r>
            <a:endParaRPr lang="hu-HU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Adatátvitel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Hálózati rétegek</a:t>
            </a:r>
            <a:r>
              <a:rPr lang="en-US" dirty="0" smtClean="0"/>
              <a:t> </a:t>
            </a:r>
            <a:r>
              <a:rPr lang="hu-HU" dirty="0" smtClean="0"/>
              <a:t>a gyakorlatban</a:t>
            </a:r>
            <a:br>
              <a:rPr lang="hu-HU" dirty="0" smtClean="0"/>
            </a:br>
            <a:r>
              <a:rPr lang="hu-HU" dirty="0" smtClean="0"/>
              <a:t>Network </a:t>
            </a:r>
            <a:r>
              <a:rPr lang="hu-HU" dirty="0" err="1" smtClean="0"/>
              <a:t>stack</a:t>
            </a:r>
            <a:r>
              <a:rPr lang="hu-HU" dirty="0" smtClean="0"/>
              <a:t>/</a:t>
            </a:r>
            <a:r>
              <a:rPr lang="hu-HU" dirty="0" err="1" smtClean="0"/>
              <a:t>Protocol</a:t>
            </a:r>
            <a:r>
              <a:rPr lang="hu-HU" dirty="0" smtClean="0"/>
              <a:t> </a:t>
            </a:r>
            <a:r>
              <a:rPr lang="hu-HU" dirty="0" err="1" smtClean="0"/>
              <a:t>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3073" y="45622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3073" y="39526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8822" y="2524861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1400" y="2524861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2" y="31003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0024" y="31003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713" y="36735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0155" y="36735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7713" y="42467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0155" y="424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7713" y="48198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00155" y="48198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713" y="53976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0155" y="53976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7844" y="5970791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00286" y="59707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37207" y="482443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409649" y="48244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7207" y="540217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09649" y="540217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7338" y="5975348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44303" y="2524860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644565" y="2524860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4303" y="31003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616745" y="31003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44434" y="36735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616876" y="36735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44434" y="42467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616876" y="42467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44434" y="48198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616876" y="48198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44434" y="53976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616876" y="53976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44565" y="5970790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617007" y="59707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607118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</a:t>
            </a:r>
            <a:r>
              <a:rPr lang="hu-HU" dirty="0" smtClean="0"/>
              <a:t>z</a:t>
            </a:r>
            <a:r>
              <a:rPr lang="en-US" dirty="0" smtClean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2011906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070670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</a:t>
            </a:r>
            <a:r>
              <a:rPr lang="hu-HU" dirty="0" smtClean="0"/>
              <a:t>z</a:t>
            </a:r>
            <a:r>
              <a:rPr lang="en-US" dirty="0" smtClean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69057" y="5975348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37206" y="5966233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450859" y="596623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579425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775273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79425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255150" y="366614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Video Client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55150" y="42393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6671871" y="366614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Video Server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6671871" y="423932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214196" y="367979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FTP Client</a:t>
            </a: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14196" y="425297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14196" y="482615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214196" y="540388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3423690" y="483070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3437211" y="5408442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630917" y="36797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FTP Server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630917" y="42529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6630917" y="48261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6630917" y="540388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214201" y="540670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3437216" y="5411261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6630922" y="540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</p:spTree>
    <p:extLst>
      <p:ext uri="{BB962C8B-B14F-4D97-AF65-F5344CB8AC3E}">
        <p14:creationId xmlns:p14="http://schemas.microsoft.com/office/powerpoint/2010/main" val="308449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6809E-6 L 8.33333E-7 0.16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6809E-6 L 1.11111E-6 0.168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6809E-6 L -4.44444E-6 0.16444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6809E-6 L -3.05556E-6 0.16235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1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3737E-6 L -4.44444E-6 0.17044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4218E-6 L 0 0.15657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1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3737E-6 L 1.11111E-6 0.16651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 animBg="1"/>
      <p:bldP spid="11" grpId="0"/>
      <p:bldP spid="12" grpId="0" animBg="1"/>
      <p:bldP spid="13" grpId="0"/>
      <p:bldP spid="15" grpId="0"/>
      <p:bldP spid="17" grpId="0"/>
      <p:bldP spid="19" grpId="0"/>
      <p:bldP spid="20" grpId="0" animBg="1"/>
      <p:bldP spid="21" grpId="0"/>
      <p:bldP spid="23" grpId="0"/>
      <p:bldP spid="25" grpId="0"/>
      <p:bldP spid="26" grpId="0" animBg="1"/>
      <p:bldP spid="27" grpId="0" animBg="1"/>
      <p:bldP spid="28" grpId="0"/>
      <p:bldP spid="28" grpId="1"/>
      <p:bldP spid="29" grpId="0" animBg="1"/>
      <p:bldP spid="30" grpId="0"/>
      <p:bldP spid="31" grpId="0" animBg="1"/>
      <p:bldP spid="32" grpId="0"/>
      <p:bldP spid="34" grpId="0"/>
      <p:bldP spid="36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65" grpId="0"/>
      <p:bldP spid="66" grpId="0"/>
      <p:bldP spid="72" grpId="0"/>
      <p:bldP spid="73" grpId="0"/>
      <p:bldP spid="78" grpId="0"/>
      <p:bldP spid="78" grpId="1"/>
      <p:bldP spid="79" grpId="0"/>
      <p:bldP spid="79" grpId="1"/>
      <p:bldP spid="80" grpId="0"/>
      <p:bldP spid="81" grpId="0"/>
      <p:bldP spid="81" grpId="1"/>
      <p:bldP spid="82" grpId="0"/>
      <p:bldP spid="83" grpId="0"/>
      <p:bldP spid="83" grpId="1"/>
      <p:bldP spid="84" grpId="0"/>
      <p:bldP spid="84" grpId="1"/>
      <p:bldP spid="85" grpId="0"/>
      <p:bldP spid="85" grpId="1"/>
      <p:bldP spid="86" grpId="0"/>
      <p:bldP spid="87" grpId="0"/>
      <p:bldP spid="87" grpId="1"/>
      <p:bldP spid="88" grpId="0"/>
      <p:bldP spid="89" grpId="0"/>
      <p:bldP spid="9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Kiinduló feltételek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52074"/>
            <a:ext cx="8991600" cy="510540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Két diszkrét jelünk van, ahol magas érték kódolja az 1-et és alacsony a 0-át.</a:t>
            </a:r>
          </a:p>
          <a:p>
            <a:r>
              <a:rPr lang="hu-HU" sz="2400" dirty="0" smtClean="0"/>
              <a:t>Szinkron átvitel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hu-HU" sz="2400" dirty="0" smtClean="0"/>
              <a:t>pl. adott egy óra, ami a jel mintavételezését vezérli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hu-HU" sz="2400" dirty="0" smtClean="0"/>
              <a:t>A jel amplitúdója és az időbeli kiterjedése a fontos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14399" y="4588085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968991" y="3141419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33068" y="4626723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Idő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66122" y="4888333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14399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39225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64051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38530" y="3201993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3703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88877" y="3201992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39946" y="6310254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23206" y="6614661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291638" y="5611500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91638" y="6613721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6591144" y="2745400"/>
            <a:ext cx="1414006" cy="523220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6587"/>
                <a:gd name="adj2" fmla="val 8535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Minta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0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Non-Return to Zero (NRZ)</a:t>
            </a:r>
            <a:r>
              <a:rPr lang="hu-HU" dirty="0" smtClean="0"/>
              <a:t> kódolás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hu-HU" dirty="0" smtClean="0">
                <a:sym typeface="Wingdings" pitchFamily="2" charset="2"/>
              </a:rPr>
              <a:t>magas jel</a:t>
            </a:r>
            <a:r>
              <a:rPr lang="en-US" dirty="0" smtClean="0">
                <a:sym typeface="Wingdings" pitchFamily="2" charset="2"/>
              </a:rPr>
              <a:t>, 0  </a:t>
            </a:r>
            <a:r>
              <a:rPr lang="hu-HU" dirty="0" smtClean="0">
                <a:sym typeface="Wingdings" pitchFamily="2" charset="2"/>
              </a:rPr>
              <a:t>alacsony jel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NRZ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5658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5722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44486" y="2920614"/>
            <a:ext cx="7765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3378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33786" y="3498365"/>
            <a:ext cx="7638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19760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197602" y="2920614"/>
            <a:ext cx="7647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962335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4160" y="3498365"/>
            <a:ext cx="78475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50718" y="2920614"/>
            <a:ext cx="15531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03834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03834" y="3498365"/>
            <a:ext cx="15531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61157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Probléma</a:t>
            </a:r>
            <a:r>
              <a:rPr lang="en-US" dirty="0" smtClean="0"/>
              <a:t>: </a:t>
            </a:r>
            <a:r>
              <a:rPr lang="hu-HU" dirty="0" smtClean="0"/>
              <a:t>0-ákból vagy 1-esekből álló hosszú sorozatok a </a:t>
            </a:r>
            <a:r>
              <a:rPr lang="hu-HU" dirty="0" err="1" smtClean="0"/>
              <a:t>szinkronizáció</a:t>
            </a:r>
            <a:r>
              <a:rPr lang="hu-HU" dirty="0" smtClean="0"/>
              <a:t> megszűnéséhez vezetnek</a:t>
            </a:r>
            <a:endParaRPr lang="en-US" dirty="0" smtClean="0"/>
          </a:p>
          <a:p>
            <a:pPr lvl="1"/>
            <a:r>
              <a:rPr lang="hu-HU" dirty="0" smtClean="0"/>
              <a:t>Hogyan különböztessünk meg sok nullát attól az állapottól, amikor nincs jel?</a:t>
            </a:r>
            <a:endParaRPr lang="en-US" dirty="0" smtClean="0"/>
          </a:p>
          <a:p>
            <a:pPr lvl="1"/>
            <a:r>
              <a:rPr lang="hu-HU" dirty="0" smtClean="0"/>
              <a:t>Hogyan hozzuk szinkronba az órákat egy hosszú egyeseket tartalmazó sorozat után?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723256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80547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723547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98079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494383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37980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Szinkronizáció</a:t>
            </a:r>
            <a:r>
              <a:rPr lang="hu-HU" dirty="0" smtClean="0"/>
              <a:t> megszűnése 								(„</a:t>
            </a:r>
            <a:r>
              <a:rPr lang="hu-HU" dirty="0" err="1" smtClean="0"/>
              <a:t>deszinkronizáció</a:t>
            </a:r>
            <a:r>
              <a:rPr lang="hu-HU" dirty="0" smtClean="0"/>
              <a:t>”)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Probléma: mikén állítsuk vissza az órát hosszú egyes vagy nullás sorozat után: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792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856946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2727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0383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080392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91370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4448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104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7602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74160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5071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997" y="349391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NRZ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091370" y="3955577"/>
            <a:ext cx="78292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887041" y="337782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4299" y="3377826"/>
            <a:ext cx="62006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92209" y="336694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92209" y="3944691"/>
            <a:ext cx="76473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10314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29933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6746220" y="2671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5977860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440267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2876172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210832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3615987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5205973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749650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 flipH="1">
            <a:off x="117145" y="5365793"/>
            <a:ext cx="2222287" cy="1384995"/>
            <a:chOff x="1219200" y="4876799"/>
            <a:chExt cx="5181605" cy="1414784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1988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Az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á</a:t>
              </a:r>
              <a:r>
                <a:rPr kumimoji="0" lang="hu-HU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tmenetek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jelzik az óra ütemét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10314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299332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673353" y="4543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85247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970571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07703" y="45502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84528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71842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521609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3970570" y="5351209"/>
            <a:ext cx="4574273" cy="2677656"/>
            <a:chOff x="1219200" y="4876799"/>
            <a:chExt cx="5181605" cy="2735249"/>
          </a:xfrm>
        </p:grpSpPr>
        <p:sp>
          <p:nvSpPr>
            <p:cNvPr id="139" name="Rectangular Callout 13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380"/>
                <a:gd name="adj2" fmla="val -782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19202" y="4876799"/>
              <a:ext cx="5181603" cy="273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fogadó kihagy egy egyes bitet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az órák elcsúszása miatt!!!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5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Szinkronizációs</a:t>
            </a:r>
            <a:r>
              <a:rPr lang="hu-HU" dirty="0" smtClean="0"/>
              <a:t>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Felügyelet szükséges a szinkron működéshez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 smtClean="0"/>
              <a:t>Explicit órajel</a:t>
            </a:r>
          </a:p>
          <a:p>
            <a:pPr marL="932688" lvl="2" indent="-457200"/>
            <a:r>
              <a:rPr lang="hu-HU" dirty="0" smtClean="0"/>
              <a:t>párhuzamos átviteli csatornák használata,</a:t>
            </a:r>
          </a:p>
          <a:p>
            <a:pPr marL="932688" lvl="2" indent="-457200"/>
            <a:r>
              <a:rPr lang="hu-HU" dirty="0" smtClean="0"/>
              <a:t>szinkronizált adatok,</a:t>
            </a:r>
          </a:p>
          <a:p>
            <a:pPr marL="932688" lvl="2" indent="-457200"/>
            <a:r>
              <a:rPr lang="hu-HU" dirty="0" smtClean="0"/>
              <a:t>rövid átvitel esetén alkalmas.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 smtClean="0"/>
              <a:t>Kritikus időpontok</a:t>
            </a:r>
          </a:p>
          <a:p>
            <a:pPr marL="932688" lvl="2" indent="-457200"/>
            <a:r>
              <a:rPr lang="hu-HU" dirty="0" smtClean="0"/>
              <a:t>szinkronizáljunk például egy szimbólum vagy blokk kezdetén,</a:t>
            </a:r>
          </a:p>
          <a:p>
            <a:pPr marL="932688" lvl="2" indent="-457200"/>
            <a:r>
              <a:rPr lang="hu-HU" dirty="0"/>
              <a:t>a</a:t>
            </a:r>
            <a:r>
              <a:rPr lang="hu-HU" dirty="0" smtClean="0"/>
              <a:t> kritikus időpontokon kívül szabadon futnak az órák,</a:t>
            </a:r>
          </a:p>
          <a:p>
            <a:pPr marL="932688" lvl="2" indent="-457200"/>
            <a:r>
              <a:rPr lang="hu-HU" dirty="0" smtClean="0"/>
              <a:t>feltesszük, hogy az órák rövid ideig szinkronban futnak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 smtClean="0"/>
              <a:t>Szimbólum kódok</a:t>
            </a:r>
          </a:p>
          <a:p>
            <a:pPr marL="932688" lvl="2" indent="-457200"/>
            <a:r>
              <a:rPr lang="hu-HU" i="1" dirty="0"/>
              <a:t>ö</a:t>
            </a:r>
            <a:r>
              <a:rPr lang="hu-HU" i="1" dirty="0" smtClean="0"/>
              <a:t>nütemező jel</a:t>
            </a:r>
            <a:r>
              <a:rPr lang="hu-HU" dirty="0" smtClean="0"/>
              <a:t> – külön órajel </a:t>
            </a:r>
            <a:r>
              <a:rPr lang="hu-HU" dirty="0" err="1" smtClean="0"/>
              <a:t>szinkronizáció</a:t>
            </a:r>
            <a:r>
              <a:rPr lang="hu-HU" dirty="0" smtClean="0"/>
              <a:t> nélkül dekódolható jel,</a:t>
            </a:r>
          </a:p>
          <a:p>
            <a:pPr marL="932688" lvl="2" indent="-457200"/>
            <a:r>
              <a:rPr lang="hu-HU" dirty="0" smtClean="0"/>
              <a:t>a</a:t>
            </a:r>
            <a:r>
              <a:rPr lang="pt-BR" dirty="0" smtClean="0"/>
              <a:t> </a:t>
            </a:r>
            <a:r>
              <a:rPr lang="pt-BR" dirty="0"/>
              <a:t>szignál tartalmazza a szinkronizáláshoz szükséges </a:t>
            </a:r>
            <a:r>
              <a:rPr lang="pt-BR" dirty="0" smtClean="0"/>
              <a:t>információt</a:t>
            </a:r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Digitális kódok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A digitális kódok 3 lényeges momentumban térnek el: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 smtClean="0"/>
              <a:t>Mi történik egy szignál intervallum elején?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 smtClean="0"/>
              <a:t>Mi </a:t>
            </a:r>
            <a:r>
              <a:rPr lang="hu-HU" sz="2000" dirty="0"/>
              <a:t>történik egy szignál intervallum </a:t>
            </a:r>
            <a:r>
              <a:rPr lang="hu-HU" sz="2000" dirty="0" smtClean="0"/>
              <a:t>közepén?</a:t>
            </a:r>
            <a:endParaRPr lang="hu-HU" sz="2000" dirty="0"/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</a:t>
            </a:r>
            <a:r>
              <a:rPr lang="hu-HU" sz="2000" dirty="0" smtClean="0"/>
              <a:t>végén?</a:t>
            </a:r>
          </a:p>
          <a:p>
            <a:pPr marL="0" indent="0">
              <a:buNone/>
            </a:pPr>
            <a:r>
              <a:rPr lang="hu-HU" sz="2000" b="1" dirty="0" smtClean="0"/>
              <a:t>Néhány konkrét digitális kód</a:t>
            </a:r>
          </a:p>
          <a:p>
            <a:r>
              <a:rPr lang="hu-HU" sz="2000" i="1" dirty="0" err="1" smtClean="0"/>
              <a:t>Biphase-Mark</a:t>
            </a:r>
            <a:r>
              <a:rPr lang="hu-HU" sz="2000" dirty="0" smtClean="0"/>
              <a:t> (váltás, 1-es bit esetén váltás, semmi)</a:t>
            </a:r>
          </a:p>
          <a:p>
            <a:endParaRPr lang="hu-HU" sz="2000" dirty="0"/>
          </a:p>
          <a:p>
            <a:endParaRPr lang="hu-HU" sz="2000" dirty="0" smtClean="0"/>
          </a:p>
          <a:p>
            <a:endParaRPr lang="hu-HU" sz="2000" dirty="0" smtClean="0"/>
          </a:p>
          <a:p>
            <a:r>
              <a:rPr lang="hu-HU" sz="2000" i="1" dirty="0" err="1" smtClean="0"/>
              <a:t>Biphase-Space</a:t>
            </a:r>
            <a:r>
              <a:rPr lang="hu-HU" sz="2000" dirty="0" smtClean="0"/>
              <a:t> (váltás, 0-ás </a:t>
            </a:r>
            <a:r>
              <a:rPr lang="hu-HU" sz="2000" dirty="0"/>
              <a:t>bit esetén váltás, </a:t>
            </a:r>
            <a:r>
              <a:rPr lang="hu-HU" sz="2000" dirty="0" smtClean="0"/>
              <a:t>semmi)</a:t>
            </a:r>
          </a:p>
          <a:p>
            <a:pPr marL="0">
              <a:buNone/>
            </a:pP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46473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1405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0320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84197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18073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51948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8728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37434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1409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46473" y="434811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01405" y="4348116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01405" y="43481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550321" y="434811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2882316" y="434811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0320" y="43481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87732" y="43421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9049" y="4727112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45985" y="434210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18073" y="43421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1400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7607" y="3918581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1 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30325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71237" y="42237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06187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94900" y="472711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8937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37434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4230505" y="4342100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577381" y="433344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5273436" y="4345704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36447" y="4342099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85280" y="43298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30325" y="4342100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73173" y="435005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46473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01405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50320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84197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18073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51948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88728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37434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81409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01405" y="58316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50320" y="58316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87732" y="58255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18073" y="58255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51400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37607" y="5402073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 1      0       1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1 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30325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71237" y="5707215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06187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888937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37434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85280" y="58132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30325" y="582559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73173" y="5833545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52489" y="582559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2205407" y="5829059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46427" y="6209030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887732" y="5833544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3210878" y="582258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flipV="1">
            <a:off x="3553884" y="5810762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3889696" y="5829058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43816" y="6206831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77382" y="5810761"/>
            <a:ext cx="352943" cy="1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71237" y="6225128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4919910" y="5836627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Digitális kódok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 smtClean="0"/>
              <a:t>NRZ-L</a:t>
            </a:r>
            <a:r>
              <a:rPr lang="hu-HU" sz="2000" dirty="0" smtClean="0"/>
              <a:t> (1-es </a:t>
            </a:r>
            <a:r>
              <a:rPr lang="hu-HU" sz="2000" dirty="0"/>
              <a:t>bit </a:t>
            </a:r>
            <a:r>
              <a:rPr lang="hu-HU" sz="2000" dirty="0" smtClean="0"/>
              <a:t>magas jelszint/ 0-s bit alacsony jelszint, semmi, semmi)</a:t>
            </a:r>
          </a:p>
          <a:p>
            <a:endParaRPr lang="hu-HU" sz="2000" dirty="0"/>
          </a:p>
          <a:p>
            <a:endParaRPr lang="hu-HU" sz="2000" dirty="0" smtClean="0"/>
          </a:p>
          <a:p>
            <a:endParaRPr lang="hu-HU" sz="2000" dirty="0" smtClean="0"/>
          </a:p>
          <a:p>
            <a:r>
              <a:rPr lang="hu-HU" sz="2000" i="1" dirty="0" smtClean="0"/>
              <a:t>NRZ-M</a:t>
            </a:r>
            <a:r>
              <a:rPr lang="hu-HU" sz="2000" dirty="0" smtClean="0"/>
              <a:t> (1-es bit jelszint váltás/ 0-ás </a:t>
            </a:r>
            <a:r>
              <a:rPr lang="hu-HU" sz="2000" dirty="0"/>
              <a:t>bit </a:t>
            </a:r>
            <a:r>
              <a:rPr lang="hu-HU" sz="2000" dirty="0" smtClean="0"/>
              <a:t>esetén nincs váltás, semmi, semmi)</a:t>
            </a:r>
          </a:p>
          <a:p>
            <a:endParaRPr lang="hu-HU" sz="2000" dirty="0"/>
          </a:p>
          <a:p>
            <a:endParaRPr lang="hu-HU" sz="2000" dirty="0" smtClean="0"/>
          </a:p>
          <a:p>
            <a:endParaRPr lang="hu-HU" sz="2000" dirty="0" smtClean="0"/>
          </a:p>
          <a:p>
            <a:r>
              <a:rPr lang="hu-HU" sz="2000" i="1" dirty="0" smtClean="0"/>
              <a:t>RZ</a:t>
            </a:r>
            <a:r>
              <a:rPr lang="hu-HU" sz="2000" dirty="0" smtClean="0"/>
              <a:t> (</a:t>
            </a:r>
            <a:r>
              <a:rPr lang="hu-HU" sz="2000" dirty="0"/>
              <a:t>1-es bit magas jelszint/ 0-s bit alacsony jelszint</a:t>
            </a:r>
            <a:r>
              <a:rPr lang="hu-HU" sz="2000" dirty="0" smtClean="0"/>
              <a:t>, 1-es bit esetén váltás, semmi)</a:t>
            </a: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8627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355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2474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635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0227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410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0882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4958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93563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3558" y="249369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7213" y="251648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92257" y="24933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9760" y="206416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  1      0       1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1 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4247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391" y="236930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834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8800" y="250515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42478" y="249720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7493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22425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71341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5217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9093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2968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09749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8454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02429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71341" y="395785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06851" y="3981940"/>
            <a:ext cx="1901" cy="3644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627" y="354408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1 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51345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92257" y="383345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27207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8454" y="396136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99157" y="394906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94193" y="395978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72915" y="4332675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581920" y="3972415"/>
            <a:ext cx="338180" cy="3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906357" y="4342162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49588" y="3952027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98382" y="4337200"/>
            <a:ext cx="352943" cy="1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90829" y="3968751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2376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3730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86223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2010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53976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785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24631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7333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311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1882375" y="563858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930836" y="564051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590204" y="56418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73509" y="5209047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1 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96622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07140" y="5514189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4209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4613284" y="563343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2586499" y="564015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>
            <a:off x="2925148" y="5644598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270185" y="5639158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5297911" y="5622484"/>
            <a:ext cx="343941" cy="38260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17311" y="56137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864017" y="250731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215764" y="2878327"/>
            <a:ext cx="346292" cy="7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566443" y="25073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556218" y="251648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892963" y="251809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236652" y="2886297"/>
            <a:ext cx="326322" cy="27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564668" y="2886297"/>
            <a:ext cx="343198" cy="27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898951" y="2889068"/>
            <a:ext cx="356993" cy="45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257301" y="250731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85689" y="250731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934685" y="287832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78657" y="2499748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221821" y="433267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229722" y="4340770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562974" y="434104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3900677" y="4339884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941829" y="4344263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2236123" y="6023374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249918" y="602328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3586406" y="6022961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929573" y="6022961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278572" y="56498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07140" y="563256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4959162" y="6013489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5" grpId="0"/>
      <p:bldP spid="1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Digitális kódok 3/</a:t>
            </a:r>
            <a:r>
              <a:rPr lang="hu-HU" dirty="0" err="1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 err="1" smtClean="0"/>
              <a:t>Differential</a:t>
            </a:r>
            <a:r>
              <a:rPr lang="hu-HU" sz="2000" i="1" dirty="0" smtClean="0"/>
              <a:t> Manchester</a:t>
            </a:r>
            <a:r>
              <a:rPr lang="hu-HU" sz="2000" dirty="0" smtClean="0"/>
              <a:t> (0-s bit esetén váltás, </a:t>
            </a:r>
            <a:r>
              <a:rPr lang="hu-HU" sz="2000" dirty="0" err="1" smtClean="0"/>
              <a:t>váltás</a:t>
            </a:r>
            <a:r>
              <a:rPr lang="hu-HU" sz="2000" dirty="0" smtClean="0"/>
              <a:t>, semmi)</a:t>
            </a:r>
          </a:p>
          <a:p>
            <a:endParaRPr lang="hu-HU" sz="2000" dirty="0" smtClean="0"/>
          </a:p>
          <a:p>
            <a:endParaRPr lang="hu-HU" sz="2000" dirty="0" smtClean="0"/>
          </a:p>
          <a:p>
            <a:endParaRPr lang="hu-HU" sz="2000" dirty="0" smtClean="0"/>
          </a:p>
          <a:p>
            <a:r>
              <a:rPr lang="hu-HU" sz="2000" i="1" dirty="0" err="1" smtClean="0"/>
              <a:t>Delay-Modulation</a:t>
            </a:r>
            <a:r>
              <a:rPr lang="hu-HU" sz="2000" dirty="0" smtClean="0"/>
              <a:t> (semmi, 1-es bit esetén váltás, 0-s bit következik váltás)</a:t>
            </a:r>
          </a:p>
          <a:p>
            <a:endParaRPr lang="hu-HU" sz="2000" dirty="0" smtClean="0"/>
          </a:p>
          <a:p>
            <a:endParaRPr lang="hu-HU" sz="2000" dirty="0" smtClean="0"/>
          </a:p>
          <a:p>
            <a:endParaRPr lang="hu-HU" sz="2000" dirty="0" smtClean="0"/>
          </a:p>
          <a:p>
            <a:r>
              <a:rPr lang="hu-HU" sz="2000" i="1" dirty="0" smtClean="0"/>
              <a:t>Manchester</a:t>
            </a:r>
            <a:r>
              <a:rPr lang="hu-HU" sz="2000" dirty="0" smtClean="0"/>
              <a:t> (semmi, 1-es bit magasról alacsonyra/ 0-s alacsonyról magasra, semmi)</a:t>
            </a:r>
          </a:p>
          <a:p>
            <a:pPr marL="0">
              <a:buNone/>
            </a:pP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8627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355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2474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635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0227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410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0882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4958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93563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58627" y="2525232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3558" y="252523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562474" y="2525232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227" y="25192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63554" y="25192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9760" y="2095696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1 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4247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391" y="24008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834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01091" y="25192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589535" y="2510562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5285590" y="251078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42478" y="2519215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7493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22425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71341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5217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9093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2968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09749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8454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02429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247568" y="388338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627" y="344783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1 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51345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92257" y="375297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27207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918981" y="38954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8454" y="388338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58300" y="3885919"/>
            <a:ext cx="2069" cy="3704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949276" y="4262794"/>
            <a:ext cx="364338" cy="55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4606158" y="3882386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206996" y="253124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2901399" y="2531247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3230112" y="2525129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>
            <a:off x="3558767" y="2525129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3901662" y="2525129"/>
            <a:ext cx="353885" cy="36679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4256091" y="2513203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>
            <a:off x="4938882" y="252052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2376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3730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86223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2010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53976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785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24631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7333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311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1882375" y="559128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930836" y="559322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flipV="1">
            <a:off x="2235938" y="5591185"/>
            <a:ext cx="351941" cy="385115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587303" y="55852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73509" y="5145986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</a:t>
            </a:r>
            <a:r>
              <a:rPr lang="hu-HU" sz="1400" dirty="0" err="1" smtClean="0">
                <a:latin typeface="Calibri" panose="020F0502020204030204" pitchFamily="34" charset="0"/>
              </a:rPr>
              <a:t>0</a:t>
            </a:r>
            <a:r>
              <a:rPr lang="hu-HU" sz="1400" dirty="0" smtClean="0">
                <a:latin typeface="Calibri" panose="020F0502020204030204" pitchFamily="34" charset="0"/>
              </a:rPr>
              <a:t>      1       </a:t>
            </a:r>
            <a:r>
              <a:rPr lang="hu-HU" sz="1400" dirty="0" err="1" smtClean="0">
                <a:latin typeface="Calibri" panose="020F0502020204030204" pitchFamily="34" charset="0"/>
              </a:rPr>
              <a:t>1</a:t>
            </a:r>
            <a:r>
              <a:rPr lang="hu-HU" sz="1400" dirty="0" smtClean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96622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07140" y="546689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4209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24839" y="55852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4613284" y="558614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flipV="1">
            <a:off x="4972051" y="5574586"/>
            <a:ext cx="341564" cy="39035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2586499" y="559285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>
            <a:off x="2925148" y="5597303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270185" y="5591863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5297911" y="5575189"/>
            <a:ext cx="343941" cy="38260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3251775" y="5591185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3578721" y="5591184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3930613" y="5591184"/>
            <a:ext cx="341276" cy="373087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17311" y="556641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221024" y="3894419"/>
            <a:ext cx="349928" cy="80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>
            <a:off x="2570922" y="3894419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242555" y="4270705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578721" y="389441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2913693" y="3889030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581966" y="3902487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03381" y="4261091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46887" y="3877784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flipV="1">
            <a:off x="5297911" y="3869670"/>
            <a:ext cx="337774" cy="389003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1866091" y="3895415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221023" y="389441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5" grpId="0"/>
      <p:bldP spid="1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4400" dirty="0" smtClean="0"/>
              <a:t>Ethernet példa: </a:t>
            </a:r>
          </a:p>
          <a:p>
            <a:r>
              <a:rPr lang="hu-HU" sz="4400" dirty="0" smtClean="0"/>
              <a:t>	10BASE-TX</a:t>
            </a:r>
          </a:p>
          <a:p>
            <a:r>
              <a:rPr lang="hu-HU" sz="4400" dirty="0" smtClean="0"/>
              <a:t>	100BASE-TX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Manchester</a:t>
            </a:r>
            <a:r>
              <a:rPr lang="hu-HU" dirty="0" smtClean="0"/>
              <a:t> (10 </a:t>
            </a:r>
            <a:r>
              <a:rPr lang="hu-HU" dirty="0" err="1" smtClean="0"/>
              <a:t>Mbps</a:t>
            </a:r>
            <a:r>
              <a:rPr lang="hu-HU" dirty="0" smtClean="0"/>
              <a:t> Ethernet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					10BASE-TX)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hu-HU" dirty="0" smtClean="0">
                <a:sym typeface="Wingdings" pitchFamily="2" charset="2"/>
              </a:rPr>
              <a:t>átmenet magasról alacsonyra</a:t>
            </a:r>
            <a:r>
              <a:rPr lang="en-US" dirty="0" smtClean="0">
                <a:sym typeface="Wingdings" pitchFamily="2" charset="2"/>
              </a:rPr>
              <a:t>, 0  </a:t>
            </a:r>
            <a:r>
              <a:rPr lang="hu-HU" dirty="0" smtClean="0">
                <a:sym typeface="Wingdings" pitchFamily="2" charset="2"/>
              </a:rPr>
              <a:t>alacsonyról magasra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9183" y="3036700"/>
            <a:ext cx="113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Manch</a:t>
            </a:r>
            <a:r>
              <a:rPr lang="hu-HU" sz="2400" dirty="0" smtClean="0"/>
              <a:t>.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91370" y="3498364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838111" y="293652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838111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657228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234790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912968" y="289558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12839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6489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240577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933484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3804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76296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34544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Megoldás az órák elcsúszásának problémájára</a:t>
            </a:r>
            <a:r>
              <a:rPr lang="en-US" dirty="0" smtClean="0"/>
              <a:t> (</a:t>
            </a:r>
            <a:r>
              <a:rPr lang="hu-HU" dirty="0" smtClean="0"/>
              <a:t>minden bit átmenettel kódolt</a:t>
            </a:r>
            <a:r>
              <a:rPr lang="en-US" dirty="0" smtClean="0"/>
              <a:t>)</a:t>
            </a:r>
          </a:p>
          <a:p>
            <a:r>
              <a:rPr lang="hu-HU" dirty="0" smtClean="0"/>
              <a:t>Negatívum, hogy az átvitel felét használja ki </a:t>
            </a:r>
            <a:r>
              <a:rPr lang="en-US" dirty="0" smtClean="0"/>
              <a:t>(</a:t>
            </a:r>
            <a:r>
              <a:rPr lang="hu-HU" dirty="0" smtClean="0"/>
              <a:t>két óraidő ciklus</a:t>
            </a:r>
            <a:r>
              <a:rPr lang="en-US" dirty="0" smtClean="0"/>
              <a:t> per bit)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668932" y="3475699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5673" y="291386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15673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70835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449013" y="288199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48884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320324" y="3471067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067065" y="290923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67065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Non-Return to Zero Inverted (NRZI)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hu-HU" dirty="0" smtClean="0">
                <a:sym typeface="Wingdings" pitchFamily="2" charset="2"/>
              </a:rPr>
              <a:t>átmenet</a:t>
            </a:r>
            <a:r>
              <a:rPr lang="en-US" dirty="0" smtClean="0">
                <a:sym typeface="Wingdings" pitchFamily="2" charset="2"/>
              </a:rPr>
              <a:t>, 0  </a:t>
            </a:r>
            <a:r>
              <a:rPr lang="hu-HU" dirty="0" smtClean="0">
                <a:sym typeface="Wingdings" pitchFamily="2" charset="2"/>
              </a:rPr>
              <a:t>ugyanaz marad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NRZI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96209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03937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26630" y="2920614"/>
            <a:ext cx="155538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57996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82013" y="3498365"/>
            <a:ext cx="157313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155152" y="292061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155152" y="2920614"/>
            <a:ext cx="768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92351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23512" y="3498365"/>
            <a:ext cx="19334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2024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 csupa egyes sorozat problémáját megoldja ugyan, </a:t>
            </a:r>
            <a:br>
              <a:rPr lang="hu-HU" dirty="0" smtClean="0"/>
            </a:br>
            <a:r>
              <a:rPr lang="hu-HU" dirty="0" smtClean="0"/>
              <a:t>de a csupa nulla sorozatot ez sem kezeli…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8047748" y="2033489"/>
            <a:ext cx="0" cy="385537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Beburkolás – Internet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89901" y="1664999"/>
            <a:ext cx="1131919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478973" y="2636200"/>
            <a:ext cx="1137551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478973" y="4110146"/>
            <a:ext cx="1137551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78973" y="5520369"/>
            <a:ext cx="1137551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8455" y="166499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559679" y="2636197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98971" y="4110143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1654" y="5520369"/>
            <a:ext cx="1157317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 Header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79196" y="5520372"/>
            <a:ext cx="1154120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 Trailer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096959" y="166499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778455" y="2636200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6959" y="2636200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559679" y="4110143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778455" y="411014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6959" y="411014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498971" y="5520369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559679" y="5520369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778455" y="5520372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096959" y="5520372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559679" y="3643948"/>
            <a:ext cx="3519517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4576" y="3415302"/>
            <a:ext cx="1943609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TCP S</a:t>
            </a:r>
            <a:r>
              <a:rPr lang="hu-HU" sz="2400" dirty="0" smtClean="0"/>
              <a:t>z</a:t>
            </a:r>
            <a:r>
              <a:rPr lang="en-US" sz="2400" dirty="0" err="1" smtClean="0"/>
              <a:t>egmen</a:t>
            </a:r>
            <a:r>
              <a:rPr lang="hu-HU" sz="2400" dirty="0" smtClean="0"/>
              <a:t>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498971" y="5106346"/>
            <a:ext cx="4580225" cy="2186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16793" y="4877700"/>
            <a:ext cx="1744580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 Datagram</a:t>
            </a:r>
            <a:endParaRPr lang="en-US" sz="2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1654" y="6517653"/>
            <a:ext cx="6891662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80569" y="6289007"/>
            <a:ext cx="1917448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Ethernet </a:t>
            </a:r>
            <a:r>
              <a:rPr lang="hu-HU" sz="2400" dirty="0" smtClean="0"/>
              <a:t>Keret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6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4" grpId="0" animBg="1"/>
      <p:bldP spid="4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4-bit/5-bit</a:t>
            </a:r>
            <a:r>
              <a:rPr lang="hu-HU" dirty="0" smtClean="0"/>
              <a:t> kódolás</a:t>
            </a:r>
            <a:r>
              <a:rPr lang="en-US" dirty="0" smtClean="0"/>
              <a:t> </a:t>
            </a:r>
            <a:r>
              <a:rPr lang="hu-HU" dirty="0" smtClean="0"/>
              <a:t>NRZI előtt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(100 Mbps Ethernet</a:t>
            </a:r>
            <a:r>
              <a:rPr lang="hu-HU" dirty="0" smtClean="0"/>
              <a:t> -</a:t>
            </a:r>
            <a:r>
              <a:rPr lang="en-US" dirty="0" smtClean="0"/>
              <a:t>100BASE-TX)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600" dirty="0" smtClean="0"/>
              <a:t>Megfigyelés</a:t>
            </a:r>
            <a:r>
              <a:rPr lang="en-US" sz="2600" dirty="0" smtClean="0"/>
              <a:t>: </a:t>
            </a:r>
            <a:endParaRPr lang="hu-HU" sz="2600" dirty="0" smtClean="0"/>
          </a:p>
          <a:p>
            <a:pPr lvl="1"/>
            <a:r>
              <a:rPr lang="en-US" sz="2300" dirty="0" smtClean="0"/>
              <a:t>NRZI </a:t>
            </a:r>
            <a:r>
              <a:rPr lang="hu-HU" sz="2300" dirty="0" smtClean="0"/>
              <a:t>jól működik, amíg nincs csupa 0-ákból álló sorozat</a:t>
            </a:r>
            <a:endParaRPr lang="en-US" sz="2300" dirty="0" smtClean="0"/>
          </a:p>
          <a:p>
            <a:r>
              <a:rPr lang="hu-HU" sz="2600" dirty="0" smtClean="0"/>
              <a:t>Ötlet</a:t>
            </a:r>
            <a:r>
              <a:rPr lang="hu-HU" sz="2600" dirty="0"/>
              <a:t> </a:t>
            </a:r>
            <a:r>
              <a:rPr lang="hu-HU" sz="2600" dirty="0" smtClean="0"/>
              <a:t>-</a:t>
            </a:r>
            <a:r>
              <a:rPr lang="en-US" sz="2600" dirty="0" smtClean="0"/>
              <a:t> </a:t>
            </a:r>
            <a:r>
              <a:rPr lang="hu-HU" sz="2300" dirty="0" smtClean="0"/>
              <a:t>Kódoljunk minden 4 hosszú bitsorozatot 5-bitbe:</a:t>
            </a:r>
          </a:p>
          <a:p>
            <a:pPr lvl="1"/>
            <a:r>
              <a:rPr lang="hu-HU" sz="2000" dirty="0" smtClean="0"/>
              <a:t> Nem lehet egynél több nulla a sorozat elején, és nem lehet kettőnél több a végén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4800" dirty="0" smtClean="0"/>
          </a:p>
          <a:p>
            <a:r>
              <a:rPr lang="hu-HU" dirty="0" smtClean="0"/>
              <a:t>Hátrányok</a:t>
            </a:r>
            <a:r>
              <a:rPr lang="en-US" dirty="0" smtClean="0"/>
              <a:t>: </a:t>
            </a:r>
            <a:r>
              <a:rPr lang="hu-HU" dirty="0" smtClean="0"/>
              <a:t>2</a:t>
            </a:r>
            <a:r>
              <a:rPr lang="en-US" dirty="0" smtClean="0"/>
              <a:t>0%</a:t>
            </a:r>
            <a:r>
              <a:rPr lang="hu-HU" dirty="0" err="1" smtClean="0"/>
              <a:t>-ot</a:t>
            </a:r>
            <a:r>
              <a:rPr lang="hu-HU" dirty="0" smtClean="0"/>
              <a:t> veszítünk a hatékonyságból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21176" y="3687858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0000    </a:t>
            </a:r>
            <a:r>
              <a:rPr lang="en-US" sz="2000" dirty="0"/>
              <a:t>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7899" y="3687858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176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	5-bit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27899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	5-bit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37183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902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7587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4601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1523986" y="1735524"/>
            <a:ext cx="7620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8-bit/10-bit</a:t>
            </a:r>
            <a:r>
              <a:rPr kumimoji="0" lang="hu-HU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kódolás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r>
              <a:rPr kumimoji="0" lang="hu-HU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használata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Gigabit</a:t>
            </a:r>
            <a:r>
              <a:rPr lang="hu-HU" sz="2800" kern="0" dirty="0">
                <a:solidFill>
                  <a:sysClr val="window" lastClr="FFFFFF"/>
                </a:solidFill>
              </a:rPr>
              <a:t>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Ethernet</a:t>
            </a:r>
            <a:r>
              <a:rPr kumimoji="0" lang="hu-HU" sz="2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esetén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2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4-bit/5-bit</a:t>
            </a:r>
            <a:r>
              <a:rPr lang="hu-HU" dirty="0" smtClean="0"/>
              <a:t> kódolás</a:t>
            </a:r>
            <a:r>
              <a:rPr lang="en-US" dirty="0" smtClean="0"/>
              <a:t> </a:t>
            </a:r>
            <a:r>
              <a:rPr lang="hu-HU" dirty="0" smtClean="0"/>
              <a:t>NRZI előtt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(100 Mbps Ethernet</a:t>
            </a:r>
            <a:r>
              <a:rPr lang="hu-HU" dirty="0" smtClean="0"/>
              <a:t> -</a:t>
            </a:r>
            <a:r>
              <a:rPr lang="en-US" dirty="0" smtClean="0"/>
              <a:t>100BASE-TX)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600" dirty="0" smtClean="0"/>
              <a:t>Megfigyelés</a:t>
            </a:r>
            <a:r>
              <a:rPr lang="en-US" sz="2600" dirty="0" smtClean="0"/>
              <a:t>: </a:t>
            </a:r>
            <a:endParaRPr lang="hu-HU" sz="2600" dirty="0" smtClean="0"/>
          </a:p>
          <a:p>
            <a:pPr lvl="1"/>
            <a:r>
              <a:rPr lang="en-US" sz="2300" dirty="0" smtClean="0"/>
              <a:t>NRZI </a:t>
            </a:r>
            <a:r>
              <a:rPr lang="hu-HU" sz="2300" dirty="0" smtClean="0"/>
              <a:t>jól működik, amíg nincs csupa 0-ákból álló sorozat</a:t>
            </a:r>
            <a:endParaRPr lang="en-US" sz="2300" dirty="0" smtClean="0"/>
          </a:p>
          <a:p>
            <a:r>
              <a:rPr lang="hu-HU" sz="2600" dirty="0" smtClean="0"/>
              <a:t>Ötlet</a:t>
            </a:r>
            <a:r>
              <a:rPr lang="hu-HU" sz="2600" dirty="0"/>
              <a:t> </a:t>
            </a:r>
            <a:r>
              <a:rPr lang="hu-HU" sz="2600" dirty="0" smtClean="0"/>
              <a:t>-</a:t>
            </a:r>
            <a:r>
              <a:rPr lang="en-US" sz="2600" dirty="0" smtClean="0"/>
              <a:t> </a:t>
            </a:r>
            <a:r>
              <a:rPr lang="hu-HU" sz="2300" dirty="0" smtClean="0"/>
              <a:t>Kódoljunk minden 4 hosszú bitsorozatot 5-bitbe:</a:t>
            </a:r>
          </a:p>
          <a:p>
            <a:pPr lvl="1"/>
            <a:r>
              <a:rPr lang="hu-HU" sz="2000" dirty="0" smtClean="0"/>
              <a:t> Nem lehet egynél több nulla a sorozat elején, és nem lehet kettőnél több a végén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4800" dirty="0" smtClean="0"/>
          </a:p>
          <a:p>
            <a:r>
              <a:rPr lang="hu-HU" dirty="0" smtClean="0"/>
              <a:t>Hátrányok</a:t>
            </a:r>
            <a:r>
              <a:rPr lang="en-US" dirty="0" smtClean="0"/>
              <a:t>: </a:t>
            </a:r>
            <a:r>
              <a:rPr lang="hu-HU" dirty="0" smtClean="0"/>
              <a:t>2</a:t>
            </a:r>
            <a:r>
              <a:rPr lang="en-US" dirty="0" smtClean="0"/>
              <a:t>0%</a:t>
            </a:r>
            <a:r>
              <a:rPr lang="hu-HU" dirty="0" err="1" smtClean="0"/>
              <a:t>-ot</a:t>
            </a:r>
            <a:r>
              <a:rPr lang="hu-HU" dirty="0" smtClean="0"/>
              <a:t> veszítünk a hatékonyságból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21176" y="3687858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0000    </a:t>
            </a:r>
            <a:r>
              <a:rPr lang="en-US" sz="2000" dirty="0"/>
              <a:t>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7899" y="3687858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176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	5-bit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27899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	5-bit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37183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902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7587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4601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1523986" y="1960112"/>
            <a:ext cx="7620020" cy="954107"/>
            <a:chOff x="1219200" y="4876799"/>
            <a:chExt cx="5181605" cy="2525579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21141"/>
                <a:gd name="adj2" fmla="val -1866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252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8-bit/10-bit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kódolás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használata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Gigabit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Ethernet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esetén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Jelátvitel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Alapsáv és széles-sáv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Alapsáv avagy angolul </a:t>
            </a:r>
            <a:r>
              <a:rPr lang="hu-HU" sz="2000" i="1" dirty="0" err="1" smtClean="0"/>
              <a:t>baseband</a:t>
            </a:r>
            <a:endParaRPr lang="hu-HU" sz="2000" i="1" dirty="0" smtClean="0"/>
          </a:p>
          <a:p>
            <a:pPr lvl="1"/>
            <a:r>
              <a:rPr lang="hu-HU" sz="2000" dirty="0" smtClean="0"/>
              <a:t>a digitális jel direkt árammá vagy feszültséggé alakul;</a:t>
            </a:r>
          </a:p>
          <a:p>
            <a:pPr lvl="1"/>
            <a:r>
              <a:rPr lang="hu-HU" sz="2000" dirty="0" smtClean="0"/>
              <a:t>a jel minden frekvencián átvitelre kerül;</a:t>
            </a:r>
          </a:p>
          <a:p>
            <a:pPr lvl="1"/>
            <a:r>
              <a:rPr lang="hu-HU" sz="2000" dirty="0" smtClean="0"/>
              <a:t>átviteli korlátok.</a:t>
            </a:r>
          </a:p>
          <a:p>
            <a:pPr lvl="1"/>
            <a:endParaRPr lang="hu-HU" sz="2000" dirty="0" smtClean="0"/>
          </a:p>
          <a:p>
            <a:r>
              <a:rPr lang="hu-HU" sz="2000" dirty="0" err="1" smtClean="0"/>
              <a:t>Szélessáv</a:t>
            </a:r>
            <a:r>
              <a:rPr lang="hu-HU" sz="2000" dirty="0" smtClean="0"/>
              <a:t> avagy angolul </a:t>
            </a:r>
            <a:r>
              <a:rPr lang="hu-HU" sz="2000" i="1" dirty="0" err="1" smtClean="0"/>
              <a:t>broadband</a:t>
            </a:r>
            <a:endParaRPr lang="hu-HU" sz="2000" i="1" dirty="0" smtClean="0"/>
          </a:p>
          <a:p>
            <a:pPr lvl="1"/>
            <a:r>
              <a:rPr lang="hu-HU" sz="2000" dirty="0" smtClean="0"/>
              <a:t>Egy széles frekvencia tartományban történik az átvitel;</a:t>
            </a:r>
          </a:p>
          <a:p>
            <a:pPr lvl="1"/>
            <a:r>
              <a:rPr lang="hu-HU" sz="2000" dirty="0"/>
              <a:t>a</a:t>
            </a:r>
            <a:r>
              <a:rPr lang="hu-HU" sz="2000" dirty="0" smtClean="0"/>
              <a:t> jel modulálására az alábbi lehetőségeket használhatjuk:</a:t>
            </a:r>
          </a:p>
          <a:p>
            <a:pPr lvl="2"/>
            <a:r>
              <a:rPr lang="hu-HU" sz="1800" dirty="0" smtClean="0"/>
              <a:t>adatok vivőhullámra „ültetése” (</a:t>
            </a:r>
            <a:r>
              <a:rPr lang="hu-HU" sz="1800" i="1" dirty="0"/>
              <a:t>amplitúdó moduláció</a:t>
            </a:r>
            <a:r>
              <a:rPr lang="hu-HU" sz="1800" dirty="0" smtClean="0"/>
              <a:t>);</a:t>
            </a:r>
          </a:p>
          <a:p>
            <a:pPr lvl="2"/>
            <a:r>
              <a:rPr lang="hu-HU" sz="1800" dirty="0" smtClean="0"/>
              <a:t>vivőhullám megváltoztatása (</a:t>
            </a:r>
            <a:r>
              <a:rPr lang="hu-HU" sz="1800" i="1" dirty="0" smtClean="0"/>
              <a:t>frekvencia </a:t>
            </a:r>
            <a:r>
              <a:rPr lang="hu-HU" sz="1800" i="1" dirty="0"/>
              <a:t>vagy fázis moduláció</a:t>
            </a:r>
            <a:r>
              <a:rPr lang="hu-HU" sz="1800" dirty="0" smtClean="0"/>
              <a:t>);</a:t>
            </a:r>
          </a:p>
          <a:p>
            <a:pPr lvl="2"/>
            <a:r>
              <a:rPr lang="hu-HU" sz="1800" dirty="0" smtClean="0"/>
              <a:t>különböző vivőhullámok felhasználása egyidejűleg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Digitális alapsávú átvitel struktúrája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935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607" y="3363227"/>
            <a:ext cx="1172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adatforrás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658" y="4989094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adatcél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111532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19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Forrás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719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Forrás dekódolás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4514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Csatorna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4514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Csatorna dekódolás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1835" y="2909943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Fizikai átvitel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51835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Fizikai vétel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8682" y="3862137"/>
            <a:ext cx="101181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MÉDIUM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6888080" y="3248927"/>
            <a:ext cx="1007465" cy="614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7895545" y="3248927"/>
            <a:ext cx="109045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87900" y="4883270"/>
            <a:ext cx="100764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7895545" y="4231469"/>
            <a:ext cx="109045" cy="65180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833437" y="3255078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5" idx="1"/>
          </p:cNvCxnSpPr>
          <p:nvPr/>
        </p:nvCxnSpPr>
        <p:spPr>
          <a:xfrm flipV="1">
            <a:off x="4860758" y="3255076"/>
            <a:ext cx="791076" cy="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14" idx="3"/>
          </p:cNvCxnSpPr>
          <p:nvPr/>
        </p:nvCxnSpPr>
        <p:spPr>
          <a:xfrm flipH="1">
            <a:off x="4860758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833437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111893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14110" y="3918101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Forrás bitek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3449053" y="3779602"/>
            <a:ext cx="154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 smtClean="0"/>
              <a:t>Csatorna szimbólumok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3029544" y="3248926"/>
            <a:ext cx="199432" cy="83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3029544" y="4087378"/>
            <a:ext cx="198106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990774" y="3267787"/>
            <a:ext cx="332621" cy="8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990774" y="4071990"/>
            <a:ext cx="332621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Digitális szélessávú átvitel struktúrája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02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763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76" y="3363227"/>
            <a:ext cx="1172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adatforrás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328" y="4989094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adatcél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60999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6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Forrás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186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Forrás dekódolás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637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Csatorna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1637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Csatorna dekódolás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431" y="2910621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Fizikai átvitel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2430" y="4569076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Fizikai vétel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3498" y="3862815"/>
            <a:ext cx="101181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MÉDIUM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7838676" y="3248927"/>
            <a:ext cx="711685" cy="682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8550361" y="3249605"/>
            <a:ext cx="109045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7838675" y="4883948"/>
            <a:ext cx="711686" cy="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8550361" y="4232147"/>
            <a:ext cx="109045" cy="65180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328107" y="3255078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328107" y="4874841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61360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8780" y="3918101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Forrás bitek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91326" y="3779602"/>
            <a:ext cx="127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 smtClean="0"/>
              <a:t>Csatorna szimbólumok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2524214" y="3262580"/>
            <a:ext cx="73278" cy="82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2524214" y="4087378"/>
            <a:ext cx="73278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061327" y="3267787"/>
            <a:ext cx="332620" cy="8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061327" y="4071990"/>
            <a:ext cx="332620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54715" y="2910620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Moduláció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3" idx="3"/>
            <a:endCxn id="32" idx="1"/>
          </p:cNvCxnSpPr>
          <p:nvPr/>
        </p:nvCxnSpPr>
        <p:spPr>
          <a:xfrm>
            <a:off x="4147882" y="3255078"/>
            <a:ext cx="606833" cy="67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2" idx="3"/>
            <a:endCxn id="15" idx="1"/>
          </p:cNvCxnSpPr>
          <p:nvPr/>
        </p:nvCxnSpPr>
        <p:spPr>
          <a:xfrm>
            <a:off x="5990959" y="3255753"/>
            <a:ext cx="611471" cy="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54714" y="4529928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Demoduláció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6" idx="1"/>
            <a:endCxn id="45" idx="3"/>
          </p:cNvCxnSpPr>
          <p:nvPr/>
        </p:nvCxnSpPr>
        <p:spPr>
          <a:xfrm flipH="1" flipV="1">
            <a:off x="5990959" y="4875060"/>
            <a:ext cx="611471" cy="88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1"/>
            <a:endCxn id="14" idx="3"/>
          </p:cNvCxnSpPr>
          <p:nvPr/>
        </p:nvCxnSpPr>
        <p:spPr>
          <a:xfrm flipH="1" flipV="1">
            <a:off x="4147882" y="4874842"/>
            <a:ext cx="606832" cy="21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1299" y="3771088"/>
            <a:ext cx="16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 smtClean="0"/>
              <a:t>Hullám formák</a:t>
            </a:r>
          </a:p>
          <a:p>
            <a:pPr algn="ctr"/>
            <a:r>
              <a:rPr lang="hu-HU" sz="1600" i="1" dirty="0" smtClean="0"/>
              <a:t>véges halmaza</a:t>
            </a:r>
            <a:endParaRPr lang="en-US" sz="1600" i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6092799" y="3259275"/>
            <a:ext cx="166310" cy="8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</p:cNvCxnSpPr>
          <p:nvPr/>
        </p:nvCxnSpPr>
        <p:spPr>
          <a:xfrm>
            <a:off x="6092799" y="4063476"/>
            <a:ext cx="166310" cy="8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Amplitúdó ábrázolás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dirty="0" smtClean="0"/>
                  <a:t>Egy szinusz rezgés amplitúdó ábrázolása </a:t>
                </a:r>
                <a:r>
                  <a:rPr lang="hu-HU" sz="2000" i="1" dirty="0" smtClean="0"/>
                  <a:t>T</a:t>
                </a:r>
                <a:r>
                  <a:rPr lang="hu-HU" sz="2000" dirty="0" smtClean="0"/>
                  <a:t> periódus idejű függvényre 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hu-HU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hu-HU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r>
                  <a:rPr lang="hu-HU" sz="2000" dirty="0" smtClean="0"/>
                  <a:t>, ahol </a:t>
                </a:r>
                <a:r>
                  <a:rPr lang="hu-HU" sz="2000" i="1" dirty="0" smtClean="0"/>
                  <a:t>A</a:t>
                </a:r>
                <a:r>
                  <a:rPr lang="hu-HU" sz="2000" dirty="0" smtClean="0"/>
                  <a:t> az amplitúdó, </a:t>
                </a:r>
                <a:r>
                  <a:rPr lang="hu-HU" sz="2000" i="1" dirty="0" smtClean="0"/>
                  <a:t>f</a:t>
                </a:r>
                <a:r>
                  <a:rPr lang="hu-HU" sz="2000" dirty="0" smtClean="0"/>
                  <a:t> a frekvencia és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sz="2000" dirty="0" smtClean="0"/>
                  <a:t> a fáziseltolás.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94" y="2801930"/>
            <a:ext cx="5713375" cy="28620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Amplitúdó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449199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 smtClean="0"/>
                  <a:t>Az </a:t>
                </a:r>
                <a:r>
                  <a:rPr lang="hu-HU" sz="2000" i="1" dirty="0" smtClean="0"/>
                  <a:t>s(t)</a:t>
                </a:r>
                <a:r>
                  <a:rPr lang="hu-HU" sz="2000" dirty="0" smtClean="0"/>
                  <a:t> szignált a szinusz görbe amplitúdójaként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hu-HU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b="0" dirty="0" smtClean="0"/>
              </a:p>
              <a:p>
                <a:pPr lvl="1"/>
                <a:r>
                  <a:rPr lang="hu-HU" sz="2000" i="1" dirty="0" smtClean="0"/>
                  <a:t>analóg szignál</a:t>
                </a:r>
                <a:r>
                  <a:rPr lang="hu-HU" sz="2000" dirty="0" smtClean="0"/>
                  <a:t>: amplitúdó moduláció</a:t>
                </a:r>
              </a:p>
              <a:p>
                <a:pPr lvl="1"/>
                <a:r>
                  <a:rPr lang="hu-HU" sz="2000" i="1" dirty="0" smtClean="0"/>
                  <a:t>Digitális szignál</a:t>
                </a:r>
                <a:r>
                  <a:rPr lang="hu-HU" sz="2000" dirty="0" smtClean="0"/>
                  <a:t>: amplitúdó </a:t>
                </a:r>
                <a:r>
                  <a:rPr lang="hu-HU" sz="2000" dirty="0" err="1" smtClean="0"/>
                  <a:t>keying</a:t>
                </a:r>
                <a:r>
                  <a:rPr lang="hu-HU" sz="2000" dirty="0" smtClean="0"/>
                  <a:t> (szignál erőssége egy diszkrét halmaz értékeinek megfelelően változik)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989320" cy="4023360"/>
              </a:xfrm>
              <a:blipFill rotWithShape="0">
                <a:blip r:embed="rId2"/>
                <a:stretch>
                  <a:fillRect l="-91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8" y="2086366"/>
            <a:ext cx="3383693" cy="312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70" y="4409878"/>
            <a:ext cx="3809757" cy="21423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Frekvencia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59125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 smtClean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</a:t>
                </a:r>
                <a:r>
                  <a:rPr lang="hu-HU" sz="2000" dirty="0" smtClean="0"/>
                  <a:t>frekvenciájában </a:t>
                </a:r>
                <a:r>
                  <a:rPr lang="hu-HU" sz="2000" dirty="0"/>
                  <a:t>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 smtClean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</a:t>
                </a:r>
                <a:r>
                  <a:rPr lang="hu-HU" sz="2000" dirty="0" smtClean="0"/>
                  <a:t>frekvencia </a:t>
                </a:r>
                <a:r>
                  <a:rPr lang="hu-HU" sz="2000" dirty="0"/>
                  <a:t>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</a:t>
                </a:r>
                <a:r>
                  <a:rPr lang="hu-HU" sz="2000" dirty="0" smtClean="0"/>
                  <a:t>frekvencia-eltolás </a:t>
                </a:r>
                <a:r>
                  <a:rPr lang="hu-HU" sz="2000" dirty="0" err="1" smtClean="0"/>
                  <a:t>keying</a:t>
                </a:r>
                <a:r>
                  <a:rPr lang="hu-HU" sz="2000" dirty="0" smtClean="0"/>
                  <a:t> </a:t>
                </a:r>
                <a:r>
                  <a:rPr lang="hu-HU" sz="2000" dirty="0"/>
                  <a:t>(</a:t>
                </a:r>
                <a:r>
                  <a:rPr lang="hu-HU" sz="2000" dirty="0" smtClean="0"/>
                  <a:t>például egy diszkrét halmaz szimbólumaihoz különböző frekvenciák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121667" cy="4023360"/>
              </a:xfrm>
              <a:blipFill rotWithShape="0">
                <a:blip r:embed="rId2"/>
                <a:stretch>
                  <a:fillRect l="-896" t="-1667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77" y="1845735"/>
            <a:ext cx="3050381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83" y="4195178"/>
            <a:ext cx="4230027" cy="228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Illusztráció - AM &amp; FM analóg jel esetén</a:t>
            </a:r>
            <a:endParaRPr lang="en-US" dirty="0"/>
          </a:p>
        </p:txBody>
      </p:sp>
      <p:pic>
        <p:nvPicPr>
          <p:cNvPr id="4" name="Picture 2" descr="File:Amfm3-en-de.gif"/>
          <p:cNvPicPr>
            <a:picLocks noGrp="1"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39" y="1549529"/>
            <a:ext cx="6641431" cy="51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Internet homokóra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5822520" y="2049439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0800000">
            <a:off x="1367049" y="2049439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4650" y="6400800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4650" y="1708245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00160" y="2784143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48282" y="3728114"/>
            <a:ext cx="41179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34634" y="4753970"/>
            <a:ext cx="41448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13808" y="5652447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1553" y="3994286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IPv4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3713" y="3027569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TCP, UDP, ICMP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7289" y="2197330"/>
            <a:ext cx="493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HTTP, FTP, RTP, IMAP, Jabber, 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1930" y="4967825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Ethernet, 802.11x, DOCSIS, 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00160" y="5816262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Fiber, Coax, Twisted Pair, Radio, …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 rot="4566424">
            <a:off x="908406" y="2097005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6300000">
            <a:off x="901538" y="5132939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rot="5400000">
            <a:off x="1016304" y="2652659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1004833" y="4609770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5400000">
            <a:off x="1378657" y="3634115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18684" y="2400866"/>
            <a:ext cx="7936189" cy="3415396"/>
            <a:chOff x="414979" y="3333624"/>
            <a:chExt cx="8263530" cy="1523216"/>
          </a:xfrm>
        </p:grpSpPr>
        <p:sp>
          <p:nvSpPr>
            <p:cNvPr id="41" name="Rectangle 4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Az Internet rétegnek hála, minden hálózat képes együttműködni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Minden alkalmazás működik minden hálózaton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Ezen réteg felett és alatt lehetnek újabb fejlesztések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Azonban az IP-t lecserélni nagyon nehéz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6048375" y="3440314"/>
            <a:ext cx="3000088" cy="1446001"/>
            <a:chOff x="1219205" y="4662496"/>
            <a:chExt cx="5181600" cy="1384993"/>
          </a:xfrm>
        </p:grpSpPr>
        <p:sp>
          <p:nvSpPr>
            <p:cNvPr id="38" name="Rectangular Callout 37"/>
            <p:cNvSpPr/>
            <p:nvPr/>
          </p:nvSpPr>
          <p:spPr>
            <a:xfrm>
              <a:off x="1219205" y="4662496"/>
              <a:ext cx="5181600" cy="1384993"/>
            </a:xfrm>
            <a:prstGeom prst="wedgeRectCallout">
              <a:avLst>
                <a:gd name="adj1" fmla="val 74516"/>
                <a:gd name="adj2" fmla="val -755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19205" y="4720928"/>
              <a:ext cx="5181600" cy="132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Gondoljunk az IPv6 bevezetésének nehézségeire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85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Fázis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76270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 smtClean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</a:t>
                </a:r>
                <a:r>
                  <a:rPr lang="hu-HU" sz="2000" dirty="0" smtClean="0"/>
                  <a:t>fázisában </a:t>
                </a:r>
                <a:r>
                  <a:rPr lang="hu-HU" sz="2000" dirty="0"/>
                  <a:t>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 smtClean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</a:t>
                </a:r>
                <a:r>
                  <a:rPr lang="hu-HU" sz="2000" dirty="0" smtClean="0"/>
                  <a:t>fázis moduláció (nem igazán használják)</a:t>
                </a:r>
                <a:endParaRPr lang="hu-HU" sz="2000" dirty="0"/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</a:t>
                </a:r>
                <a:r>
                  <a:rPr lang="hu-HU" sz="2000" dirty="0" smtClean="0"/>
                  <a:t>fázis-eltolás </a:t>
                </a:r>
                <a:r>
                  <a:rPr lang="hu-HU" sz="2000" dirty="0" err="1" smtClean="0"/>
                  <a:t>keying</a:t>
                </a:r>
                <a:r>
                  <a:rPr lang="hu-HU" sz="2000" dirty="0" smtClean="0"/>
                  <a:t> ( például egy diszkrét halmaz szimbólumaihoz különböző fázisok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50267" cy="4023360"/>
              </a:xfrm>
              <a:blipFill rotWithShape="0">
                <a:blip r:embed="rId2"/>
                <a:stretch>
                  <a:fillRect l="-8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84" y="1845735"/>
            <a:ext cx="3248801" cy="342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07" y="4462889"/>
            <a:ext cx="3735805" cy="2286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 szimbólum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783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PSK különböző szimbólumokkal</a:t>
                </a:r>
                <a:endParaRPr lang="hu-HU" sz="2000" b="1" dirty="0" smtClean="0"/>
              </a:p>
              <a:p>
                <a:pPr>
                  <a:spcBef>
                    <a:spcPts val="0"/>
                  </a:spcBef>
                </a:pPr>
                <a:r>
                  <a:rPr lang="hu-HU" sz="2000" dirty="0" smtClean="0"/>
                  <a:t>A fázis eltolások könnyen felismerhetőek a fogadó által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 smtClean="0"/>
                  <a:t>Diszkrét halmaz kódolja a szimbólumokat</a:t>
                </a:r>
              </a:p>
              <a:p>
                <a:pPr lvl="1"/>
                <a:r>
                  <a:rPr lang="hu-HU" sz="2000" dirty="0" smtClean="0"/>
                  <a:t>Például 4 szimbólum esetén: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hu-HU" sz="2000" dirty="0" smtClean="0"/>
              </a:p>
              <a:p>
                <a:pPr lvl="1"/>
                <a:r>
                  <a:rPr lang="hu-HU" sz="2000" dirty="0" smtClean="0"/>
                  <a:t>Ezzel kétszeres adatrátát kapunk a szimbólum rátához képest</a:t>
                </a:r>
              </a:p>
              <a:p>
                <a:pPr lvl="1"/>
                <a:r>
                  <a:rPr lang="hu-HU" sz="2000" dirty="0" smtClean="0"/>
                  <a:t>Ezt nevezzük </a:t>
                </a:r>
                <a:r>
                  <a:rPr lang="hu-HU" sz="2000" b="1" dirty="0" err="1" smtClean="0"/>
                  <a:t>Q</a:t>
                </a:r>
                <a:r>
                  <a:rPr lang="hu-HU" sz="2000" dirty="0" err="1" smtClean="0"/>
                  <a:t>uadrature</a:t>
                </a:r>
                <a:r>
                  <a:rPr lang="hu-HU" sz="2000" dirty="0" smtClean="0"/>
                  <a:t> </a:t>
                </a:r>
                <a:r>
                  <a:rPr lang="hu-HU" sz="2000" b="1" dirty="0" err="1" smtClean="0"/>
                  <a:t>P</a:t>
                </a:r>
                <a:r>
                  <a:rPr lang="hu-HU" sz="2000" dirty="0" err="1" smtClean="0"/>
                  <a:t>hase</a:t>
                </a:r>
                <a:r>
                  <a:rPr lang="hu-HU" sz="2000" dirty="0" smtClean="0"/>
                  <a:t> </a:t>
                </a:r>
                <a:r>
                  <a:rPr lang="hu-HU" sz="2000" b="1" dirty="0" smtClean="0"/>
                  <a:t>S</a:t>
                </a:r>
                <a:r>
                  <a:rPr lang="hu-HU" sz="2000" dirty="0" smtClean="0"/>
                  <a:t>hift </a:t>
                </a:r>
                <a:r>
                  <a:rPr lang="hu-HU" sz="2000" b="1" dirty="0" err="1" smtClean="0"/>
                  <a:t>K</a:t>
                </a:r>
                <a:r>
                  <a:rPr lang="hu-HU" sz="2000" dirty="0" err="1" smtClean="0"/>
                  <a:t>eying</a:t>
                </a:r>
                <a:endParaRPr lang="hu-HU" sz="2000" dirty="0" smtClean="0"/>
              </a:p>
              <a:p>
                <a:pPr marL="0" indent="0">
                  <a:buNone/>
                </a:pPr>
                <a:r>
                  <a:rPr lang="hu-HU" sz="2000" b="1" dirty="0" smtClean="0"/>
                  <a:t>Amplitúdó- és fázis-moduláció</a:t>
                </a:r>
                <a:endParaRPr lang="hu-HU" sz="2000" b="1" dirty="0"/>
              </a:p>
              <a:p>
                <a:pPr>
                  <a:spcBef>
                    <a:spcPts val="0"/>
                  </a:spcBef>
                </a:pPr>
                <a:r>
                  <a:rPr lang="hu-HU" sz="2000" dirty="0" smtClean="0"/>
                  <a:t>Kombinálhatóak a módszerek</a:t>
                </a:r>
                <a:endParaRPr lang="hu-HU" sz="2000" dirty="0"/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</a:t>
                </a:r>
                <a:r>
                  <a:rPr lang="hu-HU" sz="2000" dirty="0" smtClean="0"/>
                  <a:t>16 különböző szimbólum (amplitúdó és fázis kombináció) használata</a:t>
                </a:r>
              </a:p>
              <a:p>
                <a:pPr lvl="1"/>
                <a:r>
                  <a:rPr lang="hu-HU" sz="2000" dirty="0"/>
                  <a:t>Ezzel </a:t>
                </a:r>
                <a:r>
                  <a:rPr lang="hu-HU" sz="2000" dirty="0" smtClean="0"/>
                  <a:t>négyszeres </a:t>
                </a:r>
                <a:r>
                  <a:rPr lang="hu-HU" sz="2000" dirty="0"/>
                  <a:t>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 smtClean="0"/>
                  <a:t>Q</a:t>
                </a:r>
                <a:r>
                  <a:rPr lang="hu-HU" sz="2000" dirty="0" err="1" smtClean="0"/>
                  <a:t>uadrature</a:t>
                </a:r>
                <a:r>
                  <a:rPr lang="hu-HU" sz="2000" dirty="0" smtClean="0"/>
                  <a:t> </a:t>
                </a:r>
                <a:r>
                  <a:rPr lang="hu-HU" sz="2000" b="1" dirty="0" err="1" smtClean="0"/>
                  <a:t>A</a:t>
                </a:r>
                <a:r>
                  <a:rPr lang="hu-HU" sz="2000" dirty="0" err="1" smtClean="0"/>
                  <a:t>mplitude</a:t>
                </a:r>
                <a:r>
                  <a:rPr lang="hu-HU" sz="2000" dirty="0" smtClean="0"/>
                  <a:t> </a:t>
                </a:r>
                <a:r>
                  <a:rPr lang="hu-HU" sz="2000" b="1" dirty="0" smtClean="0"/>
                  <a:t>M</a:t>
                </a:r>
                <a:r>
                  <a:rPr lang="hu-HU" sz="2000" dirty="0" smtClean="0"/>
                  <a:t>odulation-16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78340"/>
              </a:xfrm>
              <a:blipFill rotWithShape="0">
                <a:blip r:embed="rId2"/>
                <a:stretch>
                  <a:fillRect l="-606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37" y="3994821"/>
            <a:ext cx="1722792" cy="212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13" y="1827445"/>
            <a:ext cx="1722792" cy="20590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Digitális és analóg jelek összehasonlítása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663440" cy="4023360"/>
          </a:xfrm>
        </p:spPr>
        <p:txBody>
          <a:bodyPr>
            <a:normAutofit fontScale="92500"/>
          </a:bodyPr>
          <a:lstStyle/>
          <a:p>
            <a:r>
              <a:rPr lang="hu-HU" sz="2000" i="1" dirty="0" smtClean="0"/>
              <a:t>Digitális átvitel – </a:t>
            </a:r>
            <a:r>
              <a:rPr lang="hu-HU" sz="2000" dirty="0" smtClean="0"/>
              <a:t>Diszkrét szignálok véges halmazát használja (például feszültség vagy áramerősség értékek).</a:t>
            </a:r>
          </a:p>
          <a:p>
            <a:r>
              <a:rPr lang="hu-HU" sz="2000" i="1" dirty="0" smtClean="0"/>
              <a:t>Analóg átvitel</a:t>
            </a:r>
            <a:r>
              <a:rPr lang="hu-HU" sz="2000" dirty="0" smtClean="0"/>
              <a:t> – Szignálok folytonos halmazát használja (például </a:t>
            </a:r>
            <a:r>
              <a:rPr lang="hu-HU" sz="2000" dirty="0"/>
              <a:t>feszültség vagy áramerősség </a:t>
            </a:r>
            <a:r>
              <a:rPr lang="hu-HU" sz="2000" dirty="0" smtClean="0"/>
              <a:t>a vezetékben)</a:t>
            </a:r>
          </a:p>
          <a:p>
            <a:r>
              <a:rPr lang="hu-HU" sz="2000" i="1" dirty="0" smtClean="0"/>
              <a:t>Digitális előnyei</a:t>
            </a:r>
          </a:p>
          <a:p>
            <a:pPr lvl="1"/>
            <a:r>
              <a:rPr lang="hu-HU" sz="2000" dirty="0" smtClean="0"/>
              <a:t>Lehetőség van a vételpontosság helyreállítására illetve az eredeti jel helyreállítására</a:t>
            </a:r>
          </a:p>
          <a:p>
            <a:r>
              <a:rPr lang="hu-HU" sz="2000" i="1" dirty="0" smtClean="0"/>
              <a:t>Analóg hátránya</a:t>
            </a:r>
          </a:p>
          <a:p>
            <a:pPr lvl="1"/>
            <a:r>
              <a:rPr lang="hu-HU" sz="2000" dirty="0" smtClean="0"/>
              <a:t>A fellépő hibák önmagukat erősíthetik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73" y="4114800"/>
            <a:ext cx="1598488" cy="189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73" y="2018935"/>
            <a:ext cx="1598488" cy="1846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Bithiba gyakoriság és a jel-zaj arány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Minél nagyobb a jel-zaj arány avagy </a:t>
            </a:r>
            <a:r>
              <a:rPr lang="hu-HU" sz="2000" b="1" dirty="0" smtClean="0"/>
              <a:t>SNR</a:t>
            </a:r>
            <a:r>
              <a:rPr lang="hu-HU" sz="2000" dirty="0" smtClean="0"/>
              <a:t> (</a:t>
            </a:r>
            <a:r>
              <a:rPr lang="hu-HU" sz="2000" i="1" dirty="0" err="1" smtClean="0"/>
              <a:t>Signal-to-noise</a:t>
            </a:r>
            <a:r>
              <a:rPr lang="hu-HU" sz="2000" i="1" dirty="0" smtClean="0"/>
              <a:t> ratio</a:t>
            </a:r>
            <a:r>
              <a:rPr lang="hu-HU" sz="2000" dirty="0" smtClean="0"/>
              <a:t>), annál kevesebb hiba lép fel</a:t>
            </a:r>
          </a:p>
          <a:p>
            <a:r>
              <a:rPr lang="hu-HU" sz="2000" dirty="0" smtClean="0"/>
              <a:t>A hibásan fogadott bitek részarányát bithiba gyakoriságnak avagy </a:t>
            </a:r>
            <a:r>
              <a:rPr lang="hu-HU" sz="2000" dirty="0" err="1" smtClean="0"/>
              <a:t>BER-nek</a:t>
            </a:r>
            <a:r>
              <a:rPr lang="hu-HU" sz="2000" dirty="0" smtClean="0"/>
              <a:t> (bit </a:t>
            </a:r>
            <a:r>
              <a:rPr lang="hu-HU" sz="2000" dirty="0" err="1" smtClean="0"/>
              <a:t>error</a:t>
            </a:r>
            <a:r>
              <a:rPr lang="hu-HU" sz="2000" dirty="0" smtClean="0"/>
              <a:t> </a:t>
            </a:r>
            <a:r>
              <a:rPr lang="hu-HU" sz="2000" dirty="0" err="1" smtClean="0"/>
              <a:t>rate</a:t>
            </a:r>
            <a:r>
              <a:rPr lang="hu-HU" sz="2000" dirty="0" smtClean="0"/>
              <a:t>) nevezzük</a:t>
            </a:r>
          </a:p>
          <a:p>
            <a:r>
              <a:rPr lang="hu-HU" sz="2000" dirty="0" smtClean="0"/>
              <a:t>A BER függ az alábbiaktól</a:t>
            </a:r>
          </a:p>
          <a:p>
            <a:pPr lvl="1"/>
            <a:r>
              <a:rPr lang="hu-HU" sz="2000" dirty="0" smtClean="0"/>
              <a:t>a jel erőségétől,</a:t>
            </a:r>
          </a:p>
          <a:p>
            <a:pPr lvl="1"/>
            <a:r>
              <a:rPr lang="hu-HU" sz="2000" dirty="0" smtClean="0"/>
              <a:t>a zajtól,</a:t>
            </a:r>
          </a:p>
          <a:p>
            <a:pPr lvl="1"/>
            <a:r>
              <a:rPr lang="hu-HU" sz="2000" dirty="0" smtClean="0"/>
              <a:t>az átviteli sebességtől,</a:t>
            </a:r>
          </a:p>
          <a:p>
            <a:pPr lvl="1"/>
            <a:r>
              <a:rPr lang="hu-HU" sz="2000" dirty="0" smtClean="0"/>
              <a:t>a felhasznált módszertől.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63</a:t>
            </a:fld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17406" y="3806031"/>
            <a:ext cx="609600" cy="2527300"/>
          </a:xfrm>
          <a:custGeom>
            <a:avLst/>
            <a:gdLst>
              <a:gd name="T0" fmla="*/ 0 w 384"/>
              <a:gd name="T1" fmla="*/ 0 h 1592"/>
              <a:gd name="T2" fmla="*/ 184 w 384"/>
              <a:gd name="T3" fmla="*/ 384 h 1592"/>
              <a:gd name="T4" fmla="*/ 304 w 384"/>
              <a:gd name="T5" fmla="*/ 984 h 1592"/>
              <a:gd name="T6" fmla="*/ 384 w 384"/>
              <a:gd name="T7" fmla="*/ 1592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565106" y="3475831"/>
            <a:ext cx="685800" cy="2857500"/>
          </a:xfrm>
          <a:custGeom>
            <a:avLst/>
            <a:gdLst>
              <a:gd name="T0" fmla="*/ 0 w 432"/>
              <a:gd name="T1" fmla="*/ 0 h 1800"/>
              <a:gd name="T2" fmla="*/ 168 w 432"/>
              <a:gd name="T3" fmla="*/ 296 h 1800"/>
              <a:gd name="T4" fmla="*/ 256 w 432"/>
              <a:gd name="T5" fmla="*/ 600 h 1800"/>
              <a:gd name="T6" fmla="*/ 360 w 432"/>
              <a:gd name="T7" fmla="*/ 1192 h 1800"/>
              <a:gd name="T8" fmla="*/ 432 w 432"/>
              <a:gd name="T9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7479506" y="3475831"/>
            <a:ext cx="647700" cy="2844800"/>
          </a:xfrm>
          <a:custGeom>
            <a:avLst/>
            <a:gdLst>
              <a:gd name="T0" fmla="*/ 0 w 408"/>
              <a:gd name="T1" fmla="*/ 0 h 1792"/>
              <a:gd name="T2" fmla="*/ 152 w 408"/>
              <a:gd name="T3" fmla="*/ 296 h 1792"/>
              <a:gd name="T4" fmla="*/ 232 w 408"/>
              <a:gd name="T5" fmla="*/ 592 h 1792"/>
              <a:gd name="T6" fmla="*/ 344 w 408"/>
              <a:gd name="T7" fmla="*/ 1192 h 1792"/>
              <a:gd name="T8" fmla="*/ 408 w 408"/>
              <a:gd name="T9" fmla="*/ 1792 h 1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09469" y="3463131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909469" y="3956844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918994" y="4423569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928519" y="4904581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938044" y="5371306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947569" y="5852319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658769" y="3463131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365206" y="3480594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071644" y="3469481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471444" y="6319044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endParaRPr lang="en-US" sz="1200" baseline="30000">
              <a:latin typeface="Arial" pitchFamily="34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179469" y="6320631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20</a:t>
            </a:r>
            <a:endParaRPr lang="en-US" sz="1200" baseline="30000">
              <a:latin typeface="Arial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870031" y="6323806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30</a:t>
            </a:r>
            <a:endParaRPr lang="en-US" sz="1200" baseline="30000">
              <a:latin typeface="Arial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592344" y="6326981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40</a:t>
            </a:r>
            <a:endParaRPr lang="en-US" sz="1200" baseline="30000">
              <a:latin typeface="Arial" pitchFamily="34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990851" y="620395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990851" y="581025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003551" y="5391150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402013" y="5257800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pitchFamily="34" charset="0"/>
              </a:rPr>
              <a:t>QAM256 (8 Mbps)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389313" y="5649913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pitchFamily="34" charset="0"/>
              </a:rPr>
              <a:t>QAM16 (4 Mbps)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405188" y="6056313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pitchFamily="34" charset="0"/>
              </a:rPr>
              <a:t>BPSK (1 Mbps)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879431" y="6519069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pitchFamily="34" charset="0"/>
              </a:rPr>
              <a:t>SNR(dB)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 rot="16200000">
            <a:off x="5037138" y="4794250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pitchFamily="34" charset="0"/>
              </a:rPr>
              <a:t>BER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395119" y="3326606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r>
              <a:rPr lang="en-US" sz="1200" baseline="30000">
                <a:latin typeface="Arial" pitchFamily="34" charset="0"/>
              </a:rPr>
              <a:t>-1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414169" y="380761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r>
              <a:rPr lang="en-US" sz="1200" baseline="30000">
                <a:latin typeface="Arial" pitchFamily="34" charset="0"/>
              </a:rPr>
              <a:t>-2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04644" y="4274344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r>
              <a:rPr lang="en-US" sz="1200" baseline="30000">
                <a:latin typeface="Arial" pitchFamily="34" charset="0"/>
              </a:rPr>
              <a:t>-3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414169" y="5207794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r>
              <a:rPr lang="en-US" sz="1200" baseline="30000">
                <a:latin typeface="Arial" pitchFamily="34" charset="0"/>
              </a:rPr>
              <a:t>-5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418931" y="5688806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r>
              <a:rPr lang="en-US" sz="1200" baseline="30000">
                <a:latin typeface="Arial" pitchFamily="34" charset="0"/>
              </a:rPr>
              <a:t>-6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409406" y="6184106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r>
              <a:rPr lang="en-US" sz="1200" baseline="30000">
                <a:latin typeface="Arial" pitchFamily="34" charset="0"/>
              </a:rPr>
              <a:t>-7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396706" y="4763294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r>
              <a:rPr lang="en-US" sz="1200" baseline="30000">
                <a:latin typeface="Arial" pitchFamily="34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0530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 smtClean="0"/>
              <a:t>Csatorna hozzáférés módszerei</a:t>
            </a:r>
          </a:p>
          <a:p>
            <a:r>
              <a:rPr lang="hu-HU" sz="4400" dirty="0" smtClean="0"/>
              <a:t>(statikus)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Lehetővé teszi, hogy több jel </a:t>
            </a:r>
            <a:r>
              <a:rPr lang="hu-HU" dirty="0" err="1" smtClean="0"/>
              <a:t>egyidőben</a:t>
            </a:r>
            <a:r>
              <a:rPr lang="hu-HU" dirty="0" smtClean="0"/>
              <a:t> utazzon egy fizikai közegen</a:t>
            </a:r>
          </a:p>
          <a:p>
            <a:endParaRPr lang="hu-HU" dirty="0"/>
          </a:p>
          <a:p>
            <a:r>
              <a:rPr lang="hu-HU" dirty="0" smtClean="0"/>
              <a:t>Több jel átvitele érdekében a csatornát logikailag elkülönített kisebb csatornákra (alcsatornákra) bontjuk</a:t>
            </a:r>
          </a:p>
          <a:p>
            <a:endParaRPr lang="hu-HU" dirty="0"/>
          </a:p>
          <a:p>
            <a:r>
              <a:rPr lang="hu-HU" dirty="0" smtClean="0"/>
              <a:t>A küldő oldalon szükséges egy speciális eszköz (multiplexer), mely a jeleket a csatorna megfelelő alcsatornáira helyezi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Térbeli </a:t>
            </a:r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a legegyszerűbb </a:t>
            </a:r>
            <a:r>
              <a:rPr lang="hu-HU" dirty="0" err="1" smtClean="0"/>
              <a:t>multiplexálási</a:t>
            </a:r>
            <a:r>
              <a:rPr lang="hu-HU" dirty="0" smtClean="0"/>
              <a:t> módszer.</a:t>
            </a:r>
          </a:p>
          <a:p>
            <a:r>
              <a:rPr lang="hu-HU" dirty="0" smtClean="0"/>
              <a:t>Angolul </a:t>
            </a:r>
            <a:r>
              <a:rPr lang="hu-HU" b="1" dirty="0" err="1" smtClean="0"/>
              <a:t>S</a:t>
            </a:r>
            <a:r>
              <a:rPr lang="hu-HU" i="1" dirty="0" err="1" smtClean="0"/>
              <a:t>pace-</a:t>
            </a:r>
            <a:r>
              <a:rPr lang="hu-HU" b="1" dirty="0" err="1" smtClean="0"/>
              <a:t>D</a:t>
            </a:r>
            <a:r>
              <a:rPr lang="hu-HU" i="1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i="1" dirty="0" err="1" smtClean="0"/>
              <a:t>ultiplexing</a:t>
            </a:r>
            <a:endParaRPr lang="hu-HU" i="1" dirty="0" smtClean="0"/>
          </a:p>
          <a:p>
            <a:r>
              <a:rPr lang="hu-HU" dirty="0" smtClean="0"/>
              <a:t>Vezetékes kommunikáció esetén minden egyes csatornához külön pont-pont vezeték tartozik.</a:t>
            </a:r>
          </a:p>
          <a:p>
            <a:r>
              <a:rPr lang="hu-HU" dirty="0" smtClean="0"/>
              <a:t>Vezeték nélküli kommunikáció esetén minden egyes csatornához külön antenna rendelődik.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9526"/>
              </p:ext>
            </p:extLst>
          </p:nvPr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Image Document" r:id="rId3" imgW="7236619" imgH="4214813" progId="Imaging.Document">
                  <p:embed/>
                </p:oleObj>
              </mc:Choice>
              <mc:Fallback>
                <p:oleObj name="Image Document" r:id="rId3" imgW="7236619" imgH="4214813" progId="Imaging.Document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Frekvencia </a:t>
            </a:r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Olyan módszertan, amelyben egy kommunikációs csatornán több szignál kombinációja adja az átvitelt. </a:t>
            </a:r>
          </a:p>
          <a:p>
            <a:r>
              <a:rPr lang="hu-HU" sz="2800" dirty="0" smtClean="0"/>
              <a:t>Minden szignálhoz más frekvencia tartozik.</a:t>
            </a:r>
          </a:p>
          <a:p>
            <a:r>
              <a:rPr lang="hu-HU" sz="2800" dirty="0" smtClean="0"/>
              <a:t>Angolul </a:t>
            </a:r>
            <a:r>
              <a:rPr lang="hu-HU" sz="2800" b="1" dirty="0" err="1" smtClean="0"/>
              <a:t>F</a:t>
            </a:r>
            <a:r>
              <a:rPr lang="hu-HU" sz="2800" i="1" dirty="0" err="1" smtClean="0"/>
              <a:t>requency-</a:t>
            </a:r>
            <a:r>
              <a:rPr lang="hu-HU" sz="2800" b="1" dirty="0" err="1" smtClean="0"/>
              <a:t>D</a:t>
            </a:r>
            <a:r>
              <a:rPr lang="hu-HU" sz="2800" i="1" dirty="0" err="1" smtClean="0"/>
              <a:t>ivision</a:t>
            </a:r>
            <a:r>
              <a:rPr lang="hu-HU" sz="2800" dirty="0" smtClean="0"/>
              <a:t> </a:t>
            </a:r>
            <a:r>
              <a:rPr lang="hu-HU" sz="2800" b="1" dirty="0" err="1" smtClean="0"/>
              <a:t>M</a:t>
            </a:r>
            <a:r>
              <a:rPr lang="hu-HU" sz="2800" i="1" dirty="0" err="1" smtClean="0"/>
              <a:t>ultiplexing</a:t>
            </a:r>
            <a:endParaRPr lang="hu-HU" sz="2800" i="1" dirty="0" smtClean="0"/>
          </a:p>
          <a:p>
            <a:r>
              <a:rPr lang="hu-HU" sz="2800" dirty="0" smtClean="0"/>
              <a:t>Tipikusan analóg vonalon használják.</a:t>
            </a:r>
          </a:p>
          <a:p>
            <a:r>
              <a:rPr lang="hu-HU" sz="2800" dirty="0" smtClean="0"/>
              <a:t>Többféle megvalósítása van:</a:t>
            </a:r>
          </a:p>
          <a:p>
            <a:pPr lvl="1"/>
            <a:r>
              <a:rPr lang="hu-HU" sz="2400" dirty="0"/>
              <a:t>XOR a szignálokon véletlen </a:t>
            </a:r>
            <a:r>
              <a:rPr lang="hu-HU" sz="2400" dirty="0" smtClean="0"/>
              <a:t>bitsorozattal,</a:t>
            </a:r>
          </a:p>
          <a:p>
            <a:pPr lvl="1"/>
            <a:r>
              <a:rPr lang="hu-HU" sz="2400" dirty="0" err="1"/>
              <a:t>pszeudo</a:t>
            </a:r>
            <a:r>
              <a:rPr lang="hu-HU" sz="2400" dirty="0"/>
              <a:t> véletlen szám alapú választás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Hullámhossz </a:t>
            </a:r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/>
              <a:t>Optikai kábeleknél alkalmazzák</a:t>
            </a:r>
            <a:r>
              <a:rPr lang="hu-HU" dirty="0" smtClean="0"/>
              <a:t>.</a:t>
            </a:r>
          </a:p>
          <a:p>
            <a:r>
              <a:rPr lang="hu-HU" dirty="0" smtClean="0"/>
              <a:t>Angolul </a:t>
            </a:r>
            <a:r>
              <a:rPr lang="hu-HU" b="1" dirty="0" err="1" smtClean="0"/>
              <a:t>W</a:t>
            </a:r>
            <a:r>
              <a:rPr lang="hu-HU" dirty="0" err="1" smtClean="0"/>
              <a:t>avelength</a:t>
            </a:r>
            <a:r>
              <a:rPr lang="hu-HU" i="1" dirty="0" err="1" smtClean="0"/>
              <a:t>-</a:t>
            </a:r>
            <a:r>
              <a:rPr lang="hu-HU" b="1" dirty="0" err="1" smtClean="0"/>
              <a:t>D</a:t>
            </a:r>
            <a:r>
              <a:rPr lang="hu-HU" i="1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i="1" dirty="0" err="1" smtClean="0"/>
              <a:t>ultiplexing</a:t>
            </a:r>
            <a:endParaRPr lang="hu-HU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W</a:t>
            </a:r>
          </a:p>
          <a:p>
            <a:pPr algn="ctr"/>
            <a:r>
              <a:rPr lang="hu-HU" dirty="0" smtClean="0"/>
              <a:t>D</a:t>
            </a:r>
          </a:p>
          <a:p>
            <a:pPr algn="ctr"/>
            <a:r>
              <a:rPr lang="hu-HU" dirty="0" smtClean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W</a:t>
            </a:r>
          </a:p>
          <a:p>
            <a:pPr algn="ctr"/>
            <a:r>
              <a:rPr lang="hu-HU" dirty="0" smtClean="0"/>
              <a:t>D</a:t>
            </a:r>
          </a:p>
          <a:p>
            <a:pPr algn="ctr"/>
            <a:r>
              <a:rPr lang="hu-HU" dirty="0" smtClean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68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Időbeli </a:t>
            </a:r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Több párhuzamos adatfolyam átvitelét a jelsorozat rövid időintervallumokra szegmentálásával oldja meg. </a:t>
            </a:r>
          </a:p>
          <a:p>
            <a:r>
              <a:rPr lang="hu-HU" dirty="0" smtClean="0"/>
              <a:t>Diszkrét időszeletek használata. Minden állomás saját időszeletet kap.</a:t>
            </a:r>
          </a:p>
          <a:p>
            <a:r>
              <a:rPr lang="hu-HU" dirty="0" smtClean="0"/>
              <a:t>Angolul </a:t>
            </a:r>
            <a:r>
              <a:rPr lang="hu-HU" b="1" dirty="0" err="1" smtClean="0"/>
              <a:t>T</a:t>
            </a:r>
            <a:r>
              <a:rPr lang="hu-HU" i="1" dirty="0" err="1" smtClean="0"/>
              <a:t>ime-</a:t>
            </a:r>
            <a:r>
              <a:rPr lang="hu-HU" b="1" dirty="0" err="1" smtClean="0"/>
              <a:t>D</a:t>
            </a:r>
            <a:r>
              <a:rPr lang="hu-HU" i="1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i="1" dirty="0" err="1" smtClean="0"/>
              <a:t>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</a:t>
            </a:r>
          </a:p>
          <a:p>
            <a:pPr algn="ctr"/>
            <a:r>
              <a:rPr lang="hu-HU" dirty="0" smtClean="0"/>
              <a:t>D</a:t>
            </a:r>
          </a:p>
          <a:p>
            <a:pPr algn="ctr"/>
            <a:r>
              <a:rPr lang="hu-HU" dirty="0" smtClean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</a:t>
            </a:r>
          </a:p>
          <a:p>
            <a:pPr algn="ctr"/>
            <a:r>
              <a:rPr lang="hu-HU" dirty="0" smtClean="0"/>
              <a:t>D</a:t>
            </a:r>
          </a:p>
          <a:p>
            <a:pPr algn="ctr"/>
            <a:r>
              <a:rPr lang="hu-HU" dirty="0" smtClean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25757"/>
              </p:ext>
            </p:extLst>
          </p:nvPr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Image Document" r:id="rId3" imgW="8906608" imgH="5187462" progId="Imaging.Document">
                  <p:embed/>
                </p:oleObj>
              </mc:Choice>
              <mc:Fallback>
                <p:oleObj name="Image Document" r:id="rId3" imgW="8906608" imgH="5187462" progId="Imaging.Document">
                  <p:embed/>
                  <p:pic>
                    <p:nvPicPr>
                      <p:cNvPr id="0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Merőleges síkok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269" y="2517895"/>
            <a:ext cx="2269698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7825" y="2517895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007" y="3093383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449" y="309338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138" y="3666560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6580" y="366656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138" y="4239737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6580" y="42397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138" y="4812914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6580" y="48129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4138" y="5390648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6580" y="53906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4269" y="5963825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36711" y="59638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0950" y="4812914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BGP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4108521" y="4812913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5461922" y="4812912"/>
            <a:ext cx="1234195" cy="573177"/>
          </a:xfrm>
          <a:prstGeom prst="rect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OSPF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843911" y="4837892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 Plane</a:t>
            </a:r>
            <a:endParaRPr lang="en-US" sz="2800" dirty="0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18407" y="1645555"/>
            <a:ext cx="7876481" cy="54250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b="1" dirty="0" smtClean="0"/>
              <a:t>Control plane</a:t>
            </a:r>
            <a:r>
              <a:rPr lang="hu-HU" b="1" dirty="0" smtClean="0"/>
              <a:t>/Vezérlési sík</a:t>
            </a:r>
            <a:r>
              <a:rPr lang="en-US" dirty="0" smtClean="0"/>
              <a:t>: </a:t>
            </a:r>
            <a:r>
              <a:rPr lang="hu-HU" dirty="0" smtClean="0"/>
              <a:t>Hogyan határozzuk meg az</a:t>
            </a:r>
            <a:r>
              <a:rPr lang="en-US" dirty="0" smtClean="0"/>
              <a:t> </a:t>
            </a:r>
            <a:r>
              <a:rPr lang="en-US" b="1" dirty="0" smtClean="0"/>
              <a:t>Internet</a:t>
            </a:r>
            <a:r>
              <a:rPr lang="hu-HU" b="1" dirty="0" smtClean="0"/>
              <a:t>es útvonalakat?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7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Merőleges síkok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415" y="4105285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1994" y="4124100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7713" y="4707646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0155" y="470764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713" y="5280823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0155" y="528082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7713" y="5858557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0155" y="585855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37207" y="52853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409649" y="52853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7207" y="58631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409649" y="58631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616526" y="303596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</a:t>
            </a:r>
            <a:r>
              <a:rPr lang="hu-HU" dirty="0" smtClean="0"/>
              <a:t>z</a:t>
            </a:r>
            <a:r>
              <a:rPr lang="en-US" dirty="0" smtClean="0"/>
              <a:t>t 1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3409649" y="3065516"/>
            <a:ext cx="2297518" cy="54250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hu-HU" dirty="0" err="1" smtClean="0"/>
              <a:t>Routers</a:t>
            </a:r>
            <a:r>
              <a:rPr lang="hu-HU" dirty="0" smtClean="0"/>
              <a:t>/</a:t>
            </a:r>
            <a:r>
              <a:rPr lang="en-US" dirty="0" smtClean="0"/>
              <a:t>Switches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7080078" y="303596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</a:t>
            </a:r>
            <a:r>
              <a:rPr lang="hu-HU" dirty="0" smtClean="0"/>
              <a:t>z</a:t>
            </a:r>
            <a:r>
              <a:rPr lang="en-US" dirty="0" smtClean="0"/>
              <a:t>t 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03589" y="4144794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6676168" y="4163609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01887" y="4747155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6674329" y="4747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01887" y="5320332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6674329" y="532033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01887" y="5898066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674329" y="5898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83" name="Freeform 82"/>
          <p:cNvSpPr/>
          <p:nvPr/>
        </p:nvSpPr>
        <p:spPr>
          <a:xfrm>
            <a:off x="1337240" y="3744128"/>
            <a:ext cx="6510224" cy="2549408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ontent Placeholder 5"/>
          <p:cNvSpPr txBox="1">
            <a:spLocks/>
          </p:cNvSpPr>
          <p:nvPr/>
        </p:nvSpPr>
        <p:spPr>
          <a:xfrm>
            <a:off x="235185" y="1645555"/>
            <a:ext cx="8617185" cy="54250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b="1" dirty="0" smtClean="0"/>
              <a:t>Data plane</a:t>
            </a:r>
            <a:r>
              <a:rPr lang="hu-HU" b="1" dirty="0" smtClean="0"/>
              <a:t>/Adat sík</a:t>
            </a:r>
            <a:r>
              <a:rPr lang="en-US" dirty="0" smtClean="0"/>
              <a:t>: </a:t>
            </a:r>
            <a:r>
              <a:rPr lang="hu-HU" dirty="0" smtClean="0"/>
              <a:t>Hogyan </a:t>
            </a:r>
            <a:r>
              <a:rPr lang="hu-HU" b="1" dirty="0" smtClean="0"/>
              <a:t>továbbítjuk az adatot</a:t>
            </a:r>
            <a:r>
              <a:rPr lang="hu-HU" dirty="0" smtClean="0"/>
              <a:t> egy útvonal mentén?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1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Valóság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920922"/>
          </a:xfrm>
        </p:spPr>
        <p:txBody>
          <a:bodyPr>
            <a:normAutofit/>
          </a:bodyPr>
          <a:lstStyle/>
          <a:p>
            <a:r>
              <a:rPr lang="hu-HU" dirty="0" smtClean="0"/>
              <a:t>Az absztrakciós rétegek jól alkalmazhatók</a:t>
            </a:r>
            <a:endParaRPr lang="en-US" dirty="0" smtClean="0"/>
          </a:p>
          <a:p>
            <a:r>
              <a:rPr lang="hu-HU" dirty="0" smtClean="0"/>
              <a:t>Vajon mindig működik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N</a:t>
            </a:r>
            <a:r>
              <a:rPr lang="hu-HU" sz="3600" dirty="0" err="1" smtClean="0">
                <a:solidFill>
                  <a:schemeClr val="accent2"/>
                </a:solidFill>
              </a:rPr>
              <a:t>em</a:t>
            </a:r>
            <a:r>
              <a:rPr lang="en-US" sz="3600" dirty="0" smtClean="0">
                <a:solidFill>
                  <a:schemeClr val="accent2"/>
                </a:solidFill>
              </a:rPr>
              <a:t>.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C:\Users\t0ph3r\Documents\CS 4700\assets\fir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5" y="3559037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4736962"/>
            <a:ext cx="2961564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smtClean="0"/>
              <a:t>Tűzfalak</a:t>
            </a:r>
            <a:endParaRPr lang="en-US" sz="2400" dirty="0" smtClean="0"/>
          </a:p>
          <a:p>
            <a:pPr algn="ctr"/>
            <a:r>
              <a:rPr lang="hu-HU" sz="2400" dirty="0" smtClean="0"/>
              <a:t>Alkalmazási réteg fejléceit is vizsgálhatja</a:t>
            </a:r>
            <a:endParaRPr lang="en-US" sz="24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961564" y="4736962"/>
            <a:ext cx="3475630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/>
              <a:t>Prox</a:t>
            </a:r>
            <a:r>
              <a:rPr lang="hu-HU" sz="2400" dirty="0" err="1" smtClean="0"/>
              <a:t>yk</a:t>
            </a:r>
            <a:endParaRPr lang="en-US" sz="2400" dirty="0" smtClean="0"/>
          </a:p>
          <a:p>
            <a:pPr algn="ctr"/>
            <a:r>
              <a:rPr lang="hu-HU" sz="2400" dirty="0" smtClean="0"/>
              <a:t>Alkalmazási végpontot szimulál a hálózatban</a:t>
            </a:r>
            <a:endParaRPr lang="en-US" sz="2400" dirty="0" smtClean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045959" y="4736962"/>
            <a:ext cx="3098042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NATs</a:t>
            </a:r>
          </a:p>
          <a:p>
            <a:pPr algn="ctr"/>
            <a:r>
              <a:rPr lang="hu-HU" sz="2400" dirty="0" smtClean="0"/>
              <a:t>Megtöri a végpont-végpont elérhetőséget a hálózatban</a:t>
            </a:r>
            <a:endParaRPr lang="en-US" sz="2400" dirty="0" smtClean="0"/>
          </a:p>
        </p:txBody>
      </p:sp>
      <p:pic>
        <p:nvPicPr>
          <p:cNvPr id="4099" name="Picture 3" descr="C:\Users\t0ph3r\Documents\CS 4700\assets\2798539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80" y="3212962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0ph3r\Desktop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79" y="3559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72755</TotalTime>
  <Words>3738</Words>
  <Application>Microsoft Office PowerPoint</Application>
  <PresentationFormat>Diavetítés a képernyőre (4:3 oldalarány)</PresentationFormat>
  <Paragraphs>897</Paragraphs>
  <Slides>70</Slides>
  <Notes>18</Notes>
  <HiddenSlides>2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70</vt:i4>
      </vt:variant>
    </vt:vector>
  </HeadingPairs>
  <TitlesOfParts>
    <vt:vector size="72" baseType="lpstr">
      <vt:lpstr>Median</vt:lpstr>
      <vt:lpstr>Image Document</vt:lpstr>
      <vt:lpstr>Számítógépes Hálózatok</vt:lpstr>
      <vt:lpstr>Beburkolás / enkapszuláció</vt:lpstr>
      <vt:lpstr>Analógia</vt:lpstr>
      <vt:lpstr>Hálózati rétegek a gyakorlatban Network stack/Protocol stack</vt:lpstr>
      <vt:lpstr>Beburkolás – Internet példa</vt:lpstr>
      <vt:lpstr>Internet homokóra</vt:lpstr>
      <vt:lpstr>Merőleges síkok</vt:lpstr>
      <vt:lpstr>Merőleges síkok</vt:lpstr>
      <vt:lpstr>Valóság</vt:lpstr>
      <vt:lpstr>Konklúzió</vt:lpstr>
      <vt:lpstr>Tananyag címszavakban</vt:lpstr>
      <vt:lpstr>Fizikai réteg</vt:lpstr>
      <vt:lpstr>PowerPoint bemutató</vt:lpstr>
      <vt:lpstr>Kihívások</vt:lpstr>
      <vt:lpstr>Egyszerű adatátvitel</vt:lpstr>
      <vt:lpstr>A „b” karakter átvitele</vt:lpstr>
      <vt:lpstr>A „b” karakter átvitele</vt:lpstr>
      <vt:lpstr>Elméleti alapok – adatátvitel</vt:lpstr>
      <vt:lpstr>Elméleti alapok – adatátvitel</vt:lpstr>
      <vt:lpstr>Elméleti alapok – adatátvitel</vt:lpstr>
      <vt:lpstr>Elméleti alapok – adatátvitel</vt:lpstr>
      <vt:lpstr>Fourier sor felhasználása</vt:lpstr>
      <vt:lpstr>Elméleti alapok - Elnyelődés</vt:lpstr>
      <vt:lpstr>Elméleti alapok - Elnyelődés</vt:lpstr>
      <vt:lpstr>Szimbólumok és bitek</vt:lpstr>
      <vt:lpstr>Elméleti alapok – adatátvitel</vt:lpstr>
      <vt:lpstr>Átviteli közegek – vezetékes 1/3</vt:lpstr>
      <vt:lpstr>Átviteli közegek – vezetékes 2/3</vt:lpstr>
      <vt:lpstr>Átviteli közegek – vezetékes 3/3</vt:lpstr>
      <vt:lpstr>Elméleti alapok – vezeték nélküli adatátvitel </vt:lpstr>
      <vt:lpstr>Elméleti alapok – elektromágneses spektrum</vt:lpstr>
      <vt:lpstr>Elméleti alapok – elektromágneses spektrum</vt:lpstr>
      <vt:lpstr>Elméleti alapok – elektromágneses spektrum</vt:lpstr>
      <vt:lpstr>Átviteli közegek – vezeték nélküli</vt:lpstr>
      <vt:lpstr>Internet a kábel TV hálózaton</vt:lpstr>
      <vt:lpstr>Internet a kábel TV hálózaton</vt:lpstr>
      <vt:lpstr>Átviteli közegek – kommunikáció műholdak</vt:lpstr>
      <vt:lpstr>Átviteli közegek – kommunikáció műholdak</vt:lpstr>
      <vt:lpstr>PowerPoint bemutató</vt:lpstr>
      <vt:lpstr>Kiinduló feltételek</vt:lpstr>
      <vt:lpstr>Non-Return to Zero (NRZ) kódolás</vt:lpstr>
      <vt:lpstr>Szinkronizáció megszűnése         („deszinkronizáció”)</vt:lpstr>
      <vt:lpstr>Szinkronizációs megoldás</vt:lpstr>
      <vt:lpstr>Digitális kódok 1/3</vt:lpstr>
      <vt:lpstr>Digitális kódok 2/3</vt:lpstr>
      <vt:lpstr>Digitális kódok 3/3</vt:lpstr>
      <vt:lpstr>PowerPoint bemutató</vt:lpstr>
      <vt:lpstr>Manchester (10 Mbps Ethernet       10BASE-TX)</vt:lpstr>
      <vt:lpstr>Non-Return to Zero Inverted (NRZI)</vt:lpstr>
      <vt:lpstr>4-bit/5-bit kódolás NRZI előtt  (100 Mbps Ethernet -100BASE-TX)</vt:lpstr>
      <vt:lpstr>4-bit/5-bit kódolás NRZI előtt  (100 Mbps Ethernet -100BASE-TX)</vt:lpstr>
      <vt:lpstr>PowerPoint bemutató</vt:lpstr>
      <vt:lpstr>Alapsáv és széles-sáv </vt:lpstr>
      <vt:lpstr>Digitális alapsávú átvitel struktúrája</vt:lpstr>
      <vt:lpstr>Digitális szélessávú átvitel struktúrája</vt:lpstr>
      <vt:lpstr>Amplitúdó ábrázolás </vt:lpstr>
      <vt:lpstr>Amplitúdó moduláció</vt:lpstr>
      <vt:lpstr>Frekvencia moduláció</vt:lpstr>
      <vt:lpstr>Illusztráció - AM &amp; FM analóg jel esetén</vt:lpstr>
      <vt:lpstr>Fázis moduláció</vt:lpstr>
      <vt:lpstr>Több szimbólum használata</vt:lpstr>
      <vt:lpstr>Digitális és analóg jelek összehasonlítása</vt:lpstr>
      <vt:lpstr>Bithiba gyakoriság és a jel-zaj arány</vt:lpstr>
      <vt:lpstr>PowerPoint bemutató</vt:lpstr>
      <vt:lpstr>Multiplexálás</vt:lpstr>
      <vt:lpstr>Térbeli multiplexálás</vt:lpstr>
      <vt:lpstr>Frekvencia multiplexálás</vt:lpstr>
      <vt:lpstr>Hullámhossz multiplexálás</vt:lpstr>
      <vt:lpstr>Időbeli multiplexálás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939</cp:revision>
  <cp:lastPrinted>2012-08-22T04:00:45Z</cp:lastPrinted>
  <dcterms:created xsi:type="dcterms:W3CDTF">2012-01-03T02:22:46Z</dcterms:created>
  <dcterms:modified xsi:type="dcterms:W3CDTF">2017-09-24T19:50:36Z</dcterms:modified>
</cp:coreProperties>
</file>