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0"/>
  </p:notesMasterIdLst>
  <p:handoutMasterIdLst>
    <p:handoutMasterId r:id="rId41"/>
  </p:handoutMasterIdLst>
  <p:sldIdLst>
    <p:sldId id="388" r:id="rId2"/>
    <p:sldId id="573" r:id="rId3"/>
    <p:sldId id="568" r:id="rId4"/>
    <p:sldId id="569" r:id="rId5"/>
    <p:sldId id="575" r:id="rId6"/>
    <p:sldId id="570" r:id="rId7"/>
    <p:sldId id="571" r:id="rId8"/>
    <p:sldId id="572" r:id="rId9"/>
    <p:sldId id="576" r:id="rId10"/>
    <p:sldId id="577" r:id="rId11"/>
    <p:sldId id="578" r:id="rId12"/>
    <p:sldId id="579" r:id="rId13"/>
    <p:sldId id="597" r:id="rId14"/>
    <p:sldId id="580" r:id="rId15"/>
    <p:sldId id="581" r:id="rId16"/>
    <p:sldId id="599" r:id="rId17"/>
    <p:sldId id="600" r:id="rId18"/>
    <p:sldId id="598" r:id="rId19"/>
    <p:sldId id="582" r:id="rId20"/>
    <p:sldId id="638" r:id="rId21"/>
    <p:sldId id="602" r:id="rId22"/>
    <p:sldId id="603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604" r:id="rId38"/>
    <p:sldId id="459" r:id="rId3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73"/>
            <p14:sldId id="568"/>
            <p14:sldId id="569"/>
            <p14:sldId id="575"/>
            <p14:sldId id="570"/>
            <p14:sldId id="571"/>
            <p14:sldId id="572"/>
            <p14:sldId id="576"/>
            <p14:sldId id="577"/>
            <p14:sldId id="578"/>
            <p14:sldId id="579"/>
            <p14:sldId id="597"/>
            <p14:sldId id="580"/>
            <p14:sldId id="581"/>
            <p14:sldId id="599"/>
            <p14:sldId id="600"/>
            <p14:sldId id="598"/>
            <p14:sldId id="582"/>
            <p14:sldId id="638"/>
            <p14:sldId id="602"/>
            <p14:sldId id="603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604"/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5641" autoAdjust="0"/>
  </p:normalViewPr>
  <p:slideViewPr>
    <p:cSldViewPr snapToGrid="0">
      <p:cViewPr>
        <p:scale>
          <a:sx n="71" d="100"/>
          <a:sy n="71" d="100"/>
        </p:scale>
        <p:origin x="-106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cím</a:t>
            </a:r>
            <a:r>
              <a:rPr lang="hu-HU" baseline="0" dirty="0" smtClean="0"/>
              <a:t> csupa egyes, hogy mindenkinek venni kell az üzenetet.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Vezérlő</a:t>
            </a:r>
            <a:r>
              <a:rPr lang="hu-HU" baseline="0" dirty="0" smtClean="0"/>
              <a:t> alapértelmezett értéke = számozatlan keret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Alapértelmezetten a 3P nem használ nyugtát, se sorszámot. WIFI környezetben számozott móddal ez feloldható (Részletek az RFC 1663-ban.)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LCP a cím és vezérlő elhagyására is ad lehetőséget…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Protokoll az adatmezőben lévő protokollra utal. Alapértelmezett hossza 2.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Adathossz alapértelmezésben </a:t>
            </a:r>
            <a:r>
              <a:rPr lang="hu-HU" baseline="0" dirty="0" err="1" smtClean="0"/>
              <a:t>max</a:t>
            </a:r>
            <a:r>
              <a:rPr lang="hu-HU" baseline="0" dirty="0" smtClean="0"/>
              <a:t>. 1500 bájt, de </a:t>
            </a:r>
            <a:r>
              <a:rPr lang="hu-HU" baseline="0" dirty="0" err="1" smtClean="0"/>
              <a:t>LPC-vel</a:t>
            </a:r>
            <a:r>
              <a:rPr lang="hu-HU" baseline="0" dirty="0" smtClean="0"/>
              <a:t> átállítható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13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F0F67-4444-4851-B234-B727023E1E3A}" type="slidenum">
              <a:rPr lang="en-US" altLang="zh-CN" sz="1300">
                <a:latin typeface="Arial" charset="0"/>
              </a:rPr>
              <a:pPr/>
              <a:t>16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870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18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Advanced Data Communication Control Procedure</a:t>
            </a:r>
          </a:p>
          <a:p>
            <a:r>
              <a:rPr lang="hu-HU" sz="1600" dirty="0" err="1"/>
              <a:t>High-level</a:t>
            </a:r>
            <a:r>
              <a:rPr lang="hu-HU" sz="1600" dirty="0"/>
              <a:t> Data Link </a:t>
            </a:r>
            <a:r>
              <a:rPr lang="hu-HU" sz="1600" dirty="0" err="1"/>
              <a:t>Control</a:t>
            </a:r>
            <a:endParaRPr lang="hu-HU" sz="1600" dirty="0"/>
          </a:p>
          <a:p>
            <a:r>
              <a:rPr lang="en-US" sz="1600" dirty="0"/>
              <a:t>Link Access Procedure</a:t>
            </a:r>
            <a:endParaRPr lang="hu-HU" sz="1600" dirty="0"/>
          </a:p>
          <a:p>
            <a:pPr marL="173336" indent="-173336">
              <a:buFontTx/>
              <a:buChar char="-"/>
            </a:pPr>
            <a:r>
              <a:rPr lang="hu-HU" sz="1600" dirty="0"/>
              <a:t>Bitbeszúrás a kódfüggetlenség miatt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Minimális keret 32</a:t>
            </a:r>
            <a:r>
              <a:rPr lang="hu-HU" baseline="0" dirty="0" smtClean="0"/>
              <a:t> bit hosszú (+keretek hossza)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Vezérlési</a:t>
            </a:r>
            <a:r>
              <a:rPr lang="hu-HU" baseline="0" dirty="0" smtClean="0"/>
              <a:t> mező felépítésében térnek el.</a:t>
            </a:r>
          </a:p>
          <a:p>
            <a:r>
              <a:rPr lang="hu-HU" baseline="0" dirty="0" smtClean="0"/>
              <a:t>Legfeljebb 7 nyugtázatlan keret lehet kinn egyszerre.</a:t>
            </a:r>
            <a:endParaRPr lang="hu-HU" dirty="0" smtClean="0"/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Következő:</a:t>
            </a:r>
            <a:r>
              <a:rPr lang="hu-HU" baseline="0" dirty="0" smtClean="0"/>
              <a:t> a ráültetett nyugta (első nem vett keret)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err="1" smtClean="0"/>
              <a:t>Poll</a:t>
            </a:r>
            <a:r>
              <a:rPr lang="hu-HU" baseline="0" dirty="0" smtClean="0"/>
              <a:t>/</a:t>
            </a:r>
            <a:r>
              <a:rPr lang="hu-HU" baseline="0" dirty="0" err="1" smtClean="0"/>
              <a:t>Final</a:t>
            </a:r>
            <a:r>
              <a:rPr lang="hu-HU" baseline="0" dirty="0" smtClean="0"/>
              <a:t> – terminál egy csoportot kérdez le, az utolsóban egyes csak ez a bit. (Néha felügyelő keret AZONNALI kikényszerítésére is használják.)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0. típus = nincs </a:t>
            </a:r>
            <a:r>
              <a:rPr lang="hu-HU" baseline="0" dirty="0" err="1" smtClean="0"/>
              <a:t>visszirányú</a:t>
            </a:r>
            <a:r>
              <a:rPr lang="hu-HU" baseline="0" dirty="0" smtClean="0"/>
              <a:t> forgalom, következő várt keretet jelzi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1. típus = NAK, ilyenkor a következő a hibás keretsorszámot jelöli (</a:t>
            </a:r>
            <a:r>
              <a:rPr lang="hu-HU" b="1" baseline="0" dirty="0" err="1" smtClean="0"/>
              <a:t>Go-Back-N</a:t>
            </a:r>
            <a:r>
              <a:rPr lang="hu-HU" baseline="0" dirty="0" smtClean="0"/>
              <a:t>)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2. típus = Minden keret nyugtázása a következőig (KÖVETKEZŐT NEM), [átmeneti problémák jelzése]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3. típus = Megadott keret újraküldésére szólít fel. [SDLC, LAPB nem </a:t>
            </a:r>
            <a:r>
              <a:rPr lang="hu-HU" baseline="0" dirty="0" err="1" smtClean="0"/>
              <a:t>támgatja</a:t>
            </a:r>
            <a:r>
              <a:rPr lang="hu-HU" baseline="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Nem mind a 32</a:t>
            </a:r>
            <a:r>
              <a:rPr lang="hu-HU" baseline="0" dirty="0" smtClean="0"/>
              <a:t> van használatban, a legelterjedtebbek az alábbiak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Lecsatlakozási szándék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Visszacsatlakozás bejelentése (</a:t>
            </a:r>
            <a:r>
              <a:rPr lang="hu-HU" baseline="0" dirty="0" err="1" smtClean="0"/>
              <a:t>master</a:t>
            </a:r>
            <a:r>
              <a:rPr lang="hu-HU" baseline="0" dirty="0" smtClean="0"/>
              <a:t>/</a:t>
            </a:r>
            <a:r>
              <a:rPr lang="hu-HU" baseline="0" dirty="0" err="1" smtClean="0"/>
              <a:t>slave</a:t>
            </a:r>
            <a:r>
              <a:rPr lang="hu-HU" baseline="0" dirty="0" smtClean="0"/>
              <a:t> kapcsolat) buta terminál-okosgép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Visszacsatlakozás bejelentése egyenrangú felekként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4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Adatkapcsolati réteg II.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Forgalomszabályozás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gyors adó lassú vevő problémája (</a:t>
            </a:r>
            <a:r>
              <a:rPr lang="hu-HU" sz="2400" i="1" dirty="0" smtClean="0"/>
              <a:t>elárasztás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még hibamentes átvitel esetén se lesz képes a vevő kezelni a bejövő kereteket</a:t>
            </a:r>
          </a:p>
          <a:p>
            <a:pPr marL="0" indent="0">
              <a:buNone/>
            </a:pPr>
            <a:r>
              <a:rPr lang="hu-HU" sz="2400" b="1" dirty="0" smtClean="0"/>
              <a:t>Megoldási lehetőségek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 smtClean="0"/>
              <a:t>visszacsatolás alapú forgalomszabályozás (avagy angolul </a:t>
            </a:r>
            <a:r>
              <a:rPr lang="hu-HU" i="1" dirty="0" err="1" smtClean="0"/>
              <a:t>feedback-based</a:t>
            </a:r>
            <a:r>
              <a:rPr lang="hu-HU" i="1" dirty="0" smtClean="0"/>
              <a:t> flow </a:t>
            </a:r>
            <a:r>
              <a:rPr lang="hu-HU" i="1" dirty="0" err="1" smtClean="0"/>
              <a:t>control</a:t>
            </a:r>
            <a:r>
              <a:rPr lang="hu-HU" dirty="0" smtClean="0"/>
              <a:t>)</a:t>
            </a:r>
          </a:p>
          <a:p>
            <a:pPr marL="932688" lvl="2" indent="-457200"/>
            <a:r>
              <a:rPr lang="hu-HU" sz="2200" dirty="0" smtClean="0"/>
              <a:t>engedélyezés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 smtClean="0"/>
              <a:t>Sebesség alapú forgalomszabályozás (</a:t>
            </a:r>
            <a:r>
              <a:rPr lang="hu-HU" dirty="0"/>
              <a:t>avagy angolul </a:t>
            </a:r>
            <a:r>
              <a:rPr lang="hu-HU" i="1" dirty="0" err="1" smtClean="0"/>
              <a:t>rate-based</a:t>
            </a:r>
            <a:r>
              <a:rPr lang="hu-HU" i="1" dirty="0" smtClean="0"/>
              <a:t> </a:t>
            </a:r>
            <a:r>
              <a:rPr lang="hu-HU" i="1" dirty="0"/>
              <a:t>flow </a:t>
            </a:r>
            <a:r>
              <a:rPr lang="hu-HU" i="1" dirty="0" err="1"/>
              <a:t>control</a:t>
            </a:r>
            <a:r>
              <a:rPr lang="hu-HU" dirty="0" smtClean="0"/>
              <a:t>)</a:t>
            </a:r>
          </a:p>
          <a:p>
            <a:pPr marL="932688" lvl="2" indent="-457200"/>
            <a:r>
              <a:rPr lang="hu-HU" dirty="0" smtClean="0"/>
              <a:t>protokollba integrált sebességkorlát</a:t>
            </a:r>
          </a:p>
          <a:p>
            <a:pPr marL="932688" lvl="2" indent="-457200"/>
            <a:r>
              <a:rPr lang="hu-HU" dirty="0" smtClean="0"/>
              <a:t>az adatkapcsolati réteg nem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Elemi adatkapcsolati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09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 smtClean="0"/>
              <a:t>Feltevések</a:t>
            </a:r>
          </a:p>
          <a:p>
            <a:pPr>
              <a:spcBef>
                <a:spcPts val="600"/>
              </a:spcBef>
            </a:pPr>
            <a:r>
              <a:rPr lang="hu-HU" sz="1800" dirty="0" smtClean="0"/>
              <a:t>A fizikai, az adatkapcsolati és a hálózati réteg független folyamatok, amelyek üzeneteken keresztül kommunikálnak egymással.</a:t>
            </a:r>
          </a:p>
          <a:p>
            <a:pPr>
              <a:spcBef>
                <a:spcPts val="600"/>
              </a:spcBef>
            </a:pPr>
            <a:r>
              <a:rPr lang="hu-HU" sz="1800" dirty="0" smtClean="0"/>
              <a:t>Az </a:t>
            </a:r>
            <a:r>
              <a:rPr lang="hu-HU" sz="1800" i="1" dirty="0" smtClean="0"/>
              <a:t>A </a:t>
            </a:r>
            <a:r>
              <a:rPr lang="hu-HU" sz="1800" dirty="0" smtClean="0"/>
              <a:t>gép megbízható, összeköttetés alapú szolgálat alkalmazásával akar a </a:t>
            </a:r>
            <a:r>
              <a:rPr lang="hu-HU" sz="1800" i="1" dirty="0" smtClean="0"/>
              <a:t>B </a:t>
            </a:r>
            <a:r>
              <a:rPr lang="hu-HU" sz="1800" dirty="0" smtClean="0"/>
              <a:t>gépnek egy hosszú adatfolyamot küldeni. (Adatok előállítására sosem kell várnia A gépnek.)</a:t>
            </a:r>
          </a:p>
          <a:p>
            <a:pPr>
              <a:spcBef>
                <a:spcPts val="600"/>
              </a:spcBef>
            </a:pPr>
            <a:r>
              <a:rPr lang="hu-HU" sz="1800" dirty="0" smtClean="0"/>
              <a:t>A gépek nem fagynak le.</a:t>
            </a:r>
          </a:p>
          <a:p>
            <a:pPr>
              <a:spcBef>
                <a:spcPts val="600"/>
              </a:spcBef>
            </a:pPr>
            <a:r>
              <a:rPr lang="hu-HU" sz="1800" dirty="0" smtClean="0"/>
              <a:t>Adatkapcsolati fejrészben vezérlési információk; adatkapcsolati lábrészben ellenőrző összeg</a:t>
            </a:r>
          </a:p>
          <a:p>
            <a:pPr marL="0" indent="0">
              <a:buNone/>
            </a:pPr>
            <a:r>
              <a:rPr lang="hu-HU" sz="1800" b="1" dirty="0" smtClean="0"/>
              <a:t>Kommunikációs fajták</a:t>
            </a:r>
          </a:p>
          <a:p>
            <a:pPr lvl="1">
              <a:spcBef>
                <a:spcPts val="600"/>
              </a:spcBef>
            </a:pPr>
            <a:r>
              <a:rPr lang="hu-HU" sz="1800" i="1" dirty="0" smtClean="0"/>
              <a:t>szimplex kommunikáció </a:t>
            </a:r>
            <a:r>
              <a:rPr lang="hu-HU" sz="1800" dirty="0" smtClean="0"/>
              <a:t>– a kommunikáció pusztán egy irányba lehetséges</a:t>
            </a:r>
          </a:p>
          <a:p>
            <a:pPr lvl="1">
              <a:spcBef>
                <a:spcPts val="600"/>
              </a:spcBef>
            </a:pPr>
            <a:r>
              <a:rPr lang="hu-HU" sz="1800" i="1" dirty="0" smtClean="0"/>
              <a:t>fél-duplex kommunikáció – </a:t>
            </a:r>
            <a:r>
              <a:rPr lang="hu-HU" sz="1800" dirty="0" smtClean="0"/>
              <a:t>mindkét irányba folyhat kommunikáció, de egyszerre csak egy irány lehet aktív.</a:t>
            </a:r>
          </a:p>
          <a:p>
            <a:pPr lvl="1">
              <a:spcBef>
                <a:spcPts val="600"/>
              </a:spcBef>
            </a:pPr>
            <a:r>
              <a:rPr lang="hu-HU" sz="1800" i="1" dirty="0" smtClean="0"/>
              <a:t>duplex kommunikáció</a:t>
            </a:r>
            <a:r>
              <a:rPr lang="hu-HU" sz="1800" dirty="0" smtClean="0"/>
              <a:t> – </a:t>
            </a:r>
            <a:r>
              <a:rPr lang="hu-HU" sz="1800" dirty="0"/>
              <a:t>mindkét irányba folyhat </a:t>
            </a:r>
            <a:r>
              <a:rPr lang="hu-HU" sz="1800" dirty="0" smtClean="0"/>
              <a:t>kommunikáció szimultán módon</a:t>
            </a:r>
          </a:p>
        </p:txBody>
      </p:sp>
    </p:spTree>
    <p:extLst>
      <p:ext uri="{BB962C8B-B14F-4D97-AF65-F5344CB8AC3E}">
        <p14:creationId xmlns:p14="http://schemas.microsoft.com/office/powerpoint/2010/main" val="38965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Korlátozás nélküli szimplex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smtClean="0"/>
              <a:t>a legegyszerűbb protokoll („utópia”)</a:t>
            </a:r>
          </a:p>
          <a:p>
            <a:pPr marL="0" indent="0">
              <a:buNone/>
            </a:pPr>
            <a:r>
              <a:rPr lang="hu-HU" sz="2000" b="1" dirty="0" smtClean="0"/>
              <a:t>A </a:t>
            </a:r>
            <a:r>
              <a:rPr lang="hu-HU" sz="2000" b="1" dirty="0"/>
              <a:t>k</a:t>
            </a:r>
            <a:r>
              <a:rPr lang="hu-HU" sz="2000" b="1" dirty="0" smtClean="0"/>
              <a:t>örnyezet</a:t>
            </a:r>
          </a:p>
          <a:p>
            <a:pPr lvl="1"/>
            <a:r>
              <a:rPr lang="hu-HU" sz="2000" dirty="0" smtClean="0"/>
              <a:t>mind az adó, mind a vevő hálózati rétegei mindig készen állnak;</a:t>
            </a:r>
          </a:p>
          <a:p>
            <a:pPr lvl="1"/>
            <a:r>
              <a:rPr lang="hu-HU" sz="2000" dirty="0" smtClean="0"/>
              <a:t>a feldolgozási időktől eltekintünk;</a:t>
            </a:r>
          </a:p>
          <a:p>
            <a:pPr lvl="1"/>
            <a:r>
              <a:rPr lang="hu-HU" sz="2000" dirty="0" smtClean="0"/>
              <a:t>végtelen puffer-területet feltételezünk;</a:t>
            </a:r>
          </a:p>
          <a:p>
            <a:pPr lvl="1"/>
            <a:r>
              <a:rPr lang="hu-HU" sz="2000" dirty="0" smtClean="0"/>
              <a:t>Az adatkapcsolati rétegek közötti kommunikációs csatorna sosem rontja vagy veszíti el a kereteket;</a:t>
            </a:r>
          </a:p>
          <a:p>
            <a:pPr marL="0" indent="0">
              <a:buNone/>
            </a:pPr>
            <a:r>
              <a:rPr lang="hu-HU" sz="2000" b="1" dirty="0" smtClean="0"/>
              <a:t>A protokoll</a:t>
            </a:r>
            <a:r>
              <a:rPr lang="hu-HU" sz="2000" dirty="0" smtClean="0"/>
              <a:t> </a:t>
            </a:r>
          </a:p>
          <a:p>
            <a:pPr lvl="1"/>
            <a:r>
              <a:rPr lang="hu-HU" sz="2000" dirty="0" smtClean="0"/>
              <a:t>résztvevők: </a:t>
            </a:r>
            <a:r>
              <a:rPr lang="hu-HU" sz="2000" i="1" dirty="0" smtClean="0"/>
              <a:t>küldő</a:t>
            </a:r>
            <a:r>
              <a:rPr lang="hu-HU" sz="2000" dirty="0" smtClean="0"/>
              <a:t> és </a:t>
            </a:r>
            <a:r>
              <a:rPr lang="hu-HU" sz="2000" i="1" dirty="0" smtClean="0"/>
              <a:t>vevő;</a:t>
            </a:r>
          </a:p>
          <a:p>
            <a:pPr lvl="1"/>
            <a:r>
              <a:rPr lang="hu-HU" sz="2000" dirty="0" smtClean="0"/>
              <a:t>nincs sem sorszámozás, sem nyugta;</a:t>
            </a:r>
          </a:p>
          <a:p>
            <a:pPr lvl="1"/>
            <a:r>
              <a:rPr lang="hu-HU" sz="2000" dirty="0" smtClean="0"/>
              <a:t>küldő végtelen ciklusban küldi kifele a kereteket folyamatosan;</a:t>
            </a:r>
          </a:p>
          <a:p>
            <a:pPr lvl="1"/>
            <a:r>
              <a:rPr lang="hu-HU" sz="2000" dirty="0" smtClean="0"/>
              <a:t>a vevő kezdetben várakozik az első keret megérkezésére, keret érkezésekor a hardver puffer tartalmát változóba teszi és az adatrészt továbbküldi a hálózati rétegnek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smtClean="0"/>
              <a:t>Átvitel hiba nélkül és hibával</a:t>
            </a:r>
            <a:endParaRPr lang="en-US" altLang="en-US" dirty="0" smtClean="0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Szimplex </a:t>
            </a:r>
            <a:r>
              <a:rPr lang="hu-HU" dirty="0" err="1" smtClean="0"/>
              <a:t>megáll-és-vár</a:t>
            </a:r>
            <a:r>
              <a:rPr lang="hu-HU" dirty="0" smtClean="0"/>
              <a:t> protokoll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stop-and-wait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r>
              <a:rPr lang="hu-HU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000" b="1" dirty="0" smtClean="0"/>
                  <a:t>A </a:t>
                </a:r>
                <a:r>
                  <a:rPr lang="hu-HU" sz="2000" b="1" dirty="0"/>
                  <a:t>k</a:t>
                </a:r>
                <a:r>
                  <a:rPr lang="hu-HU" sz="2000" b="1" dirty="0" smtClean="0"/>
                  <a:t>örnyezet</a:t>
                </a:r>
              </a:p>
              <a:p>
                <a:pPr lvl="1"/>
                <a:r>
                  <a:rPr lang="hu-HU" sz="2000" dirty="0" smtClean="0"/>
                  <a:t>mind az adó, mind a vevő hálózati rétegei mindig készen állnak;</a:t>
                </a:r>
              </a:p>
              <a:p>
                <a:pPr lvl="1"/>
                <a:r>
                  <a:rPr lang="hu-HU" sz="2000" dirty="0" smtClean="0"/>
                  <a:t>A vevőnek </a:t>
                </a: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2000" dirty="0" smtClean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2000" dirty="0" smtClean="0"/>
                  <a:t>Az adatkapcsolati rétegek közötti kommunikációs csatorna sosem rontja vagy veszíti el a kereteket;</a:t>
                </a:r>
              </a:p>
              <a:p>
                <a:pPr marL="0" indent="0">
                  <a:buNone/>
                </a:pPr>
                <a:r>
                  <a:rPr lang="hu-HU" sz="2000" b="1" dirty="0" smtClean="0"/>
                  <a:t>A protokoll</a:t>
                </a:r>
                <a:r>
                  <a:rPr lang="hu-HU" sz="2000" dirty="0" smtClean="0"/>
                  <a:t> </a:t>
                </a:r>
              </a:p>
              <a:p>
                <a:pPr lvl="1"/>
                <a:r>
                  <a:rPr lang="hu-HU" sz="2000" dirty="0" smtClean="0"/>
                  <a:t>résztvevők: </a:t>
                </a:r>
                <a:r>
                  <a:rPr lang="hu-HU" sz="2000" i="1" dirty="0" smtClean="0"/>
                  <a:t>küldő</a:t>
                </a:r>
                <a:r>
                  <a:rPr lang="hu-HU" sz="2000" dirty="0" smtClean="0"/>
                  <a:t> és </a:t>
                </a:r>
                <a:r>
                  <a:rPr lang="hu-HU" sz="2000" i="1" dirty="0" smtClean="0"/>
                  <a:t>vevő;</a:t>
                </a:r>
              </a:p>
              <a:p>
                <a:pPr lvl="1"/>
                <a:r>
                  <a:rPr lang="hu-HU" sz="2000" dirty="0" smtClean="0"/>
                  <a:t>küldő egyesével küldi kereteket és addig nem küld újat, még nem kap nyugtát a vevőtől;</a:t>
                </a:r>
              </a:p>
              <a:p>
                <a:pPr lvl="1"/>
                <a:r>
                  <a:rPr lang="hu-HU" sz="2000" dirty="0" smtClean="0"/>
                  <a:t>a vevő kezdetben várakozik az első keret megérkezésére, keret érkezésekor a hardver puffer tartalmát változóba teszi és az adatrészt továbbküldi a hálózati rétegnek, végül nyugtázza a keretet</a:t>
                </a:r>
              </a:p>
              <a:p>
                <a:pPr marL="0" indent="0">
                  <a:buNone/>
                </a:pPr>
                <a:r>
                  <a:rPr lang="hu-HU" sz="2000" b="1" dirty="0" smtClean="0"/>
                  <a:t>Következmény</a:t>
                </a:r>
                <a:r>
                  <a:rPr lang="hu-HU" sz="2000" dirty="0" smtClean="0"/>
                  <a:t>: fél-duplex csatorna kell.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Szimplex protokoll zajos csatornához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A környezet</a:t>
                </a:r>
              </a:p>
              <a:p>
                <a:pPr lvl="1"/>
                <a:r>
                  <a:rPr lang="hu-HU" sz="1800" dirty="0"/>
                  <a:t>mind az adó, mind a vevő hálózati rétegei mindig készen állnak;</a:t>
                </a:r>
              </a:p>
              <a:p>
                <a:pPr lvl="1"/>
                <a:r>
                  <a:rPr lang="hu-HU" sz="1800" dirty="0" smtClean="0"/>
                  <a:t>A </a:t>
                </a:r>
                <a:r>
                  <a:rPr lang="hu-HU" sz="1800" dirty="0"/>
                  <a:t>vevőnek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18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1800" dirty="0"/>
                  <a:t>Az adatkapcsolati rétegek közötti kommunikációs csatorna </a:t>
                </a:r>
                <a:r>
                  <a:rPr lang="hu-HU" sz="1800" dirty="0" smtClean="0"/>
                  <a:t>hibázhat (keret megsérülése vagy elvesztése);</a:t>
                </a: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A protokoll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résztvevők: </a:t>
                </a:r>
                <a:r>
                  <a:rPr lang="hu-HU" sz="1800" i="1" dirty="0"/>
                  <a:t>küldő</a:t>
                </a:r>
                <a:r>
                  <a:rPr lang="hu-HU" sz="1800" dirty="0"/>
                  <a:t> és </a:t>
                </a:r>
                <a:r>
                  <a:rPr lang="hu-HU" sz="1800" i="1" dirty="0"/>
                  <a:t>vevő;</a:t>
                </a:r>
              </a:p>
              <a:p>
                <a:pPr lvl="1"/>
                <a:r>
                  <a:rPr lang="hu-HU" sz="1800" dirty="0"/>
                  <a:t>küldő egyesével küldi kereteket és addig nem küld újat, még nem kap nyugtát a </a:t>
                </a:r>
                <a:r>
                  <a:rPr lang="hu-HU" sz="1800" dirty="0" smtClean="0"/>
                  <a:t>vevőtől egy megadott határidőn belül, ha a határidő lejár, akkor ismételten elküldi az aktuális keretet;</a:t>
                </a:r>
                <a:endParaRPr lang="hu-HU" sz="1800" dirty="0"/>
              </a:p>
              <a:p>
                <a:pPr lvl="1"/>
                <a:r>
                  <a:rPr lang="hu-HU" sz="1800" dirty="0"/>
                  <a:t>a vevő kezdetben várakozik az első keret megérkezésére, keret érkezésekor a hardver puffer tartalmát változóba </a:t>
                </a:r>
                <a:r>
                  <a:rPr lang="hu-HU" sz="1800" dirty="0" smtClean="0"/>
                  <a:t>teszi, leellenőrzi a kontroll összeget, </a:t>
                </a:r>
              </a:p>
              <a:p>
                <a:pPr lvl="2"/>
                <a:r>
                  <a:rPr lang="hu-HU" sz="1600" dirty="0" smtClean="0"/>
                  <a:t>ha nincs hiba, </a:t>
                </a:r>
                <a:r>
                  <a:rPr lang="hu-HU" sz="1600" dirty="0"/>
                  <a:t>az adatrészt továbbküldi a hálózati rétegnek, végül nyugtázza a </a:t>
                </a:r>
                <a:r>
                  <a:rPr lang="hu-HU" sz="1600" dirty="0" smtClean="0"/>
                  <a:t>keretet; </a:t>
                </a:r>
              </a:p>
              <a:p>
                <a:pPr lvl="2"/>
                <a:r>
                  <a:rPr lang="hu-HU" sz="1600" dirty="0" smtClean="0"/>
                  <a:t>Ha hiba van, akkor eldobja a keretet és nem nyugtáz.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1800" b="1" dirty="0"/>
                  <a:t>Következmény</a:t>
                </a:r>
                <a:r>
                  <a:rPr lang="hu-HU" sz="1800" dirty="0"/>
                  <a:t>: </a:t>
                </a:r>
                <a:r>
                  <a:rPr lang="hu-HU" sz="1800" dirty="0" smtClean="0"/>
                  <a:t>duplikátumok lehetnek.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  <a:blipFill rotWithShape="1">
                <a:blip r:embed="rId2"/>
                <a:stretch>
                  <a:fillRect l="-680" t="-674" r="-680" b="-2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A90A3D-8B33-46E3-878E-E8FDC8B3E2E7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7" name="矩形 2"/>
          <p:cNvSpPr>
            <a:spLocks noGrp="1" noChangeArrowheads="1"/>
          </p:cNvSpPr>
          <p:nvPr>
            <p:ph type="title"/>
          </p:nvPr>
        </p:nvSpPr>
        <p:spPr>
          <a:xfrm>
            <a:off x="285750" y="131763"/>
            <a:ext cx="4906888" cy="1143000"/>
          </a:xfrm>
        </p:spPr>
        <p:txBody>
          <a:bodyPr>
            <a:normAutofit/>
          </a:bodyPr>
          <a:lstStyle/>
          <a:p>
            <a:r>
              <a:rPr lang="hu-HU" altLang="en-US" dirty="0" err="1" smtClean="0"/>
              <a:t>Megáll-és</a:t>
            </a:r>
            <a:r>
              <a:rPr lang="hu-HU" altLang="en-US" dirty="0" err="1"/>
              <a:t>-</a:t>
            </a:r>
            <a:r>
              <a:rPr lang="hu-HU" altLang="en-US" dirty="0" err="1" smtClean="0"/>
              <a:t>vár</a:t>
            </a:r>
            <a:r>
              <a:rPr lang="en-US" altLang="en-US" dirty="0" smtClean="0"/>
              <a:t> </a:t>
            </a:r>
          </a:p>
        </p:txBody>
      </p:sp>
      <p:sp>
        <p:nvSpPr>
          <p:cNvPr id="36869" name="文本框 5"/>
          <p:cNvSpPr txBox="1">
            <a:spLocks noChangeArrowheads="1"/>
          </p:cNvSpPr>
          <p:nvPr/>
        </p:nvSpPr>
        <p:spPr bwMode="auto">
          <a:xfrm>
            <a:off x="533400" y="2362200"/>
            <a:ext cx="4191000" cy="323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zh-CN" dirty="0" smtClean="0">
                <a:latin typeface="Tahoma" pitchFamily="34" charset="0"/>
                <a:ea typeface="宋体" pitchFamily="2" charset="-122"/>
              </a:rPr>
              <a:t>Egyszerű de nem hatékony nagy távolságok és nagy sebességű hálózat esetén.</a:t>
            </a:r>
          </a:p>
          <a:p>
            <a:pPr>
              <a:spcBef>
                <a:spcPct val="50000"/>
              </a:spcBef>
            </a:pPr>
            <a:endParaRPr lang="hu-HU" altLang="zh-CN" dirty="0">
              <a:latin typeface="Tahoma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hu-HU" altLang="zh-CN" dirty="0" smtClean="0">
              <a:latin typeface="Tahoma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hu-HU" altLang="zh-CN" dirty="0" smtClean="0">
                <a:latin typeface="Tahoma" pitchFamily="34" charset="0"/>
                <a:ea typeface="宋体" pitchFamily="2" charset="-122"/>
              </a:rPr>
              <a:t>Küldhetnénk egymás után folyamatosan???</a:t>
            </a:r>
            <a:endParaRPr lang="en-US" altLang="zh-CN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4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is a probléma?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Általában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Csomagvesztés esetén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ACK vesztés esetén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smtClean="0"/>
              <a:t>Csatorna kihasználtság</a:t>
            </a:r>
            <a:endParaRPr lang="en-US" altLang="en-US" dirty="0" smtClean="0"/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Alternáló-bit protokoll (ABP)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</p:spPr>
            <p:txBody>
              <a:bodyPr>
                <a:noAutofit/>
              </a:bodyPr>
              <a:lstStyle/>
              <a:p>
                <a:r>
                  <a:rPr lang="hu-HU" sz="1600" b="1" dirty="0" smtClean="0"/>
                  <a:t>Megoldás: </a:t>
                </a:r>
                <a:r>
                  <a:rPr lang="hu-HU" sz="1600" dirty="0" smtClean="0"/>
                  <a:t>sorszámok használata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600" dirty="0" smtClean="0"/>
                  <a:t>Mennyi sorszámra lesz szükség?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sz="1600" dirty="0" smtClean="0"/>
                  <a:t> elegendő</a:t>
                </a:r>
              </a:p>
              <a:p>
                <a:pPr marL="0" indent="0">
                  <a:buNone/>
                </a:pPr>
                <a:r>
                  <a:rPr lang="hu-HU" sz="1600" b="1" dirty="0" smtClean="0"/>
                  <a:t>A </a:t>
                </a:r>
                <a:r>
                  <a:rPr lang="hu-HU" sz="1600" b="1" dirty="0"/>
                  <a:t>protokoll </a:t>
                </a:r>
                <a:r>
                  <a:rPr lang="hu-HU" sz="1600" b="1" dirty="0" smtClean="0"/>
                  <a:t>(</a:t>
                </a:r>
                <a:r>
                  <a:rPr lang="hu-HU" sz="1600" b="1" i="1" dirty="0" smtClean="0"/>
                  <a:t>ARQ</a:t>
                </a:r>
                <a:r>
                  <a:rPr lang="hu-HU" sz="1600" b="1" dirty="0" smtClean="0"/>
                  <a:t>) – Alternáló-bit protokoll</a:t>
                </a:r>
                <a:endParaRPr lang="hu-HU" sz="1600" b="1" dirty="0"/>
              </a:p>
              <a:p>
                <a:r>
                  <a:rPr lang="hu-HU" sz="1600" dirty="0"/>
                  <a:t>résztvevők: </a:t>
                </a:r>
                <a:r>
                  <a:rPr lang="hu-HU" sz="1600" i="1" dirty="0"/>
                  <a:t>küldő</a:t>
                </a:r>
                <a:r>
                  <a:rPr lang="hu-HU" sz="1600" dirty="0"/>
                  <a:t> és </a:t>
                </a:r>
                <a:r>
                  <a:rPr lang="hu-HU" sz="1600" i="1" dirty="0"/>
                  <a:t>vevő;</a:t>
                </a:r>
              </a:p>
              <a:p>
                <a:r>
                  <a:rPr lang="hu-HU" sz="1600" dirty="0"/>
                  <a:t>küldő egyesével </a:t>
                </a:r>
                <a:r>
                  <a:rPr lang="hu-HU" sz="1600" dirty="0" smtClean="0"/>
                  <a:t>küldi a sorszámmal ellátott kereteket (kezdetben 0-s </a:t>
                </a:r>
                <a:r>
                  <a:rPr lang="hu-HU" sz="1600" dirty="0"/>
                  <a:t>sorszámmal</a:t>
                </a:r>
                <a:r>
                  <a:rPr lang="hu-HU" sz="1600" dirty="0" smtClean="0"/>
                  <a:t>) </a:t>
                </a:r>
                <a:r>
                  <a:rPr lang="hu-HU" sz="1600" dirty="0"/>
                  <a:t>és addig nem küld újat, még nem kap nyugtát a </a:t>
                </a:r>
                <a:r>
                  <a:rPr lang="hu-HU" sz="1600" dirty="0" smtClean="0"/>
                  <a:t>vevőtől egy megadott határidőn belül:</a:t>
                </a:r>
              </a:p>
              <a:p>
                <a:pPr lvl="1"/>
                <a:r>
                  <a:rPr lang="hu-HU" sz="1600" dirty="0" smtClean="0"/>
                  <a:t>ha a nyugta megérkezik a határidőn belül, akkor lépteti a sorszámot </a:t>
                </a:r>
                <a:r>
                  <a:rPr lang="hu-HU" sz="1600" i="1" dirty="0" err="1" smtClean="0"/>
                  <a:t>mod</a:t>
                </a:r>
                <a:r>
                  <a:rPr lang="hu-HU" sz="1600" i="1" dirty="0" smtClean="0"/>
                  <a:t> 2</a:t>
                </a:r>
                <a:r>
                  <a:rPr lang="hu-HU" sz="1600" dirty="0" smtClean="0"/>
                  <a:t> és küldi a következő sorszámmal ellátott keretet;</a:t>
                </a:r>
              </a:p>
              <a:p>
                <a:pPr lvl="1"/>
                <a:r>
                  <a:rPr lang="hu-HU" sz="1600" dirty="0" smtClean="0"/>
                  <a:t>ha a határidő lejár, akkor ismételten elküldi az aktuális sorsszámmal ellátott keretet;</a:t>
                </a:r>
                <a:endParaRPr lang="hu-HU" sz="1600" dirty="0"/>
              </a:p>
              <a:p>
                <a:r>
                  <a:rPr lang="hu-HU" sz="1600" dirty="0"/>
                  <a:t>a vevő kezdetben várakozik az első keret </a:t>
                </a:r>
                <a:r>
                  <a:rPr lang="hu-HU" sz="1600" dirty="0" smtClean="0"/>
                  <a:t>megérkezésére 0-s sorszámmal, </a:t>
                </a:r>
                <a:r>
                  <a:rPr lang="hu-HU" sz="1600" dirty="0"/>
                  <a:t>keret érkezésekor a hardver puffer tartalmát változóba </a:t>
                </a:r>
                <a:r>
                  <a:rPr lang="hu-HU" sz="1600" dirty="0" smtClean="0"/>
                  <a:t>teszi, leellenőrzi a kontroll összeget és a sorszámot</a:t>
                </a:r>
              </a:p>
              <a:p>
                <a:pPr lvl="1"/>
                <a:r>
                  <a:rPr lang="hu-HU" sz="1600" dirty="0" smtClean="0"/>
                  <a:t>ha nincs hiba, </a:t>
                </a:r>
                <a:r>
                  <a:rPr lang="hu-HU" sz="1600" dirty="0"/>
                  <a:t>az adatrészt továbbküldi a hálózati rétegnek, végül nyugtázza a </a:t>
                </a:r>
                <a:r>
                  <a:rPr lang="hu-HU" sz="1600" dirty="0" smtClean="0"/>
                  <a:t>keretet és lépteti a sorszámát </a:t>
                </a:r>
                <a:r>
                  <a:rPr lang="hu-HU" sz="1600" i="1" dirty="0" err="1" smtClean="0"/>
                  <a:t>mod</a:t>
                </a:r>
                <a:r>
                  <a:rPr lang="hu-HU" sz="1600" i="1" dirty="0" smtClean="0"/>
                  <a:t> 2</a:t>
                </a:r>
                <a:r>
                  <a:rPr lang="hu-HU" sz="1600" dirty="0" smtClean="0"/>
                  <a:t>;</a:t>
                </a:r>
              </a:p>
              <a:p>
                <a:pPr lvl="1"/>
                <a:r>
                  <a:rPr lang="hu-HU" sz="1600" dirty="0" smtClean="0"/>
                  <a:t>ha hiba van, akkor eldobja a keretet és nem nyugtáz.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  <a:blipFill rotWithShape="1">
                <a:blip r:embed="rId2"/>
                <a:stretch>
                  <a:fillRect l="-404" t="-409" r="-565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图片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3277276" y="1600200"/>
            <a:ext cx="25894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9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ABP – </a:t>
            </a:r>
            <a:r>
              <a:rPr lang="hu-HU" dirty="0" smtClean="0"/>
              <a:t>Csatorna kihasználtság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Kihasználtság (</a:t>
            </a:r>
            <a:r>
              <a:rPr lang="el-GR" dirty="0" smtClean="0"/>
              <a:t>η</a:t>
            </a:r>
            <a:r>
              <a:rPr lang="hu-HU" dirty="0" smtClean="0"/>
              <a:t>) a következő két elem aránya</a:t>
            </a:r>
          </a:p>
          <a:p>
            <a:pPr lvl="1"/>
            <a:r>
              <a:rPr lang="hu-HU" dirty="0" smtClean="0"/>
              <a:t>A csomag elküldéséhez szükséges idő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Az idő, ami a következő keret küldéséig eltelik</a:t>
            </a:r>
          </a:p>
          <a:p>
            <a:pPr lvl="2"/>
            <a:r>
              <a:rPr lang="hu-HU" dirty="0" smtClean="0"/>
              <a:t>Az ábrán: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+ d + </a:t>
            </a:r>
            <a:r>
              <a:rPr lang="hu-HU" dirty="0" err="1" smtClean="0"/>
              <a:t>T</a:t>
            </a:r>
            <a:r>
              <a:rPr lang="hu-HU" baseline="-25000" dirty="0" err="1" smtClean="0"/>
              <a:t>ack</a:t>
            </a:r>
            <a:r>
              <a:rPr lang="hu-HU" dirty="0" smtClean="0"/>
              <a:t> + </a:t>
            </a:r>
            <a:r>
              <a:rPr lang="hu-HU" dirty="0" err="1" smtClean="0"/>
              <a:t>d</a:t>
            </a:r>
            <a:r>
              <a:rPr lang="hu-HU" dirty="0" smtClean="0"/>
              <a:t>)</a:t>
            </a:r>
          </a:p>
          <a:p>
            <a:pPr lvl="2"/>
            <a:endParaRPr lang="hu-HU" dirty="0"/>
          </a:p>
          <a:p>
            <a:r>
              <a:rPr lang="hu-HU" dirty="0" smtClean="0"/>
              <a:t>ABP esetén:</a:t>
            </a:r>
          </a:p>
          <a:p>
            <a:pPr lvl="1"/>
            <a:r>
              <a:rPr lang="el-GR" dirty="0" smtClean="0"/>
              <a:t>η</a:t>
            </a:r>
            <a:r>
              <a:rPr lang="hu-HU" dirty="0" smtClean="0"/>
              <a:t> = 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/ (</a:t>
            </a:r>
            <a:r>
              <a:rPr lang="hu-HU" dirty="0" err="1" smtClean="0"/>
              <a:t>T</a:t>
            </a:r>
            <a:r>
              <a:rPr lang="hu-HU" baseline="-25000" dirty="0" err="1" smtClean="0"/>
              <a:t>packet</a:t>
            </a:r>
            <a:r>
              <a:rPr lang="hu-HU" dirty="0" smtClean="0"/>
              <a:t> </a:t>
            </a:r>
            <a:r>
              <a:rPr lang="hu-HU" dirty="0"/>
              <a:t>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 smtClean="0"/>
              <a:t>d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smtClean="0"/>
              <a:t>Nagy </a:t>
            </a:r>
            <a:r>
              <a:rPr lang="hu-HU" dirty="0" err="1" smtClean="0"/>
              <a:t>propagációs</a:t>
            </a:r>
            <a:r>
              <a:rPr lang="hu-HU" dirty="0" smtClean="0"/>
              <a:t> idő esetén az ABP nem hatékony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1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 smtClean="0"/>
              <a:t>A küldők egymás után küldik a kereteket</a:t>
            </a:r>
          </a:p>
          <a:p>
            <a:pPr lvl="1"/>
            <a:r>
              <a:rPr lang="hu-HU" dirty="0" smtClean="0"/>
              <a:t>Több keretet is kiküldünk, nyugta megvárása nélkül.</a:t>
            </a:r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technika</a:t>
            </a:r>
          </a:p>
          <a:p>
            <a:endParaRPr lang="hu-HU" dirty="0" smtClean="0"/>
          </a:p>
          <a:p>
            <a:r>
              <a:rPr lang="hu-HU" dirty="0" smtClean="0"/>
              <a:t>ABP kiterjesztése</a:t>
            </a:r>
          </a:p>
          <a:p>
            <a:pPr lvl="1"/>
            <a:r>
              <a:rPr lang="hu-HU" dirty="0" smtClean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 smtClean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 smtClean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 smtClean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keret sorozatbeli pozíciója adja a keret címkéjét. (</a:t>
                </a:r>
                <a:r>
                  <a:rPr lang="hu-HU" sz="1800" i="1" dirty="0" smtClean="0"/>
                  <a:t>sorozatszám</a:t>
                </a:r>
                <a:r>
                  <a:rPr lang="hu-HU" sz="18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 smtClean="0"/>
              </a:p>
              <a:p>
                <a:pPr marL="0" indent="0">
                  <a:buNone/>
                </a:pPr>
                <a:r>
                  <a:rPr lang="hu-HU" sz="1800" b="1" cap="small" dirty="0" smtClean="0"/>
                  <a:t>Alapok (Fogadó)</a:t>
                </a:r>
                <a:endParaRPr lang="hu-HU" sz="1800" b="1" cap="small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 smtClean="0"/>
                  <a:t>kumulatív nyugta</a:t>
                </a:r>
                <a:r>
                  <a:rPr lang="hu-HU" sz="1800" dirty="0" smtClean="0"/>
                  <a:t> – Olyan nyugta, amely több keretet nyugtáz egyszerre. Például, ha a 2,3 és 4 kereteket is fogadnánk, akkor a nyugtát 5 sorszám tartalommal küldenénk, amely nyugtázza mind a három keretet. </a:t>
                </a:r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3-bites </a:t>
            </a:r>
            <a:r>
              <a:rPr lang="hu-HU" dirty="0"/>
              <a:t>c</a:t>
            </a:r>
            <a:r>
              <a:rPr lang="hu-HU" dirty="0" smtClean="0"/>
              <a:t>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 smtClean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 smtClean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 smtClean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Csúszó-ablak protokollok 2/</a:t>
            </a:r>
            <a:r>
              <a:rPr lang="hu-HU" dirty="0" err="1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 smtClean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 smtClean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 smtClean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 smtClean="0"/>
                  <a:t>Jellemzők (gyakorlati alkalmazás esetén)</a:t>
                </a:r>
                <a:endParaRPr lang="hu-HU" sz="1800" b="1" cap="small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 smtClean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 smtClean="0"/>
              </a:p>
              <a:p>
                <a:endParaRPr lang="hu-HU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ellenőrzés </a:t>
            </a:r>
          </a:p>
          <a:p>
            <a:pPr algn="ctr"/>
            <a:r>
              <a:rPr lang="hu-HU" sz="1600" dirty="0" smtClean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</a:t>
            </a:r>
            <a:r>
              <a:rPr lang="hu-HU" dirty="0" smtClean="0"/>
              <a:t>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 smtClean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A maximális ablak méret legyen </a:t>
            </a:r>
            <a:r>
              <a:rPr lang="hu-HU" sz="2200" i="1" dirty="0" smtClean="0"/>
              <a:t>1.</a:t>
            </a:r>
          </a:p>
          <a:p>
            <a:r>
              <a:rPr lang="hu-HU" sz="2200" i="1" dirty="0" smtClean="0"/>
              <a:t>Emlékeztetőül</a:t>
            </a:r>
            <a:r>
              <a:rPr lang="hu-HU" sz="2200" dirty="0" smtClean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</a:t>
            </a:r>
            <a:r>
              <a:rPr lang="hu-HU" sz="1400" dirty="0" smtClean="0">
                <a:solidFill>
                  <a:schemeClr val="tx1"/>
                </a:solidFill>
              </a:rPr>
              <a:t>a </a:t>
            </a:r>
            <a:r>
              <a:rPr lang="hu-HU" sz="1400" dirty="0" err="1" smtClean="0">
                <a:solidFill>
                  <a:schemeClr val="tx1"/>
                </a:solidFill>
              </a:rPr>
              <a:t>datagrammot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>
                <a:solidFill>
                  <a:schemeClr val="tx1"/>
                </a:solidFill>
              </a:rPr>
              <a:t>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 smtClean="0">
                <a:solidFill>
                  <a:schemeClr val="tx1"/>
                </a:solidFill>
              </a:rPr>
              <a:t>B</a:t>
            </a:r>
            <a:r>
              <a:rPr lang="hu-HU" sz="1600" dirty="0" smtClean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keretépítés,</a:t>
            </a:r>
          </a:p>
          <a:p>
            <a:pPr algn="ctr"/>
            <a:r>
              <a:rPr lang="hu-HU" sz="1600" dirty="0" smtClean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 smtClean="0">
                <a:solidFill>
                  <a:schemeClr val="tx1"/>
                </a:solidFill>
              </a:rPr>
              <a:t>B</a:t>
            </a:r>
            <a:r>
              <a:rPr lang="hu-HU" sz="1400" dirty="0" smtClean="0">
                <a:solidFill>
                  <a:schemeClr val="tx1"/>
                </a:solidFill>
              </a:rPr>
              <a:t> átadja </a:t>
            </a:r>
            <a:r>
              <a:rPr lang="hu-HU" sz="1400" dirty="0">
                <a:solidFill>
                  <a:schemeClr val="tx1"/>
                </a:solidFill>
              </a:rPr>
              <a:t>az </a:t>
            </a:r>
            <a:r>
              <a:rPr lang="hu-HU" sz="1400" dirty="0" err="1" smtClean="0">
                <a:solidFill>
                  <a:schemeClr val="tx1"/>
                </a:solidFill>
              </a:rPr>
              <a:t>datagrammot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>
                <a:solidFill>
                  <a:schemeClr val="tx1"/>
                </a:solidFill>
              </a:rPr>
              <a:t>a hálózati </a:t>
            </a:r>
            <a:r>
              <a:rPr lang="hu-HU" sz="1400" dirty="0" smtClean="0">
                <a:solidFill>
                  <a:schemeClr val="tx1"/>
                </a:solidFill>
              </a:rPr>
              <a:t>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 smtClean="0">
                <a:solidFill>
                  <a:schemeClr val="tx1"/>
                </a:solidFill>
              </a:rPr>
              <a:t>A </a:t>
            </a:r>
            <a:r>
              <a:rPr lang="hu-HU" sz="1600" dirty="0" smtClean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nyugta küldése</a:t>
            </a:r>
          </a:p>
          <a:p>
            <a:pPr algn="ctr"/>
            <a:r>
              <a:rPr lang="hu-HU" sz="1600" dirty="0" smtClean="0"/>
              <a:t>(a hibátlan keret</a:t>
            </a:r>
          </a:p>
          <a:p>
            <a:pPr algn="ctr"/>
            <a:r>
              <a:rPr lang="hu-HU" sz="1600" dirty="0" smtClean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orszám</a:t>
            </a:r>
          </a:p>
          <a:p>
            <a:pPr algn="ctr"/>
            <a:r>
              <a:rPr lang="hu-HU" sz="1600" dirty="0" smtClean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sorszám </a:t>
            </a:r>
          </a:p>
          <a:p>
            <a:pPr algn="ctr"/>
            <a:r>
              <a:rPr lang="hu-HU" sz="1600" dirty="0" smtClean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Pipelining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Eddig feltételeztük, hogy </a:t>
            </a:r>
            <a:r>
              <a:rPr lang="hu-HU" sz="2000" i="1" dirty="0" smtClean="0"/>
              <a:t>a keret vevőhöz való megérkezéséhez és a nyugta visszaérkezéséhez együttesen szükséges idő elhanyagolható</a:t>
            </a:r>
            <a:r>
              <a:rPr lang="hu-HU" sz="2000" dirty="0" smtClean="0"/>
              <a:t>.</a:t>
            </a:r>
            <a:r>
              <a:rPr lang="en-US" sz="2000" dirty="0" smtClean="0"/>
              <a:t> </a:t>
            </a:r>
            <a:endParaRPr lang="hu-HU" sz="2000" dirty="0" smtClean="0"/>
          </a:p>
          <a:p>
            <a:pPr lvl="1"/>
            <a:r>
              <a:rPr lang="hu-HU" sz="2000" dirty="0" smtClean="0"/>
              <a:t>a nagy RTT a sávszélesség kihasználtságra hatással lehet</a:t>
            </a:r>
          </a:p>
          <a:p>
            <a:pPr lvl="1"/>
            <a:r>
              <a:rPr lang="hu-HU" sz="2000" b="1" dirty="0" smtClean="0"/>
              <a:t>Ötlet:</a:t>
            </a:r>
            <a:r>
              <a:rPr lang="hu-HU" sz="2000" dirty="0" smtClean="0"/>
              <a:t> egyszerre több keret küldése</a:t>
            </a:r>
          </a:p>
          <a:p>
            <a:pPr lvl="1"/>
            <a:r>
              <a:rPr lang="hu-HU" sz="2000" dirty="0" smtClean="0"/>
              <a:t>Ha az adatsebesség és az RTT szorzata nagy, akkor érdemes nagyméretű adási ablakot használni. (</a:t>
            </a:r>
            <a:r>
              <a:rPr lang="hu-HU" sz="2000" i="1" dirty="0" err="1" smtClean="0"/>
              <a:t>pipelining</a:t>
            </a:r>
            <a:r>
              <a:rPr lang="hu-HU" sz="2000" dirty="0" smtClean="0"/>
              <a:t>) </a:t>
            </a:r>
          </a:p>
          <a:p>
            <a:r>
              <a:rPr lang="hu-HU" sz="2000" dirty="0" smtClean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 smtClean="0"/>
              <a:t>„visszalépés N-nel”, avagy angolul </a:t>
            </a:r>
            <a:r>
              <a:rPr lang="hu-HU" sz="2000" i="1" dirty="0" err="1" smtClean="0"/>
              <a:t>go-back-n</a:t>
            </a:r>
            <a:endParaRPr lang="hu-HU" sz="2000" i="1" dirty="0" smtClean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 smtClean="0"/>
              <a:t>„</a:t>
            </a:r>
            <a:r>
              <a:rPr lang="hu-HU" sz="2000" dirty="0" smtClean="0"/>
              <a:t>szelektív ismétlés</a:t>
            </a:r>
            <a:r>
              <a:rPr lang="hu-HU" sz="2000" i="1" dirty="0" smtClean="0"/>
              <a:t>”</a:t>
            </a:r>
            <a:r>
              <a:rPr lang="hu-HU" sz="2000" dirty="0" smtClean="0"/>
              <a:t>, </a:t>
            </a:r>
            <a:r>
              <a:rPr lang="hu-HU" sz="2000" dirty="0"/>
              <a:t>avagy angolul </a:t>
            </a:r>
            <a:r>
              <a:rPr lang="hu-HU" sz="2000" i="1" dirty="0" err="1" smtClean="0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 smtClean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</a:t>
            </a:r>
            <a:r>
              <a:rPr lang="hu-HU" dirty="0" smtClean="0"/>
              <a:t>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smtClean="0"/>
              <a:t>Stratégia lényege</a:t>
            </a:r>
          </a:p>
          <a:p>
            <a:r>
              <a:rPr lang="hu-HU" sz="2000" dirty="0" smtClean="0"/>
              <a:t>Az összes hibás keret utáni keretet eldobja és nyugtát sem küld róluk.</a:t>
            </a:r>
          </a:p>
          <a:p>
            <a:r>
              <a:rPr lang="hu-HU" sz="2000" dirty="0" smtClean="0"/>
              <a:t>Mikor az </a:t>
            </a:r>
            <a:r>
              <a:rPr lang="hu-HU" sz="2000" dirty="0"/>
              <a:t>adónak lejár az időzítője, </a:t>
            </a:r>
            <a:r>
              <a:rPr lang="hu-HU" sz="2000" dirty="0" smtClean="0"/>
              <a:t>akkor újraküldi </a:t>
            </a:r>
            <a:r>
              <a:rPr lang="hu-HU" sz="2000" dirty="0"/>
              <a:t>az összes </a:t>
            </a:r>
            <a:r>
              <a:rPr lang="hu-HU" sz="2000" dirty="0" smtClean="0"/>
              <a:t>nyugtázatlan </a:t>
            </a:r>
            <a:r>
              <a:rPr lang="hu-HU" sz="2000" dirty="0"/>
              <a:t>keretet, kezdve a sérült vagy elveszett </a:t>
            </a:r>
            <a:r>
              <a:rPr lang="hu-HU" sz="2000" dirty="0" smtClean="0"/>
              <a:t>kerettel.</a:t>
            </a:r>
          </a:p>
          <a:p>
            <a:pPr marL="0" indent="0">
              <a:buNone/>
            </a:pPr>
            <a:r>
              <a:rPr lang="hu-HU" sz="2000" b="1" dirty="0" smtClean="0"/>
              <a:t>Következmények</a:t>
            </a:r>
          </a:p>
          <a:p>
            <a:r>
              <a:rPr lang="hu-HU" sz="2000" dirty="0" smtClean="0"/>
              <a:t>Egy </a:t>
            </a:r>
            <a:r>
              <a:rPr lang="hu-HU" sz="2000" dirty="0"/>
              <a:t>méretű vételi ablakot </a:t>
            </a:r>
            <a:r>
              <a:rPr lang="hu-HU" sz="2000" dirty="0" smtClean="0"/>
              <a:t>feltételezünk.</a:t>
            </a:r>
          </a:p>
          <a:p>
            <a:r>
              <a:rPr lang="hu-HU" sz="2000" dirty="0" smtClean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/>
              <a:t> szelektív ismétlés</a:t>
            </a:r>
            <a:r>
              <a:rPr lang="hu-HU" dirty="0" smtClean="0"/>
              <a:t>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 smtClean="0"/>
              <a:t>Stratégia lényege</a:t>
            </a:r>
          </a:p>
          <a:p>
            <a:r>
              <a:rPr lang="hu-HU" sz="2000" dirty="0" smtClean="0"/>
              <a:t>A hibás kereteket eldobja, de a jó kereteket a hibás után puffereli.</a:t>
            </a:r>
          </a:p>
          <a:p>
            <a:r>
              <a:rPr lang="hu-HU" sz="2000" dirty="0" smtClean="0"/>
              <a:t>Mikor az </a:t>
            </a:r>
            <a:r>
              <a:rPr lang="hu-HU" sz="2000" dirty="0"/>
              <a:t>adónak lejár az időzítője, </a:t>
            </a:r>
            <a:r>
              <a:rPr lang="hu-HU" sz="2000" dirty="0" smtClean="0"/>
              <a:t>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 smtClean="0"/>
              <a:t>Következmények</a:t>
            </a:r>
          </a:p>
          <a:p>
            <a:r>
              <a:rPr lang="hu-HU" sz="2000" dirty="0" smtClean="0"/>
              <a:t>Javíthat a hatékonyságon a negatív nyugta használata. (</a:t>
            </a:r>
            <a:r>
              <a:rPr lang="hu-HU" sz="2000" i="1" dirty="0" smtClean="0"/>
              <a:t>NAK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Egynél nagyobb méretű </a:t>
            </a:r>
            <a:r>
              <a:rPr lang="hu-HU" sz="2000" dirty="0"/>
              <a:t>vételi ablakot feltételezünk</a:t>
            </a:r>
            <a:r>
              <a:rPr lang="hu-HU" sz="2000" dirty="0" smtClean="0"/>
              <a:t>.</a:t>
            </a:r>
          </a:p>
          <a:p>
            <a:r>
              <a:rPr lang="hu-HU" sz="2000" dirty="0"/>
              <a:t>Nagy </a:t>
            </a:r>
            <a:r>
              <a:rPr lang="hu-HU" sz="2000" dirty="0" smtClean="0"/>
              <a:t>memória igény, </a:t>
            </a:r>
            <a:r>
              <a:rPr lang="hu-HU" sz="2000" dirty="0"/>
              <a:t>ha nagy </a:t>
            </a:r>
            <a:r>
              <a:rPr lang="hu-HU" sz="2000" dirty="0" smtClean="0"/>
              <a:t>vételi ablak esetén.</a:t>
            </a:r>
            <a:endParaRPr lang="hu-HU" sz="2000" dirty="0"/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 smtClean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 smtClean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Tekintsük a bitsorozatokat</a:t>
                </a:r>
                <a:r>
                  <a:rPr lang="hu-HU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 smtClean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 smtClean="0"/>
              </a:p>
              <a:p>
                <a:pPr marL="0" indent="0">
                  <a:buNone/>
                </a:pPr>
                <a:r>
                  <a:rPr lang="hu-HU" sz="1800" b="1" dirty="0" smtClean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 smtClean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 smtClean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 smtClean="0"/>
              </a:p>
              <a:p>
                <a:pPr lvl="1"/>
                <a:r>
                  <a:rPr lang="hu-HU" sz="1800" dirty="0" smtClean="0"/>
                  <a:t>A számítás </a:t>
                </a:r>
                <a:r>
                  <a:rPr lang="hu-HU" sz="1800" i="1" dirty="0" err="1" smtClean="0"/>
                  <a:t>mod</a:t>
                </a:r>
                <a:r>
                  <a:rPr lang="hu-HU" sz="1800" i="1" dirty="0" smtClean="0"/>
                  <a:t> 2</a:t>
                </a:r>
                <a:r>
                  <a:rPr lang="hu-HU" sz="1800" dirty="0" smtClean="0"/>
                  <a:t> történik. (összeadás, kivonás, szorzás, osztás)</a:t>
                </a:r>
              </a:p>
              <a:p>
                <a:pPr lvl="1"/>
                <a:r>
                  <a:rPr lang="hu-HU" sz="1800" dirty="0" smtClean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 smtClean="0"/>
              </a:p>
              <a:p>
                <a:pPr lvl="1"/>
                <a:r>
                  <a:rPr lang="hu-HU" sz="1800" dirty="0" smtClean="0"/>
                  <a:t>Például az ASCII „b” karakter kódja 01100010, aminek megfelelő polinom hatod fokú polinom</a:t>
                </a:r>
                <a:br>
                  <a:rPr lang="hu-HU" sz="1800" dirty="0" smtClean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 smtClean="0"/>
              </a:p>
              <a:p>
                <a:pPr lvl="1"/>
                <a:r>
                  <a:rPr lang="hu-HU" sz="1800" dirty="0" smtClean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Példák az adatkapcsolati réteg protokolljaira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HDLC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68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Áttekintés</a:t>
            </a:r>
          </a:p>
          <a:p>
            <a:r>
              <a:rPr lang="hu-HU" sz="2000" dirty="0" smtClean="0"/>
              <a:t>IBM </a:t>
            </a:r>
            <a:r>
              <a:rPr lang="hu-HU" sz="2000" dirty="0" err="1" smtClean="0"/>
              <a:t>mainframe</a:t>
            </a:r>
            <a:r>
              <a:rPr lang="hu-HU" sz="2000" dirty="0" smtClean="0"/>
              <a:t> világában használták először az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SDLC</a:t>
            </a:r>
            <a:r>
              <a:rPr lang="hu-HU" sz="2000" dirty="0" smtClean="0"/>
              <a:t> protokoll;</a:t>
            </a:r>
          </a:p>
          <a:p>
            <a:pPr lvl="1"/>
            <a:r>
              <a:rPr lang="hu-HU" sz="2000" dirty="0" smtClean="0"/>
              <a:t>ANSI szabvány változat ADCCP </a:t>
            </a:r>
          </a:p>
          <a:p>
            <a:pPr lvl="1"/>
            <a:r>
              <a:rPr lang="hu-HU" sz="2000" dirty="0"/>
              <a:t>ISO szabvány  változat </a:t>
            </a:r>
            <a:r>
              <a:rPr lang="hu-HU" sz="2000" dirty="0" smtClean="0"/>
              <a:t>HDLC</a:t>
            </a:r>
          </a:p>
          <a:p>
            <a:pPr lvl="1"/>
            <a:r>
              <a:rPr lang="hu-HU" sz="2000" dirty="0" smtClean="0"/>
              <a:t>Később a CCITT adoptálta a LAP és a LAPB protokolljához.</a:t>
            </a:r>
          </a:p>
          <a:p>
            <a:r>
              <a:rPr lang="hu-HU" sz="2000" dirty="0" smtClean="0"/>
              <a:t>A különböző szabványok közös elveken nyugodnak</a:t>
            </a:r>
          </a:p>
          <a:p>
            <a:pPr lvl="1"/>
            <a:r>
              <a:rPr lang="hu-HU" sz="2000" dirty="0" smtClean="0"/>
              <a:t>Bitorientáltság (bitbeszúrás alkalmazása)</a:t>
            </a:r>
          </a:p>
          <a:p>
            <a:pPr lvl="1"/>
            <a:r>
              <a:rPr lang="hu-HU" sz="2000" dirty="0" smtClean="0"/>
              <a:t>Apróbb sajátosságok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026332" y="5969843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9835" y="5959210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4714" y="5964526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73180" y="5969843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2392" y="5969843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7465" y="596275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6004" y="5969843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HDLC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3"/>
            <a:ext cx="7543800" cy="3965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 smtClean="0"/>
              <a:t>Általános keretfelépítés</a:t>
            </a:r>
          </a:p>
          <a:p>
            <a:pPr>
              <a:spcBef>
                <a:spcPts val="0"/>
              </a:spcBef>
            </a:pPr>
            <a:r>
              <a:rPr lang="hu-HU" sz="1800" i="1" dirty="0" smtClean="0"/>
              <a:t>cím</a:t>
            </a:r>
            <a:r>
              <a:rPr lang="hu-HU" sz="1800" dirty="0" smtClean="0"/>
              <a:t> mező</a:t>
            </a:r>
          </a:p>
          <a:p>
            <a:pPr lvl="1"/>
            <a:r>
              <a:rPr lang="hu-HU" sz="1800" dirty="0" smtClean="0"/>
              <a:t>több vonallal rendelkező terminálok esetén van jelentősége, </a:t>
            </a:r>
          </a:p>
          <a:p>
            <a:pPr lvl="1"/>
            <a:r>
              <a:rPr lang="hu-HU" sz="1800" dirty="0" smtClean="0"/>
              <a:t>pont-pont kapcsolatnál parancsok és válaszok megkülönböztetésére használják</a:t>
            </a:r>
          </a:p>
          <a:p>
            <a:r>
              <a:rPr lang="hu-HU" sz="1800" i="1" dirty="0" smtClean="0"/>
              <a:t>vezérlés</a:t>
            </a:r>
            <a:r>
              <a:rPr lang="hu-HU" sz="1800" dirty="0" smtClean="0"/>
              <a:t> mező </a:t>
            </a:r>
          </a:p>
          <a:p>
            <a:pPr lvl="1"/>
            <a:r>
              <a:rPr lang="hu-HU" sz="1800" dirty="0" smtClean="0"/>
              <a:t>sorszámozás, nyugtázás és egyéb feladatok ellátására</a:t>
            </a:r>
          </a:p>
          <a:p>
            <a:r>
              <a:rPr lang="hu-HU" sz="1800" i="1" dirty="0" smtClean="0"/>
              <a:t>adat</a:t>
            </a:r>
            <a:r>
              <a:rPr lang="hu-HU" sz="1800" dirty="0" smtClean="0"/>
              <a:t> mező</a:t>
            </a:r>
          </a:p>
          <a:p>
            <a:pPr lvl="1"/>
            <a:r>
              <a:rPr lang="hu-HU" sz="1800" dirty="0" smtClean="0"/>
              <a:t>tetszőleges hosszú adat lehet </a:t>
            </a:r>
          </a:p>
          <a:p>
            <a:r>
              <a:rPr lang="hu-HU" sz="1800" i="1" dirty="0" smtClean="0"/>
              <a:t>ellenőrző összeg</a:t>
            </a:r>
            <a:r>
              <a:rPr lang="hu-HU" sz="1800" dirty="0" smtClean="0"/>
              <a:t> mező</a:t>
            </a:r>
          </a:p>
          <a:p>
            <a:pPr lvl="1"/>
            <a:r>
              <a:rPr lang="hu-HU" sz="1800" dirty="0" smtClean="0"/>
              <a:t>CRC kontrollösszeg a CRC-CCITT generátor polinom felhasználásával  </a:t>
            </a:r>
          </a:p>
          <a:p>
            <a:r>
              <a:rPr lang="hu-HU" sz="1800" dirty="0" smtClean="0"/>
              <a:t>FLAG bájt a keret határok jelzésére</a:t>
            </a:r>
            <a:endParaRPr lang="hu-HU" sz="1800" dirty="0"/>
          </a:p>
          <a:p>
            <a:pPr lvl="2"/>
            <a:endParaRPr lang="hu-HU" sz="2000" dirty="0"/>
          </a:p>
        </p:txBody>
      </p:sp>
      <p:sp>
        <p:nvSpPr>
          <p:cNvPr id="4" name="Rectangle 3"/>
          <p:cNvSpPr/>
          <p:nvPr/>
        </p:nvSpPr>
        <p:spPr>
          <a:xfrm>
            <a:off x="2025503" y="6097432"/>
            <a:ext cx="869212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01111110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6004" y="6097432"/>
            <a:ext cx="960584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01111110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714" y="6097432"/>
            <a:ext cx="478466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small" dirty="0" smtClean="0">
                <a:solidFill>
                  <a:schemeClr val="tx1"/>
                </a:solidFill>
              </a:rPr>
              <a:t>cím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3180" y="6097432"/>
            <a:ext cx="869212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small" dirty="0" smtClean="0">
                <a:solidFill>
                  <a:schemeClr val="tx1"/>
                </a:solidFill>
              </a:rPr>
              <a:t>vezérlés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4519" y="6097432"/>
            <a:ext cx="452947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small" dirty="0" smtClean="0">
                <a:solidFill>
                  <a:schemeClr val="tx1"/>
                </a:solidFill>
              </a:rPr>
              <a:t>adat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7466" y="6097432"/>
            <a:ext cx="1328539" cy="3827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small" dirty="0" smtClean="0">
                <a:solidFill>
                  <a:schemeClr val="tx1"/>
                </a:solidFill>
              </a:rPr>
              <a:t>ellenőrző összeg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628" y="5815954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8 bit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7267" y="5815955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8 bit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6026" y="5816238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16 bit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1465" y="5810922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8 bit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617187" y="5815955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8 bit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230663" y="581595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&gt;</a:t>
            </a:r>
            <a:r>
              <a:rPr lang="hu-HU" sz="1100" dirty="0" smtClean="0"/>
              <a:t> 0 bit</a:t>
            </a:r>
            <a:endParaRPr lang="en-US" sz="1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HDLC 3/</a:t>
            </a:r>
            <a:r>
              <a:rPr lang="hu-HU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022289" cy="4603192"/>
          </a:xfrm>
        </p:spPr>
        <p:txBody>
          <a:bodyPr>
            <a:normAutofit fontScale="85000" lnSpcReduction="10000"/>
          </a:bodyPr>
          <a:lstStyle/>
          <a:p>
            <a:r>
              <a:rPr lang="hu-HU" sz="2000" dirty="0"/>
              <a:t>3 bites </a:t>
            </a:r>
            <a:r>
              <a:rPr lang="hu-HU" sz="2000" dirty="0" smtClean="0"/>
              <a:t>csúszó-ablak </a:t>
            </a:r>
            <a:r>
              <a:rPr lang="hu-HU" sz="2000" dirty="0"/>
              <a:t>protokoll </a:t>
            </a:r>
            <a:r>
              <a:rPr lang="hu-HU" sz="2000" dirty="0" smtClean="0"/>
              <a:t>használ a sorszámozáshoz</a:t>
            </a:r>
          </a:p>
          <a:p>
            <a:r>
              <a:rPr lang="hu-HU" sz="2000" dirty="0" smtClean="0"/>
              <a:t>Három típusú keretet használ:</a:t>
            </a:r>
          </a:p>
          <a:p>
            <a:pPr lvl="1"/>
            <a:r>
              <a:rPr lang="hu-HU" sz="2000" dirty="0" smtClean="0"/>
              <a:t>információs </a:t>
            </a:r>
          </a:p>
          <a:p>
            <a:pPr lvl="1"/>
            <a:r>
              <a:rPr lang="hu-HU" sz="2000" dirty="0" smtClean="0"/>
              <a:t>felügyelő </a:t>
            </a:r>
          </a:p>
          <a:p>
            <a:pPr marL="384048" lvl="2" indent="0">
              <a:buNone/>
            </a:pPr>
            <a:r>
              <a:rPr lang="hu-HU" sz="2100" b="1" dirty="0" smtClean="0"/>
              <a:t>   </a:t>
            </a:r>
            <a:r>
              <a:rPr lang="hu-HU" sz="2100" dirty="0" smtClean="0">
                <a:latin typeface="Baskerville Old Face" panose="02020602080505020303" pitchFamily="18" charset="0"/>
              </a:rPr>
              <a:t>  </a:t>
            </a:r>
            <a:r>
              <a:rPr lang="hu-HU" u="sng" dirty="0" smtClean="0">
                <a:latin typeface="Baskerville Old Face" panose="02020602080505020303" pitchFamily="18" charset="0"/>
              </a:rPr>
              <a:t>Típusok</a:t>
            </a:r>
          </a:p>
          <a:p>
            <a:pPr marL="841248" lvl="3" indent="0">
              <a:buNone/>
            </a:pPr>
            <a:r>
              <a:rPr lang="hu-HU" sz="1900" dirty="0" smtClean="0"/>
              <a:t>0. típus – nyugtakeret (</a:t>
            </a:r>
            <a:r>
              <a:rPr lang="hu-H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 READY</a:t>
            </a:r>
            <a:r>
              <a:rPr lang="hu-HU" sz="1900" dirty="0" smtClean="0"/>
              <a:t>);</a:t>
            </a:r>
          </a:p>
          <a:p>
            <a:pPr marL="841248" lvl="3" indent="0">
              <a:buNone/>
            </a:pPr>
            <a:r>
              <a:rPr lang="hu-HU" sz="1900" dirty="0" smtClean="0"/>
              <a:t>1. típus – negatív </a:t>
            </a:r>
            <a:r>
              <a:rPr lang="hu-HU" sz="1900" dirty="0"/>
              <a:t>nyugtakeret </a:t>
            </a:r>
            <a:r>
              <a:rPr lang="hu-HU" sz="1900" dirty="0" smtClean="0"/>
              <a:t>(</a:t>
            </a:r>
            <a:r>
              <a:rPr lang="hu-H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hu-HU" sz="1900" dirty="0" smtClean="0"/>
              <a:t>);</a:t>
            </a:r>
          </a:p>
          <a:p>
            <a:pPr marL="841248" lvl="3" indent="0">
              <a:buNone/>
            </a:pPr>
            <a:r>
              <a:rPr lang="hu-HU" sz="1900" dirty="0" smtClean="0"/>
              <a:t>2. </a:t>
            </a:r>
            <a:r>
              <a:rPr lang="hu-HU" sz="1900" dirty="0"/>
              <a:t>t</a:t>
            </a:r>
            <a:r>
              <a:rPr lang="hu-HU" sz="1900" dirty="0" smtClean="0"/>
              <a:t>ípus – </a:t>
            </a:r>
            <a:r>
              <a:rPr lang="hu-HU" sz="1900" cap="small" dirty="0" smtClean="0"/>
              <a:t>vételre nem kész</a:t>
            </a:r>
            <a:r>
              <a:rPr lang="hu-HU" sz="1900" dirty="0" smtClean="0"/>
              <a:t>, amely nyugtáz minden keretet a </a:t>
            </a:r>
            <a:r>
              <a:rPr lang="hu-HU" sz="1900" i="1" dirty="0" smtClean="0"/>
              <a:t>Következő</a:t>
            </a:r>
            <a:r>
              <a:rPr lang="hu-HU" sz="1900" dirty="0"/>
              <a:t>ig ((</a:t>
            </a:r>
            <a:r>
              <a:rPr lang="hu-H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 NOT </a:t>
            </a:r>
            <a:r>
              <a:rPr lang="hu-H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hu-HU" sz="1900" dirty="0"/>
              <a:t>))</a:t>
            </a:r>
            <a:endParaRPr lang="hu-HU" sz="1900" dirty="0" smtClean="0"/>
          </a:p>
          <a:p>
            <a:pPr marL="841248" lvl="3" indent="0">
              <a:buNone/>
            </a:pPr>
            <a:r>
              <a:rPr lang="hu-HU" sz="1900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hu-HU" sz="1900" dirty="0">
                <a:solidFill>
                  <a:schemeClr val="tx2">
                    <a:lumMod val="75000"/>
                  </a:schemeClr>
                </a:solidFill>
              </a:rPr>
              <a:t>típus – </a:t>
            </a:r>
            <a:r>
              <a:rPr lang="hu-HU" sz="1900" cap="small" dirty="0" smtClean="0">
                <a:solidFill>
                  <a:schemeClr val="tx2">
                    <a:lumMod val="75000"/>
                  </a:schemeClr>
                </a:solidFill>
              </a:rPr>
              <a:t>szelektív elutasítás</a:t>
            </a:r>
            <a:r>
              <a:rPr lang="hu-HU" sz="19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hu-HU" sz="1900" dirty="0">
                <a:solidFill>
                  <a:schemeClr val="tx2">
                    <a:lumMod val="75000"/>
                  </a:schemeClr>
                </a:solidFill>
              </a:rPr>
              <a:t>amely </a:t>
            </a:r>
            <a:r>
              <a:rPr lang="hu-HU" sz="1900" dirty="0" smtClean="0">
                <a:solidFill>
                  <a:schemeClr val="tx2">
                    <a:lumMod val="75000"/>
                  </a:schemeClr>
                </a:solidFill>
              </a:rPr>
              <a:t>egy adott keret újraküldésére szólít fel </a:t>
            </a:r>
            <a:r>
              <a:rPr lang="hu-HU" sz="1900" dirty="0" smtClean="0"/>
              <a:t>(</a:t>
            </a:r>
            <a:r>
              <a:rPr lang="hu-H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SELECTIVE REJECT</a:t>
            </a:r>
            <a:r>
              <a:rPr lang="hu-HU" sz="1900" dirty="0" smtClean="0"/>
              <a:t>)</a:t>
            </a:r>
            <a:endParaRPr lang="hu-HU" sz="19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hu-HU" sz="2000" dirty="0" smtClean="0"/>
              <a:t>Számozatlan</a:t>
            </a:r>
          </a:p>
          <a:p>
            <a:pPr lvl="2"/>
            <a:r>
              <a:rPr lang="hu-HU" dirty="0" smtClean="0"/>
              <a:t>típus 5 bites adat</a:t>
            </a:r>
            <a:endParaRPr lang="hu-HU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59918" y="2030818"/>
            <a:ext cx="311003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0921" y="2030818"/>
            <a:ext cx="709724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sorszám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0645" y="2030818"/>
            <a:ext cx="414670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L/U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5314" y="2030818"/>
            <a:ext cx="885161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Következő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096" y="173736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7459" y="173736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3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4602" y="173736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5250" y="17288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3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2071" y="2469221"/>
            <a:ext cx="244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>
                <a:solidFill>
                  <a:srgbClr val="FF0000"/>
                </a:solidFill>
              </a:rPr>
              <a:t>Vezérlés</a:t>
            </a:r>
            <a:r>
              <a:rPr lang="hu-HU" sz="1400" dirty="0" smtClean="0">
                <a:solidFill>
                  <a:srgbClr val="FF0000"/>
                </a:solidFill>
              </a:rPr>
              <a:t> mező az </a:t>
            </a:r>
            <a:r>
              <a:rPr lang="hu-HU" sz="1400" i="1" dirty="0" smtClean="0">
                <a:solidFill>
                  <a:srgbClr val="FF0000"/>
                </a:solidFill>
              </a:rPr>
              <a:t>információs</a:t>
            </a:r>
            <a:r>
              <a:rPr lang="hu-HU" sz="1400" dirty="0" smtClean="0">
                <a:solidFill>
                  <a:srgbClr val="FF0000"/>
                </a:solidFill>
              </a:rPr>
              <a:t> kerettípusra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9918" y="3246731"/>
            <a:ext cx="227606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4062" y="3246731"/>
            <a:ext cx="546583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Típus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80645" y="3246731"/>
            <a:ext cx="414670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L/U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5314" y="3246731"/>
            <a:ext cx="885161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Következő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7096" y="29532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8696" y="29532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2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4602" y="29532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5250" y="294476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3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2071" y="3661065"/>
            <a:ext cx="244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>
                <a:solidFill>
                  <a:srgbClr val="FF0000"/>
                </a:solidFill>
              </a:rPr>
              <a:t>Vezérlés</a:t>
            </a:r>
            <a:r>
              <a:rPr lang="hu-HU" sz="1400" dirty="0" smtClean="0">
                <a:solidFill>
                  <a:srgbClr val="FF0000"/>
                </a:solidFill>
              </a:rPr>
              <a:t> mező az </a:t>
            </a:r>
            <a:r>
              <a:rPr lang="hu-HU" sz="1400" i="1" dirty="0" smtClean="0">
                <a:solidFill>
                  <a:srgbClr val="FF0000"/>
                </a:solidFill>
              </a:rPr>
              <a:t>felügyelő</a:t>
            </a:r>
            <a:r>
              <a:rPr lang="hu-HU" sz="1400" dirty="0" smtClean="0">
                <a:solidFill>
                  <a:srgbClr val="FF0000"/>
                </a:solidFill>
              </a:rPr>
              <a:t> kerettípusra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59918" y="4551956"/>
            <a:ext cx="226937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12635" y="4551956"/>
            <a:ext cx="568009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Típus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80645" y="4551956"/>
            <a:ext cx="414670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L/U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95314" y="4551956"/>
            <a:ext cx="885161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Módosító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7096" y="42584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7459" y="42584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2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4602" y="42584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25250" y="424999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 smtClean="0">
                <a:solidFill>
                  <a:srgbClr val="FF0000"/>
                </a:solidFill>
              </a:rPr>
              <a:t>3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2071" y="4990359"/>
            <a:ext cx="244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>
                <a:solidFill>
                  <a:srgbClr val="FF0000"/>
                </a:solidFill>
              </a:rPr>
              <a:t>Vezérlés</a:t>
            </a:r>
            <a:r>
              <a:rPr lang="hu-HU" sz="1400" dirty="0" smtClean="0">
                <a:solidFill>
                  <a:srgbClr val="FF0000"/>
                </a:solidFill>
              </a:rPr>
              <a:t> mező az </a:t>
            </a:r>
            <a:r>
              <a:rPr lang="hu-HU" sz="1400" i="1" dirty="0" smtClean="0">
                <a:solidFill>
                  <a:srgbClr val="FF0000"/>
                </a:solidFill>
              </a:rPr>
              <a:t>számozatlan</a:t>
            </a:r>
            <a:r>
              <a:rPr lang="hu-HU" sz="1400" dirty="0" smtClean="0">
                <a:solidFill>
                  <a:srgbClr val="FF0000"/>
                </a:solidFill>
              </a:rPr>
              <a:t> kerettípusra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89839" y="3246731"/>
            <a:ext cx="244223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7127" y="294476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85698" y="4551956"/>
            <a:ext cx="226937" cy="329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91422" y="42584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i="1" dirty="0">
                <a:solidFill>
                  <a:srgbClr val="FF0000"/>
                </a:solidFill>
              </a:rPr>
              <a:t>1</a:t>
            </a:r>
            <a:endParaRPr lang="en-US" sz="1100" i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7834" y="1737360"/>
            <a:ext cx="2440173" cy="1176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4515" y="3025589"/>
            <a:ext cx="2440173" cy="1158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2071" y="4258499"/>
            <a:ext cx="2440173" cy="1248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HDLC </a:t>
            </a:r>
            <a:r>
              <a:rPr lang="hu-HU" dirty="0" smtClean="0"/>
              <a:t>4/</a:t>
            </a:r>
            <a:r>
              <a:rPr lang="hu-HU" dirty="0" err="1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Legelterjedtebb parancsok számozatlan keretek esetén</a:t>
            </a:r>
          </a:p>
          <a:p>
            <a:r>
              <a:rPr lang="hu-HU" sz="2000" dirty="0" smtClean="0"/>
              <a:t>DISC – a csatlakozás bontására vonatkozó szándék bejelentésére</a:t>
            </a:r>
          </a:p>
          <a:p>
            <a:r>
              <a:rPr lang="hu-HU" sz="2000" dirty="0" smtClean="0"/>
              <a:t>SNRM – visszacsatlakozó állomás bejelentse a jelenlétét (</a:t>
            </a:r>
            <a:r>
              <a:rPr lang="hu-HU" sz="2000" i="1" dirty="0" smtClean="0"/>
              <a:t>aszinkron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SABM – alaphelyzetbe állítja a vonalat (</a:t>
            </a:r>
            <a:r>
              <a:rPr lang="hu-HU" sz="2000" i="1" dirty="0" smtClean="0"/>
              <a:t>egyenrangúság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Kiterjesztett keretformátum (7 bites sorszám) engedélyezésekor: SAMBE, SNRME.</a:t>
            </a:r>
          </a:p>
          <a:p>
            <a:r>
              <a:rPr lang="hu-HU" sz="2000" dirty="0" smtClean="0"/>
              <a:t>FRMR – keretelutasítás illegális keretek jelzésére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PPP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98675"/>
          </a:xfrm>
        </p:spPr>
        <p:txBody>
          <a:bodyPr>
            <a:noAutofit/>
          </a:bodyPr>
          <a:lstStyle/>
          <a:p>
            <a:r>
              <a:rPr lang="hu-HU" sz="1600" dirty="0" smtClean="0"/>
              <a:t>RFC 1661, 1662, 1663</a:t>
            </a:r>
          </a:p>
          <a:p>
            <a:pPr>
              <a:spcBef>
                <a:spcPts val="0"/>
              </a:spcBef>
            </a:pPr>
            <a:r>
              <a:rPr lang="hu-HU" sz="1600" b="1" dirty="0" smtClean="0"/>
              <a:t>Három dolgot biztosít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1600" dirty="0" smtClean="0"/>
              <a:t>Keretezési módszert (egyértelmű kerethatárok).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1600" dirty="0" smtClean="0"/>
              <a:t>Kapcsolatvezérlő protokollt a vonalak felélesztésére, tesztelésére, az opció egyeztetésére és a vonalak elengedésére. LCP protokoll. (szinkron/aszinkron áramkörök, bájtalapú/bitalapú kódolás)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1600" dirty="0"/>
              <a:t>Olyan módot a </a:t>
            </a:r>
            <a:r>
              <a:rPr lang="hu-HU" sz="1600" dirty="0" smtClean="0"/>
              <a:t>hálózati réteg-opciók </a:t>
            </a:r>
            <a:r>
              <a:rPr lang="hu-HU" sz="1600" dirty="0"/>
              <a:t>megbeszélésére, amely független az alkalmazott </a:t>
            </a:r>
            <a:r>
              <a:rPr lang="hu-HU" sz="1600" dirty="0" smtClean="0"/>
              <a:t>hálózati réteg-protokolltól. Külön-külön NCP protokollok mindegyik támogatott hálózati réteghez.</a:t>
            </a:r>
          </a:p>
          <a:p>
            <a:pPr marL="544068" lvl="1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837001" y="4552167"/>
            <a:ext cx="478466" cy="216624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PC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42080" y="4467107"/>
            <a:ext cx="478466" cy="225130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ISP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15467" y="4667166"/>
            <a:ext cx="2918637" cy="39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961" y="439059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1. felhív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15467" y="4950329"/>
            <a:ext cx="2918637" cy="17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2947" y="4677798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fizikai kapcsolat felépült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14457" y="5239918"/>
            <a:ext cx="2926614" cy="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11587" y="4988806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2. LCP csomagok küldése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315467" y="5516368"/>
            <a:ext cx="2926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1138" y="5247740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3. LCP csomagokra válasz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3326" y="5503352"/>
            <a:ext cx="2787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PPP alkalmazandó paraméterek leegyeztetve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11211" y="5777828"/>
            <a:ext cx="2918637" cy="17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05682" y="6029993"/>
            <a:ext cx="2926614" cy="42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6625" y="577888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4</a:t>
            </a:r>
            <a:r>
              <a:rPr lang="hu-HU" sz="1100" dirty="0" smtClean="0"/>
              <a:t>. NCP csomagok küldése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311454" y="6306443"/>
            <a:ext cx="2926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6176" y="6037815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5</a:t>
            </a:r>
            <a:r>
              <a:rPr lang="hu-HU" sz="1100" dirty="0" smtClean="0"/>
              <a:t>. NCP csomagokra válasz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903888" y="6321807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 </a:t>
            </a:r>
            <a:r>
              <a:rPr lang="hu-HU" sz="1100" dirty="0" smtClean="0"/>
              <a:t>internet kapcsolat kiépült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14912" y="6569077"/>
            <a:ext cx="2918637" cy="17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5" grpId="0"/>
      <p:bldP spid="24" grpId="0"/>
      <p:bldP spid="27" grpId="0"/>
      <p:bldP spid="29" grpId="0"/>
      <p:bldP spid="33" grpId="0"/>
      <p:bldP spid="35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461839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3231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84624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6016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07409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8801" y="5192105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0194" y="5187342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1777" y="5182579"/>
            <a:ext cx="0" cy="287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PPP 2/</a:t>
            </a:r>
            <a:r>
              <a:rPr lang="hu-HU" dirty="0" err="1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218472"/>
          </a:xfrm>
        </p:spPr>
        <p:txBody>
          <a:bodyPr>
            <a:normAutofit fontScale="92500" lnSpcReduction="20000"/>
          </a:bodyPr>
          <a:lstStyle/>
          <a:p>
            <a:r>
              <a:rPr lang="hu-HU" sz="2000" dirty="0" smtClean="0"/>
              <a:t>bájt alapú keretszerkezet, azaz a legkisebb adategység a bájt</a:t>
            </a:r>
          </a:p>
          <a:p>
            <a:r>
              <a:rPr lang="hu-HU" sz="2000" dirty="0" smtClean="0"/>
              <a:t>Alapértelmezésben nem biztosít megbízható átvitelt.</a:t>
            </a:r>
          </a:p>
          <a:p>
            <a:r>
              <a:rPr lang="hu-HU" sz="2000" b="1" dirty="0" smtClean="0"/>
              <a:t>Mezők fontosabb tulajdonságai</a:t>
            </a:r>
          </a:p>
          <a:p>
            <a:pPr lvl="1"/>
            <a:r>
              <a:rPr lang="hu-HU" sz="2000" dirty="0" smtClean="0"/>
              <a:t>Vezérlő mező alapértéke a számozatlan keretet jelzi</a:t>
            </a:r>
          </a:p>
          <a:p>
            <a:pPr lvl="1"/>
            <a:r>
              <a:rPr lang="hu-HU" sz="2000" dirty="0" smtClean="0"/>
              <a:t>Protokoll mezőben protokoll kód lehet az </a:t>
            </a:r>
            <a:r>
              <a:rPr lang="en-US" sz="2000" dirty="0"/>
              <a:t>LCP, NCP, IP, IPX, </a:t>
            </a:r>
            <a:r>
              <a:rPr lang="en-US" sz="2000" dirty="0" smtClean="0"/>
              <a:t>AppleTalk</a:t>
            </a:r>
            <a:r>
              <a:rPr lang="hu-HU" sz="2000" dirty="0" smtClean="0"/>
              <a:t> vagy más protokollhoz.</a:t>
            </a:r>
          </a:p>
          <a:p>
            <a:pPr lvl="2"/>
            <a:r>
              <a:rPr lang="hu-HU" dirty="0" smtClean="0"/>
              <a:t>0-s bittel kezdődő kódok a hálózati protokollokhoz tartoznak (IP, XNS, stb.)</a:t>
            </a:r>
          </a:p>
          <a:p>
            <a:pPr lvl="2"/>
            <a:r>
              <a:rPr lang="hu-HU" dirty="0" smtClean="0"/>
              <a:t>1-es </a:t>
            </a:r>
            <a:r>
              <a:rPr lang="hu-HU" dirty="0"/>
              <a:t>bittel kezdődő kódok a </a:t>
            </a:r>
            <a:r>
              <a:rPr lang="hu-HU" dirty="0" smtClean="0"/>
              <a:t>további egyeztetést igénylő </a:t>
            </a:r>
            <a:r>
              <a:rPr lang="hu-HU" dirty="0"/>
              <a:t>protokollokhoz tartoznak </a:t>
            </a:r>
            <a:r>
              <a:rPr lang="hu-HU" dirty="0" smtClean="0"/>
              <a:t>(LCP, NCP, </a:t>
            </a:r>
            <a:r>
              <a:rPr lang="hu-HU" dirty="0"/>
              <a:t>stb</a:t>
            </a:r>
            <a:r>
              <a:rPr lang="hu-HU" dirty="0" smtClean="0"/>
              <a:t>.)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461838" y="5458329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Jelző</a:t>
            </a:r>
          </a:p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01111110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3231" y="5458329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Cím</a:t>
            </a:r>
          </a:p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1111111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4623" y="5458329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Vezérlő</a:t>
            </a:r>
          </a:p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00000011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0193" y="5458328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Jelző</a:t>
            </a:r>
          </a:p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01111110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8801" y="5455920"/>
            <a:ext cx="911393" cy="6320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Ellenőrző</a:t>
            </a:r>
          </a:p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összeg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7408" y="5458329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Adatmező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6016" y="5458329"/>
            <a:ext cx="911393" cy="629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Protokoll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4402" y="50889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1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5795" y="50930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1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7187" y="50889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1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2757" y="50889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1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797" y="5093007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1 vagy 2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4123" y="508097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változó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8582" y="5080612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00B0F0"/>
                </a:solidFill>
              </a:rPr>
              <a:t>2</a:t>
            </a:r>
            <a:r>
              <a:rPr lang="hu-HU" sz="1200" dirty="0" smtClean="0">
                <a:solidFill>
                  <a:srgbClr val="00B0F0"/>
                </a:solidFill>
              </a:rPr>
              <a:t> vagy 4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 smtClean="0"/>
                  <a:t>Definiáljuk a </a:t>
                </a:r>
                <a:r>
                  <a:rPr lang="hu-HU" sz="2200" i="1" dirty="0" smtClean="0"/>
                  <a:t>G(x)</a:t>
                </a:r>
                <a:r>
                  <a:rPr lang="hu-HU" sz="2200" dirty="0" smtClean="0"/>
                  <a:t> generátor polinomot (</a:t>
                </a:r>
                <a:r>
                  <a:rPr lang="hu-HU" sz="2200" i="1" dirty="0" smtClean="0"/>
                  <a:t>G</a:t>
                </a:r>
                <a:r>
                  <a:rPr lang="hu-HU" sz="2200" dirty="0" smtClean="0"/>
                  <a:t> foka </a:t>
                </a:r>
                <a:r>
                  <a:rPr lang="hu-HU" sz="2200" i="1" dirty="0" smtClean="0"/>
                  <a:t>r</a:t>
                </a:r>
                <a:r>
                  <a:rPr lang="hu-HU" sz="2200" dirty="0" smtClean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 smtClean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 smtClean="0"/>
                  <a:t>Legyen </a:t>
                </a:r>
                <a:r>
                  <a:rPr lang="hu-HU" sz="2200" i="1" dirty="0" smtClean="0"/>
                  <a:t>G(x) </a:t>
                </a:r>
                <a:r>
                  <a:rPr lang="hu-HU" sz="2200" dirty="0" smtClean="0"/>
                  <a:t>foka </a:t>
                </a:r>
                <a:r>
                  <a:rPr lang="hu-HU" sz="2200" i="1" dirty="0" smtClean="0"/>
                  <a:t>r</a:t>
                </a:r>
                <a:r>
                  <a:rPr lang="hu-HU" sz="2200" dirty="0" smtClean="0"/>
                  <a:t>. Fűzzünk </a:t>
                </a:r>
                <a:r>
                  <a:rPr lang="hu-HU" sz="2200" i="1" dirty="0" smtClean="0"/>
                  <a:t>r </a:t>
                </a:r>
                <a:r>
                  <a:rPr lang="hu-HU" sz="2200" dirty="0" smtClean="0"/>
                  <a:t>darab </a:t>
                </a:r>
                <a:r>
                  <a:rPr lang="hu-HU" sz="2200" i="1" dirty="0" smtClean="0"/>
                  <a:t>0</a:t>
                </a:r>
                <a:r>
                  <a:rPr lang="hu-HU" sz="2200" dirty="0" smtClean="0"/>
                  <a:t> bitet a keret alacsony helyi értékű végéhez, így az</a:t>
                </a:r>
                <a:r>
                  <a:rPr lang="hu-HU" sz="2200" i="1" dirty="0" smtClean="0"/>
                  <a:t> m+r</a:t>
                </a:r>
                <a:r>
                  <a:rPr lang="hu-HU" sz="2200" dirty="0" smtClean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smtClean="0"/>
                  <a:t> </a:t>
                </a:r>
                <a:r>
                  <a:rPr lang="hu-HU" sz="2200" dirty="0" smtClean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 smtClean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smtClean="0"/>
                  <a:t> </a:t>
                </a:r>
                <a:r>
                  <a:rPr lang="hu-HU" sz="2200" dirty="0" smtClean="0"/>
                  <a:t>tartozó bitsorozatot a </a:t>
                </a:r>
                <a:r>
                  <a:rPr lang="hu-HU" sz="2200" i="1" dirty="0" smtClean="0"/>
                  <a:t>G(x)</a:t>
                </a:r>
                <a:r>
                  <a:rPr lang="hu-HU" sz="2200" dirty="0" err="1" smtClean="0"/>
                  <a:t>-hez</a:t>
                </a:r>
                <a:r>
                  <a:rPr lang="hu-HU" sz="2200" dirty="0" smtClean="0"/>
                  <a:t> tartozó bitsorozattal </a:t>
                </a:r>
                <a:r>
                  <a:rPr lang="hu-HU" sz="2200" dirty="0" err="1" smtClean="0"/>
                  <a:t>modulo</a:t>
                </a:r>
                <a:r>
                  <a:rPr lang="hu-HU" sz="2200" dirty="0" smtClean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 smtClean="0"/>
                  <a:t>Vonjuk ki a maradékot (mely mindig </a:t>
                </a:r>
                <a:r>
                  <a:rPr lang="hu-HU" sz="2200" i="1" dirty="0" smtClean="0"/>
                  <a:t>r </a:t>
                </a:r>
                <a:r>
                  <a:rPr lang="hu-HU" sz="2200" dirty="0" smtClean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 smtClean="0"/>
                  <a:t>-</a:t>
                </a:r>
                <a:r>
                  <a:rPr lang="hu-HU" sz="2200" dirty="0" err="1" smtClean="0"/>
                  <a:t>hez</a:t>
                </a:r>
                <a:r>
                  <a:rPr lang="hu-HU" sz="2200" dirty="0" smtClean="0"/>
                  <a:t> tartozó bitsorozatból </a:t>
                </a:r>
                <a:r>
                  <a:rPr lang="hu-HU" sz="2200" dirty="0" err="1" smtClean="0"/>
                  <a:t>moduló</a:t>
                </a:r>
                <a:r>
                  <a:rPr lang="hu-HU" sz="2200" dirty="0" smtClean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 smtClean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 smtClean="0"/>
                  <a:t>A vevő a</a:t>
                </a:r>
                <a:r>
                  <a:rPr lang="hu-HU" sz="2200" i="1" dirty="0" smtClean="0"/>
                  <a:t> T(x) + E(x)</a:t>
                </a:r>
                <a:r>
                  <a:rPr lang="hu-HU" sz="2200" dirty="0" smtClean="0"/>
                  <a:t> polinomnak megfelelő sorozatot kapja, ahol </a:t>
                </a:r>
                <a:r>
                  <a:rPr lang="hu-HU" sz="2200" i="1" dirty="0" smtClean="0"/>
                  <a:t>E(x)</a:t>
                </a:r>
                <a:r>
                  <a:rPr lang="hu-HU" sz="2200" dirty="0" smtClean="0"/>
                  <a:t> a hiba polinom. Ezt elosztja </a:t>
                </a:r>
                <a:r>
                  <a:rPr lang="hu-HU" sz="2200" i="1" dirty="0" smtClean="0"/>
                  <a:t>G(x) </a:t>
                </a:r>
                <a:r>
                  <a:rPr lang="hu-HU" sz="2200" dirty="0" smtClean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 smtClean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 smtClean="0"/>
                  <a:t> jelöl, nem nulla, akkor hiba történt.</a:t>
                </a: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Forrás: Dr. </a:t>
            </a:r>
            <a:r>
              <a:rPr lang="hu-HU" dirty="0" err="1" smtClean="0"/>
              <a:t>Lukovszki</a:t>
            </a:r>
            <a:r>
              <a:rPr lang="hu-HU" dirty="0" smtClean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 smtClean="0"/>
              <a:t>Keret:</a:t>
            </a:r>
            <a:r>
              <a:rPr lang="hu-HU" sz="2200" dirty="0" smtClean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 smtClean="0"/>
              <a:t>Generátor</a:t>
            </a:r>
            <a:r>
              <a:rPr lang="hu-HU" sz="2200" dirty="0" smtClean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 smtClean="0"/>
              <a:t>A továbbítandó üzenet:</a:t>
            </a:r>
            <a:r>
              <a:rPr lang="hu-HU" sz="2200" dirty="0" smtClean="0"/>
              <a:t> </a:t>
            </a:r>
            <a:r>
              <a:rPr lang="hu-HU" sz="2200" i="1" dirty="0" smtClean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 smtClean="0"/>
                  <a:t>A </a:t>
                </a:r>
                <a:r>
                  <a:rPr lang="hu-HU" sz="1800" i="1" dirty="0" smtClean="0"/>
                  <a:t>G(x)</a:t>
                </a:r>
                <a:r>
                  <a:rPr lang="hu-HU" sz="1800" dirty="0" smtClean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 smtClean="0"/>
                  <a:t>.</a:t>
                </a:r>
              </a:p>
              <a:p>
                <a:r>
                  <a:rPr lang="hu-HU" sz="1800" i="1" dirty="0" smtClean="0"/>
                  <a:t>G(x)</a:t>
                </a:r>
                <a:r>
                  <a:rPr lang="hu-HU" sz="1800" dirty="0" smtClean="0"/>
                  <a:t> legmagasabb illetve legalacsonyabb fokú tagjának együtthatója mindig </a:t>
                </a:r>
                <a:r>
                  <a:rPr lang="hu-HU" sz="1800" i="1" dirty="0" smtClean="0"/>
                  <a:t>1</a:t>
                </a:r>
                <a:r>
                  <a:rPr lang="hu-HU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 smtClean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 smtClean="0"/>
                  <a:t>, azaz </a:t>
                </a:r>
                <a:r>
                  <a:rPr lang="hu-HU" sz="1800" i="1" dirty="0" smtClean="0"/>
                  <a:t>i</a:t>
                </a:r>
                <a:r>
                  <a:rPr lang="hu-HU" sz="1800" dirty="0" smtClean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 smtClean="0"/>
                  <a:t>, azaz két izolált egybites hiba esetén.</a:t>
                </a:r>
              </a:p>
              <a:p>
                <a:pPr lvl="1"/>
                <a:r>
                  <a:rPr lang="hu-HU" sz="1800" i="1" dirty="0" smtClean="0"/>
                  <a:t>G(x)</a:t>
                </a:r>
                <a:r>
                  <a:rPr lang="hu-HU" sz="1800" dirty="0" smtClean="0"/>
                  <a:t> ne legyen osztható </a:t>
                </a:r>
                <a:r>
                  <a:rPr lang="hu-HU" sz="1800" i="1" dirty="0" smtClean="0"/>
                  <a:t>x</a:t>
                </a:r>
                <a:r>
                  <a:rPr lang="hu-HU" sz="1800" dirty="0" smtClean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 smtClean="0"/>
                  <a:t> –</a:t>
                </a:r>
                <a:r>
                  <a:rPr lang="hu-HU" sz="1800" dirty="0" err="1" smtClean="0"/>
                  <a:t>gyel</a:t>
                </a:r>
                <a:r>
                  <a:rPr lang="hu-HU" sz="1800" dirty="0" smtClean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 smtClean="0"/>
                  <a:t>)</a:t>
                </a:r>
                <a:endParaRPr lang="hu-HU" sz="1800" dirty="0"/>
              </a:p>
              <a:p>
                <a:r>
                  <a:rPr lang="hu-HU" sz="1800" dirty="0" smtClean="0"/>
                  <a:t>Ha </a:t>
                </a:r>
                <a:r>
                  <a:rPr lang="hu-HU" sz="1800" i="1" dirty="0" smtClean="0"/>
                  <a:t>E(x)</a:t>
                </a:r>
                <a:r>
                  <a:rPr lang="hu-HU" sz="1800" dirty="0" smtClean="0"/>
                  <a:t> páratlan számú tagot tartalmaz, akkor nem lehet </a:t>
                </a:r>
                <a:r>
                  <a:rPr lang="hu-HU" sz="1800" i="1" dirty="0" smtClean="0"/>
                  <a:t>x+1</a:t>
                </a:r>
                <a:r>
                  <a:rPr lang="hu-HU" sz="1800" dirty="0" smtClean="0"/>
                  <a:t> többszöröse. Azaz, ha </a:t>
                </a:r>
                <a:r>
                  <a:rPr lang="hu-HU" sz="1800" i="1" dirty="0" smtClean="0"/>
                  <a:t>G(x)</a:t>
                </a:r>
                <a:r>
                  <a:rPr lang="hu-HU" sz="1800" dirty="0" smtClean="0"/>
                  <a:t> az </a:t>
                </a:r>
                <a:r>
                  <a:rPr lang="hu-HU" sz="1800" i="1" dirty="0" smtClean="0"/>
                  <a:t>x+1</a:t>
                </a:r>
                <a:r>
                  <a:rPr lang="hu-HU" sz="1800" dirty="0" smtClean="0"/>
                  <a:t> többszöröse, akkor minden páratlan számú hiba felismerhető</a:t>
                </a:r>
              </a:p>
              <a:p>
                <a:r>
                  <a:rPr lang="hu-HU" sz="1800" dirty="0" smtClean="0"/>
                  <a:t>Egy </a:t>
                </a:r>
                <a:r>
                  <a:rPr lang="hu-HU" sz="1800" i="1" dirty="0" smtClean="0"/>
                  <a:t>r </a:t>
                </a:r>
                <a:r>
                  <a:rPr lang="hu-HU" sz="1800" dirty="0" smtClean="0"/>
                  <a:t>ellenőrző bittel ellátott polinom-kód minden legfeljebb </a:t>
                </a:r>
                <a:r>
                  <a:rPr lang="hu-HU" sz="1800" i="1" dirty="0" smtClean="0"/>
                  <a:t>r </a:t>
                </a:r>
                <a:r>
                  <a:rPr lang="hu-HU" sz="1800" dirty="0" smtClean="0"/>
                  <a:t>hosszúságú csoportos hibát jelezni tud 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 smtClean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 smtClean="0"/>
              </a:p>
              <a:p>
                <a:r>
                  <a:rPr lang="hu-HU" sz="2200" dirty="0" smtClean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 smtClean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 smtClean="0"/>
                  <a:t>minden páratlan számú bitet érintő hibacsomót tud jelezni. </a:t>
                </a:r>
                <a:endParaRPr lang="hu-HU" sz="2200" dirty="0"/>
              </a:p>
              <a:p>
                <a:pPr marL="0" indent="0">
                  <a:buNone/>
                </a:pPr>
                <a:endParaRPr lang="hu-HU" sz="2200" b="1" dirty="0" smtClean="0"/>
              </a:p>
              <a:p>
                <a:pPr marL="0" indent="0">
                  <a:buNone/>
                </a:pPr>
                <a:r>
                  <a:rPr lang="hu-HU" sz="2200" b="1" dirty="0" err="1" smtClean="0"/>
                  <a:t>Peterson</a:t>
                </a:r>
                <a:r>
                  <a:rPr lang="hu-HU" sz="2200" b="1" dirty="0" smtClean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 smtClean="0"/>
                  <a:t>Szerkeszthető </a:t>
                </a:r>
                <a:r>
                  <a:rPr lang="hu-HU" sz="2000" dirty="0"/>
                  <a:t>egy egyszerű, léptető regiszteres áramkör az ellenőrző összeg hardverben történő kiszámítására és </a:t>
                </a:r>
                <a:r>
                  <a:rPr lang="hu-HU" sz="2000" dirty="0" smtClean="0"/>
                  <a:t>ellenőrzésére.</a:t>
                </a: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Forgalomszabályozás</a:t>
            </a:r>
            <a:endParaRPr lang="en-US" sz="40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78307</TotalTime>
  <Words>3004</Words>
  <Application>Microsoft Office PowerPoint</Application>
  <PresentationFormat>Diavetítés a képernyőre (4:3 oldalarány)</PresentationFormat>
  <Paragraphs>481</Paragraphs>
  <Slides>38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Median</vt:lpstr>
      <vt:lpstr>Számítógépes Hálózatok</vt:lpstr>
      <vt:lpstr>PowerPoint 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  <vt:lpstr>PowerPoint bemutató</vt:lpstr>
      <vt:lpstr>Forgalomszabályozás</vt:lpstr>
      <vt:lpstr>Elemi adatkapcsolati protokollok</vt:lpstr>
      <vt:lpstr>Korlátozás nélküli szimplex protokoll</vt:lpstr>
      <vt:lpstr>Átvitel hiba nélkül és hibával</vt:lpstr>
      <vt:lpstr>Szimplex megáll-és-vár protokoll (stop-and-wait protocol)</vt:lpstr>
      <vt:lpstr>Szimplex protokoll zajos csatornához </vt:lpstr>
      <vt:lpstr>Megáll-és-vár </vt:lpstr>
      <vt:lpstr>Mi is a probléma?</vt:lpstr>
      <vt:lpstr>Csatorna kihasználtság</vt:lpstr>
      <vt:lpstr>Alternáló-bit protokoll (ABP)</vt:lpstr>
      <vt:lpstr>ABP</vt:lpstr>
      <vt:lpstr>ABP – Csatorna kihasználtság</vt:lpstr>
      <vt:lpstr>Hogyan javítsunk a hatékonyságon?</vt:lpstr>
      <vt:lpstr>Csúszó-ablak protokollok 1/2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PowerPoint bemutató</vt:lpstr>
      <vt:lpstr>HDLC 1/4</vt:lpstr>
      <vt:lpstr>HDLC 2/4</vt:lpstr>
      <vt:lpstr>HDLC 3/4</vt:lpstr>
      <vt:lpstr>HDLC 4/4</vt:lpstr>
      <vt:lpstr>PPP 1/2</vt:lpstr>
      <vt:lpstr>PPP 2/2</vt:lpstr>
      <vt:lpstr>Ethernet keret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985</cp:revision>
  <cp:lastPrinted>2012-08-22T04:00:45Z</cp:lastPrinted>
  <dcterms:created xsi:type="dcterms:W3CDTF">2012-01-03T02:22:46Z</dcterms:created>
  <dcterms:modified xsi:type="dcterms:W3CDTF">2017-10-10T10:46:07Z</dcterms:modified>
</cp:coreProperties>
</file>