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5"/>
  </p:notesMasterIdLst>
  <p:handoutMasterIdLst>
    <p:handoutMasterId r:id="rId46"/>
  </p:handoutMasterIdLst>
  <p:sldIdLst>
    <p:sldId id="388" r:id="rId2"/>
    <p:sldId id="674" r:id="rId3"/>
    <p:sldId id="675" r:id="rId4"/>
    <p:sldId id="676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91" r:id="rId20"/>
    <p:sldId id="692" r:id="rId21"/>
    <p:sldId id="625" r:id="rId22"/>
    <p:sldId id="626" r:id="rId23"/>
    <p:sldId id="627" r:id="rId24"/>
    <p:sldId id="628" r:id="rId25"/>
    <p:sldId id="629" r:id="rId26"/>
    <p:sldId id="630" r:id="rId27"/>
    <p:sldId id="632" r:id="rId28"/>
    <p:sldId id="634" r:id="rId29"/>
    <p:sldId id="637" r:id="rId30"/>
    <p:sldId id="635" r:id="rId31"/>
    <p:sldId id="638" r:id="rId32"/>
    <p:sldId id="639" r:id="rId33"/>
    <p:sldId id="640" r:id="rId34"/>
    <p:sldId id="641" r:id="rId35"/>
    <p:sldId id="642" r:id="rId36"/>
    <p:sldId id="672" r:id="rId37"/>
    <p:sldId id="643" r:id="rId38"/>
    <p:sldId id="644" r:id="rId39"/>
    <p:sldId id="673" r:id="rId40"/>
    <p:sldId id="645" r:id="rId41"/>
    <p:sldId id="646" r:id="rId42"/>
    <p:sldId id="647" r:id="rId43"/>
    <p:sldId id="459" r:id="rId4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25"/>
            <p14:sldId id="626"/>
            <p14:sldId id="627"/>
            <p14:sldId id="628"/>
            <p14:sldId id="629"/>
            <p14:sldId id="630"/>
            <p14:sldId id="632"/>
            <p14:sldId id="634"/>
            <p14:sldId id="637"/>
            <p14:sldId id="635"/>
            <p14:sldId id="638"/>
            <p14:sldId id="639"/>
            <p14:sldId id="640"/>
            <p14:sldId id="641"/>
            <p14:sldId id="642"/>
            <p14:sldId id="672"/>
            <p14:sldId id="643"/>
            <p14:sldId id="644"/>
            <p14:sldId id="673"/>
            <p14:sldId id="645"/>
            <p14:sldId id="646"/>
            <p14:sldId id="647"/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5641" autoAdjust="0"/>
  </p:normalViewPr>
  <p:slideViewPr>
    <p:cSldViewPr snapToGrid="0">
      <p:cViewPr>
        <p:scale>
          <a:sx n="71" d="100"/>
          <a:sy n="71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12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13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14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17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19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4EFD6-5895-483A-987E-C349D583511D}" type="slidenum">
              <a:rPr lang="en-US"/>
              <a:pPr/>
              <a:t>21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F8F0B-D10E-4FC6-A7D8-3847985CCB35}" type="slidenum">
              <a:rPr lang="en-US"/>
              <a:pPr/>
              <a:t>29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5</a:t>
            </a:r>
            <a:r>
              <a:rPr lang="hu-HU" sz="3600" b="1" dirty="0" smtClean="0">
                <a:solidFill>
                  <a:schemeClr val="tx1"/>
                </a:solidFill>
              </a:rPr>
              <a:t>. Előadás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Adatkapcsolati réteg III.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 smtClean="0"/>
              <a:t>Zoltán Ács ELTE</a:t>
            </a:r>
            <a:r>
              <a:rPr lang="hu-HU" dirty="0" smtClean="0"/>
              <a:t> and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(Tiszta) </a:t>
            </a:r>
            <a:r>
              <a:rPr lang="en-US" dirty="0" smtClean="0"/>
              <a:t>ALOHA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hu-HU" sz="1800" dirty="0" smtClean="0"/>
              <a:t>Az algoritmust a 70-es években a</a:t>
            </a:r>
            <a:r>
              <a:rPr lang="en-US" sz="1800" dirty="0" smtClean="0"/>
              <a:t> Uni. </a:t>
            </a:r>
            <a:r>
              <a:rPr lang="en-US" sz="1800" dirty="0"/>
              <a:t>o</a:t>
            </a:r>
            <a:r>
              <a:rPr lang="en-US" sz="1800" dirty="0" smtClean="0"/>
              <a:t>f Hawaii</a:t>
            </a:r>
            <a:r>
              <a:rPr lang="hu-HU" sz="1800" dirty="0" smtClean="0"/>
              <a:t> fejlesztette</a:t>
            </a:r>
            <a:endParaRPr lang="en-US" sz="1800" dirty="0" smtClean="0"/>
          </a:p>
          <a:p>
            <a:pPr lvl="1"/>
            <a:r>
              <a:rPr lang="hu-HU" sz="1600" b="1" dirty="0" smtClean="0">
                <a:solidFill>
                  <a:srgbClr val="FF0000"/>
                </a:solidFill>
              </a:rPr>
              <a:t>Ha van elküldendő adat, akkor elküldi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/>
            <a:r>
              <a:rPr lang="hu-HU" sz="1600" dirty="0" smtClean="0"/>
              <a:t>Alacsony költségű, nagyon egyszerű megoldás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ALOHA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>
            <a:normAutofit/>
          </a:bodyPr>
          <a:lstStyle/>
          <a:p>
            <a:r>
              <a:rPr lang="en-US" dirty="0" err="1" smtClean="0"/>
              <a:t>Topol</a:t>
            </a:r>
            <a:r>
              <a:rPr lang="hu-HU" dirty="0" err="1" smtClean="0"/>
              <a:t>ógia</a:t>
            </a:r>
            <a:r>
              <a:rPr lang="en-US" dirty="0" smtClean="0"/>
              <a:t>: </a:t>
            </a:r>
            <a:r>
              <a:rPr lang="hu-HU" dirty="0" err="1" smtClean="0"/>
              <a:t>broadcast</a:t>
            </a:r>
            <a:r>
              <a:rPr lang="hu-HU" dirty="0" smtClean="0"/>
              <a:t> rádió több állomással</a:t>
            </a:r>
            <a:endParaRPr lang="en-US" dirty="0" smtClean="0"/>
          </a:p>
          <a:p>
            <a:r>
              <a:rPr lang="en-US" dirty="0" smtClean="0"/>
              <a:t>Proto</a:t>
            </a:r>
            <a:r>
              <a:rPr lang="hu-HU" dirty="0" err="1" smtClean="0"/>
              <a:t>koll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Az állomások azonnal küldenek</a:t>
            </a:r>
            <a:endParaRPr lang="en-US" dirty="0" smtClean="0"/>
          </a:p>
          <a:p>
            <a:pPr lvl="1"/>
            <a:r>
              <a:rPr lang="hu-HU" dirty="0" smtClean="0"/>
              <a:t>A fogadók minden csomagot nyugtáznak</a:t>
            </a:r>
            <a:endParaRPr lang="en-US" dirty="0" smtClean="0"/>
          </a:p>
          <a:p>
            <a:pPr lvl="1"/>
            <a:r>
              <a:rPr lang="hu-HU" dirty="0" smtClean="0"/>
              <a:t>Nincs</a:t>
            </a:r>
            <a:r>
              <a:rPr lang="en-US" dirty="0" smtClean="0"/>
              <a:t> </a:t>
            </a:r>
            <a:r>
              <a:rPr lang="hu-HU" dirty="0" smtClean="0"/>
              <a:t>nyugta</a:t>
            </a:r>
            <a:r>
              <a:rPr lang="en-US" dirty="0" smtClean="0"/>
              <a:t> = </a:t>
            </a:r>
            <a:r>
              <a:rPr lang="hu-HU" dirty="0" smtClean="0"/>
              <a:t>ütközés</a:t>
            </a:r>
            <a:r>
              <a:rPr lang="en-US" dirty="0" smtClean="0"/>
              <a:t>, </a:t>
            </a:r>
            <a:r>
              <a:rPr lang="hu-HU" dirty="0" smtClean="0"/>
              <a:t>véletlen ideig vár, majd újraküld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Egyszerű, de radikális megoldás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Korábbi megoldások, mind felosztották a csatornát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pPr lvl="1"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hu-HU" sz="3200" dirty="0" smtClean="0">
                  <a:solidFill>
                    <a:schemeClr val="bg1"/>
                  </a:solidFill>
                </a:rPr>
                <a:t>Kévés küldő esetére készült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Teljesítmény elemzés -</a:t>
            </a:r>
            <a:r>
              <a:rPr lang="en-US" dirty="0" smtClean="0"/>
              <a:t>Poisson </a:t>
            </a:r>
            <a:r>
              <a:rPr lang="hu-HU" dirty="0" smtClean="0"/>
              <a:t>Folyam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A „</a:t>
            </a:r>
            <a:r>
              <a:rPr lang="hu-HU" sz="2800" dirty="0" smtClean="0">
                <a:solidFill>
                  <a:srgbClr val="E20074"/>
                </a:solidFill>
              </a:rPr>
              <a:t>véletlen érkezések</a:t>
            </a:r>
            <a:r>
              <a:rPr lang="hu-HU" sz="2800" dirty="0" smtClean="0"/>
              <a:t>” egyik ünnepelt modellje a sorban-állás elméletben a </a:t>
            </a:r>
            <a:r>
              <a:rPr lang="en-US" sz="2800" dirty="0" smtClean="0"/>
              <a:t> </a:t>
            </a:r>
            <a:r>
              <a:rPr lang="en-US" sz="2800" dirty="0"/>
              <a:t>Poisson </a:t>
            </a:r>
            <a:r>
              <a:rPr lang="hu-HU" sz="2800" dirty="0" smtClean="0"/>
              <a:t>folyam</a:t>
            </a:r>
            <a:r>
              <a:rPr lang="en-US" sz="2800" dirty="0" smtClean="0"/>
              <a:t>. </a:t>
            </a:r>
            <a:endParaRPr lang="hu-HU" sz="2800" dirty="0" smtClean="0"/>
          </a:p>
          <a:p>
            <a:r>
              <a:rPr lang="hu-HU" sz="2800" dirty="0" smtClean="0"/>
              <a:t>A modell feltételezései:</a:t>
            </a:r>
            <a:endParaRPr lang="en-US" sz="2800" dirty="0"/>
          </a:p>
          <a:p>
            <a:pPr lvl="1"/>
            <a:r>
              <a:rPr lang="hu-HU" sz="2400" dirty="0" smtClean="0"/>
              <a:t>Egy érkezés valószínűsége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 smtClean="0"/>
              <a:t> intervallum alatt arányos az intervallum hosszával és nem függ az intervallum kezdetétől (ezt nevezzük </a:t>
            </a:r>
            <a:r>
              <a:rPr lang="hu-HU" sz="2400" dirty="0" smtClean="0">
                <a:solidFill>
                  <a:srgbClr val="E20074"/>
                </a:solidFill>
              </a:rPr>
              <a:t>memória nélküli</a:t>
            </a:r>
            <a:r>
              <a:rPr lang="hu-HU" sz="2400" dirty="0" smtClean="0"/>
              <a:t> tulajdonságnak)</a:t>
            </a:r>
          </a:p>
          <a:p>
            <a:pPr lvl="1"/>
            <a:r>
              <a:rPr lang="hu-HU" sz="2400" dirty="0" smtClean="0">
                <a:cs typeface="Times New Roman" pitchFamily="18" charset="0"/>
              </a:rPr>
              <a:t>Annak a valószínűsége, hogy több érkezés történik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 smtClean="0">
                <a:cs typeface="Times New Roman" pitchFamily="18" charset="0"/>
              </a:rPr>
              <a:t> intervallum alatt közelít a nullához.</a:t>
            </a:r>
          </a:p>
          <a:p>
            <a:pPr lvl="1"/>
            <a:endParaRPr lang="el-GR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</a:t>
            </a:r>
            <a:r>
              <a:rPr lang="hu-HU" dirty="0" smtClean="0"/>
              <a:t>–</a:t>
            </a:r>
            <a:r>
              <a:rPr lang="en-US" dirty="0" smtClean="0"/>
              <a:t>Poisson</a:t>
            </a:r>
            <a:r>
              <a:rPr lang="hu-HU" dirty="0" smtClean="0"/>
              <a:t> eloszlás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 smtClean="0">
                <a:latin typeface="Times New Roman" pitchFamily="18" charset="0"/>
              </a:rPr>
              <a:t>Annak a valószínűsége, hogy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 smtClean="0">
                <a:latin typeface="Times New Roman" pitchFamily="18" charset="0"/>
              </a:rPr>
              <a:t>érkezés történik egy 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 dirty="0" smtClean="0">
                <a:latin typeface="Times New Roman" pitchFamily="18" charset="0"/>
              </a:rPr>
              <a:t> </a:t>
            </a:r>
            <a:r>
              <a:rPr lang="hu-HU" sz="2800" dirty="0" smtClean="0">
                <a:latin typeface="Times New Roman" pitchFamily="18" charset="0"/>
              </a:rPr>
              <a:t>hosszú intervallum során</a:t>
            </a:r>
            <a:r>
              <a:rPr lang="en-US" sz="2800" dirty="0" smtClean="0">
                <a:latin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 smtClean="0">
                <a:latin typeface="Times New Roman" pitchFamily="18" charset="0"/>
              </a:rPr>
              <a:t>ahol </a:t>
            </a:r>
            <a:r>
              <a:rPr lang="el-GR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800" dirty="0" smtClean="0">
                <a:latin typeface="Times New Roman" pitchFamily="18" charset="0"/>
                <a:cs typeface="Times New Roman" pitchFamily="18" charset="0"/>
              </a:rPr>
              <a:t>az érkezési ráta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u-HU" sz="2800" dirty="0" smtClean="0">
                <a:latin typeface="Times New Roman" pitchFamily="18" charset="0"/>
                <a:cs typeface="Times New Roman" pitchFamily="18" charset="0"/>
              </a:rPr>
              <a:t>Azaz ez egy egy-paraméteres modell, ahol csak </a:t>
            </a:r>
            <a:r>
              <a:rPr lang="el-GR" sz="2800" dirty="0" smtClean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hu-HU" sz="2800" dirty="0" err="1" smtClean="0">
                <a:latin typeface="Times New Roman" pitchFamily="18" charset="0"/>
              </a:rPr>
              <a:t>-át</a:t>
            </a:r>
            <a:r>
              <a:rPr lang="hu-HU" sz="2800" dirty="0" smtClean="0">
                <a:latin typeface="Times New Roman" pitchFamily="18" charset="0"/>
              </a:rPr>
              <a:t> kell ismernünk.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14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</a:t>
            </a:r>
            <a:r>
              <a:rPr lang="hu-HU" dirty="0" smtClean="0"/>
              <a:t>Eloszlás példák</a:t>
            </a:r>
            <a:endParaRPr lang="en-US" dirty="0"/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951" y="2111632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5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ALOHA </a:t>
            </a:r>
            <a:r>
              <a:rPr lang="hu-HU" dirty="0" smtClean="0"/>
              <a:t>vizsgálata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 smtClean="0"/>
              <a:t>Jelölés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hu-HU" sz="2400" dirty="0" smtClean="0"/>
              <a:t>keret-idő</a:t>
            </a:r>
            <a:r>
              <a:rPr lang="en-US" sz="2400" dirty="0" smtClean="0"/>
              <a:t> (</a:t>
            </a:r>
            <a:r>
              <a:rPr lang="hu-HU" sz="2400" dirty="0" smtClean="0"/>
              <a:t>feldolgozási</a:t>
            </a:r>
            <a:r>
              <a:rPr lang="en-US" sz="2400" dirty="0" smtClean="0"/>
              <a:t>,</a:t>
            </a:r>
            <a:r>
              <a:rPr lang="hu-HU" sz="2400" dirty="0" smtClean="0"/>
              <a:t> átviteli és </a:t>
            </a:r>
            <a:r>
              <a:rPr lang="hu-HU" sz="2400" dirty="0" err="1" smtClean="0"/>
              <a:t>propagációs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</a:t>
            </a:r>
            <a:r>
              <a:rPr lang="hu-HU" sz="2400" dirty="0" smtClean="0"/>
              <a:t>A sikeres keret átvitelek átlagos száma </a:t>
            </a:r>
            <a:r>
              <a:rPr lang="en-US" sz="2400" dirty="0" err="1" smtClean="0"/>
              <a:t>T</a:t>
            </a:r>
            <a:r>
              <a:rPr lang="en-US" sz="2400" i="1" baseline="-25000" dirty="0" err="1" smtClean="0"/>
              <a:t>f</a:t>
            </a:r>
            <a:r>
              <a:rPr lang="en-US" sz="2400" baseline="-25000" dirty="0" smtClean="0"/>
              <a:t> </a:t>
            </a:r>
            <a:r>
              <a:rPr lang="hu-HU" sz="2400" baseline="-25000" dirty="0" smtClean="0"/>
              <a:t> </a:t>
            </a:r>
            <a:r>
              <a:rPr lang="hu-HU" sz="2400" dirty="0" smtClean="0"/>
              <a:t>idő alatt;</a:t>
            </a:r>
            <a:r>
              <a:rPr lang="en-US" sz="2400" dirty="0" smtClean="0"/>
              <a:t> </a:t>
            </a:r>
            <a:r>
              <a:rPr lang="hu-HU" sz="2400" dirty="0" smtClean="0"/>
              <a:t>(</a:t>
            </a:r>
            <a:r>
              <a:rPr lang="en-US" sz="2400" i="1" dirty="0" smtClean="0"/>
              <a:t>throughput</a:t>
            </a:r>
            <a:r>
              <a:rPr lang="hu-HU" sz="2400" i="1" dirty="0" smtClean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G</a:t>
            </a:r>
            <a:r>
              <a:rPr lang="en-US" sz="2400" dirty="0"/>
              <a:t>: </a:t>
            </a:r>
            <a:r>
              <a:rPr lang="en-US" sz="2400" dirty="0" err="1" smtClean="0"/>
              <a:t>T</a:t>
            </a:r>
            <a:r>
              <a:rPr lang="en-US" sz="2400" i="1" baseline="-25000" dirty="0" err="1" smtClean="0"/>
              <a:t>f</a:t>
            </a:r>
            <a:r>
              <a:rPr lang="en-US" sz="2400" baseline="-25000" dirty="0" smtClean="0"/>
              <a:t> </a:t>
            </a:r>
            <a:r>
              <a:rPr lang="hu-HU" sz="2400" i="1" dirty="0"/>
              <a:t> </a:t>
            </a:r>
            <a:r>
              <a:rPr lang="hu-HU" sz="2400" i="1" dirty="0" smtClean="0"/>
              <a:t>idő alatti összes átviteli kísérletek átlagos száma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D</a:t>
            </a:r>
            <a:r>
              <a:rPr lang="en-US" sz="2400" dirty="0"/>
              <a:t>: </a:t>
            </a:r>
            <a:r>
              <a:rPr lang="hu-HU" sz="2400" dirty="0" smtClean="0"/>
              <a:t>Egy keret küldésre kész állapota és a sikeres átvitele között eltelt átlagos idő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hu-HU" sz="2800" dirty="0" smtClean="0"/>
              <a:t>Feltételezéseink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 smtClean="0"/>
              <a:t>Minden keret konstans/azonos méretű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 smtClean="0"/>
              <a:t>A csatorna zajmentes, hibák csak ütközések miatt történnek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 smtClean="0"/>
              <a:t>A keretek nem kerülnek sorokba az egyedi állomásokon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/>
              <a:t>Egy csatorna egy Poisson folyamként viselkedik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ALOHA vizsgálata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/>
              <a:t>Mivel</a:t>
            </a:r>
            <a:r>
              <a:rPr lang="en-US" sz="2800" dirty="0" smtClean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</a:t>
            </a:r>
            <a:r>
              <a:rPr lang="hu-HU" sz="2800" dirty="0" smtClean="0"/>
              <a:t>jelöli a „jó” átviteleket egy keret idő alatt és </a:t>
            </a:r>
            <a:r>
              <a:rPr lang="en-US" sz="2800" i="1" dirty="0" smtClean="0">
                <a:solidFill>
                  <a:srgbClr val="0000FF"/>
                </a:solidFill>
              </a:rPr>
              <a:t>G</a:t>
            </a:r>
            <a:r>
              <a:rPr lang="en-US" sz="2800" dirty="0" smtClean="0"/>
              <a:t> </a:t>
            </a:r>
            <a:r>
              <a:rPr lang="hu-HU" sz="2800" dirty="0" smtClean="0"/>
              <a:t>jelöli az összes átviteli kísérletet egy keret idő alatt</a:t>
            </a:r>
            <a:r>
              <a:rPr lang="en-US" sz="2800" dirty="0" smtClean="0"/>
              <a:t>, </a:t>
            </a:r>
            <a:r>
              <a:rPr lang="hu-HU" sz="2800" dirty="0" smtClean="0"/>
              <a:t>így a következő összefüggést írhatjuk</a:t>
            </a:r>
            <a:r>
              <a:rPr lang="en-US" sz="2800" dirty="0" smtClean="0"/>
              <a:t>:</a:t>
            </a:r>
            <a:endParaRPr lang="en-US" sz="2800" dirty="0"/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 smtClean="0">
                <a:solidFill>
                  <a:srgbClr val="0000FF"/>
                </a:solidFill>
              </a:rPr>
              <a:t>S</a:t>
            </a:r>
            <a:r>
              <a:rPr lang="hu-HU" sz="2800" i="1" dirty="0" smtClean="0">
                <a:solidFill>
                  <a:srgbClr val="0000FF"/>
                </a:solidFill>
              </a:rPr>
              <a:t> = S(G)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hu-HU" sz="2800" dirty="0" smtClean="0"/>
              <a:t>A „jó” átvitelek valószínűsége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hu-HU" sz="2800" dirty="0" smtClean="0">
              <a:solidFill>
                <a:srgbClr val="FF0000"/>
              </a:solidFill>
            </a:endParaRPr>
          </a:p>
          <a:p>
            <a:r>
              <a:rPr lang="hu-HU" sz="2800" dirty="0" smtClean="0">
                <a:solidFill>
                  <a:srgbClr val="FF0000"/>
                </a:solidFill>
              </a:rPr>
              <a:t>A sebezhetőségi idő egy keret sikeres átviteléhez:</a:t>
            </a:r>
            <a:r>
              <a:rPr lang="en-US" sz="2800" dirty="0" smtClean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endParaRPr lang="hu-HU" sz="2800" dirty="0" smtClean="0"/>
          </a:p>
          <a:p>
            <a:r>
              <a:rPr lang="hu-HU" sz="2800" dirty="0" smtClean="0"/>
              <a:t>Azaz a „jó” átvitel valószínűsége megegyezik annak a valószínűségével, hogy a sebezhetőségi idő alatt </a:t>
            </a:r>
            <a:r>
              <a:rPr lang="hu-HU" sz="2800" dirty="0" smtClean="0">
                <a:solidFill>
                  <a:srgbClr val="FF0000"/>
                </a:solidFill>
              </a:rPr>
              <a:t>nincs</a:t>
            </a:r>
            <a:r>
              <a:rPr lang="hu-HU" sz="2800" dirty="0" smtClean="0"/>
              <a:t> beérkező keret.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3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17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 smtClean="0"/>
              <a:t>ALOHA vizsgálata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18198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 smtClean="0"/>
              <a:t>Ütközés – </a:t>
            </a:r>
            <a:br>
              <a:rPr lang="hu-HU" sz="2000" dirty="0" smtClean="0"/>
            </a:br>
            <a:r>
              <a:rPr lang="hu-HU" sz="2000" dirty="0" smtClean="0"/>
              <a:t>a kék keret </a:t>
            </a:r>
            <a:br>
              <a:rPr lang="hu-HU" sz="2000" dirty="0" smtClean="0"/>
            </a:br>
            <a:r>
              <a:rPr lang="hu-HU" sz="2000" dirty="0" smtClean="0"/>
              <a:t>elejével </a:t>
            </a:r>
          </a:p>
          <a:p>
            <a:pPr algn="ctr" eaLnBrk="0" hangingPunct="0"/>
            <a:r>
              <a:rPr lang="hu-HU" sz="2000" dirty="0" smtClean="0"/>
              <a:t>van átfedés</a:t>
            </a:r>
            <a:endParaRPr lang="en-US" sz="2000" dirty="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499596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 smtClean="0"/>
              <a:t>Ütközés – </a:t>
            </a:r>
            <a:br>
              <a:rPr lang="hu-HU" sz="2000" dirty="0" smtClean="0"/>
            </a:br>
            <a:r>
              <a:rPr lang="hu-HU" sz="2000" dirty="0" smtClean="0"/>
              <a:t>a kék keret </a:t>
            </a:r>
            <a:br>
              <a:rPr lang="hu-HU" sz="2000" dirty="0" smtClean="0"/>
            </a:br>
            <a:r>
              <a:rPr lang="hu-HU" sz="2000" dirty="0" smtClean="0"/>
              <a:t>végével </a:t>
            </a:r>
            <a:br>
              <a:rPr lang="hu-HU" sz="2000" dirty="0" smtClean="0"/>
            </a:br>
            <a:r>
              <a:rPr lang="hu-HU" sz="2000" dirty="0" smtClean="0"/>
              <a:t>van átfedés</a:t>
            </a:r>
            <a:endParaRPr lang="en-US" sz="2000" dirty="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4685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 smtClean="0"/>
              <a:t>Sebezhetőség</a:t>
            </a:r>
            <a:endParaRPr lang="en-US" dirty="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4792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 smtClean="0"/>
              <a:t>Idő</a:t>
            </a:r>
            <a:endParaRPr lang="en-US" dirty="0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108015" y="5840132"/>
            <a:ext cx="66898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sz="2400" dirty="0" smtClean="0"/>
              <a:t>Sebezhetőségi időintervallum a kékkel jelölt kerethez</a:t>
            </a:r>
            <a:endParaRPr lang="en-US" sz="2400" dirty="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501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ALOHA vizsgálata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 smtClean="0"/>
              <a:t>Tudjuk, hogy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 smtClean="0">
                <a:latin typeface="+mj-lt"/>
              </a:rPr>
              <a:t>Azaz most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= 2T</a:t>
            </a:r>
            <a:r>
              <a:rPr lang="en-US" sz="2800" i="1" baseline="-250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latin typeface="+mj-lt"/>
              </a:rPr>
              <a:t> és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k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0</a:t>
            </a:r>
            <a:r>
              <a:rPr lang="hu-HU" sz="2800" dirty="0">
                <a:latin typeface="+mj-lt"/>
              </a:rPr>
              <a:t> </a:t>
            </a:r>
            <a:r>
              <a:rPr lang="hu-HU" sz="2800" dirty="0" smtClean="0">
                <a:latin typeface="+mj-lt"/>
              </a:rPr>
              <a:t>(t legyen a seb. Idő, k=0, hogy ne érkezzen új keret a kék küldése során)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2298600" imgH="914400" progId="Equation.DSMT4">
                  <p:embed/>
                </p:oleObj>
              </mc:Choice>
              <mc:Fallback>
                <p:oleObj name="Equation" r:id="rId5" imgW="2298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19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 smtClean="0"/>
              <a:t>ALOHA vizsgálata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dirty="0" smtClean="0"/>
              <a:t>S</a:t>
            </a:r>
            <a:r>
              <a:rPr lang="hu-HU" sz="2800" i="1" dirty="0" smtClean="0"/>
              <a:t>(G)</a:t>
            </a:r>
            <a:r>
              <a:rPr lang="en-US" sz="2800" i="1" dirty="0" smtClean="0"/>
              <a:t> </a:t>
            </a:r>
            <a:r>
              <a:rPr lang="en-US" sz="2800" i="1" dirty="0"/>
              <a:t>= Ge</a:t>
            </a:r>
            <a:r>
              <a:rPr lang="en-US" sz="2800" i="1" baseline="30000" dirty="0"/>
              <a:t>-2G</a:t>
            </a:r>
            <a:r>
              <a:rPr lang="en-US" sz="2800" dirty="0"/>
              <a:t> </a:t>
            </a:r>
            <a:r>
              <a:rPr lang="hu-HU" sz="2800" dirty="0" smtClean="0"/>
              <a:t>függvényt G szerint deriválva és az eredményt nullának tekintve az egyenlet megoldásával megkapjuk a maximális sikeres átvitelhez tartozó G értéket: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</a:t>
            </a:r>
            <a:r>
              <a:rPr lang="en-US" sz="2800" i="1" dirty="0">
                <a:solidFill>
                  <a:srgbClr val="FF0000"/>
                </a:solidFill>
              </a:rPr>
              <a:t>G = </a:t>
            </a:r>
            <a:r>
              <a:rPr lang="en-US" sz="2800" dirty="0">
                <a:solidFill>
                  <a:srgbClr val="FF0000"/>
                </a:solidFill>
              </a:rPr>
              <a:t>0.5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hu-HU" sz="2800" dirty="0" smtClean="0"/>
              <a:t>melyre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S</a:t>
            </a:r>
            <a:r>
              <a:rPr lang="hu-HU" sz="2800" i="1" dirty="0" smtClean="0">
                <a:solidFill>
                  <a:srgbClr val="FF0000"/>
                </a:solidFill>
              </a:rPr>
              <a:t>(G)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=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e = </a:t>
            </a:r>
            <a:r>
              <a:rPr lang="en-US" sz="2800" dirty="0">
                <a:solidFill>
                  <a:srgbClr val="FF0000"/>
                </a:solidFill>
              </a:rPr>
              <a:t>0.18</a:t>
            </a:r>
            <a:r>
              <a:rPr lang="en-US" sz="2800" dirty="0"/>
              <a:t>. </a:t>
            </a:r>
            <a:r>
              <a:rPr lang="hu-HU" sz="2800" dirty="0" smtClean="0"/>
              <a:t>Azaz a maximális </a:t>
            </a:r>
            <a:r>
              <a:rPr lang="en-US" sz="2800" dirty="0" smtClean="0"/>
              <a:t>throughput </a:t>
            </a:r>
            <a:r>
              <a:rPr lang="hu-HU" sz="2800" dirty="0" smtClean="0">
                <a:solidFill>
                  <a:srgbClr val="FF0000"/>
                </a:solidFill>
              </a:rPr>
              <a:t>csak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18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r>
              <a:rPr lang="hu-HU" sz="2800" dirty="0" err="1" smtClean="0"/>
              <a:t>-a</a:t>
            </a:r>
            <a:r>
              <a:rPr lang="hu-HU" sz="2800" dirty="0" smtClean="0"/>
              <a:t> a teljes kapacitásnak!!!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121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smtClean="0"/>
              <a:t>Közeg hozzáférés vezérlése</a:t>
            </a:r>
          </a:p>
          <a:p>
            <a:r>
              <a:rPr lang="hu-HU" sz="4400" dirty="0" smtClean="0"/>
              <a:t>Media Access </a:t>
            </a:r>
            <a:r>
              <a:rPr lang="hu-HU" sz="4400" dirty="0" err="1" smtClean="0"/>
              <a:t>Control</a:t>
            </a:r>
            <a:r>
              <a:rPr lang="hu-HU" sz="4400" dirty="0"/>
              <a:t> (</a:t>
            </a:r>
            <a:r>
              <a:rPr lang="hu-HU" sz="4400" dirty="0" smtClean="0"/>
              <a:t>MAC)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ALOHA</a:t>
            </a:r>
            <a:r>
              <a:rPr lang="en-US" dirty="0" smtClean="0"/>
              <a:t> vs TDMA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 smtClean="0"/>
              <a:t> TDMA</a:t>
            </a:r>
            <a:r>
              <a:rPr lang="hu-HU" dirty="0" smtClean="0"/>
              <a:t> esetén minden állomás vár a saját körére</a:t>
            </a:r>
            <a:endParaRPr lang="en-US" dirty="0" smtClean="0"/>
          </a:p>
          <a:p>
            <a:pPr lvl="1"/>
            <a:r>
              <a:rPr lang="hu-HU" dirty="0" smtClean="0"/>
              <a:t>A várakozási idő arányos az állomások számával</a:t>
            </a:r>
            <a:endParaRPr lang="en-US" dirty="0" smtClean="0"/>
          </a:p>
          <a:p>
            <a:r>
              <a:rPr lang="hu-HU" dirty="0" smtClean="0"/>
              <a:t>Az </a:t>
            </a:r>
            <a:r>
              <a:rPr lang="en-US" dirty="0" smtClean="0"/>
              <a:t>Aloha</a:t>
            </a:r>
            <a:r>
              <a:rPr lang="hu-HU" dirty="0" smtClean="0"/>
              <a:t> esetén minden állomás azonnal küldhet</a:t>
            </a:r>
            <a:endParaRPr lang="en-US" dirty="0" smtClean="0"/>
          </a:p>
          <a:p>
            <a:pPr lvl="1"/>
            <a:r>
              <a:rPr lang="hu-HU" dirty="0" smtClean="0"/>
              <a:t>Sokkal kisebb várakozási idő</a:t>
            </a:r>
            <a:endParaRPr lang="en-US" dirty="0" smtClean="0"/>
          </a:p>
          <a:p>
            <a:pPr lvl="1"/>
            <a:r>
              <a:rPr lang="hu-HU" dirty="0" smtClean="0"/>
              <a:t>De sokkal kisebb csatorna kihasználtság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55098" y="4845010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ALOHA </a:t>
            </a:r>
            <a:r>
              <a:rPr lang="hu-HU" sz="2800" dirty="0" smtClean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136" y="4320668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ALOHA </a:t>
            </a:r>
            <a:r>
              <a:rPr lang="hu-HU" sz="2800" dirty="0" smtClean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3385" y="56578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Idő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 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 B</a:t>
            </a:r>
            <a:endParaRPr lang="en-US" sz="2400" b="1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 smtClean="0"/>
              <a:t>Maximálisan a csatorna kapacitás kb.  1</a:t>
            </a:r>
            <a:r>
              <a:rPr lang="en-US" dirty="0" smtClean="0"/>
              <a:t>8%</a:t>
            </a:r>
            <a:r>
              <a:rPr lang="hu-HU" dirty="0" err="1" smtClean="0"/>
              <a:t>-a</a:t>
            </a:r>
            <a:r>
              <a:rPr lang="hu-HU" dirty="0" smtClean="0"/>
              <a:t> érhető el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280510" y="1178491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 smtClean="0"/>
                <a:t>S(G)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75" y="1403620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7562BA3-8CA5-4B85-95BF-7C2F6090F4D7}" type="slidenum">
              <a:rPr lang="en-US"/>
              <a:pPr/>
              <a:t>21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 smtClean="0"/>
              <a:t>Réselt </a:t>
            </a:r>
            <a:r>
              <a:rPr lang="en-US" dirty="0" smtClean="0"/>
              <a:t>ALOHA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60525"/>
            <a:ext cx="7500938" cy="434657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hu-HU" sz="2400" dirty="0" smtClean="0"/>
              <a:t>A csatornát azonos időrésekre bontjuk, melyek hossza pont egy keret átviteléhez szükséges idő.</a:t>
            </a:r>
          </a:p>
          <a:p>
            <a:pPr marL="533400" indent="-533400">
              <a:lnSpc>
                <a:spcPct val="90000"/>
              </a:lnSpc>
            </a:pPr>
            <a:r>
              <a:rPr lang="hu-HU" sz="2400" dirty="0" smtClean="0"/>
              <a:t>Átvitel csak az időrések határán lehetséges</a:t>
            </a:r>
          </a:p>
          <a:p>
            <a:pPr marL="533400" indent="-533400">
              <a:lnSpc>
                <a:spcPct val="90000"/>
              </a:lnSpc>
            </a:pPr>
            <a:endParaRPr lang="en-US" sz="2400" dirty="0" smtClean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hu-HU" sz="2400" dirty="0" smtClean="0"/>
              <a:t>Algoritmus</a:t>
            </a:r>
            <a:r>
              <a:rPr lang="en-US" sz="2400" dirty="0" smtClean="0"/>
              <a:t>:</a:t>
            </a:r>
          </a:p>
          <a:p>
            <a:pPr marL="933450" lvl="1" indent="-533400">
              <a:lnSpc>
                <a:spcPct val="90000"/>
              </a:lnSpc>
            </a:pPr>
            <a:r>
              <a:rPr lang="hu-HU" sz="2400" dirty="0" smtClean="0"/>
              <a:t>Amikor egy új </a:t>
            </a:r>
            <a:r>
              <a:rPr lang="en-US" sz="2400" dirty="0" smtClean="0"/>
              <a:t>A </a:t>
            </a:r>
            <a:r>
              <a:rPr lang="hu-HU" sz="2400" dirty="0" smtClean="0"/>
              <a:t>keret küldésre kész:</a:t>
            </a:r>
          </a:p>
          <a:p>
            <a:pPr marL="1207770" lvl="2" indent="-533400">
              <a:lnSpc>
                <a:spcPct val="90000"/>
              </a:lnSpc>
            </a:pPr>
            <a:r>
              <a:rPr lang="hu-HU" sz="2100" dirty="0" smtClean="0">
                <a:solidFill>
                  <a:srgbClr val="FF0000"/>
                </a:solidFill>
              </a:rPr>
              <a:t>Az A keret kiküldésre kerül a (következő) időrés-határon</a:t>
            </a:r>
            <a:endParaRPr lang="en-US" sz="2100" dirty="0">
              <a:solidFill>
                <a:srgbClr val="FF0000"/>
              </a:solidFill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572008" y="3162873"/>
            <a:ext cx="4313241" cy="957262"/>
            <a:chOff x="3387" y="899"/>
            <a:chExt cx="1978" cy="241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4750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895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387" y="979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387" y="104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3387" y="1113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6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7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8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78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895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002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410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421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32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42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453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464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4750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4857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496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7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7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528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468" y="925"/>
              <a:ext cx="106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574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681" y="925"/>
              <a:ext cx="110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4109" y="925"/>
              <a:ext cx="111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Rectangle 61"/>
            <p:cNvSpPr>
              <a:spLocks noChangeArrowheads="1"/>
            </p:cNvSpPr>
            <p:nvPr/>
          </p:nvSpPr>
          <p:spPr bwMode="auto">
            <a:xfrm>
              <a:off x="4750" y="925"/>
              <a:ext cx="107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421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53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5178" y="993"/>
              <a:ext cx="106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4429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4750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3895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3895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8506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réselt ALOHA vizsgálata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798513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 smtClean="0">
                <a:solidFill>
                  <a:srgbClr val="FF0000"/>
                </a:solidFill>
              </a:rPr>
              <a:t>A sebezhetőségi idő a felére csökken!!!</a:t>
            </a:r>
          </a:p>
          <a:p>
            <a:r>
              <a:rPr lang="hu-HU" sz="2400" dirty="0" smtClean="0"/>
              <a:t>Tudjuk, hogy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2076450"/>
          <a:ext cx="2938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76450"/>
                        <a:ext cx="2938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 smtClean="0">
                <a:latin typeface="+mj-lt"/>
              </a:rPr>
              <a:t>Ez esetben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T</a:t>
            </a:r>
            <a:r>
              <a:rPr lang="en-US" sz="2800" i="1" baseline="-25000" dirty="0" err="1">
                <a:latin typeface="+mj-lt"/>
              </a:rPr>
              <a:t>f</a:t>
            </a:r>
            <a:r>
              <a:rPr lang="en-US" sz="2800" dirty="0">
                <a:latin typeface="+mj-lt"/>
              </a:rPr>
              <a:t> </a:t>
            </a:r>
            <a:r>
              <a:rPr lang="hu-HU" sz="2800" dirty="0" smtClean="0">
                <a:latin typeface="+mj-lt"/>
              </a:rPr>
              <a:t> és továbbra is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k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0</a:t>
            </a:r>
            <a:r>
              <a:rPr lang="hu-HU" sz="2800" dirty="0" smtClean="0">
                <a:latin typeface="+mj-lt"/>
              </a:rPr>
              <a:t>, amiből kapjuk, hogy: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8475" y="3913188"/>
          <a:ext cx="53736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5" imgW="2361960" imgH="914400" progId="Equation.DSMT4">
                  <p:embed/>
                </p:oleObj>
              </mc:Choice>
              <mc:Fallback>
                <p:oleObj name="Equation" r:id="rId5" imgW="2361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13188"/>
                        <a:ext cx="53736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/>
          <p:cNvSpPr/>
          <p:nvPr/>
        </p:nvSpPr>
        <p:spPr>
          <a:xfrm>
            <a:off x="5572126" y="4672013"/>
            <a:ext cx="165735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72" y="242047"/>
            <a:ext cx="8839200" cy="990600"/>
          </a:xfrm>
        </p:spPr>
        <p:txBody>
          <a:bodyPr/>
          <a:lstStyle/>
          <a:p>
            <a:r>
              <a:rPr lang="hu-HU" dirty="0" smtClean="0"/>
              <a:t>Réselt </a:t>
            </a:r>
            <a:r>
              <a:rPr lang="en-US" dirty="0" smtClean="0"/>
              <a:t>ALOHA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Proto</a:t>
            </a:r>
            <a:r>
              <a:rPr lang="hu-HU" dirty="0" err="1" smtClean="0"/>
              <a:t>koll</a:t>
            </a:r>
            <a:endParaRPr lang="hu-HU" dirty="0"/>
          </a:p>
          <a:p>
            <a:pPr lvl="1"/>
            <a:r>
              <a:rPr lang="hu-HU" dirty="0" smtClean="0"/>
              <a:t>Ugyanaz, mint az</a:t>
            </a:r>
            <a:r>
              <a:rPr lang="en-US" dirty="0" smtClean="0"/>
              <a:t> ALOHA</a:t>
            </a:r>
            <a:endParaRPr lang="hu-HU" dirty="0" smtClean="0"/>
          </a:p>
          <a:p>
            <a:pPr lvl="2"/>
            <a:r>
              <a:rPr lang="hu-HU" dirty="0" smtClean="0"/>
              <a:t>Folytonos időmodell helyett diszkrét idő</a:t>
            </a:r>
          </a:p>
          <a:p>
            <a:pPr lvl="1"/>
            <a:r>
              <a:rPr lang="hu-HU" dirty="0" smtClean="0"/>
              <a:t>Csak időrés elején küldhetünk</a:t>
            </a:r>
            <a:endParaRPr lang="en-US" dirty="0" smtClean="0"/>
          </a:p>
          <a:p>
            <a:r>
              <a:rPr lang="hu-HU" dirty="0" smtClean="0"/>
              <a:t>Azaz a keretek vagy teljesen ütköznek, vagy egyáltalán nem</a:t>
            </a:r>
            <a:endParaRPr lang="en-US" dirty="0" smtClean="0"/>
          </a:p>
          <a:p>
            <a:pPr lvl="1"/>
            <a:r>
              <a:rPr lang="en-US" dirty="0" smtClean="0"/>
              <a:t>37% </a:t>
            </a:r>
            <a:r>
              <a:rPr lang="hu-HU" dirty="0" smtClean="0"/>
              <a:t>átvitel</a:t>
            </a:r>
            <a:r>
              <a:rPr lang="en-US" dirty="0" smtClean="0"/>
              <a:t> vs. 18% </a:t>
            </a:r>
            <a:r>
              <a:rPr lang="hu-HU" dirty="0" smtClean="0"/>
              <a:t>(az „tiszta” ALOHA esetén)</a:t>
            </a:r>
            <a:endParaRPr lang="en-US" dirty="0" smtClean="0"/>
          </a:p>
          <a:p>
            <a:pPr lvl="1"/>
            <a:r>
              <a:rPr lang="hu-HU" dirty="0" smtClean="0"/>
              <a:t>Azonban az állomásoknak egymáshoz szinkronizált  órával kell rendelkezniük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28683" y="12830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 smtClean="0"/>
                <a:t>G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 smtClean="0"/>
                <a:t>S(G)</a:t>
              </a:r>
              <a:endParaRPr lang="en-US" sz="2400" dirty="0"/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80" y="13701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Adatszóró (</a:t>
            </a:r>
            <a:r>
              <a:rPr lang="hu-HU" dirty="0" err="1" smtClean="0"/>
              <a:t>Broadcast</a:t>
            </a:r>
            <a:r>
              <a:rPr lang="hu-HU" dirty="0" smtClean="0"/>
              <a:t>) </a:t>
            </a:r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hu-HU" dirty="0" smtClean="0"/>
              <a:t>Eredetileg az Ethernet egy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Tee Connector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4" y="4544709"/>
            <a:ext cx="2847671" cy="2246769"/>
            <a:chOff x="1219200" y="4876799"/>
            <a:chExt cx="5181605" cy="1399778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39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Hub</a:t>
              </a:r>
              <a:r>
                <a:rPr lang="hu-HU" sz="2800" kern="0" dirty="0" smtClean="0">
                  <a:solidFill>
                    <a:sysClr val="window" lastClr="FFFFFF"/>
                  </a:solidFill>
                </a:rPr>
                <a:t>ok és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repeater</a:t>
              </a:r>
              <a:r>
                <a:rPr lang="hu-HU" sz="2800" kern="0" dirty="0" err="1" smtClean="0">
                  <a:solidFill>
                    <a:sysClr val="window" lastClr="FFFFFF"/>
                  </a:solidFill>
                </a:rPr>
                <a:t>ek</a:t>
              </a:r>
              <a:r>
                <a:rPr lang="hu-HU" sz="2800" kern="0" dirty="0" smtClean="0">
                  <a:solidFill>
                    <a:sysClr val="window" lastClr="FFFFFF"/>
                  </a:solidFill>
                </a:rPr>
                <a:t> mind 1. rétegbeli eszközök (csak fizikai)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10BaseT </a:t>
              </a:r>
              <a:r>
                <a:rPr lang="hu-HU" sz="3200" dirty="0" smtClean="0">
                  <a:solidFill>
                    <a:schemeClr val="bg1"/>
                  </a:solidFill>
                </a:rPr>
                <a:t>és </a:t>
              </a:r>
              <a:r>
                <a:rPr lang="en-US" sz="3200" dirty="0" smtClean="0">
                  <a:solidFill>
                    <a:schemeClr val="bg1"/>
                  </a:solidFill>
                </a:rPr>
                <a:t>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T </a:t>
              </a:r>
              <a:r>
                <a:rPr lang="hu-HU" sz="3200" dirty="0" smtClean="0">
                  <a:solidFill>
                    <a:schemeClr val="bg1"/>
                  </a:solidFill>
                </a:rPr>
                <a:t>jelzi a csavart érpárt </a:t>
              </a:r>
              <a:br>
                <a:rPr lang="hu-HU" sz="3200" dirty="0" smtClean="0">
                  <a:solidFill>
                    <a:schemeClr val="bg1"/>
                  </a:solidFill>
                </a:rPr>
              </a:br>
              <a:r>
                <a:rPr lang="hu-HU" sz="3200" dirty="0" smtClean="0">
                  <a:solidFill>
                    <a:schemeClr val="bg1"/>
                  </a:solidFill>
                </a:rPr>
                <a:t>(</a:t>
              </a:r>
              <a:r>
                <a:rPr lang="en-US" sz="3200" dirty="0" smtClean="0">
                  <a:solidFill>
                    <a:schemeClr val="bg1"/>
                  </a:solidFill>
                </a:rPr>
                <a:t>Twisted Pair</a:t>
              </a:r>
              <a:r>
                <a:rPr lang="hu-HU" sz="3200" dirty="0" smtClean="0">
                  <a:solidFill>
                    <a:schemeClr val="bg1"/>
                  </a:solidFill>
                </a:rPr>
                <a:t>)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 smtClean="0"/>
              <a:t>Vivőjel érzékelés</a:t>
            </a:r>
            <a:br>
              <a:rPr lang="hu-HU" sz="3600" dirty="0" smtClean="0"/>
            </a:br>
            <a:r>
              <a:rPr lang="en-US" sz="3600" dirty="0" smtClean="0"/>
              <a:t>Carrier </a:t>
            </a:r>
            <a:r>
              <a:rPr lang="en-US" sz="3600" dirty="0"/>
              <a:t>Sense Multiple Access (CSMA)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További feltételezés</a:t>
            </a:r>
            <a:endParaRPr lang="en-US" dirty="0"/>
          </a:p>
          <a:p>
            <a:pPr lvl="1"/>
            <a:r>
              <a:rPr lang="hu-HU" dirty="0" smtClean="0"/>
              <a:t>Minden állomás képes belehallgatni a csatornába és így el tudja dönteni, hogy azt más állomás használja-e átvitelre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1-perzisztens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Vivőjel érzékelés van, azaz minden állomás belehallgathat a csatornába.</a:t>
            </a:r>
          </a:p>
          <a:p>
            <a:r>
              <a:rPr lang="hu-HU" sz="2000" dirty="0" smtClean="0"/>
              <a:t>Folytonos időmodellt használ a protokoll</a:t>
            </a:r>
          </a:p>
          <a:p>
            <a:pPr marL="0" indent="0">
              <a:buNone/>
            </a:pPr>
            <a:r>
              <a:rPr lang="hu-HU" sz="2000" b="1" dirty="0" smtClean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 smtClean="0"/>
              <a:t>Ha foglalt, akkor addig vár, amíg fel nem szabadul. Szabad csatorna esetén azonnal küld. (</a:t>
            </a:r>
            <a:r>
              <a:rPr lang="hu-HU" sz="1800" i="1" dirty="0" smtClean="0"/>
              <a:t>perzisztens</a:t>
            </a:r>
            <a:r>
              <a:rPr lang="hu-HU" sz="1800" dirty="0" smtClean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 smtClean="0"/>
              <a:t>Ha szabad, akkor küld.</a:t>
            </a:r>
            <a:endParaRPr lang="hu-HU" sz="1800" dirty="0"/>
          </a:p>
          <a:p>
            <a:r>
              <a:rPr lang="hu-HU" sz="2000" dirty="0" smtClean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 smtClean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A terjedési késleltetés nagymértékben befolyásolhatja a teljesítményét.</a:t>
            </a:r>
          </a:p>
          <a:p>
            <a:r>
              <a:rPr lang="hu-HU" sz="2000" dirty="0" smtClean="0"/>
              <a:t>Jobb teljesítményt mutat, mint az ALOHA protokollok.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Nem-perzisztens</a:t>
            </a:r>
            <a:r>
              <a:rPr lang="hu-HU" dirty="0" smtClean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Vivőjel érzékelés van, azaz minden állomás belehallgathat a csatornába.</a:t>
            </a:r>
          </a:p>
          <a:p>
            <a:r>
              <a:rPr lang="hu-HU" sz="2000" dirty="0" smtClean="0"/>
              <a:t>Folytonos időmodellt használ a protokoll</a:t>
            </a:r>
          </a:p>
          <a:p>
            <a:r>
              <a:rPr lang="hu-HU" sz="2000" dirty="0" smtClean="0"/>
              <a:t>Mohóság kerülése</a:t>
            </a:r>
          </a:p>
          <a:p>
            <a:pPr marL="0" indent="0">
              <a:buNone/>
            </a:pPr>
            <a:r>
              <a:rPr lang="hu-HU" sz="2000" b="1" dirty="0" smtClean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 smtClean="0"/>
              <a:t>Ha foglalt, akkor véletlen ideig vár (nem figyeli a forgalmat), majd kezdi előröl a küldési algoritmust. (</a:t>
            </a:r>
            <a:r>
              <a:rPr lang="hu-HU" sz="1800" i="1" dirty="0" err="1" smtClean="0"/>
              <a:t>nem-perzisztens</a:t>
            </a:r>
            <a:r>
              <a:rPr lang="hu-HU" sz="1800" dirty="0" smtClean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 smtClean="0"/>
              <a:t>Ha szabad, akkor küld.</a:t>
            </a:r>
            <a:endParaRPr lang="hu-HU" sz="1800" dirty="0"/>
          </a:p>
          <a:p>
            <a:r>
              <a:rPr lang="hu-HU" sz="2000" dirty="0" smtClean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 smtClean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Jobb teljesítményt mutat, mint az 1-perzisztens CSMA protokoll. (</a:t>
            </a:r>
            <a:r>
              <a:rPr lang="hu-HU" sz="2000" i="1" dirty="0" smtClean="0"/>
              <a:t>intuitív</a:t>
            </a:r>
            <a:r>
              <a:rPr lang="hu-HU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p-perzisztens</a:t>
            </a:r>
            <a:r>
              <a:rPr lang="hu-HU" dirty="0" smtClean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Vivőjel érzékelés van, azaz minden állomás belehallgathat a csatornába.</a:t>
            </a:r>
          </a:p>
          <a:p>
            <a:r>
              <a:rPr lang="hu-HU" sz="2000" dirty="0" smtClean="0"/>
              <a:t>Diszkrét időmodellt használ a protokoll</a:t>
            </a:r>
          </a:p>
          <a:p>
            <a:pPr marL="0" indent="0">
              <a:buNone/>
            </a:pPr>
            <a:r>
              <a:rPr lang="hu-HU" sz="2000" b="1" dirty="0" smtClean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Adás kész állapotban az állomás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 smtClean="0"/>
              <a:t>Ha foglalt, akkor vár a következő időrésig, majd </a:t>
            </a:r>
            <a:r>
              <a:rPr lang="hu-HU" sz="1800" dirty="0"/>
              <a:t>megismétli az </a:t>
            </a:r>
            <a:r>
              <a:rPr lang="hu-HU" sz="1800" dirty="0" smtClean="0"/>
              <a:t>algoritmust.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 smtClean="0"/>
              <a:t>Ha szabad, akkor </a:t>
            </a:r>
            <a:r>
              <a:rPr lang="hu-HU" sz="1800" i="1" dirty="0" smtClean="0"/>
              <a:t>p</a:t>
            </a:r>
            <a:r>
              <a:rPr lang="hu-HU" sz="1800" dirty="0" smtClean="0"/>
              <a:t> valószínűséggel küld, illetve </a:t>
            </a:r>
            <a:r>
              <a:rPr lang="hu-HU" sz="1800" i="1" dirty="0" smtClean="0"/>
              <a:t>1-p</a:t>
            </a:r>
            <a:r>
              <a:rPr lang="hu-HU" sz="1800" dirty="0" smtClean="0"/>
              <a:t> valószínűséggel visszalép a szándékától a következő időrésig. Várakozás esetén a következő időrésben megismétli az algoritmust. Ez addig folytatódik, amíg el nem küldi a keretet, vagy amíg egy másik állomás el nem kezd küldeni, mert ilyenkor úgy viselkedik, mintha ütközés történt volna.</a:t>
            </a:r>
            <a:endParaRPr lang="hu-HU" sz="2000" dirty="0"/>
          </a:p>
          <a:p>
            <a:r>
              <a:rPr lang="hu-HU" sz="2000" dirty="0" smtClean="0"/>
              <a:t>Ha ütközés történik, akkor az állomás véletlen hosszú ideig vár, majd újrakezdi a keret leadását.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23E4E7F-0293-499D-8B48-0C7A3EE6BC76}" type="slidenum">
              <a:rPr lang="en-US"/>
              <a:pPr/>
              <a:t>29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CSMA </a:t>
            </a:r>
            <a:r>
              <a:rPr lang="hu-HU" dirty="0" smtClean="0"/>
              <a:t>áttekintés</a:t>
            </a:r>
            <a:endParaRPr lang="en-US" dirty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31838" y="1492250"/>
            <a:ext cx="8497890" cy="4308476"/>
            <a:chOff x="499" y="1196"/>
            <a:chExt cx="5353" cy="2714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672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920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4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072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648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672" y="24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4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296" y="230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544" y="196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1536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312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110" y="1761"/>
              <a:ext cx="23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 err="1" smtClean="0"/>
                <a:t>Nem-perzisztens</a:t>
              </a:r>
              <a:r>
                <a:rPr lang="en-US" i="1" dirty="0" smtClean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 smtClean="0"/>
                <a:t>Átvitel ha szabad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 smtClean="0"/>
                <a:t>  Különben</a:t>
              </a:r>
              <a:r>
                <a:rPr lang="hu-HU" dirty="0"/>
                <a:t>:</a:t>
              </a:r>
              <a:r>
                <a:rPr lang="en-US" dirty="0" smtClean="0"/>
                <a:t> </a:t>
              </a:r>
              <a:r>
                <a:rPr lang="hu-HU" dirty="0" smtClean="0"/>
                <a:t>késleltetés</a:t>
              </a:r>
              <a:r>
                <a:rPr lang="en-US" dirty="0" smtClean="0"/>
                <a:t>, </a:t>
              </a:r>
              <a:r>
                <a:rPr lang="hu-HU" dirty="0" smtClean="0"/>
                <a:t>újrapróbáljuk</a:t>
              </a:r>
              <a:endParaRPr lang="en-US" dirty="0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375" y="2111"/>
              <a:ext cx="108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 smtClean="0"/>
                <a:t>Konstans v. változó</a:t>
              </a:r>
              <a:endParaRPr lang="en-US" sz="1600" dirty="0"/>
            </a:p>
            <a:p>
              <a:pPr algn="ctr" eaLnBrk="0" hangingPunct="0"/>
              <a:r>
                <a:rPr lang="hu-HU" sz="1600" dirty="0" smtClean="0"/>
                <a:t>Késleltetés</a:t>
              </a:r>
              <a:endParaRPr lang="en-US" sz="1600" dirty="0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68" y="2495"/>
              <a:ext cx="9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 smtClean="0"/>
                <a:t>Foglalt csatorna</a:t>
              </a:r>
              <a:endParaRPr lang="en-US" sz="1600" dirty="0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119" y="2879"/>
              <a:ext cx="35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 smtClean="0"/>
                <a:t>Kész</a:t>
              </a:r>
              <a:endParaRPr lang="en-US" sz="1600" dirty="0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566" y="3153"/>
              <a:ext cx="204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 smtClean="0"/>
                <a:t>1-perzisztens</a:t>
              </a:r>
              <a:r>
                <a:rPr lang="en-US" dirty="0" smtClean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 smtClean="0"/>
                <a:t>Átvitel amint a csatorna szabad</a:t>
              </a:r>
              <a:endParaRPr lang="en-US" dirty="0"/>
            </a:p>
            <a:p>
              <a:pPr eaLnBrk="0" hangingPunct="0"/>
              <a:r>
                <a:rPr lang="hu-HU" dirty="0" smtClean="0"/>
                <a:t>    Ütközés esetén visszalépés, </a:t>
              </a:r>
              <a:br>
                <a:rPr lang="hu-HU" dirty="0" smtClean="0"/>
              </a:br>
              <a:r>
                <a:rPr lang="hu-HU" dirty="0" smtClean="0"/>
                <a:t>    majd újrapróbáljuk</a:t>
              </a:r>
              <a:endParaRPr lang="en-US" dirty="0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467" y="2447"/>
              <a:ext cx="28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 smtClean="0"/>
                <a:t>Idő</a:t>
              </a:r>
              <a:endParaRPr lang="en-US" sz="1600" dirty="0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74" y="3201"/>
              <a:ext cx="307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i="1" dirty="0" smtClean="0"/>
                <a:t>p</a:t>
              </a:r>
              <a:r>
                <a:rPr lang="en-US" b="1" i="1" dirty="0" smtClean="0"/>
                <a:t>-per</a:t>
              </a:r>
              <a:r>
                <a:rPr lang="hu-HU" b="1" i="1" dirty="0" err="1" smtClean="0"/>
                <a:t>zisztens</a:t>
              </a:r>
              <a:r>
                <a:rPr lang="en-US" b="1" i="1" dirty="0" smtClean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 smtClean="0"/>
                <a:t>Átvitel p valószínűséggel, ha a csatorna szabad</a:t>
              </a:r>
              <a:endParaRPr lang="en-US" i="1" dirty="0"/>
            </a:p>
            <a:p>
              <a:pPr eaLnBrk="0" hangingPunct="0"/>
              <a:r>
                <a:rPr lang="hu-HU" dirty="0"/>
                <a:t> </a:t>
              </a:r>
              <a:r>
                <a:rPr lang="hu-HU" dirty="0" smtClean="0"/>
                <a:t>  Különben: várunk 1 időegységet és újrapróbáljuk</a:t>
              </a:r>
              <a:endParaRPr lang="en-US" dirty="0"/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677" y="1286"/>
              <a:ext cx="1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u="sng" dirty="0"/>
                <a:t>CSMA </a:t>
              </a:r>
              <a:r>
                <a:rPr lang="hu-HU" sz="2400" u="sng" dirty="0" err="1" smtClean="0"/>
                <a:t>perzisztencia</a:t>
              </a:r>
              <a:endParaRPr lang="en-US" sz="2400" u="sng" dirty="0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99" y="1196"/>
              <a:ext cx="1758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hu-HU" sz="2800" dirty="0" err="1" smtClean="0">
                  <a:solidFill>
                    <a:srgbClr val="FF0000"/>
                  </a:solidFill>
                </a:rPr>
                <a:t>Nem-perzisztens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1-</a:t>
              </a:r>
              <a:r>
                <a:rPr lang="hu-HU" sz="2800" dirty="0" err="1" smtClean="0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i="1" dirty="0">
                  <a:solidFill>
                    <a:srgbClr val="FF0000"/>
                  </a:solidFill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</a:rPr>
                <a:t>p</a:t>
              </a:r>
              <a:r>
                <a:rPr lang="en-US" sz="2800" dirty="0" smtClean="0">
                  <a:solidFill>
                    <a:srgbClr val="FF0000"/>
                  </a:solidFill>
                </a:rPr>
                <a:t>-</a:t>
              </a:r>
              <a:r>
                <a:rPr lang="hu-HU" sz="2800" dirty="0" err="1" smtClean="0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05752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közeg hozzáférés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Ethernet </a:t>
            </a:r>
            <a:r>
              <a:rPr lang="hu-HU" dirty="0" smtClean="0"/>
              <a:t>és a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hu-HU" dirty="0" smtClean="0"/>
              <a:t>is többszörös hozzáférést biztosító technológiák</a:t>
            </a:r>
            <a:endParaRPr lang="en-US" dirty="0" smtClean="0"/>
          </a:p>
          <a:p>
            <a:pPr lvl="1"/>
            <a:r>
              <a:rPr lang="hu-HU" dirty="0" smtClean="0"/>
              <a:t>Az átviteli közegen több résztvevő osztozik</a:t>
            </a:r>
          </a:p>
          <a:p>
            <a:pPr lvl="2"/>
            <a:r>
              <a:rPr lang="hu-HU" dirty="0" smtClean="0"/>
              <a:t>Adatszórás (</a:t>
            </a:r>
            <a:r>
              <a:rPr lang="hu-HU" dirty="0" err="1" smtClean="0"/>
              <a:t>broadcasting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hu-HU" dirty="0" smtClean="0"/>
              <a:t>Az egyidejű átvitel </a:t>
            </a:r>
            <a:r>
              <a:rPr lang="hu-HU" dirty="0" smtClean="0">
                <a:solidFill>
                  <a:srgbClr val="FF0000"/>
                </a:solidFill>
              </a:rPr>
              <a:t>ütközést</a:t>
            </a:r>
            <a:r>
              <a:rPr lang="hu-HU" dirty="0" smtClean="0"/>
              <a:t> okot</a:t>
            </a:r>
            <a:endParaRPr lang="en-US" dirty="0" smtClean="0">
              <a:solidFill>
                <a:schemeClr val="accent1"/>
              </a:solidFill>
            </a:endParaRPr>
          </a:p>
          <a:p>
            <a:pPr lvl="2"/>
            <a:r>
              <a:rPr lang="hu-HU" dirty="0" smtClean="0"/>
              <a:t>Lényegében meghiúsítja az átvitelt</a:t>
            </a:r>
            <a:endParaRPr lang="en-US" dirty="0" smtClean="0"/>
          </a:p>
          <a:p>
            <a:r>
              <a:rPr lang="hu-HU" dirty="0" smtClean="0"/>
              <a:t>Követelmények a </a:t>
            </a:r>
            <a:r>
              <a:rPr lang="en-US" dirty="0" smtClean="0"/>
              <a:t>Media Access Control (MAC) </a:t>
            </a:r>
            <a:r>
              <a:rPr lang="hu-HU" dirty="0" smtClean="0"/>
              <a:t>protokolljaival szemben</a:t>
            </a:r>
            <a:endParaRPr lang="en-US" dirty="0" smtClean="0"/>
          </a:p>
          <a:p>
            <a:pPr lvl="1"/>
            <a:r>
              <a:rPr lang="hu-HU" dirty="0" smtClean="0"/>
              <a:t>Szabályok a közeg megosztására</a:t>
            </a:r>
            <a:endParaRPr lang="en-US" dirty="0" smtClean="0"/>
          </a:p>
          <a:p>
            <a:pPr lvl="1"/>
            <a:r>
              <a:rPr lang="hu-HU" dirty="0" smtClean="0"/>
              <a:t>Stratégiák az ütközések detektálásához, elkerüléséhez és feloldásához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975993"/>
            <a:ext cx="6686550" cy="4279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CSMA és ALOHA protokollok összehasonlítása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57086" y="2171700"/>
            <a:ext cx="190180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Egyszerű ALOHA 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975993"/>
            <a:ext cx="6686550" cy="42793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79427" y="2171700"/>
            <a:ext cx="154818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Réselt ALOHA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975993"/>
            <a:ext cx="6686550" cy="42793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38448" y="2171700"/>
            <a:ext cx="215956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1- perzisztens CSMA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975993"/>
            <a:ext cx="6686550" cy="42793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58988" y="2413071"/>
            <a:ext cx="23407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0,5- perzisztens CSMA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6" y="1975994"/>
            <a:ext cx="6686550" cy="427939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444713" y="2541032"/>
            <a:ext cx="23407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0,1- perzisztens CSMA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975992"/>
            <a:ext cx="6686551" cy="427939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15104" y="2597737"/>
            <a:ext cx="24625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0,01- perzisztens CSMA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6" y="1975990"/>
            <a:ext cx="6686550" cy="42793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10450" y="2114993"/>
            <a:ext cx="241765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Nem perzisztens CSMA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228723" y="1975987"/>
            <a:ext cx="6693233" cy="427939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31143" y="6312087"/>
            <a:ext cx="659840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Forrás: [1]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7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CSMA</a:t>
            </a:r>
            <a:r>
              <a:rPr lang="hu-HU" dirty="0" smtClean="0"/>
              <a:t>/CD - CSMA</a:t>
            </a:r>
            <a:r>
              <a:rPr lang="en-US" dirty="0" smtClean="0"/>
              <a:t> </a:t>
            </a:r>
            <a:r>
              <a:rPr lang="hu-HU" dirty="0" smtClean="0"/>
              <a:t>ütközés detektálással </a:t>
            </a:r>
            <a:br>
              <a:rPr lang="hu-HU" dirty="0" smtClean="0"/>
            </a:br>
            <a:r>
              <a:rPr lang="hu-HU" dirty="0" smtClean="0"/>
              <a:t>(CD = </a:t>
            </a:r>
            <a:r>
              <a:rPr lang="en-US" dirty="0" smtClean="0"/>
              <a:t>Collision Detection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Ütközés</a:t>
            </a:r>
            <a:r>
              <a:rPr lang="en-US" sz="2800" dirty="0"/>
              <a:t> </a:t>
            </a:r>
            <a:r>
              <a:rPr lang="en-US" sz="2800" dirty="0" err="1"/>
              <a:t>érzékelés</a:t>
            </a:r>
            <a:r>
              <a:rPr lang="en-US" sz="2800" dirty="0"/>
              <a:t> </a:t>
            </a:r>
            <a:r>
              <a:rPr lang="en-US" sz="2800" dirty="0" err="1"/>
              <a:t>esetén</a:t>
            </a:r>
            <a:r>
              <a:rPr lang="en-US" sz="2800" dirty="0"/>
              <a:t> meg </a:t>
            </a:r>
            <a:r>
              <a:rPr lang="en-US" sz="2800" dirty="0" err="1"/>
              <a:t>lehessen</a:t>
            </a:r>
            <a:r>
              <a:rPr lang="en-US" sz="2800" dirty="0"/>
              <a:t> </a:t>
            </a:r>
            <a:r>
              <a:rPr lang="en-US" sz="2800" dirty="0" err="1"/>
              <a:t>szakítani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adást</a:t>
            </a:r>
            <a:r>
              <a:rPr lang="en-US" sz="2800" dirty="0"/>
              <a:t>. („Collision Detection”)</a:t>
            </a:r>
          </a:p>
          <a:p>
            <a:pPr lvl="1"/>
            <a:r>
              <a:rPr lang="en-US" sz="2500" dirty="0"/>
              <a:t>Minden </a:t>
            </a:r>
            <a:r>
              <a:rPr lang="en-US" sz="2500" dirty="0" err="1"/>
              <a:t>állomás</a:t>
            </a:r>
            <a:r>
              <a:rPr lang="en-US" sz="2500" dirty="0"/>
              <a:t> </a:t>
            </a:r>
            <a:r>
              <a:rPr lang="en-US" sz="2500" dirty="0" err="1"/>
              <a:t>küldés</a:t>
            </a:r>
            <a:r>
              <a:rPr lang="en-US" sz="2500" dirty="0"/>
              <a:t> </a:t>
            </a:r>
            <a:r>
              <a:rPr lang="en-US" sz="2500" dirty="0" err="1"/>
              <a:t>közben</a:t>
            </a:r>
            <a:r>
              <a:rPr lang="en-US" sz="2500" dirty="0"/>
              <a:t> </a:t>
            </a:r>
            <a:r>
              <a:rPr lang="en-US" sz="2500" dirty="0" err="1"/>
              <a:t>megfigyeli</a:t>
            </a:r>
            <a:r>
              <a:rPr lang="en-US" sz="2500" dirty="0"/>
              <a:t> a </a:t>
            </a:r>
            <a:r>
              <a:rPr lang="en-US" sz="2500" dirty="0" err="1"/>
              <a:t>csatornát</a:t>
            </a:r>
            <a:r>
              <a:rPr lang="en-US" sz="2500" dirty="0"/>
              <a:t>, </a:t>
            </a:r>
            <a:endParaRPr lang="hu-HU" sz="2500" dirty="0" smtClean="0"/>
          </a:p>
          <a:p>
            <a:pPr lvl="1"/>
            <a:r>
              <a:rPr lang="en-US" sz="2500" dirty="0" smtClean="0"/>
              <a:t>ha </a:t>
            </a:r>
            <a:r>
              <a:rPr lang="en-US" sz="2500" dirty="0" err="1"/>
              <a:t>ütközést</a:t>
            </a:r>
            <a:r>
              <a:rPr lang="en-US" sz="2500" dirty="0"/>
              <a:t> </a:t>
            </a:r>
            <a:r>
              <a:rPr lang="en-US" sz="2500" dirty="0" err="1" smtClean="0"/>
              <a:t>tapasztal</a:t>
            </a:r>
            <a:r>
              <a:rPr lang="en-US" sz="2500" dirty="0" smtClean="0"/>
              <a:t>, </a:t>
            </a:r>
            <a:r>
              <a:rPr lang="en-US" sz="2500" dirty="0" err="1"/>
              <a:t>akkor</a:t>
            </a:r>
            <a:r>
              <a:rPr lang="en-US" sz="2500" dirty="0"/>
              <a:t> </a:t>
            </a:r>
            <a:r>
              <a:rPr lang="en-US" sz="2500" dirty="0" err="1"/>
              <a:t>megszakítja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adást</a:t>
            </a:r>
            <a:r>
              <a:rPr lang="en-US" sz="2500" dirty="0"/>
              <a:t>, </a:t>
            </a:r>
            <a:r>
              <a:rPr lang="en-US" sz="2500" dirty="0" err="1"/>
              <a:t>és</a:t>
            </a:r>
            <a:r>
              <a:rPr lang="en-US" sz="2500" dirty="0"/>
              <a:t> </a:t>
            </a:r>
            <a:r>
              <a:rPr lang="en-US" sz="2500" dirty="0" err="1"/>
              <a:t>véletlen</a:t>
            </a:r>
            <a:r>
              <a:rPr lang="en-US" sz="2500" dirty="0"/>
              <a:t> </a:t>
            </a:r>
            <a:r>
              <a:rPr lang="en-US" sz="2500" dirty="0" err="1"/>
              <a:t>ideig</a:t>
            </a:r>
            <a:r>
              <a:rPr lang="en-US" sz="2500" dirty="0"/>
              <a:t> </a:t>
            </a:r>
            <a:r>
              <a:rPr lang="en-US" sz="2500" dirty="0" err="1"/>
              <a:t>várakozik</a:t>
            </a:r>
            <a:r>
              <a:rPr lang="en-US" sz="2500" dirty="0"/>
              <a:t>, </a:t>
            </a:r>
            <a:r>
              <a:rPr lang="en-US" sz="2500" dirty="0" err="1"/>
              <a:t>majd</a:t>
            </a:r>
            <a:r>
              <a:rPr lang="en-US" sz="2500" dirty="0"/>
              <a:t> </a:t>
            </a:r>
            <a:r>
              <a:rPr lang="en-US" sz="2500" dirty="0" err="1"/>
              <a:t>újra</a:t>
            </a:r>
            <a:r>
              <a:rPr lang="en-US" sz="2500" dirty="0"/>
              <a:t> </a:t>
            </a:r>
            <a:r>
              <a:rPr lang="en-US" sz="2500" dirty="0" err="1"/>
              <a:t>elkezdi</a:t>
            </a:r>
            <a:r>
              <a:rPr lang="en-US" sz="2500" dirty="0"/>
              <a:t> </a:t>
            </a:r>
            <a:r>
              <a:rPr lang="en-US" sz="2500" dirty="0" err="1"/>
              <a:t>leadni</a:t>
            </a:r>
            <a:r>
              <a:rPr lang="en-US" sz="2500" dirty="0"/>
              <a:t> a </a:t>
            </a:r>
            <a:r>
              <a:rPr lang="en-US" sz="2500" dirty="0" err="1"/>
              <a:t>keretét</a:t>
            </a:r>
            <a:r>
              <a:rPr lang="en-US" sz="2500" dirty="0"/>
              <a:t>. </a:t>
            </a:r>
            <a:endParaRPr lang="hu-HU" sz="2500" dirty="0" smtClean="0"/>
          </a:p>
          <a:p>
            <a:pPr lvl="1"/>
            <a:endParaRPr lang="en-US" sz="2500" dirty="0"/>
          </a:p>
          <a:p>
            <a:r>
              <a:rPr lang="hu-HU" sz="2800" dirty="0" smtClean="0"/>
              <a:t>Mikor lehet egy állomás biztos abban, hogy megszerezte magának a csatornát?</a:t>
            </a:r>
            <a:endParaRPr lang="en-US" sz="2800" dirty="0"/>
          </a:p>
          <a:p>
            <a:pPr lvl="1"/>
            <a:r>
              <a:rPr lang="hu-HU" sz="2400" dirty="0" smtClean="0"/>
              <a:t>Az ütközés detektálás minimális ideje az az idő, ami egy jelnek a két legtávolabbi állomás közötti átviteléhez szükséges.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0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állomás megszerezte a csatornát, ha minden más állomás érzékeli az átvitelét.</a:t>
            </a:r>
          </a:p>
          <a:p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 smtClean="0">
                <a:solidFill>
                  <a:srgbClr val="FF0000"/>
                </a:solidFill>
              </a:rPr>
              <a:t>ütközés detektálás működéséhez </a:t>
            </a:r>
            <a:r>
              <a:rPr lang="hu-HU" dirty="0" smtClean="0"/>
              <a:t>szükséges a keretek hosszára egy alsó korlátot adnunk</a:t>
            </a:r>
          </a:p>
          <a:p>
            <a:endParaRPr lang="hu-HU" dirty="0" smtClean="0"/>
          </a:p>
          <a:p>
            <a:r>
              <a:rPr lang="en-US" dirty="0" smtClean="0"/>
              <a:t>Ethernet </a:t>
            </a:r>
            <a:r>
              <a:rPr lang="hu-HU" dirty="0" smtClean="0"/>
              <a:t>a</a:t>
            </a:r>
            <a:r>
              <a:rPr lang="en-US" dirty="0" smtClean="0"/>
              <a:t> CSMA/CD</a:t>
            </a:r>
            <a:r>
              <a:rPr lang="hu-HU" dirty="0" err="1" smtClean="0"/>
              <a:t>-t</a:t>
            </a:r>
            <a:r>
              <a:rPr lang="hu-HU" dirty="0" smtClean="0"/>
              <a:t>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8312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Carrier sense multiple access with collision detection</a:t>
            </a:r>
          </a:p>
          <a:p>
            <a:r>
              <a:rPr lang="hu-HU" dirty="0" smtClean="0"/>
              <a:t>Alapvetés</a:t>
            </a:r>
            <a:r>
              <a:rPr lang="en-US" dirty="0" smtClean="0"/>
              <a:t>: </a:t>
            </a:r>
            <a:r>
              <a:rPr lang="hu-HU" dirty="0" smtClean="0"/>
              <a:t>a közeg lehetőséget ad a csatornába hallgatásra</a:t>
            </a:r>
            <a:endParaRPr lang="en-US" dirty="0" smtClean="0"/>
          </a:p>
          <a:p>
            <a:r>
              <a:rPr lang="en-US" dirty="0" err="1" smtClean="0"/>
              <a:t>Algor</a:t>
            </a:r>
            <a:r>
              <a:rPr lang="hu-HU" dirty="0" err="1" smtClean="0"/>
              <a:t>itmus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Használjuk valamely CSMA variánst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A keret kiküldése után, figyeljük a közeget, hogy történik-e ütközés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Ha nem volt ütközés, akkor a keretet leszállítottuk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Ha ütközés történt, akkor azonnal megszakítjuk a küldést</a:t>
            </a:r>
          </a:p>
          <a:p>
            <a:pPr marL="1154430" lvl="2" indent="-514350"/>
            <a:r>
              <a:rPr lang="hu-HU" dirty="0" smtClean="0"/>
              <a:t>Miért is folytatnánk hisz a keret már sérült…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Alkalmazzuk az bináris exponenciális hátralék módszert az újraküldés során (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en-US" dirty="0" smtClean="0"/>
              <a:t>exponential </a:t>
            </a:r>
            <a:r>
              <a:rPr lang="en-US" dirty="0" err="1" smtClean="0"/>
              <a:t>backoff</a:t>
            </a:r>
            <a:r>
              <a:rPr lang="hu-H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 </a:t>
            </a:r>
            <a:r>
              <a:rPr lang="hu-HU" dirty="0" smtClean="0"/>
              <a:t>Ütközések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775824" y="498212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Idő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 smtClean="0">
                  <a:solidFill>
                    <a:schemeClr val="bg1"/>
                  </a:solidFill>
                </a:rPr>
                <a:t>Ütközés érzékelése és küldés felfüggesztése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071738" cy="5105400"/>
          </a:xfrm>
        </p:spPr>
        <p:txBody>
          <a:bodyPr>
            <a:normAutofit/>
          </a:bodyPr>
          <a:lstStyle/>
          <a:p>
            <a:r>
              <a:rPr lang="hu-HU" dirty="0" smtClean="0"/>
              <a:t>Ütközések történhetnek</a:t>
            </a:r>
            <a:endParaRPr lang="en-US" dirty="0" smtClean="0"/>
          </a:p>
          <a:p>
            <a:r>
              <a:rPr lang="hu-HU" dirty="0" smtClean="0"/>
              <a:t>Az ütközéseket gyorsan észleljük és felfüggesztjük az átvitelt</a:t>
            </a:r>
            <a:endParaRPr lang="en-US" dirty="0" smtClean="0"/>
          </a:p>
          <a:p>
            <a:r>
              <a:rPr lang="hu-HU" dirty="0" smtClean="0"/>
              <a:t>Mi a szerepe a </a:t>
            </a:r>
            <a:r>
              <a:rPr lang="hu-HU" dirty="0" smtClean="0">
                <a:solidFill>
                  <a:srgbClr val="FF0000"/>
                </a:solidFill>
              </a:rPr>
              <a:t>távolságnak</a:t>
            </a:r>
            <a:r>
              <a:rPr lang="hu-HU" dirty="0" smtClean="0"/>
              <a:t>, </a:t>
            </a:r>
            <a:r>
              <a:rPr lang="hu-HU" dirty="0" err="1" smtClean="0">
                <a:solidFill>
                  <a:srgbClr val="FF0000"/>
                </a:solidFill>
              </a:rPr>
              <a:t>propagációs</a:t>
            </a:r>
            <a:r>
              <a:rPr lang="hu-HU" dirty="0" smtClean="0">
                <a:solidFill>
                  <a:srgbClr val="FF0000"/>
                </a:solidFill>
              </a:rPr>
              <a:t> időnek és a keret méretének</a:t>
            </a:r>
            <a:r>
              <a:rPr lang="hu-HU" dirty="0" smtClean="0"/>
              <a:t>?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Az állomások térbeli helye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05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en-US" dirty="0" smtClean="0"/>
              <a:t>Exponential </a:t>
            </a:r>
            <a:r>
              <a:rPr lang="en-US" dirty="0" err="1" smtClean="0"/>
              <a:t>Backoff</a:t>
            </a:r>
            <a:r>
              <a:rPr lang="hu-HU" dirty="0" smtClean="0"/>
              <a:t> – 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Bináris </a:t>
            </a:r>
            <a:r>
              <a:rPr lang="hu-HU" dirty="0"/>
              <a:t>e</a:t>
            </a:r>
            <a:r>
              <a:rPr lang="hu-HU" dirty="0" smtClean="0"/>
              <a:t>xponenciális hátralék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Ütközés érzékelésekor a küldő egy ún. „</a:t>
            </a:r>
            <a:r>
              <a:rPr lang="hu-HU" dirty="0" err="1" smtClean="0"/>
              <a:t>jam</a:t>
            </a:r>
            <a:r>
              <a:rPr lang="hu-HU" dirty="0" smtClean="0"/>
              <a:t>” jelet küld</a:t>
            </a:r>
            <a:endParaRPr lang="en-US" dirty="0" smtClean="0"/>
          </a:p>
          <a:p>
            <a:pPr lvl="1"/>
            <a:r>
              <a:rPr lang="hu-HU" dirty="0" smtClean="0"/>
              <a:t>Minden állomás tudomást szerezzen az ütközésről</a:t>
            </a:r>
          </a:p>
          <a:p>
            <a:pPr lvl="1"/>
            <a:endParaRPr lang="hu-HU" dirty="0" smtClean="0"/>
          </a:p>
          <a:p>
            <a:r>
              <a:rPr lang="hu-HU" dirty="0" err="1" smtClean="0"/>
              <a:t>Binary</a:t>
            </a:r>
            <a:r>
              <a:rPr lang="hu-HU" dirty="0" smtClean="0"/>
              <a:t> e</a:t>
            </a:r>
            <a:r>
              <a:rPr lang="en-US" dirty="0" err="1" smtClean="0"/>
              <a:t>xponential</a:t>
            </a:r>
            <a:r>
              <a:rPr lang="en-US" dirty="0" smtClean="0"/>
              <a:t> </a:t>
            </a:r>
            <a:r>
              <a:rPr lang="en-US" dirty="0" err="1" smtClean="0"/>
              <a:t>backoff</a:t>
            </a:r>
            <a:r>
              <a:rPr lang="en-US" dirty="0" smtClean="0"/>
              <a:t> </a:t>
            </a:r>
            <a:r>
              <a:rPr lang="hu-HU" dirty="0" smtClean="0"/>
              <a:t>működése:</a:t>
            </a:r>
            <a:endParaRPr lang="en-US" dirty="0" smtClean="0"/>
          </a:p>
          <a:p>
            <a:pPr lvl="1"/>
            <a:r>
              <a:rPr lang="hu-HU" dirty="0" smtClean="0"/>
              <a:t>Válasszunk</a:t>
            </a:r>
            <a:r>
              <a:rPr lang="en-US" dirty="0" smtClean="0"/>
              <a:t> </a:t>
            </a:r>
            <a:r>
              <a:rPr lang="hu-HU" dirty="0" smtClean="0"/>
              <a:t>egy </a:t>
            </a:r>
            <a:r>
              <a:rPr lang="en-US" i="1" dirty="0" smtClean="0"/>
              <a:t>k</a:t>
            </a:r>
            <a:r>
              <a:rPr lang="en-US" dirty="0" smtClean="0"/>
              <a:t> ∈ [0, 2</a:t>
            </a:r>
            <a:r>
              <a:rPr lang="en-US" baseline="30000" dirty="0" smtClean="0"/>
              <a:t>n</a:t>
            </a:r>
            <a:r>
              <a:rPr lang="en-US" dirty="0" smtClean="0"/>
              <a:t> – 1]</a:t>
            </a:r>
            <a:r>
              <a:rPr lang="hu-HU" dirty="0" smtClean="0"/>
              <a:t> egyenletes eloszlás szerint</a:t>
            </a:r>
            <a:r>
              <a:rPr lang="en-US" dirty="0" smtClean="0"/>
              <a:t>,</a:t>
            </a:r>
            <a:r>
              <a:rPr lang="hu-HU" dirty="0" smtClean="0"/>
              <a:t> ahol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hu-HU" dirty="0" smtClean="0"/>
              <a:t>az ütközések száma</a:t>
            </a:r>
            <a:endParaRPr lang="en-US" dirty="0" smtClean="0"/>
          </a:p>
          <a:p>
            <a:pPr lvl="1"/>
            <a:r>
              <a:rPr lang="hu-HU" dirty="0" smtClean="0"/>
              <a:t>Várjunk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hu-HU" dirty="0" smtClean="0"/>
              <a:t>időegységet (keretidőt)</a:t>
            </a:r>
            <a:r>
              <a:rPr lang="en-US" dirty="0" smtClean="0"/>
              <a:t> </a:t>
            </a:r>
            <a:r>
              <a:rPr lang="hu-HU" dirty="0" smtClean="0"/>
              <a:t>az újraküldésig</a:t>
            </a:r>
            <a:endParaRPr lang="en-US" dirty="0" smtClean="0"/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hu-HU" dirty="0" smtClean="0"/>
              <a:t>felső határa 10</a:t>
            </a:r>
            <a:r>
              <a:rPr lang="en-US" dirty="0" smtClean="0"/>
              <a:t>, 16 </a:t>
            </a:r>
            <a:r>
              <a:rPr lang="hu-HU" dirty="0" smtClean="0"/>
              <a:t>sikertelen próbálkozás után pedig eldobjuk a keretet</a:t>
            </a:r>
          </a:p>
          <a:p>
            <a:pPr lvl="1"/>
            <a:endParaRPr lang="hu-HU" dirty="0" smtClean="0"/>
          </a:p>
          <a:p>
            <a:r>
              <a:rPr lang="hu-HU" dirty="0" smtClean="0"/>
              <a:t>A hátralék idő versengési résekre van osztva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 flipH="1">
            <a:off x="6616321" y="5609054"/>
            <a:ext cx="233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Remember this number</a:t>
            </a:r>
          </a:p>
        </p:txBody>
      </p:sp>
    </p:spTree>
    <p:extLst>
      <p:ext uri="{BB962C8B-B14F-4D97-AF65-F5344CB8AC3E}">
        <p14:creationId xmlns:p14="http://schemas.microsoft.com/office/powerpoint/2010/main" val="37632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Exponential</a:t>
            </a:r>
            <a:r>
              <a:rPr lang="hu-HU" dirty="0" smtClean="0"/>
              <a:t> </a:t>
            </a:r>
            <a:r>
              <a:rPr lang="hu-HU" dirty="0" err="1" smtClean="0"/>
              <a:t>Backoff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Tekintsünk két állomást, melyek üzenetei ütköztek</a:t>
            </a:r>
            <a:endParaRPr lang="en-US" dirty="0"/>
          </a:p>
          <a:p>
            <a:r>
              <a:rPr lang="hu-HU" dirty="0" smtClean="0"/>
              <a:t>Első ütközés után: válasszunk egyet a két időrés közül</a:t>
            </a:r>
            <a:endParaRPr lang="en-US" dirty="0"/>
          </a:p>
          <a:p>
            <a:pPr lvl="1"/>
            <a:r>
              <a:rPr lang="hu-HU" dirty="0" smtClean="0"/>
              <a:t>A siker esélye az első ütközés után</a:t>
            </a:r>
            <a:r>
              <a:rPr lang="en-US" dirty="0" smtClean="0"/>
              <a:t>: </a:t>
            </a:r>
            <a:r>
              <a:rPr lang="en-US" dirty="0"/>
              <a:t>50%</a:t>
            </a:r>
          </a:p>
          <a:p>
            <a:pPr lvl="1"/>
            <a:r>
              <a:rPr lang="hu-HU" dirty="0" smtClean="0"/>
              <a:t>Átlagos várakozási idő:</a:t>
            </a:r>
            <a:r>
              <a:rPr lang="en-US" dirty="0" smtClean="0"/>
              <a:t> 1</a:t>
            </a:r>
            <a:r>
              <a:rPr lang="hu-HU" dirty="0" smtClean="0"/>
              <a:t>,</a:t>
            </a:r>
            <a:r>
              <a:rPr lang="en-US" dirty="0" smtClean="0"/>
              <a:t>5 </a:t>
            </a:r>
            <a:r>
              <a:rPr lang="hu-HU" dirty="0" smtClean="0"/>
              <a:t>időrés</a:t>
            </a:r>
            <a:endParaRPr lang="en-US" dirty="0"/>
          </a:p>
          <a:p>
            <a:r>
              <a:rPr lang="hu-HU" dirty="0" smtClean="0"/>
              <a:t>Második ütközés után</a:t>
            </a:r>
            <a:r>
              <a:rPr lang="en-US" dirty="0" smtClean="0"/>
              <a:t>: </a:t>
            </a:r>
            <a:r>
              <a:rPr lang="hu-HU" dirty="0" smtClean="0"/>
              <a:t>válasszunk egyet a négy rés közül</a:t>
            </a:r>
            <a:endParaRPr lang="en-US" dirty="0"/>
          </a:p>
          <a:p>
            <a:pPr lvl="1"/>
            <a:r>
              <a:rPr lang="hu-HU" dirty="0" smtClean="0"/>
              <a:t>Sikeres átvitel esélye ekkor</a:t>
            </a:r>
            <a:r>
              <a:rPr lang="en-US" dirty="0" smtClean="0"/>
              <a:t>: </a:t>
            </a:r>
            <a:r>
              <a:rPr lang="en-US" dirty="0"/>
              <a:t>75%</a:t>
            </a:r>
          </a:p>
          <a:p>
            <a:pPr lvl="1"/>
            <a:r>
              <a:rPr lang="hu-HU" dirty="0" smtClean="0"/>
              <a:t>Átlagos várakozási idő:</a:t>
            </a:r>
            <a:r>
              <a:rPr lang="en-US" dirty="0" smtClean="0"/>
              <a:t> 2</a:t>
            </a:r>
            <a:r>
              <a:rPr lang="hu-HU" dirty="0" smtClean="0"/>
              <a:t>,</a:t>
            </a:r>
            <a:r>
              <a:rPr lang="en-US" dirty="0" smtClean="0"/>
              <a:t>5 </a:t>
            </a:r>
            <a:r>
              <a:rPr lang="hu-HU" dirty="0" smtClean="0"/>
              <a:t>rés</a:t>
            </a:r>
            <a:endParaRPr lang="en-US" dirty="0"/>
          </a:p>
          <a:p>
            <a:r>
              <a:rPr lang="hu-HU" dirty="0" smtClean="0"/>
              <a:t>Általában az m. ütközés után:</a:t>
            </a:r>
            <a:endParaRPr lang="en-US" dirty="0"/>
          </a:p>
          <a:p>
            <a:pPr lvl="1"/>
            <a:r>
              <a:rPr lang="hu-HU" dirty="0" smtClean="0"/>
              <a:t>A sikeres átvitel esélye</a:t>
            </a:r>
            <a:r>
              <a:rPr lang="en-US" dirty="0" smtClean="0"/>
              <a:t>: </a:t>
            </a:r>
            <a:r>
              <a:rPr lang="en-US" dirty="0"/>
              <a:t>1-2</a:t>
            </a:r>
            <a:r>
              <a:rPr lang="en-US" baseline="30000" dirty="0"/>
              <a:t>-m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delay (in slots): </a:t>
            </a:r>
            <a:r>
              <a:rPr lang="hu-HU" dirty="0" smtClean="0"/>
              <a:t>0,5 </a:t>
            </a:r>
            <a:r>
              <a:rPr lang="en-US" dirty="0" smtClean="0"/>
              <a:t>+ </a:t>
            </a:r>
            <a:r>
              <a:rPr lang="en-US" dirty="0"/>
              <a:t>2</a:t>
            </a:r>
            <a:r>
              <a:rPr lang="en-US" baseline="30000" dirty="0"/>
              <a:t>(m-1)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989161"/>
          </a:xfrm>
        </p:spPr>
        <p:txBody>
          <a:bodyPr>
            <a:normAutofit/>
          </a:bodyPr>
          <a:lstStyle/>
          <a:p>
            <a:r>
              <a:rPr lang="hu-HU" dirty="0" smtClean="0"/>
              <a:t>Miért 64 bájt a minimális keretméret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Az állomásoknak elég időre van szüksége az ütközés detektálásához</a:t>
            </a:r>
            <a:endParaRPr lang="en-US" dirty="0" smtClean="0"/>
          </a:p>
          <a:p>
            <a:r>
              <a:rPr lang="hu-HU" dirty="0" smtClean="0"/>
              <a:t>Mi a kapcsolat a keretméret és a kábelhossz között?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Propagation Delay (</a:t>
            </a:r>
            <a:r>
              <a:rPr lang="en-US" sz="2400" i="1" dirty="0" smtClean="0"/>
              <a:t>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630701"/>
            <a:ext cx="3411940" cy="22552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hu-HU" i="1" dirty="0"/>
              <a:t>t</a:t>
            </a:r>
            <a:r>
              <a:rPr lang="hu-HU" i="1" dirty="0" smtClean="0"/>
              <a:t> időpont</a:t>
            </a:r>
            <a:r>
              <a:rPr lang="en-US" dirty="0" smtClean="0"/>
              <a:t>: </a:t>
            </a:r>
            <a:r>
              <a:rPr lang="hu-HU" dirty="0" smtClean="0"/>
              <a:t>Az</a:t>
            </a:r>
            <a:r>
              <a:rPr lang="hu-HU" dirty="0"/>
              <a:t> </a:t>
            </a:r>
            <a:r>
              <a:rPr lang="en-US" dirty="0" smtClean="0"/>
              <a:t>A </a:t>
            </a:r>
            <a:r>
              <a:rPr lang="hu-HU" dirty="0" smtClean="0"/>
              <a:t>állomás megkezdi az átvitelt</a:t>
            </a:r>
            <a:endParaRPr lang="en-US" dirty="0" smtClean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 smtClean="0"/>
              <a:t>t + d</a:t>
            </a:r>
            <a:r>
              <a:rPr lang="hu-HU" i="1" dirty="0" smtClean="0"/>
              <a:t> időpont</a:t>
            </a:r>
            <a:r>
              <a:rPr lang="en-US" dirty="0" smtClean="0"/>
              <a:t>: </a:t>
            </a:r>
            <a:r>
              <a:rPr lang="hu-HU" dirty="0" smtClean="0"/>
              <a:t>A</a:t>
            </a:r>
            <a:r>
              <a:rPr lang="en-US" dirty="0" smtClean="0"/>
              <a:t> B </a:t>
            </a:r>
            <a:r>
              <a:rPr lang="hu-HU" dirty="0" smtClean="0"/>
              <a:t>állomás is megkezdi az átvitelt</a:t>
            </a:r>
            <a:endParaRPr lang="en-US" dirty="0" smtClean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 smtClean="0"/>
              <a:t>t + 2*d</a:t>
            </a:r>
            <a:r>
              <a:rPr lang="hu-HU" i="1" dirty="0" smtClean="0"/>
              <a:t> időpont</a:t>
            </a:r>
            <a:r>
              <a:rPr lang="en-US" dirty="0" smtClean="0"/>
              <a:t>: </a:t>
            </a:r>
            <a:r>
              <a:rPr lang="hu-HU" dirty="0" smtClean="0"/>
              <a:t>A érzékeli az ütközést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896337"/>
            <a:ext cx="9144000" cy="994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u="sng" dirty="0" smtClean="0"/>
              <a:t>Alapötlet</a:t>
            </a:r>
            <a:r>
              <a:rPr lang="en-US" sz="2800" u="sng" dirty="0" smtClean="0"/>
              <a:t>: </a:t>
            </a:r>
            <a:r>
              <a:rPr lang="hu-HU" sz="2800" u="sng" dirty="0" smtClean="0"/>
              <a:t>Az</a:t>
            </a:r>
            <a:r>
              <a:rPr lang="en-US" sz="2800" u="sng" dirty="0" smtClean="0"/>
              <a:t> A </a:t>
            </a:r>
            <a:r>
              <a:rPr lang="hu-HU" sz="2800" u="sng" dirty="0" smtClean="0"/>
              <a:t>állomásnak </a:t>
            </a:r>
            <a:r>
              <a:rPr lang="en-US" sz="2800" u="sng" dirty="0" smtClean="0"/>
              <a:t>2*d</a:t>
            </a:r>
            <a:r>
              <a:rPr lang="hu-HU" sz="2800" u="sng" dirty="0" smtClean="0"/>
              <a:t>  ideig kell küldenie</a:t>
            </a:r>
            <a:r>
              <a:rPr lang="en-US" sz="2800" u="sng" dirty="0" smtClean="0"/>
              <a:t>!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4250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4608512" cy="4896544"/>
          </a:xfrm>
        </p:spPr>
        <p:txBody>
          <a:bodyPr>
            <a:normAutofit fontScale="92500"/>
          </a:bodyPr>
          <a:lstStyle/>
          <a:p>
            <a:r>
              <a:rPr lang="en-US" dirty="0"/>
              <a:t>CSMA/CD </a:t>
            </a:r>
            <a:r>
              <a:rPr lang="hu-HU" dirty="0" smtClean="0"/>
              <a:t>három állapota</a:t>
            </a:r>
            <a:r>
              <a:rPr lang="en-US" dirty="0" smtClean="0"/>
              <a:t>: </a:t>
            </a:r>
            <a:r>
              <a:rPr lang="hu-HU" dirty="0" smtClean="0"/>
              <a:t>versengés, átvitel és szabad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hu-HU" dirty="0" smtClean="0"/>
              <a:t>Ahhoz, hogy minden ütközést észleljünk szükséges:</a:t>
            </a:r>
            <a:endParaRPr lang="en-US" dirty="0" smtClean="0"/>
          </a:p>
          <a:p>
            <a:pPr marL="365760" lvl="1" indent="0" algn="ctr">
              <a:buNone/>
            </a:pPr>
            <a:r>
              <a:rPr lang="en-US" sz="3900" dirty="0" err="1" smtClean="0">
                <a:solidFill>
                  <a:srgbClr val="FF0000"/>
                </a:solidFill>
              </a:rPr>
              <a:t>T</a:t>
            </a:r>
            <a:r>
              <a:rPr lang="en-US" sz="3900" baseline="-25000" dirty="0" err="1" smtClean="0">
                <a:solidFill>
                  <a:srgbClr val="FF0000"/>
                </a:solidFill>
              </a:rPr>
              <a:t>f</a:t>
            </a:r>
            <a:r>
              <a:rPr lang="en-US" sz="3900" dirty="0" smtClean="0">
                <a:solidFill>
                  <a:srgbClr val="FF0000"/>
                </a:solidFill>
              </a:rPr>
              <a:t> ≥ 2T</a:t>
            </a:r>
            <a:r>
              <a:rPr lang="en-US" sz="3900" baseline="-25000" dirty="0" smtClean="0">
                <a:solidFill>
                  <a:srgbClr val="FF0000"/>
                </a:solidFill>
              </a:rPr>
              <a:t>pg</a:t>
            </a:r>
          </a:p>
          <a:p>
            <a:pPr lvl="1"/>
            <a:r>
              <a:rPr lang="hu-HU" dirty="0" smtClean="0"/>
              <a:t>ahol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 smtClean="0"/>
              <a:t> </a:t>
            </a:r>
            <a:r>
              <a:rPr lang="hu-HU" dirty="0" smtClean="0"/>
              <a:t>egy keret elküldéséhez szükséges idő</a:t>
            </a:r>
            <a:endParaRPr lang="en-US" dirty="0" smtClean="0"/>
          </a:p>
          <a:p>
            <a:pPr lvl="1"/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pg</a:t>
            </a:r>
            <a:r>
              <a:rPr lang="en-US" dirty="0" smtClean="0"/>
              <a:t> </a:t>
            </a:r>
            <a:r>
              <a:rPr lang="hu-HU" dirty="0" smtClean="0"/>
              <a:t>a </a:t>
            </a:r>
            <a:r>
              <a:rPr lang="hu-HU" dirty="0" err="1" smtClean="0"/>
              <a:t>propagációs</a:t>
            </a:r>
            <a:r>
              <a:rPr lang="hu-HU" dirty="0" smtClean="0"/>
              <a:t> késés A és B állomások között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6" y="1628800"/>
            <a:ext cx="35614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en-US" dirty="0" smtClean="0"/>
              <a:t> A </a:t>
            </a:r>
            <a:r>
              <a:rPr lang="hu-HU" dirty="0" smtClean="0"/>
              <a:t>küldésének </a:t>
            </a:r>
            <a:r>
              <a:rPr lang="en-US" dirty="0" smtClean="0"/>
              <a:t>2*d </a:t>
            </a:r>
            <a:r>
              <a:rPr lang="hu-HU" dirty="0" smtClean="0"/>
              <a:t>ideig kell tartania</a:t>
            </a:r>
            <a:endParaRPr lang="en-US" dirty="0" smtClean="0"/>
          </a:p>
          <a:p>
            <a:pPr lvl="1"/>
            <a:r>
              <a:rPr lang="en-US" dirty="0" smtClean="0"/>
              <a:t>Min_</a:t>
            </a:r>
            <a:r>
              <a:rPr lang="hu-HU" dirty="0" smtClean="0"/>
              <a:t>keret</a:t>
            </a:r>
            <a:r>
              <a:rPr lang="en-US" dirty="0" smtClean="0"/>
              <a:t> = </a:t>
            </a:r>
            <a:r>
              <a:rPr lang="hu-HU" dirty="0" smtClean="0"/>
              <a:t>ráta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 smtClean="0"/>
              <a:t> * 2 * d </a:t>
            </a:r>
            <a:r>
              <a:rPr lang="en-US" dirty="0" smtClean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 smtClean="0"/>
              <a:t>… </a:t>
            </a:r>
            <a:r>
              <a:rPr lang="hu-HU" dirty="0" smtClean="0"/>
              <a:t>de mi az a </a:t>
            </a:r>
            <a:r>
              <a:rPr lang="en-US" dirty="0" smtClean="0"/>
              <a:t>d? </a:t>
            </a:r>
            <a:r>
              <a:rPr lang="hu-HU" dirty="0" err="1" smtClean="0"/>
              <a:t>propagációs</a:t>
            </a:r>
            <a:r>
              <a:rPr lang="hu-HU" dirty="0" smtClean="0"/>
              <a:t> késés, melyet a fénysebesség ismeretében ki tudunk számolni</a:t>
            </a:r>
            <a:endParaRPr lang="en-US" dirty="0" smtClean="0"/>
          </a:p>
          <a:p>
            <a:pPr lvl="2"/>
            <a:r>
              <a:rPr lang="hu-HU" dirty="0" err="1" smtClean="0"/>
              <a:t>Propagációs</a:t>
            </a:r>
            <a:r>
              <a:rPr lang="hu-HU" dirty="0" smtClean="0"/>
              <a:t> késés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(d) </a:t>
            </a:r>
            <a:r>
              <a:rPr lang="en-US" dirty="0" smtClean="0"/>
              <a:t>= </a:t>
            </a:r>
            <a:r>
              <a:rPr lang="hu-HU" dirty="0" smtClean="0"/>
              <a:t>távolság</a:t>
            </a:r>
            <a:r>
              <a:rPr lang="en-US" dirty="0" smtClean="0">
                <a:solidFill>
                  <a:srgbClr val="7F7F7F"/>
                </a:solidFill>
              </a:rPr>
              <a:t> (m) </a:t>
            </a:r>
            <a:r>
              <a:rPr lang="en-US" dirty="0" smtClean="0"/>
              <a:t>/ </a:t>
            </a:r>
            <a:r>
              <a:rPr lang="hu-HU" dirty="0" smtClean="0"/>
              <a:t>fénysebesség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 smtClean="0"/>
              <a:t>Azaz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Min_</a:t>
            </a:r>
            <a:r>
              <a:rPr lang="hu-HU" dirty="0" smtClean="0"/>
              <a:t>keret</a:t>
            </a:r>
            <a:r>
              <a:rPr lang="en-US" dirty="0" smtClean="0"/>
              <a:t> = </a:t>
            </a:r>
            <a:r>
              <a:rPr lang="hu-HU" dirty="0" smtClean="0"/>
              <a:t>ráta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(b/s) </a:t>
            </a:r>
            <a:r>
              <a:rPr lang="en-US" dirty="0" smtClean="0"/>
              <a:t>* 2 * </a:t>
            </a:r>
            <a:r>
              <a:rPr lang="hu-HU" dirty="0" smtClean="0"/>
              <a:t>távolság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(m) </a:t>
            </a:r>
            <a:r>
              <a:rPr lang="en-US" dirty="0" smtClean="0"/>
              <a:t>/ </a:t>
            </a:r>
            <a:r>
              <a:rPr lang="hu-HU" dirty="0" smtClean="0"/>
              <a:t>fényseb.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(m/s)</a:t>
            </a:r>
          </a:p>
          <a:p>
            <a:r>
              <a:rPr lang="hu-HU" dirty="0" smtClean="0"/>
              <a:t>Azaz a kábel </a:t>
            </a:r>
            <a:r>
              <a:rPr lang="hu-HU" dirty="0" err="1" smtClean="0"/>
              <a:t>összhossza</a:t>
            </a:r>
            <a:r>
              <a:rPr lang="en-US" dirty="0" smtClean="0"/>
              <a:t> ….</a:t>
            </a:r>
          </a:p>
          <a:p>
            <a:pPr lvl="1"/>
            <a:r>
              <a:rPr lang="hu-HU" sz="2800" dirty="0" smtClean="0"/>
              <a:t>Távolság</a:t>
            </a:r>
            <a:r>
              <a:rPr lang="en-US" sz="2800" dirty="0" smtClean="0"/>
              <a:t> = min_</a:t>
            </a:r>
            <a:r>
              <a:rPr lang="hu-HU" sz="2800" dirty="0" smtClean="0"/>
              <a:t>keret</a:t>
            </a:r>
            <a:r>
              <a:rPr lang="en-US" sz="2800" dirty="0" smtClean="0"/>
              <a:t>  * </a:t>
            </a:r>
            <a:r>
              <a:rPr lang="hu-HU" sz="2800" dirty="0" smtClean="0"/>
              <a:t>fénysebesség</a:t>
            </a:r>
            <a:r>
              <a:rPr lang="en-US" sz="2800" dirty="0" smtClean="0"/>
              <a:t> /(2 * </a:t>
            </a:r>
            <a:r>
              <a:rPr lang="hu-HU" sz="2800" dirty="0" smtClean="0"/>
              <a:t>ráta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endParaRPr lang="en-US" dirty="0" smtClean="0"/>
          </a:p>
        </p:txBody>
      </p:sp>
      <p:sp>
        <p:nvSpPr>
          <p:cNvPr id="6" name="Rectangular Callout 5"/>
          <p:cNvSpPr/>
          <p:nvPr/>
        </p:nvSpPr>
        <p:spPr>
          <a:xfrm flipH="1">
            <a:off x="1431093" y="2794369"/>
            <a:ext cx="6200483" cy="1436683"/>
          </a:xfrm>
          <a:prstGeom prst="wedgeRectCallout">
            <a:avLst>
              <a:gd name="adj1" fmla="val 7709"/>
              <a:gd name="adj2" fmla="val 176435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31093" y="2840181"/>
            <a:ext cx="6200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 Mbps Ethernet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u-HU" sz="2800" kern="0" dirty="0" smtClean="0">
                <a:solidFill>
                  <a:sysClr val="window" lastClr="FFFFFF"/>
                </a:solidFill>
              </a:rPr>
              <a:t>A keretméret és a kábelhossz változik a gyorsabb szabványokkal…</a:t>
            </a:r>
            <a:endParaRPr lang="en-US" sz="2800" kern="0" dirty="0" smtClean="0">
              <a:solidFill>
                <a:sysClr val="window" lastClr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</a:t>
            </a:r>
            <a:r>
              <a:rPr lang="en-US" sz="2400" dirty="0" smtClean="0"/>
              <a:t>2*10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mps</a:t>
            </a:r>
            <a:r>
              <a:rPr lang="en-US" sz="2400" dirty="0"/>
              <a:t>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 smtClean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MAC </a:t>
            </a:r>
            <a:r>
              <a:rPr lang="hu-HU" dirty="0" err="1" smtClean="0"/>
              <a:t>alréteg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 smtClean="0"/>
              <a:t>Eddigi tárgyalásaink során pont-pont összeköttetést feltételeztünk.</a:t>
            </a:r>
          </a:p>
          <a:p>
            <a:r>
              <a:rPr lang="hu-HU" sz="2000" dirty="0" smtClean="0"/>
              <a:t>Most az adatszóró csatornát (angolul </a:t>
            </a:r>
            <a:r>
              <a:rPr lang="hu-HU" sz="2000" i="1" dirty="0" err="1" smtClean="0"/>
              <a:t>broadcast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channel</a:t>
            </a:r>
            <a:r>
              <a:rPr lang="hu-HU" sz="2000" dirty="0" smtClean="0"/>
              <a:t>) használó hálózatok tárgykörével foglalkozunk majd.</a:t>
            </a:r>
          </a:p>
          <a:p>
            <a:pPr lvl="1"/>
            <a:r>
              <a:rPr lang="hu-HU" sz="2000" b="1" dirty="0" smtClean="0"/>
              <a:t>Kulcskérdés</a:t>
            </a:r>
            <a:r>
              <a:rPr lang="hu-HU" sz="2000" dirty="0" smtClean="0"/>
              <a:t>: </a:t>
            </a:r>
            <a:r>
              <a:rPr lang="hu-HU" sz="2000" i="1" dirty="0" smtClean="0"/>
              <a:t>Melyik állomás kapja a csatornahasználat jogát? </a:t>
            </a:r>
            <a:endParaRPr lang="en-US" sz="2000" i="1" dirty="0"/>
          </a:p>
          <a:p>
            <a:r>
              <a:rPr lang="hu-HU" sz="2000" dirty="0" smtClean="0"/>
              <a:t>A csatorna kiosztás történhet: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 smtClean="0"/>
              <a:t>statikus módon (FDM, TDM)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 smtClean="0"/>
              <a:t>dinamikus módon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 smtClean="0"/>
              <a:t>verseny vagy ütközés alapú protokollok (ALOHA, CSMA, </a:t>
            </a:r>
            <a:r>
              <a:rPr lang="hu-HU" dirty="0" err="1" smtClean="0"/>
              <a:t>CSMA</a:t>
            </a:r>
            <a:r>
              <a:rPr lang="hu-HU" dirty="0" smtClean="0"/>
              <a:t>/CD)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 smtClean="0"/>
              <a:t>verseny-mentes protokollok (bittérkép-alapú protokollok, bináris visszaszámlálás)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 smtClean="0"/>
              <a:t>korlátozott verseny protokollok (adaptív fa protokollok)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en-US" dirty="0" smtClean="0"/>
              <a:t> A </a:t>
            </a:r>
            <a:r>
              <a:rPr lang="hu-HU" dirty="0" smtClean="0"/>
              <a:t>küldésének </a:t>
            </a:r>
            <a:r>
              <a:rPr lang="en-US" dirty="0" smtClean="0"/>
              <a:t>2*d </a:t>
            </a:r>
            <a:r>
              <a:rPr lang="hu-HU" dirty="0" smtClean="0"/>
              <a:t>ideig kell tartania</a:t>
            </a:r>
            <a:endParaRPr lang="en-US" dirty="0" smtClean="0"/>
          </a:p>
          <a:p>
            <a:pPr lvl="1"/>
            <a:r>
              <a:rPr lang="en-US" dirty="0" smtClean="0"/>
              <a:t>Min_</a:t>
            </a:r>
            <a:r>
              <a:rPr lang="hu-HU" dirty="0" smtClean="0"/>
              <a:t>keret</a:t>
            </a:r>
            <a:r>
              <a:rPr lang="en-US" dirty="0" smtClean="0"/>
              <a:t> = </a:t>
            </a:r>
            <a:r>
              <a:rPr lang="hu-HU" dirty="0" smtClean="0"/>
              <a:t>ráta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 smtClean="0"/>
              <a:t> * 2 * d </a:t>
            </a:r>
            <a:r>
              <a:rPr lang="en-US" dirty="0" smtClean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 smtClean="0"/>
              <a:t>… </a:t>
            </a:r>
            <a:r>
              <a:rPr lang="hu-HU" dirty="0" smtClean="0"/>
              <a:t>de mi az a </a:t>
            </a:r>
            <a:r>
              <a:rPr lang="en-US" dirty="0" smtClean="0"/>
              <a:t>d? </a:t>
            </a:r>
            <a:r>
              <a:rPr lang="hu-HU" dirty="0" err="1" smtClean="0"/>
              <a:t>propagációs</a:t>
            </a:r>
            <a:r>
              <a:rPr lang="hu-HU" dirty="0" smtClean="0"/>
              <a:t> késés, melyet a fénysebesség ismeretében ki tudunk számolni</a:t>
            </a:r>
            <a:endParaRPr lang="en-US" dirty="0" smtClean="0"/>
          </a:p>
          <a:p>
            <a:pPr lvl="2"/>
            <a:r>
              <a:rPr lang="hu-HU" dirty="0" err="1" smtClean="0"/>
              <a:t>Propagációs</a:t>
            </a:r>
            <a:r>
              <a:rPr lang="hu-HU" dirty="0" smtClean="0"/>
              <a:t> késés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(d) </a:t>
            </a:r>
            <a:r>
              <a:rPr lang="en-US" dirty="0" smtClean="0"/>
              <a:t>= </a:t>
            </a:r>
            <a:r>
              <a:rPr lang="hu-HU" dirty="0" smtClean="0"/>
              <a:t>távolság</a:t>
            </a:r>
            <a:r>
              <a:rPr lang="en-US" dirty="0" smtClean="0">
                <a:solidFill>
                  <a:srgbClr val="7F7F7F"/>
                </a:solidFill>
              </a:rPr>
              <a:t> (m) </a:t>
            </a:r>
            <a:r>
              <a:rPr lang="en-US" dirty="0" smtClean="0"/>
              <a:t>/ </a:t>
            </a:r>
            <a:r>
              <a:rPr lang="hu-HU" dirty="0" smtClean="0"/>
              <a:t>fénysebesség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 smtClean="0"/>
              <a:t>Azaz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Min_</a:t>
            </a:r>
            <a:r>
              <a:rPr lang="hu-HU" dirty="0" smtClean="0"/>
              <a:t>keret</a:t>
            </a:r>
            <a:r>
              <a:rPr lang="en-US" dirty="0" smtClean="0"/>
              <a:t> = </a:t>
            </a:r>
            <a:r>
              <a:rPr lang="hu-HU" dirty="0" smtClean="0"/>
              <a:t>ráta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(b/s) </a:t>
            </a:r>
            <a:r>
              <a:rPr lang="en-US" dirty="0" smtClean="0"/>
              <a:t>* 2 * </a:t>
            </a:r>
            <a:r>
              <a:rPr lang="hu-HU" dirty="0" smtClean="0"/>
              <a:t>távolság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(m) </a:t>
            </a:r>
            <a:r>
              <a:rPr lang="en-US" dirty="0" smtClean="0"/>
              <a:t>/ </a:t>
            </a:r>
            <a:r>
              <a:rPr lang="hu-HU" dirty="0" smtClean="0"/>
              <a:t>fényseb.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(m/s)</a:t>
            </a:r>
          </a:p>
          <a:p>
            <a:r>
              <a:rPr lang="hu-HU" dirty="0" smtClean="0"/>
              <a:t>Azaz a kábel </a:t>
            </a:r>
            <a:r>
              <a:rPr lang="hu-HU" dirty="0" err="1" smtClean="0"/>
              <a:t>összhossza</a:t>
            </a:r>
            <a:r>
              <a:rPr lang="en-US" dirty="0" smtClean="0"/>
              <a:t> ….</a:t>
            </a:r>
          </a:p>
          <a:p>
            <a:pPr lvl="1"/>
            <a:r>
              <a:rPr lang="hu-HU" sz="2800" dirty="0" smtClean="0"/>
              <a:t>Távolság</a:t>
            </a:r>
            <a:r>
              <a:rPr lang="en-US" sz="2800" dirty="0" smtClean="0"/>
              <a:t> = min_</a:t>
            </a:r>
            <a:r>
              <a:rPr lang="hu-HU" sz="2800" dirty="0" smtClean="0"/>
              <a:t>keret</a:t>
            </a:r>
            <a:r>
              <a:rPr lang="en-US" sz="2800" dirty="0" smtClean="0"/>
              <a:t>  * </a:t>
            </a:r>
            <a:r>
              <a:rPr lang="hu-HU" sz="2800" dirty="0" smtClean="0"/>
              <a:t>fénysebesség</a:t>
            </a:r>
            <a:r>
              <a:rPr lang="en-US" sz="2800" dirty="0" smtClean="0"/>
              <a:t> /(2 * </a:t>
            </a:r>
            <a:r>
              <a:rPr lang="hu-HU" sz="2800" dirty="0" smtClean="0"/>
              <a:t>ráta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</a:t>
            </a:r>
            <a:r>
              <a:rPr lang="en-US" sz="2400" dirty="0" smtClean="0"/>
              <a:t>2*10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mps</a:t>
            </a:r>
            <a:r>
              <a:rPr lang="en-US" sz="2400" dirty="0"/>
              <a:t>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 smtClean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Kábelhossz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min_</a:t>
            </a:r>
            <a:r>
              <a:rPr lang="hu-HU" sz="2400" dirty="0" smtClean="0"/>
              <a:t>keret</a:t>
            </a:r>
            <a:r>
              <a:rPr lang="en-US" sz="2400" dirty="0" smtClean="0"/>
              <a:t>*</a:t>
            </a:r>
            <a:r>
              <a:rPr lang="hu-HU" sz="2400" dirty="0" smtClean="0"/>
              <a:t>fénysebesség</a:t>
            </a:r>
            <a:r>
              <a:rPr lang="en-US" sz="2400" dirty="0" smtClean="0"/>
              <a:t>/(2*</a:t>
            </a:r>
            <a:r>
              <a:rPr lang="hu-HU" sz="2400" dirty="0" smtClean="0"/>
              <a:t>ráta</a:t>
            </a:r>
            <a:r>
              <a:rPr lang="en-US" sz="2400" dirty="0" smtClean="0"/>
              <a:t>) = max_</a:t>
            </a:r>
            <a:r>
              <a:rPr lang="hu-HU" sz="2400" dirty="0" smtClean="0"/>
              <a:t>kábelhossz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800" dirty="0" smtClean="0"/>
              <a:t>(64B*8)*(2*10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mps)/(2*10Mbps) = </a:t>
            </a:r>
            <a:r>
              <a:rPr lang="hu-HU" sz="2800" dirty="0" smtClean="0"/>
              <a:t>5120</a:t>
            </a:r>
            <a:r>
              <a:rPr lang="en-US" sz="2800" dirty="0" smtClean="0"/>
              <a:t> m</a:t>
            </a:r>
            <a:r>
              <a:rPr lang="hu-HU" sz="2800" dirty="0" smtClean="0"/>
              <a:t>éter</a:t>
            </a:r>
            <a:endParaRPr lang="en-US" sz="2800" dirty="0" smtClean="0"/>
          </a:p>
          <a:p>
            <a:pPr marL="0" indent="0" algn="ctr">
              <a:buNone/>
            </a:pPr>
            <a:endParaRPr lang="en-US" sz="1800" dirty="0"/>
          </a:p>
          <a:p>
            <a:r>
              <a:rPr lang="hu-HU" sz="2800" dirty="0" smtClean="0"/>
              <a:t>Mi a maximális kábelhossz, ha a minimális keretméret 1024 bájtra változik</a:t>
            </a:r>
            <a:r>
              <a:rPr lang="en-US" sz="2800" dirty="0" smtClean="0"/>
              <a:t>?</a:t>
            </a:r>
          </a:p>
          <a:p>
            <a:pPr lvl="1"/>
            <a:r>
              <a:rPr lang="hu-HU" sz="2500" dirty="0" smtClean="0"/>
              <a:t>81,9 kilométer</a:t>
            </a:r>
            <a:endParaRPr lang="en-US" sz="2500" dirty="0" smtClean="0"/>
          </a:p>
          <a:p>
            <a:r>
              <a:rPr lang="hu-HU" sz="2800" dirty="0" smtClean="0"/>
              <a:t>Mi a maximális kábelhossz, ha a ráta 1 </a:t>
            </a:r>
            <a:r>
              <a:rPr lang="hu-HU" sz="2800" dirty="0" err="1" smtClean="0"/>
              <a:t>Gbps-ra</a:t>
            </a:r>
            <a:r>
              <a:rPr lang="hu-HU" sz="2800" dirty="0" smtClean="0"/>
              <a:t> változik?</a:t>
            </a:r>
            <a:endParaRPr lang="en-US" sz="2800" dirty="0" smtClean="0"/>
          </a:p>
          <a:p>
            <a:pPr lvl="1"/>
            <a:r>
              <a:rPr lang="hu-HU" sz="2500" dirty="0" smtClean="0"/>
              <a:t>51 méter</a:t>
            </a:r>
            <a:endParaRPr lang="en-US" sz="2500" dirty="0" smtClean="0"/>
          </a:p>
          <a:p>
            <a:r>
              <a:rPr lang="hu-HU" sz="2800" dirty="0" smtClean="0"/>
              <a:t>Mi történik, ha mindkettő változik egyszerre?</a:t>
            </a:r>
            <a:endParaRPr lang="en-US" sz="2800" dirty="0" smtClean="0"/>
          </a:p>
          <a:p>
            <a:pPr lvl="1"/>
            <a:r>
              <a:rPr lang="hu-HU" sz="2500" dirty="0" smtClean="0"/>
              <a:t>819 méter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25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Maximális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Maximum Transmission Unit (MTU): 1500 </a:t>
            </a:r>
            <a:r>
              <a:rPr lang="hu-HU" sz="2800" dirty="0" smtClean="0"/>
              <a:t>bájt</a:t>
            </a:r>
            <a:endParaRPr lang="en-US" sz="2800" dirty="0" smtClean="0"/>
          </a:p>
          <a:p>
            <a:r>
              <a:rPr lang="en-US" sz="2800" dirty="0" smtClean="0"/>
              <a:t>Pro:</a:t>
            </a:r>
          </a:p>
          <a:p>
            <a:pPr lvl="1"/>
            <a:r>
              <a:rPr lang="hu-HU" sz="2400" dirty="0" smtClean="0"/>
              <a:t>Hosszú csomagokban levő biz hibák jelentős javítási költséget okozhatnak (pl. túl sok adatot kell újraküldeni)</a:t>
            </a:r>
          </a:p>
          <a:p>
            <a:r>
              <a:rPr lang="hu-HU" sz="2800" dirty="0" smtClean="0"/>
              <a:t>Kontra</a:t>
            </a:r>
            <a:r>
              <a:rPr lang="en-US" sz="2800" dirty="0" smtClean="0"/>
              <a:t>:</a:t>
            </a:r>
          </a:p>
          <a:p>
            <a:pPr lvl="1"/>
            <a:r>
              <a:rPr lang="hu-HU" sz="2400" dirty="0" smtClean="0"/>
              <a:t>Több bájtot vesztegetünk el a fejlécekben</a:t>
            </a:r>
            <a:endParaRPr lang="en-US" sz="2400" dirty="0" smtClean="0"/>
          </a:p>
          <a:p>
            <a:pPr lvl="1"/>
            <a:r>
              <a:rPr lang="hu-HU" sz="2400" dirty="0" smtClean="0"/>
              <a:t>Összességében nagyobb csomag feldolgozási idő</a:t>
            </a:r>
            <a:endParaRPr lang="en-US" sz="2400" dirty="0" smtClean="0"/>
          </a:p>
          <a:p>
            <a:r>
              <a:rPr lang="hu-HU" sz="2800" dirty="0" smtClean="0"/>
              <a:t>Adatközpontokban </a:t>
            </a:r>
            <a:r>
              <a:rPr lang="en-US" sz="2800" dirty="0" smtClean="0"/>
              <a:t>Jumbo </a:t>
            </a:r>
            <a:r>
              <a:rPr lang="hu-HU" sz="2800" dirty="0"/>
              <a:t>k</a:t>
            </a:r>
            <a:r>
              <a:rPr lang="hu-HU" sz="2800" dirty="0" smtClean="0"/>
              <a:t>eretek</a:t>
            </a:r>
            <a:endParaRPr lang="en-US" sz="2800" dirty="0" smtClean="0"/>
          </a:p>
          <a:p>
            <a:pPr lvl="1"/>
            <a:r>
              <a:rPr lang="en-US" sz="2400" dirty="0" smtClean="0"/>
              <a:t>9000 </a:t>
            </a:r>
            <a:r>
              <a:rPr lang="hu-HU" sz="2400" dirty="0" smtClean="0"/>
              <a:t>bájtos keretek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Statikus csatornakiosztás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smtClean="0"/>
              <a:t>Frekvenciaosztásos nyalábolás</a:t>
            </a:r>
          </a:p>
          <a:p>
            <a:r>
              <a:rPr lang="hu-HU" sz="2000" i="1" dirty="0" smtClean="0"/>
              <a:t>N</a:t>
            </a:r>
            <a:r>
              <a:rPr lang="hu-HU" sz="2000" dirty="0" smtClean="0"/>
              <a:t> darab felhasználót feltételezünk, a sávszélet </a:t>
            </a:r>
            <a:r>
              <a:rPr lang="hu-HU" sz="2000" i="1" dirty="0" smtClean="0"/>
              <a:t>N</a:t>
            </a:r>
            <a:r>
              <a:rPr lang="hu-HU" sz="2000" dirty="0" smtClean="0"/>
              <a:t> egyenlő méretű sávra osztják, és minden egyes sávhoz hozzárendelnek egy felhasználót. </a:t>
            </a:r>
          </a:p>
          <a:p>
            <a:r>
              <a:rPr lang="hu-HU" sz="2000" dirty="0" smtClean="0"/>
              <a:t>Következésképpen </a:t>
            </a:r>
            <a:r>
              <a:rPr lang="hu-HU" sz="2000" dirty="0"/>
              <a:t>az állomások</a:t>
            </a:r>
            <a:r>
              <a:rPr lang="hu-HU" sz="2000" dirty="0" smtClean="0"/>
              <a:t> nem fogják egymást zavarni.</a:t>
            </a:r>
          </a:p>
          <a:p>
            <a:r>
              <a:rPr lang="hu-HU" sz="2000" dirty="0" smtClean="0"/>
              <a:t>Előnyös a használata, ha fix számú felhasználó van és a felhasználók nagy forgalmi igényt támasztanak.</a:t>
            </a:r>
          </a:p>
          <a:p>
            <a:r>
              <a:rPr lang="hu-HU" sz="2000" dirty="0" smtClean="0"/>
              <a:t>Löketszerű forgalom esetén használata problémás.</a:t>
            </a:r>
          </a:p>
          <a:p>
            <a:pPr marL="0" indent="0">
              <a:buNone/>
            </a:pPr>
            <a:r>
              <a:rPr lang="hu-HU" sz="2000" b="1" dirty="0" smtClean="0"/>
              <a:t>Időosztásos </a:t>
            </a:r>
            <a:r>
              <a:rPr lang="hu-HU" sz="2000" b="1" dirty="0"/>
              <a:t>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</a:t>
            </a:r>
            <a:r>
              <a:rPr lang="hu-HU" sz="2000" dirty="0" smtClean="0"/>
              <a:t>az időegységet </a:t>
            </a:r>
            <a:r>
              <a:rPr lang="hu-HU" sz="2000" i="1" dirty="0"/>
              <a:t>N</a:t>
            </a:r>
            <a:r>
              <a:rPr lang="hu-HU" sz="2000" dirty="0"/>
              <a:t> egyenlő méretű </a:t>
            </a:r>
            <a:r>
              <a:rPr lang="hu-HU" sz="2000" dirty="0" smtClean="0"/>
              <a:t>időrésre – úgynevezett </a:t>
            </a:r>
            <a:r>
              <a:rPr lang="hu-HU" sz="2000" i="1" dirty="0" err="1" smtClean="0"/>
              <a:t>slot</a:t>
            </a:r>
            <a:r>
              <a:rPr lang="hu-HU" sz="2000" dirty="0" err="1" smtClean="0"/>
              <a:t>-ra</a:t>
            </a:r>
            <a:r>
              <a:rPr lang="hu-HU" sz="2000" dirty="0" smtClean="0"/>
              <a:t> – osztják</a:t>
            </a:r>
            <a:r>
              <a:rPr lang="hu-HU" sz="2000" dirty="0"/>
              <a:t>, és minden egyes </a:t>
            </a:r>
            <a:r>
              <a:rPr lang="hu-HU" sz="2000" dirty="0" smtClean="0"/>
              <a:t>réshez </a:t>
            </a:r>
            <a:r>
              <a:rPr lang="hu-HU" sz="2000" dirty="0"/>
              <a:t>hozzárendelnek egy felhasználót. </a:t>
            </a:r>
            <a:endParaRPr lang="hu-HU" sz="2000" dirty="0" smtClean="0"/>
          </a:p>
          <a:p>
            <a:r>
              <a:rPr lang="hu-HU" sz="2000" dirty="0"/>
              <a:t>Löketszerű forgalom esetén használata </a:t>
            </a:r>
            <a:r>
              <a:rPr lang="hu-HU" sz="2000" dirty="0" smtClean="0"/>
              <a:t>nem hatékony.</a:t>
            </a:r>
            <a:endParaRPr lang="hu-HU" sz="2000" dirty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 smtClean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1"/>
            <a:ext cx="5652119" cy="49664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 smtClean="0"/>
              <a:t>1. Állomás m</a:t>
            </a:r>
            <a:r>
              <a:rPr lang="en-US" dirty="0" err="1" smtClean="0"/>
              <a:t>odel</a:t>
            </a:r>
            <a:r>
              <a:rPr lang="hu-HU" dirty="0"/>
              <a:t>l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 </a:t>
            </a:r>
            <a:r>
              <a:rPr lang="hu-HU" dirty="0" smtClean="0"/>
              <a:t>terminál/állomás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hu-HU" dirty="0" smtClean="0"/>
              <a:t>Annak a valószínűsége, hogy</a:t>
            </a:r>
            <a:r>
              <a:rPr lang="en-US" dirty="0" smtClean="0"/>
              <a:t> </a:t>
            </a:r>
            <a:r>
              <a:rPr lang="el-GR" dirty="0" smtClean="0"/>
              <a:t>Δ</a:t>
            </a:r>
            <a:r>
              <a:rPr lang="en-US" dirty="0" smtClean="0"/>
              <a:t>t </a:t>
            </a:r>
            <a:r>
              <a:rPr lang="hu-HU" dirty="0" smtClean="0"/>
              <a:t>idő alatt csomag érkezik </a:t>
            </a:r>
            <a:r>
              <a:rPr lang="el-GR" dirty="0" smtClean="0"/>
              <a:t>λΔ</a:t>
            </a:r>
            <a:r>
              <a:rPr lang="en-US" dirty="0" smtClean="0"/>
              <a:t>t, </a:t>
            </a:r>
            <a:r>
              <a:rPr lang="hu-HU" dirty="0" smtClean="0"/>
              <a:t>ahol </a:t>
            </a:r>
            <a:r>
              <a:rPr lang="el-GR" dirty="0" smtClean="0"/>
              <a:t>λ</a:t>
            </a:r>
            <a:r>
              <a:rPr lang="hu-HU" dirty="0" smtClean="0"/>
              <a:t> az érkezési folyam rátája.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2. </a:t>
            </a:r>
            <a:r>
              <a:rPr lang="hu-HU" dirty="0" smtClean="0"/>
              <a:t>Egyetlen csatorna feltételezés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hu-HU" dirty="0" smtClean="0"/>
              <a:t>Minden állomás egyenrangú.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hu-HU" dirty="0" smtClean="0"/>
              <a:t>Minden kommunikáció egyazon csatornán zajlik.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Minden állomás tud ezen küldeni és fogadni csomagot.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3. </a:t>
            </a:r>
            <a:r>
              <a:rPr lang="hu-HU" dirty="0" smtClean="0"/>
              <a:t>Ütközés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sz="2800" dirty="0"/>
              <a:t>Ha két keret egy időben kerül átvitelre, akkor átlapolódnak, és az eredményül kapott jel értelmezhetetlenné válik. 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Ezt nevezzük ütközésnek.</a:t>
            </a:r>
            <a:endParaRPr lang="hu-HU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hu-HU" dirty="0"/>
              <a:t>Folytonos időmodell</a:t>
            </a:r>
            <a:r>
              <a:rPr lang="en-US" dirty="0"/>
              <a:t> VS </a:t>
            </a:r>
            <a:r>
              <a:rPr lang="hu-HU" dirty="0"/>
              <a:t>diszkrét időmodell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hu-HU" dirty="0"/>
              <a:t>Vivőjel értékelés</a:t>
            </a:r>
            <a:r>
              <a:rPr lang="en-US" dirty="0"/>
              <a:t> VS </a:t>
            </a:r>
            <a:r>
              <a:rPr lang="hu-HU" dirty="0"/>
              <a:t>nincs vivőjel érzékelés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8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8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3" y="1556792"/>
            <a:ext cx="5629998" cy="51263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2000" b="1" dirty="0"/>
              <a:t>Használt időmodell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Kétféle időmodellt különböztetünk meg: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Folytonos</a:t>
            </a:r>
            <a:r>
              <a:rPr lang="hu-HU" sz="2000" dirty="0"/>
              <a:t> – Mindegyik állomás tetszőleges időpontban megkezdheti a küldésre kész keretének sugárzását.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Diszkrét</a:t>
            </a:r>
            <a:r>
              <a:rPr lang="hu-HU" sz="2000" dirty="0"/>
              <a:t> – Az időt diszkrét résekre osztjuk. Keret továbbítás csak időrés elején lehetséges. Az időrés lehet </a:t>
            </a:r>
            <a:r>
              <a:rPr lang="hu-HU" sz="2000" i="1" dirty="0"/>
              <a:t>üres</a:t>
            </a:r>
            <a:r>
              <a:rPr lang="hu-HU" sz="2000" dirty="0"/>
              <a:t>, </a:t>
            </a:r>
            <a:r>
              <a:rPr lang="hu-HU" sz="2000" i="1" dirty="0"/>
              <a:t>sikeres</a:t>
            </a:r>
            <a:r>
              <a:rPr lang="hu-HU" sz="2000" dirty="0"/>
              <a:t> vagy </a:t>
            </a:r>
            <a:r>
              <a:rPr lang="hu-HU" sz="2000" i="1" dirty="0"/>
              <a:t>ütközéses</a:t>
            </a:r>
            <a:r>
              <a:rPr lang="hu-HU" sz="2000" dirty="0" smtClean="0"/>
              <a:t>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 smtClean="0"/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0" indent="0" algn="just">
              <a:buNone/>
            </a:pPr>
            <a:r>
              <a:rPr lang="hu-HU" sz="2000" b="1" dirty="0"/>
              <a:t>Vivőjel érzékelési képesség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Az egyes állomások vagy rendelkeznek ezzel a tulajdonsággal vagy nem.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nincs</a:t>
            </a:r>
            <a:r>
              <a:rPr lang="hu-HU" sz="2000" dirty="0"/>
              <a:t>, akkor az állomások nem tudják megvizsgálni a közös csatorna állapotát, ezért egyszerűen elkezdenek küldeni, ha van rá lehetőségük.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van</a:t>
            </a:r>
            <a:r>
              <a:rPr lang="hu-HU" sz="2000" dirty="0"/>
              <a:t>, akkor állomások meg tudják vizsgálni a közös csatorna állapotát a küldés előtt. A csatorna lehet: foglalt vagy szabad. Ha a foglalt a csatorna, akkor nem próbálják használni az állomások, amíg fel nem szabadul.</a:t>
            </a:r>
          </a:p>
          <a:p>
            <a:pPr algn="just"/>
            <a:r>
              <a:rPr lang="hu-HU" sz="2000" i="1" dirty="0"/>
              <a:t>Megjegyzés:</a:t>
            </a:r>
            <a:r>
              <a:rPr lang="hu-HU" sz="2000" dirty="0"/>
              <a:t> Ez egy egyszerűsített modell!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3798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350785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Hogyan mérjük a hatékonyságot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Átvitel [</a:t>
            </a:r>
            <a:r>
              <a:rPr lang="en-US" b="1" dirty="0" smtClean="0"/>
              <a:t>Throughput</a:t>
            </a:r>
            <a:r>
              <a:rPr lang="hu-HU" b="1" dirty="0" smtClean="0"/>
              <a:t>]</a:t>
            </a:r>
            <a:r>
              <a:rPr lang="en-US" b="1" dirty="0" smtClean="0"/>
              <a:t> (S)</a:t>
            </a:r>
          </a:p>
          <a:p>
            <a:pPr lvl="1"/>
            <a:r>
              <a:rPr lang="hu-HU" dirty="0" smtClean="0"/>
              <a:t>A sikeresen átvitt csomagok/keretek száma egy időegység alatt</a:t>
            </a:r>
            <a:endParaRPr lang="en-US" dirty="0" smtClean="0"/>
          </a:p>
          <a:p>
            <a:endParaRPr lang="en-US" dirty="0"/>
          </a:p>
          <a:p>
            <a:r>
              <a:rPr lang="hu-HU" b="1" dirty="0" smtClean="0"/>
              <a:t>Késleltetés [</a:t>
            </a:r>
            <a:r>
              <a:rPr lang="hu-HU" b="1" dirty="0" err="1" smtClean="0"/>
              <a:t>Delay</a:t>
            </a:r>
            <a:r>
              <a:rPr lang="hu-HU" b="1" dirty="0" smtClean="0"/>
              <a:t>]</a:t>
            </a:r>
            <a:endParaRPr lang="en-US" b="1" dirty="0" smtClean="0"/>
          </a:p>
          <a:p>
            <a:pPr lvl="1"/>
            <a:r>
              <a:rPr lang="hu-HU" dirty="0" smtClean="0"/>
              <a:t>Egy csomag átviteléhez szükséges idő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hu-HU" b="1" dirty="0" smtClean="0"/>
              <a:t>Fairség [</a:t>
            </a:r>
            <a:r>
              <a:rPr lang="hu-HU" b="1" dirty="0" err="1" smtClean="0"/>
              <a:t>Fairness</a:t>
            </a:r>
            <a:r>
              <a:rPr lang="hu-HU" b="1" dirty="0" smtClean="0"/>
              <a:t>] </a:t>
            </a:r>
            <a:endParaRPr lang="en-US" b="1" dirty="0" smtClean="0"/>
          </a:p>
          <a:p>
            <a:pPr lvl="1"/>
            <a:r>
              <a:rPr lang="hu-HU" dirty="0" smtClean="0"/>
              <a:t>Minden állomás egyenrangúként van kezelve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Átvitel és terhelés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smtClean="0"/>
              <a:t>Terhelés</a:t>
            </a:r>
            <a:r>
              <a:rPr lang="en-US" b="1" dirty="0" smtClean="0"/>
              <a:t> (G)</a:t>
            </a:r>
          </a:p>
          <a:p>
            <a:pPr lvl="1"/>
            <a:r>
              <a:rPr lang="hu-HU" dirty="0" smtClean="0"/>
              <a:t>A protokoll által kezelendő csomagok száma egy időegység alatt (beérkező kérések)</a:t>
            </a:r>
            <a:endParaRPr lang="en-US" dirty="0" smtClean="0"/>
          </a:p>
          <a:p>
            <a:pPr lvl="1"/>
            <a:r>
              <a:rPr lang="en-US" dirty="0" smtClean="0"/>
              <a:t>G&gt;1: </a:t>
            </a:r>
            <a:r>
              <a:rPr lang="hu-HU" dirty="0" smtClean="0"/>
              <a:t>túlterhelés</a:t>
            </a:r>
          </a:p>
          <a:p>
            <a:pPr lvl="1"/>
            <a:r>
              <a:rPr lang="hu-HU" dirty="0" smtClean="0"/>
              <a:t>A csatorna egy kérést tud </a:t>
            </a:r>
            <a:br>
              <a:rPr lang="hu-HU" dirty="0" smtClean="0"/>
            </a:br>
            <a:r>
              <a:rPr lang="hu-HU" dirty="0" smtClean="0"/>
              <a:t>elvezetni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hu-HU" b="1" dirty="0" smtClean="0"/>
              <a:t>Ideális esetben</a:t>
            </a:r>
            <a:endParaRPr lang="en-US" b="1" dirty="0" smtClean="0"/>
          </a:p>
          <a:p>
            <a:pPr lvl="1"/>
            <a:r>
              <a:rPr lang="hu-HU" dirty="0" smtClean="0"/>
              <a:t>Ha</a:t>
            </a:r>
            <a:r>
              <a:rPr lang="en-US" dirty="0" smtClean="0"/>
              <a:t> G&lt;1, S=G</a:t>
            </a:r>
          </a:p>
          <a:p>
            <a:pPr lvl="1"/>
            <a:r>
              <a:rPr lang="hu-HU" dirty="0" smtClean="0"/>
              <a:t>Ha</a:t>
            </a:r>
            <a:r>
              <a:rPr lang="en-US" dirty="0" smtClean="0"/>
              <a:t> G≥1, S=1</a:t>
            </a:r>
          </a:p>
          <a:p>
            <a:pPr lvl="1"/>
            <a:r>
              <a:rPr lang="hu-HU" dirty="0" smtClean="0"/>
              <a:t>Ahol egy csomag kiküldése egy időegységet vesz igénybe.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1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79167</TotalTime>
  <Words>2501</Words>
  <Application>Microsoft Office PowerPoint</Application>
  <PresentationFormat>Diavetítés a képernyőre (4:3 oldalarány)</PresentationFormat>
  <Paragraphs>421</Paragraphs>
  <Slides>43</Slides>
  <Notes>9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43</vt:i4>
      </vt:variant>
    </vt:vector>
  </HeadingPairs>
  <TitlesOfParts>
    <vt:vector size="45" baseType="lpstr">
      <vt:lpstr>Median</vt:lpstr>
      <vt:lpstr>Equation</vt:lpstr>
      <vt:lpstr>Számítógépes Hálózatok</vt:lpstr>
      <vt:lpstr>PowerPoint bemutató</vt:lpstr>
      <vt:lpstr>Mi az a közeg hozzáférés ?</vt:lpstr>
      <vt:lpstr>MAC alréteg</vt:lpstr>
      <vt:lpstr>Statikus csatornakiosztás</vt:lpstr>
      <vt:lpstr>Dinamikus csatornakiosztás</vt:lpstr>
      <vt:lpstr>Dinamikus csatornakiosztás</vt:lpstr>
      <vt:lpstr>Hogyan mérjük a hatékonyságot?</vt:lpstr>
      <vt:lpstr>Átvitel és terhelés</vt:lpstr>
      <vt:lpstr>(Tiszta) ALOHA</vt:lpstr>
      <vt:lpstr>ALOHA</vt:lpstr>
      <vt:lpstr>Teljesítmény elemzés -Poisson Folyam</vt:lpstr>
      <vt:lpstr>Teljesítmény elemzés –Poisson eloszlás</vt:lpstr>
      <vt:lpstr>Poisson Eloszlás példák</vt:lpstr>
      <vt:lpstr>ALOHA vizsgálata</vt:lpstr>
      <vt:lpstr>ALOHA vizsgálata</vt:lpstr>
      <vt:lpstr>ALOHA vizsgálata</vt:lpstr>
      <vt:lpstr>ALOHA vizsgálata</vt:lpstr>
      <vt:lpstr>ALOHA vizsgálata</vt:lpstr>
      <vt:lpstr>ALOHA vs TDMA</vt:lpstr>
      <vt:lpstr>Réselt ALOHA</vt:lpstr>
      <vt:lpstr>A réselt ALOHA vizsgálata</vt:lpstr>
      <vt:lpstr>Réselt ALOHA</vt:lpstr>
      <vt:lpstr>Adatszóró (Broadcast) Ethernet</vt:lpstr>
      <vt:lpstr>Vivőjel érzékelés Carrier Sense Multiple Access (CSMA)</vt:lpstr>
      <vt:lpstr>1-perzisztens CSMA protokoll</vt:lpstr>
      <vt:lpstr>Nem-perzisztens CSMA protokoll</vt:lpstr>
      <vt:lpstr>p-perzisztens CSMA protokoll</vt:lpstr>
      <vt:lpstr>CSMA áttekintés</vt:lpstr>
      <vt:lpstr>CSMA és ALOHA protokollok összehasonlítása</vt:lpstr>
      <vt:lpstr>CSMA/CD - CSMA ütközés detektálással  (CD = Collision Detection)</vt:lpstr>
      <vt:lpstr>CSMA/CD</vt:lpstr>
      <vt:lpstr>CSMA/CD</vt:lpstr>
      <vt:lpstr>CSMA/CD Ütközések</vt:lpstr>
      <vt:lpstr>Binary Exponential Backoff –   Bináris exponenciális hátralék</vt:lpstr>
      <vt:lpstr>Binary Exponential Backoff</vt:lpstr>
      <vt:lpstr>Minimális keretméret</vt:lpstr>
      <vt:lpstr>CSMA/CD</vt:lpstr>
      <vt:lpstr>Minimális keretméret</vt:lpstr>
      <vt:lpstr>Minimális keretméret</vt:lpstr>
      <vt:lpstr>Kábelhossz példa</vt:lpstr>
      <vt:lpstr>Maximális keretméret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1015</cp:revision>
  <cp:lastPrinted>2012-08-22T04:00:45Z</cp:lastPrinted>
  <dcterms:created xsi:type="dcterms:W3CDTF">2012-01-03T02:22:46Z</dcterms:created>
  <dcterms:modified xsi:type="dcterms:W3CDTF">2017-10-10T10:47:06Z</dcterms:modified>
</cp:coreProperties>
</file>