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44"/>
  </p:notesMasterIdLst>
  <p:handoutMasterIdLst>
    <p:handoutMasterId r:id="rId45"/>
  </p:handoutMasterIdLst>
  <p:sldIdLst>
    <p:sldId id="388" r:id="rId2"/>
    <p:sldId id="649" r:id="rId3"/>
    <p:sldId id="650" r:id="rId4"/>
    <p:sldId id="651" r:id="rId5"/>
    <p:sldId id="652" r:id="rId6"/>
    <p:sldId id="654" r:id="rId7"/>
    <p:sldId id="655" r:id="rId8"/>
    <p:sldId id="656" r:id="rId9"/>
    <p:sldId id="657" r:id="rId10"/>
    <p:sldId id="658" r:id="rId11"/>
    <p:sldId id="659" r:id="rId12"/>
    <p:sldId id="660" r:id="rId13"/>
    <p:sldId id="661" r:id="rId14"/>
    <p:sldId id="675" r:id="rId15"/>
    <p:sldId id="662" r:id="rId16"/>
    <p:sldId id="663" r:id="rId17"/>
    <p:sldId id="676" r:id="rId18"/>
    <p:sldId id="664" r:id="rId19"/>
    <p:sldId id="665" r:id="rId20"/>
    <p:sldId id="666" r:id="rId21"/>
    <p:sldId id="667" r:id="rId22"/>
    <p:sldId id="668" r:id="rId23"/>
    <p:sldId id="669" r:id="rId24"/>
    <p:sldId id="670" r:id="rId25"/>
    <p:sldId id="671" r:id="rId26"/>
    <p:sldId id="690" r:id="rId27"/>
    <p:sldId id="678" r:id="rId28"/>
    <p:sldId id="679" r:id="rId29"/>
    <p:sldId id="680" r:id="rId30"/>
    <p:sldId id="681" r:id="rId31"/>
    <p:sldId id="682" r:id="rId32"/>
    <p:sldId id="683" r:id="rId33"/>
    <p:sldId id="684" r:id="rId34"/>
    <p:sldId id="685" r:id="rId35"/>
    <p:sldId id="686" r:id="rId36"/>
    <p:sldId id="687" r:id="rId37"/>
    <p:sldId id="688" r:id="rId38"/>
    <p:sldId id="691" r:id="rId39"/>
    <p:sldId id="692" r:id="rId40"/>
    <p:sldId id="693" r:id="rId41"/>
    <p:sldId id="694" r:id="rId42"/>
    <p:sldId id="689" r:id="rId4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49"/>
            <p14:sldId id="650"/>
            <p14:sldId id="651"/>
            <p14:sldId id="652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75"/>
            <p14:sldId id="662"/>
            <p14:sldId id="663"/>
            <p14:sldId id="676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90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91"/>
            <p14:sldId id="692"/>
            <p14:sldId id="693"/>
            <p14:sldId id="694"/>
            <p14:sldId id="6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5641" autoAdjust="0"/>
  </p:normalViewPr>
  <p:slideViewPr>
    <p:cSldViewPr snapToGrid="0">
      <p:cViewPr varScale="1">
        <p:scale>
          <a:sx n="63" d="100"/>
          <a:sy n="63" d="100"/>
        </p:scale>
        <p:origin x="-7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Flooding packets</a:t>
            </a:r>
            <a:r>
              <a:rPr lang="en-US" baseline="0" dirty="0" smtClean="0"/>
              <a:t> until routes figured out</a:t>
            </a:r>
          </a:p>
          <a:p>
            <a:r>
              <a:rPr lang="en-US" baseline="0" dirty="0" smtClean="0"/>
              <a:t>No load balancing</a:t>
            </a:r>
          </a:p>
          <a:p>
            <a:r>
              <a:rPr lang="en-US" baseline="0" dirty="0" smtClean="0"/>
              <a:t>Addressing!</a:t>
            </a:r>
          </a:p>
          <a:p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Routing</a:t>
            </a:r>
            <a:r>
              <a:rPr lang="hu-HU" dirty="0" smtClean="0"/>
              <a:t> </a:t>
            </a:r>
            <a:r>
              <a:rPr lang="hu-HU" dirty="0" err="1" smtClean="0"/>
              <a:t>Information</a:t>
            </a:r>
            <a:r>
              <a:rPr lang="hu-HU" dirty="0" smtClean="0"/>
              <a:t> </a:t>
            </a:r>
            <a:r>
              <a:rPr lang="hu-HU" dirty="0" err="1" smtClean="0"/>
              <a:t>Protocol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6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direkt szomszédokhoz</a:t>
            </a:r>
            <a:r>
              <a:rPr lang="hu-HU" baseline="0" dirty="0" smtClean="0"/>
              <a:t> ismeri a késleltetést.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5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ALHÁLÓZATBAN</a:t>
            </a:r>
            <a:r>
              <a:rPr lang="hu-HU" baseline="0" dirty="0" smtClean="0"/>
              <a:t> LÉVŐ ÖSSZES ROUTER SZERINT INDEXELVE</a:t>
            </a:r>
          </a:p>
          <a:p>
            <a:r>
              <a:rPr lang="hu-HU" baseline="0" dirty="0" smtClean="0"/>
              <a:t>A megelőző saját táblázatot nem használja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circles to rectangles, don’t block the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17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Konvergál a helyes</a:t>
            </a:r>
            <a:r>
              <a:rPr lang="hu-HU" baseline="0" dirty="0" smtClean="0"/>
              <a:t> válaszhoz, de lassan teszi.</a:t>
            </a:r>
          </a:p>
          <a:p>
            <a:r>
              <a:rPr lang="hu-HU" baseline="0" dirty="0" smtClean="0"/>
              <a:t>Késleltetés mértékegysége legyen az ugrások száma.</a:t>
            </a:r>
          </a:p>
          <a:p>
            <a:r>
              <a:rPr lang="hu-HU" baseline="0" dirty="0" smtClean="0"/>
              <a:t>Jó hír terjedése A megjavul (A addig végtelen súllyal szerepel.) leghosszabb útnyi csere kell.</a:t>
            </a:r>
          </a:p>
          <a:p>
            <a:r>
              <a:rPr lang="hu-HU" baseline="0" dirty="0" smtClean="0"/>
              <a:t>Végtelen választása … (</a:t>
            </a:r>
            <a:r>
              <a:rPr lang="hu-HU" baseline="0" dirty="0" err="1" smtClean="0"/>
              <a:t>hop</a:t>
            </a:r>
            <a:r>
              <a:rPr lang="hu-HU" baseline="0" dirty="0" smtClean="0"/>
              <a:t>/késleltetés)</a:t>
            </a:r>
          </a:p>
          <a:p>
            <a:r>
              <a:rPr lang="hu-HU" baseline="0" dirty="0" smtClean="0"/>
              <a:t>ROBOSZTUSSÁG??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 smtClean="0"/>
              <a:t>Osztott láthatár</a:t>
            </a:r>
            <a:r>
              <a:rPr lang="hu-HU" baseline="0" dirty="0" smtClean="0"/>
              <a:t> tiltott visszaúttal</a:t>
            </a:r>
            <a:endParaRPr lang="hu-HU" dirty="0" smtClean="0"/>
          </a:p>
          <a:p>
            <a:pPr defTabSz="924458">
              <a:defRPr/>
            </a:pPr>
            <a:r>
              <a:rPr lang="hu-HU" dirty="0" smtClean="0"/>
              <a:t>A </a:t>
            </a:r>
            <a:r>
              <a:rPr lang="hu-HU" dirty="0" err="1" smtClean="0"/>
              <a:t>path</a:t>
            </a:r>
            <a:r>
              <a:rPr lang="hu-HU" dirty="0" smtClean="0"/>
              <a:t> vektor a megoldás. (BGP) ELDÖNTENI,</a:t>
            </a:r>
            <a:r>
              <a:rPr lang="hu-HU" baseline="0" dirty="0" smtClean="0"/>
              <a:t> hogy rajta van-e </a:t>
            </a:r>
            <a:r>
              <a:rPr lang="hu-HU" baseline="0" smtClean="0"/>
              <a:t>az úton</a:t>
            </a: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8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 smtClean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6</a:t>
            </a:r>
            <a:r>
              <a:rPr lang="hu-HU" sz="3600" b="1" dirty="0" smtClean="0">
                <a:solidFill>
                  <a:schemeClr val="tx1"/>
                </a:solidFill>
              </a:rPr>
              <a:t>. Előadás</a:t>
            </a:r>
            <a:r>
              <a:rPr lang="en-US" sz="3600" b="1" dirty="0" smtClean="0">
                <a:solidFill>
                  <a:schemeClr val="tx1"/>
                </a:solidFill>
              </a:rPr>
              <a:t>: </a:t>
            </a:r>
            <a:r>
              <a:rPr lang="hu-HU" sz="3600" b="1" dirty="0" smtClean="0">
                <a:solidFill>
                  <a:schemeClr val="tx1"/>
                </a:solidFill>
              </a:rPr>
              <a:t>Adatkapcsolati réteg IV.</a:t>
            </a:r>
          </a:p>
          <a:p>
            <a:r>
              <a:rPr lang="hu-HU" sz="3600" b="1" dirty="0" smtClean="0">
                <a:solidFill>
                  <a:schemeClr val="tx1"/>
                </a:solidFill>
              </a:rPr>
              <a:t>			&amp; Hálózati réteg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 smtClean="0"/>
              <a:t>Zoltán Ács ELTE</a:t>
            </a:r>
            <a:r>
              <a:rPr lang="hu-HU" dirty="0" smtClean="0"/>
              <a:t> and </a:t>
            </a:r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err="1"/>
              <a:t>Choffnes</a:t>
            </a:r>
            <a:r>
              <a:rPr lang="en-US" dirty="0"/>
              <a:t> Northeastern </a:t>
            </a:r>
            <a:r>
              <a:rPr lang="en-US" dirty="0" smtClean="0"/>
              <a:t>U.</a:t>
            </a:r>
            <a:r>
              <a:rPr lang="hu-HU" dirty="0" smtClean="0"/>
              <a:t>, </a:t>
            </a:r>
            <a:r>
              <a:rPr lang="hu-HU" dirty="0" err="1" smtClean="0"/>
              <a:t>Philippa</a:t>
            </a:r>
            <a:r>
              <a:rPr lang="hu-HU" dirty="0" smtClean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</a:t>
            </a:r>
            <a:r>
              <a:rPr lang="hu-HU" dirty="0" smtClean="0"/>
              <a:t>University , </a:t>
            </a:r>
            <a:r>
              <a:rPr lang="en-US" dirty="0" smtClean="0"/>
              <a:t>Revised </a:t>
            </a:r>
            <a:r>
              <a:rPr lang="hu-HU" dirty="0" smtClean="0"/>
              <a:t>Spring</a:t>
            </a:r>
            <a:r>
              <a:rPr lang="en-US" dirty="0" smtClean="0"/>
              <a:t> 201</a:t>
            </a:r>
            <a:r>
              <a:rPr lang="hu-HU" dirty="0" smtClean="0"/>
              <a:t>6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 smtClean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Az adatkapcsolati réteg „legtetején”…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/>
          <a:lstStyle/>
          <a:p>
            <a:r>
              <a:rPr lang="en-US" dirty="0" smtClean="0"/>
              <a:t>Bridging</a:t>
            </a:r>
            <a:r>
              <a:rPr lang="hu-HU" dirty="0" smtClean="0"/>
              <a:t>, avagy hidak</a:t>
            </a:r>
            <a:endParaRPr lang="en-US" dirty="0" smtClean="0"/>
          </a:p>
          <a:p>
            <a:pPr lvl="1"/>
            <a:r>
              <a:rPr lang="hu-HU" dirty="0" smtClean="0"/>
              <a:t>Hogyan kapcsoljunk össze LAN-okat</a:t>
            </a:r>
            <a:r>
              <a:rPr lang="en-US" dirty="0" smtClean="0"/>
              <a:t>?</a:t>
            </a:r>
          </a:p>
          <a:p>
            <a:r>
              <a:rPr lang="hu-HU" dirty="0" smtClean="0"/>
              <a:t>Funkciók</a:t>
            </a:r>
            <a:r>
              <a:rPr lang="en-US" dirty="0" smtClean="0"/>
              <a:t>:</a:t>
            </a:r>
          </a:p>
          <a:p>
            <a:pPr lvl="1"/>
            <a:r>
              <a:rPr lang="hu-HU" dirty="0" smtClean="0"/>
              <a:t>Keretek forgalomirányítása a LAN-ok között</a:t>
            </a:r>
            <a:endParaRPr lang="en-US" dirty="0" smtClean="0"/>
          </a:p>
          <a:p>
            <a:r>
              <a:rPr lang="hu-HU" dirty="0" smtClean="0"/>
              <a:t>Kihívások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Plug-and-play, </a:t>
            </a:r>
            <a:r>
              <a:rPr lang="hu-HU" dirty="0" smtClean="0"/>
              <a:t>önmagát konfiguráló</a:t>
            </a:r>
          </a:p>
          <a:p>
            <a:pPr lvl="1"/>
            <a:r>
              <a:rPr lang="hu-HU" dirty="0" smtClean="0"/>
              <a:t>Esetleges hurkok feloldása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Alkalmazási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Megjelenítési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Ülés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Szállítói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Hálózati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Adatkapcsolati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Fizikai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6947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3"/>
          <p:cNvSpPr txBox="1">
            <a:spLocks/>
          </p:cNvSpPr>
          <p:nvPr/>
        </p:nvSpPr>
        <p:spPr>
          <a:xfrm>
            <a:off x="-1" y="4700947"/>
            <a:ext cx="7149540" cy="21585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Pro: </a:t>
            </a:r>
            <a:r>
              <a:rPr lang="hu-HU" sz="2800" dirty="0" smtClean="0"/>
              <a:t>Egyszerű</a:t>
            </a:r>
            <a:endParaRPr lang="en-US" sz="2800" dirty="0" smtClean="0"/>
          </a:p>
          <a:p>
            <a:pPr lvl="1"/>
            <a:r>
              <a:rPr lang="hu-HU" sz="2400" dirty="0" smtClean="0"/>
              <a:t>Olcsó és buta hardver</a:t>
            </a:r>
            <a:endParaRPr lang="en-US" sz="2400" dirty="0" smtClean="0"/>
          </a:p>
          <a:p>
            <a:r>
              <a:rPr lang="hu-HU" sz="2800" dirty="0" smtClean="0"/>
              <a:t>Kontra</a:t>
            </a:r>
            <a:r>
              <a:rPr lang="en-US" sz="2800" dirty="0" smtClean="0"/>
              <a:t>: </a:t>
            </a:r>
            <a:r>
              <a:rPr lang="hu-HU" sz="2800" dirty="0" smtClean="0"/>
              <a:t>Nem skálázható</a:t>
            </a:r>
            <a:endParaRPr lang="en-US" sz="2800" dirty="0" smtClean="0"/>
          </a:p>
          <a:p>
            <a:pPr lvl="1"/>
            <a:r>
              <a:rPr lang="hu-HU" sz="2400" dirty="0" smtClean="0"/>
              <a:t>Több állomás</a:t>
            </a:r>
            <a:r>
              <a:rPr lang="en-US" sz="2400" dirty="0" smtClean="0"/>
              <a:t> = </a:t>
            </a:r>
            <a:r>
              <a:rPr lang="hu-HU" sz="2400" dirty="0" smtClean="0"/>
              <a:t>több ütközés</a:t>
            </a:r>
            <a:r>
              <a:rPr lang="en-US" sz="2400" dirty="0" smtClean="0"/>
              <a:t> = </a:t>
            </a:r>
            <a:r>
              <a:rPr lang="hu-HU" sz="2400" dirty="0" smtClean="0"/>
              <a:t>káosz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23566" y="3343695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Visszatekintés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31960"/>
            <a:ext cx="8839200" cy="638033"/>
          </a:xfrm>
        </p:spPr>
        <p:txBody>
          <a:bodyPr>
            <a:normAutofit/>
          </a:bodyPr>
          <a:lstStyle/>
          <a:p>
            <a:r>
              <a:rPr lang="hu-HU" dirty="0" smtClean="0"/>
              <a:t>Az</a:t>
            </a:r>
            <a:r>
              <a:rPr lang="en-US" dirty="0" smtClean="0"/>
              <a:t> Ethernet</a:t>
            </a:r>
            <a:r>
              <a:rPr lang="hu-HU" dirty="0" smtClean="0"/>
              <a:t> eredetileg adatszóró technológia volt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90994" y="321489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78414" y="2227995"/>
            <a:ext cx="813748" cy="1197587"/>
            <a:chOff x="769390" y="2282588"/>
            <a:chExt cx="813748" cy="1197587"/>
          </a:xfrm>
        </p:grpSpPr>
        <p:sp>
          <p:nvSpPr>
            <p:cNvPr id="16" name="Up Arrow Callout 15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2986490" y="2227995"/>
            <a:ext cx="813748" cy="1197586"/>
            <a:chOff x="2354807" y="2282588"/>
            <a:chExt cx="813748" cy="1197586"/>
          </a:xfrm>
        </p:grpSpPr>
        <p:sp>
          <p:nvSpPr>
            <p:cNvPr id="14" name="Up Arrow Callout 13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494566" y="2227995"/>
            <a:ext cx="813748" cy="1197587"/>
            <a:chOff x="3967518" y="2282588"/>
            <a:chExt cx="813748" cy="1197587"/>
          </a:xfrm>
        </p:grpSpPr>
        <p:sp>
          <p:nvSpPr>
            <p:cNvPr id="12" name="Up Arrow Callout 11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6002643" y="2227995"/>
            <a:ext cx="813748" cy="1197587"/>
            <a:chOff x="5662115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t0ph3r\Documents\CS 4700\assets\20620842-260x260-0-0_Ctg%2B7%2Bft%2BCoaxial%2BEthernet%2B10Base%2B2%2BCable%2B031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7863840" y="2012710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71771" y="3848667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Tee Connector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2261494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Terminator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55875" y="2723159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926231" y="3489276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652456" y="4950619"/>
            <a:ext cx="181742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359305" y="4950619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359305" y="4317518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69" y="4430180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307" y="5229596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857" y="3924245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225078" y="4658231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16200000">
            <a:off x="6764303" y="3023608"/>
            <a:ext cx="1524230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71786" y="317309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66376" y="317309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1" grpId="0" animBg="1"/>
      <p:bldP spid="30" grpId="0" animBg="1"/>
      <p:bldP spid="30" grpId="1" animBg="1"/>
      <p:bldP spid="34" grpId="0" animBg="1"/>
      <p:bldP spid="3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LAN-ok összekapcsolása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9568" y="4166327"/>
            <a:ext cx="9050030" cy="2607513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bridge-ek</a:t>
            </a:r>
            <a:r>
              <a:rPr lang="hu-HU" dirty="0" smtClean="0"/>
              <a:t> lekorlátozzák az ütközési </a:t>
            </a:r>
            <a:br>
              <a:rPr lang="hu-HU" dirty="0" smtClean="0"/>
            </a:br>
            <a:r>
              <a:rPr lang="hu-HU" dirty="0" smtClean="0"/>
              <a:t>tartományok méretét</a:t>
            </a:r>
            <a:endParaRPr lang="en-US" dirty="0" smtClean="0"/>
          </a:p>
          <a:p>
            <a:pPr lvl="1"/>
            <a:r>
              <a:rPr lang="hu-HU" dirty="0" smtClean="0"/>
              <a:t>Jelentősen növelik a skálázhatóságot</a:t>
            </a:r>
            <a:endParaRPr lang="en-US" dirty="0" smtClean="0"/>
          </a:p>
          <a:p>
            <a:pPr lvl="1"/>
            <a:r>
              <a:rPr lang="hu-HU" dirty="0" smtClean="0"/>
              <a:t>Kérdés</a:t>
            </a:r>
            <a:r>
              <a:rPr lang="en-US" dirty="0" smtClean="0"/>
              <a:t>: </a:t>
            </a:r>
            <a:r>
              <a:rPr lang="hu-HU" dirty="0" smtClean="0"/>
              <a:t>lehetne-e az egész Internet egy </a:t>
            </a:r>
            <a:r>
              <a:rPr lang="hu-HU" dirty="0" err="1" smtClean="0"/>
              <a:t>bridge-ekkel</a:t>
            </a:r>
            <a:r>
              <a:rPr lang="hu-HU" dirty="0" smtClean="0"/>
              <a:t> összekötött tartomány</a:t>
            </a:r>
            <a:r>
              <a:rPr lang="en-US" dirty="0" smtClean="0"/>
              <a:t>?</a:t>
            </a:r>
          </a:p>
          <a:p>
            <a:r>
              <a:rPr lang="hu-HU" dirty="0" smtClean="0"/>
              <a:t>Hátrány</a:t>
            </a:r>
            <a:r>
              <a:rPr lang="en-US" dirty="0" smtClean="0"/>
              <a:t>: </a:t>
            </a:r>
            <a:r>
              <a:rPr lang="hu-HU" dirty="0" smtClean="0"/>
              <a:t>a </a:t>
            </a:r>
            <a:r>
              <a:rPr lang="en-US" dirty="0" smtClean="0"/>
              <a:t>bridge</a:t>
            </a:r>
            <a:r>
              <a:rPr lang="hu-HU" dirty="0" err="1" smtClean="0"/>
              <a:t>-ek</a:t>
            </a:r>
            <a:r>
              <a:rPr lang="hu-HU" dirty="0" smtClean="0"/>
              <a:t> sokkal komplexebb eszközök a </a:t>
            </a:r>
            <a:r>
              <a:rPr lang="hu-HU" dirty="0" err="1" smtClean="0"/>
              <a:t>hub-oknál</a:t>
            </a:r>
            <a:endParaRPr lang="en-US" dirty="0" smtClean="0"/>
          </a:p>
          <a:p>
            <a:pPr lvl="1"/>
            <a:r>
              <a:rPr lang="hu-HU" dirty="0" smtClean="0"/>
              <a:t>Fizikai réteg VS Adatkapcsolati réteg</a:t>
            </a:r>
            <a:endParaRPr lang="en-US" dirty="0" smtClean="0"/>
          </a:p>
          <a:p>
            <a:pPr lvl="1"/>
            <a:r>
              <a:rPr lang="hu-HU" dirty="0" smtClean="0"/>
              <a:t>Memória pufferek, csomag feldolgozó hardver és </a:t>
            </a:r>
            <a:r>
              <a:rPr lang="hu-HU" dirty="0" err="1" smtClean="0"/>
              <a:t>routing</a:t>
            </a:r>
            <a:r>
              <a:rPr lang="hu-HU" dirty="0" smtClean="0"/>
              <a:t> (útválasztó) táblák szükségesek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97823" y="2563324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0221" y="243452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2415" y="1607987"/>
            <a:ext cx="704783" cy="1037224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1590671" y="1607986"/>
            <a:ext cx="704783" cy="1037223"/>
            <a:chOff x="2354807" y="2282588"/>
            <a:chExt cx="813748" cy="1197586"/>
          </a:xfrm>
        </p:grpSpPr>
        <p:sp>
          <p:nvSpPr>
            <p:cNvPr id="11" name="Up Arrow Callout 10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2601631" y="1607987"/>
            <a:ext cx="704783" cy="1037224"/>
            <a:chOff x="3967518" y="2282588"/>
            <a:chExt cx="813748" cy="1197587"/>
          </a:xfrm>
        </p:grpSpPr>
        <p:sp>
          <p:nvSpPr>
            <p:cNvPr id="14" name="Up Arrow Callout 13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639888" y="1607987"/>
            <a:ext cx="704783" cy="1037224"/>
            <a:chOff x="5662115" y="2282588"/>
            <a:chExt cx="813748" cy="1197587"/>
          </a:xfrm>
        </p:grpSpPr>
        <p:sp>
          <p:nvSpPr>
            <p:cNvPr id="17" name="Up Arrow Callout 16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" name="Straight Connector 24"/>
          <p:cNvCxnSpPr/>
          <p:nvPr/>
        </p:nvCxnSpPr>
        <p:spPr>
          <a:xfrm>
            <a:off x="497823" y="3815222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0221" y="368642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52415" y="2859885"/>
            <a:ext cx="704783" cy="1037224"/>
            <a:chOff x="769390" y="2282588"/>
            <a:chExt cx="813748" cy="1197587"/>
          </a:xfrm>
        </p:grpSpPr>
        <p:sp>
          <p:nvSpPr>
            <p:cNvPr id="28" name="Up Arrow Callout 2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1590671" y="2859884"/>
            <a:ext cx="704783" cy="1037223"/>
            <a:chOff x="2354807" y="2282588"/>
            <a:chExt cx="813748" cy="1197586"/>
          </a:xfrm>
        </p:grpSpPr>
        <p:sp>
          <p:nvSpPr>
            <p:cNvPr id="31" name="Up Arrow Callout 30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2601631" y="2859885"/>
            <a:ext cx="704783" cy="1037224"/>
            <a:chOff x="3967518" y="2282588"/>
            <a:chExt cx="813748" cy="1197587"/>
          </a:xfrm>
        </p:grpSpPr>
        <p:sp>
          <p:nvSpPr>
            <p:cNvPr id="34" name="Up Arrow Callout 33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3639888" y="2859885"/>
            <a:ext cx="704783" cy="1037224"/>
            <a:chOff x="5662115" y="2282588"/>
            <a:chExt cx="813748" cy="1197587"/>
          </a:xfrm>
        </p:grpSpPr>
        <p:sp>
          <p:nvSpPr>
            <p:cNvPr id="37" name="Up Arrow Callout 36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Straight Connector 39"/>
          <p:cNvCxnSpPr/>
          <p:nvPr/>
        </p:nvCxnSpPr>
        <p:spPr>
          <a:xfrm>
            <a:off x="7431075" y="3733334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478610" y="3727259"/>
            <a:ext cx="860175" cy="74165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10" y="34392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9" y="4143821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/>
          <p:nvPr/>
        </p:nvCxnSpPr>
        <p:spPr>
          <a:xfrm flipV="1">
            <a:off x="7519920" y="2924051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8" y="259895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/>
          <p:cNvCxnSpPr/>
          <p:nvPr/>
        </p:nvCxnSpPr>
        <p:spPr>
          <a:xfrm flipV="1">
            <a:off x="6464098" y="1837546"/>
            <a:ext cx="0" cy="97320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624894" y="2028762"/>
            <a:ext cx="886739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06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503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/>
          <p:cNvCxnSpPr/>
          <p:nvPr/>
        </p:nvCxnSpPr>
        <p:spPr>
          <a:xfrm flipV="1">
            <a:off x="6552943" y="2001466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447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Elbow Connector 69"/>
          <p:cNvCxnSpPr>
            <a:stCxn id="24" idx="3"/>
          </p:cNvCxnSpPr>
          <p:nvPr/>
        </p:nvCxnSpPr>
        <p:spPr>
          <a:xfrm>
            <a:off x="4736874" y="2563324"/>
            <a:ext cx="888020" cy="916834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9" idx="3"/>
          </p:cNvCxnSpPr>
          <p:nvPr/>
        </p:nvCxnSpPr>
        <p:spPr>
          <a:xfrm flipV="1">
            <a:off x="4736874" y="3658853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46" idx="1"/>
          </p:cNvCxnSpPr>
          <p:nvPr/>
        </p:nvCxnSpPr>
        <p:spPr>
          <a:xfrm rot="10800000">
            <a:off x="6366947" y="3713612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5" idx="2"/>
            <a:endCxn id="1026" idx="0"/>
          </p:cNvCxnSpPr>
          <p:nvPr/>
        </p:nvCxnSpPr>
        <p:spPr>
          <a:xfrm rot="5400000">
            <a:off x="5960540" y="2915792"/>
            <a:ext cx="397493" cy="609627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1" y="3419352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6079642" y="2560194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6619" y="3482779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79272" y="243452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79272" y="368642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113834" y="1565494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6962375" y="2517838"/>
            <a:ext cx="2112730" cy="239900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13834" y="2799864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5077160" y="1538198"/>
            <a:ext cx="2683780" cy="164678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7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</a:t>
            </a:r>
            <a:r>
              <a:rPr lang="hu-HU" dirty="0" err="1" smtClean="0"/>
              <a:t>-ek</a:t>
            </a:r>
            <a:r>
              <a:rPr lang="hu-HU" dirty="0" smtClean="0"/>
              <a:t> (magyarul: hidak)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993776"/>
          </a:xfrm>
        </p:spPr>
        <p:txBody>
          <a:bodyPr>
            <a:normAutofit/>
          </a:bodyPr>
          <a:lstStyle/>
          <a:p>
            <a:r>
              <a:rPr lang="hu-HU" dirty="0" smtClean="0"/>
              <a:t>Az</a:t>
            </a:r>
            <a:r>
              <a:rPr lang="en-US" dirty="0" smtClean="0"/>
              <a:t> Ethernet switch</a:t>
            </a:r>
            <a:r>
              <a:rPr lang="hu-HU" dirty="0" smtClean="0"/>
              <a:t> eredeti formája</a:t>
            </a:r>
            <a:endParaRPr lang="en-US" dirty="0" smtClean="0"/>
          </a:p>
          <a:p>
            <a:r>
              <a:rPr lang="hu-HU" dirty="0" smtClean="0"/>
              <a:t>Több</a:t>
            </a:r>
            <a:r>
              <a:rPr lang="en-US" dirty="0" smtClean="0"/>
              <a:t> IEEE 802 LAN</a:t>
            </a:r>
            <a:r>
              <a:rPr lang="hu-HU" dirty="0" err="1" smtClean="0"/>
              <a:t>-t</a:t>
            </a:r>
            <a:r>
              <a:rPr lang="hu-HU" dirty="0" smtClean="0"/>
              <a:t> kapcsol össze a 2. rétegben</a:t>
            </a:r>
            <a:endParaRPr lang="en-US" dirty="0" smtClean="0"/>
          </a:p>
          <a:p>
            <a:r>
              <a:rPr lang="hu-HU" dirty="0" smtClean="0"/>
              <a:t>Célok</a:t>
            </a:r>
            <a:endParaRPr lang="en-US" dirty="0" smtClean="0"/>
          </a:p>
          <a:p>
            <a:pPr lvl="1"/>
            <a:r>
              <a:rPr lang="hu-HU" dirty="0" smtClean="0"/>
              <a:t>Ütközési tartományok számának csökkentése</a:t>
            </a:r>
            <a:endParaRPr lang="en-US" dirty="0" smtClean="0"/>
          </a:p>
          <a:p>
            <a:pPr lvl="1"/>
            <a:r>
              <a:rPr lang="hu-HU" dirty="0" smtClean="0"/>
              <a:t>Teljes átlátszóság</a:t>
            </a:r>
            <a:endParaRPr lang="en-US" dirty="0" smtClean="0"/>
          </a:p>
          <a:p>
            <a:pPr lvl="2"/>
            <a:r>
              <a:rPr lang="en-US" dirty="0" smtClean="0"/>
              <a:t>“Plug-and-play,” </a:t>
            </a:r>
            <a:r>
              <a:rPr lang="hu-HU" dirty="0" smtClean="0"/>
              <a:t>önmagát konfiguráló</a:t>
            </a:r>
            <a:endParaRPr lang="en-US" dirty="0" smtClean="0"/>
          </a:p>
          <a:p>
            <a:pPr lvl="2"/>
            <a:r>
              <a:rPr lang="hu-HU" dirty="0" smtClean="0"/>
              <a:t>Nem szükségesek </a:t>
            </a:r>
            <a:r>
              <a:rPr lang="hu-HU" dirty="0" err="1" smtClean="0"/>
              <a:t>hw</a:t>
            </a:r>
            <a:r>
              <a:rPr lang="hu-HU" dirty="0" smtClean="0"/>
              <a:t> és </a:t>
            </a:r>
            <a:r>
              <a:rPr lang="hu-HU" dirty="0" err="1" smtClean="0"/>
              <a:t>sw</a:t>
            </a:r>
            <a:r>
              <a:rPr lang="hu-HU" dirty="0" smtClean="0"/>
              <a:t> változtatások a </a:t>
            </a:r>
            <a:r>
              <a:rPr lang="hu-HU" dirty="0" err="1" smtClean="0"/>
              <a:t>hosztokon</a:t>
            </a:r>
            <a:r>
              <a:rPr lang="hu-HU" dirty="0" smtClean="0"/>
              <a:t>/</a:t>
            </a:r>
            <a:r>
              <a:rPr lang="hu-HU" dirty="0" err="1" smtClean="0"/>
              <a:t>hub-okon</a:t>
            </a:r>
            <a:endParaRPr lang="en-US" dirty="0" smtClean="0"/>
          </a:p>
          <a:p>
            <a:pPr lvl="2"/>
            <a:r>
              <a:rPr lang="hu-HU" dirty="0" smtClean="0"/>
              <a:t>Nem lehet hatással meglévő</a:t>
            </a:r>
            <a:r>
              <a:rPr lang="en-US" dirty="0" smtClean="0"/>
              <a:t> LAN op</a:t>
            </a:r>
            <a:r>
              <a:rPr lang="hu-HU" dirty="0" err="1" smtClean="0"/>
              <a:t>erációkra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97822" y="6483180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0220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2414" y="5527843"/>
            <a:ext cx="704783" cy="1037224"/>
            <a:chOff x="769390" y="2282588"/>
            <a:chExt cx="813748" cy="1197587"/>
          </a:xfrm>
        </p:grpSpPr>
        <p:sp>
          <p:nvSpPr>
            <p:cNvPr id="9" name="Up Arrow Callout 8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590670" y="5527842"/>
            <a:ext cx="704783" cy="1037223"/>
            <a:chOff x="2354807" y="2282588"/>
            <a:chExt cx="813748" cy="1197586"/>
          </a:xfrm>
        </p:grpSpPr>
        <p:sp>
          <p:nvSpPr>
            <p:cNvPr id="12" name="Up Arrow Callout 11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601630" y="5527843"/>
            <a:ext cx="704783" cy="1037224"/>
            <a:chOff x="3967518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3639887" y="5527843"/>
            <a:ext cx="704783" cy="1037224"/>
            <a:chOff x="5662115" y="2282588"/>
            <a:chExt cx="813748" cy="1197587"/>
          </a:xfrm>
        </p:grpSpPr>
        <p:sp>
          <p:nvSpPr>
            <p:cNvPr id="18" name="Up Arrow Callout 1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Connector 19"/>
          <p:cNvCxnSpPr/>
          <p:nvPr/>
        </p:nvCxnSpPr>
        <p:spPr>
          <a:xfrm>
            <a:off x="7431074" y="6401292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478609" y="5402238"/>
            <a:ext cx="0" cy="992979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09" y="610717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68" y="5141850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V="1">
            <a:off x="7519919" y="5592009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7" y="52669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33" idx="3"/>
          </p:cNvCxnSpPr>
          <p:nvPr/>
        </p:nvCxnSpPr>
        <p:spPr>
          <a:xfrm flipV="1">
            <a:off x="4736873" y="6326811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2" idx="1"/>
          </p:cNvCxnSpPr>
          <p:nvPr/>
        </p:nvCxnSpPr>
        <p:spPr>
          <a:xfrm rot="10800000">
            <a:off x="6366946" y="6381570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0" y="6087310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46618" y="6150737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79271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</a:t>
            </a:r>
            <a:r>
              <a:rPr lang="hu-HU" dirty="0" err="1" smtClean="0"/>
              <a:t>-ek</a:t>
            </a:r>
            <a:r>
              <a:rPr lang="hu-HU" dirty="0" smtClean="0"/>
              <a:t> (magyarul: hidak)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993776"/>
          </a:xfrm>
        </p:spPr>
        <p:txBody>
          <a:bodyPr>
            <a:normAutofit/>
          </a:bodyPr>
          <a:lstStyle/>
          <a:p>
            <a:r>
              <a:rPr lang="hu-HU" dirty="0" smtClean="0"/>
              <a:t>Az</a:t>
            </a:r>
            <a:r>
              <a:rPr lang="en-US" dirty="0" smtClean="0"/>
              <a:t> Ethernet switch</a:t>
            </a:r>
            <a:r>
              <a:rPr lang="hu-HU" dirty="0" smtClean="0"/>
              <a:t> eredeti formája</a:t>
            </a:r>
            <a:endParaRPr lang="en-US" dirty="0" smtClean="0"/>
          </a:p>
          <a:p>
            <a:r>
              <a:rPr lang="hu-HU" dirty="0" smtClean="0"/>
              <a:t>Több</a:t>
            </a:r>
            <a:r>
              <a:rPr lang="en-US" dirty="0" smtClean="0"/>
              <a:t> IEEE 802 LAN</a:t>
            </a:r>
            <a:r>
              <a:rPr lang="hu-HU" dirty="0" err="1" smtClean="0"/>
              <a:t>-t</a:t>
            </a:r>
            <a:r>
              <a:rPr lang="hu-HU" dirty="0" smtClean="0"/>
              <a:t> kapcsol össze a 2. rétegben</a:t>
            </a:r>
            <a:endParaRPr lang="en-US" dirty="0" smtClean="0"/>
          </a:p>
          <a:p>
            <a:r>
              <a:rPr lang="hu-HU" dirty="0" smtClean="0"/>
              <a:t>Célok</a:t>
            </a:r>
            <a:endParaRPr lang="en-US" dirty="0" smtClean="0"/>
          </a:p>
          <a:p>
            <a:pPr lvl="1"/>
            <a:r>
              <a:rPr lang="hu-HU" dirty="0" smtClean="0"/>
              <a:t>Ütközési tartományok számának csökkentése</a:t>
            </a:r>
            <a:endParaRPr lang="en-US" dirty="0" smtClean="0"/>
          </a:p>
          <a:p>
            <a:pPr lvl="1"/>
            <a:r>
              <a:rPr lang="hu-HU" dirty="0" smtClean="0"/>
              <a:t>Teljes átlátszóság</a:t>
            </a:r>
            <a:endParaRPr lang="en-US" dirty="0" smtClean="0"/>
          </a:p>
          <a:p>
            <a:pPr lvl="2"/>
            <a:r>
              <a:rPr lang="en-US" dirty="0" smtClean="0"/>
              <a:t>“Plug-and-play,” </a:t>
            </a:r>
            <a:r>
              <a:rPr lang="hu-HU" dirty="0" smtClean="0"/>
              <a:t>önmagát konfiguráló</a:t>
            </a:r>
            <a:endParaRPr lang="en-US" dirty="0" smtClean="0"/>
          </a:p>
          <a:p>
            <a:pPr lvl="2"/>
            <a:r>
              <a:rPr lang="hu-HU" dirty="0" smtClean="0"/>
              <a:t>Nem szükségesek </a:t>
            </a:r>
            <a:r>
              <a:rPr lang="hu-HU" dirty="0" err="1" smtClean="0"/>
              <a:t>hw</a:t>
            </a:r>
            <a:r>
              <a:rPr lang="hu-HU" dirty="0" smtClean="0"/>
              <a:t> és </a:t>
            </a:r>
            <a:r>
              <a:rPr lang="hu-HU" dirty="0" err="1" smtClean="0"/>
              <a:t>sw</a:t>
            </a:r>
            <a:r>
              <a:rPr lang="hu-HU" dirty="0" smtClean="0"/>
              <a:t> változtatások a </a:t>
            </a:r>
            <a:r>
              <a:rPr lang="hu-HU" dirty="0" err="1" smtClean="0"/>
              <a:t>hosztokon</a:t>
            </a:r>
            <a:r>
              <a:rPr lang="hu-HU" dirty="0" smtClean="0"/>
              <a:t>/</a:t>
            </a:r>
            <a:r>
              <a:rPr lang="hu-HU" dirty="0" err="1" smtClean="0"/>
              <a:t>hub-okon</a:t>
            </a:r>
            <a:endParaRPr lang="en-US" dirty="0" smtClean="0"/>
          </a:p>
          <a:p>
            <a:pPr lvl="2"/>
            <a:r>
              <a:rPr lang="hu-HU" dirty="0" smtClean="0"/>
              <a:t>Nem lehet hatással meglévő</a:t>
            </a:r>
            <a:r>
              <a:rPr lang="en-US" dirty="0" smtClean="0"/>
              <a:t> LAN op</a:t>
            </a:r>
            <a:r>
              <a:rPr lang="hu-HU" dirty="0" err="1" smtClean="0"/>
              <a:t>erációkra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97822" y="6483180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0220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2414" y="5527843"/>
            <a:ext cx="704783" cy="1037224"/>
            <a:chOff x="769390" y="2282588"/>
            <a:chExt cx="813748" cy="1197587"/>
          </a:xfrm>
        </p:grpSpPr>
        <p:sp>
          <p:nvSpPr>
            <p:cNvPr id="9" name="Up Arrow Callout 8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590670" y="5527842"/>
            <a:ext cx="704783" cy="1037223"/>
            <a:chOff x="2354807" y="2282588"/>
            <a:chExt cx="813748" cy="1197586"/>
          </a:xfrm>
        </p:grpSpPr>
        <p:sp>
          <p:nvSpPr>
            <p:cNvPr id="12" name="Up Arrow Callout 11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601630" y="5527843"/>
            <a:ext cx="704783" cy="1037224"/>
            <a:chOff x="3967518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3639887" y="5527843"/>
            <a:ext cx="704783" cy="1037224"/>
            <a:chOff x="5662115" y="2282588"/>
            <a:chExt cx="813748" cy="1197587"/>
          </a:xfrm>
        </p:grpSpPr>
        <p:sp>
          <p:nvSpPr>
            <p:cNvPr id="18" name="Up Arrow Callout 1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Connector 19"/>
          <p:cNvCxnSpPr/>
          <p:nvPr/>
        </p:nvCxnSpPr>
        <p:spPr>
          <a:xfrm>
            <a:off x="7431074" y="6401292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478609" y="5402238"/>
            <a:ext cx="0" cy="992979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09" y="610717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68" y="5141850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V="1">
            <a:off x="7519919" y="5592009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7" y="52669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33" idx="3"/>
          </p:cNvCxnSpPr>
          <p:nvPr/>
        </p:nvCxnSpPr>
        <p:spPr>
          <a:xfrm flipV="1">
            <a:off x="4736873" y="6326811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2" idx="1"/>
          </p:cNvCxnSpPr>
          <p:nvPr/>
        </p:nvCxnSpPr>
        <p:spPr>
          <a:xfrm rot="10800000">
            <a:off x="6366946" y="6381570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0" y="6087310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46618" y="6150737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79271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6"/>
          <p:cNvSpPr/>
          <p:nvPr/>
        </p:nvSpPr>
        <p:spPr>
          <a:xfrm>
            <a:off x="497000" y="2377660"/>
            <a:ext cx="8440755" cy="2192533"/>
          </a:xfrm>
          <a:prstGeom prst="rect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98529" y="2575832"/>
            <a:ext cx="8292970" cy="1958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indent="-514350">
              <a:buClr>
                <a:schemeClr val="bg1"/>
              </a:buClr>
              <a:buFont typeface="+mj-lt"/>
              <a:buAutoNum type="arabicPeriod"/>
            </a:pPr>
            <a:r>
              <a:rPr lang="hu-HU" sz="3200" dirty="0" smtClean="0">
                <a:solidFill>
                  <a:schemeClr val="bg1"/>
                </a:solidFill>
              </a:rPr>
              <a:t>Keretek továbbítása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6286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</a:rPr>
              <a:t>(MAC) </a:t>
            </a:r>
            <a:r>
              <a:rPr lang="hu-HU" sz="3200" dirty="0" smtClean="0">
                <a:solidFill>
                  <a:schemeClr val="bg1"/>
                </a:solidFill>
              </a:rPr>
              <a:t>címek tanulása</a:t>
            </a:r>
            <a:endParaRPr lang="en-US" sz="3200" dirty="0">
              <a:solidFill>
                <a:schemeClr val="bg1"/>
              </a:solidFill>
            </a:endParaRPr>
          </a:p>
          <a:p>
            <a:pPr marL="628650" indent="-514350">
              <a:buClr>
                <a:schemeClr val="bg1"/>
              </a:buClr>
              <a:buFont typeface="+mj-lt"/>
              <a:buAutoNum type="arabicPeriod"/>
            </a:pPr>
            <a:r>
              <a:rPr lang="hu-HU" sz="3200" dirty="0" smtClean="0">
                <a:solidFill>
                  <a:schemeClr val="bg1"/>
                </a:solidFill>
              </a:rPr>
              <a:t>Feszítőfa (</a:t>
            </a:r>
            <a:r>
              <a:rPr lang="en-US" sz="3200" dirty="0" smtClean="0">
                <a:solidFill>
                  <a:schemeClr val="bg1"/>
                </a:solidFill>
              </a:rPr>
              <a:t>Spanning Tree</a:t>
            </a:r>
            <a:r>
              <a:rPr lang="hu-HU" sz="3200" dirty="0" smtClean="0">
                <a:solidFill>
                  <a:schemeClr val="bg1"/>
                </a:solidFill>
              </a:rPr>
              <a:t>)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Algorit</a:t>
            </a:r>
            <a:r>
              <a:rPr lang="hu-HU" sz="3200" dirty="0" err="1" smtClean="0">
                <a:solidFill>
                  <a:schemeClr val="bg1"/>
                </a:solidFill>
              </a:rPr>
              <a:t>mus</a:t>
            </a:r>
            <a:r>
              <a:rPr lang="hu-HU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hu-HU" sz="3200" dirty="0" smtClean="0">
                <a:solidFill>
                  <a:schemeClr val="bg1"/>
                </a:solidFill>
              </a:rPr>
              <a:t>a hurkok kezelésére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04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0ph3r\Documents\CS 4700\assets\8-port-switch-rea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7" b="25548"/>
          <a:stretch/>
        </p:blipFill>
        <p:spPr bwMode="auto">
          <a:xfrm>
            <a:off x="326751" y="4364024"/>
            <a:ext cx="8592913" cy="22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850175"/>
              </p:ext>
            </p:extLst>
          </p:nvPr>
        </p:nvGraphicFramePr>
        <p:xfrm>
          <a:off x="2070851" y="3764586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/>
                <a:gridCol w="797859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00:00:00:00:00:DD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</a:t>
                      </a:r>
                      <a:r>
                        <a:rPr lang="hu-HU" baseline="0" dirty="0" smtClean="0"/>
                        <a:t>perc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Keret Továbbító Táblák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Minden </a:t>
            </a:r>
            <a:r>
              <a:rPr lang="hu-HU" sz="2400" dirty="0" err="1" smtClean="0"/>
              <a:t>bridge</a:t>
            </a:r>
            <a:r>
              <a:rPr lang="hu-HU" sz="2400" dirty="0" smtClean="0"/>
              <a:t> karbantart egy</a:t>
            </a:r>
            <a:r>
              <a:rPr lang="en-US" sz="2400" dirty="0" smtClean="0"/>
              <a:t> </a:t>
            </a:r>
            <a:r>
              <a:rPr lang="hu-HU" sz="2400" dirty="0" smtClean="0">
                <a:solidFill>
                  <a:schemeClr val="accent1"/>
                </a:solidFill>
              </a:rPr>
              <a:t>továbbító táblát (f</a:t>
            </a:r>
            <a:r>
              <a:rPr lang="en-US" sz="2400" dirty="0" err="1" smtClean="0">
                <a:solidFill>
                  <a:schemeClr val="accent1"/>
                </a:solidFill>
              </a:rPr>
              <a:t>orwarding</a:t>
            </a:r>
            <a:r>
              <a:rPr lang="en-US" sz="2400" dirty="0" smtClean="0">
                <a:solidFill>
                  <a:schemeClr val="accent1"/>
                </a:solidFill>
              </a:rPr>
              <a:t> table</a:t>
            </a:r>
            <a:r>
              <a:rPr lang="hu-HU" sz="2400" dirty="0" smtClean="0">
                <a:solidFill>
                  <a:schemeClr val="accent1"/>
                </a:solidFill>
              </a:rPr>
              <a:t>)</a:t>
            </a:r>
            <a:endParaRPr 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151340"/>
              </p:ext>
            </p:extLst>
          </p:nvPr>
        </p:nvGraphicFramePr>
        <p:xfrm>
          <a:off x="2070847" y="2266577"/>
          <a:ext cx="45092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/>
                <a:gridCol w="797859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 </a:t>
                      </a:r>
                      <a:r>
                        <a:rPr lang="hu-HU" dirty="0" smtClean="0"/>
                        <a:t>Cím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00:00:00:00:00:AA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hu-HU" dirty="0" smtClean="0"/>
                        <a:t>perc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</a:t>
                      </a:r>
                      <a:r>
                        <a:rPr lang="hu-HU" dirty="0" smtClean="0"/>
                        <a:t>perc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00:00:00:00:00:CC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r>
                        <a:rPr lang="hu-HU" dirty="0" smtClean="0"/>
                        <a:t>mp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rot="16200000" flipH="1">
            <a:off x="5665693" y="3532095"/>
            <a:ext cx="2241182" cy="806826"/>
          </a:xfrm>
          <a:prstGeom prst="bentConnector3">
            <a:avLst>
              <a:gd name="adj1" fmla="val 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5535706" y="4011707"/>
            <a:ext cx="1891557" cy="197226"/>
          </a:xfrm>
          <a:prstGeom prst="bentConnector3">
            <a:avLst>
              <a:gd name="adj1" fmla="val -237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5459509" y="4132735"/>
            <a:ext cx="1506072" cy="340656"/>
          </a:xfrm>
          <a:prstGeom prst="bentConnector3">
            <a:avLst>
              <a:gd name="adj1" fmla="val 500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6136342" y="4173075"/>
            <a:ext cx="1120596" cy="645456"/>
          </a:xfrm>
          <a:prstGeom prst="bentConnector3">
            <a:avLst>
              <a:gd name="adj1" fmla="val -4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10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Címek tanulása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072468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Kézi beállítás is lehetséges, de</a:t>
            </a:r>
            <a:r>
              <a:rPr lang="en-US" dirty="0" smtClean="0"/>
              <a:t>…</a:t>
            </a:r>
          </a:p>
          <a:p>
            <a:pPr lvl="1"/>
            <a:r>
              <a:rPr lang="hu-HU" dirty="0" smtClean="0"/>
              <a:t>Időigényes</a:t>
            </a:r>
          </a:p>
          <a:p>
            <a:pPr lvl="1"/>
            <a:r>
              <a:rPr lang="hu-HU" dirty="0" smtClean="0"/>
              <a:t>Potenciális hiba forrás</a:t>
            </a:r>
            <a:endParaRPr lang="en-US" dirty="0" smtClean="0"/>
          </a:p>
          <a:p>
            <a:pPr lvl="1"/>
            <a:r>
              <a:rPr lang="hu-HU" dirty="0" smtClean="0"/>
              <a:t>Nem alkalmazkodik a változásokhoz</a:t>
            </a:r>
            <a:r>
              <a:rPr lang="en-US" dirty="0" smtClean="0"/>
              <a:t> (</a:t>
            </a:r>
            <a:r>
              <a:rPr lang="hu-HU" dirty="0" smtClean="0"/>
              <a:t>új </a:t>
            </a:r>
            <a:r>
              <a:rPr lang="hu-HU" dirty="0" err="1" smtClean="0"/>
              <a:t>hosztok</a:t>
            </a:r>
            <a:r>
              <a:rPr lang="hu-HU" dirty="0" smtClean="0"/>
              <a:t> léphetnek be és régiek hagyhatják el a hálózatot</a:t>
            </a:r>
            <a:r>
              <a:rPr lang="en-US" dirty="0" smtClean="0"/>
              <a:t>)</a:t>
            </a:r>
          </a:p>
          <a:p>
            <a:r>
              <a:rPr lang="hu-HU" dirty="0" smtClean="0"/>
              <a:t>Ehelyett: tanuljuk meg a címeket</a:t>
            </a:r>
            <a:endParaRPr lang="en-US" dirty="0" smtClean="0"/>
          </a:p>
          <a:p>
            <a:pPr lvl="1"/>
            <a:r>
              <a:rPr lang="hu-HU" dirty="0" smtClean="0"/>
              <a:t>Tekintsük a</a:t>
            </a:r>
            <a:r>
              <a:rPr lang="en-US" dirty="0" smtClean="0"/>
              <a:t> </a:t>
            </a:r>
            <a:r>
              <a:rPr lang="hu-HU" dirty="0" smtClean="0">
                <a:solidFill>
                  <a:schemeClr val="accent1"/>
                </a:solidFill>
              </a:rPr>
              <a:t>forrás címeit</a:t>
            </a:r>
            <a:r>
              <a:rPr lang="en-US" dirty="0" smtClean="0"/>
              <a:t> </a:t>
            </a:r>
            <a:r>
              <a:rPr lang="hu-HU" dirty="0" smtClean="0"/>
              <a:t>a különböző portokon beérkező kereteknek --- képezzünk ebből egy táblázatot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1491" y="6629719"/>
            <a:ext cx="96996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223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29613" y="5674382"/>
            <a:ext cx="704783" cy="1037224"/>
            <a:chOff x="5662115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Connector 9"/>
          <p:cNvCxnSpPr/>
          <p:nvPr/>
        </p:nvCxnSpPr>
        <p:spPr>
          <a:xfrm>
            <a:off x="4078187" y="6544983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19" y="606312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Elbow Connector 11"/>
          <p:cNvCxnSpPr>
            <a:stCxn id="16" idx="3"/>
          </p:cNvCxnSpPr>
          <p:nvPr/>
        </p:nvCxnSpPr>
        <p:spPr>
          <a:xfrm flipV="1">
            <a:off x="1526599" y="6473350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1"/>
          </p:cNvCxnSpPr>
          <p:nvPr/>
        </p:nvCxnSpPr>
        <p:spPr>
          <a:xfrm rot="10800000">
            <a:off x="3014059" y="6525261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26" y="6233849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93731" y="629442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8997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" y="529666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00:00:00:00:00:AA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61317" y="630048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00:00:00:00:00:BB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04413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50279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2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33977"/>
              </p:ext>
            </p:extLst>
          </p:nvPr>
        </p:nvGraphicFramePr>
        <p:xfrm>
          <a:off x="4078191" y="5488962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/>
                <a:gridCol w="797859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00:00:00:00:00:BB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 minutes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33905"/>
              </p:ext>
            </p:extLst>
          </p:nvPr>
        </p:nvGraphicFramePr>
        <p:xfrm>
          <a:off x="4078187" y="4737573"/>
          <a:ext cx="45092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/>
                <a:gridCol w="797859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 </a:t>
                      </a:r>
                      <a:r>
                        <a:rPr lang="hu-HU" dirty="0" smtClean="0"/>
                        <a:t>cím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00:00:00:00:00:AA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minutes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651546" y="64148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86916" y="6357345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>
            <a:off x="2604632" y="4639111"/>
            <a:ext cx="1396917" cy="1535185"/>
          </a:xfrm>
          <a:prstGeom prst="bentArrow">
            <a:avLst>
              <a:gd name="adj1" fmla="val 189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flipH="1">
            <a:off x="6309037" y="3431219"/>
            <a:ext cx="3035933" cy="954107"/>
            <a:chOff x="545369" y="4977544"/>
            <a:chExt cx="5181605" cy="1429637"/>
          </a:xfrm>
        </p:grpSpPr>
        <p:sp>
          <p:nvSpPr>
            <p:cNvPr id="28" name="Rectangular Callout 27"/>
            <p:cNvSpPr/>
            <p:nvPr/>
          </p:nvSpPr>
          <p:spPr>
            <a:xfrm>
              <a:off x="545369" y="4977544"/>
              <a:ext cx="5181602" cy="1384995"/>
            </a:xfrm>
            <a:prstGeom prst="wedgeRectCallout">
              <a:avLst>
                <a:gd name="adj1" fmla="val -9229"/>
                <a:gd name="adj2" fmla="val 13965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5372" y="4977544"/>
              <a:ext cx="5181602" cy="1429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Töröljük a régi bejegyzéseket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2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16 L 0.18264 0.0025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9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09345E-6 L -0.22795 -0.00093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Címek tanulása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072468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Kézi beállítás is lehetséges, de</a:t>
            </a:r>
            <a:r>
              <a:rPr lang="en-US" dirty="0" smtClean="0"/>
              <a:t>…</a:t>
            </a:r>
          </a:p>
          <a:p>
            <a:pPr lvl="1"/>
            <a:r>
              <a:rPr lang="hu-HU" dirty="0" smtClean="0"/>
              <a:t>Időigényes</a:t>
            </a:r>
          </a:p>
          <a:p>
            <a:pPr lvl="1"/>
            <a:r>
              <a:rPr lang="hu-HU" dirty="0" smtClean="0"/>
              <a:t>Potenciális hiba forrás</a:t>
            </a:r>
            <a:endParaRPr lang="en-US" dirty="0" smtClean="0"/>
          </a:p>
          <a:p>
            <a:pPr lvl="1"/>
            <a:r>
              <a:rPr lang="hu-HU" dirty="0" smtClean="0"/>
              <a:t>Nem alkalmazkodik a változásokhoz</a:t>
            </a:r>
            <a:r>
              <a:rPr lang="en-US" dirty="0" smtClean="0"/>
              <a:t> (</a:t>
            </a:r>
            <a:r>
              <a:rPr lang="hu-HU" dirty="0" smtClean="0"/>
              <a:t>új </a:t>
            </a:r>
            <a:r>
              <a:rPr lang="hu-HU" dirty="0" err="1" smtClean="0"/>
              <a:t>hosztok</a:t>
            </a:r>
            <a:r>
              <a:rPr lang="hu-HU" dirty="0" smtClean="0"/>
              <a:t> léphetnek be és régiek hagyhatják el a hálózatot</a:t>
            </a:r>
            <a:r>
              <a:rPr lang="en-US" dirty="0" smtClean="0"/>
              <a:t>)</a:t>
            </a:r>
          </a:p>
          <a:p>
            <a:r>
              <a:rPr lang="hu-HU" dirty="0" smtClean="0"/>
              <a:t>Ehelyett: tanuljuk meg a címeket</a:t>
            </a:r>
            <a:endParaRPr lang="en-US" dirty="0" smtClean="0"/>
          </a:p>
          <a:p>
            <a:pPr lvl="1"/>
            <a:r>
              <a:rPr lang="hu-HU" dirty="0" smtClean="0"/>
              <a:t>Tekintsük a</a:t>
            </a:r>
            <a:r>
              <a:rPr lang="en-US" dirty="0" smtClean="0"/>
              <a:t> </a:t>
            </a:r>
            <a:r>
              <a:rPr lang="hu-HU" dirty="0" smtClean="0">
                <a:solidFill>
                  <a:schemeClr val="accent1"/>
                </a:solidFill>
              </a:rPr>
              <a:t>forrás címeit</a:t>
            </a:r>
            <a:r>
              <a:rPr lang="en-US" dirty="0" smtClean="0"/>
              <a:t> </a:t>
            </a:r>
            <a:r>
              <a:rPr lang="hu-HU" dirty="0" smtClean="0"/>
              <a:t>a különböző portokon beérkező kereteknek --- képezzünk ebből egy táblázatot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1491" y="6629719"/>
            <a:ext cx="96996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223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29613" y="5674382"/>
            <a:ext cx="704783" cy="1037224"/>
            <a:chOff x="5662115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Connector 9"/>
          <p:cNvCxnSpPr/>
          <p:nvPr/>
        </p:nvCxnSpPr>
        <p:spPr>
          <a:xfrm>
            <a:off x="4078187" y="6544983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19" y="606312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Elbow Connector 11"/>
          <p:cNvCxnSpPr>
            <a:stCxn id="16" idx="3"/>
          </p:cNvCxnSpPr>
          <p:nvPr/>
        </p:nvCxnSpPr>
        <p:spPr>
          <a:xfrm flipV="1">
            <a:off x="1526599" y="6473350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1"/>
          </p:cNvCxnSpPr>
          <p:nvPr/>
        </p:nvCxnSpPr>
        <p:spPr>
          <a:xfrm rot="10800000">
            <a:off x="3014059" y="6525261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26" y="6233849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93731" y="629442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8997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" y="529666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00:00:00:00:00:AA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61317" y="630048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00:00:00:00:00:BB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04413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50279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2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85328"/>
              </p:ext>
            </p:extLst>
          </p:nvPr>
        </p:nvGraphicFramePr>
        <p:xfrm>
          <a:off x="4078191" y="5488962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/>
                <a:gridCol w="797859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00:00:00:00:00:BB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 minutes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16539"/>
              </p:ext>
            </p:extLst>
          </p:nvPr>
        </p:nvGraphicFramePr>
        <p:xfrm>
          <a:off x="4078187" y="4737573"/>
          <a:ext cx="45092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/>
                <a:gridCol w="797859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 </a:t>
                      </a:r>
                      <a:r>
                        <a:rPr lang="hu-HU" dirty="0" smtClean="0"/>
                        <a:t>cím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00:00:00:00:00:AA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minutes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651546" y="64148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86916" y="6357345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>
            <a:off x="2604632" y="4639111"/>
            <a:ext cx="1396917" cy="1535185"/>
          </a:xfrm>
          <a:prstGeom prst="bentArrow">
            <a:avLst>
              <a:gd name="adj1" fmla="val 189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Hurkok problémája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4857751" cy="50147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Src</a:t>
            </a:r>
            <a:r>
              <a:rPr lang="en-US" dirty="0" smtClean="0"/>
              <a:t>=AA, </a:t>
            </a:r>
            <a:r>
              <a:rPr lang="en-US" dirty="0" err="1" smtClean="0"/>
              <a:t>Dest</a:t>
            </a:r>
            <a:r>
              <a:rPr lang="en-US" dirty="0" smtClean="0"/>
              <a:t>=DD&gt;</a:t>
            </a:r>
          </a:p>
          <a:p>
            <a:r>
              <a:rPr lang="hu-HU" dirty="0" smtClean="0"/>
              <a:t>Ez megy a végtelenségig</a:t>
            </a:r>
            <a:endParaRPr lang="en-US" dirty="0" smtClean="0"/>
          </a:p>
          <a:p>
            <a:pPr lvl="1"/>
            <a:r>
              <a:rPr lang="hu-HU" dirty="0" smtClean="0"/>
              <a:t>Hogyan állítható meg?</a:t>
            </a:r>
            <a:endParaRPr lang="en-US" dirty="0" smtClean="0"/>
          </a:p>
          <a:p>
            <a:r>
              <a:rPr lang="hu-HU" dirty="0" smtClean="0"/>
              <a:t>Távolítsuk el a hurkokat a topológiából</a:t>
            </a:r>
            <a:endParaRPr lang="en-US" dirty="0" smtClean="0"/>
          </a:p>
          <a:p>
            <a:pPr lvl="1"/>
            <a:r>
              <a:rPr lang="hu-HU" dirty="0" smtClean="0"/>
              <a:t>A kábelek kihúzása nélkül</a:t>
            </a:r>
            <a:endParaRPr lang="en-US" dirty="0" smtClean="0"/>
          </a:p>
          <a:p>
            <a:r>
              <a:rPr lang="en-US" dirty="0" smtClean="0"/>
              <a:t>802.1</a:t>
            </a:r>
            <a:r>
              <a:rPr lang="hu-HU" dirty="0" smtClean="0"/>
              <a:t> (LAN)</a:t>
            </a:r>
            <a:r>
              <a:rPr lang="en-US" dirty="0" smtClean="0"/>
              <a:t> </a:t>
            </a:r>
            <a:r>
              <a:rPr lang="hu-HU" dirty="0" smtClean="0"/>
              <a:t>definiál egy algoritmust </a:t>
            </a:r>
            <a:r>
              <a:rPr lang="hu-HU" dirty="0" smtClean="0">
                <a:solidFill>
                  <a:schemeClr val="accent1"/>
                </a:solidFill>
              </a:rPr>
              <a:t>feszítőfa </a:t>
            </a:r>
            <a:r>
              <a:rPr lang="en-US" dirty="0" smtClean="0"/>
              <a:t>f</a:t>
            </a:r>
            <a:r>
              <a:rPr lang="hu-HU" dirty="0" smtClean="0"/>
              <a:t>építéséhez és karbantartásához, mely mentén lehetséges a keretek továbbítása</a:t>
            </a:r>
            <a:endParaRPr lang="en-US" dirty="0" smtClean="0"/>
          </a:p>
          <a:p>
            <a:pPr lvl="1"/>
            <a:endParaRPr lang="en-US" dirty="0"/>
          </a:p>
        </p:txBody>
      </p:sp>
      <p:cxnSp>
        <p:nvCxnSpPr>
          <p:cNvPr id="5" name="Elbow Connector 4"/>
          <p:cNvCxnSpPr>
            <a:stCxn id="14" idx="3"/>
            <a:endCxn id="6" idx="2"/>
          </p:cNvCxnSpPr>
          <p:nvPr/>
        </p:nvCxnSpPr>
        <p:spPr>
          <a:xfrm flipV="1">
            <a:off x="6988464" y="4360220"/>
            <a:ext cx="680483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105" y="399151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 flipV="1">
            <a:off x="6731917" y="5251134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55" y="575908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6178243" y="5251134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52" y="575908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44846" y="64303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14355" y="4339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1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773226" y="2217343"/>
            <a:ext cx="285528" cy="87584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80" y="186495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260859" y="2353556"/>
            <a:ext cx="230771" cy="73963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177" y="186495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260859" y="2878446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28" name="Elbow Connector 27"/>
          <p:cNvCxnSpPr>
            <a:stCxn id="14" idx="1"/>
            <a:endCxn id="29" idx="2"/>
          </p:cNvCxnSpPr>
          <p:nvPr/>
        </p:nvCxnSpPr>
        <p:spPr>
          <a:xfrm rot="10800000">
            <a:off x="5601669" y="4360221"/>
            <a:ext cx="617882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27" y="399151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567429" y="4339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19551" y="5036394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29" idx="0"/>
            <a:endCxn id="25" idx="1"/>
          </p:cNvCxnSpPr>
          <p:nvPr/>
        </p:nvCxnSpPr>
        <p:spPr>
          <a:xfrm rot="5400000" flipH="1" flipV="1">
            <a:off x="5490148" y="3220800"/>
            <a:ext cx="882232" cy="659190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78347" y="367026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2</a:t>
            </a:r>
            <a:endParaRPr lang="en-US" dirty="0"/>
          </a:p>
        </p:txBody>
      </p:sp>
      <p:cxnSp>
        <p:nvCxnSpPr>
          <p:cNvPr id="37" name="Elbow Connector 36"/>
          <p:cNvCxnSpPr>
            <a:stCxn id="6" idx="0"/>
            <a:endCxn id="25" idx="3"/>
          </p:cNvCxnSpPr>
          <p:nvPr/>
        </p:nvCxnSpPr>
        <p:spPr>
          <a:xfrm rot="16200000" flipV="1">
            <a:off x="6908244" y="3230807"/>
            <a:ext cx="882232" cy="639175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15990" y="367026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2</a:t>
            </a:r>
            <a:endParaRPr lang="en-US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799624"/>
              </p:ext>
            </p:extLst>
          </p:nvPr>
        </p:nvGraphicFramePr>
        <p:xfrm>
          <a:off x="4189339" y="4017537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/>
                <a:gridCol w="3105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0780"/>
              </p:ext>
            </p:extLst>
          </p:nvPr>
        </p:nvGraphicFramePr>
        <p:xfrm>
          <a:off x="8165511" y="3968852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/>
                <a:gridCol w="3105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771224" y="64303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BB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944846" y="14956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1224" y="14956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DD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18000000">
            <a:off x="6081111" y="5441950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ent Arrow 56"/>
          <p:cNvSpPr/>
          <p:nvPr/>
        </p:nvSpPr>
        <p:spPr>
          <a:xfrm rot="16200000">
            <a:off x="5261738" y="4450370"/>
            <a:ext cx="964710" cy="8683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16200000" flipV="1">
            <a:off x="6993645" y="4450178"/>
            <a:ext cx="964710" cy="8914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Right Arrow 58"/>
          <p:cNvSpPr/>
          <p:nvPr/>
        </p:nvSpPr>
        <p:spPr>
          <a:xfrm rot="5400000">
            <a:off x="6019212" y="2325482"/>
            <a:ext cx="872464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urved Right Arrow 59"/>
          <p:cNvSpPr/>
          <p:nvPr/>
        </p:nvSpPr>
        <p:spPr>
          <a:xfrm rot="5400000" flipV="1">
            <a:off x="6489208" y="2348070"/>
            <a:ext cx="872464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67783"/>
              </p:ext>
            </p:extLst>
          </p:nvPr>
        </p:nvGraphicFramePr>
        <p:xfrm>
          <a:off x="4189339" y="4025926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/>
                <a:gridCol w="3105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7982"/>
              </p:ext>
            </p:extLst>
          </p:nvPr>
        </p:nvGraphicFramePr>
        <p:xfrm>
          <a:off x="8165511" y="3977241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/>
                <a:gridCol w="3105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Curved Right Arrow 62"/>
          <p:cNvSpPr/>
          <p:nvPr/>
        </p:nvSpPr>
        <p:spPr>
          <a:xfrm rot="5400000" flipH="1">
            <a:off x="5951616" y="3625953"/>
            <a:ext cx="874681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urved Right Arrow 63"/>
          <p:cNvSpPr/>
          <p:nvPr/>
        </p:nvSpPr>
        <p:spPr>
          <a:xfrm rot="5400000" flipH="1" flipV="1">
            <a:off x="6421613" y="3648542"/>
            <a:ext cx="874682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560101"/>
              </p:ext>
            </p:extLst>
          </p:nvPr>
        </p:nvGraphicFramePr>
        <p:xfrm>
          <a:off x="4189339" y="4031210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/>
                <a:gridCol w="3105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91444"/>
              </p:ext>
            </p:extLst>
          </p:nvPr>
        </p:nvGraphicFramePr>
        <p:xfrm>
          <a:off x="8165511" y="3982525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/>
                <a:gridCol w="3105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92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3" grpId="0" animBg="1"/>
      <p:bldP spid="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Feszítőfa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095500"/>
          </a:xfrm>
        </p:spPr>
        <p:txBody>
          <a:bodyPr>
            <a:normAutofit/>
          </a:bodyPr>
          <a:lstStyle/>
          <a:p>
            <a:r>
              <a:rPr lang="hu-HU" dirty="0" smtClean="0"/>
              <a:t>Egy gráf éleinek részhalmaza, melyre teljesül:</a:t>
            </a:r>
            <a:endParaRPr lang="en-US" dirty="0" smtClean="0"/>
          </a:p>
          <a:p>
            <a:pPr lvl="1"/>
            <a:r>
              <a:rPr lang="hu-HU" dirty="0" smtClean="0"/>
              <a:t>Lefed minden csomópontot</a:t>
            </a:r>
            <a:endParaRPr lang="en-US" dirty="0" smtClean="0"/>
          </a:p>
          <a:p>
            <a:pPr lvl="1"/>
            <a:r>
              <a:rPr lang="hu-HU" dirty="0" smtClean="0">
                <a:solidFill>
                  <a:schemeClr val="accent1"/>
                </a:solidFill>
              </a:rPr>
              <a:t>Nem tartalmaz köröket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hu-HU" dirty="0" smtClean="0"/>
              <a:t>Továbbá a struktúra egy fa-gráf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1475" y="388143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1475" y="52339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09825" y="388143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09825" y="499586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09825" y="61102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324350" y="388143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24350" y="61102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>
            <a:off x="866775" y="4129087"/>
            <a:ext cx="15430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10" idx="2"/>
          </p:cNvCxnSpPr>
          <p:nvPr/>
        </p:nvCxnSpPr>
        <p:spPr>
          <a:xfrm>
            <a:off x="2905125" y="4129087"/>
            <a:ext cx="14192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6"/>
            <a:endCxn id="10" idx="3"/>
          </p:cNvCxnSpPr>
          <p:nvPr/>
        </p:nvCxnSpPr>
        <p:spPr>
          <a:xfrm flipV="1">
            <a:off x="2905125" y="4304202"/>
            <a:ext cx="1491760" cy="9393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2657475" y="4376737"/>
            <a:ext cx="0" cy="619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4"/>
            <a:endCxn id="9" idx="0"/>
          </p:cNvCxnSpPr>
          <p:nvPr/>
        </p:nvCxnSpPr>
        <p:spPr>
          <a:xfrm>
            <a:off x="2657475" y="5491162"/>
            <a:ext cx="0" cy="619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1" idx="0"/>
          </p:cNvCxnSpPr>
          <p:nvPr/>
        </p:nvCxnSpPr>
        <p:spPr>
          <a:xfrm>
            <a:off x="4572000" y="4376737"/>
            <a:ext cx="0" cy="17335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6"/>
            <a:endCxn id="11" idx="2"/>
          </p:cNvCxnSpPr>
          <p:nvPr/>
        </p:nvCxnSpPr>
        <p:spPr>
          <a:xfrm>
            <a:off x="2905125" y="6357937"/>
            <a:ext cx="14192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4"/>
            <a:endCxn id="6" idx="0"/>
          </p:cNvCxnSpPr>
          <p:nvPr/>
        </p:nvCxnSpPr>
        <p:spPr>
          <a:xfrm>
            <a:off x="619125" y="4376737"/>
            <a:ext cx="0" cy="857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8" idx="2"/>
          </p:cNvCxnSpPr>
          <p:nvPr/>
        </p:nvCxnSpPr>
        <p:spPr>
          <a:xfrm flipV="1">
            <a:off x="866775" y="5243512"/>
            <a:ext cx="1543050" cy="238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5"/>
            <a:endCxn id="9" idx="2"/>
          </p:cNvCxnSpPr>
          <p:nvPr/>
        </p:nvCxnSpPr>
        <p:spPr>
          <a:xfrm>
            <a:off x="794240" y="5656752"/>
            <a:ext cx="1615585" cy="7011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6"/>
            <a:endCxn id="10" idx="2"/>
          </p:cNvCxnSpPr>
          <p:nvPr/>
        </p:nvCxnSpPr>
        <p:spPr>
          <a:xfrm>
            <a:off x="2905125" y="4129087"/>
            <a:ext cx="141922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4"/>
            <a:endCxn id="8" idx="0"/>
          </p:cNvCxnSpPr>
          <p:nvPr/>
        </p:nvCxnSpPr>
        <p:spPr>
          <a:xfrm>
            <a:off x="2657475" y="4376737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4"/>
            <a:endCxn id="9" idx="0"/>
          </p:cNvCxnSpPr>
          <p:nvPr/>
        </p:nvCxnSpPr>
        <p:spPr>
          <a:xfrm>
            <a:off x="2657475" y="5491162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4"/>
            <a:endCxn id="11" idx="0"/>
          </p:cNvCxnSpPr>
          <p:nvPr/>
        </p:nvCxnSpPr>
        <p:spPr>
          <a:xfrm>
            <a:off x="4572000" y="4376737"/>
            <a:ext cx="0" cy="17335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4"/>
            <a:endCxn id="6" idx="0"/>
          </p:cNvCxnSpPr>
          <p:nvPr/>
        </p:nvCxnSpPr>
        <p:spPr>
          <a:xfrm>
            <a:off x="619125" y="4376737"/>
            <a:ext cx="0" cy="8572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6"/>
            <a:endCxn id="8" idx="2"/>
          </p:cNvCxnSpPr>
          <p:nvPr/>
        </p:nvCxnSpPr>
        <p:spPr>
          <a:xfrm flipV="1">
            <a:off x="866775" y="5243512"/>
            <a:ext cx="1543050" cy="238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71475" y="38814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371475" y="52339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2409825" y="38814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2409825" y="4995862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409825" y="61102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4324350" y="38814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4324350" y="61102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7352565" y="2861163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61" name="Straight Connector 60"/>
          <p:cNvCxnSpPr>
            <a:stCxn id="69" idx="4"/>
            <a:endCxn id="71" idx="0"/>
          </p:cNvCxnSpPr>
          <p:nvPr/>
        </p:nvCxnSpPr>
        <p:spPr>
          <a:xfrm>
            <a:off x="8647965" y="4470888"/>
            <a:ext cx="0" cy="48760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9" idx="0"/>
            <a:endCxn id="60" idx="5"/>
          </p:cNvCxnSpPr>
          <p:nvPr/>
        </p:nvCxnSpPr>
        <p:spPr>
          <a:xfrm flipH="1" flipV="1">
            <a:off x="7775330" y="3283928"/>
            <a:ext cx="872635" cy="69166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4"/>
          </p:cNvCxnSpPr>
          <p:nvPr/>
        </p:nvCxnSpPr>
        <p:spPr>
          <a:xfrm>
            <a:off x="7600215" y="3356463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1" idx="4"/>
            <a:endCxn id="72" idx="0"/>
          </p:cNvCxnSpPr>
          <p:nvPr/>
        </p:nvCxnSpPr>
        <p:spPr>
          <a:xfrm>
            <a:off x="8647965" y="5453796"/>
            <a:ext cx="0" cy="58871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4"/>
            <a:endCxn id="68" idx="4"/>
          </p:cNvCxnSpPr>
          <p:nvPr/>
        </p:nvCxnSpPr>
        <p:spPr>
          <a:xfrm flipV="1">
            <a:off x="6581040" y="4470888"/>
            <a:ext cx="0" cy="11906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8" idx="0"/>
            <a:endCxn id="60" idx="3"/>
          </p:cNvCxnSpPr>
          <p:nvPr/>
        </p:nvCxnSpPr>
        <p:spPr>
          <a:xfrm flipV="1">
            <a:off x="6581040" y="3283928"/>
            <a:ext cx="844060" cy="69166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333390" y="5166213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6333390" y="39755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8400315" y="39755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7352565" y="39755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400315" y="4958496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8400315" y="6042514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2" name="Striped Right Arrow 91"/>
          <p:cNvSpPr/>
          <p:nvPr/>
        </p:nvSpPr>
        <p:spPr>
          <a:xfrm>
            <a:off x="4991100" y="4376737"/>
            <a:ext cx="1167910" cy="99536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1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Ütközésmentes protokollok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cap="small" dirty="0" smtClean="0"/>
              <a:t>Motiváció</a:t>
            </a:r>
          </a:p>
          <a:p>
            <a:pPr>
              <a:spcBef>
                <a:spcPts val="0"/>
              </a:spcBef>
            </a:pPr>
            <a:r>
              <a:rPr lang="hu-HU" sz="2000" dirty="0" smtClean="0"/>
              <a:t>az ütközések hátrányosan hatnak a rendszer teljesítményére</a:t>
            </a:r>
          </a:p>
          <a:p>
            <a:pPr lvl="1"/>
            <a:r>
              <a:rPr lang="hu-HU" sz="2000" dirty="0" smtClean="0"/>
              <a:t>hosszú kábel, rövid keret</a:t>
            </a:r>
          </a:p>
          <a:p>
            <a:pPr>
              <a:spcBef>
                <a:spcPts val="600"/>
              </a:spcBef>
            </a:pPr>
            <a:r>
              <a:rPr lang="hu-HU" sz="2000" dirty="0" smtClean="0"/>
              <a:t>a CSMA/CD nem mindenhol alkalmazható</a:t>
            </a:r>
          </a:p>
          <a:p>
            <a:pPr marL="0" indent="0">
              <a:buNone/>
            </a:pPr>
            <a:r>
              <a:rPr lang="hu-HU" sz="2000" b="1" cap="small" dirty="0" smtClean="0"/>
              <a:t>Feltételezések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2000" dirty="0" smtClean="0"/>
              <a:t>N állomás van.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2000" dirty="0" smtClean="0"/>
              <a:t>Az állomások 0-ától N-ig egyértelműen sorszámozva vannak.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2000" dirty="0" smtClean="0"/>
              <a:t>Réselt időmodellt feltételezünk.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7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en-US" dirty="0" smtClean="0"/>
              <a:t>802.1 </a:t>
            </a:r>
            <a:r>
              <a:rPr lang="hu-HU" dirty="0"/>
              <a:t>f</a:t>
            </a:r>
            <a:r>
              <a:rPr lang="hu-HU" dirty="0" smtClean="0"/>
              <a:t>eszítőfa algoritmusa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Az egyik </a:t>
            </a:r>
            <a:r>
              <a:rPr lang="hu-HU" dirty="0" err="1" smtClean="0"/>
              <a:t>bride-et</a:t>
            </a:r>
            <a:r>
              <a:rPr lang="hu-HU" dirty="0" smtClean="0"/>
              <a:t> megválasztjuk a fa gyökerének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Minden </a:t>
            </a:r>
            <a:r>
              <a:rPr lang="hu-HU" dirty="0" err="1" smtClean="0"/>
              <a:t>bridge</a:t>
            </a:r>
            <a:r>
              <a:rPr lang="hu-HU" dirty="0" smtClean="0"/>
              <a:t> megkeresi a legrövidebb utat a gyökérhez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Ezen utak unióját véve megkapjuk a feszítőfát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hu-HU" dirty="0" smtClean="0"/>
              <a:t>A fa építése során a </a:t>
            </a:r>
            <a:r>
              <a:rPr lang="hu-HU" dirty="0" err="1" smtClean="0"/>
              <a:t>bridge-ek</a:t>
            </a:r>
            <a:r>
              <a:rPr lang="hu-HU" dirty="0" smtClean="0"/>
              <a:t> egymás között konfigurációs üzeneteket</a:t>
            </a:r>
            <a:r>
              <a:rPr lang="en-US" dirty="0" smtClean="0"/>
              <a:t> </a:t>
            </a:r>
            <a:r>
              <a:rPr lang="hu-HU" dirty="0" smtClean="0"/>
              <a:t>(</a:t>
            </a:r>
            <a:r>
              <a:rPr lang="en-US" dirty="0" smtClean="0"/>
              <a:t>Configuration Bridge Protocol Data Units</a:t>
            </a:r>
            <a:r>
              <a:rPr lang="hu-HU" dirty="0"/>
              <a:t> [</a:t>
            </a:r>
            <a:r>
              <a:rPr lang="en-US" dirty="0" smtClean="0">
                <a:solidFill>
                  <a:schemeClr val="accent1"/>
                </a:solidFill>
              </a:rPr>
              <a:t>BPDU</a:t>
            </a:r>
            <a:r>
              <a:rPr lang="en-US" dirty="0" smtClean="0"/>
              <a:t>s</a:t>
            </a:r>
            <a:r>
              <a:rPr lang="hu-HU" dirty="0" smtClean="0"/>
              <a:t>]</a:t>
            </a:r>
            <a:r>
              <a:rPr lang="en-US" dirty="0" smtClean="0"/>
              <a:t>) </a:t>
            </a:r>
            <a:r>
              <a:rPr lang="hu-HU" dirty="0" smtClean="0"/>
              <a:t>cserélnek</a:t>
            </a:r>
            <a:endParaRPr lang="en-US" dirty="0" smtClean="0"/>
          </a:p>
          <a:p>
            <a:pPr lvl="1"/>
            <a:r>
              <a:rPr lang="hu-HU" dirty="0" smtClean="0"/>
              <a:t>A gyökér elem megválasztásához</a:t>
            </a:r>
            <a:endParaRPr lang="en-US" dirty="0" smtClean="0"/>
          </a:p>
          <a:p>
            <a:pPr lvl="1"/>
            <a:r>
              <a:rPr lang="hu-HU" dirty="0" smtClean="0"/>
              <a:t>A legrövidebb utak meghatározásához</a:t>
            </a:r>
            <a:endParaRPr lang="en-US" dirty="0" smtClean="0"/>
          </a:p>
          <a:p>
            <a:pPr lvl="1"/>
            <a:r>
              <a:rPr lang="hu-HU" dirty="0" smtClean="0"/>
              <a:t>A gyökérhez legközelebbi szomszéd (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hop</a:t>
            </a:r>
            <a:r>
              <a:rPr lang="hu-HU" dirty="0" smtClean="0"/>
              <a:t>) állomás és a hozzá tartozó port azonosításához</a:t>
            </a:r>
            <a:endParaRPr lang="en-US" dirty="0" smtClean="0"/>
          </a:p>
          <a:p>
            <a:pPr lvl="1"/>
            <a:r>
              <a:rPr lang="hu-HU" dirty="0" smtClean="0"/>
              <a:t>A feszítőfához tartozó portok kiválasztása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6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Gyökér meghatározása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83327"/>
            <a:ext cx="8839200" cy="5022273"/>
          </a:xfrm>
        </p:spPr>
        <p:txBody>
          <a:bodyPr>
            <a:normAutofit/>
          </a:bodyPr>
          <a:lstStyle/>
          <a:p>
            <a:r>
              <a:rPr lang="hu-HU" sz="2800" dirty="0" smtClean="0"/>
              <a:t>Kezdetben minden állomás feltételezi magáról, hogy gyökér</a:t>
            </a:r>
            <a:endParaRPr lang="en-US" sz="2800" dirty="0" smtClean="0"/>
          </a:p>
          <a:p>
            <a:r>
              <a:rPr lang="en-US" sz="2800" dirty="0" smtClean="0"/>
              <a:t>Bridge</a:t>
            </a:r>
            <a:r>
              <a:rPr lang="hu-HU" sz="2800" dirty="0" err="1" smtClean="0"/>
              <a:t>-ek</a:t>
            </a:r>
            <a:r>
              <a:rPr lang="en-US" sz="2800" dirty="0" smtClean="0"/>
              <a:t> </a:t>
            </a:r>
            <a:r>
              <a:rPr lang="hu-HU" sz="2800" dirty="0" smtClean="0"/>
              <a:t>minden irányba szétküldik a </a:t>
            </a:r>
            <a:r>
              <a:rPr lang="en-US" sz="2800" dirty="0" smtClean="0"/>
              <a:t>BPDU</a:t>
            </a:r>
            <a:r>
              <a:rPr lang="hu-HU" sz="2800" dirty="0" smtClean="0"/>
              <a:t> üzeneteiket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hu-HU" sz="2800" dirty="0" smtClean="0"/>
              <a:t>A fogadott</a:t>
            </a:r>
            <a:r>
              <a:rPr lang="en-US" sz="2800" dirty="0" smtClean="0"/>
              <a:t> BPDU</a:t>
            </a:r>
            <a:r>
              <a:rPr lang="hu-HU" sz="2800" dirty="0" smtClean="0"/>
              <a:t> üzenet alapján, minden </a:t>
            </a:r>
            <a:r>
              <a:rPr lang="hu-HU" sz="2800" dirty="0" err="1" smtClean="0"/>
              <a:t>switch</a:t>
            </a:r>
            <a:r>
              <a:rPr lang="hu-HU" sz="2800" dirty="0" smtClean="0"/>
              <a:t> választ</a:t>
            </a:r>
            <a:r>
              <a:rPr lang="en-US" sz="2800" dirty="0" smtClean="0"/>
              <a:t>:</a:t>
            </a:r>
          </a:p>
          <a:p>
            <a:pPr lvl="1"/>
            <a:r>
              <a:rPr lang="hu-HU" sz="2400" dirty="0" smtClean="0"/>
              <a:t>Egy új gyökér elemet</a:t>
            </a:r>
            <a:r>
              <a:rPr lang="en-US" sz="2400" dirty="0" smtClean="0"/>
              <a:t> (</a:t>
            </a:r>
            <a:r>
              <a:rPr lang="hu-HU" sz="2400" dirty="0" smtClean="0"/>
              <a:t>legkisebb ismert Gyökér</a:t>
            </a:r>
            <a:r>
              <a:rPr lang="en-US" sz="2400" dirty="0" smtClean="0"/>
              <a:t> ID</a:t>
            </a:r>
            <a:r>
              <a:rPr lang="hu-HU" sz="2400" dirty="0"/>
              <a:t> </a:t>
            </a:r>
            <a:r>
              <a:rPr lang="hu-HU" sz="2400" dirty="0" smtClean="0"/>
              <a:t>alapján</a:t>
            </a:r>
            <a:r>
              <a:rPr lang="en-US" sz="2400" dirty="0" smtClean="0"/>
              <a:t>)</a:t>
            </a:r>
          </a:p>
          <a:p>
            <a:pPr lvl="1"/>
            <a:r>
              <a:rPr lang="hu-HU" sz="2400" dirty="0" smtClean="0"/>
              <a:t>Egy új gyökér </a:t>
            </a:r>
            <a:r>
              <a:rPr lang="hu-HU" sz="2400" dirty="0" err="1" smtClean="0"/>
              <a:t>portot</a:t>
            </a:r>
            <a:r>
              <a:rPr lang="en-US" sz="2400" dirty="0" smtClean="0"/>
              <a:t> (</a:t>
            </a:r>
            <a:r>
              <a:rPr lang="hu-HU" sz="2400" dirty="0" smtClean="0"/>
              <a:t>melyik interfész megy a gyökér irányába</a:t>
            </a:r>
            <a:r>
              <a:rPr lang="en-US" sz="2400" dirty="0" smtClean="0"/>
              <a:t>)</a:t>
            </a:r>
          </a:p>
          <a:p>
            <a:pPr lvl="1"/>
            <a:r>
              <a:rPr lang="hu-HU" sz="2400" dirty="0" smtClean="0"/>
              <a:t>Egy új kijelölt </a:t>
            </a:r>
            <a:r>
              <a:rPr lang="hu-HU" sz="2400" dirty="0" err="1" smtClean="0"/>
              <a:t>bridge-et</a:t>
            </a:r>
            <a:r>
              <a:rPr lang="en-US" sz="2400" dirty="0" smtClean="0"/>
              <a:t> (</a:t>
            </a:r>
            <a:r>
              <a:rPr lang="hu-HU" sz="2400" dirty="0" smtClean="0"/>
              <a:t>a következő állomás a gyökérhez vezető úton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782955" y="3071423"/>
            <a:ext cx="5626375" cy="400110"/>
            <a:chOff x="457396" y="1885296"/>
            <a:chExt cx="5626375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1938564" y="1885296"/>
              <a:ext cx="1337481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>
                  <a:solidFill>
                    <a:schemeClr val="bg1"/>
                  </a:solidFill>
                </a:rPr>
                <a:t>Gyökér </a:t>
              </a:r>
              <a:r>
                <a:rPr lang="en-US" sz="2000" dirty="0" smtClean="0">
                  <a:solidFill>
                    <a:schemeClr val="bg1"/>
                  </a:solidFill>
                </a:rPr>
                <a:t>ID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76045" y="1885296"/>
              <a:ext cx="2807726" cy="40011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>
                  <a:solidFill>
                    <a:schemeClr val="bg1"/>
                  </a:solidFill>
                </a:rPr>
                <a:t>Út költség a gyökérhez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396" y="1885296"/>
              <a:ext cx="1471063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Bridge ID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Feszítőfa építése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>
            <a:off x="1981188" y="2975455"/>
            <a:ext cx="0" cy="1215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7" idx="1"/>
          </p:cNvCxnSpPr>
          <p:nvPr/>
        </p:nvCxnSpPr>
        <p:spPr>
          <a:xfrm>
            <a:off x="2419029" y="2791101"/>
            <a:ext cx="185453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3"/>
            <a:endCxn id="8" idx="1"/>
          </p:cNvCxnSpPr>
          <p:nvPr/>
        </p:nvCxnSpPr>
        <p:spPr>
          <a:xfrm flipV="1">
            <a:off x="5149245" y="2791100"/>
            <a:ext cx="1749758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9" idx="3"/>
          </p:cNvCxnSpPr>
          <p:nvPr/>
        </p:nvCxnSpPr>
        <p:spPr>
          <a:xfrm rot="5400000">
            <a:off x="5543134" y="2581565"/>
            <a:ext cx="1399822" cy="2187601"/>
          </a:xfrm>
          <a:prstGeom prst="bentConnector2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1" idx="0"/>
          </p:cNvCxnSpPr>
          <p:nvPr/>
        </p:nvCxnSpPr>
        <p:spPr>
          <a:xfrm rot="16200000" flipH="1">
            <a:off x="4405145" y="4943037"/>
            <a:ext cx="1793187" cy="895779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0"/>
          </p:cNvCxnSpPr>
          <p:nvPr/>
        </p:nvCxnSpPr>
        <p:spPr>
          <a:xfrm rot="5400000" flipH="1" flipV="1">
            <a:off x="3122972" y="4911189"/>
            <a:ext cx="1793189" cy="959476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3"/>
            <a:endCxn id="11" idx="1"/>
          </p:cNvCxnSpPr>
          <p:nvPr/>
        </p:nvCxnSpPr>
        <p:spPr>
          <a:xfrm>
            <a:off x="3977669" y="6471876"/>
            <a:ext cx="133411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9" idx="1"/>
          </p:cNvCxnSpPr>
          <p:nvPr/>
        </p:nvCxnSpPr>
        <p:spPr>
          <a:xfrm>
            <a:off x="2419029" y="4375276"/>
            <a:ext cx="185453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2" idx="1"/>
          </p:cNvCxnSpPr>
          <p:nvPr/>
        </p:nvCxnSpPr>
        <p:spPr>
          <a:xfrm>
            <a:off x="403934" y="2473554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2" idx="1"/>
          </p:cNvCxnSpPr>
          <p:nvPr/>
        </p:nvCxnSpPr>
        <p:spPr>
          <a:xfrm flipV="1">
            <a:off x="403934" y="2791099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8" y="2832467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8" y="2201768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/>
          <p:cNvCxnSpPr>
            <a:stCxn id="32" idx="3"/>
            <a:endCxn id="5" idx="1"/>
          </p:cNvCxnSpPr>
          <p:nvPr/>
        </p:nvCxnSpPr>
        <p:spPr>
          <a:xfrm>
            <a:off x="1147063" y="2791099"/>
            <a:ext cx="396283" cy="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44" idx="1"/>
          </p:cNvCxnSpPr>
          <p:nvPr/>
        </p:nvCxnSpPr>
        <p:spPr>
          <a:xfrm>
            <a:off x="403934" y="4135419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4" idx="1"/>
          </p:cNvCxnSpPr>
          <p:nvPr/>
        </p:nvCxnSpPr>
        <p:spPr>
          <a:xfrm flipV="1">
            <a:off x="403934" y="4452964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8" y="4494332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8" y="3863633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/>
          <p:cNvCxnSpPr>
            <a:stCxn id="44" idx="3"/>
          </p:cNvCxnSpPr>
          <p:nvPr/>
        </p:nvCxnSpPr>
        <p:spPr>
          <a:xfrm>
            <a:off x="1147063" y="4452964"/>
            <a:ext cx="4997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52" idx="1"/>
          </p:cNvCxnSpPr>
          <p:nvPr/>
        </p:nvCxnSpPr>
        <p:spPr>
          <a:xfrm>
            <a:off x="2002369" y="6015734"/>
            <a:ext cx="0" cy="5243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52" idx="1"/>
          </p:cNvCxnSpPr>
          <p:nvPr/>
        </p:nvCxnSpPr>
        <p:spPr>
          <a:xfrm flipV="1">
            <a:off x="1516842" y="6540039"/>
            <a:ext cx="485527" cy="4136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56" y="6268252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67" y="5743948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/>
          <p:cNvCxnSpPr>
            <a:stCxn id="52" idx="3"/>
          </p:cNvCxnSpPr>
          <p:nvPr/>
        </p:nvCxnSpPr>
        <p:spPr>
          <a:xfrm flipV="1">
            <a:off x="2259971" y="6540038"/>
            <a:ext cx="1086324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722460" y="6507870"/>
            <a:ext cx="485527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722459" y="6017984"/>
            <a:ext cx="122907" cy="4898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027384" y="6510067"/>
            <a:ext cx="4997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309676" y="2793116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8309675" y="2479961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94" y="2866652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94" y="2235953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Connector 64"/>
          <p:cNvCxnSpPr/>
          <p:nvPr/>
        </p:nvCxnSpPr>
        <p:spPr>
          <a:xfrm>
            <a:off x="7614600" y="2795312"/>
            <a:ext cx="4997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70" idx="0"/>
          </p:cNvCxnSpPr>
          <p:nvPr/>
        </p:nvCxnSpPr>
        <p:spPr>
          <a:xfrm>
            <a:off x="4273562" y="1851884"/>
            <a:ext cx="451484" cy="169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0" idx="0"/>
          </p:cNvCxnSpPr>
          <p:nvPr/>
        </p:nvCxnSpPr>
        <p:spPr>
          <a:xfrm flipV="1">
            <a:off x="4725046" y="1836810"/>
            <a:ext cx="424198" cy="18466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43" y="1565024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727" y="1565024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/>
          <p:cNvCxnSpPr>
            <a:endCxn id="70" idx="2"/>
          </p:cNvCxnSpPr>
          <p:nvPr/>
        </p:nvCxnSpPr>
        <p:spPr>
          <a:xfrm flipV="1">
            <a:off x="4725046" y="2279074"/>
            <a:ext cx="0" cy="35457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46" y="2606746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46" y="419092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62" y="2606746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003" y="2606745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61" y="419092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86" y="628752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86" y="628752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889461" y="266229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89461" y="432416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002369" y="641123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03" y="6236084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580" y="5746198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6464858" y="6381266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052074" y="266651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96245" y="2021472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67071" y="2145080"/>
            <a:ext cx="95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0: 0/0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3242083" y="2167655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12: 12/0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6368315" y="2101211"/>
            <a:ext cx="95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3: 3/0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736747" y="3729256"/>
            <a:ext cx="1297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27: 27/0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3637625" y="368295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41: 41/0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2553471" y="580126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9: 9/0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4363699" y="579338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68: 68/0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1"/>
            <a:endCxn id="5" idx="3"/>
          </p:cNvCxnSpPr>
          <p:nvPr/>
        </p:nvCxnSpPr>
        <p:spPr>
          <a:xfrm flipH="1">
            <a:off x="2419029" y="2791101"/>
            <a:ext cx="1854533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" idx="0"/>
            <a:endCxn id="5" idx="2"/>
          </p:cNvCxnSpPr>
          <p:nvPr/>
        </p:nvCxnSpPr>
        <p:spPr>
          <a:xfrm flipV="1">
            <a:off x="1981188" y="2975455"/>
            <a:ext cx="0" cy="121546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01243" y="3682956"/>
            <a:ext cx="1125629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27: 0/1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3327843" y="2167654"/>
            <a:ext cx="1125629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12: 0/1</a:t>
            </a:r>
            <a:endParaRPr lang="en-US" sz="2400" dirty="0"/>
          </a:p>
        </p:txBody>
      </p:sp>
      <p:cxnSp>
        <p:nvCxnSpPr>
          <p:cNvPr id="47" name="Elbow Connector 46"/>
          <p:cNvCxnSpPr>
            <a:stCxn id="9" idx="3"/>
            <a:endCxn id="8" idx="2"/>
          </p:cNvCxnSpPr>
          <p:nvPr/>
        </p:nvCxnSpPr>
        <p:spPr>
          <a:xfrm flipV="1">
            <a:off x="5149244" y="2975454"/>
            <a:ext cx="2187601" cy="1399822"/>
          </a:xfrm>
          <a:prstGeom prst="bentConnector2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710746" y="3673754"/>
            <a:ext cx="1125629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41: 3/1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8727" y="5764992"/>
            <a:ext cx="1125629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68: 9/1</a:t>
            </a:r>
            <a:endParaRPr lang="en-US" sz="2400" dirty="0"/>
          </a:p>
        </p:txBody>
      </p:sp>
      <p:cxnSp>
        <p:nvCxnSpPr>
          <p:cNvPr id="89" name="Straight Arrow Connector 88"/>
          <p:cNvCxnSpPr>
            <a:stCxn id="11" idx="1"/>
            <a:endCxn id="10" idx="3"/>
          </p:cNvCxnSpPr>
          <p:nvPr/>
        </p:nvCxnSpPr>
        <p:spPr>
          <a:xfrm flipH="1">
            <a:off x="3977669" y="6471876"/>
            <a:ext cx="133411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710745" y="3682955"/>
            <a:ext cx="112562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41: 0/2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6368312" y="2099794"/>
            <a:ext cx="95410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3: 0/2</a:t>
            </a:r>
            <a:endParaRPr lang="en-US" sz="2400" dirty="0"/>
          </a:p>
        </p:txBody>
      </p:sp>
      <p:cxnSp>
        <p:nvCxnSpPr>
          <p:cNvPr id="94" name="Straight Arrow Connector 93"/>
          <p:cNvCxnSpPr>
            <a:stCxn id="9" idx="1"/>
            <a:endCxn id="6" idx="3"/>
          </p:cNvCxnSpPr>
          <p:nvPr/>
        </p:nvCxnSpPr>
        <p:spPr>
          <a:xfrm flipH="1">
            <a:off x="2419029" y="4375276"/>
            <a:ext cx="18545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1"/>
            <a:endCxn id="7" idx="3"/>
          </p:cNvCxnSpPr>
          <p:nvPr/>
        </p:nvCxnSpPr>
        <p:spPr>
          <a:xfrm flipH="1">
            <a:off x="5149245" y="2791100"/>
            <a:ext cx="1749758" cy="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436855" y="5764991"/>
            <a:ext cx="112562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68: 3/2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527674" y="5793380"/>
            <a:ext cx="95410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9: 3/2</a:t>
            </a:r>
            <a:endParaRPr lang="en-US" sz="2400" dirty="0"/>
          </a:p>
        </p:txBody>
      </p:sp>
      <p:cxnSp>
        <p:nvCxnSpPr>
          <p:cNvPr id="103" name="Elbow Connector 102"/>
          <p:cNvCxnSpPr>
            <a:stCxn id="10" idx="0"/>
          </p:cNvCxnSpPr>
          <p:nvPr/>
        </p:nvCxnSpPr>
        <p:spPr>
          <a:xfrm rot="5400000" flipH="1" flipV="1">
            <a:off x="3155621" y="4943838"/>
            <a:ext cx="1727891" cy="959477"/>
          </a:xfrm>
          <a:prstGeom prst="bentConnector3">
            <a:avLst>
              <a:gd name="adj1" fmla="val 52010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1" idx="0"/>
          </p:cNvCxnSpPr>
          <p:nvPr/>
        </p:nvCxnSpPr>
        <p:spPr>
          <a:xfrm rot="16200000" flipV="1">
            <a:off x="4437794" y="4975686"/>
            <a:ext cx="1727891" cy="895779"/>
          </a:xfrm>
          <a:prstGeom prst="bentConnector3">
            <a:avLst>
              <a:gd name="adj1" fmla="val 5200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436490" y="5769543"/>
            <a:ext cx="1125629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68: 0/3</a:t>
            </a:r>
            <a:endParaRPr lang="en-US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527106" y="5795531"/>
            <a:ext cx="954108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9: 0/3</a:t>
            </a:r>
            <a:endParaRPr lang="en-US" sz="2400" dirty="0"/>
          </a:p>
        </p:txBody>
      </p:sp>
      <p:sp>
        <p:nvSpPr>
          <p:cNvPr id="114" name="Multiply 113"/>
          <p:cNvSpPr/>
          <p:nvPr/>
        </p:nvSpPr>
        <p:spPr>
          <a:xfrm>
            <a:off x="4398045" y="6244763"/>
            <a:ext cx="559257" cy="53060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7055343" y="4109973"/>
            <a:ext cx="559257" cy="53060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9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 animBg="1"/>
      <p:bldP spid="92" grpId="0" animBg="1"/>
      <p:bldP spid="93" grpId="0" animBg="1"/>
      <p:bldP spid="100" grpId="0" animBg="1"/>
      <p:bldP spid="101" grpId="0" animBg="1"/>
      <p:bldP spid="112" grpId="0" animBg="1"/>
      <p:bldP spid="113" grpId="0" animBg="1"/>
      <p:bldP spid="114" grpId="0" animBg="1"/>
      <p:bldP spid="1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Bridge-ek</a:t>
            </a:r>
            <a:r>
              <a:rPr lang="hu-HU" dirty="0" smtClean="0"/>
              <a:t> </a:t>
            </a:r>
            <a:r>
              <a:rPr lang="en-US" dirty="0" smtClean="0"/>
              <a:t>vs. Switch</a:t>
            </a:r>
            <a:r>
              <a:rPr lang="hu-HU" dirty="0" err="1" smtClean="0"/>
              <a:t>-ek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Hidak vs. Kapcsolók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bridge-ek</a:t>
            </a:r>
            <a:r>
              <a:rPr lang="hu-HU" dirty="0" smtClean="0"/>
              <a:t> lehetővé teszik hogy növeljük a</a:t>
            </a:r>
            <a:r>
              <a:rPr lang="en-US" dirty="0" smtClean="0"/>
              <a:t> LAN</a:t>
            </a:r>
            <a:r>
              <a:rPr lang="hu-HU" dirty="0" err="1" smtClean="0"/>
              <a:t>-ok</a:t>
            </a:r>
            <a:r>
              <a:rPr lang="hu-HU" dirty="0" smtClean="0"/>
              <a:t> kapacitását</a:t>
            </a:r>
            <a:endParaRPr lang="en-US" dirty="0" smtClean="0"/>
          </a:p>
          <a:p>
            <a:pPr lvl="1"/>
            <a:r>
              <a:rPr lang="hu-HU" dirty="0" smtClean="0"/>
              <a:t>Csökkentik a sikeres átvitelhez szükséges elküldendő csomagok számát</a:t>
            </a:r>
          </a:p>
          <a:p>
            <a:pPr lvl="1"/>
            <a:r>
              <a:rPr lang="hu-HU" dirty="0" smtClean="0"/>
              <a:t>Kezeli a hurkokat</a:t>
            </a:r>
            <a:endParaRPr lang="en-US" dirty="0" smtClean="0"/>
          </a:p>
          <a:p>
            <a:r>
              <a:rPr lang="hu-HU" dirty="0" smtClean="0"/>
              <a:t>A s</a:t>
            </a:r>
            <a:r>
              <a:rPr lang="en-US" dirty="0" smtClean="0"/>
              <a:t>witch</a:t>
            </a:r>
            <a:r>
              <a:rPr lang="hu-HU" dirty="0" err="1" smtClean="0"/>
              <a:t>-ek</a:t>
            </a:r>
            <a:r>
              <a:rPr lang="hu-HU" dirty="0" smtClean="0"/>
              <a:t> a </a:t>
            </a:r>
            <a:r>
              <a:rPr lang="hu-HU" dirty="0" err="1" smtClean="0"/>
              <a:t>bridge-ek</a:t>
            </a:r>
            <a:r>
              <a:rPr lang="hu-HU" dirty="0" smtClean="0"/>
              <a:t> speciális esetei</a:t>
            </a:r>
            <a:endParaRPr lang="en-US" dirty="0" smtClean="0"/>
          </a:p>
          <a:p>
            <a:pPr lvl="1"/>
            <a:r>
              <a:rPr lang="hu-HU" dirty="0" smtClean="0"/>
              <a:t>Minden port egyetlen egy </a:t>
            </a:r>
            <a:r>
              <a:rPr lang="hu-HU" dirty="0" err="1" smtClean="0"/>
              <a:t>hoszthoz</a:t>
            </a:r>
            <a:r>
              <a:rPr lang="hu-HU" dirty="0" smtClean="0"/>
              <a:t> kapcsolódik</a:t>
            </a:r>
            <a:endParaRPr lang="en-US" dirty="0" smtClean="0"/>
          </a:p>
          <a:p>
            <a:pPr lvl="2"/>
            <a:r>
              <a:rPr lang="hu-HU" dirty="0" smtClean="0"/>
              <a:t>Lehet egy kliens terminál</a:t>
            </a:r>
            <a:endParaRPr lang="en-US" dirty="0" smtClean="0"/>
          </a:p>
          <a:p>
            <a:pPr lvl="2"/>
            <a:r>
              <a:rPr lang="hu-HU" dirty="0" smtClean="0"/>
              <a:t>vagy akár egy másik </a:t>
            </a:r>
            <a:r>
              <a:rPr lang="hu-HU" dirty="0" err="1" smtClean="0"/>
              <a:t>switch</a:t>
            </a:r>
            <a:endParaRPr lang="en-US" dirty="0" smtClean="0"/>
          </a:p>
          <a:p>
            <a:pPr lvl="1"/>
            <a:r>
              <a:rPr lang="hu-HU" dirty="0" err="1" smtClean="0"/>
              <a:t>Full-duplex</a:t>
            </a:r>
            <a:r>
              <a:rPr lang="hu-HU" dirty="0" smtClean="0"/>
              <a:t> </a:t>
            </a:r>
            <a:r>
              <a:rPr lang="hu-HU" dirty="0" err="1" smtClean="0"/>
              <a:t>link-ek</a:t>
            </a:r>
            <a:endParaRPr lang="en-US" dirty="0" smtClean="0"/>
          </a:p>
          <a:p>
            <a:pPr lvl="1"/>
            <a:r>
              <a:rPr lang="hu-HU" dirty="0" smtClean="0"/>
              <a:t>Egyszerűsített hardver: nincs szükség CSMA/CD-re</a:t>
            </a:r>
            <a:r>
              <a:rPr lang="en-US" dirty="0" smtClean="0"/>
              <a:t>!</a:t>
            </a:r>
          </a:p>
          <a:p>
            <a:pPr lvl="1"/>
            <a:r>
              <a:rPr lang="hu-HU" dirty="0" smtClean="0"/>
              <a:t>Különböző sebességű/rátájú portok is lehetségesek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Kapcsoljuk össze az</a:t>
            </a:r>
            <a:r>
              <a:rPr lang="en-US" dirty="0" smtClean="0"/>
              <a:t> Internet</a:t>
            </a:r>
            <a:r>
              <a:rPr lang="hu-HU" dirty="0" smtClean="0"/>
              <a:t>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375" y="1600200"/>
            <a:ext cx="8991600" cy="5105400"/>
          </a:xfrm>
        </p:spPr>
        <p:txBody>
          <a:bodyPr/>
          <a:lstStyle/>
          <a:p>
            <a:r>
              <a:rPr lang="hu-HU" dirty="0" err="1" smtClean="0"/>
              <a:t>Switch-ek</a:t>
            </a:r>
            <a:r>
              <a:rPr lang="hu-HU" dirty="0" smtClean="0"/>
              <a:t> képességei</a:t>
            </a:r>
            <a:r>
              <a:rPr lang="en-US" dirty="0" smtClean="0"/>
              <a:t>:</a:t>
            </a:r>
          </a:p>
          <a:p>
            <a:pPr lvl="1"/>
            <a:r>
              <a:rPr lang="hu-HU" dirty="0" smtClean="0"/>
              <a:t>MAC cím alapú útvonalválasztás a hálózatban</a:t>
            </a:r>
            <a:endParaRPr lang="en-US" dirty="0" smtClean="0"/>
          </a:p>
          <a:p>
            <a:pPr lvl="1"/>
            <a:r>
              <a:rPr lang="hu-HU" dirty="0" smtClean="0"/>
              <a:t>Automatikusan megtanulja az utakat egy új állomáshoz</a:t>
            </a:r>
            <a:endParaRPr lang="en-US" dirty="0" smtClean="0"/>
          </a:p>
          <a:p>
            <a:pPr lvl="1"/>
            <a:r>
              <a:rPr lang="hu-HU" dirty="0" smtClean="0"/>
              <a:t>Feloldja a hurkokat</a:t>
            </a:r>
            <a:endParaRPr lang="en-US" dirty="0" smtClean="0"/>
          </a:p>
          <a:p>
            <a:r>
              <a:rPr lang="hu-HU" dirty="0" smtClean="0"/>
              <a:t>Lehetne a teljes internet egy ily módon összekötött tartomány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endParaRPr lang="en-US" sz="4000" dirty="0" smtClean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N</a:t>
            </a:r>
            <a:r>
              <a:rPr lang="hu-HU" sz="4000" dirty="0" smtClean="0">
                <a:solidFill>
                  <a:schemeClr val="accent2"/>
                </a:solidFill>
              </a:rPr>
              <a:t>EM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Korlátok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Nem hatékony</a:t>
            </a:r>
            <a:endParaRPr lang="en-US" dirty="0" smtClean="0"/>
          </a:p>
          <a:p>
            <a:pPr lvl="1"/>
            <a:r>
              <a:rPr lang="hu-HU" dirty="0" smtClean="0"/>
              <a:t>Elárasztás ismeretlen állomások megtalálásához</a:t>
            </a:r>
            <a:endParaRPr lang="en-US" dirty="0" smtClean="0"/>
          </a:p>
          <a:p>
            <a:r>
              <a:rPr lang="hu-HU" dirty="0" smtClean="0"/>
              <a:t>Gyenge teljesítmény</a:t>
            </a:r>
            <a:endParaRPr lang="en-US" dirty="0" smtClean="0"/>
          </a:p>
          <a:p>
            <a:pPr lvl="1"/>
            <a:r>
              <a:rPr lang="hu-HU" dirty="0" smtClean="0"/>
              <a:t>A feszítőfa nem foglalkozik a terhelés elosztással</a:t>
            </a:r>
            <a:endParaRPr lang="en-US" dirty="0"/>
          </a:p>
          <a:p>
            <a:pPr lvl="1"/>
            <a:r>
              <a:rPr lang="en-US" dirty="0" smtClean="0"/>
              <a:t>Hot spots</a:t>
            </a:r>
          </a:p>
          <a:p>
            <a:r>
              <a:rPr lang="hu-HU" dirty="0" smtClean="0"/>
              <a:t>Nagyon gyenge skálázhatóság</a:t>
            </a:r>
            <a:endParaRPr lang="en-US" dirty="0"/>
          </a:p>
          <a:p>
            <a:pPr lvl="1"/>
            <a:r>
              <a:rPr lang="hu-HU" dirty="0" smtClean="0"/>
              <a:t>Minden </a:t>
            </a:r>
            <a:r>
              <a:rPr lang="hu-HU" dirty="0" err="1" smtClean="0"/>
              <a:t>switch-nek</a:t>
            </a:r>
            <a:r>
              <a:rPr lang="hu-HU" dirty="0" smtClean="0"/>
              <a:t> az Internet összes MAC címét ismerni kellene a továbbító táblájában</a:t>
            </a:r>
            <a:r>
              <a:rPr lang="en-US" dirty="0" smtClean="0"/>
              <a:t>!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hu-HU" dirty="0" smtClean="0"/>
              <a:t>Az </a:t>
            </a:r>
            <a:r>
              <a:rPr lang="en-US" dirty="0" smtClean="0"/>
              <a:t>IP </a:t>
            </a:r>
            <a:r>
              <a:rPr lang="hu-HU" dirty="0" smtClean="0"/>
              <a:t>fogja ezt a problémát megoldani…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775" y="4039439"/>
            <a:ext cx="8671498" cy="144696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Hálózati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 fontScale="92500" lnSpcReduction="10000"/>
          </a:bodyPr>
          <a:lstStyle/>
          <a:p>
            <a:r>
              <a:rPr lang="hu-HU" dirty="0" smtClean="0"/>
              <a:t>Szolgáltatás</a:t>
            </a:r>
            <a:endParaRPr lang="en-US" dirty="0" smtClean="0"/>
          </a:p>
          <a:p>
            <a:pPr lvl="1"/>
            <a:r>
              <a:rPr lang="hu-HU" dirty="0" smtClean="0"/>
              <a:t>Csomagtovábbítás</a:t>
            </a:r>
          </a:p>
          <a:p>
            <a:pPr lvl="1"/>
            <a:r>
              <a:rPr lang="hu-HU" dirty="0" smtClean="0"/>
              <a:t>Útvonalválasztás</a:t>
            </a:r>
            <a:endParaRPr lang="hu-HU" dirty="0"/>
          </a:p>
          <a:p>
            <a:pPr lvl="1"/>
            <a:r>
              <a:rPr lang="hu-HU" dirty="0" smtClean="0"/>
              <a:t>Csomag </a:t>
            </a:r>
            <a:r>
              <a:rPr lang="hu-HU" dirty="0" err="1" smtClean="0"/>
              <a:t>fragmentálás</a:t>
            </a:r>
            <a:r>
              <a:rPr lang="hu-HU" dirty="0" smtClean="0"/>
              <a:t> kezelése</a:t>
            </a:r>
            <a:endParaRPr lang="en-US" dirty="0" smtClean="0"/>
          </a:p>
          <a:p>
            <a:pPr lvl="1"/>
            <a:r>
              <a:rPr lang="hu-HU" dirty="0" smtClean="0"/>
              <a:t>Csomag ütemezés</a:t>
            </a:r>
            <a:endParaRPr lang="en-US" dirty="0" smtClean="0"/>
          </a:p>
          <a:p>
            <a:pPr lvl="1"/>
            <a:r>
              <a:rPr lang="hu-HU" dirty="0" smtClean="0"/>
              <a:t>Puffer kezelés</a:t>
            </a:r>
            <a:endParaRPr lang="en-US" dirty="0" smtClean="0"/>
          </a:p>
          <a:p>
            <a:r>
              <a:rPr lang="hu-HU" dirty="0" smtClean="0"/>
              <a:t>Interfész</a:t>
            </a:r>
            <a:endParaRPr lang="en-US" dirty="0" smtClean="0"/>
          </a:p>
          <a:p>
            <a:pPr lvl="1"/>
            <a:r>
              <a:rPr lang="hu-HU" dirty="0" smtClean="0"/>
              <a:t>Csomag küldése egy adott végpontnak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hu-HU" dirty="0" smtClean="0"/>
              <a:t>Protokoll</a:t>
            </a:r>
            <a:endParaRPr lang="en-US" dirty="0" smtClean="0"/>
          </a:p>
          <a:p>
            <a:pPr lvl="1"/>
            <a:r>
              <a:rPr lang="hu-HU" dirty="0" smtClean="0"/>
              <a:t>Globálisan egyedi címeket definiálása</a:t>
            </a:r>
            <a:endParaRPr lang="en-US" dirty="0" smtClean="0"/>
          </a:p>
          <a:p>
            <a:pPr lvl="1"/>
            <a:r>
              <a:rPr lang="hu-HU" dirty="0" err="1" smtClean="0"/>
              <a:t>Routing</a:t>
            </a:r>
            <a:r>
              <a:rPr lang="hu-HU" dirty="0" smtClean="0"/>
              <a:t> táblák karbantartása</a:t>
            </a:r>
            <a:endParaRPr lang="en-US" dirty="0" smtClean="0"/>
          </a:p>
          <a:p>
            <a:r>
              <a:rPr lang="hu-HU" dirty="0" smtClean="0"/>
              <a:t>Példák</a:t>
            </a:r>
            <a:r>
              <a:rPr lang="en-US" dirty="0" smtClean="0"/>
              <a:t>: Internet Protocol (IP</a:t>
            </a:r>
            <a:r>
              <a:rPr lang="hu-HU" dirty="0" smtClean="0"/>
              <a:t>v4</a:t>
            </a:r>
            <a:r>
              <a:rPr lang="en-US" dirty="0" smtClean="0"/>
              <a:t>), IPv6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6068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Alkalmazási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Megjelenítési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Ülés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Szállítói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Hálózati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30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Adatkapcsolati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Fizikai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6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Forgalomirányító algoritmusok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9865"/>
            <a:ext cx="9144000" cy="4689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200" b="1" cap="small" dirty="0" smtClean="0"/>
              <a:t>Definíció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dirty="0" smtClean="0"/>
              <a:t>A hálózati réteg szoftverének azon része, amely azért a döntésért felelős, hogy a bejövő csomag melyik kimeneti vonalon kerüljön továbbításra.</a:t>
            </a:r>
          </a:p>
          <a:p>
            <a:r>
              <a:rPr lang="hu-HU" sz="2200" dirty="0" smtClean="0"/>
              <a:t>A folyamat két jól-elkülöníthető lépésre bontható fel: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200" dirty="0" smtClean="0"/>
              <a:t>Forgalomirányító táblázatok feltöltése és karbantartása.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200" dirty="0" smtClean="0"/>
              <a:t>Továbbítás.</a:t>
            </a:r>
          </a:p>
          <a:p>
            <a:pPr marL="0" indent="0">
              <a:buNone/>
            </a:pPr>
            <a:r>
              <a:rPr lang="hu-HU" sz="2200" b="1" cap="small" dirty="0" smtClean="0"/>
              <a:t>Elvárások</a:t>
            </a:r>
            <a:endParaRPr lang="hu-HU" sz="2200" b="1" cap="small" dirty="0"/>
          </a:p>
          <a:p>
            <a:pPr marL="0" indent="0">
              <a:spcBef>
                <a:spcPts val="0"/>
              </a:spcBef>
              <a:buNone/>
            </a:pPr>
            <a:r>
              <a:rPr lang="hu-HU" sz="2200" dirty="0"/>
              <a:t>h</a:t>
            </a:r>
            <a:r>
              <a:rPr lang="hu-HU" sz="2200" dirty="0" smtClean="0"/>
              <a:t>elyesség, egyszerűség, robosztusság, stabilitás, </a:t>
            </a:r>
            <a:r>
              <a:rPr lang="hu-HU" sz="2200" dirty="0" smtClean="0">
                <a:solidFill>
                  <a:srgbClr val="C00000"/>
                </a:solidFill>
              </a:rPr>
              <a:t>igazságosság</a:t>
            </a:r>
            <a:r>
              <a:rPr lang="hu-HU" sz="2200" dirty="0" smtClean="0"/>
              <a:t>, </a:t>
            </a:r>
            <a:r>
              <a:rPr lang="hu-HU" sz="2200" dirty="0" err="1" smtClean="0">
                <a:solidFill>
                  <a:srgbClr val="C00000"/>
                </a:solidFill>
              </a:rPr>
              <a:t>optimalitás</a:t>
            </a:r>
            <a:r>
              <a:rPr lang="hu-HU" sz="2200" dirty="0" smtClean="0"/>
              <a:t> és hatékonyság</a:t>
            </a:r>
          </a:p>
          <a:p>
            <a:pPr marL="0" indent="0">
              <a:buNone/>
            </a:pPr>
            <a:r>
              <a:rPr lang="hu-HU" sz="2200" b="1" cap="small" dirty="0" smtClean="0"/>
              <a:t>Algoritmus osztályok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hu-HU" sz="2200" dirty="0" smtClean="0"/>
              <a:t>Adaptív algoritmusok </a:t>
            </a:r>
          </a:p>
          <a:p>
            <a:pPr lvl="2">
              <a:spcBef>
                <a:spcPts val="0"/>
              </a:spcBef>
            </a:pPr>
            <a:r>
              <a:rPr lang="hu-HU" sz="2200" dirty="0" smtClean="0"/>
              <a:t>A topológia és rendszerint a forgalom is befolyásolhatja a döntést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2200" dirty="0" smtClean="0"/>
              <a:t>Nem-adaptív algoritmusok</a:t>
            </a:r>
          </a:p>
          <a:p>
            <a:pPr lvl="2"/>
            <a:r>
              <a:rPr lang="hu-HU" sz="2200" dirty="0" smtClean="0"/>
              <a:t>offline meghatározás, betöltés a </a:t>
            </a:r>
            <a:r>
              <a:rPr lang="hu-HU" sz="2200" dirty="0" err="1" smtClean="0"/>
              <a:t>router-ekbe</a:t>
            </a:r>
            <a:r>
              <a:rPr lang="hu-HU" sz="2200" dirty="0" smtClean="0"/>
              <a:t> induláskor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27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2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Forgalomirányító algoritmusok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6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cap="small" dirty="0" smtClean="0"/>
              <a:t>Különbségek az egyes adaptív algoritmusokban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 smtClean="0"/>
              <a:t>Honnan kapják az információt? </a:t>
            </a:r>
          </a:p>
          <a:p>
            <a:pPr lvl="2"/>
            <a:r>
              <a:rPr lang="hu-HU" sz="2400" dirty="0" smtClean="0"/>
              <a:t>szomszédok, helyileg, minden </a:t>
            </a:r>
            <a:r>
              <a:rPr lang="hu-HU" sz="2400" dirty="0" err="1" smtClean="0"/>
              <a:t>router-től</a:t>
            </a:r>
            <a:endParaRPr lang="hu-HU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hu-HU" dirty="0" smtClean="0"/>
              <a:t>Mikor változtatják az útvonalakat? </a:t>
            </a:r>
          </a:p>
          <a:p>
            <a:pPr lvl="2"/>
            <a:r>
              <a:rPr lang="hu-HU" sz="2400" dirty="0" smtClean="0"/>
              <a:t>meghatározott másodpercenként, terhelés változásra, topológia változásra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 smtClean="0"/>
              <a:t>Milyen mértékeket használnak az optimalizáláshoz?</a:t>
            </a:r>
          </a:p>
          <a:p>
            <a:pPr lvl="2"/>
            <a:r>
              <a:rPr lang="hu-HU" sz="2400" dirty="0" smtClean="0"/>
              <a:t>távolság, ugrások (</a:t>
            </a:r>
            <a:r>
              <a:rPr lang="hu-HU" sz="2400" i="1" dirty="0" err="1" smtClean="0"/>
              <a:t>hops</a:t>
            </a:r>
            <a:r>
              <a:rPr lang="hu-HU" sz="2400" dirty="0" smtClean="0"/>
              <a:t>) száma, becsült késleltetés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28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3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Optimalitási</a:t>
            </a:r>
            <a:r>
              <a:rPr lang="hu-HU" dirty="0"/>
              <a:t> </a:t>
            </a:r>
            <a:r>
              <a:rPr lang="hu-HU" dirty="0" smtClean="0"/>
              <a:t>elv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0346"/>
            <a:ext cx="7886700" cy="184721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000" dirty="0" smtClean="0"/>
              <a:t>Ha </a:t>
            </a:r>
            <a:r>
              <a:rPr lang="hu-HU" sz="2000" b="1" i="1" dirty="0" smtClean="0"/>
              <a:t>J</a:t>
            </a:r>
            <a:r>
              <a:rPr lang="hu-HU" sz="2000" dirty="0" smtClean="0"/>
              <a:t> router az </a:t>
            </a:r>
            <a:r>
              <a:rPr lang="hu-HU" sz="2000" b="1" i="1" dirty="0" smtClean="0"/>
              <a:t>I</a:t>
            </a:r>
            <a:r>
              <a:rPr lang="hu-HU" sz="2000" dirty="0" smtClean="0"/>
              <a:t> </a:t>
            </a:r>
            <a:r>
              <a:rPr lang="hu-HU" sz="2000" dirty="0" err="1" smtClean="0"/>
              <a:t>router-től</a:t>
            </a:r>
            <a:r>
              <a:rPr lang="hu-HU" sz="2000" dirty="0" smtClean="0"/>
              <a:t> </a:t>
            </a:r>
            <a:r>
              <a:rPr lang="hu-HU" sz="2000" b="1" i="1" dirty="0" smtClean="0"/>
              <a:t>K</a:t>
            </a:r>
            <a:r>
              <a:rPr lang="hu-HU" sz="2000" dirty="0" smtClean="0"/>
              <a:t> router felé vezető </a:t>
            </a:r>
            <a:r>
              <a:rPr lang="hu-HU" sz="2000" i="1" dirty="0" smtClean="0"/>
              <a:t>optimális útvonalon</a:t>
            </a:r>
            <a:r>
              <a:rPr lang="hu-HU" sz="2000" dirty="0" smtClean="0"/>
              <a:t> helyezkedik el, akkor a J-től a K-ig vezető útvonal ugyanerre esik.</a:t>
            </a:r>
          </a:p>
          <a:p>
            <a:pPr lvl="1">
              <a:spcBef>
                <a:spcPts val="0"/>
              </a:spcBef>
            </a:pPr>
            <a:r>
              <a:rPr lang="hu-HU" sz="2000" b="1" dirty="0" smtClean="0"/>
              <a:t>Következmény</a:t>
            </a:r>
          </a:p>
          <a:p>
            <a:pPr marL="684000" lvl="1" indent="0">
              <a:spcBef>
                <a:spcPts val="0"/>
              </a:spcBef>
              <a:buNone/>
            </a:pPr>
            <a:r>
              <a:rPr lang="hu-HU" sz="2000" dirty="0" smtClean="0"/>
              <a:t>Az összes forrásból egy célba tartó optimális utak egy olyan fát alkotnak, melynek a gyökere a cél. Ezt nevezzük </a:t>
            </a:r>
            <a:r>
              <a:rPr lang="hu-HU" sz="2000" b="1" i="1" dirty="0" err="1" smtClean="0"/>
              <a:t>nyelőfá</a:t>
            </a:r>
            <a:r>
              <a:rPr lang="hu-HU" sz="2000" dirty="0" err="1" smtClean="0"/>
              <a:t>nak</a:t>
            </a:r>
            <a:r>
              <a:rPr lang="hu-HU" sz="2000" dirty="0" smtClean="0"/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2008823" y="4137660"/>
            <a:ext cx="205740" cy="289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14650" y="3764280"/>
            <a:ext cx="205740" cy="289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74420" y="4739640"/>
            <a:ext cx="205740" cy="289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08860" y="35052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86050" y="44577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320165" y="40386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B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1708785" y="493776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 flipV="1">
            <a:off x="2480310" y="3655377"/>
            <a:ext cx="434340" cy="25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 flipH="1">
            <a:off x="2204435" y="3726339"/>
            <a:ext cx="132881" cy="48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10" idx="6"/>
          </p:cNvCxnSpPr>
          <p:nvPr/>
        </p:nvCxnSpPr>
        <p:spPr>
          <a:xfrm flipH="1" flipV="1">
            <a:off x="1514475" y="4168140"/>
            <a:ext cx="494348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11" idx="1"/>
          </p:cNvCxnSpPr>
          <p:nvPr/>
        </p:nvCxnSpPr>
        <p:spPr>
          <a:xfrm>
            <a:off x="1486019" y="4259739"/>
            <a:ext cx="251222" cy="71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5" idx="6"/>
          </p:cNvCxnSpPr>
          <p:nvPr/>
        </p:nvCxnSpPr>
        <p:spPr>
          <a:xfrm flipH="1" flipV="1">
            <a:off x="1280160" y="4884420"/>
            <a:ext cx="428625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3886200" y="4038600"/>
            <a:ext cx="1440299" cy="8991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cap="small" dirty="0" smtClean="0">
                <a:solidFill>
                  <a:schemeClr val="tx1"/>
                </a:solidFill>
              </a:rPr>
              <a:t>K</a:t>
            </a:r>
            <a:r>
              <a:rPr lang="hu-HU" sz="1600" b="1" cap="small" dirty="0" smtClean="0">
                <a:solidFill>
                  <a:schemeClr val="tx1"/>
                </a:solidFill>
              </a:rPr>
              <a:t> </a:t>
            </a:r>
            <a:r>
              <a:rPr lang="hu-HU" sz="1600" b="1" cap="small" dirty="0" err="1" smtClean="0">
                <a:solidFill>
                  <a:schemeClr val="tx1"/>
                </a:solidFill>
              </a:rPr>
              <a:t>nyelőfája</a:t>
            </a:r>
            <a:endParaRPr lang="en-US" sz="1600" b="1" cap="small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595110" y="3310890"/>
            <a:ext cx="205740" cy="28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K</a:t>
            </a:r>
            <a:endParaRPr lang="en-US" b="1" dirty="0"/>
          </a:p>
        </p:txBody>
      </p:sp>
      <p:cxnSp>
        <p:nvCxnSpPr>
          <p:cNvPr id="32" name="Straight Arrow Connector 31"/>
          <p:cNvCxnSpPr>
            <a:stCxn id="9" idx="2"/>
            <a:endCxn id="11" idx="7"/>
          </p:cNvCxnSpPr>
          <p:nvPr/>
        </p:nvCxnSpPr>
        <p:spPr>
          <a:xfrm flipH="1">
            <a:off x="1874640" y="4587241"/>
            <a:ext cx="811411" cy="38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595110" y="391683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263640" y="441213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955155" y="441213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949434" y="493410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898119" y="6020118"/>
            <a:ext cx="205740" cy="28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606534" y="54864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7" idx="1"/>
            <a:endCxn id="38" idx="5"/>
          </p:cNvCxnSpPr>
          <p:nvPr/>
        </p:nvCxnSpPr>
        <p:spPr>
          <a:xfrm flipH="1" flipV="1">
            <a:off x="5772389" y="5707539"/>
            <a:ext cx="155860" cy="35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7"/>
            <a:endCxn id="36" idx="3"/>
          </p:cNvCxnSpPr>
          <p:nvPr/>
        </p:nvCxnSpPr>
        <p:spPr>
          <a:xfrm flipV="1">
            <a:off x="5772388" y="5155249"/>
            <a:ext cx="205502" cy="36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7"/>
            <a:endCxn id="34" idx="3"/>
          </p:cNvCxnSpPr>
          <p:nvPr/>
        </p:nvCxnSpPr>
        <p:spPr>
          <a:xfrm flipV="1">
            <a:off x="6115289" y="4633278"/>
            <a:ext cx="176807" cy="33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7"/>
            <a:endCxn id="33" idx="3"/>
          </p:cNvCxnSpPr>
          <p:nvPr/>
        </p:nvCxnSpPr>
        <p:spPr>
          <a:xfrm flipV="1">
            <a:off x="6429494" y="4137978"/>
            <a:ext cx="194072" cy="31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1"/>
            <a:endCxn id="33" idx="5"/>
          </p:cNvCxnSpPr>
          <p:nvPr/>
        </p:nvCxnSpPr>
        <p:spPr>
          <a:xfrm flipH="1" flipV="1">
            <a:off x="6760964" y="4137978"/>
            <a:ext cx="222647" cy="31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3" idx="0"/>
            <a:endCxn id="30" idx="4"/>
          </p:cNvCxnSpPr>
          <p:nvPr/>
        </p:nvCxnSpPr>
        <p:spPr>
          <a:xfrm flipV="1">
            <a:off x="6692265" y="3600450"/>
            <a:ext cx="5715" cy="31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29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9" grpId="0" animBg="1"/>
      <p:bldP spid="10" grpId="0" animBg="1"/>
      <p:bldP spid="11" grpId="0" animBg="1"/>
      <p:bldP spid="28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Alapvető bittérkép protokoll</a:t>
            </a:r>
            <a:br>
              <a:rPr lang="hu-HU" dirty="0" smtClean="0"/>
            </a:br>
            <a:r>
              <a:rPr lang="hu-HU" dirty="0"/>
              <a:t> </a:t>
            </a:r>
            <a:r>
              <a:rPr lang="hu-HU" dirty="0" smtClean="0"/>
              <a:t>- Egy helyfoglalásos megoldás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413445"/>
          </a:xfrm>
        </p:spPr>
        <p:txBody>
          <a:bodyPr>
            <a:normAutofit/>
          </a:bodyPr>
          <a:lstStyle/>
          <a:p>
            <a:r>
              <a:rPr lang="hu-HU" sz="2000" dirty="0" smtClean="0"/>
              <a:t>alapvető bittérkép eljárás</a:t>
            </a:r>
          </a:p>
          <a:p>
            <a:pPr marL="0" indent="0">
              <a:buNone/>
            </a:pPr>
            <a:r>
              <a:rPr lang="hu-HU" sz="2000" b="1" cap="small" dirty="0" smtClean="0"/>
              <a:t>Működés</a:t>
            </a:r>
          </a:p>
          <a:p>
            <a:pPr>
              <a:spcBef>
                <a:spcPts val="0"/>
              </a:spcBef>
            </a:pPr>
            <a:r>
              <a:rPr lang="hu-HU" sz="2000" dirty="0" smtClean="0"/>
              <a:t>Az ütköztetési periódus </a:t>
            </a:r>
            <a:r>
              <a:rPr lang="hu-HU" sz="2000" i="1" dirty="0" smtClean="0"/>
              <a:t>N</a:t>
            </a:r>
            <a:r>
              <a:rPr lang="hu-HU" sz="2000" dirty="0" smtClean="0"/>
              <a:t> időrés</a:t>
            </a:r>
          </a:p>
          <a:p>
            <a:pPr>
              <a:spcBef>
                <a:spcPts val="0"/>
              </a:spcBef>
            </a:pPr>
            <a:r>
              <a:rPr lang="hu-HU" sz="2000" dirty="0" smtClean="0"/>
              <a:t>Ha az </a:t>
            </a:r>
            <a:r>
              <a:rPr lang="hu-HU" sz="2000" i="1" dirty="0" err="1" smtClean="0"/>
              <a:t>i</a:t>
            </a:r>
            <a:r>
              <a:rPr lang="hu-HU" sz="2000" dirty="0" err="1" smtClean="0"/>
              <a:t>-edik</a:t>
            </a:r>
            <a:r>
              <a:rPr lang="hu-HU" sz="2000" dirty="0" smtClean="0"/>
              <a:t> állomás küldeni szeretne, akkor a </a:t>
            </a:r>
            <a:r>
              <a:rPr lang="hu-HU" sz="2000" i="1" dirty="0" err="1" smtClean="0"/>
              <a:t>i</a:t>
            </a:r>
            <a:r>
              <a:rPr lang="hu-HU" sz="2000" dirty="0" err="1" smtClean="0"/>
              <a:t>-edik</a:t>
            </a:r>
            <a:r>
              <a:rPr lang="hu-HU" sz="2000" dirty="0" smtClean="0"/>
              <a:t> versengési időrésben egy </a:t>
            </a:r>
            <a:r>
              <a:rPr lang="hu-HU" sz="2000" i="1" dirty="0" smtClean="0"/>
              <a:t>1</a:t>
            </a:r>
            <a:r>
              <a:rPr lang="hu-HU" sz="2000" dirty="0" smtClean="0"/>
              <a:t>-es bit elküldésével jelezheti. (</a:t>
            </a:r>
            <a:r>
              <a:rPr lang="hu-HU" sz="2000" i="1" dirty="0" smtClean="0"/>
              <a:t>adatszórás</a:t>
            </a:r>
            <a:r>
              <a:rPr lang="hu-HU" sz="20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hu-HU" sz="2000" dirty="0" smtClean="0"/>
              <a:t>A versengési időszak végére minden állomás ismeri a küldőket. A küldés a sorszámok szerinti sorrendben történik meg.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1361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202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4794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0386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5978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41569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716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2753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3610" y="5381773"/>
            <a:ext cx="189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0.   1.   2.   3.   4.   5.    6.   7.</a:t>
            </a:r>
            <a:endParaRPr lang="en-US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2436388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1480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3.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6572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7.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 rot="16200000">
            <a:off x="1425308" y="4445246"/>
            <a:ext cx="212918" cy="1773155"/>
          </a:xfrm>
          <a:prstGeom prst="rightBrace">
            <a:avLst>
              <a:gd name="adj1" fmla="val 8333"/>
              <a:gd name="adj2" fmla="val 505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3427" y="4819939"/>
            <a:ext cx="1591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versengési időrés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681664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07256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32848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58439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8403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09623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35215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60806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1664" y="5381773"/>
            <a:ext cx="189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0.   1.   2.   3.   4.   5.    6.   7.</a:t>
            </a:r>
            <a:endParaRPr lang="en-US" sz="1100" b="1" dirty="0"/>
          </a:p>
        </p:txBody>
      </p:sp>
      <p:sp>
        <p:nvSpPr>
          <p:cNvPr id="27" name="Rectangle 26"/>
          <p:cNvSpPr/>
          <p:nvPr/>
        </p:nvSpPr>
        <p:spPr>
          <a:xfrm>
            <a:off x="5518729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33821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5.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Brace 28"/>
          <p:cNvSpPr/>
          <p:nvPr/>
        </p:nvSpPr>
        <p:spPr>
          <a:xfrm rot="16200000">
            <a:off x="4493362" y="4445246"/>
            <a:ext cx="212918" cy="1773155"/>
          </a:xfrm>
          <a:prstGeom prst="rightBrace">
            <a:avLst>
              <a:gd name="adj1" fmla="val 8333"/>
              <a:gd name="adj2" fmla="val 505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91480" y="4844001"/>
            <a:ext cx="1591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versengési időrés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6362448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88040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13632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39224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64815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90407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15999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4159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62448" y="5381773"/>
            <a:ext cx="189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0.   1.   2.   3.   4.   5.    6.   7.</a:t>
            </a:r>
            <a:endParaRPr lang="en-US" sz="1100" b="1" dirty="0"/>
          </a:p>
        </p:txBody>
      </p:sp>
      <p:sp>
        <p:nvSpPr>
          <p:cNvPr id="40" name="Rectangle 39"/>
          <p:cNvSpPr/>
          <p:nvPr/>
        </p:nvSpPr>
        <p:spPr>
          <a:xfrm>
            <a:off x="8199513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2.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ight Brace 41"/>
          <p:cNvSpPr/>
          <p:nvPr/>
        </p:nvSpPr>
        <p:spPr>
          <a:xfrm rot="16200000">
            <a:off x="7174146" y="4445246"/>
            <a:ext cx="212918" cy="1773155"/>
          </a:xfrm>
          <a:prstGeom prst="rightBrace">
            <a:avLst>
              <a:gd name="adj1" fmla="val 8333"/>
              <a:gd name="adj2" fmla="val 505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672265" y="4819936"/>
            <a:ext cx="1591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versengési időrés</a:t>
            </a:r>
            <a:endParaRPr lang="en-US" sz="1600" dirty="0"/>
          </a:p>
        </p:txBody>
      </p:sp>
      <p:cxnSp>
        <p:nvCxnSpPr>
          <p:cNvPr id="45" name="Straight Arrow Connector 44"/>
          <p:cNvCxnSpPr>
            <a:stCxn id="13" idx="0"/>
          </p:cNvCxnSpPr>
          <p:nvPr/>
        </p:nvCxnSpPr>
        <p:spPr>
          <a:xfrm flipV="1">
            <a:off x="2630400" y="5125459"/>
            <a:ext cx="433478" cy="62564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0"/>
          </p:cNvCxnSpPr>
          <p:nvPr/>
        </p:nvCxnSpPr>
        <p:spPr>
          <a:xfrm flipV="1">
            <a:off x="3045492" y="5125459"/>
            <a:ext cx="22222" cy="62564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0"/>
          </p:cNvCxnSpPr>
          <p:nvPr/>
        </p:nvCxnSpPr>
        <p:spPr>
          <a:xfrm flipH="1" flipV="1">
            <a:off x="3067714" y="5125459"/>
            <a:ext cx="392870" cy="62564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466737" y="4803422"/>
            <a:ext cx="1190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adatkeretek</a:t>
            </a:r>
            <a:endParaRPr lang="en-US" sz="1600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1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2" grpId="0" animBg="1"/>
      <p:bldP spid="43" grpId="0"/>
      <p:bldP spid="5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Legrövidebb út alapú forgalomirányítás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212913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hu-HU" sz="2000" b="1" cap="small" dirty="0" smtClean="0"/>
                  <a:t>Alhálózat reprezentációja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hu-HU" sz="2000" dirty="0" smtClean="0"/>
                  <a:t>Az alhálózat tekinthető egy gráfnak, amelyben minden router egy csomópontnak és minden él egy kommunikációs </a:t>
                </a:r>
                <a:r>
                  <a:rPr lang="hu-HU" sz="2000" dirty="0" smtClean="0"/>
                  <a:t>vonalnak (link) </a:t>
                </a:r>
                <a:r>
                  <a:rPr lang="hu-HU" sz="2000" dirty="0" smtClean="0"/>
                  <a:t>felel meg. Az éleken értelmezünk egy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hu-HU" sz="2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hu-HU" sz="2000" dirty="0" smtClean="0"/>
                  <a:t> nem-negatív súlyfüggvényt, amelyek a legrövidebb utak meghatározásánál használunk.</a:t>
                </a:r>
              </a:p>
              <a:p>
                <a:r>
                  <a:rPr lang="hu-HU" sz="2000" i="1" dirty="0" smtClean="0"/>
                  <a:t>G=(V,E)</a:t>
                </a:r>
                <a:r>
                  <a:rPr lang="hu-HU" sz="2000" dirty="0" smtClean="0"/>
                  <a:t> gráf reprezentálja az alhálózatot</a:t>
                </a:r>
              </a:p>
              <a:p>
                <a:r>
                  <a:rPr lang="hu-HU" sz="2000" i="1" dirty="0" smtClean="0"/>
                  <a:t>P</a:t>
                </a:r>
                <a:r>
                  <a:rPr lang="hu-HU" sz="2000" dirty="0" smtClean="0"/>
                  <a:t> útvonal súlya: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hu-HU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hu-HU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2129130"/>
              </a:xfrm>
              <a:blipFill rotWithShape="1">
                <a:blip r:embed="rId2"/>
                <a:stretch>
                  <a:fillRect l="-696" t="-2857" b="-311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129590" y="4932950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65784" y="4114802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65784" y="5819277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51734" y="4078708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51734" y="5819277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48087" y="4932950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4" idx="7"/>
            <a:endCxn id="5" idx="3"/>
          </p:cNvCxnSpPr>
          <p:nvPr/>
        </p:nvCxnSpPr>
        <p:spPr>
          <a:xfrm flipV="1">
            <a:off x="2422274" y="4453699"/>
            <a:ext cx="593727" cy="537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5"/>
            <a:endCxn id="6" idx="1"/>
          </p:cNvCxnSpPr>
          <p:nvPr/>
        </p:nvCxnSpPr>
        <p:spPr>
          <a:xfrm>
            <a:off x="2422274" y="5271848"/>
            <a:ext cx="593727" cy="6055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6"/>
            <a:endCxn id="7" idx="2"/>
          </p:cNvCxnSpPr>
          <p:nvPr/>
        </p:nvCxnSpPr>
        <p:spPr>
          <a:xfrm flipV="1">
            <a:off x="3308684" y="4277229"/>
            <a:ext cx="1543050" cy="36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8" idx="2"/>
          </p:cNvCxnSpPr>
          <p:nvPr/>
        </p:nvCxnSpPr>
        <p:spPr>
          <a:xfrm>
            <a:off x="3308684" y="6017798"/>
            <a:ext cx="1543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7"/>
            <a:endCxn id="9" idx="3"/>
          </p:cNvCxnSpPr>
          <p:nvPr/>
        </p:nvCxnSpPr>
        <p:spPr>
          <a:xfrm flipV="1">
            <a:off x="5144419" y="5271848"/>
            <a:ext cx="653885" cy="605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5"/>
            <a:endCxn id="9" idx="1"/>
          </p:cNvCxnSpPr>
          <p:nvPr/>
        </p:nvCxnSpPr>
        <p:spPr>
          <a:xfrm>
            <a:off x="5144419" y="4417605"/>
            <a:ext cx="653885" cy="57349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5"/>
            <a:endCxn id="8" idx="1"/>
          </p:cNvCxnSpPr>
          <p:nvPr/>
        </p:nvCxnSpPr>
        <p:spPr>
          <a:xfrm>
            <a:off x="3258468" y="4453700"/>
            <a:ext cx="1643483" cy="1423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7"/>
            <a:endCxn id="7" idx="3"/>
          </p:cNvCxnSpPr>
          <p:nvPr/>
        </p:nvCxnSpPr>
        <p:spPr>
          <a:xfrm flipV="1">
            <a:off x="3258468" y="4417606"/>
            <a:ext cx="1643483" cy="14598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4"/>
            <a:endCxn id="6" idx="0"/>
          </p:cNvCxnSpPr>
          <p:nvPr/>
        </p:nvCxnSpPr>
        <p:spPr>
          <a:xfrm>
            <a:off x="3137234" y="4511845"/>
            <a:ext cx="0" cy="1307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4"/>
            <a:endCxn id="8" idx="0"/>
          </p:cNvCxnSpPr>
          <p:nvPr/>
        </p:nvCxnSpPr>
        <p:spPr>
          <a:xfrm>
            <a:off x="5023184" y="4475751"/>
            <a:ext cx="0" cy="1343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1"/>
          </p:cNvCxnSpPr>
          <p:nvPr/>
        </p:nvCxnSpPr>
        <p:spPr>
          <a:xfrm flipH="1">
            <a:off x="5591006" y="4081367"/>
            <a:ext cx="904330" cy="70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95336" y="3896701"/>
            <a:ext cx="257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accent1">
                    <a:lumMod val="75000"/>
                  </a:schemeClr>
                </a:solidFill>
              </a:rPr>
              <a:t>kommunikációs </a:t>
            </a:r>
            <a:r>
              <a:rPr lang="hu-HU" dirty="0" smtClean="0">
                <a:solidFill>
                  <a:schemeClr val="accent1">
                    <a:lumMod val="75000"/>
                  </a:schemeClr>
                </a:solidFill>
              </a:rPr>
              <a:t>vonal (link)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stCxn id="46" idx="0"/>
            <a:endCxn id="4" idx="3"/>
          </p:cNvCxnSpPr>
          <p:nvPr/>
        </p:nvCxnSpPr>
        <p:spPr>
          <a:xfrm flipV="1">
            <a:off x="1377249" y="5271847"/>
            <a:ext cx="802558" cy="42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13111" y="5700612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accent1">
                    <a:lumMod val="75000"/>
                  </a:schemeClr>
                </a:solidFill>
              </a:rPr>
              <a:t>router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54747" y="44536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86751" y="39540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495673" y="52277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551990" y="5450309"/>
            <a:ext cx="17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600199" y="44984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441590" y="54928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345694" y="42947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968118" y="60739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60" idx="1"/>
            <a:endCxn id="54" idx="3"/>
          </p:cNvCxnSpPr>
          <p:nvPr/>
        </p:nvCxnSpPr>
        <p:spPr>
          <a:xfrm flipH="1" flipV="1">
            <a:off x="5752894" y="5677539"/>
            <a:ext cx="984791" cy="13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37685" y="562513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accent1">
                    <a:lumMod val="75000"/>
                  </a:schemeClr>
                </a:solidFill>
              </a:rPr>
              <a:t>súly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30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9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Távolságvektor alapú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smtClean="0"/>
              <a:t>Dinamikus algoritmusoknak 2 csoportja van:</a:t>
            </a:r>
          </a:p>
          <a:p>
            <a:pPr lvl="1"/>
            <a:r>
              <a:rPr lang="hu-HU" sz="2000" dirty="0" smtClean="0"/>
              <a:t>távolságvektor alapú illetve (</a:t>
            </a:r>
            <a:r>
              <a:rPr lang="hu-HU" sz="2000" dirty="0" err="1" smtClean="0"/>
              <a:t>distance</a:t>
            </a:r>
            <a:r>
              <a:rPr lang="hu-HU" sz="2000" dirty="0" smtClean="0"/>
              <a:t> </a:t>
            </a:r>
            <a:r>
              <a:rPr lang="hu-HU" sz="2000" dirty="0" err="1" smtClean="0"/>
              <a:t>vector</a:t>
            </a:r>
            <a:r>
              <a:rPr lang="hu-HU" sz="2000" dirty="0" smtClean="0"/>
              <a:t> </a:t>
            </a:r>
            <a:r>
              <a:rPr lang="hu-HU" sz="2000" dirty="0" err="1" smtClean="0"/>
              <a:t>routing</a:t>
            </a:r>
            <a:r>
              <a:rPr lang="hu-HU" sz="2000" dirty="0" smtClean="0"/>
              <a:t>)</a:t>
            </a:r>
          </a:p>
          <a:p>
            <a:pPr lvl="1"/>
            <a:r>
              <a:rPr lang="hu-HU" sz="2000" dirty="0" smtClean="0"/>
              <a:t>kapcsolatállapot alapú</a:t>
            </a:r>
            <a:r>
              <a:rPr lang="hu-HU" sz="2000" dirty="0"/>
              <a:t> </a:t>
            </a:r>
            <a:r>
              <a:rPr lang="hu-HU" sz="2000" dirty="0" smtClean="0"/>
              <a:t>(</a:t>
            </a:r>
            <a:r>
              <a:rPr lang="hu-HU" sz="2000" dirty="0" err="1" smtClean="0"/>
              <a:t>link-state</a:t>
            </a:r>
            <a:r>
              <a:rPr lang="hu-HU" sz="2000" dirty="0" smtClean="0"/>
              <a:t> </a:t>
            </a:r>
            <a:r>
              <a:rPr lang="hu-HU" sz="2000" dirty="0" err="1" smtClean="0"/>
              <a:t>routing</a:t>
            </a:r>
            <a:r>
              <a:rPr lang="hu-HU" sz="2000" dirty="0" smtClean="0"/>
              <a:t>)</a:t>
            </a:r>
          </a:p>
          <a:p>
            <a:pPr lvl="1"/>
            <a:endParaRPr lang="hu-HU" sz="2000" dirty="0"/>
          </a:p>
          <a:p>
            <a:pPr lvl="1"/>
            <a:endParaRPr lang="hu-HU" sz="2000" dirty="0" smtClean="0"/>
          </a:p>
          <a:p>
            <a:pPr lvl="1"/>
            <a:endParaRPr lang="hu-HU" sz="2000" dirty="0" smtClean="0"/>
          </a:p>
          <a:p>
            <a:r>
              <a:rPr lang="hu-HU" sz="2000" b="1" u="sng" dirty="0" smtClean="0"/>
              <a:t>Távolságvektor alapú</a:t>
            </a:r>
            <a:r>
              <a:rPr lang="hu-HU" sz="2000" dirty="0" smtClean="0"/>
              <a:t>: Minden </a:t>
            </a:r>
            <a:r>
              <a:rPr lang="hu-HU" sz="2000" dirty="0" err="1" smtClean="0"/>
              <a:t>router-nek</a:t>
            </a:r>
            <a:r>
              <a:rPr lang="hu-HU" sz="2000" dirty="0" smtClean="0"/>
              <a:t> egy táblázatot kell karbantartania, amelyben minden célhoz szerepel a legrövidebb ismert távolság, és annak a vonalnak az azonosítója, amelyiken a célhoz lehet eljutni. A táblázatokat a szomszédoktól származó információk alapján frissítik.</a:t>
            </a:r>
          </a:p>
          <a:p>
            <a:pPr lvl="1"/>
            <a:r>
              <a:rPr lang="hu-HU" sz="2000" dirty="0" smtClean="0"/>
              <a:t>Elosztott Bellman-Ford forgalomirányítási algoritmusként is nevezik.</a:t>
            </a:r>
          </a:p>
          <a:p>
            <a:pPr lvl="1"/>
            <a:r>
              <a:rPr lang="hu-HU" sz="2000" dirty="0" smtClean="0"/>
              <a:t>ARPANET eredeti forgalomirányító algoritmusa ez volt. RIP (</a:t>
            </a:r>
            <a:r>
              <a:rPr lang="hu-HU" sz="2000" dirty="0" err="1" smtClean="0"/>
              <a:t>Routing</a:t>
            </a:r>
            <a:r>
              <a:rPr lang="hu-HU" sz="2000" dirty="0" smtClean="0"/>
              <a:t> </a:t>
            </a:r>
            <a:r>
              <a:rPr lang="hu-HU" sz="2000" dirty="0" err="1" smtClean="0"/>
              <a:t>Information</a:t>
            </a:r>
            <a:r>
              <a:rPr lang="hu-HU" sz="2000" dirty="0" smtClean="0"/>
              <a:t> </a:t>
            </a:r>
            <a:r>
              <a:rPr lang="hu-HU" sz="2000" dirty="0" err="1" smtClean="0"/>
              <a:t>Protocol</a:t>
            </a:r>
            <a:r>
              <a:rPr lang="hu-HU" sz="2000" dirty="0" smtClean="0"/>
              <a:t>) néven is ezt használták.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31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4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Távolságvektor alapú </a:t>
            </a:r>
            <a:r>
              <a:rPr lang="hu-HU" dirty="0" smtClean="0"/>
              <a:t>forgalomirányítás</a:t>
            </a:r>
            <a:br>
              <a:rPr lang="hu-HU" dirty="0" smtClean="0"/>
            </a:br>
            <a:r>
              <a:rPr lang="hu-HU" dirty="0"/>
              <a:t>	</a:t>
            </a:r>
            <a:r>
              <a:rPr lang="hu-HU" dirty="0" smtClean="0"/>
              <a:t>Elosztott Bellman-Ford algoritmus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cap="small" dirty="0" smtClean="0"/>
              <a:t>Környezet és működés</a:t>
            </a:r>
          </a:p>
          <a:p>
            <a:r>
              <a:rPr lang="hu-HU" sz="2000" dirty="0" smtClean="0"/>
              <a:t>Minden csomópont csak a közvetlen szomszédjaival kommunikálhat. </a:t>
            </a:r>
          </a:p>
          <a:p>
            <a:r>
              <a:rPr lang="hu-HU" sz="2000" dirty="0" smtClean="0"/>
              <a:t>Aszinkron működés.</a:t>
            </a:r>
          </a:p>
          <a:p>
            <a:r>
              <a:rPr lang="hu-HU" sz="2000" dirty="0" smtClean="0"/>
              <a:t>Minden állomásnak van saját távolság vektora. Ezt </a:t>
            </a:r>
            <a:r>
              <a:rPr lang="hu-HU" sz="2000" dirty="0" err="1" smtClean="0"/>
              <a:t>periodikusan</a:t>
            </a:r>
            <a:r>
              <a:rPr lang="hu-HU" sz="2000" dirty="0" smtClean="0"/>
              <a:t> elküldi a direkt szomszédoknak.</a:t>
            </a:r>
          </a:p>
          <a:p>
            <a:r>
              <a:rPr lang="hu-HU" sz="2000" dirty="0" smtClean="0"/>
              <a:t>A kapott távolság vektorok alapján minden csomópont új táblázatot állít elő.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32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42347" y="4498465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560122" y="4860251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192915" y="431325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584569" y="5607273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801262" y="534185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79933" y="5393838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5" idx="4"/>
            <a:endCxn id="30" idx="0"/>
          </p:cNvCxnSpPr>
          <p:nvPr/>
        </p:nvCxnSpPr>
        <p:spPr>
          <a:xfrm flipH="1">
            <a:off x="746872" y="4925336"/>
            <a:ext cx="62414" cy="468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0" idx="6"/>
            <a:endCxn id="28" idx="2"/>
          </p:cNvCxnSpPr>
          <p:nvPr/>
        </p:nvCxnSpPr>
        <p:spPr>
          <a:xfrm>
            <a:off x="913809" y="5607274"/>
            <a:ext cx="670760" cy="213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8" idx="6"/>
            <a:endCxn id="29" idx="2"/>
          </p:cNvCxnSpPr>
          <p:nvPr/>
        </p:nvCxnSpPr>
        <p:spPr>
          <a:xfrm flipV="1">
            <a:off x="1918446" y="5555286"/>
            <a:ext cx="882817" cy="265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27" idx="5"/>
          </p:cNvCxnSpPr>
          <p:nvPr/>
        </p:nvCxnSpPr>
        <p:spPr>
          <a:xfrm flipH="1" flipV="1">
            <a:off x="2477897" y="4677606"/>
            <a:ext cx="372260" cy="726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0"/>
            <a:endCxn id="26" idx="4"/>
          </p:cNvCxnSpPr>
          <p:nvPr/>
        </p:nvCxnSpPr>
        <p:spPr>
          <a:xfrm flipH="1" flipV="1">
            <a:off x="1727060" y="5287121"/>
            <a:ext cx="24447" cy="32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6"/>
            <a:endCxn id="26" idx="2"/>
          </p:cNvCxnSpPr>
          <p:nvPr/>
        </p:nvCxnSpPr>
        <p:spPr>
          <a:xfrm>
            <a:off x="976224" y="4711900"/>
            <a:ext cx="583898" cy="361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7"/>
            <a:endCxn id="27" idx="3"/>
          </p:cNvCxnSpPr>
          <p:nvPr/>
        </p:nvCxnSpPr>
        <p:spPr>
          <a:xfrm flipV="1">
            <a:off x="1845104" y="4677607"/>
            <a:ext cx="396706" cy="245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30028" y="56648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23624" y="45534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1142" y="49570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67091" y="52566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33786" y="4479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00182" y="56360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44834" y="48001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graphicFrame>
        <p:nvGraphicFramePr>
          <p:cNvPr id="4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17538"/>
              </p:ext>
            </p:extLst>
          </p:nvPr>
        </p:nvGraphicFramePr>
        <p:xfrm>
          <a:off x="4267200" y="4313385"/>
          <a:ext cx="1630555" cy="2265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868555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Cél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Ktsg</a:t>
                      </a:r>
                      <a:r>
                        <a:rPr lang="hu-HU" dirty="0" smtClean="0"/>
                        <a:t>.</a:t>
                      </a:r>
                      <a:endParaRPr lang="en-US" dirty="0"/>
                    </a:p>
                  </a:txBody>
                  <a:tcPr marL="68580" marR="68580"/>
                </a:tc>
              </a:tr>
              <a:tr h="41101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6" name="TextBox 8"/>
          <p:cNvSpPr txBox="1"/>
          <p:nvPr/>
        </p:nvSpPr>
        <p:spPr>
          <a:xfrm>
            <a:off x="2806141" y="4213029"/>
            <a:ext cx="1533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C állomás </a:t>
            </a:r>
          </a:p>
          <a:p>
            <a:pPr algn="ctr"/>
            <a:r>
              <a:rPr lang="en-US" sz="2400" dirty="0" smtClean="0"/>
              <a:t>DV </a:t>
            </a:r>
            <a:r>
              <a:rPr lang="hu-HU" sz="2400" dirty="0" smtClean="0"/>
              <a:t>táblája</a:t>
            </a:r>
            <a:endParaRPr lang="en-US" sz="2400" dirty="0"/>
          </a:p>
        </p:txBody>
      </p:sp>
      <p:sp>
        <p:nvSpPr>
          <p:cNvPr id="47" name="Content Placeholder 5"/>
          <p:cNvSpPr txBox="1">
            <a:spLocks/>
          </p:cNvSpPr>
          <p:nvPr/>
        </p:nvSpPr>
        <p:spPr>
          <a:xfrm>
            <a:off x="6004436" y="4090737"/>
            <a:ext cx="2995186" cy="231521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 smtClean="0"/>
              <a:t>Nincs bejegyzés </a:t>
            </a:r>
            <a:r>
              <a:rPr lang="en-US" sz="2000" dirty="0" smtClean="0"/>
              <a:t>C</a:t>
            </a:r>
            <a:r>
              <a:rPr lang="hu-HU" sz="2000" dirty="0" err="1" smtClean="0"/>
              <a:t>-hez</a:t>
            </a:r>
            <a:endParaRPr lang="en-US" sz="2000" dirty="0" smtClean="0"/>
          </a:p>
          <a:p>
            <a:r>
              <a:rPr lang="hu-HU" sz="2000" dirty="0" smtClean="0"/>
              <a:t>Kezdetben csak a közvetlen szomszédokhoz van </a:t>
            </a:r>
            <a:r>
              <a:rPr lang="hu-HU" sz="2000" dirty="0" err="1" smtClean="0"/>
              <a:t>info</a:t>
            </a:r>
            <a:endParaRPr lang="en-US" sz="2000" dirty="0" smtClean="0"/>
          </a:p>
          <a:p>
            <a:pPr lvl="1"/>
            <a:r>
              <a:rPr lang="hu-HU" sz="1800" dirty="0" smtClean="0"/>
              <a:t>Más célállomások költsége</a:t>
            </a:r>
            <a:r>
              <a:rPr lang="en-US" sz="1800" dirty="0" smtClean="0"/>
              <a:t> =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∞</a:t>
            </a:r>
          </a:p>
          <a:p>
            <a:r>
              <a:rPr lang="hu-HU" sz="2000" dirty="0" smtClean="0">
                <a:cs typeface="Consolas" pitchFamily="49" charset="0"/>
              </a:rPr>
              <a:t>Végül kitöltött vektort kapunk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4192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 Initialization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69315285"/>
              </p:ext>
            </p:extLst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A</a:t>
            </a:r>
            <a:endParaRPr lang="en-US" sz="2400" dirty="0"/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855714"/>
              </p:ext>
            </p:extLst>
          </p:nvPr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803388"/>
              </p:ext>
            </p:extLst>
          </p:nvPr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22151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911157"/>
              </p:ext>
            </p:extLst>
          </p:nvPr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28456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D</a:t>
            </a:r>
            <a:endParaRPr lang="en-US" sz="2400" dirty="0"/>
          </a:p>
        </p:txBody>
      </p:sp>
      <p:sp>
        <p:nvSpPr>
          <p:cNvPr id="60" name="Text Box 141"/>
          <p:cNvSpPr txBox="1">
            <a:spLocks noChangeArrowheads="1"/>
          </p:cNvSpPr>
          <p:nvPr/>
        </p:nvSpPr>
        <p:spPr bwMode="auto">
          <a:xfrm>
            <a:off x="137201" y="4386945"/>
            <a:ext cx="34768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Initialization:</a:t>
            </a:r>
            <a:r>
              <a:rPr lang="en-US" dirty="0" smtClean="0"/>
              <a:t> </a:t>
            </a:r>
            <a:endParaRPr lang="en-US" dirty="0"/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  </a:t>
            </a:r>
            <a:r>
              <a:rPr lang="en-US" b="1" dirty="0"/>
              <a:t>for all</a:t>
            </a:r>
            <a:r>
              <a:rPr lang="en-US" dirty="0"/>
              <a:t> neighbors </a:t>
            </a:r>
            <a:r>
              <a:rPr lang="en-US" i="1" dirty="0"/>
              <a:t>V </a:t>
            </a:r>
            <a:r>
              <a:rPr lang="en-US" dirty="0"/>
              <a:t> </a:t>
            </a:r>
            <a:r>
              <a:rPr lang="en-US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en-US" dirty="0"/>
              <a:t> adjacent to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      </a:t>
            </a:r>
            <a:r>
              <a:rPr lang="en-US" dirty="0"/>
              <a:t>D(</a:t>
            </a:r>
            <a:r>
              <a:rPr lang="en-US" i="1" dirty="0"/>
              <a:t>A, </a:t>
            </a:r>
            <a:r>
              <a:rPr lang="en-US" i="1" dirty="0" smtClean="0"/>
              <a:t>V</a:t>
            </a:r>
            <a:r>
              <a:rPr lang="en-US" dirty="0" smtClean="0"/>
              <a:t>) </a:t>
            </a:r>
            <a:r>
              <a:rPr lang="en-US" dirty="0"/>
              <a:t>= c(</a:t>
            </a:r>
            <a:r>
              <a:rPr lang="en-US" i="1" dirty="0"/>
              <a:t>A,V</a:t>
            </a:r>
            <a:r>
              <a:rPr lang="en-US" dirty="0"/>
              <a:t>);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b="1" dirty="0" smtClean="0"/>
              <a:t>   </a:t>
            </a:r>
            <a:r>
              <a:rPr lang="en-US" b="1" dirty="0"/>
              <a:t>else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      </a:t>
            </a:r>
            <a:r>
              <a:rPr lang="en-US" dirty="0"/>
              <a:t>D(</a:t>
            </a:r>
            <a:r>
              <a:rPr lang="en-US" i="1" dirty="0"/>
              <a:t>A, V</a:t>
            </a:r>
            <a:r>
              <a:rPr lang="en-US" dirty="0"/>
              <a:t>) = ∞; </a:t>
            </a:r>
          </a:p>
          <a:p>
            <a:pPr marL="457200" indent="-457200" algn="l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55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Vector: 1</a:t>
            </a:r>
            <a:r>
              <a:rPr lang="en-US" baseline="30000" dirty="0" smtClean="0"/>
              <a:t>st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27839749"/>
              </p:ext>
            </p:extLst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A</a:t>
            </a:r>
            <a:endParaRPr lang="en-US" sz="2400" dirty="0"/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245432"/>
              </p:ext>
            </p:extLst>
          </p:nvPr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358840"/>
              </p:ext>
            </p:extLst>
          </p:nvPr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00379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429384"/>
              </p:ext>
            </p:extLst>
          </p:nvPr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06684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D</a:t>
            </a:r>
            <a:endParaRPr lang="en-US" sz="2400" dirty="0"/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20235" y="3314757"/>
            <a:ext cx="400955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 smtClean="0"/>
              <a:t>loop</a:t>
            </a:r>
            <a:r>
              <a:rPr lang="en-US" sz="1600" b="1" i="1" dirty="0"/>
              <a:t>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 smtClean="0"/>
              <a:t>else </a:t>
            </a:r>
            <a:r>
              <a:rPr lang="en-US" sz="1600" b="1" dirty="0"/>
              <a:t>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  </a:t>
            </a:r>
            <a:r>
              <a:rPr lang="en-US" sz="1600" dirty="0"/>
              <a:t>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  D(A</a:t>
            </a:r>
            <a:r>
              <a:rPr lang="en-US" sz="1600" dirty="0"/>
              <a:t>, Y) </a:t>
            </a:r>
            <a:r>
              <a:rPr lang="en-US" sz="1600" dirty="0" smtClean="0"/>
              <a:t>=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 smtClean="0"/>
              <a:t>	min(D(</a:t>
            </a:r>
            <a:r>
              <a:rPr lang="en-US" sz="1600" i="1" dirty="0" smtClean="0"/>
              <a:t>A</a:t>
            </a:r>
            <a:r>
              <a:rPr lang="en-US" sz="1600" i="1" dirty="0"/>
              <a:t>, Y</a:t>
            </a:r>
            <a:r>
              <a:rPr lang="en-US" sz="1600" dirty="0" smtClean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 smtClean="0"/>
              <a:t>	D(</a:t>
            </a:r>
            <a:r>
              <a:rPr lang="en-US" sz="1600" i="1" dirty="0" smtClean="0"/>
              <a:t>A</a:t>
            </a:r>
            <a:r>
              <a:rPr lang="en-US" sz="1600" i="1" dirty="0"/>
              <a:t>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/>
              <a:t>(there is a new </a:t>
            </a:r>
            <a:r>
              <a:rPr lang="en-US" sz="1600" dirty="0" smtClean="0"/>
              <a:t>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 smtClean="0"/>
              <a:t>   </a:t>
            </a:r>
            <a:r>
              <a:rPr lang="en-US" sz="1600" b="1" dirty="0" smtClean="0"/>
              <a:t>send</a:t>
            </a:r>
            <a:r>
              <a:rPr lang="en-US" sz="1600" dirty="0" smtClean="0"/>
              <a:t> </a:t>
            </a:r>
            <a:r>
              <a:rPr lang="en-US" sz="1600" dirty="0"/>
              <a:t>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 smtClean="0"/>
              <a:t>forever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cxnSp>
        <p:nvCxnSpPr>
          <p:cNvPr id="6" name="Straight Arrow Connector 5"/>
          <p:cNvCxnSpPr>
            <a:stCxn id="15" idx="2"/>
            <a:endCxn id="13" idx="4"/>
          </p:cNvCxnSpPr>
          <p:nvPr/>
        </p:nvCxnSpPr>
        <p:spPr>
          <a:xfrm flipH="1">
            <a:off x="1093890" y="3049588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6" idx="0"/>
            <a:endCxn id="51" idx="2"/>
          </p:cNvCxnSpPr>
          <p:nvPr/>
        </p:nvCxnSpPr>
        <p:spPr>
          <a:xfrm flipH="1" flipV="1">
            <a:off x="5167455" y="3486038"/>
            <a:ext cx="2151" cy="105518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855346" y="3116706"/>
            <a:ext cx="311304" cy="369332"/>
            <a:chOff x="5737051" y="3828962"/>
            <a:chExt cx="311304" cy="369332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37051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8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626914" y="3116706"/>
            <a:ext cx="324128" cy="369332"/>
            <a:chOff x="5730640" y="3828962"/>
            <a:chExt cx="324128" cy="369332"/>
          </a:xfrm>
        </p:grpSpPr>
        <p:sp>
          <p:nvSpPr>
            <p:cNvPr id="41" name="Rectangle 40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30640" y="382896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 flipH="1">
            <a:off x="1753332" y="4872472"/>
            <a:ext cx="6413005" cy="954107"/>
            <a:chOff x="1219200" y="4876799"/>
            <a:chExt cx="5181605" cy="1384995"/>
          </a:xfrm>
        </p:grpSpPr>
        <p:sp>
          <p:nvSpPr>
            <p:cNvPr id="44" name="Rectangular Callout 4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D(A,C)+D(C,D))</a:t>
              </a:r>
            </a:p>
            <a:p>
              <a:pPr lvl="0" algn="ctr"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∞</a:t>
              </a:r>
              <a:r>
                <a:rPr lang="en-US" sz="2800" dirty="0" smtClean="0">
                  <a:solidFill>
                    <a:schemeClr val="bg1"/>
                  </a:solidFill>
                  <a:cs typeface="Consolas" pitchFamily="49" charset="0"/>
                </a:rPr>
                <a:t>, 7 + 1) = 8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6" name="Straight Arrow Connector 45"/>
          <p:cNvCxnSpPr>
            <a:stCxn id="14" idx="3"/>
            <a:endCxn id="13" idx="1"/>
          </p:cNvCxnSpPr>
          <p:nvPr/>
        </p:nvCxnSpPr>
        <p:spPr>
          <a:xfrm flipH="1">
            <a:off x="722058" y="2360844"/>
            <a:ext cx="1001680" cy="50663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319032" y="2867473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856057" y="2726245"/>
            <a:ext cx="311304" cy="369332"/>
            <a:chOff x="5737052" y="3828962"/>
            <a:chExt cx="311304" cy="369332"/>
          </a:xfrm>
        </p:grpSpPr>
        <p:sp>
          <p:nvSpPr>
            <p:cNvPr id="63" name="Rectangle 62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39647" y="2726245"/>
            <a:ext cx="300082" cy="369332"/>
            <a:chOff x="5742663" y="3828962"/>
            <a:chExt cx="300081" cy="369332"/>
          </a:xfrm>
        </p:grpSpPr>
        <p:sp>
          <p:nvSpPr>
            <p:cNvPr id="66" name="Rectangle 6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55350" y="3116706"/>
            <a:ext cx="311304" cy="369332"/>
            <a:chOff x="5737052" y="3828962"/>
            <a:chExt cx="311304" cy="369332"/>
          </a:xfrm>
        </p:grpSpPr>
        <p:sp>
          <p:nvSpPr>
            <p:cNvPr id="69" name="Rectangle 6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38941" y="3116706"/>
            <a:ext cx="300082" cy="369332"/>
            <a:chOff x="5742663" y="3828962"/>
            <a:chExt cx="300081" cy="369332"/>
          </a:xfrm>
        </p:grpSpPr>
        <p:sp>
          <p:nvSpPr>
            <p:cNvPr id="72" name="Rectangle 7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 flipH="1">
            <a:off x="1657137" y="4294998"/>
            <a:ext cx="6413005" cy="954107"/>
            <a:chOff x="1219200" y="4876799"/>
            <a:chExt cx="5181605" cy="1384995"/>
          </a:xfrm>
        </p:grpSpPr>
        <p:sp>
          <p:nvSpPr>
            <p:cNvPr id="75" name="Rectangular Callout 7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D(A,C) = min(D(A,C), D(A,B)+D(B,C))</a:t>
              </a:r>
            </a:p>
            <a:p>
              <a:pPr lvl="0" algn="ctr"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7</a:t>
              </a:r>
              <a:r>
                <a:rPr lang="en-US" sz="2800" dirty="0" smtClean="0">
                  <a:solidFill>
                    <a:schemeClr val="bg1"/>
                  </a:solidFill>
                  <a:cs typeface="Consolas" pitchFamily="49" charset="0"/>
                </a:rPr>
                <a:t>, 2 + 1) = 3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 flipH="1">
            <a:off x="1731962" y="4872472"/>
            <a:ext cx="6413005" cy="954107"/>
            <a:chOff x="1219200" y="4876799"/>
            <a:chExt cx="5181605" cy="1384995"/>
          </a:xfrm>
        </p:grpSpPr>
        <p:sp>
          <p:nvSpPr>
            <p:cNvPr id="78" name="Rectangular Callout 7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D(A,B)+D(B,D))</a:t>
              </a:r>
            </a:p>
            <a:p>
              <a:pPr lvl="0" algn="ctr"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8</a:t>
              </a:r>
              <a:r>
                <a:rPr lang="en-US" sz="2800" dirty="0" smtClean="0">
                  <a:solidFill>
                    <a:schemeClr val="bg1"/>
                  </a:solidFill>
                  <a:cs typeface="Consolas" pitchFamily="49" charset="0"/>
                </a:rPr>
                <a:t>, 2 + 3) = 5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H="1">
            <a:off x="6258503" y="2867473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258503" y="5831107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8070137" y="3566972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169606" y="3486038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121595" y="3566972"/>
            <a:ext cx="701899" cy="1259725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7642229" y="3116706"/>
            <a:ext cx="311304" cy="369332"/>
            <a:chOff x="5737052" y="3828962"/>
            <a:chExt cx="311304" cy="369332"/>
          </a:xfrm>
        </p:grpSpPr>
        <p:sp>
          <p:nvSpPr>
            <p:cNvPr id="92" name="Rectangle 9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413791" y="3116706"/>
            <a:ext cx="324128" cy="369332"/>
            <a:chOff x="5730640" y="3828962"/>
            <a:chExt cx="324128" cy="369332"/>
          </a:xfrm>
        </p:grpSpPr>
        <p:sp>
          <p:nvSpPr>
            <p:cNvPr id="95" name="Rectangle 94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730640" y="382896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652426" y="5347231"/>
            <a:ext cx="311304" cy="369332"/>
            <a:chOff x="5737052" y="3828962"/>
            <a:chExt cx="311304" cy="369332"/>
          </a:xfrm>
        </p:grpSpPr>
        <p:sp>
          <p:nvSpPr>
            <p:cNvPr id="104" name="Rectangle 10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436016" y="5347231"/>
            <a:ext cx="300082" cy="369332"/>
            <a:chOff x="5742663" y="3828962"/>
            <a:chExt cx="300081" cy="369332"/>
          </a:xfrm>
        </p:grpSpPr>
        <p:sp>
          <p:nvSpPr>
            <p:cNvPr id="107" name="Rectangle 106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827730" y="5342619"/>
            <a:ext cx="311304" cy="369332"/>
            <a:chOff x="5737052" y="3828962"/>
            <a:chExt cx="311304" cy="369332"/>
          </a:xfrm>
        </p:grpSpPr>
        <p:sp>
          <p:nvSpPr>
            <p:cNvPr id="116" name="Rectangle 11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611320" y="5342619"/>
            <a:ext cx="300082" cy="369332"/>
            <a:chOff x="5742663" y="3828962"/>
            <a:chExt cx="300081" cy="369332"/>
          </a:xfrm>
        </p:grpSpPr>
        <p:sp>
          <p:nvSpPr>
            <p:cNvPr id="119" name="Rectangle 11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2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Distance Vector: End of 3</a:t>
            </a:r>
            <a:r>
              <a:rPr lang="en-US" baseline="30000" dirty="0" smtClean="0"/>
              <a:t>rd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11364115"/>
              </p:ext>
            </p:extLst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A</a:t>
            </a:r>
            <a:endParaRPr lang="en-US" sz="2400" dirty="0"/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209718"/>
              </p:ext>
            </p:extLst>
          </p:nvPr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59874"/>
              </p:ext>
            </p:extLst>
          </p:nvPr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00379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318739"/>
              </p:ext>
            </p:extLst>
          </p:nvPr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06684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D</a:t>
            </a:r>
            <a:endParaRPr lang="en-US" sz="2400" dirty="0"/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20235" y="3314757"/>
            <a:ext cx="400955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 smtClean="0"/>
              <a:t>loop</a:t>
            </a:r>
            <a:r>
              <a:rPr lang="en-US" sz="1600" b="1" i="1" dirty="0"/>
              <a:t>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 smtClean="0"/>
              <a:t>else </a:t>
            </a:r>
            <a:r>
              <a:rPr lang="en-US" sz="1600" b="1" dirty="0"/>
              <a:t>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  </a:t>
            </a:r>
            <a:r>
              <a:rPr lang="en-US" sz="1600" dirty="0"/>
              <a:t>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  D(A</a:t>
            </a:r>
            <a:r>
              <a:rPr lang="en-US" sz="1600" dirty="0"/>
              <a:t>, Y) </a:t>
            </a:r>
            <a:r>
              <a:rPr lang="en-US" sz="1600" dirty="0" smtClean="0"/>
              <a:t>=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 smtClean="0"/>
              <a:t>	min(D(</a:t>
            </a:r>
            <a:r>
              <a:rPr lang="en-US" sz="1600" i="1" dirty="0" smtClean="0"/>
              <a:t>A</a:t>
            </a:r>
            <a:r>
              <a:rPr lang="en-US" sz="1600" i="1" dirty="0"/>
              <a:t>, Y</a:t>
            </a:r>
            <a:r>
              <a:rPr lang="en-US" sz="1600" dirty="0" smtClean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 smtClean="0"/>
              <a:t>	D(</a:t>
            </a:r>
            <a:r>
              <a:rPr lang="en-US" sz="1600" i="1" dirty="0" smtClean="0"/>
              <a:t>A</a:t>
            </a:r>
            <a:r>
              <a:rPr lang="en-US" sz="1600" i="1" dirty="0"/>
              <a:t>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/>
              <a:t>(there is a new </a:t>
            </a:r>
            <a:r>
              <a:rPr lang="en-US" sz="1600" dirty="0" smtClean="0"/>
              <a:t>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 smtClean="0"/>
              <a:t>   </a:t>
            </a:r>
            <a:r>
              <a:rPr lang="en-US" sz="1600" b="1" dirty="0" smtClean="0"/>
              <a:t>send</a:t>
            </a:r>
            <a:r>
              <a:rPr lang="en-US" sz="1600" dirty="0" smtClean="0"/>
              <a:t> </a:t>
            </a:r>
            <a:r>
              <a:rPr lang="en-US" sz="1600" dirty="0"/>
              <a:t>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 smtClean="0"/>
              <a:t>forever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cxnSp>
        <p:nvCxnSpPr>
          <p:cNvPr id="34" name="Straight Arrow Connector 33"/>
          <p:cNvCxnSpPr>
            <a:stCxn id="51" idx="2"/>
            <a:endCxn id="56" idx="0"/>
          </p:cNvCxnSpPr>
          <p:nvPr/>
        </p:nvCxnSpPr>
        <p:spPr>
          <a:xfrm>
            <a:off x="5167455" y="3486038"/>
            <a:ext cx="2151" cy="105518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1" idx="3"/>
            <a:endCxn id="53" idx="1"/>
          </p:cNvCxnSpPr>
          <p:nvPr/>
        </p:nvCxnSpPr>
        <p:spPr>
          <a:xfrm>
            <a:off x="6318076" y="2744358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913714" y="3655638"/>
            <a:ext cx="7677109" cy="1531092"/>
            <a:chOff x="414979" y="3333623"/>
            <a:chExt cx="8263530" cy="1523216"/>
          </a:xfrm>
        </p:grpSpPr>
        <p:sp>
          <p:nvSpPr>
            <p:cNvPr id="89" name="Rectangle 8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Nothing changes, algorithm terminates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Until something changes…</a:t>
              </a:r>
            </a:p>
          </p:txBody>
        </p:sp>
      </p:grpSp>
      <p:cxnSp>
        <p:nvCxnSpPr>
          <p:cNvPr id="33" name="Straight Arrow Connector 32"/>
          <p:cNvCxnSpPr>
            <a:endCxn id="53" idx="2"/>
          </p:cNvCxnSpPr>
          <p:nvPr/>
        </p:nvCxnSpPr>
        <p:spPr>
          <a:xfrm flipH="1" flipV="1">
            <a:off x="7973760" y="3486038"/>
            <a:ext cx="1" cy="10551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1"/>
            <a:endCxn id="55" idx="3"/>
          </p:cNvCxnSpPr>
          <p:nvPr/>
        </p:nvCxnSpPr>
        <p:spPr>
          <a:xfrm flipH="1">
            <a:off x="6318076" y="5718467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75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Elosztott Bellman-Ford algoritmus – </a:t>
            </a:r>
            <a:r>
              <a:rPr lang="hu-HU" i="1" dirty="0" smtClean="0"/>
              <a:t>példa </a:t>
            </a:r>
            <a:endParaRPr lang="en-US" i="1" dirty="0"/>
          </a:p>
        </p:txBody>
      </p:sp>
      <p:sp>
        <p:nvSpPr>
          <p:cNvPr id="58" name="Oval 57"/>
          <p:cNvSpPr/>
          <p:nvPr/>
        </p:nvSpPr>
        <p:spPr>
          <a:xfrm>
            <a:off x="3433656" y="1819434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351431" y="218122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984224" y="1634219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375878" y="2928242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592571" y="2662819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371241" y="2714807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58" idx="4"/>
            <a:endCxn id="63" idx="0"/>
          </p:cNvCxnSpPr>
          <p:nvPr/>
        </p:nvCxnSpPr>
        <p:spPr>
          <a:xfrm flipH="1">
            <a:off x="3538180" y="2246305"/>
            <a:ext cx="62414" cy="468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3" idx="6"/>
            <a:endCxn id="61" idx="2"/>
          </p:cNvCxnSpPr>
          <p:nvPr/>
        </p:nvCxnSpPr>
        <p:spPr>
          <a:xfrm>
            <a:off x="3705118" y="2928243"/>
            <a:ext cx="670760" cy="213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1" idx="6"/>
            <a:endCxn id="62" idx="2"/>
          </p:cNvCxnSpPr>
          <p:nvPr/>
        </p:nvCxnSpPr>
        <p:spPr>
          <a:xfrm flipV="1">
            <a:off x="4709754" y="2876255"/>
            <a:ext cx="882817" cy="265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2" idx="1"/>
            <a:endCxn id="60" idx="5"/>
          </p:cNvCxnSpPr>
          <p:nvPr/>
        </p:nvCxnSpPr>
        <p:spPr>
          <a:xfrm flipH="1" flipV="1">
            <a:off x="5269206" y="1998575"/>
            <a:ext cx="372260" cy="726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1" idx="0"/>
            <a:endCxn id="59" idx="4"/>
          </p:cNvCxnSpPr>
          <p:nvPr/>
        </p:nvCxnSpPr>
        <p:spPr>
          <a:xfrm flipH="1" flipV="1">
            <a:off x="4518369" y="2608090"/>
            <a:ext cx="24447" cy="32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8" idx="6"/>
            <a:endCxn id="59" idx="2"/>
          </p:cNvCxnSpPr>
          <p:nvPr/>
        </p:nvCxnSpPr>
        <p:spPr>
          <a:xfrm>
            <a:off x="3767533" y="2032869"/>
            <a:ext cx="583898" cy="361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9" idx="7"/>
            <a:endCxn id="60" idx="3"/>
          </p:cNvCxnSpPr>
          <p:nvPr/>
        </p:nvCxnSpPr>
        <p:spPr>
          <a:xfrm flipV="1">
            <a:off x="4636413" y="1998576"/>
            <a:ext cx="396706" cy="245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49131"/>
              </p:ext>
            </p:extLst>
          </p:nvPr>
        </p:nvGraphicFramePr>
        <p:xfrm>
          <a:off x="508013" y="4033031"/>
          <a:ext cx="1150508" cy="2129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031"/>
                <a:gridCol w="439676"/>
                <a:gridCol w="469801"/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285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370485"/>
              </p:ext>
            </p:extLst>
          </p:nvPr>
        </p:nvGraphicFramePr>
        <p:xfrm>
          <a:off x="1843748" y="4160238"/>
          <a:ext cx="71592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26"/>
                <a:gridCol w="433598"/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226927"/>
              </p:ext>
            </p:extLst>
          </p:nvPr>
        </p:nvGraphicFramePr>
        <p:xfrm>
          <a:off x="4094170" y="4054887"/>
          <a:ext cx="1299061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153"/>
                <a:gridCol w="464757"/>
                <a:gridCol w="562151"/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64880"/>
              </p:ext>
            </p:extLst>
          </p:nvPr>
        </p:nvGraphicFramePr>
        <p:xfrm>
          <a:off x="6903415" y="4094921"/>
          <a:ext cx="1310946" cy="205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43"/>
                <a:gridCol w="518142"/>
                <a:gridCol w="518161"/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8094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3821337" y="29857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914932" y="18744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347211" y="22780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327920" y="25775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725095" y="18009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091491" y="2957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436143" y="2121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27739" y="3449916"/>
            <a:ext cx="113078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 smtClean="0"/>
              <a:t>Becsült késleltetés </a:t>
            </a:r>
          </a:p>
          <a:p>
            <a:pPr algn="ctr"/>
            <a:r>
              <a:rPr lang="hu-HU" sz="1100" dirty="0" smtClean="0"/>
              <a:t>A-tól kezdetben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1843748" y="3449913"/>
            <a:ext cx="7201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 smtClean="0"/>
              <a:t>B vektora A-nak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4094170" y="3449914"/>
            <a:ext cx="11505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 smtClean="0"/>
              <a:t>Új becsült </a:t>
            </a:r>
            <a:r>
              <a:rPr lang="hu-HU" sz="1200" dirty="0"/>
              <a:t>késleltetés A-tól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6903415" y="3449913"/>
            <a:ext cx="11505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 smtClean="0"/>
              <a:t>Új becsült késleltetés A-tól</a:t>
            </a:r>
            <a:endParaRPr lang="en-US" sz="1200" dirty="0"/>
          </a:p>
        </p:txBody>
      </p:sp>
      <p:sp>
        <p:nvSpPr>
          <p:cNvPr id="86" name="Right Arrow 85"/>
          <p:cNvSpPr/>
          <p:nvPr/>
        </p:nvSpPr>
        <p:spPr>
          <a:xfrm>
            <a:off x="3517833" y="4526111"/>
            <a:ext cx="480235" cy="718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ight Arrow 86"/>
          <p:cNvSpPr/>
          <p:nvPr/>
        </p:nvSpPr>
        <p:spPr>
          <a:xfrm>
            <a:off x="6260153" y="4519464"/>
            <a:ext cx="519338" cy="718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…</a:t>
            </a:r>
            <a:endParaRPr lang="hu-HU" dirty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04944"/>
              </p:ext>
            </p:extLst>
          </p:nvPr>
        </p:nvGraphicFramePr>
        <p:xfrm>
          <a:off x="5477695" y="4111251"/>
          <a:ext cx="65134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859"/>
                <a:gridCol w="394485"/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5393230" y="3411415"/>
            <a:ext cx="8202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 smtClean="0"/>
              <a:t>A vektora B-nek és E-nek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7601"/>
            <a:ext cx="2057400" cy="365125"/>
          </a:xfrm>
        </p:spPr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36</a:t>
            </a:fld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53992"/>
              </p:ext>
            </p:extLst>
          </p:nvPr>
        </p:nvGraphicFramePr>
        <p:xfrm>
          <a:off x="2713521" y="4144851"/>
          <a:ext cx="71592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26"/>
                <a:gridCol w="433598"/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713522" y="3434526"/>
            <a:ext cx="7201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E</a:t>
            </a:r>
            <a:r>
              <a:rPr lang="hu-HU" sz="1200" dirty="0" smtClean="0"/>
              <a:t> vektora A-nak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66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1205025"/>
            <a:ext cx="520995" cy="251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153633"/>
            <a:ext cx="533400" cy="381000"/>
          </a:xfrm>
        </p:spPr>
        <p:txBody>
          <a:bodyPr>
            <a:normAutofit/>
          </a:bodyPr>
          <a:lstStyle/>
          <a:p>
            <a:fld id="{283B9EA5-CE9A-4950-A80C-5ADF06B45BB8}" type="slidenum">
              <a:rPr lang="en-US" sz="1700" smtClean="0">
                <a:solidFill>
                  <a:schemeClr val="bg1"/>
                </a:solidFill>
              </a:rPr>
              <a:pPr/>
              <a:t>37</a:t>
            </a:fld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520995" cy="1148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1534634"/>
            <a:ext cx="520995" cy="5323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6165212" y="607224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8" idx="4"/>
            <a:endCxn id="20" idx="2"/>
          </p:cNvCxnSpPr>
          <p:nvPr/>
        </p:nvCxnSpPr>
        <p:spPr>
          <a:xfrm>
            <a:off x="7128402" y="2034841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8" idx="1"/>
            <a:endCxn id="19" idx="3"/>
          </p:cNvCxnSpPr>
          <p:nvPr/>
        </p:nvCxnSpPr>
        <p:spPr>
          <a:xfrm flipV="1">
            <a:off x="6756571" y="1346097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0" idx="1"/>
            <a:endCxn id="19" idx="3"/>
          </p:cNvCxnSpPr>
          <p:nvPr/>
        </p:nvCxnSpPr>
        <p:spPr>
          <a:xfrm flipH="1" flipV="1">
            <a:off x="7350369" y="1346097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25177" y="12716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62670" y="12846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6384738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6978536" y="981865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7572334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8118" y="1986125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50</a:t>
            </a:r>
            <a:endParaRPr lang="en-US" dirty="0"/>
          </a:p>
        </p:txBody>
      </p:sp>
      <p:sp>
        <p:nvSpPr>
          <p:cNvPr id="22" name="Text Box 194"/>
          <p:cNvSpPr txBox="1">
            <a:spLocks noChangeArrowheads="1"/>
          </p:cNvSpPr>
          <p:nvPr/>
        </p:nvSpPr>
        <p:spPr bwMode="auto">
          <a:xfrm>
            <a:off x="835021" y="69870"/>
            <a:ext cx="4674998" cy="3539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 smtClean="0"/>
              <a:t> </a:t>
            </a:r>
            <a:r>
              <a:rPr lang="en-US" sz="1600" b="1" i="1" dirty="0" smtClean="0"/>
              <a:t>loop</a:t>
            </a:r>
            <a:r>
              <a:rPr lang="en-US" sz="1600" b="1" i="1" dirty="0"/>
              <a:t>: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</a:t>
            </a:r>
            <a:r>
              <a:rPr lang="en-US" sz="1600" b="1" dirty="0"/>
              <a:t>wait</a:t>
            </a:r>
            <a:r>
              <a:rPr lang="en-US" sz="1600" dirty="0"/>
              <a:t> (link cost update or update message)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</a:t>
            </a:r>
            <a:r>
              <a:rPr lang="en-US" sz="1600" b="1" dirty="0"/>
              <a:t>if</a:t>
            </a:r>
            <a:r>
              <a:rPr lang="en-US" sz="1600" dirty="0"/>
              <a:t> (c(</a:t>
            </a:r>
            <a:r>
              <a:rPr lang="en-US" sz="1600" i="1" dirty="0"/>
              <a:t>A</a:t>
            </a:r>
            <a:r>
              <a:rPr lang="en-US" sz="1600" dirty="0"/>
              <a:t>,</a:t>
            </a:r>
            <a:r>
              <a:rPr lang="en-US" sz="1600" i="1" dirty="0"/>
              <a:t>V</a:t>
            </a:r>
            <a:r>
              <a:rPr lang="en-US" sz="1600" dirty="0"/>
              <a:t>) changes by </a:t>
            </a:r>
            <a:r>
              <a:rPr lang="en-US" sz="1600" i="1" dirty="0"/>
              <a:t>d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 </a:t>
            </a:r>
            <a:r>
              <a:rPr lang="en-US" sz="1600" b="1" dirty="0"/>
              <a:t>do</a:t>
            </a:r>
            <a:r>
              <a:rPr lang="en-US" sz="1600" dirty="0"/>
              <a:t>  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   </a:t>
            </a:r>
            <a:r>
              <a:rPr lang="en-US" sz="1600" dirty="0"/>
              <a:t>D(</a:t>
            </a:r>
            <a:r>
              <a:rPr lang="en-US" sz="1600" i="1" dirty="0"/>
              <a:t>A,Y</a:t>
            </a:r>
            <a:r>
              <a:rPr lang="en-US" sz="1600" dirty="0"/>
              <a:t>) =  D(</a:t>
            </a:r>
            <a:r>
              <a:rPr lang="en-US" sz="1600" i="1" dirty="0"/>
              <a:t>A,Y</a:t>
            </a:r>
            <a:r>
              <a:rPr lang="en-US" sz="1600" dirty="0"/>
              <a:t>) + </a:t>
            </a:r>
            <a:r>
              <a:rPr lang="en-US" sz="1600" i="1" dirty="0"/>
              <a:t>d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</a:t>
            </a:r>
            <a:r>
              <a:rPr lang="en-US" sz="1600" b="1" dirty="0" smtClean="0"/>
              <a:t> </a:t>
            </a:r>
            <a:r>
              <a:rPr lang="en-US" sz="1600" b="1" dirty="0"/>
              <a:t>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     </a:t>
            </a:r>
            <a:r>
              <a:rPr lang="en-US" sz="1600" dirty="0"/>
              <a:t>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      </a:t>
            </a:r>
            <a:r>
              <a:rPr lang="en-US" sz="1600" dirty="0"/>
              <a:t>D(A, Y) = min(D(</a:t>
            </a:r>
            <a:r>
              <a:rPr lang="en-US" sz="1600" i="1" dirty="0"/>
              <a:t>A, Y</a:t>
            </a:r>
            <a:r>
              <a:rPr lang="en-US" sz="1600" dirty="0"/>
              <a:t>), 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</a:t>
            </a:r>
            <a:r>
              <a:rPr lang="en-US" sz="1600" b="1" dirty="0"/>
              <a:t>if</a:t>
            </a:r>
            <a:r>
              <a:rPr lang="en-US" sz="1600" dirty="0"/>
              <a:t> (there is a new minimum for destination Y)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25166" y="1284637"/>
            <a:ext cx="354584" cy="461665"/>
            <a:chOff x="5744604" y="3828962"/>
            <a:chExt cx="296200" cy="384721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44604" y="3828962"/>
              <a:ext cx="29620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78974" y="422897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62943" y="5491578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835232" y="6405976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28792" y="6405976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64556"/>
              </p:ext>
            </p:extLst>
          </p:nvPr>
        </p:nvGraphicFramePr>
        <p:xfrm>
          <a:off x="1817901" y="389265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26763"/>
              </p:ext>
            </p:extLst>
          </p:nvPr>
        </p:nvGraphicFramePr>
        <p:xfrm>
          <a:off x="1817901" y="516628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704860"/>
              </p:ext>
            </p:extLst>
          </p:nvPr>
        </p:nvGraphicFramePr>
        <p:xfrm>
          <a:off x="3666548" y="389251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062440"/>
              </p:ext>
            </p:extLst>
          </p:nvPr>
        </p:nvGraphicFramePr>
        <p:xfrm>
          <a:off x="3666548" y="516614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65110"/>
              </p:ext>
            </p:extLst>
          </p:nvPr>
        </p:nvGraphicFramePr>
        <p:xfrm>
          <a:off x="5515195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04710"/>
              </p:ext>
            </p:extLst>
          </p:nvPr>
        </p:nvGraphicFramePr>
        <p:xfrm>
          <a:off x="5515195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363323"/>
              </p:ext>
            </p:extLst>
          </p:nvPr>
        </p:nvGraphicFramePr>
        <p:xfrm>
          <a:off x="7363841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5352"/>
              </p:ext>
            </p:extLst>
          </p:nvPr>
        </p:nvGraphicFramePr>
        <p:xfrm>
          <a:off x="7363841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Straight Arrow Connector 42"/>
          <p:cNvCxnSpPr>
            <a:stCxn id="32" idx="3"/>
            <a:endCxn id="36" idx="1"/>
          </p:cNvCxnSpPr>
          <p:nvPr/>
        </p:nvCxnSpPr>
        <p:spPr>
          <a:xfrm>
            <a:off x="4900989" y="4448779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38" idx="1"/>
          </p:cNvCxnSpPr>
          <p:nvPr/>
        </p:nvCxnSpPr>
        <p:spPr>
          <a:xfrm flipV="1">
            <a:off x="6749636" y="4448920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flipH="1">
            <a:off x="1090697" y="2709625"/>
            <a:ext cx="3450769" cy="954107"/>
            <a:chOff x="1219200" y="4876799"/>
            <a:chExt cx="5181605" cy="1384995"/>
          </a:xfrm>
        </p:grpSpPr>
        <p:sp>
          <p:nvSpPr>
            <p:cNvPr id="49" name="Rectangular Callout 4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6661"/>
                <a:gd name="adj2" fmla="val 1175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Link Cost Changes,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Algorithm Starts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flipH="1">
            <a:off x="6838564" y="2709625"/>
            <a:ext cx="2211206" cy="954107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8023"/>
                <a:gd name="adj2" fmla="val 878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Algorithm Terminates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6770" y="2793324"/>
            <a:ext cx="4768436" cy="786707"/>
            <a:chOff x="414979" y="3333623"/>
            <a:chExt cx="8263530" cy="1523216"/>
          </a:xfrm>
        </p:grpSpPr>
        <p:sp>
          <p:nvSpPr>
            <p:cNvPr id="55" name="Rectangle 54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Good news travels fast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06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Távolság vektor protokoll </a:t>
            </a:r>
            <a:r>
              <a:rPr lang="hu-HU" dirty="0" smtClean="0"/>
              <a:t>– </a:t>
            </a:r>
            <a:r>
              <a:rPr lang="hu-HU" i="1" dirty="0" smtClean="0"/>
              <a:t>Végtelenig számolás </a:t>
            </a:r>
            <a:r>
              <a:rPr lang="hu-HU" i="1" dirty="0" smtClean="0"/>
              <a:t>problémája (</a:t>
            </a:r>
            <a:r>
              <a:rPr lang="hu-HU" i="1" dirty="0" err="1" smtClean="0"/>
              <a:t>count</a:t>
            </a:r>
            <a:r>
              <a:rPr lang="hu-HU" i="1" dirty="0" smtClean="0"/>
              <a:t> </a:t>
            </a:r>
            <a:r>
              <a:rPr lang="hu-HU" i="1" dirty="0" err="1" smtClean="0"/>
              <a:t>to</a:t>
            </a:r>
            <a:r>
              <a:rPr lang="hu-HU" i="1" dirty="0" smtClean="0"/>
              <a:t> </a:t>
            </a:r>
            <a:r>
              <a:rPr lang="hu-HU" i="1" dirty="0" err="1" smtClean="0"/>
              <a:t>infinity</a:t>
            </a:r>
            <a:r>
              <a:rPr lang="hu-HU" i="1" dirty="0" smtClean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38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4" name="Cloud 6"/>
          <p:cNvSpPr/>
          <p:nvPr/>
        </p:nvSpPr>
        <p:spPr>
          <a:xfrm>
            <a:off x="685800" y="1574311"/>
            <a:ext cx="8218345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Flowchart: Magnetic Disk 12"/>
          <p:cNvSpPr/>
          <p:nvPr/>
        </p:nvSpPr>
        <p:spPr>
          <a:xfrm>
            <a:off x="2124227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37" name="Flowchart: Magnetic Disk 13"/>
          <p:cNvSpPr/>
          <p:nvPr/>
        </p:nvSpPr>
        <p:spPr>
          <a:xfrm>
            <a:off x="4363945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38" name="Flowchart: Magnetic Disk 14"/>
          <p:cNvSpPr/>
          <p:nvPr/>
        </p:nvSpPr>
        <p:spPr>
          <a:xfrm>
            <a:off x="6542703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cxnSp>
        <p:nvCxnSpPr>
          <p:cNvPr id="39" name="Straight Connector 9"/>
          <p:cNvCxnSpPr>
            <a:stCxn id="37" idx="2"/>
            <a:endCxn id="26" idx="4"/>
          </p:cNvCxnSpPr>
          <p:nvPr/>
        </p:nvCxnSpPr>
        <p:spPr>
          <a:xfrm flipH="1">
            <a:off x="2867891" y="2468941"/>
            <a:ext cx="149605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9"/>
          <p:cNvCxnSpPr>
            <a:stCxn id="38" idx="2"/>
            <a:endCxn id="37" idx="4"/>
          </p:cNvCxnSpPr>
          <p:nvPr/>
        </p:nvCxnSpPr>
        <p:spPr>
          <a:xfrm flipH="1">
            <a:off x="5107609" y="2468941"/>
            <a:ext cx="143509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>
            <a:off x="3093720" y="1996440"/>
            <a:ext cx="853440" cy="8686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flipV="1">
            <a:off x="3093720" y="1996440"/>
            <a:ext cx="990600" cy="8686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9"/>
          <p:cNvSpPr txBox="1"/>
          <p:nvPr/>
        </p:nvSpPr>
        <p:spPr>
          <a:xfrm>
            <a:off x="24459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sp>
        <p:nvSpPr>
          <p:cNvPr id="42" name="TextBox 20"/>
          <p:cNvSpPr txBox="1"/>
          <p:nvPr/>
        </p:nvSpPr>
        <p:spPr>
          <a:xfrm>
            <a:off x="22856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sp>
        <p:nvSpPr>
          <p:cNvPr id="43" name="TextBox 21"/>
          <p:cNvSpPr txBox="1"/>
          <p:nvPr/>
        </p:nvSpPr>
        <p:spPr>
          <a:xfrm>
            <a:off x="450085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cxnSp>
        <p:nvCxnSpPr>
          <p:cNvPr id="44" name="Straight Arrow Connector 22"/>
          <p:cNvCxnSpPr/>
          <p:nvPr/>
        </p:nvCxnSpPr>
        <p:spPr>
          <a:xfrm flipV="1">
            <a:off x="149441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92029"/>
              </p:ext>
            </p:extLst>
          </p:nvPr>
        </p:nvGraphicFramePr>
        <p:xfrm>
          <a:off x="148352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08244"/>
              </p:ext>
            </p:extLst>
          </p:nvPr>
        </p:nvGraphicFramePr>
        <p:xfrm>
          <a:off x="148352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81973"/>
              </p:ext>
            </p:extLst>
          </p:nvPr>
        </p:nvGraphicFramePr>
        <p:xfrm>
          <a:off x="3332171" y="389251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490277"/>
              </p:ext>
            </p:extLst>
          </p:nvPr>
        </p:nvGraphicFramePr>
        <p:xfrm>
          <a:off x="333217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30170"/>
              </p:ext>
            </p:extLst>
          </p:nvPr>
        </p:nvGraphicFramePr>
        <p:xfrm>
          <a:off x="5180818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02119"/>
              </p:ext>
            </p:extLst>
          </p:nvPr>
        </p:nvGraphicFramePr>
        <p:xfrm>
          <a:off x="5180818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618182"/>
              </p:ext>
            </p:extLst>
          </p:nvPr>
        </p:nvGraphicFramePr>
        <p:xfrm>
          <a:off x="7029464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66005"/>
              </p:ext>
            </p:extLst>
          </p:nvPr>
        </p:nvGraphicFramePr>
        <p:xfrm>
          <a:off x="7029464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Straight Arrow Connector 31"/>
          <p:cNvCxnSpPr>
            <a:stCxn id="47" idx="3"/>
            <a:endCxn id="50" idx="1"/>
          </p:cNvCxnSpPr>
          <p:nvPr/>
        </p:nvCxnSpPr>
        <p:spPr>
          <a:xfrm>
            <a:off x="4566612" y="4448777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2"/>
          <p:cNvCxnSpPr>
            <a:stCxn id="50" idx="3"/>
            <a:endCxn id="51" idx="1"/>
          </p:cNvCxnSpPr>
          <p:nvPr/>
        </p:nvCxnSpPr>
        <p:spPr>
          <a:xfrm flipV="1">
            <a:off x="6415259" y="4448918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37"/>
          <p:cNvCxnSpPr/>
          <p:nvPr/>
        </p:nvCxnSpPr>
        <p:spPr>
          <a:xfrm>
            <a:off x="8241684" y="4448638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1"/>
          <p:cNvSpPr/>
          <p:nvPr/>
        </p:nvSpPr>
        <p:spPr>
          <a:xfrm>
            <a:off x="3341132" y="5524643"/>
            <a:ext cx="1225479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32"/>
          <p:cNvCxnSpPr/>
          <p:nvPr/>
        </p:nvCxnSpPr>
        <p:spPr>
          <a:xfrm flipV="1">
            <a:off x="2728448" y="4581650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>
            <a:off x="1494415" y="4448638"/>
            <a:ext cx="12340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8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 - </a:t>
            </a:r>
            <a:r>
              <a:rPr lang="en-US" dirty="0" smtClean="0"/>
              <a:t>Count </a:t>
            </a:r>
            <a:r>
              <a:rPr lang="en-US" dirty="0" smtClean="0"/>
              <a:t>to Infinity Problem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39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2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60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4265" y="22386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1760" y="2251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7207" y="2953212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527944" y="2251724"/>
            <a:ext cx="524504" cy="461665"/>
            <a:chOff x="5725104" y="3828962"/>
            <a:chExt cx="33519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5104" y="3828962"/>
              <a:ext cx="33519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60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71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568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31797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41309"/>
              </p:ext>
            </p:extLst>
          </p:nvPr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56038"/>
              </p:ext>
            </p:extLst>
          </p:nvPr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03315"/>
              </p:ext>
            </p:extLst>
          </p:nvPr>
        </p:nvGraphicFramePr>
        <p:xfrm>
          <a:off x="3149291" y="389251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6975"/>
              </p:ext>
            </p:extLst>
          </p:nvPr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019260"/>
              </p:ext>
            </p:extLst>
          </p:nvPr>
        </p:nvGraphicFramePr>
        <p:xfrm>
          <a:off x="4997938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419057"/>
              </p:ext>
            </p:extLst>
          </p:nvPr>
        </p:nvGraphicFramePr>
        <p:xfrm>
          <a:off x="4997938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626586"/>
              </p:ext>
            </p:extLst>
          </p:nvPr>
        </p:nvGraphicFramePr>
        <p:xfrm>
          <a:off x="6846584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544061"/>
              </p:ext>
            </p:extLst>
          </p:nvPr>
        </p:nvGraphicFramePr>
        <p:xfrm>
          <a:off x="6846584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383732" y="4448777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232379" y="4448918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58804" y="4448638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 flipH="1">
            <a:off x="239487" y="1730833"/>
            <a:ext cx="5170714" cy="2246769"/>
            <a:chOff x="1219200" y="4876799"/>
            <a:chExt cx="5181605" cy="1649457"/>
          </a:xfrm>
        </p:grpSpPr>
        <p:sp>
          <p:nvSpPr>
            <p:cNvPr id="40" name="Rectangular Callout 3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15402"/>
                <a:gd name="adj2" fmla="val 8582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5" y="4876799"/>
              <a:ext cx="5181600" cy="164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Node B knows D(C,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) = 5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However, B does not know the path is C </a:t>
              </a:r>
              <a:r>
                <a:rPr lang="en-US" sz="2800" kern="0" dirty="0" smtClean="0">
                  <a:solidFill>
                    <a:sysClr val="window" lastClr="FFFFFF"/>
                  </a:solidFill>
                  <a:sym typeface="Wingdings" pitchFamily="2" charset="2"/>
                </a:rPr>
                <a:t> B  A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Thus,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 D(B,A) = 6 !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3158252" y="5524643"/>
            <a:ext cx="1225479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253459" y="2813986"/>
            <a:ext cx="4768436" cy="786707"/>
            <a:chOff x="414979" y="3333623"/>
            <a:chExt cx="8263530" cy="1523216"/>
          </a:xfrm>
        </p:grpSpPr>
        <p:sp>
          <p:nvSpPr>
            <p:cNvPr id="44" name="Rectangle 43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Bad news travels slowly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25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Bináris visszaszámlálás protokoll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571681"/>
          </a:xfrm>
        </p:spPr>
        <p:txBody>
          <a:bodyPr>
            <a:normAutofit fontScale="92500" lnSpcReduction="10000"/>
          </a:bodyPr>
          <a:lstStyle/>
          <a:p>
            <a:r>
              <a:rPr lang="hu-HU" sz="2000" dirty="0" smtClean="0"/>
              <a:t>alapvető bittérkép eljárás hátrány, hogy az állomások számának növekedésével a versengési periódus hossza is nő</a:t>
            </a:r>
          </a:p>
          <a:p>
            <a:pPr marL="0" indent="0">
              <a:buNone/>
            </a:pPr>
            <a:r>
              <a:rPr lang="hu-HU" sz="2000" b="1" cap="small" dirty="0" smtClean="0"/>
              <a:t>Működés</a:t>
            </a:r>
          </a:p>
          <a:p>
            <a:pPr>
              <a:spcBef>
                <a:spcPts val="0"/>
              </a:spcBef>
            </a:pPr>
            <a:r>
              <a:rPr lang="hu-HU" sz="2000" dirty="0" smtClean="0"/>
              <a:t>Minden állomás azonos hosszú bináris azonosítóval rendelkezik.</a:t>
            </a:r>
          </a:p>
          <a:p>
            <a:pPr>
              <a:spcBef>
                <a:spcPts val="0"/>
              </a:spcBef>
            </a:pPr>
            <a:r>
              <a:rPr lang="hu-HU" sz="2000" dirty="0" smtClean="0"/>
              <a:t>A forgalmazni kívánó állomás elkezdi a bináris címét bitenként elküldeni a legnagyobb helyi értékű bittel kezdve. Az azonos pozíciójú bitek logikai </a:t>
            </a:r>
            <a:r>
              <a:rPr lang="hu-HU" sz="2000" i="1" dirty="0" smtClean="0"/>
              <a:t>VAGY</a:t>
            </a:r>
            <a:r>
              <a:rPr lang="hu-HU" sz="2000" dirty="0" smtClean="0"/>
              <a:t> kapcsolatba lépnek ütközés esetén. Ha az állomás nullát küld, de egyet hall vissza, akkor feladja a küldési szándékát, mert van nála nagyobb azonosítóval rendelkező küldő.</a:t>
            </a:r>
          </a:p>
          <a:p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2611989" y="4477575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/>
              <a:t>A</a:t>
            </a:r>
            <a:r>
              <a:rPr lang="hu-HU" sz="1200" b="1" cap="small" dirty="0" smtClean="0"/>
              <a:t> </a:t>
            </a:r>
            <a:r>
              <a:rPr lang="hu-HU" sz="1200" b="1" cap="small" dirty="0" err="1" smtClean="0"/>
              <a:t>hoszt</a:t>
            </a:r>
            <a:r>
              <a:rPr lang="hu-HU" sz="1200" b="1" cap="small" dirty="0" smtClean="0"/>
              <a:t> (0011)</a:t>
            </a:r>
            <a:endParaRPr lang="en-US" sz="1200" b="1" cap="small" dirty="0"/>
          </a:p>
        </p:txBody>
      </p:sp>
      <p:sp>
        <p:nvSpPr>
          <p:cNvPr id="44" name="Rectangle 43"/>
          <p:cNvSpPr/>
          <p:nvPr/>
        </p:nvSpPr>
        <p:spPr>
          <a:xfrm>
            <a:off x="2611988" y="4850554"/>
            <a:ext cx="1133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200" b="1" cap="small" dirty="0" smtClean="0"/>
              <a:t>B </a:t>
            </a:r>
            <a:r>
              <a:rPr lang="hu-HU" sz="1200" b="1" cap="small" dirty="0" err="1" smtClean="0"/>
              <a:t>hoszt</a:t>
            </a:r>
            <a:r>
              <a:rPr lang="hu-HU" sz="1200" b="1" cap="small" dirty="0" smtClean="0"/>
              <a:t> (0110)</a:t>
            </a:r>
            <a:endParaRPr lang="en-US" sz="1200" b="1" cap="small" dirty="0"/>
          </a:p>
        </p:txBody>
      </p:sp>
      <p:sp>
        <p:nvSpPr>
          <p:cNvPr id="49" name="TextBox 48"/>
          <p:cNvSpPr txBox="1"/>
          <p:nvPr/>
        </p:nvSpPr>
        <p:spPr>
          <a:xfrm>
            <a:off x="2611989" y="5230095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 smtClean="0"/>
              <a:t>C </a:t>
            </a:r>
            <a:r>
              <a:rPr lang="hu-HU" sz="1200" b="1" cap="small" dirty="0" err="1" smtClean="0"/>
              <a:t>hoszt</a:t>
            </a:r>
            <a:r>
              <a:rPr lang="hu-HU" sz="1200" b="1" cap="small" dirty="0" smtClean="0"/>
              <a:t> (1010)</a:t>
            </a:r>
            <a:endParaRPr lang="en-US" sz="1200" b="1" cap="small" dirty="0"/>
          </a:p>
        </p:txBody>
      </p:sp>
      <p:sp>
        <p:nvSpPr>
          <p:cNvPr id="51" name="TextBox 50"/>
          <p:cNvSpPr txBox="1"/>
          <p:nvPr/>
        </p:nvSpPr>
        <p:spPr>
          <a:xfrm>
            <a:off x="2611989" y="5606721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 smtClean="0"/>
              <a:t>D </a:t>
            </a:r>
            <a:r>
              <a:rPr lang="hu-HU" sz="1200" b="1" cap="small" dirty="0" err="1" smtClean="0"/>
              <a:t>hoszt</a:t>
            </a:r>
            <a:r>
              <a:rPr lang="hu-HU" sz="1200" b="1" cap="small" dirty="0" smtClean="0"/>
              <a:t> (1011)</a:t>
            </a:r>
            <a:endParaRPr lang="en-US" sz="1200" b="1" cap="small" dirty="0"/>
          </a:p>
        </p:txBody>
      </p:sp>
      <p:sp>
        <p:nvSpPr>
          <p:cNvPr id="46" name="TextBox 45"/>
          <p:cNvSpPr txBox="1"/>
          <p:nvPr/>
        </p:nvSpPr>
        <p:spPr>
          <a:xfrm>
            <a:off x="3853114" y="4465833"/>
            <a:ext cx="269626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 smtClean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  <a:endParaRPr lang="hu-HU" sz="1200" dirty="0" smtClean="0"/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  <a:endParaRPr lang="hu-HU" sz="1200" dirty="0" smtClean="0"/>
          </a:p>
          <a:p>
            <a:pPr>
              <a:spcAft>
                <a:spcPts val="800"/>
              </a:spcAft>
            </a:pPr>
            <a:r>
              <a:rPr lang="hu-HU" sz="1200" dirty="0" smtClean="0"/>
              <a:t>1</a:t>
            </a:r>
          </a:p>
          <a:p>
            <a:pPr>
              <a:spcAft>
                <a:spcPts val="800"/>
              </a:spcAft>
            </a:pPr>
            <a:r>
              <a:rPr lang="hu-HU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64033" y="4465832"/>
            <a:ext cx="303288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  <a:r>
              <a:rPr lang="hu-HU" sz="1200" dirty="0" smtClean="0"/>
              <a:t> 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  <a:endParaRPr lang="hu-HU" sz="1200" dirty="0" smtClean="0"/>
          </a:p>
          <a:p>
            <a:pPr>
              <a:spcAft>
                <a:spcPts val="800"/>
              </a:spcAft>
            </a:pPr>
            <a:r>
              <a:rPr lang="hu-HU" sz="1200" dirty="0" smtClean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 smtClean="0"/>
              <a:t>0</a:t>
            </a:r>
          </a:p>
          <a:p>
            <a:pPr>
              <a:spcAft>
                <a:spcPts val="800"/>
              </a:spcAft>
            </a:pPr>
            <a:r>
              <a:rPr lang="hu-HU" sz="1200" b="1" dirty="0" smtClean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74952" y="4465831"/>
            <a:ext cx="303288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– </a:t>
            </a:r>
            <a:endParaRPr lang="hu-HU" sz="1200" dirty="0" smtClean="0"/>
          </a:p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  <a:endParaRPr lang="hu-HU" sz="1200" dirty="0" smtClean="0"/>
          </a:p>
          <a:p>
            <a:pPr>
              <a:spcAft>
                <a:spcPts val="800"/>
              </a:spcAft>
            </a:pPr>
            <a:r>
              <a:rPr lang="hu-HU" sz="1200" dirty="0" smtClean="0"/>
              <a:t>1</a:t>
            </a:r>
          </a:p>
          <a:p>
            <a:pPr>
              <a:spcAft>
                <a:spcPts val="800"/>
              </a:spcAft>
            </a:pPr>
            <a:r>
              <a:rPr lang="hu-HU" sz="1200" dirty="0" smtClean="0"/>
              <a:t>1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85871" y="4465830"/>
            <a:ext cx="269626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  <a:endParaRPr lang="hu-HU" sz="1200" dirty="0" smtClean="0"/>
          </a:p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  <a:endParaRPr lang="hu-HU" sz="1200" dirty="0" smtClean="0"/>
          </a:p>
          <a:p>
            <a:pPr>
              <a:spcAft>
                <a:spcPts val="800"/>
              </a:spcAft>
            </a:pPr>
            <a:r>
              <a:rPr lang="hu-HU" sz="1200" dirty="0" smtClean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 smtClean="0"/>
              <a:t>1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135263" y="5606721"/>
            <a:ext cx="168742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D kerete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6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Elosztott Bellman-Ford algoritmus – </a:t>
            </a:r>
            <a:r>
              <a:rPr lang="hu-HU" i="1" dirty="0" smtClean="0"/>
              <a:t>Végtelenig számolás problémája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44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cap="small" dirty="0" smtClean="0"/>
              <a:t>Probléma</a:t>
            </a:r>
          </a:p>
          <a:p>
            <a:r>
              <a:rPr lang="hu-HU" sz="2400" dirty="0" smtClean="0"/>
              <a:t>A „jó hír” gyorsan terjed.</a:t>
            </a:r>
          </a:p>
          <a:p>
            <a:r>
              <a:rPr lang="hu-HU" sz="2400" dirty="0" smtClean="0"/>
              <a:t>A „rossz hír” lassan terjed.</a:t>
            </a:r>
          </a:p>
          <a:p>
            <a:r>
              <a:rPr lang="hu-HU" sz="2400" dirty="0" smtClean="0"/>
              <a:t>Azaz ciklusok keletkezhetnek.</a:t>
            </a:r>
          </a:p>
          <a:p>
            <a:r>
              <a:rPr lang="hu-HU" sz="2400" dirty="0" smtClean="0"/>
              <a:t>Lehetséges megoldás:</a:t>
            </a:r>
          </a:p>
          <a:p>
            <a:pPr lvl="1"/>
            <a:r>
              <a:rPr lang="hu-HU" b="1" dirty="0" smtClean="0"/>
              <a:t>„</a:t>
            </a:r>
            <a:r>
              <a:rPr lang="hu-HU" b="1" dirty="0" err="1" smtClean="0"/>
              <a:t>split</a:t>
            </a:r>
            <a:r>
              <a:rPr lang="hu-HU" b="1" dirty="0" smtClean="0"/>
              <a:t> </a:t>
            </a:r>
            <a:r>
              <a:rPr lang="hu-HU" b="1" dirty="0" err="1" smtClean="0"/>
              <a:t>horizon</a:t>
            </a:r>
            <a:r>
              <a:rPr lang="hu-HU" b="1" dirty="0" smtClean="0"/>
              <a:t> </a:t>
            </a:r>
            <a:r>
              <a:rPr lang="hu-HU" b="1" dirty="0" err="1" smtClean="0"/>
              <a:t>with</a:t>
            </a:r>
            <a:r>
              <a:rPr lang="hu-HU" b="1" dirty="0" smtClean="0"/>
              <a:t> </a:t>
            </a:r>
            <a:r>
              <a:rPr lang="hu-HU" b="1" dirty="0" err="1" smtClean="0"/>
              <a:t>poisoned</a:t>
            </a:r>
            <a:r>
              <a:rPr lang="hu-HU" b="1" dirty="0" smtClean="0"/>
              <a:t> </a:t>
            </a:r>
            <a:r>
              <a:rPr lang="hu-HU" b="1" dirty="0" err="1" smtClean="0"/>
              <a:t>reverse</a:t>
            </a:r>
            <a:r>
              <a:rPr lang="hu-HU" b="1" dirty="0" smtClean="0"/>
              <a:t>”</a:t>
            </a:r>
            <a:r>
              <a:rPr lang="hu-HU" dirty="0" smtClean="0"/>
              <a:t>: negatív információt küld vissza arról a szomszédjának, amit tőle „tanult”. (</a:t>
            </a:r>
            <a:r>
              <a:rPr lang="hu-HU" i="1" dirty="0" smtClean="0"/>
              <a:t>RFC 1058</a:t>
            </a:r>
            <a:r>
              <a:rPr lang="hu-HU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40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3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Split </a:t>
            </a:r>
            <a:r>
              <a:rPr lang="hu-HU" dirty="0" err="1" smtClean="0"/>
              <a:t>horizon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en-US" dirty="0" smtClean="0"/>
              <a:t>Poisoned </a:t>
            </a:r>
            <a:r>
              <a:rPr lang="en-US" dirty="0" smtClean="0"/>
              <a:t>Reverse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41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2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60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4265" y="22386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1760" y="2251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7207" y="2953212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527944" y="2251724"/>
            <a:ext cx="524504" cy="461665"/>
            <a:chOff x="5725104" y="3828962"/>
            <a:chExt cx="33519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5104" y="3828962"/>
              <a:ext cx="33519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60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71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568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31797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261411"/>
              </p:ext>
            </p:extLst>
          </p:nvPr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52645"/>
              </p:ext>
            </p:extLst>
          </p:nvPr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20770"/>
              </p:ext>
            </p:extLst>
          </p:nvPr>
        </p:nvGraphicFramePr>
        <p:xfrm>
          <a:off x="3149292" y="3892517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60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58680"/>
              </p:ext>
            </p:extLst>
          </p:nvPr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09331"/>
              </p:ext>
            </p:extLst>
          </p:nvPr>
        </p:nvGraphicFramePr>
        <p:xfrm>
          <a:off x="4997939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863468"/>
              </p:ext>
            </p:extLst>
          </p:nvPr>
        </p:nvGraphicFramePr>
        <p:xfrm>
          <a:off x="4997939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499622"/>
              </p:ext>
            </p:extLst>
          </p:nvPr>
        </p:nvGraphicFramePr>
        <p:xfrm>
          <a:off x="6846585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51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78442"/>
              </p:ext>
            </p:extLst>
          </p:nvPr>
        </p:nvGraphicFramePr>
        <p:xfrm>
          <a:off x="6846585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472632" y="4448777"/>
            <a:ext cx="5253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321278" y="4448918"/>
            <a:ext cx="5253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872342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Ha C B-n keresztül irányítja a forgalmat </a:t>
            </a:r>
            <a:br>
              <a:rPr lang="hu-HU" dirty="0" smtClean="0"/>
            </a:br>
            <a:r>
              <a:rPr lang="hu-HU" dirty="0" smtClean="0"/>
              <a:t>A állomáshoz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hu-HU" dirty="0" smtClean="0"/>
              <a:t> állomás</a:t>
            </a:r>
            <a:r>
              <a:rPr lang="en-US" dirty="0" smtClean="0"/>
              <a:t> </a:t>
            </a:r>
            <a:r>
              <a:rPr lang="hu-HU" dirty="0" smtClean="0"/>
              <a:t>B-nek </a:t>
            </a:r>
            <a:r>
              <a:rPr lang="en-US" dirty="0" smtClean="0"/>
              <a:t>D(C</a:t>
            </a:r>
            <a:r>
              <a:rPr lang="en-US" dirty="0" smtClean="0"/>
              <a:t>, A) =</a:t>
            </a:r>
            <a:r>
              <a:rPr lang="en-US" sz="2800" dirty="0" smtClean="0"/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∞</a:t>
            </a:r>
            <a:r>
              <a:rPr lang="hu-HU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/>
              <a:t>távolságot 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küld</a:t>
            </a:r>
            <a:endParaRPr lang="en-US" sz="2800" dirty="0"/>
          </a:p>
          <a:p>
            <a:pPr lvl="1"/>
            <a:r>
              <a:rPr lang="hu-HU" dirty="0" smtClean="0"/>
              <a:t>Azaz B állomás nem fog C-n keresztül irányítani </a:t>
            </a:r>
            <a:br>
              <a:rPr lang="hu-HU" dirty="0" smtClean="0"/>
            </a:br>
            <a:r>
              <a:rPr lang="hu-HU" dirty="0" smtClean="0"/>
              <a:t>az A-ba menő forgalmat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11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Vége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sz="2800" smtClean="0"/>
          </a:p>
          <a:p>
            <a:endParaRPr lang="hu-HU" sz="2800"/>
          </a:p>
          <a:p>
            <a:endParaRPr lang="hu-HU" sz="2800" smtClean="0"/>
          </a:p>
          <a:p>
            <a:endParaRPr lang="hu-HU" sz="2800"/>
          </a:p>
          <a:p>
            <a:endParaRPr lang="hu-HU" sz="2800" smtClean="0"/>
          </a:p>
          <a:p>
            <a:endParaRPr lang="hu-HU" sz="2800"/>
          </a:p>
          <a:p>
            <a:pPr algn="r"/>
            <a:r>
              <a:rPr lang="hu-HU" sz="2800" smtClean="0"/>
              <a:t>Köszönöm a figyelmet!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0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Bináris visszaszámlálás protokoll 2/</a:t>
            </a:r>
            <a:r>
              <a:rPr lang="hu-HU" dirty="0" err="1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211916"/>
          </a:xfrm>
        </p:spPr>
        <p:txBody>
          <a:bodyPr>
            <a:normAutofit/>
          </a:bodyPr>
          <a:lstStyle/>
          <a:p>
            <a:r>
              <a:rPr lang="hu-HU" sz="2000" b="1" dirty="0"/>
              <a:t>Következmény: </a:t>
            </a:r>
            <a:r>
              <a:rPr lang="hu-HU" sz="2000" dirty="0"/>
              <a:t>a magasabb címmel rendelkező állomásoknak a prioritásuk is magasabb az alacsonyabb című </a:t>
            </a:r>
            <a:r>
              <a:rPr lang="hu-HU" sz="2000" dirty="0" smtClean="0"/>
              <a:t>állomásokénál</a:t>
            </a:r>
          </a:p>
          <a:p>
            <a:pPr marL="0" indent="0">
              <a:buNone/>
            </a:pPr>
            <a:r>
              <a:rPr lang="hu-HU" sz="2000" b="1" cap="small" dirty="0" err="1" smtClean="0"/>
              <a:t>Mok</a:t>
            </a:r>
            <a:r>
              <a:rPr lang="hu-HU" sz="2000" b="1" cap="small" dirty="0" smtClean="0"/>
              <a:t> és </a:t>
            </a:r>
            <a:r>
              <a:rPr lang="hu-HU" sz="2000" b="1" cap="small" dirty="0" err="1" smtClean="0"/>
              <a:t>Ward</a:t>
            </a:r>
            <a:r>
              <a:rPr lang="hu-HU" sz="2000" b="1" cap="small" dirty="0" smtClean="0"/>
              <a:t> módosítása</a:t>
            </a:r>
          </a:p>
          <a:p>
            <a:pPr>
              <a:spcBef>
                <a:spcPts val="0"/>
              </a:spcBef>
            </a:pPr>
            <a:r>
              <a:rPr lang="hu-HU" sz="2000" dirty="0" smtClean="0"/>
              <a:t>Virtuális állomás címek használata.</a:t>
            </a:r>
          </a:p>
          <a:p>
            <a:pPr>
              <a:spcBef>
                <a:spcPts val="0"/>
              </a:spcBef>
            </a:pPr>
            <a:r>
              <a:rPr lang="hu-HU" sz="2000" dirty="0" smtClean="0"/>
              <a:t>Minden sikeres átvitel után ciklikusan permutáljuk az állomások címét.  </a:t>
            </a: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80238"/>
              </p:ext>
            </p:extLst>
          </p:nvPr>
        </p:nvGraphicFramePr>
        <p:xfrm>
          <a:off x="1920237" y="4600295"/>
          <a:ext cx="50116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50"/>
                <a:gridCol w="464594"/>
                <a:gridCol w="432582"/>
                <a:gridCol w="400929"/>
                <a:gridCol w="453683"/>
                <a:gridCol w="464234"/>
                <a:gridCol w="443132"/>
                <a:gridCol w="453683"/>
                <a:gridCol w="422031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A</a:t>
                      </a:r>
                      <a:endParaRPr lang="en-US" sz="12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B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C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D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E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F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G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H</a:t>
                      </a:r>
                      <a:endParaRPr lang="en-US" sz="1200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200" dirty="0" smtClean="0">
                          <a:solidFill>
                            <a:schemeClr val="tx1"/>
                          </a:solidFill>
                        </a:rPr>
                        <a:t>Kezdeti állapot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010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110</a:t>
                      </a:r>
                      <a:endParaRPr lang="en-US" sz="1200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200" dirty="0" smtClean="0">
                          <a:solidFill>
                            <a:schemeClr val="tx1"/>
                          </a:solidFill>
                        </a:rPr>
                        <a:t>D küldése</a:t>
                      </a:r>
                      <a:r>
                        <a:rPr lang="hu-HU" sz="1200" baseline="0" dirty="0" smtClean="0">
                          <a:solidFill>
                            <a:schemeClr val="tx1"/>
                          </a:solidFill>
                        </a:rPr>
                        <a:t> után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010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110</a:t>
                      </a:r>
                      <a:endParaRPr lang="en-US" sz="1200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200" dirty="0" smtClean="0">
                          <a:solidFill>
                            <a:schemeClr val="tx1"/>
                          </a:solidFill>
                        </a:rPr>
                        <a:t>A küldése után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010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110</a:t>
                      </a:r>
                      <a:endParaRPr lang="en-US" sz="1200" dirty="0"/>
                    </a:p>
                  </a:txBody>
                  <a:tcPr marL="68580" marR="68580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7090117" y="4951828"/>
            <a:ext cx="0" cy="1153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79565" y="534393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Idő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237" y="5343937"/>
            <a:ext cx="50720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10789" y="5713269"/>
            <a:ext cx="50720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3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Korlátozott versenyes protokollok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5835" y="1523005"/>
                <a:ext cx="8473631" cy="4526931"/>
              </a:xfrm>
            </p:spPr>
            <p:txBody>
              <a:bodyPr>
                <a:normAutofit/>
              </a:bodyPr>
              <a:lstStyle/>
              <a:p>
                <a:r>
                  <a:rPr lang="hu-HU" sz="1800" b="1" dirty="0" smtClean="0"/>
                  <a:t>Cél:</a:t>
                </a:r>
                <a:r>
                  <a:rPr lang="hu-HU" sz="1800" dirty="0" smtClean="0"/>
                  <a:t> Ötvözni a versenyhelyzetes és ütközésmentes protokollok jó tulajdonságait. 	</a:t>
                </a:r>
              </a:p>
              <a:p>
                <a:r>
                  <a:rPr lang="hu-HU" sz="1800" b="1" dirty="0" smtClean="0"/>
                  <a:t>korlátozott versenyes protokoll </a:t>
                </a:r>
                <a:r>
                  <a:rPr lang="hu-HU" sz="1800" dirty="0" smtClean="0"/>
                  <a:t>– Olyan protokoll, amely kis terhelés esetén versenyhelyzetes technikát használ a kis késleltetés érdekében, illetve nagy terhelés mellett ütközésmentes technikát alkalmaz a csatorna jó kihasználása érdekében.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hu-HU" sz="1800" b="1" cap="small" dirty="0" smtClean="0"/>
                  <a:t>Szimmetrikus protokollok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 smtClean="0"/>
                  <a:t>Adott résben </a:t>
                </a:r>
                <a:r>
                  <a:rPr lang="hu-HU" sz="1800" i="1" dirty="0" smtClean="0"/>
                  <a:t>k</a:t>
                </a:r>
                <a:r>
                  <a:rPr lang="hu-HU" sz="1800" dirty="0" smtClean="0"/>
                  <a:t> állomás verseng, minden állomás </a:t>
                </a:r>
                <a:r>
                  <a:rPr lang="hu-HU" sz="1800" i="1" dirty="0" smtClean="0"/>
                  <a:t>p</a:t>
                </a:r>
                <a:r>
                  <a:rPr lang="hu-HU" sz="1800" dirty="0" smtClean="0"/>
                  <a:t> valószínűséggel adhat. A csatorna megszerzésének valószínűsége: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𝑘𝑝</m:t>
                    </m:r>
                    <m:sSup>
                      <m:sSupPr>
                        <m:ctrlPr>
                          <a:rPr lang="hu-HU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sz="18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hu-HU" sz="1800" dirty="0" smtClean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siker</m:t>
                          </m:r>
                          <m: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optim</m:t>
                          </m:r>
                          <m: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lis</m:t>
                          </m:r>
                          <m: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mellett</m:t>
                          </m:r>
                        </m:e>
                      </m:d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sz="1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18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hu-HU" sz="1800" dirty="0"/>
              </a:p>
              <a:p>
                <a:pPr>
                  <a:spcBef>
                    <a:spcPts val="0"/>
                  </a:spcBef>
                </a:pPr>
                <a:r>
                  <a:rPr lang="hu-HU" sz="1800" dirty="0" smtClean="0"/>
                  <a:t>Azaz a csatorna megszerzésének esélyeit a versenyhelyzetek számának csökkentésével érhetjük el.</a:t>
                </a:r>
                <a:endParaRPr lang="hu-HU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835" y="1523005"/>
                <a:ext cx="8473631" cy="4526931"/>
              </a:xfrm>
              <a:blipFill rotWithShape="1">
                <a:blip r:embed="rId2"/>
                <a:stretch>
                  <a:fillRect l="-647" t="-674" r="-10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528" y="4592538"/>
            <a:ext cx="3445343" cy="21451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5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Adaptív fabejárási protokoll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1417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 smtClean="0"/>
              <a:t>Történeti háttér</a:t>
            </a:r>
            <a:r>
              <a:rPr lang="hu-HU" sz="2000" dirty="0" smtClean="0"/>
              <a:t> </a:t>
            </a:r>
          </a:p>
          <a:p>
            <a:pPr>
              <a:spcBef>
                <a:spcPts val="0"/>
              </a:spcBef>
            </a:pPr>
            <a:r>
              <a:rPr lang="hu-HU" sz="2000" dirty="0" smtClean="0"/>
              <a:t>1943 – </a:t>
            </a:r>
            <a:r>
              <a:rPr lang="hu-HU" sz="2000" dirty="0" err="1" smtClean="0"/>
              <a:t>Dorfman</a:t>
            </a:r>
            <a:r>
              <a:rPr lang="hu-HU" sz="2000" dirty="0" smtClean="0"/>
              <a:t> a katonák szifiliszes fertőzöttségét vizsgálta.</a:t>
            </a:r>
          </a:p>
          <a:p>
            <a:pPr>
              <a:spcBef>
                <a:spcPts val="0"/>
              </a:spcBef>
            </a:pPr>
            <a:r>
              <a:rPr lang="hu-HU" sz="2000" dirty="0" smtClean="0"/>
              <a:t>1979 – </a:t>
            </a:r>
            <a:r>
              <a:rPr lang="hu-HU" sz="2000" dirty="0" err="1" smtClean="0"/>
              <a:t>Capetanakis</a:t>
            </a:r>
            <a:r>
              <a:rPr lang="hu-HU" sz="2000" dirty="0"/>
              <a:t> </a:t>
            </a:r>
            <a:r>
              <a:rPr lang="hu-HU" sz="2000" dirty="0" smtClean="0"/>
              <a:t>bináris fa reprezentáció az algoritmus számítógépes változatával.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83080" y="5401992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r>
              <a:rPr lang="hu-HU" dirty="0"/>
              <a:t> </a:t>
            </a:r>
            <a:r>
              <a:rPr lang="hu-HU" dirty="0" smtClean="0"/>
              <a:t>       B         C         D        E         F          G        H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01262" y="4156806"/>
            <a:ext cx="665911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867173" y="4156806"/>
            <a:ext cx="712543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290081" y="4663438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574953" y="4663438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628270" y="4656404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913142" y="4656404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036065" y="4663438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320936" y="4663438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913280" y="4663438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198151" y="4663438"/>
            <a:ext cx="367520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913141" y="4149772"/>
            <a:ext cx="64762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5560769" y="4149772"/>
            <a:ext cx="76016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867173" y="3427826"/>
            <a:ext cx="1316207" cy="7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183380" y="3427826"/>
            <a:ext cx="1377389" cy="721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80799" y="3147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52867" y="38416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60768" y="37804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03148" y="44066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09445" y="43436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73043" y="43436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7145" y="43610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en-US" dirty="0"/>
          </a:p>
        </p:txBody>
      </p:sp>
      <p:sp>
        <p:nvSpPr>
          <p:cNvPr id="39" name="Left Brace 38"/>
          <p:cNvSpPr/>
          <p:nvPr/>
        </p:nvSpPr>
        <p:spPr>
          <a:xfrm rot="16200000">
            <a:off x="4134296" y="3408683"/>
            <a:ext cx="340014" cy="49174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900267" y="597698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állomások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7532" y="36108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2905" y="42203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3747" y="49930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07811" y="49064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17256" y="42605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33033" y="49298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6064" y="49259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62867" y="36281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43462" y="49417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91587" y="49239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53613" y="42360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19772" y="49785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20597" y="4274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/>
      <p:bldP spid="5" grpId="0"/>
      <p:bldP spid="29" grpId="0"/>
      <p:bldP spid="31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Adaptív fabejárási protokoll </a:t>
            </a:r>
            <a:r>
              <a:rPr lang="hu-HU" dirty="0" smtClean="0"/>
              <a:t>2/</a:t>
            </a:r>
            <a:r>
              <a:rPr lang="hu-HU" dirty="0" err="1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 smtClean="0"/>
              <a:t>Működés</a:t>
            </a:r>
          </a:p>
          <a:p>
            <a:pPr>
              <a:spcBef>
                <a:spcPts val="0"/>
              </a:spcBef>
            </a:pPr>
            <a:r>
              <a:rPr lang="hu-HU" sz="2000" i="1" dirty="0" smtClean="0"/>
              <a:t>0</a:t>
            </a:r>
            <a:r>
              <a:rPr lang="hu-HU" sz="2000" dirty="0" smtClean="0"/>
              <a:t>-adik időrésben mindenki küldhet.</a:t>
            </a:r>
          </a:p>
          <a:p>
            <a:pPr lvl="1"/>
            <a:r>
              <a:rPr lang="hu-HU" sz="2000" dirty="0" smtClean="0"/>
              <a:t>Ha ütközés történik, akkor megkezdődik a fa </a:t>
            </a:r>
            <a:r>
              <a:rPr lang="hu-HU" sz="2000" i="1" dirty="0" smtClean="0"/>
              <a:t>mélységi bejárása</a:t>
            </a:r>
            <a:r>
              <a:rPr lang="hu-HU" sz="20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hu-HU" sz="2000" dirty="0" smtClean="0"/>
              <a:t>A rések a fa egyes csomópontjaihoz vannak rendelve.</a:t>
            </a:r>
          </a:p>
          <a:p>
            <a:pPr>
              <a:spcBef>
                <a:spcPts val="0"/>
              </a:spcBef>
            </a:pPr>
            <a:r>
              <a:rPr lang="hu-HU" sz="2000" dirty="0" smtClean="0"/>
              <a:t>Ütközéskor rekurzívan az adott csomópont bal illetve jobb gyerekcsomópontjánál folytatódik a keresés.</a:t>
            </a:r>
          </a:p>
          <a:p>
            <a:pPr>
              <a:spcBef>
                <a:spcPts val="0"/>
              </a:spcBef>
            </a:pPr>
            <a:r>
              <a:rPr lang="hu-HU" sz="2000" dirty="0" smtClean="0"/>
              <a:t>Ha egy bitrés kihasználatlan marad, vagy pontosan egy állomás küld, akkor a szóban forgó csomópont keresése befejeződik. </a:t>
            </a:r>
          </a:p>
          <a:p>
            <a:pPr marL="0" indent="0">
              <a:buNone/>
            </a:pPr>
            <a:r>
              <a:rPr lang="hu-HU" sz="2000" b="1" dirty="0" smtClean="0"/>
              <a:t>Következmény</a:t>
            </a:r>
          </a:p>
          <a:p>
            <a:pPr>
              <a:spcBef>
                <a:spcPts val="0"/>
              </a:spcBef>
            </a:pPr>
            <a:r>
              <a:rPr lang="hu-HU" sz="2000" dirty="0" smtClean="0"/>
              <a:t>Minél nagyobb a terhelés, annál mélyebben érdemes kezdeni a keresést.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73"/>
          <p:cNvSpPr/>
          <p:nvPr/>
        </p:nvSpPr>
        <p:spPr>
          <a:xfrm>
            <a:off x="3758063" y="3334711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r>
              <a:rPr lang="hu-HU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Adaptív fabejárás példa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538887" y="3172068"/>
            <a:ext cx="665911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204798" y="3172068"/>
            <a:ext cx="712543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627706" y="3678700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912577" y="3678700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65895" y="3671666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250766" y="3671666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373689" y="3678700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658560" y="3678700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50905" y="3678700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2535775" y="3678700"/>
            <a:ext cx="367520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250766" y="3165034"/>
            <a:ext cx="64762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898393" y="3165034"/>
            <a:ext cx="76016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204798" y="2443088"/>
            <a:ext cx="1316207" cy="7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521004" y="2443088"/>
            <a:ext cx="1377389" cy="721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945499" y="4786586"/>
            <a:ext cx="166978" cy="601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112477" y="4694254"/>
            <a:ext cx="448592" cy="693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112477" y="4694254"/>
            <a:ext cx="1167619" cy="693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2477" y="4694252"/>
            <a:ext cx="2462102" cy="69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112477" y="4694252"/>
            <a:ext cx="3166000" cy="69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66891" y="5387926"/>
            <a:ext cx="168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Küldő állomások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280480" y="2090057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0.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Lightning Bolt 68"/>
          <p:cNvSpPr/>
          <p:nvPr/>
        </p:nvSpPr>
        <p:spPr>
          <a:xfrm>
            <a:off x="4223073" y="2158610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906562" y="2845190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Lightning Bolt 70"/>
          <p:cNvSpPr/>
          <p:nvPr/>
        </p:nvSpPr>
        <p:spPr>
          <a:xfrm>
            <a:off x="2843433" y="2913796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Lightning Bolt 71"/>
          <p:cNvSpPr/>
          <p:nvPr/>
        </p:nvSpPr>
        <p:spPr>
          <a:xfrm>
            <a:off x="3692758" y="3350589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163742" y="3334711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2.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240413" y="4160920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r>
              <a:rPr lang="hu-HU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163870" y="4164576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5.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5722384" y="2840584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6.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853046" y="3391704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7.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484600" y="3356533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8.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Lightning Bolt 79"/>
          <p:cNvSpPr/>
          <p:nvPr/>
        </p:nvSpPr>
        <p:spPr>
          <a:xfrm>
            <a:off x="5669040" y="2898381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9</a:t>
            </a:fld>
            <a:endParaRPr lang="en-US"/>
          </a:p>
        </p:txBody>
      </p:sp>
      <p:sp>
        <p:nvSpPr>
          <p:cNvPr id="38" name="TextBox 3"/>
          <p:cNvSpPr txBox="1"/>
          <p:nvPr/>
        </p:nvSpPr>
        <p:spPr>
          <a:xfrm>
            <a:off x="2084211" y="4374431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r>
              <a:rPr lang="hu-HU" dirty="0"/>
              <a:t> </a:t>
            </a:r>
            <a:r>
              <a:rPr lang="hu-HU" dirty="0" smtClean="0"/>
              <a:t>       B         C         D        E         F          G       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5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85622</TotalTime>
  <Words>3238</Words>
  <Application>Microsoft Office PowerPoint</Application>
  <PresentationFormat>Diavetítés a képernyőre (4:3 oldalarány)</PresentationFormat>
  <Paragraphs>1321</Paragraphs>
  <Slides>42</Slides>
  <Notes>9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42</vt:i4>
      </vt:variant>
    </vt:vector>
  </HeadingPairs>
  <TitlesOfParts>
    <vt:vector size="43" baseType="lpstr">
      <vt:lpstr>Median</vt:lpstr>
      <vt:lpstr>Számítógépes Hálózatok</vt:lpstr>
      <vt:lpstr>Ütközésmentes protokollok</vt:lpstr>
      <vt:lpstr>Alapvető bittérkép protokoll  - Egy helyfoglalásos megoldás</vt:lpstr>
      <vt:lpstr>Bináris visszaszámlálás protokoll 1/2</vt:lpstr>
      <vt:lpstr>Bináris visszaszámlálás protokoll 2/2</vt:lpstr>
      <vt:lpstr>Korlátozott versenyes protokollok</vt:lpstr>
      <vt:lpstr>Adaptív fabejárási protokoll 1/2</vt:lpstr>
      <vt:lpstr>Adaptív fabejárási protokoll 2/2</vt:lpstr>
      <vt:lpstr>Adaptív fabejárás példa</vt:lpstr>
      <vt:lpstr>Az adatkapcsolati réteg „legtetején”…</vt:lpstr>
      <vt:lpstr>Visszatekintés</vt:lpstr>
      <vt:lpstr>LAN-ok összekapcsolása</vt:lpstr>
      <vt:lpstr>Bridge-ek (magyarul: hidak)</vt:lpstr>
      <vt:lpstr>Bridge-ek (magyarul: hidak)</vt:lpstr>
      <vt:lpstr>Keret Továbbító Táblák</vt:lpstr>
      <vt:lpstr>Címek tanulása</vt:lpstr>
      <vt:lpstr>Címek tanulása</vt:lpstr>
      <vt:lpstr>Hurkok problémája</vt:lpstr>
      <vt:lpstr>Feszítőfa</vt:lpstr>
      <vt:lpstr>A 802.1 feszítőfa algoritmusa</vt:lpstr>
      <vt:lpstr>Gyökér meghatározása</vt:lpstr>
      <vt:lpstr>Feszítőfa építése</vt:lpstr>
      <vt:lpstr>Bridge-ek vs. Switch-ek Hidak vs. Kapcsolók</vt:lpstr>
      <vt:lpstr>Kapcsoljuk össze az Internetet</vt:lpstr>
      <vt:lpstr>Korlátok</vt:lpstr>
      <vt:lpstr>Hálózati réteg</vt:lpstr>
      <vt:lpstr>Forgalomirányító algoritmusok</vt:lpstr>
      <vt:lpstr>Forgalomirányító algoritmusok</vt:lpstr>
      <vt:lpstr>Optimalitási elv</vt:lpstr>
      <vt:lpstr>Legrövidebb út alapú forgalomirányítás</vt:lpstr>
      <vt:lpstr>Távolságvektor alapú forgalomirányítás</vt:lpstr>
      <vt:lpstr>Távolságvektor alapú forgalomirányítás  Elosztott Bellman-Ford algoritmus</vt:lpstr>
      <vt:lpstr>Distance Vector Initialization</vt:lpstr>
      <vt:lpstr>Distance Vector: 1st Iteration</vt:lpstr>
      <vt:lpstr>Distance Vector: End of 3rd Iteration</vt:lpstr>
      <vt:lpstr>Elosztott Bellman-Ford algoritmus – példa </vt:lpstr>
      <vt:lpstr>PowerPoint bemutató</vt:lpstr>
      <vt:lpstr>Távolság vektor protokoll – Végtelenig számolás problémája (count to infinity)</vt:lpstr>
      <vt:lpstr>Példa - Count to Infinity Problem</vt:lpstr>
      <vt:lpstr>Elosztott Bellman-Ford algoritmus – Végtelenig számolás problémája</vt:lpstr>
      <vt:lpstr>Split horizon with Poisoned Reverse</vt:lpstr>
      <vt:lpstr>Vége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Sándor Laki</cp:lastModifiedBy>
  <cp:revision>1017</cp:revision>
  <cp:lastPrinted>2012-08-22T04:00:45Z</cp:lastPrinted>
  <dcterms:created xsi:type="dcterms:W3CDTF">2012-01-03T02:22:46Z</dcterms:created>
  <dcterms:modified xsi:type="dcterms:W3CDTF">2017-10-15T13:38:21Z</dcterms:modified>
</cp:coreProperties>
</file>