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8"/>
  </p:notesMasterIdLst>
  <p:handoutMasterIdLst>
    <p:handoutMasterId r:id="rId39"/>
  </p:handoutMasterIdLst>
  <p:sldIdLst>
    <p:sldId id="616" r:id="rId2"/>
    <p:sldId id="646" r:id="rId3"/>
    <p:sldId id="647" r:id="rId4"/>
    <p:sldId id="64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8" r:id="rId33"/>
    <p:sldId id="645" r:id="rId34"/>
    <p:sldId id="639" r:id="rId35"/>
    <p:sldId id="649" r:id="rId36"/>
    <p:sldId id="650" r:id="rId3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616"/>
            <p14:sldId id="646"/>
            <p14:sldId id="647"/>
            <p14:sldId id="648"/>
          </p14:sldIdLst>
        </p14:section>
        <p14:section name="Got to here" id="{E4969B40-C521-614E-86FE-E2A18C7998A2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45"/>
            <p14:sldId id="639"/>
            <p14:sldId id="649"/>
            <p14:sldId id="6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D"/>
    <a:srgbClr val="8B2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42" autoAdjust="0"/>
    <p:restoredTop sz="82060" autoAdjust="0"/>
  </p:normalViewPr>
  <p:slideViewPr>
    <p:cSldViewPr snapToGrid="0">
      <p:cViewPr>
        <p:scale>
          <a:sx n="64" d="100"/>
          <a:sy n="64" d="100"/>
        </p:scale>
        <p:origin x="-3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7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Innen kezdjük </a:t>
            </a:r>
            <a:r>
              <a:rPr lang="hu-HU" dirty="0" err="1" smtClean="0"/>
              <a:t>jövőhéten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itt</a:t>
            </a:r>
            <a:endParaRPr lang="hu-HU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itt</a:t>
            </a:r>
            <a:endParaRPr lang="hu-HU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37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+</a:t>
            </a:r>
            <a:r>
              <a:rPr lang="en-US" baseline="0" dirty="0" smtClean="0"/>
              <a:t> 1 </a:t>
            </a:r>
            <a:r>
              <a:rPr lang="en-US" baseline="0" dirty="0" smtClean="0">
                <a:sym typeface="Wingdings"/>
              </a:rPr>
              <a:t> next expected data byte</a:t>
            </a:r>
            <a:endParaRPr lang="en-US" dirty="0" smtClean="0"/>
          </a:p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Spoofing +</a:t>
            </a:r>
            <a:r>
              <a:rPr lang="en-US" baseline="0" dirty="0" smtClean="0"/>
              <a:t> sequence prediction to hijack connections</a:t>
            </a:r>
          </a:p>
          <a:p>
            <a:r>
              <a:rPr lang="en-US" baseline="0" dirty="0" smtClean="0"/>
              <a:t>SYN cookie: special sequence number sent in SYNACK so that when ACK comes back SYN cookie value can be reconstructed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side acts and sender and receiver</a:t>
            </a:r>
          </a:p>
          <a:p>
            <a:r>
              <a:rPr lang="en-US" dirty="0" smtClean="0"/>
              <a:t>Every message contains sequence number, even if payload</a:t>
            </a:r>
            <a:r>
              <a:rPr lang="en-US" baseline="0" dirty="0" smtClean="0"/>
              <a:t> length is zero</a:t>
            </a:r>
            <a:endParaRPr lang="en-US" dirty="0" smtClean="0"/>
          </a:p>
          <a:p>
            <a:r>
              <a:rPr lang="en-US" dirty="0" smtClean="0"/>
              <a:t>Every</a:t>
            </a:r>
            <a:r>
              <a:rPr lang="en-US" baseline="0" dirty="0" smtClean="0"/>
              <a:t> message contains acknowledgements, even if no data was received</a:t>
            </a:r>
          </a:p>
          <a:p>
            <a:r>
              <a:rPr lang="en-US" baseline="0" dirty="0" smtClean="0"/>
              <a:t>Every message advertises the window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23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Cum. </a:t>
            </a:r>
            <a:r>
              <a:rPr lang="en-US" dirty="0" err="1" smtClean="0"/>
              <a:t>Ack</a:t>
            </a:r>
            <a:r>
              <a:rPr lang="en-US" dirty="0" smtClean="0"/>
              <a:t> a bad idea -&gt; packets 0-10,000 ;; 0-999 are lost but 1000-10000 received. </a:t>
            </a:r>
            <a:r>
              <a:rPr lang="en-US" dirty="0" err="1" smtClean="0"/>
              <a:t>Cumack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0. Server will hold 9K</a:t>
            </a:r>
            <a:r>
              <a:rPr lang="en-US" baseline="0" dirty="0" smtClean="0"/>
              <a:t> bytes in buffer even though received successfully and may even retransmit them.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Paws</a:t>
            </a:r>
            <a:r>
              <a:rPr lang="en-US" baseline="0" dirty="0" smtClean="0"/>
              <a:t> = protection against wrapping sequence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 smtClean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9</a:t>
            </a:r>
            <a:r>
              <a:rPr lang="hu-HU" sz="3600" b="1" dirty="0" smtClean="0">
                <a:solidFill>
                  <a:schemeClr val="tx1"/>
                </a:solidFill>
              </a:rPr>
              <a:t>. Előadás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smtClean="0">
                <a:solidFill>
                  <a:schemeClr val="tx1"/>
                </a:solidFill>
              </a:rPr>
              <a:t>VPN + Szállítói 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 smtClean="0"/>
              <a:t>Zoltán Ács ELTE</a:t>
            </a:r>
            <a:r>
              <a:rPr lang="hu-HU" dirty="0" smtClean="0"/>
              <a:t> and </a:t>
            </a: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Choffnes</a:t>
            </a:r>
            <a:r>
              <a:rPr lang="en-US" dirty="0"/>
              <a:t> Northeastern </a:t>
            </a:r>
            <a:r>
              <a:rPr lang="en-US" dirty="0" smtClean="0"/>
              <a:t>U.</a:t>
            </a:r>
            <a:r>
              <a:rPr lang="hu-HU" dirty="0" smtClean="0"/>
              <a:t>, </a:t>
            </a:r>
            <a:r>
              <a:rPr lang="hu-HU" dirty="0" err="1" smtClean="0"/>
              <a:t>Philippa</a:t>
            </a:r>
            <a:r>
              <a:rPr lang="hu-HU" dirty="0" smtClean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</a:t>
            </a:r>
            <a:r>
              <a:rPr lang="hu-HU" dirty="0" smtClean="0"/>
              <a:t>University , </a:t>
            </a:r>
            <a:r>
              <a:rPr lang="en-US" dirty="0" smtClean="0"/>
              <a:t>Revised </a:t>
            </a:r>
            <a:r>
              <a:rPr lang="hu-HU" dirty="0" smtClean="0"/>
              <a:t>Spring</a:t>
            </a:r>
            <a:r>
              <a:rPr lang="en-US" dirty="0" smtClean="0"/>
              <a:t> 201</a:t>
            </a:r>
            <a:r>
              <a:rPr lang="hu-HU" dirty="0" smtClean="0"/>
              <a:t>6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 smtClean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Datagram Protocol (UDP)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8 bájtos UDP fejléc</a:t>
            </a:r>
          </a:p>
          <a:p>
            <a:r>
              <a:rPr lang="hu-HU" dirty="0" smtClean="0"/>
              <a:t>Egyszerű, kapcsolatnélküli átvitel</a:t>
            </a:r>
            <a:endParaRPr lang="en-US" dirty="0" smtClean="0"/>
          </a:p>
          <a:p>
            <a:pPr lvl="1"/>
            <a:r>
              <a:rPr lang="en-US" dirty="0" smtClean="0"/>
              <a:t>C socket</a:t>
            </a:r>
            <a:r>
              <a:rPr lang="hu-HU" dirty="0" err="1" smtClean="0"/>
              <a:t>ek</a:t>
            </a:r>
            <a:r>
              <a:rPr lang="en-US" dirty="0" smtClean="0"/>
              <a:t>: SOCK_DGRAM</a:t>
            </a:r>
          </a:p>
          <a:p>
            <a:r>
              <a:rPr lang="en-US" dirty="0" smtClean="0"/>
              <a:t>Port </a:t>
            </a:r>
            <a:r>
              <a:rPr lang="hu-HU" dirty="0" smtClean="0"/>
              <a:t>számok teszik lehetővé a </a:t>
            </a:r>
            <a:r>
              <a:rPr lang="hu-HU" dirty="0" err="1" smtClean="0"/>
              <a:t>demultiplexálást</a:t>
            </a:r>
            <a:endParaRPr lang="en-US" dirty="0" smtClean="0"/>
          </a:p>
          <a:p>
            <a:pPr lvl="1"/>
            <a:r>
              <a:rPr lang="en-US" dirty="0" smtClean="0"/>
              <a:t>16 bit = 65535 </a:t>
            </a:r>
            <a:r>
              <a:rPr lang="hu-HU" dirty="0" smtClean="0"/>
              <a:t>lehetséges port</a:t>
            </a:r>
            <a:endParaRPr lang="en-US" dirty="0" smtClean="0"/>
          </a:p>
          <a:p>
            <a:pPr lvl="1"/>
            <a:r>
              <a:rPr lang="en-US" dirty="0" smtClean="0"/>
              <a:t>0</a:t>
            </a:r>
            <a:r>
              <a:rPr lang="hu-HU" dirty="0" smtClean="0"/>
              <a:t> port</a:t>
            </a:r>
            <a:r>
              <a:rPr lang="en-US" dirty="0" smtClean="0"/>
              <a:t> </a:t>
            </a:r>
            <a:r>
              <a:rPr lang="hu-HU" dirty="0" smtClean="0"/>
              <a:t>nem engedélyezett</a:t>
            </a:r>
            <a:endParaRPr lang="en-US" dirty="0" smtClean="0"/>
          </a:p>
          <a:p>
            <a:r>
              <a:rPr lang="hu-HU" dirty="0" smtClean="0"/>
              <a:t>Kontrollösszeg hiba detektáláshoz</a:t>
            </a:r>
            <a:endParaRPr lang="en-US" dirty="0" smtClean="0"/>
          </a:p>
          <a:p>
            <a:pPr lvl="1"/>
            <a:r>
              <a:rPr lang="hu-HU" dirty="0" smtClean="0"/>
              <a:t>Hibás csomagok felismerése</a:t>
            </a:r>
            <a:endParaRPr lang="en-US" dirty="0" smtClean="0"/>
          </a:p>
          <a:p>
            <a:pPr lvl="1"/>
            <a:r>
              <a:rPr lang="hu-HU" dirty="0" smtClean="0"/>
              <a:t>Nem detektálja az elveszett, duplikátum és helytelen sorrendben beérkező csomagokat (UDP esetén nincs ezekre garancia)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Cél </a:t>
            </a:r>
            <a:r>
              <a:rPr lang="en-US" sz="2400" dirty="0" smtClean="0"/>
              <a:t>Port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Adat Hossz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Forrás </a:t>
            </a:r>
            <a:r>
              <a:rPr lang="en-US" sz="2400" dirty="0" smtClean="0"/>
              <a:t>Port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Kontrollösszeg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8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r>
              <a:rPr lang="hu-HU" dirty="0" smtClean="0"/>
              <a:t> felhasználások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en-US" dirty="0" smtClean="0"/>
              <a:t>TCP</a:t>
            </a:r>
            <a:r>
              <a:rPr lang="hu-HU" dirty="0" smtClean="0"/>
              <a:t> után vezették be</a:t>
            </a:r>
            <a:endParaRPr lang="en-US" dirty="0" smtClean="0"/>
          </a:p>
          <a:p>
            <a:pPr lvl="1"/>
            <a:r>
              <a:rPr lang="hu-HU" dirty="0" smtClean="0"/>
              <a:t>Miért</a:t>
            </a:r>
            <a:r>
              <a:rPr lang="en-US" dirty="0" smtClean="0"/>
              <a:t>?</a:t>
            </a:r>
          </a:p>
          <a:p>
            <a:r>
              <a:rPr lang="hu-HU" dirty="0" smtClean="0"/>
              <a:t>Nem minden alkalmazásnak megfelelő a</a:t>
            </a:r>
            <a:r>
              <a:rPr lang="en-US" dirty="0" smtClean="0"/>
              <a:t> TCP</a:t>
            </a:r>
          </a:p>
          <a:p>
            <a:r>
              <a:rPr lang="en-US" dirty="0" smtClean="0"/>
              <a:t>UDP</a:t>
            </a:r>
            <a:r>
              <a:rPr lang="hu-HU" dirty="0" smtClean="0"/>
              <a:t> felett egyedi protokollok valósíthatók meg</a:t>
            </a:r>
            <a:endParaRPr lang="en-US" dirty="0" smtClean="0"/>
          </a:p>
          <a:p>
            <a:pPr lvl="1"/>
            <a:r>
              <a:rPr lang="hu-HU" dirty="0" smtClean="0"/>
              <a:t>Megbízhatóság</a:t>
            </a:r>
            <a:r>
              <a:rPr lang="en-US" dirty="0" smtClean="0"/>
              <a:t>? </a:t>
            </a:r>
            <a:r>
              <a:rPr lang="hu-HU" dirty="0" smtClean="0"/>
              <a:t>Helyes sorrend</a:t>
            </a:r>
            <a:r>
              <a:rPr lang="en-US" dirty="0" smtClean="0"/>
              <a:t>?</a:t>
            </a:r>
          </a:p>
          <a:p>
            <a:pPr lvl="1"/>
            <a:r>
              <a:rPr lang="hu-HU" dirty="0" smtClean="0"/>
              <a:t>Folyam vezérlés</a:t>
            </a:r>
            <a:r>
              <a:rPr lang="en-US" dirty="0" smtClean="0"/>
              <a:t>? </a:t>
            </a:r>
            <a:r>
              <a:rPr lang="hu-HU" dirty="0" smtClean="0"/>
              <a:t>Torlódás vezérlés</a:t>
            </a:r>
            <a:r>
              <a:rPr lang="en-US" dirty="0" smtClean="0"/>
              <a:t>?</a:t>
            </a:r>
          </a:p>
          <a:p>
            <a:r>
              <a:rPr lang="hu-HU" dirty="0" smtClean="0"/>
              <a:t>Példák</a:t>
            </a:r>
            <a:endParaRPr lang="en-US" dirty="0" smtClean="0"/>
          </a:p>
          <a:p>
            <a:pPr lvl="1"/>
            <a:r>
              <a:rPr lang="en-US" dirty="0" smtClean="0"/>
              <a:t>RTMP, real-time </a:t>
            </a:r>
            <a:r>
              <a:rPr lang="hu-HU" dirty="0" smtClean="0"/>
              <a:t>média</a:t>
            </a:r>
            <a:r>
              <a:rPr lang="en-US" dirty="0" smtClean="0"/>
              <a:t> stream</a:t>
            </a:r>
            <a:r>
              <a:rPr lang="hu-HU" dirty="0" err="1" smtClean="0"/>
              <a:t>elés</a:t>
            </a:r>
            <a:r>
              <a:rPr lang="en-US" dirty="0" smtClean="0"/>
              <a:t> (</a:t>
            </a:r>
            <a:r>
              <a:rPr lang="hu-HU" dirty="0" smtClean="0"/>
              <a:t>pl. hang</a:t>
            </a:r>
            <a:r>
              <a:rPr lang="en-US" dirty="0" smtClean="0"/>
              <a:t>, video)</a:t>
            </a:r>
          </a:p>
          <a:p>
            <a:pPr lvl="1"/>
            <a:r>
              <a:rPr lang="en-US" dirty="0" smtClean="0"/>
              <a:t>Facebook datacenter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9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45114"/>
            <a:ext cx="8839200" cy="2498075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Megbízható, sorrend helyes, két irányú bájt folyamok</a:t>
            </a:r>
            <a:endParaRPr lang="en-US" dirty="0" smtClean="0"/>
          </a:p>
          <a:p>
            <a:pPr lvl="1"/>
            <a:r>
              <a:rPr lang="en-US" dirty="0" smtClean="0"/>
              <a:t>Port </a:t>
            </a:r>
            <a:r>
              <a:rPr lang="hu-HU" dirty="0" smtClean="0"/>
              <a:t>számok a </a:t>
            </a:r>
            <a:r>
              <a:rPr lang="hu-HU" dirty="0" err="1" smtClean="0"/>
              <a:t>demultiplexáláshoz</a:t>
            </a:r>
            <a:endParaRPr lang="en-US" dirty="0" smtClean="0"/>
          </a:p>
          <a:p>
            <a:pPr lvl="1"/>
            <a:r>
              <a:rPr lang="hu-HU" dirty="0" smtClean="0"/>
              <a:t>Kapcsolat alapú</a:t>
            </a:r>
            <a:endParaRPr lang="en-US" dirty="0" smtClean="0"/>
          </a:p>
          <a:p>
            <a:pPr lvl="1"/>
            <a:r>
              <a:rPr lang="hu-HU" dirty="0" smtClean="0"/>
              <a:t>Folyam vezérlés</a:t>
            </a:r>
            <a:endParaRPr lang="en-US" dirty="0" smtClean="0"/>
          </a:p>
          <a:p>
            <a:pPr lvl="1"/>
            <a:r>
              <a:rPr lang="hu-HU" dirty="0" smtClean="0"/>
              <a:t>Torlódás vezérlés</a:t>
            </a:r>
            <a:r>
              <a:rPr lang="en-US" dirty="0" smtClean="0"/>
              <a:t>, </a:t>
            </a:r>
            <a:r>
              <a:rPr lang="hu-HU" dirty="0" smtClean="0"/>
              <a:t>fair viselkedés</a:t>
            </a:r>
          </a:p>
          <a:p>
            <a:r>
              <a:rPr lang="hu-HU" dirty="0" smtClean="0"/>
              <a:t>20 bájtos fejléc + </a:t>
            </a:r>
            <a:r>
              <a:rPr lang="hu-HU" dirty="0" err="1" smtClean="0"/>
              <a:t>options</a:t>
            </a:r>
            <a:r>
              <a:rPr lang="hu-HU" dirty="0" smtClean="0"/>
              <a:t> fejlécek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4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Cél </a:t>
            </a:r>
            <a:r>
              <a:rPr lang="en-US" sz="2400" dirty="0" smtClean="0"/>
              <a:t>Port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89776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5070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3347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Sequence Number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89222" y="438115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Forrás </a:t>
            </a:r>
            <a:r>
              <a:rPr lang="en-US" sz="2400" dirty="0" smtClean="0"/>
              <a:t>Port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889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Acknowledgement Number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554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Advertised Window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554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Urgent Pointer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820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Flags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892734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1521050" y="38972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2734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0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 felépítés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Miért van szükség kapcsolat felépítésre</a:t>
            </a:r>
            <a:r>
              <a:rPr lang="en-US" dirty="0" smtClean="0"/>
              <a:t>?</a:t>
            </a:r>
          </a:p>
          <a:p>
            <a:pPr lvl="1"/>
            <a:r>
              <a:rPr lang="hu-HU" dirty="0" smtClean="0"/>
              <a:t>Állapot kialakítása mindkét végponton</a:t>
            </a:r>
            <a:endParaRPr lang="en-US" dirty="0" smtClean="0"/>
          </a:p>
          <a:p>
            <a:pPr lvl="1"/>
            <a:r>
              <a:rPr lang="hu-HU" dirty="0" smtClean="0"/>
              <a:t>Legfontosabb állapot</a:t>
            </a:r>
            <a:r>
              <a:rPr lang="en-US" dirty="0" smtClean="0"/>
              <a:t>: </a:t>
            </a:r>
            <a:r>
              <a:rPr lang="hu-HU" dirty="0" smtClean="0"/>
              <a:t>sorszámok/</a:t>
            </a:r>
            <a:r>
              <a:rPr lang="en-US" dirty="0" smtClean="0"/>
              <a:t>sequence numbers</a:t>
            </a:r>
          </a:p>
          <a:p>
            <a:pPr lvl="2"/>
            <a:r>
              <a:rPr lang="hu-HU" dirty="0" smtClean="0"/>
              <a:t>Az elküldött bájtok számának nyilvántartása</a:t>
            </a:r>
            <a:endParaRPr lang="en-US" dirty="0" smtClean="0"/>
          </a:p>
          <a:p>
            <a:pPr lvl="2"/>
            <a:r>
              <a:rPr lang="hu-HU" dirty="0" smtClean="0"/>
              <a:t>Véletlenszerű kezdeti érték</a:t>
            </a:r>
            <a:endParaRPr lang="en-US" dirty="0" smtClean="0"/>
          </a:p>
          <a:p>
            <a:r>
              <a:rPr lang="hu-HU" dirty="0" smtClean="0"/>
              <a:t>Fontos</a:t>
            </a:r>
            <a:r>
              <a:rPr lang="en-US" dirty="0" smtClean="0"/>
              <a:t> TCP flag</a:t>
            </a:r>
            <a:r>
              <a:rPr lang="hu-HU" dirty="0" err="1" smtClean="0"/>
              <a:t>-ek</a:t>
            </a:r>
            <a:r>
              <a:rPr lang="hu-HU" dirty="0" smtClean="0"/>
              <a:t>/jelölő bitek</a:t>
            </a:r>
            <a:r>
              <a:rPr lang="en-US" dirty="0" smtClean="0"/>
              <a:t> (1 bit</a:t>
            </a:r>
            <a:r>
              <a:rPr lang="hu-HU" dirty="0" smtClean="0"/>
              <a:t>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SYN – </a:t>
            </a:r>
            <a:r>
              <a:rPr lang="hu-HU" dirty="0" err="1" smtClean="0"/>
              <a:t>szinkronizációs</a:t>
            </a:r>
            <a:r>
              <a:rPr lang="hu-HU" dirty="0" smtClean="0"/>
              <a:t>, kapcsolat felépítéshez</a:t>
            </a:r>
            <a:endParaRPr lang="en-US" dirty="0" smtClean="0"/>
          </a:p>
          <a:p>
            <a:pPr lvl="1"/>
            <a:r>
              <a:rPr lang="en-US" dirty="0" smtClean="0"/>
              <a:t>ACK – </a:t>
            </a:r>
            <a:r>
              <a:rPr lang="hu-HU" dirty="0" smtClean="0"/>
              <a:t>fogadott adat nyugtázása</a:t>
            </a:r>
            <a:endParaRPr lang="en-US" dirty="0" smtClean="0"/>
          </a:p>
          <a:p>
            <a:pPr lvl="1"/>
            <a:r>
              <a:rPr lang="en-US" dirty="0" smtClean="0"/>
              <a:t>FIN – </a:t>
            </a:r>
            <a:r>
              <a:rPr lang="hu-HU" dirty="0" smtClean="0"/>
              <a:t>vége, kapcsolat lezárásához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Way Handshake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Három-utas kézfogás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90641"/>
            <a:ext cx="8839200" cy="1714958"/>
          </a:xfrm>
        </p:spPr>
        <p:txBody>
          <a:bodyPr>
            <a:normAutofit/>
          </a:bodyPr>
          <a:lstStyle/>
          <a:p>
            <a:r>
              <a:rPr lang="hu-HU" dirty="0" smtClean="0"/>
              <a:t>Mindkét oldalon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Másik fél értesítése a kezdő sorszámról</a:t>
            </a:r>
            <a:endParaRPr lang="en-US" dirty="0" smtClean="0"/>
          </a:p>
          <a:p>
            <a:pPr lvl="1"/>
            <a:r>
              <a:rPr lang="hu-HU" dirty="0" smtClean="0"/>
              <a:t>A másik fél kezdő sorszámának nyugtázása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0751" y="213227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748" y="21322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71" y="1670610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 smtClean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99315" y="167061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</a:t>
            </a:r>
            <a:r>
              <a:rPr lang="hu-HU" sz="2400" b="1" dirty="0" smtClean="0"/>
              <a:t>z</a:t>
            </a:r>
            <a:r>
              <a:rPr lang="en-US" sz="2400" b="1" dirty="0" err="1" smtClean="0"/>
              <a:t>erver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094418" y="21021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SYN &lt;</a:t>
              </a:r>
              <a:r>
                <a:rPr lang="en-US" sz="2400" dirty="0" err="1" smtClean="0"/>
                <a:t>SeqC</a:t>
              </a:r>
              <a:r>
                <a:rPr lang="en-US" sz="2400" dirty="0" smtClean="0"/>
                <a:t>, 0&gt;</a:t>
              </a:r>
              <a:endParaRPr lang="en-US" sz="2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77" y="2909025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2936999" y="2915295"/>
              <a:ext cx="4025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SYN/ACK &lt;</a:t>
              </a:r>
              <a:r>
                <a:rPr lang="en-US" sz="2400" dirty="0" err="1" smtClean="0"/>
                <a:t>SeqS</a:t>
              </a:r>
              <a:r>
                <a:rPr lang="en-US" sz="2400" dirty="0" smtClean="0"/>
                <a:t>, SeqC+1&gt;</a:t>
              </a:r>
              <a:endParaRPr lang="en-US" sz="2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2620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3996034" y="361642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&lt;SeqC+1, SeqS+1&gt;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45004" y="2239212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Miért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 smtClean="0">
                  <a:solidFill>
                    <a:sysClr val="window" lastClr="FFFFFF"/>
                  </a:solidFill>
                </a:rPr>
                <a:t>sorszám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1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 felépítés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hu-HU" dirty="0" smtClean="0"/>
              <a:t>Kapcsolódási zűrzavar</a:t>
            </a:r>
            <a:endParaRPr lang="en-US" dirty="0" smtClean="0"/>
          </a:p>
          <a:p>
            <a:pPr lvl="1"/>
            <a:r>
              <a:rPr lang="hu-HU" dirty="0" smtClean="0"/>
              <a:t>Azonos </a:t>
            </a:r>
            <a:r>
              <a:rPr lang="hu-HU" dirty="0" err="1" smtClean="0"/>
              <a:t>hoszt</a:t>
            </a:r>
            <a:r>
              <a:rPr lang="hu-HU" dirty="0" smtClean="0"/>
              <a:t> kapcsolatainak egyértelműsítése</a:t>
            </a:r>
            <a:endParaRPr lang="en-US" dirty="0" smtClean="0"/>
          </a:p>
          <a:p>
            <a:pPr lvl="1"/>
            <a:r>
              <a:rPr lang="hu-HU" dirty="0" smtClean="0"/>
              <a:t>Véletlenszerű sorszámmal - biztonság</a:t>
            </a:r>
            <a:endParaRPr lang="en-US" dirty="0" smtClean="0"/>
          </a:p>
          <a:p>
            <a:r>
              <a:rPr lang="hu-HU" dirty="0" smtClean="0"/>
              <a:t>Forrás hamisítás</a:t>
            </a:r>
            <a:endParaRPr lang="en-US" dirty="0" smtClean="0"/>
          </a:p>
          <a:p>
            <a:pPr lvl="1"/>
            <a:r>
              <a:rPr lang="en-US" dirty="0" smtClean="0"/>
              <a:t>Kevin </a:t>
            </a:r>
            <a:r>
              <a:rPr lang="en-US" dirty="0" err="1" smtClean="0"/>
              <a:t>Mitnick</a:t>
            </a:r>
            <a:endParaRPr lang="en-US" dirty="0" smtClean="0"/>
          </a:p>
          <a:p>
            <a:pPr lvl="1"/>
            <a:r>
              <a:rPr lang="hu-HU" dirty="0" smtClean="0"/>
              <a:t>Jó random szám generátor kell hozzá</a:t>
            </a:r>
            <a:r>
              <a:rPr lang="en-US" dirty="0" smtClean="0"/>
              <a:t>!</a:t>
            </a:r>
          </a:p>
          <a:p>
            <a:r>
              <a:rPr lang="hu-HU" dirty="0" smtClean="0"/>
              <a:t>Kapcsolat állapotának kezelése</a:t>
            </a:r>
            <a:endParaRPr lang="en-US" dirty="0" smtClean="0"/>
          </a:p>
          <a:p>
            <a:pPr lvl="1"/>
            <a:r>
              <a:rPr lang="hu-HU" dirty="0" smtClean="0"/>
              <a:t>Minden</a:t>
            </a:r>
            <a:r>
              <a:rPr lang="en-US" dirty="0" smtClean="0"/>
              <a:t> SYN </a:t>
            </a:r>
            <a:r>
              <a:rPr lang="hu-HU" dirty="0" smtClean="0"/>
              <a:t>állapotot foglal a szerveren</a:t>
            </a:r>
            <a:endParaRPr lang="en-US" dirty="0" smtClean="0"/>
          </a:p>
          <a:p>
            <a:pPr lvl="1"/>
            <a:r>
              <a:rPr lang="en-US" dirty="0" smtClean="0"/>
              <a:t>SYN flood = denial of service </a:t>
            </a:r>
            <a:r>
              <a:rPr lang="hu-HU" dirty="0" smtClean="0"/>
              <a:t>(</a:t>
            </a:r>
            <a:r>
              <a:rPr lang="hu-HU" dirty="0" err="1" smtClean="0"/>
              <a:t>DoS</a:t>
            </a:r>
            <a:r>
              <a:rPr lang="hu-HU" dirty="0" smtClean="0"/>
              <a:t>) támadás</a:t>
            </a:r>
            <a:endParaRPr lang="en-US" dirty="0" smtClean="0"/>
          </a:p>
          <a:p>
            <a:pPr lvl="1"/>
            <a:r>
              <a:rPr lang="hu-HU" dirty="0" smtClean="0"/>
              <a:t>Megoldás</a:t>
            </a:r>
            <a:r>
              <a:rPr lang="en-US" dirty="0" smtClean="0"/>
              <a:t>: SYN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8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 lezárása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201054" cy="51054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Mindkét oldal kezdeményezheti a kapcsolat bontását</a:t>
            </a:r>
            <a:endParaRPr lang="en-US" dirty="0" smtClean="0"/>
          </a:p>
          <a:p>
            <a:r>
              <a:rPr lang="hu-HU" dirty="0" smtClean="0"/>
              <a:t>A másik oldal még folytathatja a küldést</a:t>
            </a:r>
            <a:endParaRPr lang="en-US" dirty="0" smtClean="0"/>
          </a:p>
          <a:p>
            <a:pPr lvl="1"/>
            <a:r>
              <a:rPr lang="hu-HU" dirty="0" smtClean="0"/>
              <a:t>Félig nyitott kapcsolat</a:t>
            </a:r>
            <a:endParaRPr lang="en-US" dirty="0" smtClean="0"/>
          </a:p>
          <a:p>
            <a:pPr lvl="1"/>
            <a:r>
              <a:rPr lang="en-US" i="1" dirty="0" smtClean="0"/>
              <a:t>shutdown()</a:t>
            </a:r>
          </a:p>
          <a:p>
            <a:r>
              <a:rPr lang="hu-HU" dirty="0" smtClean="0"/>
              <a:t>Az utolsó</a:t>
            </a:r>
            <a:r>
              <a:rPr lang="en-US" dirty="0" smtClean="0"/>
              <a:t> FIN</a:t>
            </a:r>
            <a:r>
              <a:rPr lang="hu-HU" dirty="0" smtClean="0"/>
              <a:t> nyugtázása</a:t>
            </a:r>
            <a:endParaRPr lang="en-US" dirty="0" smtClean="0"/>
          </a:p>
          <a:p>
            <a:pPr lvl="1"/>
            <a:r>
              <a:rPr lang="hu-HU" dirty="0" smtClean="0"/>
              <a:t>Sorszám</a:t>
            </a:r>
            <a:r>
              <a:rPr lang="en-US" dirty="0" smtClean="0"/>
              <a:t> + 1</a:t>
            </a:r>
          </a:p>
          <a:p>
            <a:r>
              <a:rPr lang="hu-HU" dirty="0" smtClean="0"/>
              <a:t>Mi történik, ha a</a:t>
            </a:r>
            <a:r>
              <a:rPr lang="en-US" dirty="0" smtClean="0"/>
              <a:t> </a:t>
            </a:r>
            <a:r>
              <a:rPr lang="hu-HU" dirty="0" smtClean="0"/>
              <a:t>2. </a:t>
            </a:r>
            <a:r>
              <a:rPr lang="en-US" dirty="0" smtClean="0"/>
              <a:t>FIN </a:t>
            </a:r>
            <a:r>
              <a:rPr lang="hu-HU" dirty="0" smtClean="0"/>
              <a:t>elveszik?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318" y="2062370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5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9108" y="160070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 smtClean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57297" y="160070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</a:t>
            </a:r>
            <a:r>
              <a:rPr lang="hu-HU" sz="2400" b="1" dirty="0" smtClean="0"/>
              <a:t>z</a:t>
            </a:r>
            <a:r>
              <a:rPr lang="en-US" sz="2400" b="1" dirty="0" err="1" smtClean="0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627083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053950" y="2102141"/>
              <a:ext cx="254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FIN &lt;</a:t>
              </a:r>
              <a:r>
                <a:rPr lang="en-US" sz="2400" dirty="0" err="1" smtClean="0"/>
                <a:t>SeqA</a:t>
              </a:r>
              <a:r>
                <a:rPr lang="en-US" sz="2400" dirty="0" smtClean="0"/>
                <a:t>, </a:t>
              </a:r>
              <a:r>
                <a:rPr lang="en-US" sz="2400" dirty="0"/>
                <a:t>*</a:t>
              </a:r>
              <a:r>
                <a:rPr lang="en-US" sz="2400" dirty="0" smtClean="0"/>
                <a:t>&gt;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083" y="2949842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02637" y="2915295"/>
              <a:ext cx="3094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</a:t>
              </a:r>
              <a:r>
                <a:rPr lang="en-US" sz="2400" dirty="0"/>
                <a:t>*</a:t>
              </a:r>
              <a:r>
                <a:rPr lang="en-US" sz="2400" dirty="0" smtClean="0"/>
                <a:t>, SeqA+1&gt;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27083" y="4077929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778901" y="3517855"/>
              <a:ext cx="953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7083" y="3422867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63159" y="2915295"/>
              <a:ext cx="973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1658" y="4897991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687371" y="2915295"/>
              <a:ext cx="252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FIN &lt;</a:t>
              </a:r>
              <a:r>
                <a:rPr lang="en-US" sz="2400" dirty="0" err="1" smtClean="0"/>
                <a:t>SeqB</a:t>
              </a:r>
              <a:r>
                <a:rPr lang="en-US" sz="2400" dirty="0" smtClean="0"/>
                <a:t>, *&gt;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27081" y="5568652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07411" y="3517855"/>
              <a:ext cx="3096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&lt;*, SeqB+1&gt;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35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Sorszámok tere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095520"/>
          </a:xfrm>
        </p:spPr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en-US" dirty="0" smtClean="0"/>
              <a:t>TCP </a:t>
            </a:r>
            <a:r>
              <a:rPr lang="hu-HU" dirty="0" smtClean="0"/>
              <a:t>egy absztrakt bájt folyamot valósít meg</a:t>
            </a:r>
            <a:endParaRPr lang="en-US" dirty="0" smtClean="0"/>
          </a:p>
          <a:p>
            <a:pPr lvl="1"/>
            <a:r>
              <a:rPr lang="hu-HU" dirty="0" smtClean="0"/>
              <a:t>A folyam minden bájtja számozott</a:t>
            </a:r>
            <a:endParaRPr lang="en-US" dirty="0" smtClean="0"/>
          </a:p>
          <a:p>
            <a:pPr lvl="1"/>
            <a:r>
              <a:rPr lang="en-US" dirty="0" smtClean="0"/>
              <a:t>32-bit</a:t>
            </a:r>
            <a:r>
              <a:rPr lang="hu-HU" dirty="0" smtClean="0"/>
              <a:t>es érték</a:t>
            </a:r>
            <a:r>
              <a:rPr lang="en-US" dirty="0" smtClean="0"/>
              <a:t>,</a:t>
            </a:r>
            <a:r>
              <a:rPr lang="hu-HU" dirty="0" smtClean="0"/>
              <a:t> körbefordul egy idő után</a:t>
            </a:r>
            <a:endParaRPr lang="en-US" dirty="0" smtClean="0"/>
          </a:p>
          <a:p>
            <a:pPr lvl="1"/>
            <a:r>
              <a:rPr lang="hu-HU" dirty="0" smtClean="0"/>
              <a:t>Kezdetben</a:t>
            </a:r>
            <a:r>
              <a:rPr lang="en-US" dirty="0" smtClean="0"/>
              <a:t>, </a:t>
            </a:r>
            <a:r>
              <a:rPr lang="hu-HU" dirty="0" smtClean="0"/>
              <a:t>véletlen érték a kapcsolat felépítésénél.</a:t>
            </a:r>
            <a:endParaRPr lang="en-US" dirty="0" smtClean="0"/>
          </a:p>
          <a:p>
            <a:r>
              <a:rPr lang="hu-HU" dirty="0" smtClean="0"/>
              <a:t>A bájt folyamot szegmensekre bontjuk (TCP csomag)</a:t>
            </a:r>
            <a:endParaRPr lang="en-US" dirty="0" smtClean="0"/>
          </a:p>
          <a:p>
            <a:pPr lvl="1"/>
            <a:r>
              <a:rPr lang="hu-HU" dirty="0" smtClean="0"/>
              <a:t>A méretét behatárolja a </a:t>
            </a:r>
            <a:r>
              <a:rPr lang="en-US" dirty="0" smtClean="0"/>
              <a:t>Maximum Segment Size (MSS)</a:t>
            </a:r>
          </a:p>
          <a:p>
            <a:pPr lvl="1"/>
            <a:r>
              <a:rPr lang="hu-HU" dirty="0" smtClean="0"/>
              <a:t>Úgy kell beállítani, hogy elkerüljük a </a:t>
            </a:r>
            <a:r>
              <a:rPr lang="hu-HU" dirty="0" err="1" smtClean="0"/>
              <a:t>fregmentációt</a:t>
            </a:r>
            <a:endParaRPr lang="en-US" dirty="0" smtClean="0"/>
          </a:p>
          <a:p>
            <a:r>
              <a:rPr lang="hu-HU" dirty="0" smtClean="0"/>
              <a:t>Minden szegmens egyedi sorszámmal rendelkezik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93" y="6246562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160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8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23562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9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04901" y="626675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10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1189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4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52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854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13450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3387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14950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6282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16050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41517" y="563695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17550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00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Kétirányú kapcsolat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420299"/>
            <a:ext cx="8839200" cy="1285300"/>
          </a:xfrm>
        </p:spPr>
        <p:txBody>
          <a:bodyPr/>
          <a:lstStyle/>
          <a:p>
            <a:r>
              <a:rPr lang="hu-HU" dirty="0" smtClean="0"/>
              <a:t>Mindkét fél küldhet és fogadhat adatot</a:t>
            </a:r>
            <a:endParaRPr lang="en-US" dirty="0" smtClean="0"/>
          </a:p>
          <a:p>
            <a:pPr lvl="1"/>
            <a:r>
              <a:rPr lang="hu-HU" dirty="0" smtClean="0"/>
              <a:t>Különböző sorszámok a két irányba</a:t>
            </a: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6464" y="21539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2373" y="21539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4477" y="159315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 smtClean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6379" y="159315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</a:t>
            </a:r>
            <a:r>
              <a:rPr lang="hu-HU" sz="2400" b="1" dirty="0" smtClean="0"/>
              <a:t>z</a:t>
            </a:r>
            <a:r>
              <a:rPr lang="en-US" sz="2400" b="1" dirty="0" err="1" smtClean="0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467772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4007858" y="2102141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 (1460 bytes)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3798" y="2943028"/>
            <a:ext cx="4169692" cy="659029"/>
            <a:chOff x="2772400" y="2927597"/>
            <a:chExt cx="4888241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772400" y="2927597"/>
              <a:ext cx="372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Data/ACK (730 bytes)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772" y="3622428"/>
            <a:ext cx="4151374" cy="639883"/>
            <a:chOff x="2850395" y="3606997"/>
            <a:chExt cx="4840159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784036" y="3606997"/>
              <a:ext cx="39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Data/ACK (1460 bytes)</a:t>
              </a:r>
              <a:endParaRPr 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49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Seq.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2214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Ack.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5893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Seq.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94558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Ack.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2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1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30464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1461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615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1461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2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753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51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753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0464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2921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 flipH="1">
            <a:off x="619976" y="3961278"/>
            <a:ext cx="4323872" cy="1384995"/>
            <a:chOff x="1219200" y="4876799"/>
            <a:chExt cx="5181606" cy="2027834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2027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Adat és nyugta ugyanabban a csomagban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51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30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Folyam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Probl</a:t>
            </a:r>
            <a:r>
              <a:rPr lang="hu-HU" dirty="0" err="1" smtClean="0"/>
              <a:t>éma</a:t>
            </a:r>
            <a:r>
              <a:rPr lang="en-US" dirty="0" smtClean="0"/>
              <a:t>: </a:t>
            </a:r>
            <a:r>
              <a:rPr lang="hu-HU" dirty="0" smtClean="0"/>
              <a:t>Hány csomagot tud a küldő átvinni</a:t>
            </a:r>
            <a:r>
              <a:rPr lang="en-US" dirty="0" smtClean="0"/>
              <a:t>?</a:t>
            </a:r>
          </a:p>
          <a:p>
            <a:pPr lvl="1"/>
            <a:r>
              <a:rPr lang="hu-HU" dirty="0" smtClean="0"/>
              <a:t>Túl sok csomag túlterhelheti a fogadót</a:t>
            </a:r>
            <a:endParaRPr lang="en-US" dirty="0" smtClean="0"/>
          </a:p>
          <a:p>
            <a:pPr lvl="1"/>
            <a:r>
              <a:rPr lang="hu-HU" dirty="0" smtClean="0"/>
              <a:t>A fogadó oldali </a:t>
            </a:r>
            <a:r>
              <a:rPr lang="hu-HU" dirty="0"/>
              <a:t>p</a:t>
            </a:r>
            <a:r>
              <a:rPr lang="hu-HU" dirty="0" smtClean="0"/>
              <a:t>uffer-méret változhat a kapcsolat során</a:t>
            </a:r>
            <a:endParaRPr lang="en-US" dirty="0" smtClean="0"/>
          </a:p>
          <a:p>
            <a:r>
              <a:rPr lang="hu-HU" dirty="0" smtClean="0"/>
              <a:t>Megoldás</a:t>
            </a:r>
            <a:r>
              <a:rPr lang="en-US" dirty="0" smtClean="0"/>
              <a:t>:</a:t>
            </a:r>
            <a:r>
              <a:rPr lang="hu-HU" dirty="0" smtClean="0"/>
              <a:t> </a:t>
            </a:r>
            <a:r>
              <a:rPr lang="hu-HU" dirty="0" err="1" smtClean="0"/>
              <a:t>csúszóablak</a:t>
            </a:r>
            <a:endParaRPr lang="en-US" dirty="0" smtClean="0"/>
          </a:p>
          <a:p>
            <a:pPr lvl="1"/>
            <a:r>
              <a:rPr lang="hu-HU" dirty="0" smtClean="0"/>
              <a:t>A fogadó elküldi a küldőnek a pufferének méretét</a:t>
            </a:r>
            <a:endParaRPr lang="en-US" dirty="0" smtClean="0"/>
          </a:p>
          <a:p>
            <a:pPr lvl="1"/>
            <a:r>
              <a:rPr lang="hu-HU" dirty="0" smtClean="0"/>
              <a:t>Ezt nevezzük meghirdetett ablaknak: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hu-HU" dirty="0" smtClean="0"/>
              <a:t>Egy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hu-HU" dirty="0"/>
              <a:t> </a:t>
            </a:r>
            <a:r>
              <a:rPr lang="hu-HU" dirty="0" smtClean="0"/>
              <a:t>ablakmérethez, a küldő n bájtot küldhet el ACK fogadása nélkül</a:t>
            </a:r>
            <a:endParaRPr lang="en-US" dirty="0" smtClean="0"/>
          </a:p>
          <a:p>
            <a:pPr lvl="1"/>
            <a:r>
              <a:rPr lang="hu-HU" dirty="0" smtClean="0"/>
              <a:t>Minden egyes</a:t>
            </a:r>
            <a:r>
              <a:rPr lang="en-US" dirty="0" smtClean="0"/>
              <a:t> ACK</a:t>
            </a:r>
            <a:r>
              <a:rPr lang="hu-HU" dirty="0" smtClean="0"/>
              <a:t>  után</a:t>
            </a:r>
            <a:r>
              <a:rPr lang="en-US" dirty="0" smtClean="0"/>
              <a:t>, </a:t>
            </a:r>
            <a:r>
              <a:rPr lang="hu-HU" dirty="0" smtClean="0"/>
              <a:t>léptetjük a </a:t>
            </a:r>
            <a:r>
              <a:rPr lang="hu-HU" dirty="0" err="1" smtClean="0"/>
              <a:t>csúszóablakot</a:t>
            </a:r>
            <a:endParaRPr lang="en-US" dirty="0" smtClean="0"/>
          </a:p>
          <a:p>
            <a:r>
              <a:rPr lang="hu-HU" dirty="0" smtClean="0"/>
              <a:t>Az ablak akár nulla is lehet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20000"/>
          </a:bodyPr>
          <a:lstStyle/>
          <a:p>
            <a:r>
              <a:rPr lang="hu-HU" sz="1800" b="1" cap="small" dirty="0" smtClean="0"/>
              <a:t>Fő jellemzői</a:t>
            </a:r>
          </a:p>
          <a:p>
            <a:pPr lvl="1"/>
            <a:r>
              <a:rPr lang="hu-HU" sz="1800" dirty="0" smtClean="0"/>
              <a:t>Mint közeli hálózat fut az interneten keresztül.</a:t>
            </a:r>
          </a:p>
          <a:p>
            <a:pPr lvl="1"/>
            <a:r>
              <a:rPr lang="hu-HU" sz="1800" dirty="0" err="1" smtClean="0"/>
              <a:t>IPSEC-et</a:t>
            </a:r>
            <a:r>
              <a:rPr lang="hu-HU" sz="1800" dirty="0" smtClean="0"/>
              <a:t> használ az üzenetek titkosítására.</a:t>
            </a:r>
          </a:p>
          <a:p>
            <a:r>
              <a:rPr lang="hu-HU" sz="1800" dirty="0" smtClean="0"/>
              <a:t>Azaz informálisan megfogalmazva fizikailag távol lévő </a:t>
            </a:r>
            <a:r>
              <a:rPr lang="hu-HU" sz="1800" dirty="0" err="1" smtClean="0"/>
              <a:t>hosztok</a:t>
            </a:r>
            <a:r>
              <a:rPr lang="hu-HU" sz="1800" dirty="0" smtClean="0"/>
              <a:t> egy közös logikai egységet alkotnak.</a:t>
            </a:r>
          </a:p>
          <a:p>
            <a:pPr lvl="1"/>
            <a:r>
              <a:rPr lang="hu-HU" sz="1800" dirty="0" smtClean="0"/>
              <a:t>Például távollévő telephelyek rendszerei.</a:t>
            </a:r>
          </a:p>
          <a:p>
            <a:r>
              <a:rPr lang="hu-HU" sz="1800" b="1" cap="small" dirty="0" smtClean="0"/>
              <a:t>Alapelv</a:t>
            </a:r>
          </a:p>
          <a:p>
            <a:pPr lvl="1"/>
            <a:r>
              <a:rPr lang="hu-HU" sz="1800" dirty="0" smtClean="0"/>
              <a:t>Bérelt vonalak helyett használjuk a publikusan hozzáférhető Internet-et.</a:t>
            </a:r>
          </a:p>
          <a:p>
            <a:pPr lvl="1"/>
            <a:r>
              <a:rPr lang="hu-HU" sz="1800" dirty="0" smtClean="0"/>
              <a:t>Így az Internettől </a:t>
            </a:r>
            <a:r>
              <a:rPr lang="hu-HU" sz="1800" b="1" dirty="0" smtClean="0"/>
              <a:t>logikailag</a:t>
            </a:r>
            <a:r>
              <a:rPr lang="hu-HU" sz="1800" dirty="0" smtClean="0"/>
              <a:t> elkülöníthető hálózatot kapunk. Ezek a virtuális magánhálózatok avagy </a:t>
            </a:r>
            <a:r>
              <a:rPr lang="hu-HU" sz="1800" dirty="0" err="1" smtClean="0"/>
              <a:t>VPN-ek</a:t>
            </a:r>
            <a:r>
              <a:rPr lang="hu-HU" sz="1800" dirty="0" smtClean="0"/>
              <a:t>.</a:t>
            </a:r>
          </a:p>
          <a:p>
            <a:pPr lvl="1"/>
            <a:r>
              <a:rPr lang="hu-HU" sz="1800" dirty="0" smtClean="0"/>
              <a:t>A célok közé kell felvenni a külső támadó kizárását.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4472369"/>
            <a:ext cx="3546907" cy="1704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94" y="1825625"/>
            <a:ext cx="3546907" cy="16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Folyam vezérlés - </a:t>
            </a:r>
            <a:r>
              <a:rPr lang="hu-HU" dirty="0" err="1" smtClean="0"/>
              <a:t>csúszóablak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3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Sequence Number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19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Src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19460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Acknowledgement Number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133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Window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33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Urgent Pointer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42260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Flags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2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Checksum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22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HL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80090" y="16861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 Sent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884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Dest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965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Src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965899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Acknowledgement Number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879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Window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879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Urgent Pointer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588699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Flags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969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Checksum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969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HL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0319" y="16854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 Received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126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Dest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965902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Sequence Number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460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460" y="55009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02369" y="55009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446416" y="550094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Be Sent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1619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04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87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91240" y="550094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Outside Window</a:t>
            </a:r>
            <a:endParaRPr lang="en-US" sz="2400" dirty="0"/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4505675" y="3118300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1729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4047926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2974956" y="4058993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3208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35235" y="6276135"/>
            <a:ext cx="1358578" cy="62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Window</a:t>
            </a:r>
            <a:endParaRPr lang="en-US" sz="2400" b="1" dirty="0"/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8791889" y="3496070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07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619977" y="4073897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Pufferelni</a:t>
              </a:r>
              <a:r>
                <a:rPr kumimoji="0" lang="hu-HU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kell a nyugtáig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72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51" grpId="0" animBg="1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3212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12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212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12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12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1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201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Csúszóablak</a:t>
            </a:r>
            <a:r>
              <a:rPr lang="hu-HU" dirty="0" smtClean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268" y="1584097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849" y="1580411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6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3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57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1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84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975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107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23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37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50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6357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5799" y="1708440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12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29636" y="1697804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220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2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2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2332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12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12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4669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01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4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01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27119" y="2899287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108439" y="3239528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389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7720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606303" y="487101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52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879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627552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664393" y="2540766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27552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63818" y="3560332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53760" y="5436244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37902" y="5771219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637902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675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637901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16936" y="5444935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2750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233734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 flipH="1">
            <a:off x="103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en-US" sz="28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TCP ACK </a:t>
              </a:r>
              <a:r>
                <a:rPr lang="hu-HU" sz="2800" u="sng" kern="0" dirty="0" smtClean="0">
                  <a:solidFill>
                    <a:sysClr val="window" lastClr="FFFFFF"/>
                  </a:solidFill>
                </a:rPr>
                <a:t>ütemezett</a:t>
              </a:r>
              <a:endPara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hu-HU" sz="2800" kern="0" dirty="0" smtClean="0">
                  <a:solidFill>
                    <a:sysClr val="window" lastClr="FFFFFF"/>
                  </a:solidFill>
                </a:rPr>
                <a:t>Rövid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RTT 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 </a:t>
              </a:r>
              <a:r>
                <a:rPr lang="hu-HU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gyors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 ACK  </a:t>
              </a:r>
              <a:r>
                <a:rPr lang="hu-HU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az ablak gyorsan léptethető</a:t>
              </a:r>
              <a:endParaRPr lang="en-US" sz="2800" kern="0" dirty="0" smtClean="0">
                <a:solidFill>
                  <a:sysClr val="window" lastClr="FFFFFF"/>
                </a:solidFill>
                <a:sym typeface="Wingdings" pitchFamily="2" charset="2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Hosszú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RTT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</a:t>
              </a: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lassú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ACK  </a:t>
              </a: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az ablak csak lassan „csúszik”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1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Megfigyelések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Átvitel</a:t>
            </a:r>
            <a:r>
              <a:rPr lang="en-US" dirty="0" smtClean="0"/>
              <a:t> </a:t>
            </a:r>
            <a:r>
              <a:rPr lang="hu-HU" dirty="0" smtClean="0"/>
              <a:t>arányos </a:t>
            </a:r>
            <a:r>
              <a:rPr lang="en-US" dirty="0" smtClean="0"/>
              <a:t>~ w/RTT</a:t>
            </a:r>
            <a:endParaRPr lang="hu-HU" dirty="0" smtClean="0"/>
          </a:p>
          <a:p>
            <a:pPr lvl="1"/>
            <a:r>
              <a:rPr lang="hu-HU" dirty="0"/>
              <a:t>w</a:t>
            </a:r>
            <a:r>
              <a:rPr lang="hu-HU" dirty="0" smtClean="0"/>
              <a:t>: küldési ablakméret</a:t>
            </a:r>
          </a:p>
          <a:p>
            <a:pPr lvl="1"/>
            <a:r>
              <a:rPr lang="hu-HU" dirty="0" smtClean="0"/>
              <a:t>RTT: körülfordulási idő</a:t>
            </a:r>
          </a:p>
          <a:p>
            <a:pPr lvl="1"/>
            <a:endParaRPr lang="en-US" dirty="0"/>
          </a:p>
          <a:p>
            <a:r>
              <a:rPr lang="hu-HU" dirty="0" smtClean="0"/>
              <a:t>A küldőnek pufferelni kell a nem nyugtázott csomagokat a lehetséges újraküldések miatt</a:t>
            </a:r>
            <a:endParaRPr lang="en-US" dirty="0" smtClean="0"/>
          </a:p>
          <a:p>
            <a:endParaRPr lang="en-US" dirty="0"/>
          </a:p>
          <a:p>
            <a:r>
              <a:rPr lang="hu-HU" dirty="0" smtClean="0"/>
              <a:t>A fogadó elfogadhat nem sorrendben érkező csomagokat, de csak amíg az elfér a  pufferben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 nyugtázhat a fogadó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>
                <a:solidFill>
                  <a:schemeClr val="accent1"/>
                </a:solidFill>
              </a:rPr>
              <a:t>Minden egyes csomagot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Használhat</a:t>
            </a:r>
            <a:r>
              <a:rPr lang="en-US" dirty="0" smtClean="0"/>
              <a:t> </a:t>
            </a:r>
            <a:r>
              <a:rPr lang="hu-HU" i="1" dirty="0" smtClean="0">
                <a:solidFill>
                  <a:schemeClr val="accent1"/>
                </a:solidFill>
              </a:rPr>
              <a:t>kumulált nyugtát</a:t>
            </a:r>
            <a:r>
              <a:rPr lang="en-US" dirty="0" smtClean="0"/>
              <a:t>, </a:t>
            </a:r>
            <a:r>
              <a:rPr lang="hu-HU" dirty="0" smtClean="0"/>
              <a:t>ahol egy n sorszámú nyugta minden k&lt;n sorszámú csomagot nyugtáz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Használhat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n</a:t>
            </a:r>
            <a:r>
              <a:rPr lang="hu-HU" i="1" dirty="0" err="1" smtClean="0">
                <a:solidFill>
                  <a:schemeClr val="accent1"/>
                </a:solidFill>
              </a:rPr>
              <a:t>egatív</a:t>
            </a:r>
            <a:r>
              <a:rPr lang="hu-HU" i="1" dirty="0" smtClean="0">
                <a:solidFill>
                  <a:schemeClr val="accent1"/>
                </a:solidFill>
              </a:rPr>
              <a:t> nyugtát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(NACK), </a:t>
            </a:r>
            <a:r>
              <a:rPr lang="hu-HU" dirty="0" smtClean="0"/>
              <a:t>megjelölve, hogy mely csomag nem érkezett meg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Használhat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s</a:t>
            </a:r>
            <a:r>
              <a:rPr lang="hu-HU" i="1" dirty="0" smtClean="0">
                <a:solidFill>
                  <a:schemeClr val="accent1"/>
                </a:solidFill>
              </a:rPr>
              <a:t>z</a:t>
            </a:r>
            <a:r>
              <a:rPr lang="en-US" i="1" dirty="0" err="1" smtClean="0">
                <a:solidFill>
                  <a:schemeClr val="accent1"/>
                </a:solidFill>
              </a:rPr>
              <a:t>ele</a:t>
            </a:r>
            <a:r>
              <a:rPr lang="hu-HU" i="1" dirty="0" smtClean="0">
                <a:solidFill>
                  <a:schemeClr val="accent1"/>
                </a:solidFill>
              </a:rPr>
              <a:t>k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r>
              <a:rPr lang="hu-HU" i="1" dirty="0" smtClean="0">
                <a:solidFill>
                  <a:schemeClr val="accent1"/>
                </a:solidFill>
              </a:rPr>
              <a:t>í</a:t>
            </a:r>
            <a:r>
              <a:rPr lang="en-US" i="1" dirty="0" smtClean="0">
                <a:solidFill>
                  <a:schemeClr val="accent1"/>
                </a:solidFill>
              </a:rPr>
              <a:t>v </a:t>
            </a:r>
            <a:r>
              <a:rPr lang="hu-HU" i="1" dirty="0" smtClean="0">
                <a:solidFill>
                  <a:schemeClr val="accent1"/>
                </a:solidFill>
              </a:rPr>
              <a:t>nyugtát </a:t>
            </a:r>
            <a:r>
              <a:rPr lang="en-US" dirty="0" smtClean="0"/>
              <a:t>(SACK), </a:t>
            </a:r>
            <a:r>
              <a:rPr lang="hu-HU" dirty="0" smtClean="0"/>
              <a:t>jelezve, hogy mely csomagok érkeztek meg, akár nem megfelelő sorrendben</a:t>
            </a:r>
            <a:endParaRPr lang="en-US" dirty="0" smtClean="0"/>
          </a:p>
          <a:p>
            <a:pPr marL="834390" lvl="1" indent="-514350"/>
            <a:r>
              <a:rPr lang="en-US" dirty="0" smtClean="0"/>
              <a:t>SACK </a:t>
            </a:r>
            <a:r>
              <a:rPr lang="hu-HU" dirty="0" smtClean="0"/>
              <a:t>egy</a:t>
            </a:r>
            <a:r>
              <a:rPr lang="en-US" dirty="0" smtClean="0"/>
              <a:t> TCP </a:t>
            </a:r>
            <a:r>
              <a:rPr lang="hu-HU" dirty="0" smtClean="0"/>
              <a:t>kiterjesztés</a:t>
            </a:r>
          </a:p>
          <a:p>
            <a:pPr marL="1108710" lvl="2" indent="-514350"/>
            <a:r>
              <a:rPr lang="hu-HU" dirty="0" smtClean="0"/>
              <a:t>SACK TCP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2724" y="1561669"/>
            <a:ext cx="4988922" cy="64420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2723" y="4080197"/>
            <a:ext cx="8886366" cy="136123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Sorszámok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32 </a:t>
            </a:r>
            <a:r>
              <a:rPr lang="hu-HU" dirty="0" smtClean="0"/>
              <a:t>bites</a:t>
            </a:r>
            <a:r>
              <a:rPr lang="en-US" dirty="0" smtClean="0"/>
              <a:t>, unsigned</a:t>
            </a:r>
          </a:p>
          <a:p>
            <a:pPr lvl="1"/>
            <a:r>
              <a:rPr lang="hu-HU" dirty="0" smtClean="0"/>
              <a:t>Miért ilyen nagy</a:t>
            </a:r>
            <a:r>
              <a:rPr lang="en-US" dirty="0" smtClean="0"/>
              <a:t>?</a:t>
            </a:r>
          </a:p>
          <a:p>
            <a:r>
              <a:rPr lang="hu-HU" dirty="0" smtClean="0"/>
              <a:t>A csúszó-ablakhoz szükséges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|</a:t>
            </a:r>
            <a:r>
              <a:rPr lang="hu-HU" dirty="0" smtClean="0"/>
              <a:t>sorszámok tere</a:t>
            </a:r>
            <a:r>
              <a:rPr lang="en-US" dirty="0" smtClean="0"/>
              <a:t>| &gt; 2 * |</a:t>
            </a:r>
            <a:r>
              <a:rPr lang="hu-HU" dirty="0" smtClean="0"/>
              <a:t>Küldő ablak mérete</a:t>
            </a:r>
            <a:r>
              <a:rPr lang="en-US" dirty="0" smtClean="0"/>
              <a:t>|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 &gt; 2 * 2</a:t>
            </a:r>
            <a:r>
              <a:rPr lang="en-US" baseline="30000" dirty="0" smtClean="0"/>
              <a:t>16</a:t>
            </a:r>
          </a:p>
          <a:p>
            <a:r>
              <a:rPr lang="hu-HU" dirty="0" smtClean="0"/>
              <a:t>Elkóborolt csomagok kivédése</a:t>
            </a:r>
            <a:endParaRPr lang="en-US" dirty="0" smtClean="0"/>
          </a:p>
          <a:p>
            <a:pPr lvl="1"/>
            <a:r>
              <a:rPr lang="en-US" dirty="0" smtClean="0"/>
              <a:t>IP </a:t>
            </a:r>
            <a:r>
              <a:rPr lang="hu-HU" dirty="0" smtClean="0"/>
              <a:t>csomagok esetén a maximális élettartam</a:t>
            </a:r>
            <a:r>
              <a:rPr lang="en-US" dirty="0" smtClean="0"/>
              <a:t> (MSL) of 120</a:t>
            </a:r>
            <a:r>
              <a:rPr lang="hu-HU" dirty="0" smtClean="0"/>
              <a:t> mp</a:t>
            </a:r>
            <a:endParaRPr lang="en-US" dirty="0" smtClean="0"/>
          </a:p>
          <a:p>
            <a:pPr lvl="2"/>
            <a:r>
              <a:rPr lang="hu-HU" dirty="0" smtClean="0"/>
              <a:t>Azaz egy csomag 2 percig bolyonghat egy hálózatban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005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Buta ablak szindróma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Mi van, ha az ablak mérete nagyon kicsi</a:t>
            </a:r>
            <a:r>
              <a:rPr lang="en-US" dirty="0" smtClean="0"/>
              <a:t>?</a:t>
            </a:r>
          </a:p>
          <a:p>
            <a:pPr lvl="1"/>
            <a:r>
              <a:rPr lang="hu-HU" dirty="0" smtClean="0"/>
              <a:t>Sok, apró csomag. A fejlécek dominálják az átvitelt.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 smtClean="0"/>
              <a:t>Lényegében olyan, mintha bájtonként küldenénk az üzenetet…</a:t>
            </a:r>
            <a:endParaRPr lang="en-US" dirty="0" smtClean="0"/>
          </a:p>
          <a:p>
            <a:pPr marL="1654175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for 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x = 0; x &lt; </a:t>
            </a:r>
            <a:r>
              <a:rPr lang="en-US" dirty="0" err="1" smtClean="0">
                <a:solidFill>
                  <a:schemeClr val="tx2"/>
                </a:solidFill>
              </a:rPr>
              <a:t>strlen</a:t>
            </a:r>
            <a:r>
              <a:rPr lang="en-US" dirty="0" smtClean="0">
                <a:solidFill>
                  <a:schemeClr val="tx2"/>
                </a:solidFill>
              </a:rPr>
              <a:t>(data); ++x)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write(socket, data + x, 1);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053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77927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466477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597351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43370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674244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712412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843286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74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Nagle</a:t>
            </a:r>
            <a:r>
              <a:rPr lang="hu-HU" b="1" u="sng" dirty="0" smtClean="0"/>
              <a:t> algoritmusa</a:t>
            </a:r>
            <a:endParaRPr lang="en-US" b="1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Ha</a:t>
            </a:r>
            <a:r>
              <a:rPr lang="en-US" dirty="0" smtClean="0"/>
              <a:t> </a:t>
            </a:r>
            <a:r>
              <a:rPr lang="hu-HU" dirty="0" smtClean="0"/>
              <a:t>az ablak</a:t>
            </a:r>
            <a:r>
              <a:rPr lang="en-US" dirty="0" smtClean="0"/>
              <a:t> &gt;= MSS </a:t>
            </a:r>
            <a:r>
              <a:rPr lang="hu-HU" dirty="0" smtClean="0"/>
              <a:t>és az elérhető adat</a:t>
            </a:r>
            <a:r>
              <a:rPr lang="en-US" dirty="0" smtClean="0"/>
              <a:t> &gt;= MSS:</a:t>
            </a:r>
          </a:p>
          <a:p>
            <a:pPr marL="320040" lvl="1" indent="0">
              <a:buNone/>
            </a:pPr>
            <a:r>
              <a:rPr lang="en-US" dirty="0" smtClean="0"/>
              <a:t>	</a:t>
            </a:r>
            <a:r>
              <a:rPr lang="hu-HU" dirty="0" smtClean="0"/>
              <a:t>Küldjük el az adatot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Különben ha van nem nyugtázott adat:</a:t>
            </a:r>
            <a:r>
              <a:rPr lang="en-US" dirty="0" smtClean="0"/>
              <a:t>:</a:t>
            </a:r>
          </a:p>
          <a:p>
            <a:pPr marL="320040" lvl="1" indent="0">
              <a:buNone/>
            </a:pPr>
            <a:r>
              <a:rPr lang="en-US" dirty="0" smtClean="0"/>
              <a:t>	</a:t>
            </a:r>
            <a:r>
              <a:rPr lang="hu-HU" dirty="0" smtClean="0"/>
              <a:t>Várakoztassuk az adatot egy pufferben, amíg nyugtát nem kapunk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Különben</a:t>
            </a:r>
            <a:r>
              <a:rPr lang="en-US" dirty="0" smtClean="0"/>
              <a:t>: </a:t>
            </a:r>
            <a:r>
              <a:rPr lang="hu-HU" dirty="0" smtClean="0"/>
              <a:t>küldjük az adatot</a:t>
            </a:r>
            <a:endParaRPr lang="en-US" dirty="0" smtClean="0"/>
          </a:p>
          <a:p>
            <a:endParaRPr lang="en-US" dirty="0" smtClean="0"/>
          </a:p>
          <a:p>
            <a:r>
              <a:rPr lang="hu-HU" dirty="0" smtClean="0"/>
              <a:t>Probléma:</a:t>
            </a:r>
            <a:r>
              <a:rPr lang="en-US" dirty="0" smtClean="0"/>
              <a:t> Nagle</a:t>
            </a:r>
            <a:r>
              <a:rPr lang="hu-HU" dirty="0" smtClean="0"/>
              <a:t> algoritmusa késlelteti az átvitelt</a:t>
            </a:r>
            <a:endParaRPr lang="en-US" dirty="0" smtClean="0"/>
          </a:p>
          <a:p>
            <a:pPr lvl="1"/>
            <a:r>
              <a:rPr lang="hu-HU" dirty="0" smtClean="0"/>
              <a:t>Mi van, ha azonnal el kell küldeni egy csomagot</a:t>
            </a:r>
            <a:r>
              <a:rPr lang="en-US" dirty="0" smtClean="0"/>
              <a:t>?</a:t>
            </a:r>
            <a:endParaRPr lang="en-US" dirty="0"/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flag = </a:t>
            </a:r>
            <a:r>
              <a:rPr lang="en-US" dirty="0" smtClean="0"/>
              <a:t>1;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 smtClean="0"/>
              <a:t>setsockopt</a:t>
            </a:r>
            <a:r>
              <a:rPr lang="en-US" dirty="0" smtClean="0"/>
              <a:t>(sock</a:t>
            </a:r>
            <a:r>
              <a:rPr lang="en-US" dirty="0"/>
              <a:t>, IPPROTO_TCP, TCP_NODELAY, </a:t>
            </a:r>
            <a:r>
              <a:rPr lang="en-US" dirty="0" smtClean="0"/>
              <a:t>		(</a:t>
            </a:r>
            <a:r>
              <a:rPr lang="en-US" dirty="0"/>
              <a:t>char *) &amp;flag,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 flipH="1">
            <a:off x="4856808" y="1964225"/>
            <a:ext cx="4287187" cy="734005"/>
            <a:chOff x="1219200" y="4830095"/>
            <a:chExt cx="5181606" cy="2027833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599" cy="1384996"/>
            </a:xfrm>
            <a:prstGeom prst="wedgeRectCallout">
              <a:avLst>
                <a:gd name="adj1" fmla="val 72053"/>
                <a:gd name="adj2" fmla="val -1220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30095"/>
              <a:ext cx="5181598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Egy teljes csomag küldése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5470372" y="3664012"/>
            <a:ext cx="3508736" cy="954107"/>
            <a:chOff x="1219200" y="4876799"/>
            <a:chExt cx="5181606" cy="1396951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67764"/>
                <a:gd name="adj2" fmla="val -24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Küldjünk egy nem teljes csomagot, ha nincs más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9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 detektálás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kontrollösszeg detektálja a hibás csomagokat</a:t>
            </a:r>
            <a:endParaRPr lang="en-US" dirty="0" smtClean="0"/>
          </a:p>
          <a:p>
            <a:pPr lvl="1"/>
            <a:r>
              <a:rPr lang="hu-HU" dirty="0" smtClean="0"/>
              <a:t>Az </a:t>
            </a:r>
            <a:r>
              <a:rPr lang="en-US" dirty="0" smtClean="0"/>
              <a:t>IP</a:t>
            </a:r>
            <a:r>
              <a:rPr lang="hu-HU" dirty="0" smtClean="0"/>
              <a:t>, </a:t>
            </a:r>
            <a:r>
              <a:rPr lang="en-US" dirty="0" smtClean="0"/>
              <a:t>TCP </a:t>
            </a:r>
            <a:r>
              <a:rPr lang="hu-HU" dirty="0" smtClean="0"/>
              <a:t>fejlécből és az adatból</a:t>
            </a:r>
            <a:r>
              <a:rPr lang="hu-HU" dirty="0"/>
              <a:t> </a:t>
            </a:r>
            <a:r>
              <a:rPr lang="hu-HU" dirty="0" smtClean="0"/>
              <a:t>számoljuk</a:t>
            </a:r>
            <a:endParaRPr lang="en-US" dirty="0" smtClean="0"/>
          </a:p>
          <a:p>
            <a:r>
              <a:rPr lang="hu-HU" dirty="0" smtClean="0"/>
              <a:t>A sorszámok segítenek a sorrendhelyes átvitelben</a:t>
            </a:r>
            <a:endParaRPr lang="en-US" dirty="0" smtClean="0"/>
          </a:p>
          <a:p>
            <a:pPr lvl="1"/>
            <a:r>
              <a:rPr lang="hu-HU" dirty="0" smtClean="0"/>
              <a:t>Duplikátumok eldobása</a:t>
            </a:r>
            <a:endParaRPr lang="en-US" dirty="0" smtClean="0"/>
          </a:p>
          <a:p>
            <a:pPr lvl="1"/>
            <a:r>
              <a:rPr lang="hu-HU" dirty="0" smtClean="0"/>
              <a:t>Helytelen sorrendben érkező csomagok sorba rendezése vagy eldobása</a:t>
            </a:r>
            <a:endParaRPr lang="en-US" dirty="0" smtClean="0"/>
          </a:p>
          <a:p>
            <a:pPr lvl="1"/>
            <a:r>
              <a:rPr lang="hu-HU" dirty="0" smtClean="0"/>
              <a:t>Hiányzó sorszámok elveszett csomagot jeleznek</a:t>
            </a:r>
            <a:endParaRPr lang="en-US" dirty="0" smtClean="0"/>
          </a:p>
          <a:p>
            <a:r>
              <a:rPr lang="hu-HU" dirty="0" smtClean="0"/>
              <a:t>A küldő oldalon: elveszett csomagok detektálása</a:t>
            </a:r>
            <a:endParaRPr lang="en-US" dirty="0" smtClean="0"/>
          </a:p>
          <a:p>
            <a:pPr lvl="1"/>
            <a:r>
              <a:rPr lang="hu-HU" dirty="0" smtClean="0"/>
              <a:t>Időtúllépés (</a:t>
            </a:r>
            <a:r>
              <a:rPr lang="hu-HU" dirty="0" err="1" smtClean="0"/>
              <a:t>timeout</a:t>
            </a:r>
            <a:r>
              <a:rPr lang="hu-HU" dirty="0" smtClean="0"/>
              <a:t>) használata hiányzó nyugtákhoz</a:t>
            </a:r>
            <a:endParaRPr lang="en-US" dirty="0" smtClean="0"/>
          </a:p>
          <a:p>
            <a:pPr lvl="1"/>
            <a:r>
              <a:rPr lang="hu-HU" dirty="0" smtClean="0"/>
              <a:t>Szükséges az RTT becslése a időtúllépés beállításához</a:t>
            </a:r>
            <a:endParaRPr lang="en-US" dirty="0" smtClean="0"/>
          </a:p>
          <a:p>
            <a:pPr lvl="1"/>
            <a:r>
              <a:rPr lang="hu-HU" dirty="0" smtClean="0"/>
              <a:t>Minden nem nyugtázott csomagot pufferelni kell a nyugtáig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Retransmission Time Outs (RTO)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Időtúllépés az újraküldéshez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663995"/>
          </a:xfrm>
        </p:spPr>
        <p:txBody>
          <a:bodyPr/>
          <a:lstStyle/>
          <a:p>
            <a:r>
              <a:rPr lang="en-US" dirty="0" err="1" smtClean="0"/>
              <a:t>Probl</a:t>
            </a:r>
            <a:r>
              <a:rPr lang="hu-HU" dirty="0" err="1" smtClean="0"/>
              <a:t>éma</a:t>
            </a:r>
            <a:r>
              <a:rPr lang="en-US" dirty="0" smtClean="0"/>
              <a:t>: </a:t>
            </a:r>
            <a:r>
              <a:rPr lang="hu-HU" dirty="0" smtClean="0"/>
              <a:t>Időtúllépés </a:t>
            </a:r>
            <a:r>
              <a:rPr lang="hu-HU" dirty="0" err="1" smtClean="0"/>
              <a:t>RTT-hez</a:t>
            </a:r>
            <a:r>
              <a:rPr lang="hu-HU" dirty="0" smtClean="0"/>
              <a:t> kapcsolása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4430" y="2725938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39011" y="2722252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5359" y="2560807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5738" y="4437099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5738" y="3686849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19672" y="2802272"/>
            <a:ext cx="837591" cy="1075615"/>
            <a:chOff x="2014791" y="2763244"/>
            <a:chExt cx="837591" cy="1439131"/>
          </a:xfrm>
        </p:grpSpPr>
        <p:sp>
          <p:nvSpPr>
            <p:cNvPr id="18" name="Left Brace 17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sp>
        <p:nvSpPr>
          <p:cNvPr id="20" name="Multiply 19"/>
          <p:cNvSpPr/>
          <p:nvPr/>
        </p:nvSpPr>
        <p:spPr>
          <a:xfrm rot="812648">
            <a:off x="2372653" y="291898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56784" y="2729624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01365" y="2725938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358094" y="2717732"/>
            <a:ext cx="2290106" cy="738607"/>
            <a:chOff x="2823952" y="2126653"/>
            <a:chExt cx="4836684" cy="73860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58092" y="3424396"/>
            <a:ext cx="2290108" cy="862754"/>
            <a:chOff x="2823952" y="2922727"/>
            <a:chExt cx="4836689" cy="86275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58092" y="3903189"/>
            <a:ext cx="2290108" cy="562615"/>
            <a:chOff x="2850395" y="3684265"/>
            <a:chExt cx="4810245" cy="562615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42682" y="2805958"/>
            <a:ext cx="837591" cy="1075615"/>
            <a:chOff x="2014791" y="2763244"/>
            <a:chExt cx="837591" cy="1439131"/>
          </a:xfrm>
        </p:grpSpPr>
        <p:sp>
          <p:nvSpPr>
            <p:cNvPr id="33" name="Left Brace 32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3209498" y="2365925"/>
            <a:ext cx="1892598" cy="977840"/>
            <a:chOff x="1219200" y="4830095"/>
            <a:chExt cx="5181606" cy="1431699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65487"/>
                <a:gd name="adj2" fmla="val 41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Időtúllépés túl rövid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3670241" y="4138163"/>
            <a:ext cx="2240432" cy="1409080"/>
            <a:chOff x="1219200" y="4872043"/>
            <a:chExt cx="5181606" cy="1389751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7" y="4872043"/>
              <a:ext cx="5181599" cy="94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 van, ha túl hosszú?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8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 Time </a:t>
            </a:r>
            <a:r>
              <a:rPr lang="hu-HU" dirty="0" smtClean="0"/>
              <a:t>becslés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029740"/>
            <a:ext cx="8839200" cy="2675860"/>
          </a:xfrm>
        </p:spPr>
        <p:txBody>
          <a:bodyPr/>
          <a:lstStyle/>
          <a:p>
            <a:r>
              <a:rPr lang="hu-HU" dirty="0" smtClean="0"/>
              <a:t>Az eredeti </a:t>
            </a:r>
            <a:r>
              <a:rPr lang="en-US" dirty="0" smtClean="0"/>
              <a:t>TCP </a:t>
            </a:r>
            <a:r>
              <a:rPr lang="hu-HU" dirty="0" smtClean="0"/>
              <a:t>RTT becslője:</a:t>
            </a:r>
            <a:endParaRPr lang="en-US" dirty="0" smtClean="0"/>
          </a:p>
          <a:p>
            <a:pPr lvl="1"/>
            <a:r>
              <a:rPr lang="en-US" dirty="0" smtClean="0"/>
              <a:t>RTT </a:t>
            </a:r>
            <a:r>
              <a:rPr lang="hu-HU" dirty="0" smtClean="0"/>
              <a:t>becslése mozgó átlaggal</a:t>
            </a:r>
            <a:endParaRPr lang="en-US" dirty="0" smtClean="0"/>
          </a:p>
          <a:p>
            <a:pPr lvl="1"/>
            <a:r>
              <a:rPr lang="en-US" dirty="0" err="1" smtClean="0"/>
              <a:t>new_rtt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dirty="0" smtClean="0"/>
              <a:t> (</a:t>
            </a:r>
            <a:r>
              <a:rPr lang="en-US" dirty="0" err="1" smtClean="0"/>
              <a:t>old_rtt</a:t>
            </a:r>
            <a:r>
              <a:rPr lang="en-US" dirty="0" smtClean="0"/>
              <a:t>) + (1 – </a:t>
            </a:r>
            <a:r>
              <a:rPr lang="el-GR" dirty="0" smtClean="0"/>
              <a:t>α</a:t>
            </a:r>
            <a:r>
              <a:rPr lang="en-US" dirty="0" smtClean="0"/>
              <a:t>)(</a:t>
            </a:r>
            <a:r>
              <a:rPr lang="en-US" dirty="0" err="1" smtClean="0"/>
              <a:t>new_sample</a:t>
            </a:r>
            <a:r>
              <a:rPr lang="en-US" dirty="0" smtClean="0"/>
              <a:t>)</a:t>
            </a:r>
          </a:p>
          <a:p>
            <a:pPr lvl="1"/>
            <a:r>
              <a:rPr lang="hu-HU" dirty="0" smtClean="0"/>
              <a:t>Javasolt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dirty="0" smtClean="0"/>
              <a:t>: 0.8-0.9 (0.875 </a:t>
            </a:r>
            <a:r>
              <a:rPr lang="hu-HU" dirty="0" smtClean="0"/>
              <a:t>a legtöbb</a:t>
            </a:r>
            <a:r>
              <a:rPr lang="en-US" dirty="0" smtClean="0"/>
              <a:t> TCP</a:t>
            </a:r>
            <a:r>
              <a:rPr lang="hu-HU" dirty="0" smtClean="0"/>
              <a:t> esetén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RTO = 2 * </a:t>
            </a:r>
            <a:r>
              <a:rPr lang="en-US" dirty="0" err="1" smtClean="0"/>
              <a:t>new_rtt</a:t>
            </a:r>
            <a:r>
              <a:rPr lang="en-US" dirty="0" smtClean="0"/>
              <a:t> (</a:t>
            </a:r>
            <a:r>
              <a:rPr lang="hu-HU" dirty="0" smtClean="0"/>
              <a:t>a TCP konzervatív becslése</a:t>
            </a:r>
            <a:r>
              <a:rPr lang="en-US" dirty="0" smtClean="0"/>
              <a:t>)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2931" y="1783950"/>
            <a:ext cx="0" cy="18417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857512" y="1780264"/>
            <a:ext cx="0" cy="1845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14241" y="1772058"/>
            <a:ext cx="2290106" cy="738607"/>
            <a:chOff x="2823952" y="2126653"/>
            <a:chExt cx="4836684" cy="73860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4239" y="2559182"/>
            <a:ext cx="2290108" cy="782294"/>
            <a:chOff x="2823952" y="3003187"/>
            <a:chExt cx="4836689" cy="78229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462123">
              <a:off x="4124704" y="300318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27858" y="1860284"/>
            <a:ext cx="1666030" cy="1481192"/>
            <a:chOff x="1186352" y="2763244"/>
            <a:chExt cx="1666030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6352" y="3259026"/>
              <a:ext cx="1353007" cy="44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/>
                <a:t>Minta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2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10000"/>
          </a:bodyPr>
          <a:lstStyle/>
          <a:p>
            <a:r>
              <a:rPr lang="hu-HU" sz="1800" dirty="0" smtClean="0"/>
              <a:t>A virtuális linkeket alagutak képzésével valósítjuk meg.</a:t>
            </a:r>
          </a:p>
          <a:p>
            <a:r>
              <a:rPr lang="hu-HU" sz="1800" b="1" cap="small" dirty="0" err="1" smtClean="0"/>
              <a:t>Alagútak</a:t>
            </a:r>
            <a:endParaRPr lang="hu-HU" sz="1800" b="1" cap="small" dirty="0" smtClean="0"/>
          </a:p>
          <a:p>
            <a:pPr lvl="1"/>
            <a:r>
              <a:rPr lang="hu-HU" sz="1800" dirty="0" smtClean="0"/>
              <a:t>Egy magánhálózaton belül a </a:t>
            </a:r>
            <a:r>
              <a:rPr lang="hu-HU" sz="1800" dirty="0" err="1" smtClean="0"/>
              <a:t>hosztok</a:t>
            </a:r>
            <a:r>
              <a:rPr lang="hu-HU" sz="1800" dirty="0" smtClean="0"/>
              <a:t> egymásnak normál módon küldhetnek üzenetet. </a:t>
            </a:r>
          </a:p>
          <a:p>
            <a:pPr lvl="1"/>
            <a:r>
              <a:rPr lang="hu-HU" sz="1800" dirty="0" smtClean="0"/>
              <a:t>Virtuális linken a végpontok beágyazzák a csomagokat.</a:t>
            </a:r>
          </a:p>
          <a:p>
            <a:pPr lvl="2"/>
            <a:r>
              <a:rPr lang="hu-HU" sz="1800" dirty="0" smtClean="0"/>
              <a:t>IP az IP-be mechanizmus.</a:t>
            </a:r>
          </a:p>
          <a:p>
            <a:r>
              <a:rPr lang="hu-HU" sz="1800" dirty="0" smtClean="0"/>
              <a:t>Az alagutak képzése önmagában kevés a védelemhez. Mik a hiányosságok?</a:t>
            </a:r>
          </a:p>
          <a:p>
            <a:pPr lvl="1"/>
            <a:r>
              <a:rPr lang="hu-HU" sz="1800" dirty="0" smtClean="0"/>
              <a:t>Bizalmasság,  </a:t>
            </a:r>
            <a:r>
              <a:rPr lang="hu-HU" sz="1800" dirty="0" err="1" smtClean="0"/>
              <a:t>authentikáció</a:t>
            </a:r>
            <a:endParaRPr lang="hu-HU" sz="1800" dirty="0" smtClean="0"/>
          </a:p>
          <a:p>
            <a:pPr lvl="1"/>
            <a:r>
              <a:rPr lang="hu-HU" sz="1800" dirty="0" smtClean="0"/>
              <a:t>Egy támadó olvashat, küldhet üzeneteket.</a:t>
            </a:r>
          </a:p>
          <a:p>
            <a:pPr lvl="1"/>
            <a:r>
              <a:rPr lang="hu-HU" sz="1800" i="1" dirty="0" smtClean="0"/>
              <a:t>Válasz:</a:t>
            </a:r>
            <a:r>
              <a:rPr lang="hu-HU" sz="1800" dirty="0" smtClean="0"/>
              <a:t> Kriptográfia használata.</a:t>
            </a:r>
          </a:p>
          <a:p>
            <a:endParaRPr lang="hu-HU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94" y="1825626"/>
            <a:ext cx="3546907" cy="1602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4398447"/>
            <a:ext cx="3546907" cy="16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en-US" dirty="0" smtClean="0"/>
              <a:t>RTT </a:t>
            </a:r>
            <a:r>
              <a:rPr lang="hu-HU" dirty="0" smtClean="0"/>
              <a:t>minta félre is értelmezhető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01610"/>
            <a:ext cx="8839200" cy="1803990"/>
          </a:xfrm>
        </p:spPr>
        <p:txBody>
          <a:bodyPr/>
          <a:lstStyle/>
          <a:p>
            <a:r>
              <a:rPr lang="en-US" b="1" u="sng" dirty="0" err="1" smtClean="0"/>
              <a:t>Karn</a:t>
            </a:r>
            <a:r>
              <a:rPr lang="hu-HU" b="1" u="sng" dirty="0" smtClean="0"/>
              <a:t> algoritmusa</a:t>
            </a:r>
            <a:r>
              <a:rPr lang="en-US" dirty="0" smtClean="0"/>
              <a:t>: </a:t>
            </a:r>
            <a:r>
              <a:rPr lang="hu-HU" dirty="0" smtClean="0"/>
              <a:t>dobjuk el azokat a mintákat, melyek egy csomag újraküldéséből származnak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3318" y="1923660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7899" y="1919974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04247" y="1758529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94626" y="3634821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94626" y="2884571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216" y="1999994"/>
            <a:ext cx="837591" cy="1075615"/>
            <a:chOff x="2014791" y="2763244"/>
            <a:chExt cx="837591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sp>
        <p:nvSpPr>
          <p:cNvPr id="19" name="Multiply 18"/>
          <p:cNvSpPr/>
          <p:nvPr/>
        </p:nvSpPr>
        <p:spPr>
          <a:xfrm rot="812648">
            <a:off x="2771541" y="2116702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95454" y="1910001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40035" y="190631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96764" y="1898109"/>
            <a:ext cx="2290106" cy="738607"/>
            <a:chOff x="2823952" y="2126653"/>
            <a:chExt cx="4836684" cy="7386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96762" y="2604773"/>
            <a:ext cx="2290108" cy="862754"/>
            <a:chOff x="2823952" y="2922727"/>
            <a:chExt cx="4836689" cy="86275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6762" y="3083566"/>
            <a:ext cx="2290108" cy="562615"/>
            <a:chOff x="2850395" y="3684265"/>
            <a:chExt cx="4810245" cy="56261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1352" y="1986335"/>
            <a:ext cx="837591" cy="1075615"/>
            <a:chOff x="2014791" y="2763244"/>
            <a:chExt cx="837591" cy="1439131"/>
          </a:xfrm>
        </p:grpSpPr>
        <p:sp>
          <p:nvSpPr>
            <p:cNvPr id="32" name="Left Brace 31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217" y="3029065"/>
            <a:ext cx="837590" cy="1334011"/>
            <a:chOff x="2014792" y="2699063"/>
            <a:chExt cx="837590" cy="1578816"/>
          </a:xfrm>
        </p:grpSpPr>
        <p:sp>
          <p:nvSpPr>
            <p:cNvPr id="41" name="Left Brace 40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456217" y="3257638"/>
              <a:ext cx="157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/>
                <a:t>Minta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48520" y="3039673"/>
            <a:ext cx="1770422" cy="461665"/>
            <a:chOff x="1081960" y="2645790"/>
            <a:chExt cx="1770422" cy="1685359"/>
          </a:xfrm>
        </p:grpSpPr>
        <p:sp>
          <p:nvSpPr>
            <p:cNvPr id="44" name="Left Brace 43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1960" y="2645790"/>
              <a:ext cx="1443703" cy="16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/>
                <a:t>Minta</a:t>
              </a:r>
              <a:r>
                <a:rPr lang="en-US" sz="2400" dirty="0" smtClean="0"/>
                <a:t>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26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 </a:t>
            </a:r>
            <a:r>
              <a:rPr lang="hu-HU" dirty="0" smtClean="0"/>
              <a:t>adatközpontokban???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en-US" dirty="0" err="1" smtClean="0"/>
              <a:t>Incast</a:t>
            </a:r>
            <a:r>
              <a:rPr lang="en-US" dirty="0" smtClean="0"/>
              <a:t> </a:t>
            </a:r>
            <a:r>
              <a:rPr lang="en-US" dirty="0" err="1" smtClean="0"/>
              <a:t>probl</a:t>
            </a:r>
            <a:r>
              <a:rPr lang="hu-HU" dirty="0" err="1" smtClean="0"/>
              <a:t>éma</a:t>
            </a:r>
            <a:r>
              <a:rPr lang="en-US" dirty="0" smtClean="0"/>
              <a:t> – </a:t>
            </a:r>
            <a:r>
              <a:rPr lang="hu-HU" dirty="0" smtClean="0"/>
              <a:t>pl.</a:t>
            </a:r>
            <a:r>
              <a:rPr lang="en-US" dirty="0" smtClean="0"/>
              <a:t> Hadoop, Map Reduce, HDFS, GFS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1282700" y="31115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5143500" y="4127500"/>
            <a:ext cx="812800" cy="558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270000" y="40894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346200" y="52451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5"/>
            <a:endCxn id="6" idx="0"/>
          </p:cNvCxnSpPr>
          <p:nvPr/>
        </p:nvCxnSpPr>
        <p:spPr>
          <a:xfrm>
            <a:off x="1739900" y="3346450"/>
            <a:ext cx="387985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2"/>
          </p:cNvCxnSpPr>
          <p:nvPr/>
        </p:nvCxnSpPr>
        <p:spPr>
          <a:xfrm>
            <a:off x="1727200" y="4324350"/>
            <a:ext cx="34163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6" idx="3"/>
          </p:cNvCxnSpPr>
          <p:nvPr/>
        </p:nvCxnSpPr>
        <p:spPr>
          <a:xfrm flipV="1">
            <a:off x="1803400" y="4686300"/>
            <a:ext cx="3676650" cy="793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10576" y="2407483"/>
            <a:ext cx="3447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Sok szimultán küldő egy fogadóhoz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1" name="Explosion 1 20"/>
          <p:cNvSpPr/>
          <p:nvPr/>
        </p:nvSpPr>
        <p:spPr>
          <a:xfrm>
            <a:off x="4813300" y="3898900"/>
            <a:ext cx="1219200" cy="1041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3800" y="5638800"/>
            <a:ext cx="5258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switchek</a:t>
            </a:r>
            <a:r>
              <a:rPr lang="hu-HU" dirty="0" smtClean="0"/>
              <a:t> pufferei telítődnek és csomagok vesznek el</a:t>
            </a:r>
            <a:r>
              <a:rPr lang="en-US" dirty="0" smtClean="0"/>
              <a:t>! </a:t>
            </a:r>
          </a:p>
          <a:p>
            <a:r>
              <a:rPr lang="hu-HU" dirty="0" smtClean="0"/>
              <a:t>Nyugta nem megy vissza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23" name="Cloud Callout 22"/>
          <p:cNvSpPr/>
          <p:nvPr/>
        </p:nvSpPr>
        <p:spPr>
          <a:xfrm>
            <a:off x="0" y="27940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RTO</a:t>
            </a:r>
            <a:endParaRPr lang="en-US" dirty="0"/>
          </a:p>
        </p:txBody>
      </p:sp>
      <p:sp>
        <p:nvSpPr>
          <p:cNvPr id="24" name="Cloud Callout 23"/>
          <p:cNvSpPr/>
          <p:nvPr/>
        </p:nvSpPr>
        <p:spPr>
          <a:xfrm>
            <a:off x="0" y="40132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RTO</a:t>
            </a:r>
            <a:endParaRPr lang="en-US" dirty="0"/>
          </a:p>
        </p:txBody>
      </p:sp>
      <p:sp>
        <p:nvSpPr>
          <p:cNvPr id="25" name="Cloud Callout 24"/>
          <p:cNvSpPr/>
          <p:nvPr/>
        </p:nvSpPr>
        <p:spPr>
          <a:xfrm>
            <a:off x="0" y="50165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RTO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38526" y="2711514"/>
            <a:ext cx="5265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Kihívás</a:t>
            </a:r>
            <a:r>
              <a:rPr lang="en-US" dirty="0" smtClean="0"/>
              <a:t>:</a:t>
            </a:r>
          </a:p>
          <a:p>
            <a:r>
              <a:rPr lang="hu-HU" dirty="0" err="1" smtClean="0"/>
              <a:t>Szinkronizáció</a:t>
            </a:r>
            <a:r>
              <a:rPr lang="hu-HU" dirty="0" smtClean="0"/>
              <a:t> megtörése</a:t>
            </a:r>
            <a:endParaRPr lang="en-US" dirty="0" smtClean="0"/>
          </a:p>
          <a:p>
            <a:r>
              <a:rPr lang="hu-HU" dirty="0" smtClean="0"/>
              <a:t>Az </a:t>
            </a:r>
            <a:r>
              <a:rPr lang="en-US" dirty="0" smtClean="0"/>
              <a:t>RTO </a:t>
            </a:r>
            <a:r>
              <a:rPr lang="hu-HU" dirty="0" smtClean="0"/>
              <a:t>becslést </a:t>
            </a:r>
            <a:r>
              <a:rPr lang="hu-HU" dirty="0" err="1" smtClean="0"/>
              <a:t>WAN-ra</a:t>
            </a:r>
            <a:r>
              <a:rPr lang="hu-HU" dirty="0" smtClean="0"/>
              <a:t> tervezték</a:t>
            </a:r>
            <a:endParaRPr lang="en-US" dirty="0" smtClean="0"/>
          </a:p>
          <a:p>
            <a:r>
              <a:rPr lang="hu-HU" dirty="0" smtClean="0"/>
              <a:t>Adatközpontban sokkal kisebb RTT van</a:t>
            </a:r>
          </a:p>
          <a:p>
            <a:r>
              <a:rPr lang="hu-HU" dirty="0"/>
              <a:t>	</a:t>
            </a:r>
            <a:r>
              <a:rPr lang="hu-HU" dirty="0" smtClean="0"/>
              <a:t>1-2ms vagy kevesebb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1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torlódás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 smtClean="0"/>
              <a:t>A hálózat terhelése nagyobb, mint a kapacitása</a:t>
            </a:r>
            <a:endParaRPr lang="en-US" dirty="0" smtClean="0"/>
          </a:p>
          <a:p>
            <a:pPr lvl="1"/>
            <a:r>
              <a:rPr lang="hu-HU" dirty="0" smtClean="0"/>
              <a:t>A kapacitás nem egyenletes a hálózatban</a:t>
            </a:r>
            <a:endParaRPr lang="en-US" dirty="0" smtClean="0"/>
          </a:p>
          <a:p>
            <a:pPr lvl="2"/>
            <a:r>
              <a:rPr lang="en-US" dirty="0" smtClean="0"/>
              <a:t>Modem vs. Cellular vs. Cable vs. Fiber Optics</a:t>
            </a:r>
          </a:p>
          <a:p>
            <a:pPr lvl="1"/>
            <a:r>
              <a:rPr lang="hu-HU" dirty="0" smtClean="0"/>
              <a:t>Számos folyam verseng a sávszélességért</a:t>
            </a:r>
            <a:endParaRPr lang="en-US" dirty="0" smtClean="0"/>
          </a:p>
          <a:p>
            <a:pPr lvl="2"/>
            <a:r>
              <a:rPr lang="hu-HU" dirty="0" smtClean="0"/>
              <a:t>otthoni</a:t>
            </a:r>
            <a:r>
              <a:rPr lang="en-US" dirty="0" smtClean="0"/>
              <a:t> </a:t>
            </a:r>
            <a:r>
              <a:rPr lang="hu-HU" dirty="0" smtClean="0"/>
              <a:t>kábel</a:t>
            </a:r>
            <a:r>
              <a:rPr lang="en-US" dirty="0" smtClean="0"/>
              <a:t> modem vs. corporate datacenter</a:t>
            </a:r>
          </a:p>
          <a:p>
            <a:pPr lvl="1"/>
            <a:r>
              <a:rPr lang="hu-HU" dirty="0" smtClean="0"/>
              <a:t>A terhelés időben nem egyenletes</a:t>
            </a:r>
            <a:endParaRPr lang="en-US" dirty="0" smtClean="0"/>
          </a:p>
          <a:p>
            <a:pPr lvl="2"/>
            <a:r>
              <a:rPr lang="hu-HU" dirty="0" smtClean="0"/>
              <a:t>Vasárnap este 10:00</a:t>
            </a:r>
            <a:r>
              <a:rPr lang="en-US" dirty="0" smtClean="0"/>
              <a:t> = </a:t>
            </a:r>
            <a:r>
              <a:rPr lang="en-US" dirty="0" err="1" smtClean="0"/>
              <a:t>Bittorrent</a:t>
            </a:r>
            <a:r>
              <a:rPr lang="hu-HU" dirty="0" smtClean="0"/>
              <a:t> </a:t>
            </a:r>
            <a:r>
              <a:rPr lang="en-US" dirty="0" smtClean="0"/>
              <a:t>Game of Thrones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torlódás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 smtClean="0"/>
              <a:t>A hálózat terhelése nagyobb, mint a kapacitása</a:t>
            </a:r>
            <a:endParaRPr lang="en-US" dirty="0" smtClean="0"/>
          </a:p>
          <a:p>
            <a:pPr lvl="1"/>
            <a:r>
              <a:rPr lang="hu-HU" dirty="0" smtClean="0"/>
              <a:t>A kapacitás nem egyenletes a hálózatban</a:t>
            </a:r>
            <a:endParaRPr lang="en-US" dirty="0" smtClean="0"/>
          </a:p>
          <a:p>
            <a:pPr lvl="2"/>
            <a:r>
              <a:rPr lang="en-US" dirty="0" smtClean="0"/>
              <a:t>Modem vs. Cellular vs. Cable vs. Fiber Optics</a:t>
            </a:r>
          </a:p>
          <a:p>
            <a:pPr lvl="1"/>
            <a:r>
              <a:rPr lang="hu-HU" dirty="0" smtClean="0"/>
              <a:t>Számos folyam verseng a sávszélességért</a:t>
            </a:r>
            <a:endParaRPr lang="en-US" dirty="0" smtClean="0"/>
          </a:p>
          <a:p>
            <a:pPr lvl="2"/>
            <a:r>
              <a:rPr lang="hu-HU" dirty="0" smtClean="0"/>
              <a:t>otthoni</a:t>
            </a:r>
            <a:r>
              <a:rPr lang="en-US" dirty="0" smtClean="0"/>
              <a:t> </a:t>
            </a:r>
            <a:r>
              <a:rPr lang="hu-HU" dirty="0" smtClean="0"/>
              <a:t>kábel</a:t>
            </a:r>
            <a:r>
              <a:rPr lang="en-US" dirty="0" smtClean="0"/>
              <a:t> modem vs. corporate datacenter</a:t>
            </a:r>
          </a:p>
          <a:p>
            <a:pPr lvl="1"/>
            <a:r>
              <a:rPr lang="hu-HU" dirty="0" smtClean="0"/>
              <a:t>A terhelés időben nem egyenletes</a:t>
            </a:r>
            <a:endParaRPr lang="en-US" dirty="0" smtClean="0"/>
          </a:p>
          <a:p>
            <a:pPr lvl="2"/>
            <a:r>
              <a:rPr lang="hu-HU" dirty="0" smtClean="0"/>
              <a:t>Vasárnap este 10:00</a:t>
            </a:r>
            <a:r>
              <a:rPr lang="en-US" dirty="0" smtClean="0"/>
              <a:t> = </a:t>
            </a:r>
            <a:r>
              <a:rPr lang="en-US" dirty="0" err="1" smtClean="0"/>
              <a:t>Bittorrent</a:t>
            </a:r>
            <a:r>
              <a:rPr lang="hu-HU" dirty="0" smtClean="0"/>
              <a:t> </a:t>
            </a:r>
            <a:r>
              <a:rPr lang="en-US" dirty="0" smtClean="0"/>
              <a:t>Game of Thrones</a:t>
            </a:r>
          </a:p>
          <a:p>
            <a:pPr lvl="1"/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7" y="3094446"/>
            <a:ext cx="6257557" cy="349373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17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rossz a torlódás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Csomagvesztést eredményez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routerek</a:t>
            </a:r>
            <a:r>
              <a:rPr lang="hu-HU" dirty="0" smtClean="0"/>
              <a:t> véges memóriával (puffer) rendelkeznek</a:t>
            </a:r>
            <a:endParaRPr lang="en-US" dirty="0" smtClean="0"/>
          </a:p>
          <a:p>
            <a:pPr lvl="1"/>
            <a:r>
              <a:rPr lang="hu-HU" dirty="0" smtClean="0"/>
              <a:t>Önhasonló Internet forgalom, nincs puffer, amiben ne okozna csomagvesztést</a:t>
            </a:r>
            <a:endParaRPr lang="en-US" dirty="0" smtClean="0"/>
          </a:p>
          <a:p>
            <a:pPr lvl="1"/>
            <a:r>
              <a:rPr lang="hu-HU" dirty="0" smtClean="0"/>
              <a:t>Ahogy a </a:t>
            </a:r>
            <a:r>
              <a:rPr lang="hu-HU" dirty="0" err="1" smtClean="0"/>
              <a:t>routerek</a:t>
            </a:r>
            <a:r>
              <a:rPr lang="hu-HU" dirty="0" smtClean="0"/>
              <a:t> puffere elkezd telítődni, csomagokat kezd eldobni… (RED)</a:t>
            </a:r>
            <a:endParaRPr lang="en-US" dirty="0"/>
          </a:p>
          <a:p>
            <a:r>
              <a:rPr lang="hu-HU" dirty="0" smtClean="0"/>
              <a:t>Gyakorlati következmények</a:t>
            </a:r>
            <a:endParaRPr lang="en-US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routerek</a:t>
            </a:r>
            <a:r>
              <a:rPr lang="hu-HU" dirty="0" smtClean="0"/>
              <a:t> sorai telítődnek</a:t>
            </a:r>
            <a:r>
              <a:rPr lang="en-US" dirty="0" smtClean="0"/>
              <a:t>, </a:t>
            </a:r>
            <a:r>
              <a:rPr lang="hu-HU" dirty="0" smtClean="0">
                <a:solidFill>
                  <a:schemeClr val="accent1"/>
                </a:solidFill>
              </a:rPr>
              <a:t>megnövekedett késleltetés</a:t>
            </a:r>
            <a:endParaRPr lang="en-US" dirty="0" smtClean="0"/>
          </a:p>
          <a:p>
            <a:pPr lvl="1"/>
            <a:r>
              <a:rPr lang="hu-HU" dirty="0" smtClean="0"/>
              <a:t>Sávszélesség pazarlása az</a:t>
            </a:r>
            <a:r>
              <a:rPr lang="en-US" dirty="0" smtClean="0"/>
              <a:t> </a:t>
            </a:r>
            <a:r>
              <a:rPr lang="hu-HU" dirty="0" smtClean="0">
                <a:solidFill>
                  <a:schemeClr val="accent1"/>
                </a:solidFill>
              </a:rPr>
              <a:t>újraküldések miatt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 smtClean="0"/>
              <a:t>Alacsony hálózati átvitel (</a:t>
            </a:r>
            <a:r>
              <a:rPr lang="hu-HU" dirty="0" err="1" smtClean="0"/>
              <a:t>goodput</a:t>
            </a:r>
            <a:r>
              <a:rPr lang="hu-H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92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5158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5158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Megnövekedett terhelés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628201" cy="507841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Könyök („</a:t>
            </a:r>
            <a:r>
              <a:rPr lang="hu-HU" dirty="0" err="1" smtClean="0"/>
              <a:t>knee</a:t>
            </a:r>
            <a:r>
              <a:rPr lang="hu-HU" dirty="0" smtClean="0"/>
              <a:t>”)</a:t>
            </a:r>
            <a:r>
              <a:rPr lang="en-US" dirty="0" smtClean="0"/>
              <a:t>– </a:t>
            </a:r>
            <a:r>
              <a:rPr lang="hu-HU" dirty="0" smtClean="0"/>
              <a:t>a pont, ami után</a:t>
            </a:r>
            <a:endParaRPr lang="en-US" dirty="0"/>
          </a:p>
          <a:p>
            <a:pPr lvl="1"/>
            <a:r>
              <a:rPr lang="hu-HU" dirty="0" smtClean="0"/>
              <a:t>Az átvitel szinte alig nő</a:t>
            </a:r>
            <a:endParaRPr lang="en-US" dirty="0"/>
          </a:p>
          <a:p>
            <a:pPr lvl="1"/>
            <a:r>
              <a:rPr lang="hu-HU" dirty="0" smtClean="0"/>
              <a:t>Késleltetés viszont gyorsan emelkedik</a:t>
            </a:r>
            <a:endParaRPr lang="en-US" dirty="0"/>
          </a:p>
          <a:p>
            <a:r>
              <a:rPr lang="hu-HU" dirty="0" smtClean="0"/>
              <a:t>Egy egyszerű sorban (</a:t>
            </a:r>
            <a:r>
              <a:rPr lang="en-US" dirty="0" smtClean="0"/>
              <a:t>M/M/1</a:t>
            </a:r>
            <a:r>
              <a:rPr lang="hu-HU" dirty="0" smtClean="0"/>
              <a:t>)</a:t>
            </a:r>
            <a:endParaRPr lang="en-US" dirty="0"/>
          </a:p>
          <a:p>
            <a:pPr lvl="1"/>
            <a:r>
              <a:rPr lang="hu-HU" dirty="0" smtClean="0"/>
              <a:t>Késleltetés</a:t>
            </a:r>
            <a:r>
              <a:rPr lang="en-US" dirty="0" smtClean="0"/>
              <a:t> </a:t>
            </a:r>
            <a:r>
              <a:rPr lang="en-US" dirty="0"/>
              <a:t>= 1/(1 – utilization)</a:t>
            </a:r>
          </a:p>
          <a:p>
            <a:r>
              <a:rPr lang="hu-HU" dirty="0" smtClean="0"/>
              <a:t>Szírt („</a:t>
            </a:r>
            <a:r>
              <a:rPr lang="hu-HU" dirty="0" err="1" smtClean="0"/>
              <a:t>cliff</a:t>
            </a:r>
            <a:r>
              <a:rPr lang="hu-HU" dirty="0" smtClean="0"/>
              <a:t>”)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hu-HU" dirty="0" smtClean="0"/>
              <a:t>a pont, ami után</a:t>
            </a:r>
            <a:endParaRPr lang="en-US" dirty="0"/>
          </a:p>
          <a:p>
            <a:pPr lvl="1"/>
            <a:r>
              <a:rPr lang="hu-HU" dirty="0" smtClean="0"/>
              <a:t>Átvitel lényegében leesik</a:t>
            </a:r>
            <a:r>
              <a:rPr lang="hu-HU" dirty="0"/>
              <a:t> </a:t>
            </a:r>
            <a:r>
              <a:rPr lang="en-US" dirty="0" smtClean="0">
                <a:sym typeface="Wingdings" pitchFamily="2" charset="2"/>
              </a:rPr>
              <a:t>0</a:t>
            </a:r>
            <a:r>
              <a:rPr lang="hu-HU" dirty="0" err="1" smtClean="0">
                <a:sym typeface="Wingdings" pitchFamily="2" charset="2"/>
              </a:rPr>
              <a:t>-ra</a:t>
            </a:r>
            <a:endParaRPr lang="en-US" dirty="0"/>
          </a:p>
          <a:p>
            <a:pPr lvl="1"/>
            <a:r>
              <a:rPr lang="hu-HU" dirty="0" smtClean="0"/>
              <a:t>A késleltetés pedig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6756692" y="69387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Teléjes</a:t>
              </a:r>
              <a:r>
                <a:rPr kumimoji="0" lang="hu-HU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összeomlás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5158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158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292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5920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5158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5158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920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292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920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86426" y="644906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Terhelés</a:t>
            </a:r>
            <a:endParaRPr lang="en-US" sz="24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286425" y="387350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Terhelés</a:t>
            </a:r>
            <a:endParaRPr lang="en-US" sz="24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4449893" y="2691449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Átvitel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4191810" y="5152709"/>
            <a:ext cx="147476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Késleltetés</a:t>
            </a:r>
            <a:endParaRPr lang="en-US" sz="24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433644" y="156655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Könyök</a:t>
            </a:r>
            <a:endParaRPr lang="en-US" sz="24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6965582" y="1566550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Szírt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 flipH="1">
            <a:off x="5804842" y="3175687"/>
            <a:ext cx="1955941" cy="524404"/>
            <a:chOff x="1191443" y="4876798"/>
            <a:chExt cx="5209365" cy="1425868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8" y="4880017"/>
              <a:ext cx="5181600" cy="1422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Ideális pont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Torlódás vezérlés </a:t>
            </a:r>
            <a:r>
              <a:rPr lang="hu-HU" dirty="0" err="1" smtClean="0"/>
              <a:t>vs</a:t>
            </a:r>
            <a:r>
              <a:rPr lang="hu-HU" dirty="0" smtClean="0"/>
              <a:t> torlódás elkerülés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Teljes összeomlás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716213" y="4805456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Átvitel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Könyök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Szírt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Terhelés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-29983" y="1697651"/>
            <a:ext cx="4466687" cy="1384995"/>
            <a:chOff x="1191443" y="4830095"/>
            <a:chExt cx="5209363" cy="2027833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elkerülés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 smtClean="0">
                  <a:solidFill>
                    <a:sysClr val="window" lastClr="FFFFFF"/>
                  </a:solidFill>
                </a:rPr>
                <a:t>Maradj a könyök bal oldalán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vezérlés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 smtClean="0">
                  <a:solidFill>
                    <a:sysClr val="window" lastClr="FFFFFF"/>
                  </a:solidFill>
                </a:rPr>
                <a:t>Maradj a szírt bal oldalán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43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673223"/>
          </a:xfrm>
        </p:spPr>
        <p:txBody>
          <a:bodyPr>
            <a:normAutofit lnSpcReduction="10000"/>
          </a:bodyPr>
          <a:lstStyle/>
          <a:p>
            <a:r>
              <a:rPr lang="hu-HU" sz="1800" b="1" dirty="0" smtClean="0"/>
              <a:t>IPSEC</a:t>
            </a:r>
            <a:endParaRPr lang="hu-HU" sz="1800" b="1" cap="small" dirty="0" smtClean="0"/>
          </a:p>
          <a:p>
            <a:pPr lvl="1"/>
            <a:r>
              <a:rPr lang="hu-HU" sz="1800" dirty="0" smtClean="0"/>
              <a:t>Hosszú távú célja az IP réteg biztonságossá tétele. (bizalmasság, </a:t>
            </a:r>
            <a:r>
              <a:rPr lang="hu-HU" sz="1800" dirty="0" err="1" smtClean="0"/>
              <a:t>autentikáció</a:t>
            </a:r>
            <a:r>
              <a:rPr lang="hu-HU" sz="1800" dirty="0" smtClean="0"/>
              <a:t>)</a:t>
            </a:r>
          </a:p>
          <a:p>
            <a:pPr lvl="1"/>
            <a:r>
              <a:rPr lang="hu-HU" sz="1800" u="sng" dirty="0" smtClean="0"/>
              <a:t>Műveletei: </a:t>
            </a:r>
          </a:p>
          <a:p>
            <a:pPr lvl="2"/>
            <a:r>
              <a:rPr lang="hu-HU" sz="1800" dirty="0" err="1" smtClean="0"/>
              <a:t>Hoszt</a:t>
            </a:r>
            <a:r>
              <a:rPr lang="hu-HU" sz="1800" dirty="0" smtClean="0"/>
              <a:t> párok kommunikációjához kulcsokat állít be.</a:t>
            </a:r>
          </a:p>
          <a:p>
            <a:pPr lvl="2"/>
            <a:r>
              <a:rPr lang="hu-HU" sz="1800" dirty="0" smtClean="0"/>
              <a:t>A kommunikáció kapcsolatorientáltabbá tétele.</a:t>
            </a:r>
          </a:p>
          <a:p>
            <a:pPr lvl="2"/>
            <a:r>
              <a:rPr lang="hu-HU" sz="1800" dirty="0" smtClean="0"/>
              <a:t>Fejlécek és láblécek hozzáadása az IP csomagok védelme érdekében.</a:t>
            </a:r>
          </a:p>
          <a:p>
            <a:pPr lvl="1"/>
            <a:r>
              <a:rPr lang="hu-HU" sz="1800" dirty="0" smtClean="0"/>
              <a:t>Több módot is támogat, amelyek közül az egyik az </a:t>
            </a:r>
            <a:r>
              <a:rPr lang="hu-HU" sz="1800" b="1" dirty="0" smtClean="0"/>
              <a:t>alagút mód</a:t>
            </a:r>
            <a:r>
              <a:rPr lang="hu-HU" sz="18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16" y="4827080"/>
            <a:ext cx="5693569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Feladat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Adatfolyamok d</a:t>
            </a:r>
            <a:r>
              <a:rPr lang="en-US" dirty="0" err="1" smtClean="0"/>
              <a:t>emultiplex</a:t>
            </a:r>
            <a:r>
              <a:rPr lang="hu-HU" dirty="0" err="1" smtClean="0"/>
              <a:t>álása</a:t>
            </a:r>
            <a:endParaRPr lang="en-US" dirty="0" smtClean="0"/>
          </a:p>
          <a:p>
            <a:r>
              <a:rPr lang="hu-HU" dirty="0" smtClean="0"/>
              <a:t>További lehetséges feladatok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Hosszú élettartamú kapcsolatok</a:t>
            </a:r>
            <a:endParaRPr lang="en-US" dirty="0" smtClean="0"/>
          </a:p>
          <a:p>
            <a:pPr lvl="1"/>
            <a:r>
              <a:rPr lang="hu-HU" dirty="0" smtClean="0"/>
              <a:t>Megbízható, sorrendhelyes csomag leszállítás</a:t>
            </a:r>
            <a:endParaRPr lang="en-US" dirty="0" smtClean="0"/>
          </a:p>
          <a:p>
            <a:pPr lvl="1"/>
            <a:r>
              <a:rPr lang="hu-HU" dirty="0" smtClean="0"/>
              <a:t>Hiba detektálás</a:t>
            </a:r>
            <a:endParaRPr lang="en-US" dirty="0" smtClean="0"/>
          </a:p>
          <a:p>
            <a:pPr lvl="1"/>
            <a:r>
              <a:rPr lang="hu-HU" dirty="0" smtClean="0"/>
              <a:t>Folyam és torlódás vezérlés</a:t>
            </a:r>
            <a:endParaRPr lang="en-US" dirty="0" smtClean="0"/>
          </a:p>
          <a:p>
            <a:r>
              <a:rPr lang="hu-HU" dirty="0" smtClean="0"/>
              <a:t>Kihívások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Torlódások detektálása és kezelése</a:t>
            </a:r>
            <a:endParaRPr lang="en-US" dirty="0" smtClean="0"/>
          </a:p>
          <a:p>
            <a:pPr lvl="1"/>
            <a:r>
              <a:rPr lang="hu-HU" dirty="0" smtClean="0"/>
              <a:t>Fairség és csatorna kihasználás közötti egyensúly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Alkalmazói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Megjelenési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Ülés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Szállítói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Hálózati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Adatkapcsolati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Fizikai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 smtClean="0"/>
              <a:t>Torlódás vezérlés</a:t>
            </a:r>
            <a:endParaRPr lang="en-US" sz="4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  <a:r>
              <a:rPr lang="hu-HU" sz="4400" dirty="0" smtClean="0"/>
              <a:t> evolúciója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 smtClean="0"/>
              <a:t>A TCP problémái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Kivonat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</a:t>
            </a:r>
            <a:r>
              <a:rPr lang="hu-HU" dirty="0" err="1" smtClean="0"/>
              <a:t>álás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Datagram </a:t>
            </a:r>
            <a:r>
              <a:rPr lang="hu-HU" dirty="0" smtClean="0"/>
              <a:t>hálózat</a:t>
            </a:r>
            <a:endParaRPr lang="en-US" dirty="0" smtClean="0"/>
          </a:p>
          <a:p>
            <a:pPr lvl="1"/>
            <a:r>
              <a:rPr lang="hu-HU" dirty="0" smtClean="0"/>
              <a:t>Nincs áramkör kapcsolás</a:t>
            </a:r>
            <a:endParaRPr lang="en-US" dirty="0" smtClean="0"/>
          </a:p>
          <a:p>
            <a:pPr lvl="1"/>
            <a:r>
              <a:rPr lang="hu-HU" dirty="0" smtClean="0"/>
              <a:t>Nincs kapcsolat</a:t>
            </a:r>
            <a:endParaRPr lang="en-US" dirty="0" smtClean="0"/>
          </a:p>
          <a:p>
            <a:r>
              <a:rPr lang="hu-HU" dirty="0" smtClean="0"/>
              <a:t>A kliensek számos alkalmazást futtathatnak </a:t>
            </a:r>
            <a:r>
              <a:rPr lang="hu-HU" dirty="0" err="1" smtClean="0"/>
              <a:t>egyidőben</a:t>
            </a:r>
            <a:endParaRPr lang="en-US" dirty="0" smtClean="0"/>
          </a:p>
          <a:p>
            <a:pPr lvl="1"/>
            <a:r>
              <a:rPr lang="hu-HU" dirty="0" smtClean="0"/>
              <a:t>Kinek szállítsuk le a csomagot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IP </a:t>
            </a:r>
            <a:r>
              <a:rPr lang="hu-HU" dirty="0" smtClean="0"/>
              <a:t>fejléc</a:t>
            </a:r>
            <a:r>
              <a:rPr lang="en-US" dirty="0" smtClean="0"/>
              <a:t> “proto</a:t>
            </a:r>
            <a:r>
              <a:rPr lang="hu-HU" dirty="0" smtClean="0"/>
              <a:t>k</a:t>
            </a:r>
            <a:r>
              <a:rPr lang="en-US" dirty="0" smtClean="0"/>
              <a:t>o</a:t>
            </a:r>
            <a:r>
              <a:rPr lang="hu-HU" dirty="0" smtClean="0"/>
              <a:t>l</a:t>
            </a:r>
            <a:r>
              <a:rPr lang="en-US" dirty="0" smtClean="0"/>
              <a:t>l” </a:t>
            </a:r>
            <a:r>
              <a:rPr lang="hu-HU" dirty="0" smtClean="0"/>
              <a:t>mezője</a:t>
            </a:r>
            <a:endParaRPr lang="en-US" dirty="0" smtClean="0"/>
          </a:p>
          <a:p>
            <a:pPr lvl="1"/>
            <a:r>
              <a:rPr lang="en-US" dirty="0" smtClean="0"/>
              <a:t>8 bit = 256 </a:t>
            </a:r>
            <a:r>
              <a:rPr lang="hu-HU" dirty="0" smtClean="0"/>
              <a:t>konkurens folyam</a:t>
            </a:r>
          </a:p>
          <a:p>
            <a:pPr lvl="1"/>
            <a:r>
              <a:rPr lang="hu-HU" dirty="0" smtClean="0"/>
              <a:t>Ez nem elég…</a:t>
            </a:r>
            <a:endParaRPr lang="en-US" dirty="0" smtClean="0"/>
          </a:p>
          <a:p>
            <a:r>
              <a:rPr lang="hu-HU" dirty="0" smtClean="0"/>
              <a:t>D</a:t>
            </a:r>
            <a:r>
              <a:rPr lang="en-US" dirty="0" err="1" smtClean="0"/>
              <a:t>emultiplex</a:t>
            </a:r>
            <a:r>
              <a:rPr lang="hu-HU" dirty="0" err="1" smtClean="0"/>
              <a:t>álás</a:t>
            </a:r>
            <a:r>
              <a:rPr lang="hu-HU" dirty="0" smtClean="0"/>
              <a:t> megoldása a szállítói réteg feladata</a:t>
            </a:r>
            <a:endParaRPr lang="en-US" dirty="0" smtClean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Csomag</a:t>
            </a:r>
            <a:endParaRPr lang="en-US" sz="2400" dirty="0"/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Hálózati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Adatkapcsolati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Fizikai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Szállítói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Forgalom </a:t>
            </a:r>
            <a:r>
              <a:rPr lang="hu-HU" dirty="0" err="1" smtClean="0"/>
              <a:t>demultiplexálása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13912"/>
            <a:ext cx="8839200" cy="94408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hu-HU" sz="2400" dirty="0" smtClean="0"/>
              <a:t>Végpontok azonosítása:</a:t>
            </a:r>
            <a:r>
              <a:rPr lang="en-US" sz="2400" dirty="0" smtClean="0"/>
              <a:t> </a:t>
            </a:r>
            <a:r>
              <a:rPr lang="en-US" sz="2400" i="1" dirty="0" smtClean="0"/>
              <a:t>&lt;</a:t>
            </a:r>
            <a:r>
              <a:rPr lang="en-US" sz="2400" i="1" dirty="0" err="1" smtClean="0"/>
              <a:t>src_ip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dest_ip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dest_port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proto</a:t>
            </a:r>
            <a:r>
              <a:rPr lang="en-US" sz="2400" i="1" dirty="0" smtClean="0"/>
              <a:t>&gt;</a:t>
            </a:r>
            <a:endParaRPr lang="hu-HU" sz="2400" i="1" dirty="0" smtClean="0"/>
          </a:p>
          <a:p>
            <a:pPr marL="0" indent="0" algn="ctr">
              <a:buNone/>
            </a:pPr>
            <a:r>
              <a:rPr lang="hu-HU" sz="2400" i="1" dirty="0" smtClean="0"/>
              <a:t>ahol </a:t>
            </a:r>
            <a:r>
              <a:rPr lang="hu-HU" sz="2400" i="1" dirty="0" err="1" smtClean="0"/>
              <a:t>src</a:t>
            </a:r>
            <a:r>
              <a:rPr lang="hu-HU" sz="2400" i="1" dirty="0" smtClean="0"/>
              <a:t>_</a:t>
            </a:r>
            <a:r>
              <a:rPr lang="hu-HU" sz="2400" i="1" dirty="0" err="1" smtClean="0"/>
              <a:t>ip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dst</a:t>
            </a:r>
            <a:r>
              <a:rPr lang="hu-HU" sz="2400" i="1" dirty="0" smtClean="0"/>
              <a:t>_</a:t>
            </a:r>
            <a:r>
              <a:rPr lang="hu-HU" sz="2400" i="1" dirty="0" err="1" smtClean="0"/>
              <a:t>ip</a:t>
            </a:r>
            <a:r>
              <a:rPr lang="hu-HU" sz="2400" i="1" dirty="0" smtClean="0"/>
              <a:t> a forrás és cél IP cím, </a:t>
            </a:r>
          </a:p>
          <a:p>
            <a:pPr marL="0" indent="0" algn="ctr">
              <a:buNone/>
            </a:pPr>
            <a:r>
              <a:rPr lang="hu-HU" sz="2400" i="1" dirty="0" err="1" smtClean="0"/>
              <a:t>src</a:t>
            </a:r>
            <a:r>
              <a:rPr lang="hu-HU" sz="2400" i="1" dirty="0" smtClean="0"/>
              <a:t>_port, </a:t>
            </a:r>
            <a:r>
              <a:rPr lang="hu-HU" sz="2400" i="1" dirty="0" err="1" smtClean="0"/>
              <a:t>dest</a:t>
            </a:r>
            <a:r>
              <a:rPr lang="hu-HU" sz="2400" i="1" dirty="0" smtClean="0"/>
              <a:t>_</a:t>
            </a:r>
            <a:r>
              <a:rPr lang="hu-HU" sz="2400" i="1" dirty="0" err="1" smtClean="0"/>
              <a:t>port</a:t>
            </a:r>
            <a:r>
              <a:rPr lang="hu-HU" sz="2400" i="1" dirty="0" smtClean="0"/>
              <a:t> forrás és cél port, </a:t>
            </a:r>
            <a:r>
              <a:rPr lang="hu-HU" sz="2400" i="1" dirty="0" err="1" smtClean="0"/>
              <a:t>proto</a:t>
            </a:r>
            <a:r>
              <a:rPr lang="hu-HU" sz="2400" i="1" dirty="0" smtClean="0"/>
              <a:t> pedig UDP vagy TCP.</a:t>
            </a:r>
            <a:endParaRPr lang="en-US" sz="2400" i="1" dirty="0"/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 smtClean="0">
                <a:solidFill>
                  <a:schemeClr val="bg1"/>
                </a:solidFill>
              </a:rPr>
              <a:t>Hálózati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 smtClean="0">
                <a:solidFill>
                  <a:schemeClr val="bg1"/>
                </a:solidFill>
              </a:rPr>
              <a:t>Szállítói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 smtClean="0">
                <a:solidFill>
                  <a:schemeClr val="bg1"/>
                </a:solidFill>
              </a:rPr>
              <a:t>Alkalmazási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P6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P5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1</a:t>
            </a:r>
            <a:endParaRPr lang="en-US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2</a:t>
            </a:r>
            <a:endParaRPr lang="en-US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3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0" y="1708758"/>
            <a:ext cx="3703739" cy="1528738"/>
            <a:chOff x="1219200" y="4876799"/>
            <a:chExt cx="5181606" cy="1756224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6" y="5041931"/>
              <a:ext cx="5181600" cy="159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 smtClean="0">
                  <a:solidFill>
                    <a:sysClr val="window" lastClr="FFFFFF"/>
                  </a:solidFill>
                </a:rPr>
                <a:t>Egyedi port minden alkalmazásnak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516765" y="2332946"/>
            <a:ext cx="3238465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1" y="4915498"/>
              <a:ext cx="5181604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 smtClean="0">
                  <a:solidFill>
                    <a:sysClr val="window" lastClr="FFFFFF"/>
                  </a:solidFill>
                </a:rPr>
                <a:t>Az alkalmazások mind ugyanazt a hálózatot használják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szerver alkalmazások számos klienssel kommunikálnak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7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Réteg modellek,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Alkalmazási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Szállítói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Hálózati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Adatkapcsolati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Fizikai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</a:t>
            </a:r>
            <a:r>
              <a:rPr lang="hu-HU" dirty="0" smtClean="0"/>
              <a:t>z</a:t>
            </a:r>
            <a:r>
              <a:rPr lang="en-US" dirty="0" smtClean="0"/>
              <a:t>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</a:t>
            </a:r>
            <a:r>
              <a:rPr lang="hu-HU" dirty="0" smtClean="0"/>
              <a:t>z</a:t>
            </a:r>
            <a:r>
              <a:rPr lang="en-US" dirty="0" smtClean="0"/>
              <a:t>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 smtClean="0">
                <a:solidFill>
                  <a:schemeClr val="bg1"/>
                </a:solidFill>
              </a:rPr>
              <a:t>Fizikai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A legalacsonyabb szintű végpont-végpont protokoll</a:t>
            </a:r>
            <a:endParaRPr lang="en-US" dirty="0" smtClean="0"/>
          </a:p>
          <a:p>
            <a:pPr lvl="1"/>
            <a:r>
              <a:rPr lang="hu-HU" dirty="0" smtClean="0"/>
              <a:t>A szállítói réteg fejlécei csak a forrás és cél végpontok olvassák</a:t>
            </a:r>
            <a:endParaRPr lang="en-US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routerek</a:t>
            </a:r>
            <a:r>
              <a:rPr lang="hu-HU" dirty="0" smtClean="0"/>
              <a:t> számára a szállítói réteg fejléce csak szállítandó adat (</a:t>
            </a:r>
            <a:r>
              <a:rPr lang="hu-HU" dirty="0" err="1" smtClean="0"/>
              <a:t>payload</a:t>
            </a:r>
            <a:r>
              <a:rPr lang="hu-HU" dirty="0" smtClean="0"/>
              <a:t>)</a:t>
            </a:r>
            <a:endParaRPr lang="en-US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Alkalmazási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Szállítói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Hálózati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Adatkapcsolati</a:t>
            </a:r>
            <a:endParaRPr lang="en-US" sz="2000" dirty="0"/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Fizikai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Hálózati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Adatkapcsolati</a:t>
            </a:r>
            <a:endParaRPr lang="en-US" sz="20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7" y="712519"/>
            <a:ext cx="3887237" cy="1876165"/>
            <a:chOff x="1219200" y="4876799"/>
            <a:chExt cx="5181606" cy="2010478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rétegek</a:t>
              </a:r>
              <a:r>
                <a:rPr kumimoji="0" lang="hu-HU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párokban (</a:t>
              </a:r>
              <a:r>
                <a:rPr kumimoji="0" lang="hu-HU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peer-to-peer</a:t>
              </a: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</a:t>
              </a:r>
              <a:r>
                <a:rPr kumimoji="0" lang="hu-HU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kommunikálnak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8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80799</TotalTime>
  <Words>2102</Words>
  <Application>Microsoft Office PowerPoint</Application>
  <PresentationFormat>Diavetítés a képernyőre (4:3 oldalarány)</PresentationFormat>
  <Paragraphs>552</Paragraphs>
  <Slides>36</Slides>
  <Notes>12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36</vt:i4>
      </vt:variant>
    </vt:vector>
  </HeadingPairs>
  <TitlesOfParts>
    <vt:vector size="37" baseType="lpstr">
      <vt:lpstr>Median</vt:lpstr>
      <vt:lpstr>Számítógépes Hálózatok</vt:lpstr>
      <vt:lpstr>Virtuális magánhálózatok alapok</vt:lpstr>
      <vt:lpstr>Virtuális magánhálózatok alapok</vt:lpstr>
      <vt:lpstr>Virtuális magánhálózatok alapok</vt:lpstr>
      <vt:lpstr>Szállítói réteg</vt:lpstr>
      <vt:lpstr>Kivonat</vt:lpstr>
      <vt:lpstr>Multiplexálás</vt:lpstr>
      <vt:lpstr>Forgalom demultiplexálása</vt:lpstr>
      <vt:lpstr>Réteg modellek, újragondolva</vt:lpstr>
      <vt:lpstr>User Datagram Protocol (UDP)</vt:lpstr>
      <vt:lpstr>UDP felhasználások</vt:lpstr>
      <vt:lpstr>Transmission Control Protocol</vt:lpstr>
      <vt:lpstr>Kapcsolat felépítés</vt:lpstr>
      <vt:lpstr>Three Way Handshake Három-utas kézfogás</vt:lpstr>
      <vt:lpstr>Kapcsolat felépítés problémája</vt:lpstr>
      <vt:lpstr>Kapcsolat lezárása</vt:lpstr>
      <vt:lpstr>Sorszámok tere</vt:lpstr>
      <vt:lpstr>Kétirányú kapcsolat</vt:lpstr>
      <vt:lpstr>Folyam vezérlés</vt:lpstr>
      <vt:lpstr>Folyam vezérlés - csúszóablak</vt:lpstr>
      <vt:lpstr>Csúszóablak példa</vt:lpstr>
      <vt:lpstr>Megfigyelések</vt:lpstr>
      <vt:lpstr>Mit nyugtázhat a fogadó?</vt:lpstr>
      <vt:lpstr>Sorszámok</vt:lpstr>
      <vt:lpstr>Buta ablak szindróma</vt:lpstr>
      <vt:lpstr>Nagle algoritmusa</vt:lpstr>
      <vt:lpstr>Hiba detektálás</vt:lpstr>
      <vt:lpstr>Retransmission Time Outs (RTO) Időtúllépés az újraküldéshez</vt:lpstr>
      <vt:lpstr>Round Trip Time becslés</vt:lpstr>
      <vt:lpstr>Az RTT minta félre is értelmezhető</vt:lpstr>
      <vt:lpstr>RTO adatközpontokban???</vt:lpstr>
      <vt:lpstr>Mi az a torlódás?</vt:lpstr>
      <vt:lpstr>Mi az a torlódás?</vt:lpstr>
      <vt:lpstr>Miért rossz a torlódás?</vt:lpstr>
      <vt:lpstr>Megnövekedett terhelés</vt:lpstr>
      <vt:lpstr>Torlódás vezérlés vs torlódás elkerülés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1105</cp:revision>
  <cp:lastPrinted>2012-08-22T04:00:45Z</cp:lastPrinted>
  <dcterms:created xsi:type="dcterms:W3CDTF">2012-01-03T02:22:46Z</dcterms:created>
  <dcterms:modified xsi:type="dcterms:W3CDTF">2017-11-23T23:18:47Z</dcterms:modified>
</cp:coreProperties>
</file>