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1"/>
  </p:notesMasterIdLst>
  <p:handoutMasterIdLst>
    <p:handoutMasterId r:id="rId52"/>
  </p:handoutMasterIdLst>
  <p:sldIdLst>
    <p:sldId id="388" r:id="rId2"/>
    <p:sldId id="516" r:id="rId3"/>
    <p:sldId id="52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30" r:id="rId15"/>
    <p:sldId id="528" r:id="rId16"/>
    <p:sldId id="529" r:id="rId17"/>
    <p:sldId id="531" r:id="rId18"/>
    <p:sldId id="533" r:id="rId19"/>
    <p:sldId id="535" r:id="rId20"/>
    <p:sldId id="536" r:id="rId21"/>
    <p:sldId id="541" r:id="rId22"/>
    <p:sldId id="542" r:id="rId23"/>
    <p:sldId id="539" r:id="rId24"/>
    <p:sldId id="543" r:id="rId25"/>
    <p:sldId id="540" r:id="rId26"/>
    <p:sldId id="544" r:id="rId27"/>
    <p:sldId id="545" r:id="rId28"/>
    <p:sldId id="534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5" r:id="rId44"/>
    <p:sldId id="566" r:id="rId45"/>
    <p:sldId id="560" r:id="rId46"/>
    <p:sldId id="561" r:id="rId47"/>
    <p:sldId id="562" r:id="rId48"/>
    <p:sldId id="563" r:id="rId49"/>
    <p:sldId id="459" r:id="rId50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16"/>
            <p14:sldId id="527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30"/>
            <p14:sldId id="528"/>
            <p14:sldId id="529"/>
            <p14:sldId id="531"/>
            <p14:sldId id="533"/>
            <p14:sldId id="535"/>
            <p14:sldId id="536"/>
            <p14:sldId id="541"/>
            <p14:sldId id="542"/>
            <p14:sldId id="539"/>
            <p14:sldId id="543"/>
            <p14:sldId id="540"/>
            <p14:sldId id="544"/>
            <p14:sldId id="545"/>
            <p14:sldId id="534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5"/>
            <p14:sldId id="566"/>
            <p14:sldId id="560"/>
            <p14:sldId id="561"/>
            <p14:sldId id="562"/>
            <p14:sldId id="563"/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66" d="100"/>
          <a:sy n="66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smtClean="0"/>
              <a:t>Több szignált kombinál össze lézersugarakkal különféle infravörös hullámhosszokon az optikai kábelen történő átvitelhez, </a:t>
            </a:r>
          </a:p>
          <a:p>
            <a:pPr defTabSz="924458">
              <a:defRPr/>
            </a:pPr>
            <a:r>
              <a:rPr lang="hu-HU" dirty="0" smtClean="0"/>
              <a:t>míg a fogadó oldalon különféle filterek használ a </a:t>
            </a:r>
          </a:p>
          <a:p>
            <a:pPr defTabSz="924458">
              <a:defRPr/>
            </a:pPr>
            <a:r>
              <a:rPr lang="hu-HU" dirty="0" smtClean="0"/>
              <a:t>hullámhosszok elkülönítésére.</a:t>
            </a:r>
          </a:p>
          <a:p>
            <a:pPr defTabSz="924458">
              <a:defRPr/>
            </a:pPr>
            <a:r>
              <a:rPr lang="hu-HU" dirty="0" smtClean="0"/>
              <a:t>MINDEN EGYES LÉZER önálló</a:t>
            </a:r>
            <a:r>
              <a:rPr lang="hu-HU" baseline="0" dirty="0" smtClean="0"/>
              <a:t> szignál halmazt alkalmaz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Jeladó (TR)</a:t>
            </a:r>
          </a:p>
          <a:p>
            <a:r>
              <a:rPr lang="hu-HU" dirty="0" smtClean="0"/>
              <a:t>Klasszikus</a:t>
            </a:r>
            <a:r>
              <a:rPr lang="hu-HU" baseline="0" dirty="0" smtClean="0"/>
              <a:t> változatban 2 hullámhossz volt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FHSS gyors/lassú váltás</a:t>
            </a:r>
            <a:r>
              <a:rPr lang="hu-HU" baseline="0" dirty="0" smtClean="0"/>
              <a:t> </a:t>
            </a:r>
            <a:r>
              <a:rPr lang="hu-HU" baseline="0" smtClean="0"/>
              <a:t>átviteli bitenként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nyugtázás</a:t>
            </a:r>
            <a:r>
              <a:rPr lang="hu-HU" baseline="0" dirty="0" smtClean="0"/>
              <a:t> nem elvárás ebben a rétegben, pusztán </a:t>
            </a:r>
            <a:r>
              <a:rPr lang="hu-HU" baseline="0" dirty="0" err="1" smtClean="0"/>
              <a:t>optimalizációs</a:t>
            </a:r>
            <a:r>
              <a:rPr lang="hu-HU" baseline="0" dirty="0" smtClean="0"/>
              <a:t> célokat szolgál.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HDLC used in </a:t>
            </a:r>
            <a:r>
              <a:rPr lang="en-US" dirty="0" err="1" smtClean="0"/>
              <a:t>SoNET</a:t>
            </a:r>
            <a:r>
              <a:rPr lang="en-US" dirty="0" smtClean="0"/>
              <a:t> phone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2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 smtClean="0"/>
              <a:t>m</a:t>
            </a:r>
            <a:r>
              <a:rPr lang="hu-HU" dirty="0" smtClean="0"/>
              <a:t> a</a:t>
            </a:r>
            <a:r>
              <a:rPr lang="hu-HU" baseline="0" dirty="0" smtClean="0"/>
              <a:t> védelmi zóna hossza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Egyenlőség</a:t>
            </a:r>
            <a:r>
              <a:rPr lang="hu-HU" baseline="0" dirty="0" smtClean="0"/>
              <a:t> tulajdonság, szimmetrikus, háromszög egyenlőtlenség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parity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 smtClean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3</a:t>
            </a:r>
            <a:r>
              <a:rPr lang="hu-HU" sz="3600" b="1" dirty="0" smtClean="0">
                <a:solidFill>
                  <a:schemeClr val="tx1"/>
                </a:solidFill>
              </a:rPr>
              <a:t>. Előadás</a:t>
            </a:r>
            <a:r>
              <a:rPr lang="en-US" sz="3600" b="1" dirty="0" smtClean="0">
                <a:solidFill>
                  <a:schemeClr val="tx1"/>
                </a:solidFill>
              </a:rPr>
              <a:t>: </a:t>
            </a:r>
            <a:r>
              <a:rPr lang="hu-HU" sz="3600" b="1" dirty="0" smtClean="0">
                <a:solidFill>
                  <a:schemeClr val="tx1"/>
                </a:solidFill>
              </a:rPr>
              <a:t>	Fizikai réteg</a:t>
            </a:r>
            <a:r>
              <a:rPr lang="hu-HU" sz="3600" b="1" dirty="0">
                <a:solidFill>
                  <a:schemeClr val="tx1"/>
                </a:solidFill>
              </a:rPr>
              <a:t> </a:t>
            </a:r>
            <a:r>
              <a:rPr lang="hu-HU" sz="3600" b="1" dirty="0" err="1" smtClean="0">
                <a:solidFill>
                  <a:schemeClr val="tx1"/>
                </a:solidFill>
              </a:rPr>
              <a:t>II.rész</a:t>
            </a:r>
            <a:r>
              <a:rPr lang="hu-HU" sz="3600" b="1" dirty="0" smtClean="0">
                <a:solidFill>
                  <a:schemeClr val="tx1"/>
                </a:solidFill>
              </a:rPr>
              <a:t>				Adatkapcsolati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 smtClean="0"/>
              <a:t>Zoltán Ács ELTE</a:t>
            </a:r>
            <a:r>
              <a:rPr lang="hu-HU" dirty="0" smtClean="0"/>
              <a:t> and </a:t>
            </a:r>
            <a:r>
              <a:rPr lang="en-US" dirty="0" smtClean="0"/>
              <a:t>D</a:t>
            </a:r>
            <a:r>
              <a:rPr lang="en-US" dirty="0"/>
              <a:t>. </a:t>
            </a:r>
            <a:r>
              <a:rPr lang="en-US" dirty="0" err="1"/>
              <a:t>Choffnes</a:t>
            </a:r>
            <a:r>
              <a:rPr lang="en-US" dirty="0"/>
              <a:t> Northeastern </a:t>
            </a:r>
            <a:r>
              <a:rPr lang="en-US" dirty="0" smtClean="0"/>
              <a:t>U.</a:t>
            </a:r>
            <a:r>
              <a:rPr lang="hu-HU" dirty="0" smtClean="0"/>
              <a:t>, </a:t>
            </a:r>
            <a:r>
              <a:rPr lang="hu-HU" dirty="0" err="1" smtClean="0"/>
              <a:t>Philippa</a:t>
            </a:r>
            <a:r>
              <a:rPr lang="hu-HU" dirty="0" smtClean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</a:t>
            </a:r>
            <a:r>
              <a:rPr lang="hu-HU" dirty="0" smtClean="0"/>
              <a:t>University , </a:t>
            </a:r>
            <a:r>
              <a:rPr lang="en-US" dirty="0" smtClean="0"/>
              <a:t>Revised </a:t>
            </a:r>
            <a:r>
              <a:rPr lang="hu-HU" dirty="0" smtClean="0"/>
              <a:t>Spring</a:t>
            </a:r>
            <a:r>
              <a:rPr lang="en-US" dirty="0" smtClean="0"/>
              <a:t> 201</a:t>
            </a:r>
            <a:r>
              <a:rPr lang="hu-HU" dirty="0" smtClean="0"/>
              <a:t>6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 smtClean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solidFill>
                  <a:srgbClr val="00B0F0"/>
                </a:solidFill>
              </a:rPr>
              <a:t>C</a:t>
            </a:r>
            <a:r>
              <a:rPr lang="hu-HU" dirty="0" err="1" smtClean="0"/>
              <a:t>ode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D</a:t>
            </a:r>
            <a:r>
              <a:rPr lang="hu-HU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M</a:t>
            </a:r>
            <a:r>
              <a:rPr lang="hu-HU" dirty="0" err="1" smtClean="0"/>
              <a:t>ultiple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ccess 3/</a:t>
            </a:r>
            <a:r>
              <a:rPr lang="hu-HU" dirty="0" err="1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hu-HU" sz="2000" dirty="0" smtClean="0"/>
                  <a:t>szinkron esetben a </a:t>
                </a:r>
                <a:r>
                  <a:rPr lang="hu-HU" sz="2000" i="1" dirty="0" err="1" smtClean="0"/>
                  <a:t>Walsh</a:t>
                </a:r>
                <a:r>
                  <a:rPr lang="hu-HU" sz="2000" dirty="0" smtClean="0"/>
                  <a:t> mátrix oszlopai vagy sorai egyszerű módon meghatároznak egy kölcsönösen ortogonális töredék sorozat halmazt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b="0" dirty="0" smtClean="0"/>
                  <a:t>,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20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hu-HU" sz="2000" dirty="0" smtClean="0"/>
                  <a:t>,</a:t>
                </a:r>
              </a:p>
              <a:p>
                <a:pPr marL="0" indent="0" algn="ctr">
                  <a:buNone/>
                </a:pPr>
                <a:endParaRPr lang="hu-HU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hu-H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≥2: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hu-HU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hu-H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hu-HU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hu-H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u-HU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000" dirty="0" smtClean="0"/>
              </a:p>
              <a:p>
                <a:pPr marL="0" indent="0" algn="ctr">
                  <a:buNone/>
                </a:pPr>
                <a:endParaRPr lang="hu-HU" sz="2000" dirty="0" smtClean="0"/>
              </a:p>
              <a:p>
                <a:pPr marL="0">
                  <a:spcBef>
                    <a:spcPts val="0"/>
                  </a:spcBef>
                  <a:buNone/>
                </a:pPr>
                <a:endParaRPr lang="hu-HU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solidFill>
                  <a:srgbClr val="00B0F0"/>
                </a:solidFill>
              </a:rPr>
              <a:t>C</a:t>
            </a:r>
            <a:r>
              <a:rPr lang="hu-HU" dirty="0" err="1" smtClean="0"/>
              <a:t>ode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D</a:t>
            </a:r>
            <a:r>
              <a:rPr lang="hu-HU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M</a:t>
            </a:r>
            <a:r>
              <a:rPr lang="hu-HU" dirty="0" err="1" smtClean="0"/>
              <a:t>ultiple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ccess </a:t>
            </a:r>
            <a:r>
              <a:rPr lang="hu-HU" dirty="0"/>
              <a:t>p</a:t>
            </a:r>
            <a:r>
              <a:rPr lang="hu-HU" dirty="0" smtClean="0"/>
              <a:t>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2922270" cy="203517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1800" b="1" u="sng" dirty="0" smtClean="0"/>
              <a:t>A állomás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 smtClean="0"/>
              <a:t>Chip kódja legyen (1,-1).</a:t>
            </a:r>
          </a:p>
          <a:p>
            <a:pPr marL="0">
              <a:spcBef>
                <a:spcPts val="0"/>
              </a:spcBef>
              <a:buNone/>
            </a:pPr>
            <a:r>
              <a:rPr lang="hu-HU" sz="1800" dirty="0" smtClean="0"/>
              <a:t>Átvitelre szánt adat legyen 1011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 smtClean="0"/>
              <a:t>Egyedi szignál előállítása az (1,0,1,</a:t>
            </a:r>
            <a:r>
              <a:rPr lang="hu-HU" sz="1800" dirty="0" err="1" smtClean="0"/>
              <a:t>1</a:t>
            </a:r>
            <a:r>
              <a:rPr lang="hu-HU" sz="1800" dirty="0" smtClean="0"/>
              <a:t>) vektorra: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2000" dirty="0" smtClean="0"/>
              <a:t>((1,-1),(</a:t>
            </a:r>
            <a:r>
              <a:rPr lang="hu-HU" sz="2000" dirty="0" err="1" smtClean="0"/>
              <a:t>-1</a:t>
            </a:r>
            <a:r>
              <a:rPr lang="hu-HU" sz="2000" dirty="0" smtClean="0"/>
              <a:t>,1),(</a:t>
            </a:r>
            <a:r>
              <a:rPr lang="hu-HU" sz="2000" dirty="0" err="1" smtClean="0"/>
              <a:t>1</a:t>
            </a:r>
            <a:r>
              <a:rPr lang="hu-HU" sz="2000" dirty="0" smtClean="0"/>
              <a:t>,-1),(1,-1))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 smtClean="0"/>
              <a:t>Szignál </a:t>
            </a:r>
            <a:r>
              <a:rPr lang="hu-HU" sz="1800" dirty="0"/>
              <a:t>modulálása a csatornára.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9190" y="1825626"/>
            <a:ext cx="2922270" cy="203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u="sng" dirty="0" smtClean="0"/>
              <a:t>B állomás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 smtClean="0"/>
              <a:t>Chip kódja legyen (1,</a:t>
            </a:r>
            <a:r>
              <a:rPr lang="hu-HU" sz="1800" dirty="0" err="1" smtClean="0"/>
              <a:t>1</a:t>
            </a:r>
            <a:r>
              <a:rPr lang="hu-HU" sz="1800" dirty="0" smtClean="0"/>
              <a:t>).</a:t>
            </a:r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 smtClean="0"/>
              <a:t>Átvitelre szánt adat legyen 0011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 smtClean="0"/>
              <a:t>Egyedi szignál előállítása az (0,</a:t>
            </a:r>
            <a:r>
              <a:rPr lang="hu-HU" sz="1800" dirty="0" err="1" smtClean="0"/>
              <a:t>0</a:t>
            </a:r>
            <a:r>
              <a:rPr lang="hu-HU" sz="1800" dirty="0" smtClean="0"/>
              <a:t>,1,</a:t>
            </a:r>
            <a:r>
              <a:rPr lang="hu-HU" sz="1800" dirty="0" err="1" smtClean="0"/>
              <a:t>1</a:t>
            </a:r>
            <a:r>
              <a:rPr lang="hu-HU" sz="1800" dirty="0" smtClean="0"/>
              <a:t>) vektorra:</a:t>
            </a:r>
          </a:p>
          <a:p>
            <a:pPr marL="228600" lvl="1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dirty="0" smtClean="0"/>
              <a:t>((-1,-1),(</a:t>
            </a:r>
            <a:r>
              <a:rPr lang="hu-HU" sz="1800" dirty="0" err="1" smtClean="0"/>
              <a:t>-1</a:t>
            </a:r>
            <a:r>
              <a:rPr lang="hu-HU" sz="1800" dirty="0" smtClean="0"/>
              <a:t>,</a:t>
            </a:r>
            <a:r>
              <a:rPr lang="hu-HU" sz="1800" dirty="0" err="1" smtClean="0"/>
              <a:t>-1</a:t>
            </a:r>
            <a:r>
              <a:rPr lang="hu-HU" sz="1800" dirty="0" smtClean="0"/>
              <a:t>),(1,</a:t>
            </a:r>
            <a:r>
              <a:rPr lang="hu-HU" sz="1800" dirty="0" err="1" smtClean="0"/>
              <a:t>1</a:t>
            </a:r>
            <a:r>
              <a:rPr lang="hu-HU" sz="1800" dirty="0" smtClean="0"/>
              <a:t>),(1,</a:t>
            </a:r>
            <a:r>
              <a:rPr lang="hu-HU" sz="1800" dirty="0" err="1" smtClean="0"/>
              <a:t>1</a:t>
            </a:r>
            <a:r>
              <a:rPr lang="hu-HU" sz="1800" dirty="0" smtClean="0"/>
              <a:t>))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1800" dirty="0" smtClean="0"/>
              <a:t>Szignál modulálása a csatornára.</a:t>
            </a:r>
            <a:endParaRPr lang="hu-HU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562864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((1+(-1),(</a:t>
            </a:r>
            <a:r>
              <a:rPr lang="hu-HU" sz="2400" dirty="0" err="1" smtClean="0">
                <a:solidFill>
                  <a:schemeClr val="tx1"/>
                </a:solidFill>
              </a:rPr>
              <a:t>-1</a:t>
            </a:r>
            <a:r>
              <a:rPr lang="hu-HU" sz="2400" dirty="0" smtClean="0">
                <a:solidFill>
                  <a:schemeClr val="tx1"/>
                </a:solidFill>
              </a:rPr>
              <a:t>)+(</a:t>
            </a:r>
            <a:r>
              <a:rPr lang="hu-HU" sz="2400" dirty="0" err="1" smtClean="0">
                <a:solidFill>
                  <a:schemeClr val="tx1"/>
                </a:solidFill>
              </a:rPr>
              <a:t>-1</a:t>
            </a:r>
            <a:r>
              <a:rPr lang="hu-HU" sz="2400" dirty="0" smtClean="0">
                <a:solidFill>
                  <a:schemeClr val="tx1"/>
                </a:solidFill>
              </a:rPr>
              <a:t>)),((</a:t>
            </a:r>
            <a:r>
              <a:rPr lang="hu-HU" sz="2400" dirty="0" err="1" smtClean="0">
                <a:solidFill>
                  <a:schemeClr val="tx1"/>
                </a:solidFill>
              </a:rPr>
              <a:t>-1</a:t>
            </a:r>
            <a:r>
              <a:rPr lang="hu-HU" sz="2400" dirty="0" smtClean="0">
                <a:solidFill>
                  <a:schemeClr val="tx1"/>
                </a:solidFill>
              </a:rPr>
              <a:t>)+(</a:t>
            </a:r>
            <a:r>
              <a:rPr lang="hu-HU" sz="2400" dirty="0" err="1" smtClean="0">
                <a:solidFill>
                  <a:schemeClr val="tx1"/>
                </a:solidFill>
              </a:rPr>
              <a:t>-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),1+(-</a:t>
            </a:r>
            <a:r>
              <a:rPr lang="hu-HU" sz="2400" dirty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)),(1+</a:t>
            </a:r>
            <a:r>
              <a:rPr lang="hu-HU" sz="2400" dirty="0" err="1" smtClean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,(-</a:t>
            </a:r>
            <a:r>
              <a:rPr lang="hu-HU" sz="2400" dirty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)+1),(</a:t>
            </a:r>
            <a:r>
              <a:rPr lang="hu-HU" sz="2400" dirty="0" err="1" smtClean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+1,(-</a:t>
            </a:r>
            <a:r>
              <a:rPr lang="hu-HU" sz="2400" dirty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)+1)) = </a:t>
            </a:r>
            <a:br>
              <a:rPr lang="hu-HU" sz="2400" dirty="0" smtClean="0">
                <a:solidFill>
                  <a:schemeClr val="tx1"/>
                </a:solidFill>
              </a:rPr>
            </a:br>
            <a:r>
              <a:rPr lang="hu-HU" sz="2400" b="1" dirty="0" smtClean="0">
                <a:solidFill>
                  <a:schemeClr val="tx1"/>
                </a:solidFill>
              </a:rPr>
              <a:t>(0,-2,</a:t>
            </a:r>
            <a:r>
              <a:rPr lang="hu-HU" sz="2400" b="1" dirty="0" err="1" smtClean="0">
                <a:solidFill>
                  <a:schemeClr val="tx1"/>
                </a:solidFill>
              </a:rPr>
              <a:t>-2</a:t>
            </a:r>
            <a:r>
              <a:rPr lang="hu-HU" sz="2400" b="1" dirty="0" smtClean="0">
                <a:solidFill>
                  <a:schemeClr val="tx1"/>
                </a:solidFill>
              </a:rPr>
              <a:t>,0,2,0,2,0)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71650" y="4957763"/>
            <a:ext cx="558165" cy="67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49190" y="4795520"/>
            <a:ext cx="750570" cy="8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solidFill>
                  <a:srgbClr val="00B0F0"/>
                </a:solidFill>
              </a:rPr>
              <a:t>C</a:t>
            </a:r>
            <a:r>
              <a:rPr lang="hu-HU" dirty="0" err="1" smtClean="0"/>
              <a:t>ode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D</a:t>
            </a:r>
            <a:r>
              <a:rPr lang="hu-HU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M</a:t>
            </a:r>
            <a:r>
              <a:rPr lang="hu-HU" dirty="0" err="1" smtClean="0"/>
              <a:t>ultiple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ccess </a:t>
            </a:r>
            <a:r>
              <a:rPr lang="hu-HU" dirty="0"/>
              <a:t>p</a:t>
            </a:r>
            <a:r>
              <a:rPr lang="hu-HU" dirty="0" smtClean="0"/>
              <a:t>élda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05786"/>
            <a:ext cx="4724400" cy="3518535"/>
          </a:xfrm>
        </p:spPr>
        <p:txBody>
          <a:bodyPr>
            <a:noAutofit/>
          </a:bodyPr>
          <a:lstStyle/>
          <a:p>
            <a:pPr marL="0" algn="ctr">
              <a:spcBef>
                <a:spcPts val="0"/>
              </a:spcBef>
              <a:buNone/>
            </a:pPr>
            <a:r>
              <a:rPr lang="hu-HU" sz="2000" b="1" u="sng" dirty="0" smtClean="0"/>
              <a:t>Vevő 1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 smtClean="0"/>
              <a:t>Ismeri B chip kódját: (1,</a:t>
            </a:r>
            <a:r>
              <a:rPr lang="hu-HU" sz="2000" dirty="0" err="1" smtClean="0"/>
              <a:t>1</a:t>
            </a:r>
            <a:r>
              <a:rPr lang="hu-HU" sz="2000" dirty="0" smtClean="0"/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 smtClean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</a:t>
            </a:r>
            <a:r>
              <a:rPr lang="hu-HU" sz="1800" dirty="0" smtClean="0"/>
              <a:t>)*</a:t>
            </a:r>
            <a:r>
              <a:rPr lang="hu-HU" sz="1800" dirty="0"/>
              <a:t>(1,</a:t>
            </a:r>
            <a:r>
              <a:rPr lang="hu-HU" sz="1800" dirty="0" err="1"/>
              <a:t>1</a:t>
            </a:r>
            <a:r>
              <a:rPr lang="hu-HU" sz="1800" dirty="0"/>
              <a:t>)</a:t>
            </a:r>
            <a:r>
              <a:rPr lang="hu-HU" sz="1800" dirty="0" smtClean="0"/>
              <a:t>,(-</a:t>
            </a:r>
            <a:r>
              <a:rPr lang="hu-HU" sz="1800" dirty="0"/>
              <a:t>2,0</a:t>
            </a:r>
            <a:r>
              <a:rPr lang="hu-HU" sz="1800" dirty="0" smtClean="0"/>
              <a:t>)*</a:t>
            </a:r>
            <a:r>
              <a:rPr lang="hu-HU" sz="1800" dirty="0"/>
              <a:t>(1,</a:t>
            </a:r>
            <a:r>
              <a:rPr lang="hu-HU" sz="1800" dirty="0" err="1"/>
              <a:t>1</a:t>
            </a:r>
            <a:r>
              <a:rPr lang="hu-HU" sz="1800" dirty="0"/>
              <a:t>)</a:t>
            </a:r>
            <a:r>
              <a:rPr lang="hu-HU" sz="1800" dirty="0" smtClean="0"/>
              <a:t>,(</a:t>
            </a:r>
            <a:r>
              <a:rPr lang="hu-HU" sz="1800" dirty="0"/>
              <a:t>2,0</a:t>
            </a:r>
            <a:r>
              <a:rPr lang="hu-HU" sz="1800" dirty="0" smtClean="0"/>
              <a:t>)*</a:t>
            </a:r>
            <a:r>
              <a:rPr lang="hu-HU" sz="1800" dirty="0"/>
              <a:t>(1,</a:t>
            </a:r>
            <a:r>
              <a:rPr lang="hu-HU" sz="1800" dirty="0" err="1"/>
              <a:t>1</a:t>
            </a:r>
            <a:r>
              <a:rPr lang="hu-HU" sz="1800" dirty="0"/>
              <a:t>)</a:t>
            </a:r>
            <a:r>
              <a:rPr lang="hu-HU" sz="1800" dirty="0" smtClean="0"/>
              <a:t>,(</a:t>
            </a:r>
            <a:r>
              <a:rPr lang="hu-HU" sz="1800" dirty="0"/>
              <a:t>2,0</a:t>
            </a:r>
            <a:r>
              <a:rPr lang="hu-HU" sz="1800" dirty="0" smtClean="0"/>
              <a:t>)*</a:t>
            </a:r>
            <a:r>
              <a:rPr lang="hu-HU" sz="1800" dirty="0"/>
              <a:t>(1,</a:t>
            </a:r>
            <a:r>
              <a:rPr lang="hu-HU" sz="1800" dirty="0" err="1"/>
              <a:t>1</a:t>
            </a:r>
            <a:r>
              <a:rPr lang="hu-HU" sz="1800" dirty="0"/>
              <a:t>)</a:t>
            </a:r>
            <a:r>
              <a:rPr lang="hu-HU" sz="1800" dirty="0" smtClean="0"/>
              <a:t>) </a:t>
            </a:r>
            <a:endParaRPr lang="hu-HU" sz="2400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 smtClean="0"/>
              <a:t>Kapott (-2,</a:t>
            </a:r>
            <a:r>
              <a:rPr lang="hu-HU" sz="2000" dirty="0" err="1" smtClean="0"/>
              <a:t>-2</a:t>
            </a:r>
            <a:r>
              <a:rPr lang="hu-HU" sz="2000" dirty="0" smtClean="0"/>
              <a:t>,2,</a:t>
            </a:r>
            <a:r>
              <a:rPr lang="hu-HU" sz="2000" dirty="0" err="1" smtClean="0"/>
              <a:t>2</a:t>
            </a:r>
            <a:r>
              <a:rPr lang="hu-HU" sz="2000" dirty="0" smtClean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400" dirty="0" smtClean="0"/>
              <a:t>(-,-,+,+), azaz 0011 volt az üzenet B-től.</a:t>
            </a:r>
            <a:endParaRPr lang="hu-HU" sz="24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1" y="3105786"/>
            <a:ext cx="4572000" cy="351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ts val="0"/>
              </a:spcBef>
              <a:buNone/>
            </a:pPr>
            <a:r>
              <a:rPr lang="hu-HU" sz="2000" b="1" u="sng" dirty="0"/>
              <a:t>Vevő 2</a:t>
            </a:r>
          </a:p>
          <a:p>
            <a:pPr marL="0">
              <a:spcBef>
                <a:spcPts val="0"/>
              </a:spcBef>
              <a:buNone/>
            </a:pPr>
            <a:r>
              <a:rPr lang="hu-HU" sz="2000" dirty="0"/>
              <a:t>Ismeri </a:t>
            </a:r>
            <a:r>
              <a:rPr lang="hu-HU" sz="2000" dirty="0" smtClean="0"/>
              <a:t>A </a:t>
            </a:r>
            <a:r>
              <a:rPr lang="hu-HU" sz="2000" dirty="0"/>
              <a:t>chip kódját: (1</a:t>
            </a:r>
            <a:r>
              <a:rPr lang="hu-HU" sz="2000" dirty="0" smtClean="0"/>
              <a:t>,-1</a:t>
            </a:r>
            <a:r>
              <a:rPr lang="hu-HU" sz="2000" dirty="0"/>
              <a:t>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Visszakódolás az ismert kóddal:</a:t>
            </a:r>
          </a:p>
          <a:p>
            <a:pPr marL="228600" lvl="1" indent="0" algn="ctr">
              <a:spcBef>
                <a:spcPts val="0"/>
              </a:spcBef>
              <a:buNone/>
            </a:pPr>
            <a:r>
              <a:rPr lang="hu-HU" sz="1800" dirty="0"/>
              <a:t>((0,-2)*(1</a:t>
            </a:r>
            <a:r>
              <a:rPr lang="hu-HU" sz="1800" dirty="0" smtClean="0"/>
              <a:t>,-1</a:t>
            </a:r>
            <a:r>
              <a:rPr lang="hu-HU" sz="1800" dirty="0"/>
              <a:t>),(-2,0)*(1</a:t>
            </a:r>
            <a:r>
              <a:rPr lang="hu-HU" sz="1800" dirty="0" smtClean="0"/>
              <a:t>,-1</a:t>
            </a:r>
            <a:r>
              <a:rPr lang="hu-HU" sz="1800" dirty="0"/>
              <a:t>),(2,0)*(1</a:t>
            </a:r>
            <a:r>
              <a:rPr lang="hu-HU" sz="1800" dirty="0" smtClean="0"/>
              <a:t>,-1) ,(</a:t>
            </a:r>
            <a:r>
              <a:rPr lang="hu-HU" sz="1800" dirty="0"/>
              <a:t>2,0)*(1</a:t>
            </a:r>
            <a:r>
              <a:rPr lang="hu-HU" sz="1800" dirty="0" smtClean="0"/>
              <a:t>,-1</a:t>
            </a:r>
            <a:r>
              <a:rPr lang="hu-HU" sz="1800" dirty="0"/>
              <a:t>)) </a:t>
            </a:r>
            <a:endParaRPr lang="hu-HU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hu-HU" sz="2000" dirty="0"/>
              <a:t>Kapott </a:t>
            </a:r>
            <a:r>
              <a:rPr lang="hu-HU" sz="2000" dirty="0" smtClean="0"/>
              <a:t>(2</a:t>
            </a:r>
            <a:r>
              <a:rPr lang="hu-HU" sz="2000" dirty="0"/>
              <a:t>,-2,2,</a:t>
            </a:r>
            <a:r>
              <a:rPr lang="hu-HU" sz="2000" dirty="0" err="1"/>
              <a:t>2</a:t>
            </a:r>
            <a:r>
              <a:rPr lang="hu-HU" sz="2000" dirty="0"/>
              <a:t>) eredmény értelmezése: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u-HU" sz="2000" dirty="0" smtClean="0"/>
              <a:t>(+,-,+,+), </a:t>
            </a:r>
            <a:r>
              <a:rPr lang="hu-HU" sz="2000" dirty="0"/>
              <a:t>azaz </a:t>
            </a:r>
            <a:r>
              <a:rPr lang="hu-HU" sz="2000" dirty="0" smtClean="0"/>
              <a:t>1011 </a:t>
            </a:r>
            <a:r>
              <a:rPr lang="hu-HU" sz="2000" dirty="0"/>
              <a:t>volt az üzenet </a:t>
            </a:r>
            <a:r>
              <a:rPr lang="hu-HU" sz="2000" dirty="0" smtClean="0"/>
              <a:t>A-tól</a:t>
            </a:r>
            <a:r>
              <a:rPr lang="hu-HU" sz="2000" dirty="0"/>
              <a:t>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hu-HU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1483360"/>
            <a:ext cx="9144000" cy="69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smtClean="0">
                <a:solidFill>
                  <a:schemeClr val="tx1"/>
                </a:solidFill>
              </a:rPr>
              <a:t>((1+(-1),(</a:t>
            </a:r>
            <a:r>
              <a:rPr lang="hu-HU" sz="2400" dirty="0" err="1" smtClean="0">
                <a:solidFill>
                  <a:schemeClr val="tx1"/>
                </a:solidFill>
              </a:rPr>
              <a:t>-1</a:t>
            </a:r>
            <a:r>
              <a:rPr lang="hu-HU" sz="2400" dirty="0" smtClean="0">
                <a:solidFill>
                  <a:schemeClr val="tx1"/>
                </a:solidFill>
              </a:rPr>
              <a:t>)+(</a:t>
            </a:r>
            <a:r>
              <a:rPr lang="hu-HU" sz="2400" dirty="0" err="1" smtClean="0">
                <a:solidFill>
                  <a:schemeClr val="tx1"/>
                </a:solidFill>
              </a:rPr>
              <a:t>-1</a:t>
            </a:r>
            <a:r>
              <a:rPr lang="hu-HU" sz="2400" dirty="0" smtClean="0">
                <a:solidFill>
                  <a:schemeClr val="tx1"/>
                </a:solidFill>
              </a:rPr>
              <a:t>)),((</a:t>
            </a:r>
            <a:r>
              <a:rPr lang="hu-HU" sz="2400" dirty="0" err="1" smtClean="0">
                <a:solidFill>
                  <a:schemeClr val="tx1"/>
                </a:solidFill>
              </a:rPr>
              <a:t>-1</a:t>
            </a:r>
            <a:r>
              <a:rPr lang="hu-HU" sz="2400" dirty="0" smtClean="0">
                <a:solidFill>
                  <a:schemeClr val="tx1"/>
                </a:solidFill>
              </a:rPr>
              <a:t>)+(</a:t>
            </a:r>
            <a:r>
              <a:rPr lang="hu-HU" sz="2400" dirty="0" err="1" smtClean="0">
                <a:solidFill>
                  <a:schemeClr val="tx1"/>
                </a:solidFill>
              </a:rPr>
              <a:t>-</a:t>
            </a:r>
            <a:r>
              <a:rPr lang="hu-HU" sz="2400" dirty="0" err="1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),1+(-</a:t>
            </a:r>
            <a:r>
              <a:rPr lang="hu-HU" sz="2400" dirty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)),(1+</a:t>
            </a:r>
            <a:r>
              <a:rPr lang="hu-HU" sz="2400" dirty="0" err="1" smtClean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,(-</a:t>
            </a:r>
            <a:r>
              <a:rPr lang="hu-HU" sz="2400" dirty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)+1),(</a:t>
            </a:r>
            <a:r>
              <a:rPr lang="hu-HU" sz="2400" dirty="0" err="1" smtClean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+1,(-</a:t>
            </a:r>
            <a:r>
              <a:rPr lang="hu-HU" sz="2400" dirty="0">
                <a:solidFill>
                  <a:schemeClr val="tx1"/>
                </a:solidFill>
              </a:rPr>
              <a:t>1</a:t>
            </a:r>
            <a:r>
              <a:rPr lang="hu-HU" sz="2400" dirty="0" smtClean="0">
                <a:solidFill>
                  <a:schemeClr val="tx1"/>
                </a:solidFill>
              </a:rPr>
              <a:t>)+1)) = </a:t>
            </a:r>
            <a:br>
              <a:rPr lang="hu-HU" sz="2400" dirty="0" smtClean="0">
                <a:solidFill>
                  <a:schemeClr val="tx1"/>
                </a:solidFill>
              </a:rPr>
            </a:br>
            <a:r>
              <a:rPr lang="hu-HU" sz="2400" b="1" dirty="0" smtClean="0">
                <a:solidFill>
                  <a:schemeClr val="tx1"/>
                </a:solidFill>
              </a:rPr>
              <a:t>((0,-2),(</a:t>
            </a:r>
            <a:r>
              <a:rPr lang="hu-HU" sz="2400" b="1" dirty="0" err="1" smtClean="0">
                <a:solidFill>
                  <a:schemeClr val="tx1"/>
                </a:solidFill>
              </a:rPr>
              <a:t>-2</a:t>
            </a:r>
            <a:r>
              <a:rPr lang="hu-HU" sz="2400" b="1" dirty="0" smtClean="0">
                <a:solidFill>
                  <a:schemeClr val="tx1"/>
                </a:solidFill>
              </a:rPr>
              <a:t>,0),(2,0),(2,0))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endCxn id="3" idx="0"/>
          </p:cNvCxnSpPr>
          <p:nvPr/>
        </p:nvCxnSpPr>
        <p:spPr>
          <a:xfrm>
            <a:off x="236220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55080" y="2174241"/>
            <a:ext cx="0" cy="93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Médium többszörös használata összefoglalás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 smtClean="0"/>
              <a:t>Tér-multiplexálás</a:t>
            </a:r>
            <a:r>
              <a:rPr lang="hu-HU" sz="2000" dirty="0" smtClean="0"/>
              <a:t> avagy </a:t>
            </a:r>
            <a:r>
              <a:rPr lang="hu-HU" sz="2000" i="1" dirty="0" smtClean="0"/>
              <a:t>SDM </a:t>
            </a:r>
            <a:r>
              <a:rPr lang="hu-HU" sz="2000" dirty="0" smtClean="0"/>
              <a:t>(párhuzamos adatátviteli csatornák)</a:t>
            </a:r>
          </a:p>
          <a:p>
            <a:pPr lvl="1"/>
            <a:r>
              <a:rPr lang="hu-HU" sz="2000" dirty="0" err="1" smtClean="0"/>
              <a:t>cellurális</a:t>
            </a:r>
            <a:r>
              <a:rPr lang="hu-HU" sz="2000" dirty="0" smtClean="0"/>
              <a:t> hálózatok</a:t>
            </a:r>
          </a:p>
          <a:p>
            <a:r>
              <a:rPr lang="hu-HU" sz="2000" dirty="0" err="1" smtClean="0"/>
              <a:t>Frekvencia-multiplexálás</a:t>
            </a:r>
            <a:r>
              <a:rPr lang="hu-HU" sz="2000" dirty="0" smtClean="0"/>
              <a:t> avagy </a:t>
            </a:r>
            <a:r>
              <a:rPr lang="hu-HU" sz="2000" i="1" dirty="0" smtClean="0"/>
              <a:t>FDM</a:t>
            </a:r>
            <a:r>
              <a:rPr lang="hu-HU" sz="2000" dirty="0" smtClean="0"/>
              <a:t>(a frekvencia tartomány felosztása és küldőhöz rendelése)</a:t>
            </a:r>
            <a:endParaRPr lang="hu-HU" sz="2000" b="1" dirty="0" smtClean="0"/>
          </a:p>
          <a:p>
            <a:pPr lvl="1"/>
            <a:r>
              <a:rPr lang="hu-HU" sz="2000" b="1" dirty="0" smtClean="0"/>
              <a:t>„</a:t>
            </a:r>
            <a:r>
              <a:rPr lang="hu-HU" sz="2000" b="1" dirty="0" err="1" smtClean="0"/>
              <a:t>D</a:t>
            </a:r>
            <a:r>
              <a:rPr lang="hu-HU" sz="2000" i="1" dirty="0" err="1" smtClean="0"/>
              <a:t>irect</a:t>
            </a:r>
            <a:r>
              <a:rPr lang="hu-HU" sz="2000" dirty="0" smtClean="0"/>
              <a:t> </a:t>
            </a:r>
            <a:r>
              <a:rPr lang="hu-HU" sz="2000" b="1" dirty="0" err="1" smtClean="0"/>
              <a:t>S</a:t>
            </a:r>
            <a:r>
              <a:rPr lang="hu-HU" sz="2000" i="1" dirty="0" err="1" smtClean="0"/>
              <a:t>equence</a:t>
            </a:r>
            <a:r>
              <a:rPr lang="hu-HU" sz="2000" dirty="0" smtClean="0"/>
              <a:t> </a:t>
            </a:r>
            <a:r>
              <a:rPr lang="hu-HU" sz="2000" b="1" dirty="0" err="1" smtClean="0"/>
              <a:t>S</a:t>
            </a:r>
            <a:r>
              <a:rPr lang="hu-HU" sz="2000" i="1" dirty="0" err="1" smtClean="0"/>
              <a:t>pread</a:t>
            </a:r>
            <a:r>
              <a:rPr lang="hu-HU" sz="2000" dirty="0" smtClean="0"/>
              <a:t> </a:t>
            </a:r>
            <a:r>
              <a:rPr lang="hu-HU" sz="2000" b="1" dirty="0" err="1" smtClean="0"/>
              <a:t>S</a:t>
            </a:r>
            <a:r>
              <a:rPr lang="hu-HU" sz="2000" i="1" dirty="0" err="1" smtClean="0"/>
              <a:t>pectrum</a:t>
            </a:r>
            <a:r>
              <a:rPr lang="hu-HU" sz="2000" i="1" dirty="0" smtClean="0"/>
              <a:t>” </a:t>
            </a:r>
            <a:r>
              <a:rPr lang="hu-HU" sz="2000" dirty="0" smtClean="0"/>
              <a:t>(XOR a szignálokon véletlen bitsorozattal)</a:t>
            </a:r>
          </a:p>
          <a:p>
            <a:pPr lvl="1"/>
            <a:r>
              <a:rPr lang="hu-HU" sz="2000" b="1" dirty="0" smtClean="0"/>
              <a:t>„</a:t>
            </a:r>
            <a:r>
              <a:rPr lang="hu-HU" sz="2000" b="1" dirty="0" err="1" smtClean="0"/>
              <a:t>F</a:t>
            </a:r>
            <a:r>
              <a:rPr lang="hu-HU" sz="2000" i="1" dirty="0" err="1" smtClean="0"/>
              <a:t>requency</a:t>
            </a:r>
            <a:r>
              <a:rPr lang="hu-HU" sz="2000" dirty="0" smtClean="0"/>
              <a:t> </a:t>
            </a:r>
            <a:r>
              <a:rPr lang="hu-HU" sz="2000" b="1" dirty="0" smtClean="0"/>
              <a:t>H</a:t>
            </a:r>
            <a:r>
              <a:rPr lang="hu-HU" sz="2000" i="1" dirty="0" smtClean="0"/>
              <a:t>opping</a:t>
            </a:r>
            <a:r>
              <a:rPr lang="hu-HU" sz="2000" dirty="0" smtClean="0"/>
              <a:t> </a:t>
            </a:r>
            <a:r>
              <a:rPr lang="hu-HU" sz="2000" b="1" dirty="0" err="1" smtClean="0"/>
              <a:t>S</a:t>
            </a:r>
            <a:r>
              <a:rPr lang="hu-HU" sz="2000" i="1" dirty="0" err="1" smtClean="0"/>
              <a:t>pread</a:t>
            </a:r>
            <a:r>
              <a:rPr lang="hu-HU" sz="2000" dirty="0" smtClean="0"/>
              <a:t> </a:t>
            </a:r>
            <a:r>
              <a:rPr lang="hu-HU" sz="2000" b="1" dirty="0" err="1" smtClean="0"/>
              <a:t>S</a:t>
            </a:r>
            <a:r>
              <a:rPr lang="hu-HU" sz="2000" i="1" dirty="0" err="1" smtClean="0"/>
              <a:t>pectrum</a:t>
            </a:r>
            <a:r>
              <a:rPr lang="hu-HU" sz="2000" i="1" dirty="0" smtClean="0"/>
              <a:t>” </a:t>
            </a:r>
            <a:r>
              <a:rPr lang="hu-HU" sz="2000" dirty="0" smtClean="0"/>
              <a:t>(</a:t>
            </a:r>
            <a:r>
              <a:rPr lang="hu-HU" sz="2000" dirty="0" err="1" smtClean="0"/>
              <a:t>pszeudo</a:t>
            </a:r>
            <a:r>
              <a:rPr lang="hu-HU" sz="2000" dirty="0" smtClean="0"/>
              <a:t> véletlen szám alapú választás)</a:t>
            </a:r>
          </a:p>
          <a:p>
            <a:r>
              <a:rPr lang="hu-HU" sz="2000" dirty="0" err="1" smtClean="0"/>
              <a:t>Idő-multiplexálás</a:t>
            </a:r>
            <a:r>
              <a:rPr lang="hu-HU" sz="2000" dirty="0" smtClean="0"/>
              <a:t> avagy </a:t>
            </a:r>
            <a:r>
              <a:rPr lang="hu-HU" sz="2000" i="1" dirty="0" smtClean="0"/>
              <a:t>TDM </a:t>
            </a:r>
            <a:r>
              <a:rPr lang="hu-HU" sz="2000" dirty="0" smtClean="0"/>
              <a:t>(a médium használat időszeletekre osztása és küldőhöz rendelése)</a:t>
            </a:r>
          </a:p>
          <a:p>
            <a:pPr lvl="1"/>
            <a:r>
              <a:rPr lang="hu-HU" sz="2000" dirty="0" smtClean="0"/>
              <a:t>diszkrét idő szeletek (</a:t>
            </a:r>
            <a:r>
              <a:rPr lang="hu-HU" sz="2000" i="1" dirty="0" err="1" smtClean="0"/>
              <a:t>slot</a:t>
            </a:r>
            <a:r>
              <a:rPr lang="hu-HU" sz="2000" dirty="0" smtClean="0"/>
              <a:t>)</a:t>
            </a:r>
          </a:p>
          <a:p>
            <a:pPr lvl="1"/>
            <a:r>
              <a:rPr lang="hu-HU" sz="2000" dirty="0" smtClean="0"/>
              <a:t>koordináció vagy merev felosztás kell hozzá</a:t>
            </a:r>
          </a:p>
          <a:p>
            <a:r>
              <a:rPr lang="hu-HU" sz="2000" dirty="0" err="1" smtClean="0"/>
              <a:t>Hullámhossz-multiplexálás</a:t>
            </a:r>
            <a:r>
              <a:rPr lang="hu-HU" sz="2000" dirty="0" smtClean="0"/>
              <a:t> avagy </a:t>
            </a:r>
            <a:r>
              <a:rPr lang="hu-HU" sz="2000" i="1" dirty="0" smtClean="0"/>
              <a:t>WDM </a:t>
            </a:r>
            <a:r>
              <a:rPr lang="hu-HU" sz="2000" dirty="0" smtClean="0"/>
              <a:t>(optikai </a:t>
            </a:r>
            <a:r>
              <a:rPr lang="hu-HU" sz="2000" dirty="0" err="1" smtClean="0"/>
              <a:t>frekvencia-multiplexálás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Kód </a:t>
            </a:r>
            <a:r>
              <a:rPr lang="hu-HU" sz="2000" dirty="0" err="1" smtClean="0"/>
              <a:t>multiplexálás</a:t>
            </a:r>
            <a:r>
              <a:rPr lang="hu-HU" sz="2000" dirty="0" smtClean="0"/>
              <a:t> avagy </a:t>
            </a:r>
            <a:r>
              <a:rPr lang="hu-HU" sz="2000" i="1" dirty="0" smtClean="0"/>
              <a:t>CDM</a:t>
            </a:r>
            <a:r>
              <a:rPr lang="hu-HU" sz="2000" dirty="0" smtClean="0"/>
              <a:t> (mobil kommunikációban használatos)</a:t>
            </a:r>
            <a:endParaRPr lang="hu-H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Adatkapcsolati réteg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 smtClean="0"/>
              <a:t>Szolgáltatás</a:t>
            </a:r>
            <a:endParaRPr lang="en-US" dirty="0" smtClean="0"/>
          </a:p>
          <a:p>
            <a:pPr lvl="1"/>
            <a:r>
              <a:rPr lang="hu-HU" dirty="0" smtClean="0"/>
              <a:t>Adatok keretekre tördelése: határok a csomagok között </a:t>
            </a:r>
          </a:p>
          <a:p>
            <a:pPr lvl="1"/>
            <a:r>
              <a:rPr lang="hu-HU" dirty="0"/>
              <a:t>K</a:t>
            </a:r>
            <a:r>
              <a:rPr lang="hu-HU" dirty="0" smtClean="0"/>
              <a:t>özeghozzáférés vezérlés</a:t>
            </a:r>
            <a:r>
              <a:rPr lang="en-US" dirty="0" smtClean="0"/>
              <a:t> (MAC)</a:t>
            </a:r>
          </a:p>
          <a:p>
            <a:pPr lvl="1"/>
            <a:r>
              <a:rPr lang="en-US" dirty="0" smtClean="0"/>
              <a:t>Per-hop </a:t>
            </a:r>
            <a:r>
              <a:rPr lang="hu-HU" dirty="0" smtClean="0"/>
              <a:t>megbízhatóság és folyamvezérlés</a:t>
            </a:r>
          </a:p>
          <a:p>
            <a:r>
              <a:rPr lang="hu-HU" dirty="0" smtClean="0"/>
              <a:t>Interfész</a:t>
            </a:r>
            <a:endParaRPr lang="en-US" dirty="0" smtClean="0"/>
          </a:p>
          <a:p>
            <a:pPr lvl="1"/>
            <a:r>
              <a:rPr lang="hu-HU" dirty="0" smtClean="0"/>
              <a:t>Keret küldése két közös médiumra kötött eszköz között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hu-HU" dirty="0" smtClean="0"/>
              <a:t>Protokoll</a:t>
            </a:r>
            <a:endParaRPr lang="en-US" dirty="0" smtClean="0"/>
          </a:p>
          <a:p>
            <a:pPr lvl="1"/>
            <a:r>
              <a:rPr lang="hu-HU" dirty="0" smtClean="0"/>
              <a:t>Fizikai címzés</a:t>
            </a:r>
            <a:r>
              <a:rPr lang="en-US" dirty="0" smtClean="0"/>
              <a:t> (</a:t>
            </a:r>
            <a:r>
              <a:rPr lang="hu-HU" dirty="0" smtClean="0"/>
              <a:t>pl.</a:t>
            </a:r>
            <a:r>
              <a:rPr lang="en-US" dirty="0" smtClean="0"/>
              <a:t> MAC address</a:t>
            </a:r>
            <a:r>
              <a:rPr lang="hu-HU" dirty="0" smtClean="0"/>
              <a:t>, IB </a:t>
            </a:r>
            <a:r>
              <a:rPr lang="hu-HU" dirty="0" err="1" smtClean="0"/>
              <a:t>address</a:t>
            </a:r>
            <a:r>
              <a:rPr lang="en-US" dirty="0" smtClean="0"/>
              <a:t>)</a:t>
            </a:r>
          </a:p>
          <a:p>
            <a:r>
              <a:rPr lang="hu-HU" dirty="0" smtClean="0"/>
              <a:t>Példák</a:t>
            </a:r>
            <a:r>
              <a:rPr lang="en-US" dirty="0" smtClean="0"/>
              <a:t>: Ethernet,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hu-HU" dirty="0" err="1" smtClean="0"/>
              <a:t>InfiniBand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Alkalmazási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Megjelenítési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Ülés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Funkciók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Adat blokkok</a:t>
            </a:r>
            <a:r>
              <a:rPr lang="en-US" dirty="0" smtClean="0"/>
              <a:t> (</a:t>
            </a:r>
            <a:r>
              <a:rPr lang="hu-HU" dirty="0" smtClean="0">
                <a:solidFill>
                  <a:schemeClr val="accent1"/>
                </a:solidFill>
              </a:rPr>
              <a:t>keretek/f</a:t>
            </a:r>
            <a:r>
              <a:rPr lang="en-US" dirty="0" err="1" smtClean="0">
                <a:solidFill>
                  <a:schemeClr val="accent1"/>
                </a:solidFill>
              </a:rPr>
              <a:t>rames</a:t>
            </a:r>
            <a:r>
              <a:rPr lang="en-US" dirty="0" smtClean="0"/>
              <a:t>) </a:t>
            </a:r>
            <a:r>
              <a:rPr lang="hu-HU" dirty="0" smtClean="0"/>
              <a:t>küldése eszközök között</a:t>
            </a:r>
            <a:endParaRPr lang="en-US" dirty="0" smtClean="0"/>
          </a:p>
          <a:p>
            <a:pPr lvl="1"/>
            <a:r>
              <a:rPr lang="hu-HU" dirty="0" smtClean="0"/>
              <a:t>A fizikai közeghez való hozzáférés szabályozása</a:t>
            </a:r>
            <a:endParaRPr lang="en-US" dirty="0" smtClean="0"/>
          </a:p>
          <a:p>
            <a:r>
              <a:rPr lang="hu-HU" dirty="0" smtClean="0"/>
              <a:t>Legfőbb kihívások</a:t>
            </a:r>
            <a:r>
              <a:rPr lang="en-US" dirty="0" smtClean="0"/>
              <a:t>:</a:t>
            </a:r>
          </a:p>
          <a:p>
            <a:pPr lvl="1"/>
            <a:r>
              <a:rPr lang="hu-HU" dirty="0" smtClean="0"/>
              <a:t>Hogyan </a:t>
            </a:r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keretezzük</a:t>
            </a:r>
            <a:r>
              <a:rPr lang="hu-HU" dirty="0" smtClean="0"/>
              <a:t> az adatokat?</a:t>
            </a:r>
            <a:endParaRPr lang="en-US" dirty="0" smtClean="0"/>
          </a:p>
          <a:p>
            <a:pPr lvl="1"/>
            <a:r>
              <a:rPr lang="hu-HU" dirty="0" smtClean="0"/>
              <a:t>Hogyan ismerjük fel a </a:t>
            </a:r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hibát</a:t>
            </a:r>
            <a:r>
              <a:rPr lang="hu-HU" dirty="0" smtClean="0"/>
              <a:t>?</a:t>
            </a:r>
            <a:endParaRPr lang="en-US" dirty="0" smtClean="0"/>
          </a:p>
          <a:p>
            <a:pPr lvl="1"/>
            <a:r>
              <a:rPr lang="hu-HU" dirty="0" smtClean="0"/>
              <a:t>Hogyan vezéreljük a </a:t>
            </a:r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közeghozzáférést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MAC</a:t>
            </a:r>
            <a:r>
              <a:rPr lang="en-US" dirty="0" smtClean="0"/>
              <a:t>)?</a:t>
            </a:r>
          </a:p>
          <a:p>
            <a:pPr lvl="1"/>
            <a:r>
              <a:rPr lang="hu-HU" dirty="0" smtClean="0"/>
              <a:t>Hogyan oldjuk fel vagy előzzük meg az </a:t>
            </a:r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ütközés</a:t>
            </a:r>
            <a:r>
              <a:rPr lang="hu-HU" dirty="0" smtClean="0"/>
              <a:t>i helyzeteket?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Alkalmazási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Megjelenítési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Ülés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Szállítói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Hálózati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Adatkapcsolati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 smtClean="0">
                <a:solidFill>
                  <a:schemeClr val="bg1"/>
                </a:solidFill>
              </a:rPr>
              <a:t>Fizikai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Adatkapcsolati 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smtClean="0"/>
              <a:t>Feladatai</a:t>
            </a:r>
          </a:p>
          <a:p>
            <a:pPr lvl="1"/>
            <a:r>
              <a:rPr lang="hu-HU" sz="2000" dirty="0" smtClean="0"/>
              <a:t>jól definiált szolgálati interfész biztosítása a hálózati rétegnek:</a:t>
            </a:r>
          </a:p>
          <a:p>
            <a:pPr lvl="2"/>
            <a:r>
              <a:rPr lang="hu-HU" sz="1800" dirty="0"/>
              <a:t>nyugtázatlan összeköttetés alapú szolgálat;</a:t>
            </a:r>
          </a:p>
          <a:p>
            <a:pPr lvl="2"/>
            <a:r>
              <a:rPr lang="hu-HU" sz="1800" dirty="0"/>
              <a:t>nyugtázott összeköttetés nélküli szolgálat;</a:t>
            </a:r>
          </a:p>
          <a:p>
            <a:pPr lvl="2"/>
            <a:r>
              <a:rPr lang="hu-HU" sz="1800" dirty="0"/>
              <a:t>nyugtázott összeköttetés alapú </a:t>
            </a:r>
            <a:r>
              <a:rPr lang="hu-HU" sz="1800" dirty="0" smtClean="0"/>
              <a:t>szolgálat</a:t>
            </a:r>
            <a:r>
              <a:rPr lang="hu-HU" sz="1800" dirty="0"/>
              <a:t> </a:t>
            </a:r>
            <a:r>
              <a:rPr lang="hu-HU" sz="1800" dirty="0" smtClean="0"/>
              <a:t>(3 fázis);</a:t>
            </a:r>
          </a:p>
          <a:p>
            <a:pPr lvl="1"/>
            <a:r>
              <a:rPr lang="hu-HU" sz="2000" dirty="0" smtClean="0"/>
              <a:t>átviteli hibák kezelése;</a:t>
            </a:r>
          </a:p>
          <a:p>
            <a:pPr lvl="1"/>
            <a:r>
              <a:rPr lang="hu-HU" sz="2000" dirty="0" smtClean="0"/>
              <a:t>adatforgalom szabályozása (elárasztás elkerülése)</a:t>
            </a:r>
          </a:p>
        </p:txBody>
      </p:sp>
    </p:spTree>
    <p:extLst>
      <p:ext uri="{BB962C8B-B14F-4D97-AF65-F5344CB8AC3E}">
        <p14:creationId xmlns:p14="http://schemas.microsoft.com/office/powerpoint/2010/main" val="33541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smtClean="0"/>
              <a:t>Keret képzés / Keretezés / </a:t>
            </a:r>
            <a:r>
              <a:rPr lang="hu-HU" sz="4400" dirty="0" err="1" smtClean="0"/>
              <a:t>Framing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Keret képzés/Keretezés/</a:t>
            </a:r>
            <a:r>
              <a:rPr lang="hu-HU" dirty="0" err="1" smtClean="0"/>
              <a:t>Framing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A bitek kódolását a fizikai réteg határozza meg</a:t>
            </a:r>
          </a:p>
          <a:p>
            <a:endParaRPr lang="en-US" dirty="0" smtClean="0"/>
          </a:p>
          <a:p>
            <a:r>
              <a:rPr lang="hu-HU" dirty="0" smtClean="0"/>
              <a:t>A következő lépés az adatblokkok „kódolása”</a:t>
            </a:r>
            <a:endParaRPr lang="en-US" dirty="0" smtClean="0"/>
          </a:p>
          <a:p>
            <a:pPr lvl="1"/>
            <a:r>
              <a:rPr lang="hu-HU" dirty="0" smtClean="0"/>
              <a:t>Csomag-kapcsolt hálózatok</a:t>
            </a:r>
          </a:p>
          <a:p>
            <a:pPr lvl="2"/>
            <a:r>
              <a:rPr lang="hu-HU" dirty="0" smtClean="0"/>
              <a:t>Minden csomag útvonal (</a:t>
            </a:r>
            <a:r>
              <a:rPr lang="hu-HU" dirty="0" err="1" smtClean="0"/>
              <a:t>routing</a:t>
            </a:r>
            <a:r>
              <a:rPr lang="hu-HU" dirty="0" smtClean="0"/>
              <a:t>) információt is tartalmaz</a:t>
            </a:r>
            <a:endParaRPr lang="en-US" dirty="0" smtClean="0"/>
          </a:p>
          <a:p>
            <a:pPr lvl="2"/>
            <a:r>
              <a:rPr lang="hu-HU" dirty="0" smtClean="0"/>
              <a:t>Az adathatárokat ismernünk kell a fejlécek olvasásához</a:t>
            </a:r>
          </a:p>
          <a:p>
            <a:pPr lvl="1"/>
            <a:r>
              <a:rPr lang="hu-HU" dirty="0"/>
              <a:t>a fizikai réteg nem garantál hibamentességet, az adatkapcsolati réteg feladata a hibajelzés illetve a szükség szerint javítás</a:t>
            </a:r>
          </a:p>
          <a:p>
            <a:pPr lvl="2"/>
            <a:r>
              <a:rPr lang="hu-HU" dirty="0"/>
              <a:t>Megoldás: keretekre tördelése a bitfolyamnak, és ellenőrző összegek számítása</a:t>
            </a:r>
          </a:p>
          <a:p>
            <a:pPr lvl="1"/>
            <a:r>
              <a:rPr lang="hu-HU" dirty="0"/>
              <a:t>a keretezés nem egyszerű feladat, mivel megbízható időzítésre nem nagyon van </a:t>
            </a:r>
            <a:r>
              <a:rPr lang="hu-HU" dirty="0" smtClean="0"/>
              <a:t>lehetőség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hu-HU" dirty="0" smtClean="0"/>
              <a:t>Keret képzés fajtái</a:t>
            </a:r>
            <a:endParaRPr lang="en-US" dirty="0"/>
          </a:p>
          <a:p>
            <a:pPr lvl="1"/>
            <a:r>
              <a:rPr lang="hu-HU" dirty="0" smtClean="0"/>
              <a:t>Bájt alapú protokollok</a:t>
            </a:r>
            <a:endParaRPr lang="en-US" dirty="0" smtClean="0"/>
          </a:p>
          <a:p>
            <a:pPr lvl="1"/>
            <a:r>
              <a:rPr lang="hu-HU" dirty="0" smtClean="0"/>
              <a:t>Bit alapú protokollok</a:t>
            </a:r>
            <a:endParaRPr lang="en-US" dirty="0" smtClean="0"/>
          </a:p>
          <a:p>
            <a:pPr lvl="1"/>
            <a:r>
              <a:rPr lang="hu-HU" dirty="0" smtClean="0"/>
              <a:t>Óra alapú protokollok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43775" cy="1673225"/>
          </a:xfrm>
        </p:spPr>
        <p:txBody>
          <a:bodyPr>
            <a:normAutofit/>
          </a:bodyPr>
          <a:lstStyle/>
          <a:p>
            <a:r>
              <a:rPr lang="hu-HU" sz="4400" dirty="0" smtClean="0"/>
              <a:t>Csatorna hozzáférés módszerei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Bájt alapú: Karakterszámlálás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a</a:t>
            </a:r>
            <a:r>
              <a:rPr lang="hu-HU" sz="2000" dirty="0" smtClean="0"/>
              <a:t> keretben lévő karakterek számának megadása a keret fejlécében lévő mezőben</a:t>
            </a:r>
          </a:p>
          <a:p>
            <a:r>
              <a:rPr lang="hu-HU" sz="2000" dirty="0" smtClean="0"/>
              <a:t>a vevő adatkapcsolati rétege tudni fogja a keret végét</a:t>
            </a:r>
          </a:p>
          <a:p>
            <a:r>
              <a:rPr lang="hu-HU" sz="2000" i="1" dirty="0" smtClean="0"/>
              <a:t>Probléma</a:t>
            </a:r>
            <a:r>
              <a:rPr lang="hu-HU" sz="2000" dirty="0" smtClean="0"/>
              <a:t>: nagyon érzékeny a hibára a módszer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38142" y="417207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 smtClean="0"/>
              <a:t>Hibátlan átvitel:</a:t>
            </a:r>
            <a:endParaRPr lang="en-US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795341" y="5625981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 smtClean="0"/>
              <a:t>Átviteli hiba:</a:t>
            </a:r>
            <a:endParaRPr lang="en-US" cap="small" dirty="0"/>
          </a:p>
        </p:txBody>
      </p:sp>
      <p:sp>
        <p:nvSpPr>
          <p:cNvPr id="4" name="Rectangle 3"/>
          <p:cNvSpPr/>
          <p:nvPr/>
        </p:nvSpPr>
        <p:spPr>
          <a:xfrm>
            <a:off x="2032804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7772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2740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708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267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7644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82612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6685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1653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0572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6806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50880" y="4178103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21960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9692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133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39891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10517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91122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6134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43548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19914" y="417207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4" idx="0"/>
          </p:cNvCxnSpPr>
          <p:nvPr/>
        </p:nvCxnSpPr>
        <p:spPr>
          <a:xfrm flipH="1">
            <a:off x="2170288" y="3632201"/>
            <a:ext cx="546320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0"/>
          </p:cNvCxnSpPr>
          <p:nvPr/>
        </p:nvCxnSpPr>
        <p:spPr>
          <a:xfrm flipH="1">
            <a:off x="3545128" y="3632201"/>
            <a:ext cx="553972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716608" y="3632200"/>
            <a:ext cx="301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0"/>
          </p:cNvCxnSpPr>
          <p:nvPr/>
        </p:nvCxnSpPr>
        <p:spPr>
          <a:xfrm>
            <a:off x="5734411" y="3632200"/>
            <a:ext cx="813590" cy="53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8" idx="0"/>
          </p:cNvCxnSpPr>
          <p:nvPr/>
        </p:nvCxnSpPr>
        <p:spPr>
          <a:xfrm>
            <a:off x="4425554" y="3632201"/>
            <a:ext cx="488737" cy="5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84962" y="3361737"/>
            <a:ext cx="194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cap="small" dirty="0" smtClean="0"/>
              <a:t>Karakterek száma</a:t>
            </a:r>
            <a:endParaRPr lang="en-US" sz="1400" b="1" cap="small" dirty="0"/>
          </a:p>
        </p:txBody>
      </p:sp>
      <p:sp>
        <p:nvSpPr>
          <p:cNvPr id="47" name="Rectangle 46"/>
          <p:cNvSpPr/>
          <p:nvPr/>
        </p:nvSpPr>
        <p:spPr>
          <a:xfrm>
            <a:off x="2032804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0777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82740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57708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32676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07644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68261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60427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35395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09468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87692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61765" y="5632012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32845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0781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222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50776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2140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02008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72233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54434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530800" y="5633601"/>
            <a:ext cx="274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endCxn id="59" idx="0"/>
          </p:cNvCxnSpPr>
          <p:nvPr/>
        </p:nvCxnSpPr>
        <p:spPr>
          <a:xfrm flipH="1">
            <a:off x="5470329" y="5312979"/>
            <a:ext cx="401009" cy="32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82223" y="5120147"/>
            <a:ext cx="2170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cap="small" dirty="0" smtClean="0"/>
              <a:t>Karakterek számként lesz értelmezve</a:t>
            </a:r>
            <a:endParaRPr lang="en-US" sz="1400" b="1" cap="small" dirty="0"/>
          </a:p>
        </p:txBody>
      </p:sp>
    </p:spTree>
    <p:extLst>
      <p:ext uri="{BB962C8B-B14F-4D97-AF65-F5344CB8AC3E}">
        <p14:creationId xmlns:p14="http://schemas.microsoft.com/office/powerpoint/2010/main" val="8145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Bájt alapú: Bájt beszúrás (Byte </a:t>
            </a:r>
            <a:r>
              <a:rPr lang="hu-HU" dirty="0" err="1"/>
              <a:t>Stuffing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471738"/>
            <a:ext cx="9144000" cy="423386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Egy speciális </a:t>
            </a:r>
            <a:r>
              <a:rPr lang="hu-HU" b="1" dirty="0" smtClean="0"/>
              <a:t>FLAG </a:t>
            </a:r>
            <a:r>
              <a:rPr lang="hu-HU" dirty="0" smtClean="0"/>
              <a:t>bájt (jelölő bájt) jelzi az adat keret elejét és végét</a:t>
            </a:r>
          </a:p>
          <a:p>
            <a:pPr lvl="1"/>
            <a:r>
              <a:rPr lang="hu-HU" dirty="0" smtClean="0"/>
              <a:t>Korábban két speciális bájtot használtak: egyet a keret elejéhez és egyet a végéhez</a:t>
            </a:r>
            <a:endParaRPr lang="en-US" dirty="0" smtClean="0"/>
          </a:p>
          <a:p>
            <a:r>
              <a:rPr lang="hu-HU" dirty="0" smtClean="0"/>
              <a:t>Probléma</a:t>
            </a:r>
            <a:r>
              <a:rPr lang="en-US" dirty="0" smtClean="0"/>
              <a:t>: </a:t>
            </a:r>
            <a:r>
              <a:rPr lang="hu-HU" dirty="0" smtClean="0"/>
              <a:t>Mi van, ha a</a:t>
            </a:r>
            <a:r>
              <a:rPr lang="en-US" dirty="0" smtClean="0"/>
              <a:t> </a:t>
            </a:r>
            <a:r>
              <a:rPr lang="hu-HU" b="1" dirty="0" smtClean="0"/>
              <a:t>FLAG </a:t>
            </a:r>
            <a:r>
              <a:rPr lang="hu-HU" dirty="0" smtClean="0"/>
              <a:t>szerepel az adat bájtok között is?</a:t>
            </a:r>
            <a:endParaRPr lang="en-US" dirty="0" smtClean="0"/>
          </a:p>
          <a:p>
            <a:pPr lvl="1"/>
            <a:r>
              <a:rPr lang="hu-HU" dirty="0" smtClean="0"/>
              <a:t>Szúrjunk be egy speciális </a:t>
            </a:r>
            <a:r>
              <a:rPr lang="en-US" b="1" dirty="0" smtClean="0"/>
              <a:t>E</a:t>
            </a:r>
            <a:r>
              <a:rPr lang="hu-HU" b="1" dirty="0" smtClean="0"/>
              <a:t>SC</a:t>
            </a:r>
            <a:r>
              <a:rPr lang="en-US" dirty="0" smtClean="0"/>
              <a:t> (Escape) </a:t>
            </a:r>
            <a:r>
              <a:rPr lang="hu-HU" dirty="0" smtClean="0"/>
              <a:t>bájtot az „adat” </a:t>
            </a:r>
            <a:r>
              <a:rPr lang="hu-HU" b="1" dirty="0" smtClean="0"/>
              <a:t>FLAG </a:t>
            </a:r>
            <a:r>
              <a:rPr lang="hu-HU" dirty="0" smtClean="0"/>
              <a:t>elé</a:t>
            </a:r>
            <a:endParaRPr lang="en-US" dirty="0" smtClean="0"/>
          </a:p>
          <a:p>
            <a:pPr lvl="1"/>
            <a:r>
              <a:rPr lang="hu-HU" dirty="0" smtClean="0"/>
              <a:t>Mi van ha </a:t>
            </a:r>
            <a:r>
              <a:rPr lang="en-US" b="1" dirty="0" smtClean="0"/>
              <a:t>E</a:t>
            </a:r>
            <a:r>
              <a:rPr lang="hu-HU" b="1" dirty="0" smtClean="0"/>
              <a:t>SC</a:t>
            </a:r>
            <a:r>
              <a:rPr lang="en-US" b="1" dirty="0" smtClean="0"/>
              <a:t> </a:t>
            </a:r>
            <a:r>
              <a:rPr lang="hu-HU" dirty="0" smtClean="0"/>
              <a:t>is szerepel az adatban</a:t>
            </a:r>
            <a:r>
              <a:rPr lang="en-US" dirty="0" smtClean="0"/>
              <a:t>? </a:t>
            </a:r>
            <a:endParaRPr lang="hu-HU" dirty="0" smtClean="0"/>
          </a:p>
          <a:p>
            <a:pPr lvl="2"/>
            <a:r>
              <a:rPr lang="hu-HU" dirty="0" smtClean="0"/>
              <a:t>Szúrjunk be egy újabb </a:t>
            </a:r>
            <a:r>
              <a:rPr lang="en-US" b="1" dirty="0" smtClean="0"/>
              <a:t>E</a:t>
            </a:r>
            <a:r>
              <a:rPr lang="hu-HU" b="1" dirty="0" smtClean="0"/>
              <a:t>SC</a:t>
            </a:r>
            <a:r>
              <a:rPr lang="en-US" b="1" dirty="0" smtClean="0"/>
              <a:t> </a:t>
            </a:r>
            <a:r>
              <a:rPr lang="en-US" dirty="0" smtClean="0"/>
              <a:t>b</a:t>
            </a:r>
            <a:r>
              <a:rPr lang="hu-HU" dirty="0" err="1" smtClean="0"/>
              <a:t>ájtot</a:t>
            </a:r>
            <a:r>
              <a:rPr lang="hu-HU" dirty="0" smtClean="0"/>
              <a:t> elé.</a:t>
            </a:r>
          </a:p>
          <a:p>
            <a:pPr lvl="1"/>
            <a:r>
              <a:rPr lang="en-US" dirty="0" smtClean="0"/>
              <a:t> </a:t>
            </a:r>
            <a:r>
              <a:rPr lang="hu-HU" dirty="0" smtClean="0"/>
              <a:t>Hasonlóan a </a:t>
            </a:r>
            <a:r>
              <a:rPr lang="en-US" dirty="0" smtClean="0"/>
              <a:t>C</a:t>
            </a:r>
            <a:r>
              <a:rPr lang="hu-HU" dirty="0" smtClean="0"/>
              <a:t> </a:t>
            </a:r>
            <a:r>
              <a:rPr lang="hu-HU" dirty="0" err="1" smtClean="0"/>
              <a:t>stringeknél</a:t>
            </a:r>
            <a:r>
              <a:rPr lang="hu-HU" dirty="0" smtClean="0"/>
              <a:t> látottakhoz:</a:t>
            </a:r>
            <a:endParaRPr lang="en-US" dirty="0" smtClean="0"/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(“You must \”escape\” quotes in strings”);</a:t>
            </a:r>
          </a:p>
          <a:p>
            <a:pPr lvl="2"/>
            <a:r>
              <a:rPr lang="en-US" dirty="0" err="1" smtClean="0"/>
              <a:t>printf</a:t>
            </a:r>
            <a:r>
              <a:rPr lang="en-US" dirty="0" smtClean="0"/>
              <a:t>(“You must \\escape\\ forward slashes as well”);</a:t>
            </a:r>
          </a:p>
          <a:p>
            <a:r>
              <a:rPr lang="hu-HU" dirty="0" smtClean="0"/>
              <a:t>Pont-pont alapú protokollok használják:</a:t>
            </a:r>
            <a:r>
              <a:rPr lang="en-US" dirty="0" smtClean="0"/>
              <a:t> modem, DSL, cellular</a:t>
            </a:r>
            <a:r>
              <a:rPr lang="hu-HU" dirty="0" smtClean="0"/>
              <a:t>, 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Adat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444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6476" y="1826497"/>
            <a:ext cx="9729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FLAG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7478" y="1826497"/>
            <a:ext cx="908998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77142" y="1826497"/>
            <a:ext cx="9375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26" y="1826497"/>
            <a:ext cx="934016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ESC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2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Bájt beszúrás példa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26758"/>
              </p:ext>
            </p:extLst>
          </p:nvPr>
        </p:nvGraphicFramePr>
        <p:xfrm>
          <a:off x="2324100" y="2706769"/>
          <a:ext cx="5976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48"/>
                <a:gridCol w="853848"/>
                <a:gridCol w="853848"/>
                <a:gridCol w="853848"/>
                <a:gridCol w="853848"/>
                <a:gridCol w="853848"/>
                <a:gridCol w="8538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[SPACE]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8708"/>
              </p:ext>
            </p:extLst>
          </p:nvPr>
        </p:nvGraphicFramePr>
        <p:xfrm>
          <a:off x="917365" y="4977059"/>
          <a:ext cx="818674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  <a:gridCol w="81867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[FLAG]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[SPACE]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[ESC]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>
                          <a:solidFill>
                            <a:schemeClr val="tx1"/>
                          </a:solidFill>
                        </a:rPr>
                        <a:t>[FLAG]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101" y="2691872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cap="small" dirty="0" smtClean="0"/>
              <a:t>Keretezendő adat</a:t>
            </a:r>
            <a:endParaRPr lang="en-US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165101" y="4607727"/>
            <a:ext cx="165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cap="small" dirty="0" smtClean="0"/>
              <a:t>Keretezett adat</a:t>
            </a:r>
            <a:endParaRPr lang="en-US" b="1" cap="small" dirty="0"/>
          </a:p>
        </p:txBody>
      </p:sp>
      <p:sp>
        <p:nvSpPr>
          <p:cNvPr id="9" name="Down Arrow 8"/>
          <p:cNvSpPr/>
          <p:nvPr/>
        </p:nvSpPr>
        <p:spPr>
          <a:xfrm>
            <a:off x="4089400" y="3369630"/>
            <a:ext cx="749300" cy="728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38700" y="353506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cap="small" dirty="0" smtClean="0"/>
              <a:t>bájt beszúrás</a:t>
            </a:r>
            <a:endParaRPr lang="en-US" cap="small" dirty="0"/>
          </a:p>
        </p:txBody>
      </p:sp>
    </p:spTree>
    <p:extLst>
      <p:ext uri="{BB962C8B-B14F-4D97-AF65-F5344CB8AC3E}">
        <p14:creationId xmlns:p14="http://schemas.microsoft.com/office/powerpoint/2010/main" val="118452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</a:t>
            </a:r>
            <a:r>
              <a:rPr lang="hu-HU" dirty="0" smtClean="0"/>
              <a:t>alapú</a:t>
            </a:r>
            <a:r>
              <a:rPr lang="en-US" dirty="0" smtClean="0"/>
              <a:t>: Bit </a:t>
            </a:r>
            <a:r>
              <a:rPr lang="hu-HU" dirty="0" smtClean="0"/>
              <a:t>beszúrás (Bit </a:t>
            </a:r>
            <a:r>
              <a:rPr lang="hu-HU" dirty="0" err="1" smtClean="0"/>
              <a:t>stuffing</a:t>
            </a:r>
            <a:r>
              <a:rPr lang="hu-HU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2743200"/>
            <a:ext cx="8839200" cy="3962400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Minden keret speciális bitmintával kezdődik és végződik (hasonlóan a bájt beszúráshoz)</a:t>
            </a:r>
            <a:endParaRPr lang="en-US" dirty="0" smtClean="0"/>
          </a:p>
          <a:p>
            <a:pPr lvl="1"/>
            <a:r>
              <a:rPr lang="hu-HU" dirty="0" smtClean="0"/>
              <a:t>A kezdő és záró bitsorozat ugyanaz</a:t>
            </a:r>
            <a:endParaRPr lang="en-US" dirty="0" smtClean="0"/>
          </a:p>
          <a:p>
            <a:pPr lvl="1"/>
            <a:r>
              <a:rPr lang="hu-HU" dirty="0" smtClean="0"/>
              <a:t>Például</a:t>
            </a:r>
            <a:r>
              <a:rPr lang="en-US" dirty="0" smtClean="0"/>
              <a:t>: 01111110 </a:t>
            </a:r>
            <a:r>
              <a:rPr lang="hu-HU" dirty="0"/>
              <a:t>a</a:t>
            </a:r>
            <a:r>
              <a:rPr lang="en-US" dirty="0" smtClean="0"/>
              <a:t> High-level Data Link Protocol (HDLC)</a:t>
            </a:r>
            <a:r>
              <a:rPr lang="hu-HU" dirty="0" smtClean="0"/>
              <a:t> esetén</a:t>
            </a:r>
            <a:endParaRPr lang="en-US" dirty="0" smtClean="0"/>
          </a:p>
          <a:p>
            <a:r>
              <a:rPr lang="hu-HU" dirty="0" smtClean="0"/>
              <a:t>A Küldő az adatban előforduló minden</a:t>
            </a:r>
            <a:r>
              <a:rPr lang="en-US" dirty="0" smtClean="0"/>
              <a:t> 11111 </a:t>
            </a:r>
            <a:r>
              <a:rPr lang="hu-HU" dirty="0" smtClean="0"/>
              <a:t>részsorozat elé 0 bitet szúr be</a:t>
            </a:r>
          </a:p>
          <a:p>
            <a:pPr lvl="1"/>
            <a:r>
              <a:rPr lang="hu-HU" dirty="0" smtClean="0"/>
              <a:t>Ezt nevezzük bit beszúrásnak</a:t>
            </a:r>
            <a:endParaRPr lang="en-US" dirty="0" smtClean="0"/>
          </a:p>
          <a:p>
            <a:r>
              <a:rPr lang="hu-HU" dirty="0" smtClean="0"/>
              <a:t>A Fogadó miután  az</a:t>
            </a:r>
            <a:r>
              <a:rPr lang="en-US" dirty="0" smtClean="0"/>
              <a:t> 11111 </a:t>
            </a:r>
            <a:r>
              <a:rPr lang="hu-HU" dirty="0" smtClean="0"/>
              <a:t>részsorozattal találkozik a fogadott adatban:</a:t>
            </a:r>
            <a:endParaRPr lang="en-US" dirty="0" smtClean="0"/>
          </a:p>
          <a:p>
            <a:pPr lvl="1"/>
            <a:r>
              <a:rPr lang="en-US" dirty="0" smtClean="0"/>
              <a:t>11111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hu-HU" dirty="0" smtClean="0">
                <a:sym typeface="Wingdings" pitchFamily="2" charset="2"/>
              </a:rPr>
              <a:t>eltávolítja a</a:t>
            </a:r>
            <a:r>
              <a:rPr lang="en-US" dirty="0" smtClean="0">
                <a:sym typeface="Wingdings" pitchFamily="2" charset="2"/>
              </a:rPr>
              <a:t> 0</a:t>
            </a:r>
            <a:r>
              <a:rPr lang="hu-HU" dirty="0" err="1" smtClean="0">
                <a:sym typeface="Wingdings" pitchFamily="2" charset="2"/>
              </a:rPr>
              <a:t>-t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hu-HU" dirty="0" smtClean="0">
                <a:sym typeface="Wingdings" pitchFamily="2" charset="2"/>
              </a:rPr>
              <a:t>mivel ez a beszúrás eredménye volt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11111</a:t>
            </a:r>
            <a:r>
              <a:rPr lang="en-US" b="1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hu-HU" dirty="0" smtClean="0">
                <a:sym typeface="Wingdings" pitchFamily="2" charset="2"/>
              </a:rPr>
              <a:t>ekkor még egy bitet olvas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11111</a:t>
            </a:r>
            <a:r>
              <a:rPr lang="en-US" b="1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hu-HU" dirty="0" smtClean="0">
                <a:sym typeface="Wingdings" pitchFamily="2" charset="2"/>
              </a:rPr>
              <a:t>keret vége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11111</a:t>
            </a:r>
            <a:r>
              <a:rPr lang="en-US" b="1" dirty="0" smtClean="0">
                <a:sym typeface="Wingdings" pitchFamily="2" charset="2"/>
              </a:rPr>
              <a:t>11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hu-HU" dirty="0" smtClean="0">
                <a:sym typeface="Wingdings" pitchFamily="2" charset="2"/>
              </a:rPr>
              <a:t>ez hiba, hisz ilyen nem állhat elő a küldő oldalon. Eldobjuk a keretet!</a:t>
            </a:r>
            <a:endParaRPr lang="en-US" dirty="0" smtClean="0">
              <a:sym typeface="Wingdings" pitchFamily="2" charset="2"/>
            </a:endParaRPr>
          </a:p>
          <a:p>
            <a:r>
              <a:rPr lang="hu-HU" dirty="0" smtClean="0">
                <a:sym typeface="Wingdings" pitchFamily="2" charset="2"/>
              </a:rPr>
              <a:t>Hátránya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hu-HU" dirty="0" smtClean="0">
                <a:sym typeface="Wingdings" pitchFamily="2" charset="2"/>
              </a:rPr>
              <a:t>legrosszabb esetben </a:t>
            </a:r>
            <a:r>
              <a:rPr lang="en-US" dirty="0" smtClean="0">
                <a:sym typeface="Wingdings" pitchFamily="2" charset="2"/>
              </a:rPr>
              <a:t>20% </a:t>
            </a:r>
            <a:r>
              <a:rPr lang="hu-HU" dirty="0" smtClean="0">
                <a:sym typeface="Wingdings" pitchFamily="2" charset="2"/>
              </a:rPr>
              <a:t>teljesítmény csökkenés</a:t>
            </a:r>
            <a:endParaRPr lang="en-US" dirty="0" smtClean="0">
              <a:sym typeface="Wingdings" pitchFamily="2" charset="2"/>
            </a:endParaRPr>
          </a:p>
          <a:p>
            <a:r>
              <a:rPr lang="hu-HU" dirty="0" smtClean="0">
                <a:sym typeface="Wingdings" pitchFamily="2" charset="2"/>
              </a:rPr>
              <a:t>Mi történik ha a záró bitminta meghibásodik</a:t>
            </a:r>
            <a:r>
              <a:rPr lang="en-US" dirty="0" smtClean="0">
                <a:sym typeface="Wingdings" pitchFamily="2" charset="2"/>
              </a:rPr>
              <a:t>?</a:t>
            </a:r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8926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</a:rPr>
              <a:t>Adat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83" y="1826497"/>
            <a:ext cx="1869744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01111110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5075" y="1826497"/>
            <a:ext cx="185609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01111110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bit beszúrásra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8502" y="2763903"/>
            <a:ext cx="3882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cap="small" dirty="0" smtClean="0"/>
              <a:t>az átvitelre szánt bitsorozat bitbeszúrás előtt</a:t>
            </a:r>
            <a:endParaRPr lang="en-US" sz="1600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63925" y="3292130"/>
            <a:ext cx="380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 smtClean="0"/>
              <a:t>az átvitelre szánt bitsorozat bitbeszúrás után (fejléc nélkül)</a:t>
            </a:r>
            <a:endParaRPr lang="en-US" sz="1600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3926" y="4058572"/>
            <a:ext cx="3937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 smtClean="0"/>
              <a:t>a vevőnél megjelenő üzenet a redundáns bitek eltávolítása után</a:t>
            </a:r>
            <a:endParaRPr lang="en-US" sz="1600" cap="small" dirty="0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 flipV="1">
            <a:off x="3864099" y="2903363"/>
            <a:ext cx="389953" cy="29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3" idx="1"/>
          </p:cNvCxnSpPr>
          <p:nvPr/>
        </p:nvCxnSpPr>
        <p:spPr>
          <a:xfrm flipV="1">
            <a:off x="3864098" y="3465255"/>
            <a:ext cx="380176" cy="119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01259" y="4289668"/>
            <a:ext cx="243015" cy="6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54052" y="2730238"/>
            <a:ext cx="443583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sp>
        <p:nvSpPr>
          <p:cNvPr id="13" name="TextBox 12"/>
          <p:cNvSpPr txBox="1"/>
          <p:nvPr/>
        </p:nvSpPr>
        <p:spPr>
          <a:xfrm>
            <a:off x="4244274" y="3292130"/>
            <a:ext cx="501772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smtClean="0">
                <a:solidFill>
                  <a:srgbClr val="FF0000"/>
                </a:solidFill>
              </a:rPr>
              <a:t>0</a:t>
            </a:r>
            <a:r>
              <a:rPr lang="hu-HU" sz="1650" dirty="0" smtClean="0"/>
              <a:t>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smtClean="0"/>
              <a:t> </a:t>
            </a:r>
            <a:r>
              <a:rPr lang="hu-HU" sz="1650" dirty="0" smtClean="0">
                <a:solidFill>
                  <a:srgbClr val="FF0000"/>
                </a:solidFill>
              </a:rPr>
              <a:t>0</a:t>
            </a:r>
            <a:r>
              <a:rPr lang="hu-HU" sz="1650" dirty="0" smtClean="0"/>
              <a:t>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smtClean="0">
                <a:solidFill>
                  <a:srgbClr val="FF0000"/>
                </a:solidFill>
              </a:rPr>
              <a:t>0</a:t>
            </a:r>
            <a:r>
              <a:rPr lang="hu-HU" sz="1650" dirty="0" smtClean="0"/>
              <a:t> 1 </a:t>
            </a:r>
            <a:r>
              <a:rPr lang="hu-HU" sz="1650" dirty="0"/>
              <a:t>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sp>
        <p:nvSpPr>
          <p:cNvPr id="14" name="TextBox 13"/>
          <p:cNvSpPr txBox="1"/>
          <p:nvPr/>
        </p:nvSpPr>
        <p:spPr>
          <a:xfrm>
            <a:off x="4249689" y="4097681"/>
            <a:ext cx="4435830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50" dirty="0"/>
              <a:t>0 1 </a:t>
            </a:r>
            <a:r>
              <a:rPr lang="hu-HU" sz="1650" dirty="0" err="1"/>
              <a:t>1</a:t>
            </a:r>
            <a:r>
              <a:rPr lang="hu-HU" sz="1650" dirty="0"/>
              <a:t> 0 1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</a:t>
            </a:r>
            <a:r>
              <a:rPr lang="hu-HU" sz="1650" dirty="0" err="1"/>
              <a:t>1</a:t>
            </a:r>
            <a:r>
              <a:rPr lang="hu-HU" sz="1650" dirty="0"/>
              <a:t> 0 </a:t>
            </a:r>
            <a:r>
              <a:rPr lang="hu-HU" sz="1650" dirty="0" err="1"/>
              <a:t>0</a:t>
            </a:r>
            <a:r>
              <a:rPr lang="hu-HU" sz="1650" dirty="0"/>
              <a:t> 1 0  </a:t>
            </a:r>
            <a:endParaRPr lang="en-US" sz="165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053131" y="3578653"/>
            <a:ext cx="205416" cy="23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35412" y="3614000"/>
            <a:ext cx="404734" cy="25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40146" y="3638379"/>
            <a:ext cx="1003717" cy="23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48380" y="3762882"/>
            <a:ext cx="152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cap="small" dirty="0" smtClean="0">
                <a:solidFill>
                  <a:schemeClr val="accent1">
                    <a:lumMod val="75000"/>
                  </a:schemeClr>
                </a:solidFill>
              </a:rPr>
              <a:t>Beszúrt bitek</a:t>
            </a:r>
            <a:endParaRPr lang="en-US" sz="1600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9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04626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</a:t>
            </a:r>
            <a:r>
              <a:rPr lang="en-US" sz="2400" dirty="0" smtClean="0"/>
              <a:t>ynchronous </a:t>
            </a:r>
            <a:r>
              <a:rPr lang="en-US" sz="2400" b="1" dirty="0" smtClean="0"/>
              <a:t>O</a:t>
            </a:r>
            <a:r>
              <a:rPr lang="en-US" sz="2400" dirty="0" smtClean="0"/>
              <a:t>ptical </a:t>
            </a:r>
            <a:r>
              <a:rPr lang="en-US" sz="2400" b="1" dirty="0" smtClean="0"/>
              <a:t>Net</a:t>
            </a:r>
            <a:r>
              <a:rPr lang="en-US" sz="2400" dirty="0" smtClean="0"/>
              <a:t>work</a:t>
            </a:r>
          </a:p>
          <a:p>
            <a:pPr lvl="1"/>
            <a:r>
              <a:rPr lang="hu-HU" sz="2000" dirty="0" smtClean="0"/>
              <a:t>Nagyon gyors optikai kábelen való átvitel</a:t>
            </a:r>
            <a:endParaRPr lang="en-US" sz="2000" dirty="0" smtClean="0"/>
          </a:p>
          <a:p>
            <a:pPr lvl="1"/>
            <a:r>
              <a:rPr lang="en-US" sz="2000" dirty="0" smtClean="0"/>
              <a:t>STS-</a:t>
            </a:r>
            <a:r>
              <a:rPr lang="en-US" sz="2000" i="1" dirty="0" smtClean="0"/>
              <a:t>n</a:t>
            </a:r>
            <a:r>
              <a:rPr lang="en-US" sz="2000" dirty="0" smtClean="0"/>
              <a:t>, e.g. STS-1: 51.84 Mbps, STS-768: 36.7 </a:t>
            </a:r>
            <a:r>
              <a:rPr lang="en-US" sz="2000" dirty="0" err="1" smtClean="0"/>
              <a:t>Gbps</a:t>
            </a:r>
            <a:endParaRPr lang="en-US" sz="2000" dirty="0" smtClean="0"/>
          </a:p>
          <a:p>
            <a:r>
              <a:rPr lang="hu-HU" sz="2400" dirty="0" smtClean="0"/>
              <a:t>Az </a:t>
            </a:r>
            <a:r>
              <a:rPr lang="en-US" sz="2400" dirty="0" smtClean="0"/>
              <a:t>STS-1 </a:t>
            </a:r>
            <a:r>
              <a:rPr lang="hu-HU" sz="2400" dirty="0" smtClean="0"/>
              <a:t>keretei rögzített mérettel rendelkeznek</a:t>
            </a:r>
            <a:endParaRPr lang="en-US" sz="2400" dirty="0" smtClean="0"/>
          </a:p>
          <a:p>
            <a:pPr lvl="1"/>
            <a:r>
              <a:rPr lang="en-US" sz="2000" dirty="0" smtClean="0"/>
              <a:t>9*90 = 810 b</a:t>
            </a:r>
            <a:r>
              <a:rPr lang="hu-HU" sz="2000" dirty="0" err="1" smtClean="0"/>
              <a:t>ájt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 </a:t>
            </a:r>
            <a:r>
              <a:rPr lang="hu-HU" sz="2000" dirty="0" smtClean="0">
                <a:sym typeface="Wingdings"/>
              </a:rPr>
              <a:t>810 bájt fogadása után újabb keret-kezdő mintázat keresése</a:t>
            </a:r>
          </a:p>
          <a:p>
            <a:pPr lvl="1"/>
            <a:r>
              <a:rPr lang="hu-HU" sz="2000" dirty="0" smtClean="0">
                <a:sym typeface="Wingdings"/>
              </a:rPr>
              <a:t>Minden keret küldése/fogadása pontosan 125 </a:t>
            </a:r>
            <a:r>
              <a:rPr lang="hu-HU" sz="2000" dirty="0" smtClean="0">
                <a:sym typeface="Symbol"/>
              </a:rPr>
              <a:t></a:t>
            </a:r>
            <a:r>
              <a:rPr lang="hu-HU" sz="2000" dirty="0" smtClean="0">
                <a:sym typeface="Wingdings"/>
              </a:rPr>
              <a:t>s</a:t>
            </a:r>
            <a:endParaRPr lang="en-US" sz="2000" dirty="0" smtClean="0"/>
          </a:p>
          <a:p>
            <a:r>
              <a:rPr lang="hu-HU" sz="2400" dirty="0" smtClean="0"/>
              <a:t>A fizikai részhez tartozik:</a:t>
            </a:r>
            <a:endParaRPr lang="en-US" sz="2400" dirty="0" smtClean="0"/>
          </a:p>
          <a:p>
            <a:pPr lvl="1"/>
            <a:r>
              <a:rPr lang="hu-HU" sz="2000" dirty="0" smtClean="0"/>
              <a:t>A bitek NRZ kódolással kerülnek átvitelre</a:t>
            </a:r>
            <a:endParaRPr lang="en-US" sz="2000" dirty="0" smtClean="0"/>
          </a:p>
          <a:p>
            <a:pPr lvl="1"/>
            <a:r>
              <a:rPr lang="en-US" sz="2000" dirty="0" smtClean="0"/>
              <a:t>Payload </a:t>
            </a:r>
            <a:r>
              <a:rPr lang="hu-HU" sz="2000" dirty="0" smtClean="0"/>
              <a:t>egy speciális</a:t>
            </a:r>
            <a:r>
              <a:rPr lang="en-US" sz="2000" dirty="0" smtClean="0"/>
              <a:t> 127-bit</a:t>
            </a:r>
            <a:r>
              <a:rPr lang="hu-HU" sz="2000" dirty="0" smtClean="0"/>
              <a:t>es mintával van XOR kódolva</a:t>
            </a:r>
          </a:p>
          <a:p>
            <a:pPr lvl="2"/>
            <a:r>
              <a:rPr lang="hu-HU" sz="1800" dirty="0" smtClean="0"/>
              <a:t>A hosszú</a:t>
            </a:r>
            <a:r>
              <a:rPr lang="en-US" sz="1800" dirty="0" smtClean="0"/>
              <a:t> 0 </a:t>
            </a:r>
            <a:r>
              <a:rPr lang="hu-HU" sz="1800" dirty="0" smtClean="0"/>
              <a:t>és</a:t>
            </a:r>
            <a:r>
              <a:rPr lang="en-US" sz="1800" dirty="0" smtClean="0"/>
              <a:t> 1</a:t>
            </a:r>
            <a:r>
              <a:rPr lang="hu-HU" sz="1800" dirty="0" smtClean="0"/>
              <a:t>sorozatok elkerülése végett</a:t>
            </a:r>
            <a:endParaRPr lang="en-US" sz="18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Óra alapú keretezés</a:t>
            </a:r>
            <a:r>
              <a:rPr lang="en-US" dirty="0" smtClean="0"/>
              <a:t>: SONET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333" y="4313787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481445" y="3734114"/>
            <a:ext cx="5497775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04563" y="3639523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90 </a:t>
            </a:r>
            <a:r>
              <a:rPr lang="hu-HU" sz="2400" dirty="0" smtClean="0"/>
              <a:t>oszlop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98342" y="3981506"/>
            <a:ext cx="0" cy="237630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2663609" y="493882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9 </a:t>
            </a:r>
            <a:r>
              <a:rPr lang="hu-HU" sz="2400" dirty="0" smtClean="0"/>
              <a:t>sor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81445" y="4019950"/>
            <a:ext cx="5497775" cy="2456606"/>
            <a:chOff x="3124156" y="4326341"/>
            <a:chExt cx="5497775" cy="2456606"/>
          </a:xfrm>
        </p:grpSpPr>
        <p:sp>
          <p:nvSpPr>
            <p:cNvPr id="7" name="Rectangle 6"/>
            <p:cNvSpPr/>
            <p:nvPr/>
          </p:nvSpPr>
          <p:spPr>
            <a:xfrm>
              <a:off x="3945300" y="4326341"/>
              <a:ext cx="4676631" cy="245660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Payload</a:t>
              </a:r>
              <a:r>
                <a:rPr lang="hu-HU" sz="2800" dirty="0" smtClean="0"/>
                <a:t>/szállított adat</a:t>
              </a:r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56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156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156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56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56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156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156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156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7112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7112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7112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7112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7112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7112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7112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7112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2343" y="4326341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72343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343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72343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2343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2343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343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2343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2343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156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7112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807172" y="5436088"/>
              <a:ext cx="1452835" cy="46166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Overhead</a:t>
              </a:r>
              <a:endParaRPr lang="en-US" sz="2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357289" y="3884712"/>
            <a:ext cx="2705627" cy="954107"/>
            <a:chOff x="735463" y="4876799"/>
            <a:chExt cx="6015035" cy="138499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423"/>
                <a:gd name="adj2" fmla="val -191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5463" y="4876799"/>
              <a:ext cx="60150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Speciális kezdő mintázat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5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 smtClean="0"/>
              <a:t>Hiba felügyelet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 kezelése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fizikai világ eredendően zajos</a:t>
            </a:r>
            <a:endParaRPr lang="en-US" dirty="0" smtClean="0"/>
          </a:p>
          <a:p>
            <a:pPr lvl="1"/>
            <a:r>
              <a:rPr lang="hu-HU" dirty="0" smtClean="0"/>
              <a:t>Interferencia az elektromos kábelek között</a:t>
            </a:r>
            <a:endParaRPr lang="en-US" dirty="0" smtClean="0"/>
          </a:p>
          <a:p>
            <a:pPr lvl="1"/>
            <a:r>
              <a:rPr lang="hu-HU" dirty="0" smtClean="0"/>
              <a:t>Áthallás a rádiós átvitelek között, </a:t>
            </a:r>
            <a:r>
              <a:rPr lang="hu-HU" dirty="0" err="1" smtClean="0"/>
              <a:t>mikrosütő</a:t>
            </a:r>
            <a:r>
              <a:rPr lang="hu-HU" dirty="0" smtClean="0"/>
              <a:t>, …</a:t>
            </a:r>
            <a:endParaRPr lang="en-US" dirty="0" smtClean="0"/>
          </a:p>
          <a:p>
            <a:pPr lvl="1"/>
            <a:r>
              <a:rPr lang="hu-HU" dirty="0" smtClean="0"/>
              <a:t>Napviharok</a:t>
            </a:r>
            <a:endParaRPr lang="en-US" dirty="0" smtClean="0"/>
          </a:p>
          <a:p>
            <a:r>
              <a:rPr lang="hu-HU" dirty="0" smtClean="0"/>
              <a:t>Hogyan detektáljuk a bithibákat az átvitelben?</a:t>
            </a:r>
            <a:endParaRPr lang="en-US" dirty="0" smtClean="0"/>
          </a:p>
          <a:p>
            <a:r>
              <a:rPr lang="hu-HU" dirty="0" smtClean="0"/>
              <a:t>Hogyan állítsuk helyre a hibát?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70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Bithibák definíciók és példák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 dirty="0"/>
              <a:t>egyszerű </a:t>
            </a:r>
            <a:r>
              <a:rPr lang="hu-HU" sz="2000" i="1" dirty="0" smtClean="0"/>
              <a:t>bithiba</a:t>
            </a:r>
            <a:r>
              <a:rPr lang="hu-HU" sz="2000" dirty="0" smtClean="0"/>
              <a:t> – az adategység 1 bitje nulláról egyre avagy egyről nullára változik. Például:</a:t>
            </a:r>
          </a:p>
          <a:p>
            <a:endParaRPr lang="hu-HU" sz="2000" dirty="0"/>
          </a:p>
          <a:p>
            <a:pPr marL="0" indent="0">
              <a:buNone/>
            </a:pPr>
            <a:endParaRPr lang="hu-HU" sz="2000" dirty="0" smtClean="0"/>
          </a:p>
          <a:p>
            <a:r>
              <a:rPr lang="hu-HU" sz="2000" i="1" dirty="0"/>
              <a:t>c</a:t>
            </a:r>
            <a:r>
              <a:rPr lang="hu-HU" sz="2000" i="1" dirty="0" smtClean="0"/>
              <a:t>soportos hiba </a:t>
            </a:r>
            <a:r>
              <a:rPr lang="hu-HU" sz="2000" dirty="0" smtClean="0"/>
              <a:t>(angolul </a:t>
            </a:r>
            <a:r>
              <a:rPr lang="hu-HU" sz="2000" i="1" dirty="0" err="1" smtClean="0"/>
              <a:t>burst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error</a:t>
            </a:r>
            <a:r>
              <a:rPr lang="hu-HU" sz="2000" dirty="0" smtClean="0"/>
              <a:t>) – Az átviteli csatornán fogadott bitek egy olyan folytonos sorozata, amelynek az első és utolsó szimbóluma hibás, és nem létezik ezen két szimbólummal határolt részsorozatban olyan </a:t>
            </a:r>
            <a:r>
              <a:rPr lang="hu-HU" sz="2000" b="1" i="1" dirty="0" smtClean="0"/>
              <a:t>m</a:t>
            </a:r>
            <a:r>
              <a:rPr lang="hu-HU" sz="2000" dirty="0" smtClean="0"/>
              <a:t> hosszú részsorozat, amelyet helyesen fogadtunk volna a hiba </a:t>
            </a:r>
            <a:r>
              <a:rPr lang="hu-HU" sz="2000" i="1" dirty="0" err="1" smtClean="0"/>
              <a:t>burst</a:t>
            </a:r>
            <a:r>
              <a:rPr lang="hu-HU" sz="2000" dirty="0" err="1" smtClean="0"/>
              <a:t>-ön</a:t>
            </a:r>
            <a:r>
              <a:rPr lang="hu-HU" sz="2000" dirty="0" smtClean="0"/>
              <a:t> belül.  A definícióban használt </a:t>
            </a:r>
            <a:r>
              <a:rPr lang="hu-HU" sz="2000" b="1" i="1" dirty="0" smtClean="0"/>
              <a:t>m</a:t>
            </a:r>
            <a:r>
              <a:rPr lang="hu-HU" sz="2000" dirty="0" smtClean="0"/>
              <a:t> paramétert védelmi övezetnek </a:t>
            </a:r>
            <a:r>
              <a:rPr lang="hu-HU" sz="2000" dirty="0"/>
              <a:t>(</a:t>
            </a:r>
            <a:r>
              <a:rPr lang="hu-HU" sz="2000" i="1" dirty="0" err="1" smtClean="0"/>
              <a:t>guard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band</a:t>
            </a:r>
            <a:r>
              <a:rPr lang="hu-HU" sz="2000" dirty="0" smtClean="0"/>
              <a:t>) nevezzük. (</a:t>
            </a:r>
            <a:r>
              <a:rPr lang="hu-HU" sz="2000" i="1" dirty="0" err="1" smtClean="0">
                <a:solidFill>
                  <a:schemeClr val="bg2">
                    <a:lumMod val="50000"/>
                  </a:schemeClr>
                </a:solidFill>
              </a:rPr>
              <a:t>Gilbert-Elliott</a:t>
            </a:r>
            <a:r>
              <a:rPr lang="hu-HU" sz="2000" i="1" dirty="0" smtClean="0">
                <a:solidFill>
                  <a:schemeClr val="bg2">
                    <a:lumMod val="50000"/>
                  </a:schemeClr>
                </a:solidFill>
              </a:rPr>
              <a:t> modell</a:t>
            </a:r>
            <a:r>
              <a:rPr lang="hu-HU" sz="20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5116" y="2146256"/>
            <a:ext cx="1946111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0 1 </a:t>
            </a:r>
            <a:r>
              <a:rPr lang="hu-HU" dirty="0" err="1" smtClean="0">
                <a:solidFill>
                  <a:schemeClr val="tx1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0 </a:t>
            </a:r>
            <a:r>
              <a:rPr lang="hu-HU" dirty="0" err="1" smtClean="0">
                <a:solidFill>
                  <a:srgbClr val="FF0000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0</a:t>
            </a:r>
            <a:r>
              <a:rPr lang="hu-HU" dirty="0" smtClean="0">
                <a:solidFill>
                  <a:schemeClr val="tx1"/>
                </a:solidFill>
              </a:rPr>
              <a:t> 1 0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5116" y="2793160"/>
            <a:ext cx="1946111" cy="287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0 1 </a:t>
            </a:r>
            <a:r>
              <a:rPr lang="hu-HU" dirty="0" err="1">
                <a:solidFill>
                  <a:schemeClr val="tx1"/>
                </a:solidFill>
              </a:rPr>
              <a:t>1</a:t>
            </a:r>
            <a:r>
              <a:rPr lang="hu-HU" dirty="0">
                <a:solidFill>
                  <a:schemeClr val="tx1"/>
                </a:solidFill>
              </a:rPr>
              <a:t> 0 </a:t>
            </a:r>
            <a:r>
              <a:rPr lang="hu-HU" dirty="0" smtClean="0">
                <a:solidFill>
                  <a:srgbClr val="FF0000"/>
                </a:solidFill>
              </a:rPr>
              <a:t>1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>
                <a:solidFill>
                  <a:schemeClr val="tx1"/>
                </a:solidFill>
              </a:rPr>
              <a:t>0 1 0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15640" y="2410951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70096" y="5541807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10012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70096" y="6240806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0 1 0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42360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22856" y="5842598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40832" y="5240394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69481" y="5240393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40832" y="5384772"/>
            <a:ext cx="6286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561097" y="4558663"/>
            <a:ext cx="1153528" cy="983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tx1"/>
                </a:solidFill>
              </a:rPr>
              <a:t>5 hosszú csoportos hiba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9335" y="5556817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33925" y="6258523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62777" y="2161859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8039" y="2806681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33812" y="5541807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373728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33812" y="6240806"/>
            <a:ext cx="1959644" cy="3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0 1 0 </a:t>
            </a:r>
            <a:r>
              <a:rPr lang="hu-HU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1 0 </a:t>
            </a:r>
            <a:r>
              <a:rPr lang="hu-HU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0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sz="12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  <a:r>
              <a:rPr lang="hu-HU" sz="1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1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506076" y="5830566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886572" y="5842598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04547" y="5240394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85860" y="5240393"/>
            <a:ext cx="0" cy="155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304548" y="5384772"/>
            <a:ext cx="881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205285" y="4558663"/>
            <a:ext cx="1076828" cy="983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 smtClean="0">
                <a:solidFill>
                  <a:schemeClr val="tx1"/>
                </a:solidFill>
              </a:rPr>
              <a:t>7 hosszú csoportos hiba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163051" y="5556817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KÜLDŐ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197641" y="6258523"/>
            <a:ext cx="827172" cy="2737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smtClean="0">
                <a:solidFill>
                  <a:schemeClr val="tx1"/>
                </a:solidFill>
              </a:rPr>
              <a:t>VEVŐ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116680" y="5816723"/>
            <a:ext cx="1" cy="4497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2568742" y="4837120"/>
            <a:ext cx="12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Pl. m=3</a:t>
            </a:r>
            <a:endParaRPr lang="en-US" dirty="0"/>
          </a:p>
        </p:txBody>
      </p:sp>
      <p:sp>
        <p:nvSpPr>
          <p:cNvPr id="48" name="Szövegdoboz 47"/>
          <p:cNvSpPr txBox="1"/>
          <p:nvPr/>
        </p:nvSpPr>
        <p:spPr>
          <a:xfrm>
            <a:off x="7340431" y="4804854"/>
            <a:ext cx="122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Pl. m=3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Naiv hibadetektálás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2400" dirty="0" smtClean="0"/>
              <a:t>Ötlet</a:t>
            </a:r>
            <a:r>
              <a:rPr lang="en-US" sz="2400" dirty="0" smtClean="0"/>
              <a:t>: </a:t>
            </a:r>
            <a:r>
              <a:rPr lang="hu-HU" sz="2400" dirty="0" smtClean="0"/>
              <a:t>küldjünk két kópiát minden egyes keretből</a:t>
            </a:r>
            <a:endParaRPr lang="en-US" sz="2400" dirty="0" smtClean="0"/>
          </a:p>
          <a:p>
            <a:pPr lvl="1"/>
            <a:r>
              <a:rPr lang="en-US" sz="2000" dirty="0" smtClean="0"/>
              <a:t>if (</a:t>
            </a:r>
            <a:r>
              <a:rPr lang="en-US" sz="2000" dirty="0" err="1" smtClean="0"/>
              <a:t>memcmp</a:t>
            </a:r>
            <a:r>
              <a:rPr lang="en-US" sz="2000" dirty="0" smtClean="0"/>
              <a:t>(frame1, frame2) != 0) { </a:t>
            </a:r>
            <a:r>
              <a:rPr lang="hu-HU" sz="2000" dirty="0" smtClean="0"/>
              <a:t>JAJ, HIBA TÖRTÉNT</a:t>
            </a:r>
            <a:r>
              <a:rPr lang="en-US" sz="2000" dirty="0" smtClean="0"/>
              <a:t>! }</a:t>
            </a:r>
            <a:endParaRPr lang="hu-HU" sz="2000" dirty="0" smtClean="0"/>
          </a:p>
          <a:p>
            <a:pPr lvl="1"/>
            <a:endParaRPr lang="en-US" sz="2000" dirty="0" smtClean="0"/>
          </a:p>
          <a:p>
            <a:r>
              <a:rPr lang="hu-HU" sz="2400" dirty="0" smtClean="0"/>
              <a:t>Miért rossz ötlet ez</a:t>
            </a:r>
            <a:r>
              <a:rPr lang="en-US" sz="2400" dirty="0" smtClean="0"/>
              <a:t>?</a:t>
            </a:r>
          </a:p>
          <a:p>
            <a:pPr lvl="1"/>
            <a:r>
              <a:rPr lang="hu-HU" sz="2000" dirty="0" smtClean="0"/>
              <a:t>Túl magas ára van / a hatékonyság jelentősen lecsökken</a:t>
            </a:r>
            <a:endParaRPr lang="en-US" sz="2000" dirty="0" smtClean="0"/>
          </a:p>
          <a:p>
            <a:pPr lvl="1"/>
            <a:r>
              <a:rPr lang="hu-HU" sz="2000" dirty="0" smtClean="0"/>
              <a:t>Gyenge hibavédelemmel rendelkezik</a:t>
            </a:r>
            <a:endParaRPr lang="en-US" sz="2000" dirty="0" smtClean="0"/>
          </a:p>
          <a:p>
            <a:pPr lvl="2"/>
            <a:r>
              <a:rPr lang="hu-HU" sz="1800" dirty="0" smtClean="0"/>
              <a:t>Lényegében a duplán elküldött adat azt jelenti, hogy kétszer akkora esélye lesz a meghibásodásnak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Lehetővé teszi, hogy több jel egy időben utazzon egy fizikai közegen</a:t>
            </a:r>
          </a:p>
          <a:p>
            <a:endParaRPr lang="hu-HU" dirty="0"/>
          </a:p>
          <a:p>
            <a:r>
              <a:rPr lang="hu-HU" dirty="0" smtClean="0"/>
              <a:t>Több jel átvitele érdekében a csatornát logikailag elkülönített kisebb csatornákra (alcsatornákra) bontjuk</a:t>
            </a:r>
          </a:p>
          <a:p>
            <a:endParaRPr lang="hu-HU" dirty="0"/>
          </a:p>
          <a:p>
            <a:r>
              <a:rPr lang="hu-HU" dirty="0" smtClean="0"/>
              <a:t>A küldő oldalon szükséges egy speciális eszköz (multiplexer), mely a jeleket a csatorna megfelelő alcsatornáira helyezi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Paritás Bit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2" y="4595466"/>
            <a:ext cx="8839200" cy="15149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1-bit </a:t>
            </a:r>
            <a:r>
              <a:rPr lang="hu-HU" dirty="0" smtClean="0"/>
              <a:t>hiba detektálható</a:t>
            </a:r>
          </a:p>
          <a:p>
            <a:r>
              <a:rPr lang="en-US" dirty="0" smtClean="0"/>
              <a:t>2-bit</a:t>
            </a:r>
            <a:r>
              <a:rPr lang="hu-HU" dirty="0" smtClean="0"/>
              <a:t> hiba nem detektálható</a:t>
            </a:r>
            <a:endParaRPr lang="en-US" dirty="0" smtClean="0"/>
          </a:p>
          <a:p>
            <a:r>
              <a:rPr lang="hu-HU" dirty="0" smtClean="0"/>
              <a:t>Nem megbízható </a:t>
            </a:r>
            <a:r>
              <a:rPr lang="hu-HU" dirty="0" err="1" smtClean="0"/>
              <a:t>burstös</a:t>
            </a:r>
            <a:r>
              <a:rPr lang="hu-HU" dirty="0" smtClean="0"/>
              <a:t> hibák esetén</a:t>
            </a:r>
            <a:endParaRPr lang="en-US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4800" y="1752601"/>
            <a:ext cx="8839200" cy="119531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Ötlet</a:t>
            </a:r>
            <a:r>
              <a:rPr lang="en-US" dirty="0" smtClean="0"/>
              <a:t>: </a:t>
            </a:r>
            <a:r>
              <a:rPr lang="hu-HU" dirty="0" smtClean="0"/>
              <a:t>egy extra bitet adunk a bitsorozathoz úgy, hogy az egyesek száma végül </a:t>
            </a:r>
            <a:r>
              <a:rPr lang="hu-HU" dirty="0" smtClean="0">
                <a:solidFill>
                  <a:schemeClr val="bg2">
                    <a:lumMod val="50000"/>
                  </a:schemeClr>
                </a:solidFill>
              </a:rPr>
              <a:t>páros </a:t>
            </a:r>
            <a:r>
              <a:rPr lang="hu-HU" dirty="0" smtClean="0"/>
              <a:t>legyen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hu-HU" dirty="0" smtClean="0"/>
              <a:t>Példa</a:t>
            </a:r>
            <a:r>
              <a:rPr lang="en-US" dirty="0" smtClean="0"/>
              <a:t>: 7-bit</a:t>
            </a:r>
            <a:r>
              <a:rPr lang="hu-HU" dirty="0" smtClean="0"/>
              <a:t>es</a:t>
            </a:r>
            <a:r>
              <a:rPr lang="en-US" dirty="0" smtClean="0"/>
              <a:t> ASCII </a:t>
            </a:r>
            <a:r>
              <a:rPr lang="hu-HU" dirty="0" smtClean="0"/>
              <a:t>karakterek</a:t>
            </a:r>
            <a:r>
              <a:rPr lang="en-US" dirty="0" smtClean="0"/>
              <a:t> + 1 </a:t>
            </a:r>
            <a:r>
              <a:rPr lang="hu-HU" dirty="0" smtClean="0"/>
              <a:t>paritásbit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3303" y="2946483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0101001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85874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889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168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235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9620" y="2946483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6877" y="2946483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1011110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92217" y="2946483"/>
            <a:ext cx="140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0110100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53856" y="2946483"/>
            <a:ext cx="147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1101001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09667" y="2946483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0001110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4238" y="3338296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Up Arrow 19"/>
          <p:cNvSpPr/>
          <p:nvPr/>
        </p:nvSpPr>
        <p:spPr>
          <a:xfrm>
            <a:off x="1540042" y="3408065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6942" y="3338295"/>
            <a:ext cx="52450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993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vezérlés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hu-HU" sz="2800" dirty="0" smtClean="0"/>
          </a:p>
          <a:p>
            <a:pPr>
              <a:lnSpc>
                <a:spcPct val="90000"/>
              </a:lnSpc>
            </a:pPr>
            <a:endParaRPr lang="hu-HU" sz="2800" dirty="0"/>
          </a:p>
          <a:p>
            <a:pPr>
              <a:lnSpc>
                <a:spcPct val="90000"/>
              </a:lnSpc>
            </a:pPr>
            <a:endParaRPr lang="hu-HU" sz="2800" dirty="0" smtClean="0"/>
          </a:p>
          <a:p>
            <a:pPr>
              <a:lnSpc>
                <a:spcPct val="90000"/>
              </a:lnSpc>
            </a:pPr>
            <a:r>
              <a:rPr lang="hu-HU" sz="2800" dirty="0" smtClean="0"/>
              <a:t>Stratégiák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 smtClean="0"/>
              <a:t>Hiba javító kódok</a:t>
            </a:r>
            <a:endParaRPr lang="hu-HU" sz="2400" dirty="0"/>
          </a:p>
          <a:p>
            <a:pPr lvl="2">
              <a:lnSpc>
                <a:spcPct val="90000"/>
              </a:lnSpc>
            </a:pPr>
            <a:r>
              <a:rPr lang="hu-HU" sz="2100" dirty="0" smtClean="0"/>
              <a:t>Előre hibajavítás</a:t>
            </a:r>
          </a:p>
          <a:p>
            <a:pPr lvl="2">
              <a:lnSpc>
                <a:spcPct val="90000"/>
              </a:lnSpc>
            </a:pPr>
            <a:r>
              <a:rPr lang="en-US" sz="2100" dirty="0" smtClean="0"/>
              <a:t>Forward </a:t>
            </a:r>
            <a:r>
              <a:rPr lang="en-US" sz="2100" dirty="0"/>
              <a:t>Error Correction (FEC</a:t>
            </a:r>
            <a:r>
              <a:rPr lang="en-US" sz="2100" dirty="0" smtClean="0"/>
              <a:t>)</a:t>
            </a:r>
            <a:endParaRPr lang="hu-HU" sz="2100" dirty="0" smtClean="0"/>
          </a:p>
          <a:p>
            <a:pPr lvl="2">
              <a:lnSpc>
                <a:spcPct val="90000"/>
              </a:lnSpc>
            </a:pPr>
            <a:r>
              <a:rPr lang="hu-HU" sz="2000" dirty="0"/>
              <a:t>kevésbé megbízható csatornákon </a:t>
            </a:r>
            <a:r>
              <a:rPr lang="hu-HU" sz="2000" dirty="0" smtClean="0"/>
              <a:t>célszerűbb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hu-HU" sz="2400" dirty="0" smtClean="0"/>
              <a:t>Hiba detektálás és újraküldés</a:t>
            </a:r>
            <a:r>
              <a:rPr lang="en-US" sz="2400" dirty="0" smtClean="0"/>
              <a:t> </a:t>
            </a:r>
            <a:endParaRPr lang="hu-HU" sz="2400" dirty="0" smtClean="0"/>
          </a:p>
          <a:p>
            <a:pPr lvl="2">
              <a:lnSpc>
                <a:spcPct val="90000"/>
              </a:lnSpc>
            </a:pPr>
            <a:r>
              <a:rPr lang="en-US" sz="2100" dirty="0" smtClean="0"/>
              <a:t>Automatic </a:t>
            </a:r>
            <a:r>
              <a:rPr lang="en-US" sz="2100" dirty="0"/>
              <a:t>Repeat Request (ARQ</a:t>
            </a:r>
            <a:r>
              <a:rPr lang="en-US" sz="2100" dirty="0" smtClean="0"/>
              <a:t>)</a:t>
            </a:r>
            <a:endParaRPr lang="hu-HU" sz="2100" dirty="0" smtClean="0"/>
          </a:p>
          <a:p>
            <a:pPr lvl="2">
              <a:lnSpc>
                <a:spcPct val="90000"/>
              </a:lnSpc>
            </a:pPr>
            <a:r>
              <a:rPr lang="hu-HU" sz="2000" dirty="0"/>
              <a:t>megbízható csatornákon </a:t>
            </a:r>
            <a:r>
              <a:rPr lang="hu-HU" sz="2000" dirty="0" smtClean="0"/>
              <a:t>olcsóbb</a:t>
            </a:r>
            <a:endParaRPr lang="hu-HU" sz="2000" dirty="0"/>
          </a:p>
          <a:p>
            <a:pPr marL="685800" lvl="2" indent="0">
              <a:lnSpc>
                <a:spcPct val="90000"/>
              </a:lnSpc>
              <a:buNone/>
            </a:pP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vezérlés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Hiba detektálás</a:t>
            </a:r>
          </a:p>
          <a:p>
            <a:pPr lvl="2"/>
            <a:r>
              <a:rPr lang="hu-HU" dirty="0" smtClean="0"/>
              <a:t>javítással</a:t>
            </a:r>
          </a:p>
          <a:p>
            <a:pPr lvl="3"/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r>
              <a:rPr lang="hu-HU" dirty="0" smtClean="0"/>
              <a:t> </a:t>
            </a:r>
            <a:r>
              <a:rPr lang="hu-HU" dirty="0" err="1" smtClean="0"/>
              <a:t>correction</a:t>
            </a:r>
            <a:endParaRPr lang="hu-HU" dirty="0" smtClean="0"/>
          </a:p>
          <a:p>
            <a:pPr lvl="2"/>
            <a:r>
              <a:rPr lang="hu-HU" dirty="0" smtClean="0"/>
              <a:t>Javítás nélkül -&gt; pl. eldobjuk a keretet</a:t>
            </a:r>
          </a:p>
          <a:p>
            <a:pPr lvl="3"/>
            <a:r>
              <a:rPr lang="hu-HU" dirty="0" smtClean="0"/>
              <a:t>Utólagos hibajavítás</a:t>
            </a:r>
          </a:p>
          <a:p>
            <a:pPr lvl="3"/>
            <a:r>
              <a:rPr lang="hu-HU" dirty="0" smtClean="0"/>
              <a:t>A hibás keret újraküldése</a:t>
            </a:r>
          </a:p>
          <a:p>
            <a:pPr lvl="1"/>
            <a:r>
              <a:rPr lang="hu-HU" dirty="0" smtClean="0"/>
              <a:t>Hiba javítás</a:t>
            </a:r>
          </a:p>
          <a:p>
            <a:pPr lvl="2"/>
            <a:r>
              <a:rPr lang="hu-HU" dirty="0" smtClean="0"/>
              <a:t>Hiba detektálás nélkül</a:t>
            </a:r>
          </a:p>
          <a:p>
            <a:pPr lvl="3"/>
            <a:r>
              <a:rPr lang="hu-HU" dirty="0" smtClean="0"/>
              <a:t>Pl. hangátvitel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Redundancia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Redundancia szükséges a hiba vezérléshez</a:t>
            </a:r>
            <a:endParaRPr lang="en-US" sz="2800" dirty="0" smtClean="0"/>
          </a:p>
          <a:p>
            <a:r>
              <a:rPr lang="hu-HU" sz="2800" dirty="0" smtClean="0"/>
              <a:t>Redundancia nélkül</a:t>
            </a:r>
            <a:endParaRPr lang="en-US" sz="2800" dirty="0" smtClean="0"/>
          </a:p>
          <a:p>
            <a:pPr lvl="1"/>
            <a:r>
              <a:rPr lang="en-US" sz="2400" dirty="0" smtClean="0"/>
              <a:t>2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</a:t>
            </a:r>
            <a:r>
              <a:rPr lang="hu-HU" sz="2400" dirty="0" smtClean="0"/>
              <a:t>lehetséges üzenet írható le m biten</a:t>
            </a:r>
            <a:endParaRPr lang="en-US" sz="2400" dirty="0" smtClean="0"/>
          </a:p>
          <a:p>
            <a:pPr lvl="1"/>
            <a:r>
              <a:rPr lang="hu-HU" sz="2400" dirty="0" smtClean="0"/>
              <a:t>Mindegyik helyes (</a:t>
            </a:r>
            <a:r>
              <a:rPr lang="hu-HU" sz="2400" dirty="0" err="1" smtClean="0"/>
              <a:t>legal</a:t>
            </a:r>
            <a:r>
              <a:rPr lang="hu-HU" sz="2400" dirty="0" smtClean="0"/>
              <a:t>) üzenet és fontos adatot tartalmazhat</a:t>
            </a:r>
            <a:endParaRPr lang="en-US" sz="2400" dirty="0" smtClean="0"/>
          </a:p>
          <a:p>
            <a:pPr lvl="1"/>
            <a:r>
              <a:rPr lang="hu-HU" sz="2400" dirty="0" smtClean="0"/>
              <a:t>Ekkor minden hiba egy új helyes (</a:t>
            </a:r>
            <a:r>
              <a:rPr lang="hu-HU" sz="2400" dirty="0" err="1" smtClean="0"/>
              <a:t>legal</a:t>
            </a:r>
            <a:r>
              <a:rPr lang="hu-HU" sz="2400" dirty="0" smtClean="0"/>
              <a:t>) üzenetet eredményez</a:t>
            </a:r>
          </a:p>
          <a:p>
            <a:pPr lvl="2"/>
            <a:r>
              <a:rPr lang="hu-HU" sz="2100" dirty="0" smtClean="0"/>
              <a:t>A hiba felismerése lehetetlen</a:t>
            </a:r>
            <a:endParaRPr lang="en-US" sz="2100" dirty="0" smtClean="0"/>
          </a:p>
          <a:p>
            <a:r>
              <a:rPr lang="hu-HU" sz="2800" dirty="0" smtClean="0"/>
              <a:t>Hogyan ismerjük fel a hibát</a:t>
            </a:r>
            <a:r>
              <a:rPr lang="en-US" sz="2800" dirty="0" smtClean="0"/>
              <a:t>???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65" y="5317286"/>
            <a:ext cx="4943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203848" y="494116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Helyes keretek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6674602" y="466416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Összes lehetséges</a:t>
            </a:r>
            <a:br>
              <a:rPr lang="hu-HU" dirty="0" smtClean="0"/>
            </a:br>
            <a:r>
              <a:rPr lang="hu-HU" dirty="0" smtClean="0"/>
              <a:t>keret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Redundancia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Egy keret felépítése:</a:t>
            </a:r>
          </a:p>
          <a:p>
            <a:pPr lvl="1"/>
            <a:r>
              <a:rPr lang="hu-HU" dirty="0" smtClean="0"/>
              <a:t>m adat bit (ez az üzenet)</a:t>
            </a:r>
          </a:p>
          <a:p>
            <a:pPr lvl="1"/>
            <a:r>
              <a:rPr lang="hu-HU" dirty="0" smtClean="0"/>
              <a:t>r redundáns/ellenőrző bit</a:t>
            </a:r>
          </a:p>
          <a:p>
            <a:pPr lvl="2"/>
            <a:r>
              <a:rPr lang="hu-HU" dirty="0" smtClean="0"/>
              <a:t>Az üzenetből számolt, </a:t>
            </a:r>
            <a:br>
              <a:rPr lang="hu-HU" dirty="0" smtClean="0"/>
            </a:br>
            <a:r>
              <a:rPr lang="hu-HU" dirty="0" smtClean="0"/>
              <a:t>új információt nem hordoz</a:t>
            </a:r>
          </a:p>
          <a:p>
            <a:pPr lvl="1"/>
            <a:r>
              <a:rPr lang="hu-HU" dirty="0" smtClean="0"/>
              <a:t>A teljes keret hossza: n = m + r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Az így előálló n bites bitsorozatot n hosszú kódszónak nevezzük!</a:t>
            </a:r>
          </a:p>
          <a:p>
            <a:endParaRPr lang="hu-HU" dirty="0"/>
          </a:p>
          <a:p>
            <a:endParaRPr lang="hu-HU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14" y="1700808"/>
            <a:ext cx="3762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112398" y="137764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Helyes keretek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03987" y="299695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Összes lehetséges keret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Error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7" y="0"/>
            <a:ext cx="8750587" cy="65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Elméleti alapok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hu-HU" sz="2200" dirty="0" smtClean="0"/>
                  <a:t>Tegyük fel, hogy a keret </a:t>
                </a:r>
                <a:r>
                  <a:rPr lang="hu-HU" sz="2200" i="1" dirty="0" smtClean="0"/>
                  <a:t>m</a:t>
                </a:r>
                <a:r>
                  <a:rPr lang="hu-HU" sz="2200" dirty="0" smtClean="0"/>
                  <a:t> bitet tartalmaz. (</a:t>
                </a:r>
                <a:r>
                  <a:rPr lang="hu-HU" sz="2200" i="1" dirty="0" smtClean="0"/>
                  <a:t>üzenet bitek</a:t>
                </a:r>
                <a:r>
                  <a:rPr lang="hu-HU" sz="2200" dirty="0" smtClean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 smtClean="0"/>
                  <a:t>A redundáns bitek száma legyen </a:t>
                </a:r>
                <a:r>
                  <a:rPr lang="hu-HU" sz="2200" i="1" dirty="0" smtClean="0"/>
                  <a:t>r. (ellenőrző bitek)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 smtClean="0"/>
                  <a:t>A küldendő keret tehát n=m+r bit hosszú. (</a:t>
                </a:r>
                <a:r>
                  <a:rPr lang="hu-HU" sz="2200" i="1" dirty="0" smtClean="0"/>
                  <a:t>kódszó</a:t>
                </a:r>
                <a:r>
                  <a:rPr lang="hu-HU" sz="2200" dirty="0" smtClean="0"/>
                  <a:t>)</a:t>
                </a:r>
              </a:p>
              <a:p>
                <a:pPr marL="0" indent="0">
                  <a:buNone/>
                </a:pPr>
                <a:r>
                  <a:rPr lang="hu-HU" sz="2200" b="1" dirty="0" smtClean="0"/>
                  <a:t>Hamming távolság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 smtClean="0"/>
                  <a:t>Az olyan bitpozíciók számát, amelyeken a két kódszóban különböző bitek állnak, a két kódszó Hamming távolságának nevezzük.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2200" dirty="0" smtClean="0"/>
                  <a:t>Jelölés: d(x,y)</a:t>
                </a:r>
              </a:p>
              <a:p>
                <a:r>
                  <a:rPr lang="hu-HU" sz="2200" dirty="0" smtClean="0"/>
                  <a:t>Legyen </a:t>
                </a:r>
                <a:r>
                  <a:rPr lang="hu-HU" sz="2200" i="1" dirty="0" smtClean="0"/>
                  <a:t>S</a:t>
                </a:r>
                <a:r>
                  <a:rPr lang="hu-HU" sz="2200" dirty="0" smtClean="0"/>
                  <a:t> egyenlő hosszú bitszavak halmaza, ekkor </a:t>
                </a:r>
                <a:r>
                  <a:rPr lang="hu-HU" sz="2200" i="1" dirty="0" smtClean="0"/>
                  <a:t>S</a:t>
                </a:r>
                <a:r>
                  <a:rPr lang="hu-HU" sz="2200" dirty="0" smtClean="0"/>
                  <a:t> Hamming távolsága az alábbi: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≔ </m:t>
                      </m:r>
                      <m:func>
                        <m:funcPr>
                          <m:ctrlPr>
                            <a:rPr lang="hu-HU" sz="22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u-HU" sz="22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u-HU" sz="2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u-HU" sz="2200" dirty="0" smtClean="0"/>
              </a:p>
              <a:p>
                <a:pPr lvl="1"/>
                <a:r>
                  <a:rPr lang="hu-HU" sz="2200" dirty="0" smtClean="0"/>
                  <a:t>Jelölés: </a:t>
                </a:r>
                <a:r>
                  <a:rPr lang="hu-HU" sz="2200" i="1" dirty="0" smtClean="0"/>
                  <a:t>d(S)</a:t>
                </a:r>
              </a:p>
              <a:p>
                <a:r>
                  <a:rPr lang="hu-HU" sz="2200" dirty="0" smtClean="0"/>
                  <a:t>A Hamming távolság egy metrika.</a:t>
                </a:r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Hamming távolságra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11741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hu-HU" sz="2000" dirty="0" smtClean="0"/>
                  <a:t>Legyen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/>
                          <m:t>0000000000</m:t>
                        </m:r>
                        <m:r>
                          <m:rPr>
                            <m:nor/>
                          </m:rPr>
                          <a:rPr lang="en-US" sz="2000"/>
                          <m:t>,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0000011111</m:t>
                        </m:r>
                        <m:r>
                          <m:rPr>
                            <m:nor/>
                          </m:rPr>
                          <a:rPr lang="en-US" sz="2000"/>
                          <m:t>, </m:t>
                        </m:r>
                        <m:r>
                          <m:rPr>
                            <m:nor/>
                          </m:rPr>
                          <a:rPr lang="en-US" sz="2000" i="1"/>
                          <m:t>1111100000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,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1111111111</m:t>
                        </m:r>
                      </m:e>
                    </m:d>
                  </m:oMath>
                </a14:m>
                <a:r>
                  <a:rPr lang="hu-HU" sz="2000" dirty="0" smtClean="0"/>
                  <a:t>.</a:t>
                </a:r>
              </a:p>
              <a:p>
                <a:r>
                  <a:rPr lang="hu-HU" sz="2000" dirty="0" smtClean="0"/>
                  <a:t>Mi lesz a halmaz Hamming távolsága?</a:t>
                </a:r>
              </a:p>
              <a:p>
                <a:pPr lvl="1"/>
                <a:r>
                  <a:rPr lang="hu-HU" sz="2000" i="1" dirty="0" smtClean="0"/>
                  <a:t>d(S) = 5</a:t>
                </a:r>
                <a:r>
                  <a:rPr lang="hu-HU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174192"/>
              </a:xfrm>
              <a:blipFill rotWithShape="0">
                <a:blip r:embed="rId2"/>
                <a:stretch>
                  <a:fillRect l="-545" t="-5729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92016" y="31283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0000000000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2473" y="315664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0000011111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2016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1111100000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2473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1111111111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3743054" y="3312966"/>
            <a:ext cx="1009419" cy="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>
            <a:off x="5477992" y="3525977"/>
            <a:ext cx="0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3743054" y="4873061"/>
            <a:ext cx="100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3017535" y="3497632"/>
            <a:ext cx="0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738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5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3736" y="4618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5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5222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5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51704" y="30579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5</a:t>
            </a:r>
            <a:endParaRPr lang="en-US" sz="1600" i="1" dirty="0"/>
          </a:p>
        </p:txBody>
      </p: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>
            <a:off x="3017535" y="3497632"/>
            <a:ext cx="2460457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5" idx="2"/>
          </p:cNvCxnSpPr>
          <p:nvPr/>
        </p:nvCxnSpPr>
        <p:spPr>
          <a:xfrm flipV="1">
            <a:off x="3017535" y="3525977"/>
            <a:ext cx="2460457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17245" y="361474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10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0687" y="360604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 smtClean="0"/>
              <a:t>10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498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Hamming távolság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i="1" dirty="0" smtClean="0"/>
                  <a:t>S</a:t>
                </a:r>
                <a:r>
                  <a:rPr lang="hu-HU" sz="2000" dirty="0" smtClean="0"/>
                  <a:t> halmaz legyen a megengedett azonos hosszú kódszavak halmaza.</a:t>
                </a:r>
              </a:p>
              <a:p>
                <a:pPr marL="0" indent="0">
                  <a:buNone/>
                </a:pPr>
                <a:r>
                  <a:rPr lang="hu-HU" sz="2000" b="1" dirty="0" smtClean="0"/>
                  <a:t>d(S)=1 esetén</a:t>
                </a:r>
              </a:p>
              <a:p>
                <a:pPr lvl="1"/>
                <a:r>
                  <a:rPr lang="hu-HU" sz="2000" dirty="0" smtClean="0"/>
                  <a:t>nincs hibafelismerés</a:t>
                </a:r>
              </a:p>
              <a:p>
                <a:pPr lvl="1"/>
                <a:r>
                  <a:rPr lang="hu-HU" sz="2000" dirty="0" smtClean="0"/>
                  <a:t>megengedett kódszóból megengedett kódszó állhat elő 1 bit megváltoztatásával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</a:t>
                </a:r>
                <a:r>
                  <a:rPr lang="hu-HU" sz="2000" b="1" dirty="0" smtClean="0"/>
                  <a:t>)=2 </a:t>
                </a:r>
                <a:r>
                  <a:rPr lang="hu-HU" sz="2000" b="1" dirty="0"/>
                  <a:t>esetén</a:t>
                </a:r>
              </a:p>
              <a:p>
                <a:pPr lvl="1"/>
                <a:r>
                  <a:rPr lang="hu-HU" sz="2000" dirty="0" smtClean="0"/>
                  <a:t>ha az </a:t>
                </a:r>
                <a:r>
                  <a:rPr lang="hu-HU" sz="2000" i="1" dirty="0" smtClean="0"/>
                  <a:t>u</a:t>
                </a:r>
                <a:r>
                  <a:rPr lang="hu-HU" sz="2000" dirty="0" smtClean="0"/>
                  <a:t> kódszóhoz létezik olyan </a:t>
                </a:r>
                <a:r>
                  <a:rPr lang="hu-HU" sz="2000" i="1" dirty="0" smtClean="0"/>
                  <a:t>x</a:t>
                </a:r>
                <a:r>
                  <a:rPr lang="hu-HU" sz="2000" dirty="0" smtClean="0"/>
                  <a:t> megengedett kódszó, amelyre </a:t>
                </a:r>
                <a:r>
                  <a:rPr lang="hu-HU" sz="2000" i="1" dirty="0" smtClean="0"/>
                  <a:t>d(u,x)=1</a:t>
                </a:r>
                <a:r>
                  <a:rPr lang="hu-HU" sz="2000" dirty="0" smtClean="0"/>
                  <a:t>, akkor hiba történt.</a:t>
                </a:r>
              </a:p>
              <a:p>
                <a:pPr lvl="1"/>
                <a:r>
                  <a:rPr lang="hu-HU" sz="2000" b="0" dirty="0" smtClean="0"/>
                  <a:t>Feltéve, hogy az </a:t>
                </a:r>
                <a:r>
                  <a:rPr lang="hu-HU" sz="2000" b="0" i="1" dirty="0" smtClean="0"/>
                  <a:t>u </a:t>
                </a:r>
                <a:r>
                  <a:rPr lang="hu-HU" sz="2000" b="0" dirty="0" smtClean="0"/>
                  <a:t>és </a:t>
                </a:r>
                <a:r>
                  <a:rPr lang="hu-HU" sz="2000" b="0" i="1" dirty="0" smtClean="0"/>
                  <a:t>v</a:t>
                </a:r>
                <a:r>
                  <a:rPr lang="hu-HU" sz="2000" b="0" dirty="0" smtClean="0"/>
                  <a:t> megengedett kódszavak távolsága minimális, akko</a:t>
                </a:r>
                <a:r>
                  <a:rPr lang="hu-HU" sz="2000" dirty="0" smtClean="0"/>
                  <a:t>r a következő összefüggésnek teljesülnie kell:</a:t>
                </a:r>
                <a:r>
                  <a:rPr lang="hu-HU" sz="2000" b="0" dirty="0" smtClean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 dirty="0" smtClean="0"/>
                  <a:t>.</a:t>
                </a:r>
              </a:p>
              <a:p>
                <a:pPr lvl="1"/>
                <a:r>
                  <a:rPr lang="hu-HU" sz="2000" dirty="0" smtClean="0"/>
                  <a:t>Azaz egy bithiba felismerhető, de nem javítható.</a:t>
                </a:r>
                <a:endParaRPr lang="hu-H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  <a:blipFill rotWithShape="1">
                <a:blip r:embed="rId2"/>
                <a:stretch>
                  <a:fillRect l="-808" t="-90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92166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6701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4434" y="6096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3777822" y="6281272"/>
            <a:ext cx="54661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>
            <a:off x="4624516" y="6281272"/>
            <a:ext cx="53218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3957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3955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22714" y="6395821"/>
            <a:ext cx="1642311" cy="324900"/>
          </a:xfrm>
          <a:custGeom>
            <a:avLst/>
            <a:gdLst>
              <a:gd name="connsiteX0" fmla="*/ 0 w 2189748"/>
              <a:gd name="connsiteY0" fmla="*/ 0 h 324900"/>
              <a:gd name="connsiteX1" fmla="*/ 1130969 w 2189748"/>
              <a:gd name="connsiteY1" fmla="*/ 324853 h 324900"/>
              <a:gd name="connsiteX2" fmla="*/ 2189748 w 2189748"/>
              <a:gd name="connsiteY2" fmla="*/ 24063 h 32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9748" h="324900">
                <a:moveTo>
                  <a:pt x="0" y="0"/>
                </a:moveTo>
                <a:cubicBezTo>
                  <a:pt x="383005" y="160421"/>
                  <a:pt x="766011" y="320843"/>
                  <a:pt x="1130969" y="324853"/>
                </a:cubicBezTo>
                <a:cubicBezTo>
                  <a:pt x="1495927" y="328864"/>
                  <a:pt x="2013285" y="76200"/>
                  <a:pt x="2189748" y="24063"/>
                </a:cubicBezTo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018" y="652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>
                <a:solidFill>
                  <a:srgbClr val="00B0F0"/>
                </a:solidFill>
              </a:rPr>
              <a:t>2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Hamming korlát bináris kódkönyvre 1/3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 smtClean="0"/>
                  <a:t>Tétel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hu-HU" sz="1800" dirty="0" smtClean="0"/>
                  <a:t>Minden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1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1800" dirty="0" smtClean="0"/>
                  <a:t> kód , ahol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 (∈</m:t>
                    </m:r>
                    <m:sSub>
                      <m:sSubPr>
                        <m:ctrlPr>
                          <a:rPr lang="hu-HU" sz="1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 smtClean="0"/>
                  <a:t>. Akkor teljesül az alábbi összefüggés: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hu-HU" sz="1800" dirty="0" smtClean="0"/>
              </a:p>
              <a:p>
                <a:pPr marL="0" indent="0">
                  <a:buNone/>
                </a:pPr>
                <a:r>
                  <a:rPr lang="hu-HU" sz="1800" b="1" cap="small" dirty="0" smtClean="0"/>
                  <a:t>Bizonyítás</a:t>
                </a:r>
                <a:endParaRPr lang="hu-HU" sz="1800" b="1" cap="small" dirty="0"/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 smtClean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 smtClean="0"/>
                  <a:t> kódszótól pontosan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sz="1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hu-HU" sz="1800" dirty="0" smtClean="0"/>
                  <a:t> távolságra helyezkedik el?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 smtClean="0"/>
                  <a:t>Pontosan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800" dirty="0" smtClean="0"/>
                  <a:t> lehetőség van.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</a:t>
                </a:r>
                <a:r>
                  <a:rPr lang="hu-HU" sz="1800" dirty="0" smtClean="0"/>
                  <a:t>bitszó </a:t>
                </a:r>
                <a:r>
                  <a:rPr lang="hu-HU" sz="1800" dirty="0"/>
                  <a:t>létezik, amely egy tetszőleges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</a:t>
                </a:r>
                <a:r>
                  <a:rPr lang="hu-HU" sz="1800" dirty="0" smtClean="0"/>
                  <a:t>legfeljebb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marL="742950" lvl="2" indent="-28575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 smtClean="0"/>
                  <a:t>Pontosan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hu-HU" sz="1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  <m:e>
                        <m:d>
                          <m:dPr>
                            <m:ctrlPr>
                              <a:rPr lang="hu-HU" sz="1800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8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hu-HU" sz="1800" dirty="0" smtClean="0"/>
                  <a:t> lehetőség </a:t>
                </a:r>
                <a:r>
                  <a:rPr lang="hu-HU" sz="1800" dirty="0"/>
                  <a:t>van</a:t>
                </a:r>
                <a:r>
                  <a:rPr lang="hu-HU" sz="1800" dirty="0" smtClean="0"/>
                  <a:t>.</a:t>
                </a: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  <a:blipFill rotWithShape="1">
                <a:blip r:embed="rId2"/>
                <a:stretch>
                  <a:fillRect l="-618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Térbeli </a:t>
            </a:r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a legegyszerűbb </a:t>
            </a:r>
            <a:r>
              <a:rPr lang="hu-HU" dirty="0" err="1" smtClean="0"/>
              <a:t>multiplexálási</a:t>
            </a:r>
            <a:r>
              <a:rPr lang="hu-HU" dirty="0" smtClean="0"/>
              <a:t> módszer.</a:t>
            </a:r>
          </a:p>
          <a:p>
            <a:r>
              <a:rPr lang="hu-HU" dirty="0" smtClean="0"/>
              <a:t>Angolul </a:t>
            </a:r>
            <a:r>
              <a:rPr lang="hu-HU" b="1" dirty="0" err="1" smtClean="0"/>
              <a:t>S</a:t>
            </a:r>
            <a:r>
              <a:rPr lang="hu-HU" i="1" dirty="0" err="1" smtClean="0"/>
              <a:t>pace-</a:t>
            </a:r>
            <a:r>
              <a:rPr lang="hu-HU" b="1" dirty="0" err="1" smtClean="0"/>
              <a:t>D</a:t>
            </a:r>
            <a:r>
              <a:rPr lang="hu-HU" i="1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i="1" dirty="0" err="1" smtClean="0"/>
              <a:t>ultiplexing</a:t>
            </a:r>
            <a:endParaRPr lang="hu-HU" i="1" dirty="0" smtClean="0"/>
          </a:p>
          <a:p>
            <a:r>
              <a:rPr lang="hu-HU" dirty="0" smtClean="0"/>
              <a:t>Vezetékes kommunikáció esetén minden egyes csatornához külön pont-pont vezeték tartozik.</a:t>
            </a:r>
          </a:p>
          <a:p>
            <a:r>
              <a:rPr lang="hu-HU" dirty="0" smtClean="0"/>
              <a:t>Vezeték nélküli kommunikáció esetén minden egyes csatornához külön antenna rendelődik.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42" y="4562770"/>
            <a:ext cx="2808241" cy="209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8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</a:t>
            </a:r>
            <a:r>
              <a:rPr lang="hu-HU" dirty="0" smtClean="0"/>
              <a:t>2/3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hu-HU" sz="2400" dirty="0" smtClean="0"/>
                  <a:t>Lássuk be, hogy egy tetszőleges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400" dirty="0" smtClean="0"/>
                  <a:t> bitszóhoz legfeljebb egy legális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400" dirty="0" smtClean="0"/>
                  <a:t> kódszó létezhet, amelyre </a:t>
                </a:r>
                <a14:m>
                  <m:oMath xmlns:m="http://schemas.openxmlformats.org/officeDocument/2006/math">
                    <m:r>
                      <a:rPr lang="hu-HU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4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400" dirty="0" smtClean="0"/>
                  <a:t> teljesül.</a:t>
                </a:r>
              </a:p>
              <a:p>
                <a:pPr lvl="1"/>
                <a:r>
                  <a:rPr lang="hu-HU" sz="2200" dirty="0" smtClean="0"/>
                  <a:t>Indirekt tegyük fel, hogy létezhet két legális kódszó is 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200" dirty="0" smtClean="0"/>
                  <a:t> kódkönyvben, jelölje őket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dirty="0" smtClean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dirty="0" smtClean="0"/>
                  <a:t>. Ekkor viszont az alábbi két feltétel együttesen teljesül: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 smtClean="0"/>
                  <a:t> és </a:t>
                </a: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sz="2200" dirty="0"/>
              </a:p>
              <a:p>
                <a:pPr lvl="1"/>
                <a:r>
                  <a:rPr lang="hu-HU" sz="2200" dirty="0" smtClean="0"/>
                  <a:t>Mi a két kódszó távolsága?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u-HU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sz="2200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200" i="1" dirty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hu-HU" sz="22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hu-HU" sz="2200" dirty="0" smtClean="0"/>
                  <a:t>Ez viszont ellentmond annak hogy a kódkönyv Hamming távolsága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dirty="0" smtClean="0"/>
                  <a:t>, azaz az indirekt feltevésünk volt hibás. Vagyis tetszőleges bitszóhoz legfeljebb egy legális kódszó létezhet, amely a kódkönyv minimális távolságának felénél közelebb van a bitszóhoz.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167443" y="4016108"/>
            <a:ext cx="2576837" cy="1801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7459" y="4060052"/>
            <a:ext cx="4648200" cy="268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</a:t>
            </a:r>
            <a:r>
              <a:rPr lang="hu-HU" dirty="0" smtClean="0"/>
              <a:t>3/</a:t>
            </a:r>
            <a:r>
              <a:rPr lang="hu-HU" dirty="0" err="1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31354"/>
              </a:xfrm>
            </p:spPr>
            <p:txBody>
              <a:bodyPr>
                <a:no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hu-HU" sz="2200" dirty="0" smtClean="0"/>
                  <a:t>A kódszavak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 smtClean="0"/>
                  <a:t> sugarú környezeteiben található bitszavak egymással diszjunkt halmazainak uniója legfeljebb az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200" dirty="0" err="1" smtClean="0"/>
                  <a:t>-hosszú</a:t>
                </a:r>
                <a:r>
                  <a:rPr lang="hu-HU" sz="2200" dirty="0" smtClean="0"/>
                  <a:t> bitszavak halmazát adhatja ki. Vagyis formálisan: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6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6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6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31354"/>
              </a:xfrm>
              <a:blipFill rotWithShape="0">
                <a:blip r:embed="rId2"/>
                <a:stretch>
                  <a:fillRect l="-812" t="-352" b="-15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7072" y="4047639"/>
                <a:ext cx="851388" cy="3678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96" y="4047639"/>
                <a:ext cx="1135184" cy="367856"/>
              </a:xfrm>
              <a:prstGeom prst="rect">
                <a:avLst/>
              </a:prstGeom>
              <a:blipFill rotWithShape="0">
                <a:blip r:embed="rId3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7"/>
          <p:cNvSpPr/>
          <p:nvPr/>
        </p:nvSpPr>
        <p:spPr>
          <a:xfrm>
            <a:off x="2245184" y="46294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226134" y="56327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07209" y="5048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969334" y="5810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578809" y="46040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2969084" y="60772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321634" y="56581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2707146" y="5706150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964196" y="52563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2933841" y="46677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983246" y="426475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053981" y="528081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316871" y="42179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707396" y="54341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3" idx="7"/>
            <a:endCxn id="15" idx="7"/>
          </p:cNvCxnSpPr>
          <p:nvPr/>
        </p:nvCxnSpPr>
        <p:spPr>
          <a:xfrm flipV="1">
            <a:off x="3001605" y="5823560"/>
            <a:ext cx="185218" cy="2608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7"/>
            <a:endCxn id="16" idx="7"/>
          </p:cNvCxnSpPr>
          <p:nvPr/>
        </p:nvCxnSpPr>
        <p:spPr>
          <a:xfrm flipV="1">
            <a:off x="2258655" y="53737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7"/>
            <a:endCxn id="17" idx="7"/>
          </p:cNvCxnSpPr>
          <p:nvPr/>
        </p:nvCxnSpPr>
        <p:spPr>
          <a:xfrm flipV="1">
            <a:off x="3239730" y="4785196"/>
            <a:ext cx="173788" cy="2705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7"/>
            <a:endCxn id="18" idx="7"/>
          </p:cNvCxnSpPr>
          <p:nvPr/>
        </p:nvCxnSpPr>
        <p:spPr>
          <a:xfrm flipV="1">
            <a:off x="2277705" y="4382168"/>
            <a:ext cx="185218" cy="25444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7"/>
            <a:endCxn id="20" idx="7"/>
          </p:cNvCxnSpPr>
          <p:nvPr/>
        </p:nvCxnSpPr>
        <p:spPr>
          <a:xfrm flipV="1">
            <a:off x="4611330" y="4335396"/>
            <a:ext cx="185218" cy="275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7"/>
            <a:endCxn id="19" idx="7"/>
          </p:cNvCxnSpPr>
          <p:nvPr/>
        </p:nvCxnSpPr>
        <p:spPr>
          <a:xfrm flipV="1">
            <a:off x="4354155" y="5398228"/>
            <a:ext cx="179503" cy="2670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21" idx="7"/>
          </p:cNvCxnSpPr>
          <p:nvPr/>
        </p:nvCxnSpPr>
        <p:spPr>
          <a:xfrm flipV="1">
            <a:off x="5001855" y="55515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6319502" y="457229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15229" y="4397184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Kódszó</a:t>
            </a:r>
            <a:endParaRPr lang="en-US" sz="20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6320693" y="4980046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15229" y="4790005"/>
            <a:ext cx="277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 smtClean="0"/>
              <a:t>Bitszó, amely nem kódszó</a:t>
            </a:r>
            <a:endParaRPr lang="en-US" sz="20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4741448" y="47185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013149" y="50712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168022" y="4612147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4891364" y="55838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774899" y="459932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4046600" y="4952032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924815" y="546459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256355" y="52727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528056" y="56254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406271" y="61380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2405441" y="48709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2677142" y="52236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2555358" y="57362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312948" y="53662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5584649" y="57189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5462864" y="62315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846359" y="60551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77898" y="58632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4449599" y="62159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0478" y="46073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2842017" y="44154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3113718" y="47681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799030" y="53870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2070730" y="57397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1948946" y="62523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053153" y="47216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67445" y="4016108"/>
            <a:ext cx="177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cap="small" dirty="0" smtClean="0"/>
              <a:t>Jelmagyarázat</a:t>
            </a:r>
            <a:endParaRPr lang="en-US" sz="2000" b="1" cap="small" dirty="0"/>
          </a:p>
        </p:txBody>
      </p:sp>
      <p:sp>
        <p:nvSpPr>
          <p:cNvPr id="76" name="Rectangle 75"/>
          <p:cNvSpPr/>
          <p:nvPr/>
        </p:nvSpPr>
        <p:spPr>
          <a:xfrm>
            <a:off x="7835271" y="3297899"/>
            <a:ext cx="81000" cy="1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Hibafelismerés és javítás Hamming távolsággal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b="1" dirty="0" smtClean="0"/>
                  <a:t>Hibafelismerés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 smtClean="0"/>
                  <a:t>d</a:t>
                </a:r>
                <a:r>
                  <a:rPr lang="hu-HU" sz="2200" dirty="0" smtClean="0"/>
                  <a:t> bit hiba felismeréséhez a megengedett keretek halmazában legalább </a:t>
                </a:r>
                <a:r>
                  <a:rPr lang="hu-HU" sz="2200" i="1" dirty="0" smtClean="0"/>
                  <a:t>d+1</a:t>
                </a:r>
                <a:r>
                  <a:rPr lang="hu-HU" sz="2200" dirty="0" smtClean="0"/>
                  <a:t> Hamming távolság szükséges.</a:t>
                </a:r>
              </a:p>
              <a:p>
                <a:pPr marL="0" indent="0">
                  <a:buNone/>
                </a:pPr>
                <a:r>
                  <a:rPr lang="hu-HU" sz="2200" b="1" dirty="0" smtClean="0"/>
                  <a:t>Hibajavítás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 smtClean="0"/>
                  <a:t>d</a:t>
                </a:r>
                <a:r>
                  <a:rPr lang="hu-HU" sz="2200" dirty="0" smtClean="0"/>
                  <a:t> bit hiba javításához a megengedett keretek halmazában legalább </a:t>
                </a:r>
                <a:r>
                  <a:rPr lang="hu-HU" sz="2200" i="1" dirty="0" smtClean="0"/>
                  <a:t>2d+1</a:t>
                </a:r>
                <a:r>
                  <a:rPr lang="hu-HU" sz="2200" dirty="0" smtClean="0"/>
                  <a:t> Hamming távolság szükséges</a:t>
                </a:r>
              </a:p>
              <a:p>
                <a:pPr marL="0" indent="0">
                  <a:buNone/>
                </a:pPr>
                <a:r>
                  <a:rPr lang="hu-HU" sz="2200" b="1" dirty="0" smtClean="0"/>
                  <a:t>Definíciók</a:t>
                </a:r>
              </a:p>
              <a:p>
                <a:pPr lvl="1"/>
                <a:r>
                  <a:rPr lang="hu-HU" sz="2200" dirty="0" smtClean="0"/>
                  <a:t>Egy</a:t>
                </a:r>
                <a:r>
                  <a:rPr lang="hu-HU" sz="2200" b="1" dirty="0" smtClean="0"/>
                  <a:t>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 smtClean="0"/>
                  <a:t> </a:t>
                </a:r>
                <a:r>
                  <a:rPr lang="hu-HU" sz="2200" dirty="0" smtClean="0"/>
                  <a:t>kód rátája</a:t>
                </a:r>
                <a:r>
                  <a:rPr lang="hu-HU" sz="2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b="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22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hu-HU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2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 smtClean="0"/>
                  <a:t>.  (a hatékonyságot karakterizálja)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</a:t>
                </a:r>
                <a:r>
                  <a:rPr lang="hu-HU" sz="2200" dirty="0" smtClean="0"/>
                  <a:t>távolsága</a:t>
                </a:r>
                <a:r>
                  <a:rPr lang="hu-HU" sz="2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 smtClean="0"/>
                  <a:t>. (a hibakezelési lehetőségeket karakterizálja)</a:t>
                </a:r>
              </a:p>
              <a:p>
                <a:r>
                  <a:rPr lang="hu-HU" sz="2200" dirty="0" smtClean="0"/>
                  <a:t>A jó kódoknak a rátája és a távolsága is nagy.</a:t>
                </a:r>
              </a:p>
              <a:p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6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felismerés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 smtClean="0">
                <a:solidFill>
                  <a:srgbClr val="FF0000"/>
                </a:solidFill>
              </a:rPr>
              <a:t> bithiba felismeréséhez legalább d+1 Hamming 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2780928"/>
            <a:ext cx="85105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3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javítás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</a:t>
            </a:r>
            <a:r>
              <a:rPr lang="hu-HU" dirty="0" smtClean="0">
                <a:solidFill>
                  <a:srgbClr val="FF0000"/>
                </a:solidFill>
              </a:rPr>
              <a:t> bithiba javításához legalább 2d+1 Hamming-távolságú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610600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11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Újra a paritás </a:t>
            </a:r>
            <a:r>
              <a:rPr lang="hu-HU" dirty="0"/>
              <a:t>bit használata</a:t>
            </a:r>
            <a:r>
              <a:rPr lang="hu-HU" dirty="0" smtClean="0"/>
              <a:t>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r>
              <a:rPr lang="hu-HU" sz="2200" dirty="0" smtClean="0"/>
              <a:t>a paritásbitet úgy választjuk meg, hogy a kódszóban levő 1-ek száma páros (vagy páratlan) </a:t>
            </a:r>
          </a:p>
          <a:p>
            <a:pPr lvl="1"/>
            <a:r>
              <a:rPr lang="hu-HU" sz="2200" b="1" dirty="0" err="1" smtClean="0"/>
              <a:t>Odd</a:t>
            </a:r>
            <a:r>
              <a:rPr lang="hu-HU" sz="2200" b="1" dirty="0" smtClean="0"/>
              <a:t> </a:t>
            </a:r>
            <a:r>
              <a:rPr lang="hu-HU" sz="2200" b="1" dirty="0" err="1" smtClean="0"/>
              <a:t>parity</a:t>
            </a:r>
            <a:r>
              <a:rPr lang="hu-HU" sz="2200" dirty="0" smtClean="0"/>
              <a:t> – ha az egyesek száma páratlan, akkor 0 befűzése; egyébként 1-es befűzése </a:t>
            </a:r>
          </a:p>
          <a:p>
            <a:pPr lvl="1"/>
            <a:r>
              <a:rPr lang="hu-HU" sz="2200" b="1" dirty="0" err="1" smtClean="0"/>
              <a:t>Even</a:t>
            </a:r>
            <a:r>
              <a:rPr lang="hu-HU" sz="2200" b="1" dirty="0" smtClean="0"/>
              <a:t> </a:t>
            </a:r>
            <a:r>
              <a:rPr lang="hu-HU" sz="2200" b="1" dirty="0" err="1" smtClean="0"/>
              <a:t>parity</a:t>
            </a:r>
            <a:r>
              <a:rPr lang="hu-HU" sz="2200" dirty="0" smtClean="0"/>
              <a:t> – ha az egyesek száma páros, akkor 0 befűzése; egyébként 1-es befűzése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300" y="4792135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smtClean="0"/>
              <a:t>1101011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4792135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smtClean="0"/>
              <a:t>Üzenet</a:t>
            </a:r>
            <a:endParaRPr lang="en-US" sz="2200" b="1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6671130" y="4641171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smtClean="0"/>
              <a:t>1101011</a:t>
            </a:r>
            <a:r>
              <a:rPr lang="hu-HU" sz="2200" dirty="0" smtClean="0">
                <a:solidFill>
                  <a:srgbClr val="FF0000"/>
                </a:solidFill>
              </a:rPr>
              <a:t>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422803"/>
            <a:ext cx="285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 smtClean="0"/>
              <a:t>Odd</a:t>
            </a:r>
            <a:r>
              <a:rPr lang="hu-HU" sz="2200" b="1" cap="small" dirty="0" smtClean="0"/>
              <a:t> </a:t>
            </a:r>
            <a:r>
              <a:rPr lang="hu-HU" sz="2200" b="1" cap="small" dirty="0" err="1" smtClean="0"/>
              <a:t>parity</a:t>
            </a:r>
            <a:r>
              <a:rPr lang="hu-HU" sz="2200" b="1" cap="small" dirty="0" smtClean="0"/>
              <a:t> használata</a:t>
            </a:r>
            <a:endParaRPr lang="en-US" sz="2200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671130" y="5514178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smtClean="0"/>
              <a:t>1101011</a:t>
            </a:r>
            <a:r>
              <a:rPr lang="hu-HU" sz="2200" dirty="0" smtClean="0">
                <a:solidFill>
                  <a:srgbClr val="FF0000"/>
                </a:solidFill>
              </a:rPr>
              <a:t>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1" y="5309458"/>
            <a:ext cx="289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 smtClean="0"/>
              <a:t>Even</a:t>
            </a:r>
            <a:r>
              <a:rPr lang="hu-HU" sz="2200" b="1" cap="small" dirty="0" smtClean="0"/>
              <a:t> </a:t>
            </a:r>
            <a:r>
              <a:rPr lang="hu-HU" sz="2200" b="1" cap="small" dirty="0" err="1" smtClean="0"/>
              <a:t>parity</a:t>
            </a:r>
            <a:r>
              <a:rPr lang="hu-HU" sz="2200" b="1" cap="small" dirty="0" smtClean="0"/>
              <a:t> használata</a:t>
            </a:r>
            <a:endParaRPr lang="en-US" sz="2200" b="1" cap="small" dirty="0"/>
          </a:p>
        </p:txBody>
      </p:sp>
      <p:sp>
        <p:nvSpPr>
          <p:cNvPr id="10" name="Right Arrow 9"/>
          <p:cNvSpPr/>
          <p:nvPr/>
        </p:nvSpPr>
        <p:spPr>
          <a:xfrm>
            <a:off x="3365174" y="4496601"/>
            <a:ext cx="1378276" cy="105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3365174" y="4712297"/>
            <a:ext cx="9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5 darab </a:t>
            </a:r>
          </a:p>
          <a:p>
            <a:pPr algn="ctr"/>
            <a:r>
              <a:rPr lang="hu-HU" dirty="0" smtClean="0">
                <a:solidFill>
                  <a:schemeClr val="bg1"/>
                </a:solidFill>
              </a:rPr>
              <a:t>1-es bit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</a:t>
            </a:r>
            <a:r>
              <a:rPr lang="hu-HU" dirty="0" smtClean="0"/>
              <a:t> </a:t>
            </a:r>
            <a:r>
              <a:rPr lang="hu-HU" dirty="0"/>
              <a:t>2</a:t>
            </a:r>
            <a:r>
              <a:rPr lang="hu-HU" dirty="0" smtClean="0"/>
              <a:t>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dirty="0" smtClean="0"/>
              <a:t>Egy paritást használó módszer (</a:t>
            </a:r>
            <a:r>
              <a:rPr lang="hu-HU" sz="2200" i="1" dirty="0" smtClean="0"/>
              <a:t>Hamming</a:t>
            </a:r>
            <a:r>
              <a:rPr lang="hu-HU" sz="2200" b="1" dirty="0" smtClean="0"/>
              <a:t>)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a kódszó bitjeit számozzuk meg 1-gyel kezdődően;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2 egészhatvány sorszámú pozíciói lesznek az ellenőrző bitek, azaz 1,2,4,8,16,…;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a maradék helyeket az üzenet bitjeivel töltjük fel;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mindegyik ellenőrző bit a bitek valamilyen csoportjának a paritását állítja be párosra (vagy páratlanra)</a:t>
            </a:r>
          </a:p>
          <a:p>
            <a:pPr>
              <a:spcBef>
                <a:spcPts val="0"/>
              </a:spcBef>
            </a:pPr>
            <a:r>
              <a:rPr lang="hu-HU" sz="2200" dirty="0" smtClean="0"/>
              <a:t>egy bit számos paritásszámítási csoportba tartozhat:</a:t>
            </a:r>
          </a:p>
          <a:p>
            <a:pPr lvl="1">
              <a:spcBef>
                <a:spcPts val="0"/>
              </a:spcBef>
            </a:pPr>
            <a:r>
              <a:rPr lang="hu-HU" sz="2200" i="1" dirty="0" smtClean="0"/>
              <a:t>k</a:t>
            </a:r>
            <a:r>
              <a:rPr lang="hu-HU" sz="2200" dirty="0" smtClean="0"/>
              <a:t> pozíciót írjuk fel kettő hatványok összegeként, a felbontásban szereplő ellenőrző pozíciók ellenőrzik a </a:t>
            </a:r>
            <a:r>
              <a:rPr lang="hu-HU" sz="2200" i="1" dirty="0" err="1" smtClean="0"/>
              <a:t>k</a:t>
            </a:r>
            <a:r>
              <a:rPr lang="hu-HU" sz="2200" dirty="0" err="1" smtClean="0"/>
              <a:t>-adik</a:t>
            </a:r>
            <a:r>
              <a:rPr lang="hu-HU" sz="2200" dirty="0" smtClean="0"/>
              <a:t> pozíciót</a:t>
            </a:r>
          </a:p>
          <a:p>
            <a:pPr lvl="1"/>
            <a:r>
              <a:rPr lang="hu-HU" sz="2200" dirty="0" smtClean="0"/>
              <a:t>Példa: </a:t>
            </a:r>
            <a:r>
              <a:rPr lang="hu-HU" sz="2200" b="1" i="1" dirty="0" smtClean="0"/>
              <a:t>k=13</a:t>
            </a:r>
            <a:r>
              <a:rPr lang="hu-HU" sz="2200" dirty="0" smtClean="0"/>
              <a:t>-ra </a:t>
            </a:r>
            <a:r>
              <a:rPr lang="hu-HU" sz="2200" b="1" i="1" dirty="0" smtClean="0"/>
              <a:t>k=1+4+8</a:t>
            </a:r>
            <a:r>
              <a:rPr lang="hu-HU" sz="2200" dirty="0" smtClean="0"/>
              <a:t>, azaz az első, a negyedik illetve a nyolcadik ellenőrző bit fogja ellenőrizni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22133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Paritás bit használata - példa 3/</a:t>
            </a:r>
            <a:r>
              <a:rPr lang="hu-HU" dirty="0"/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 smtClean="0"/>
                  <a:t>Az </a:t>
                </a:r>
                <a:r>
                  <a:rPr lang="hu-HU" sz="2200" i="1" dirty="0" smtClean="0"/>
                  <a:t>ASCII</a:t>
                </a:r>
                <a:r>
                  <a:rPr lang="hu-HU" sz="2200" dirty="0" smtClean="0"/>
                  <a:t> kód </a:t>
                </a:r>
                <a:r>
                  <a:rPr lang="hu-HU" sz="2200" i="1" dirty="0" smtClean="0"/>
                  <a:t>7</a:t>
                </a:r>
                <a:r>
                  <a:rPr lang="hu-HU" sz="2200" dirty="0" smtClean="0"/>
                  <a:t> biten ábrázolja a karaktereket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 smtClean="0"/>
                  <a:t>A példában </a:t>
                </a:r>
                <a:r>
                  <a:rPr lang="hu-HU" sz="2200" i="1" cap="small" dirty="0" err="1" smtClean="0"/>
                  <a:t>Even</a:t>
                </a:r>
                <a:r>
                  <a:rPr lang="hu-HU" sz="2200" i="1" cap="small" dirty="0" smtClean="0"/>
                  <a:t> </a:t>
                </a:r>
                <a:r>
                  <a:rPr lang="hu-HU" sz="2200" i="1" cap="small" dirty="0" err="1" smtClean="0"/>
                  <a:t>parity</a:t>
                </a:r>
                <a:r>
                  <a:rPr lang="hu-HU" sz="2200" dirty="0" err="1" smtClean="0"/>
                  <a:t>-t</a:t>
                </a:r>
                <a:r>
                  <a:rPr lang="hu-HU" sz="2200" i="1" cap="small" dirty="0" smtClean="0"/>
                  <a:t> </a:t>
                </a:r>
                <a:r>
                  <a:rPr lang="hu-HU" sz="2200" dirty="0" smtClean="0"/>
                  <a:t>használunk</a:t>
                </a:r>
                <a:endParaRPr lang="hu-HU" sz="2200" b="1" dirty="0" smtClean="0"/>
              </a:p>
              <a:p>
                <a:r>
                  <a:rPr lang="hu-HU" sz="2200" b="1" cap="small" dirty="0" smtClean="0"/>
                  <a:t>Üzenet bitek kódszóban lévő pozíciónak felbontásai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u-HU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 smtClean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2031" t="-761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30719"/>
              </p:ext>
            </p:extLst>
          </p:nvPr>
        </p:nvGraphicFramePr>
        <p:xfrm>
          <a:off x="3957639" y="1690689"/>
          <a:ext cx="5183734" cy="421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42"/>
                <a:gridCol w="1231013"/>
                <a:gridCol w="1362207"/>
                <a:gridCol w="1515872"/>
              </a:tblGrid>
              <a:tr h="83453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ASCII karakter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ASCII decimális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Üzenet</a:t>
                      </a:r>
                      <a:r>
                        <a:rPr lang="hu-HU" sz="1600" baseline="0" dirty="0" smtClean="0"/>
                        <a:t> forrás bitjei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A</a:t>
                      </a:r>
                      <a:r>
                        <a:rPr lang="hu-HU" sz="1600" baseline="0" dirty="0" smtClean="0"/>
                        <a:t>z előállt kódszavak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 smtClean="0"/>
                        <a:t>1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 smtClean="0"/>
                        <a:t>000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 smtClean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L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76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1001100</a:t>
                      </a:r>
                      <a:endParaRPr lang="en-US" sz="16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 smtClean="0"/>
                        <a:t>1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 smtClean="0"/>
                        <a:t>001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 smtClean="0"/>
                        <a:t>100</a:t>
                      </a:r>
                      <a:endParaRPr lang="en-US" sz="1600" dirty="0" smtClean="0"/>
                    </a:p>
                  </a:txBody>
                  <a:tcPr marL="68580" marR="68580"/>
                </a:tc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84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1010100</a:t>
                      </a:r>
                      <a:endParaRPr lang="en-US" sz="1600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 smtClean="0"/>
                        <a:t>1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 smtClean="0"/>
                        <a:t>010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 smtClean="0"/>
                        <a:t>100</a:t>
                      </a:r>
                      <a:endParaRPr lang="en-US" sz="1600" dirty="0" smtClean="0"/>
                    </a:p>
                  </a:txBody>
                  <a:tcPr marL="68580" marR="68580"/>
                </a:tc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 smtClean="0"/>
                        <a:t>1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 smtClean="0"/>
                        <a:t>000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 smtClean="0"/>
                        <a:t>101</a:t>
                      </a:r>
                      <a:endParaRPr lang="en-US" sz="1600" dirty="0" smtClean="0"/>
                    </a:p>
                  </a:txBody>
                  <a:tcPr marL="68580" marR="68580"/>
                </a:tc>
              </a:tr>
              <a:tr h="48350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32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0100000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 smtClean="0"/>
                        <a:t>0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 smtClean="0"/>
                        <a:t>110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 smtClean="0"/>
                        <a:t>000</a:t>
                      </a:r>
                      <a:endParaRPr lang="en-US" sz="1600" dirty="0"/>
                    </a:p>
                  </a:txBody>
                  <a:tcPr marL="68580" marR="68580"/>
                </a:tc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73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1001001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hu-HU" sz="1600" dirty="0" smtClean="0"/>
                        <a:t>1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 smtClean="0"/>
                        <a:t>001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 smtClean="0"/>
                        <a:t>001</a:t>
                      </a:r>
                      <a:endParaRPr lang="en-US" sz="1600" dirty="0" smtClean="0"/>
                    </a:p>
                  </a:txBody>
                  <a:tcPr marL="68580" marR="68580"/>
                </a:tc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K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75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1001011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 smtClean="0"/>
                        <a:t>1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 smtClean="0"/>
                        <a:t>001</a:t>
                      </a:r>
                      <a:r>
                        <a:rPr lang="hu-HU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 smtClean="0"/>
                        <a:t>011</a:t>
                      </a:r>
                      <a:endParaRPr lang="en-US" sz="1600" dirty="0" smtClean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Paritás bit használata 4/</a:t>
            </a:r>
            <a:r>
              <a:rPr lang="hu-HU" dirty="0" err="1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312047" cy="2489200"/>
          </a:xfrm>
        </p:spPr>
        <p:txBody>
          <a:bodyPr>
            <a:normAutofit fontScale="92500"/>
          </a:bodyPr>
          <a:lstStyle/>
          <a:p>
            <a:r>
              <a:rPr lang="hu-HU" sz="2200" dirty="0" smtClean="0"/>
              <a:t>a vevő az üzenet megérkezésekor </a:t>
            </a:r>
            <a:r>
              <a:rPr lang="hu-HU" sz="2200" i="1" dirty="0" smtClean="0"/>
              <a:t>0</a:t>
            </a:r>
            <a:r>
              <a:rPr lang="hu-HU" sz="2200" dirty="0" smtClean="0"/>
              <a:t>-ára állítja a számlálóját, ezt követően megvizsgálja a paritás biteket, ha a </a:t>
            </a:r>
            <a:r>
              <a:rPr lang="hu-HU" sz="2200" i="1" dirty="0" err="1" smtClean="0"/>
              <a:t>k</a:t>
            </a:r>
            <a:r>
              <a:rPr lang="hu-HU" sz="2200" dirty="0" err="1" smtClean="0"/>
              <a:t>-adik</a:t>
            </a:r>
            <a:r>
              <a:rPr lang="hu-HU" sz="2200" dirty="0" smtClean="0"/>
              <a:t> paritás nem jó, akkor a számlálóhoz ad </a:t>
            </a:r>
            <a:r>
              <a:rPr lang="hu-HU" sz="2200" i="1" dirty="0" smtClean="0"/>
              <a:t>k</a:t>
            </a:r>
            <a:r>
              <a:rPr lang="hu-HU" sz="2200" dirty="0" smtClean="0"/>
              <a:t>-t</a:t>
            </a:r>
          </a:p>
          <a:p>
            <a:r>
              <a:rPr lang="hu-HU" sz="2200" dirty="0" smtClean="0"/>
              <a:t>Ha a számláló </a:t>
            </a:r>
            <a:r>
              <a:rPr lang="hu-HU" sz="2200" i="1" dirty="0" smtClean="0"/>
              <a:t>0</a:t>
            </a:r>
            <a:r>
              <a:rPr lang="hu-HU" sz="2200" dirty="0" smtClean="0"/>
              <a:t> lesz, akkor érvényes kódszónak tekinti a vevő a kapott üzenetet; ha a számláló nem nulla, akkor a hibás bit sorszámát tartalmazza, azaz ha például az első, a második és nyolcadik bit helytelen, akkor a megváltozott bit a tizenegyedik. </a:t>
            </a:r>
          </a:p>
          <a:p>
            <a:endParaRPr lang="hu-HU" sz="2200" dirty="0"/>
          </a:p>
          <a:p>
            <a:pPr marL="0" indent="0">
              <a:buNone/>
            </a:pPr>
            <a:endParaRPr lang="hu-H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446319" y="4465160"/>
            <a:ext cx="1863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 smtClean="0"/>
              <a:t>1</a:t>
            </a:r>
            <a:r>
              <a:rPr lang="hu-HU" sz="2200" b="1" dirty="0" smtClean="0">
                <a:solidFill>
                  <a:schemeClr val="accent1"/>
                </a:solidFill>
              </a:rPr>
              <a:t>0</a:t>
            </a:r>
            <a:r>
              <a:rPr lang="hu-HU" sz="2200" dirty="0" smtClean="0"/>
              <a:t>1</a:t>
            </a:r>
            <a:r>
              <a:rPr lang="hu-HU" sz="2200" b="1" dirty="0" smtClean="0">
                <a:solidFill>
                  <a:schemeClr val="accent1"/>
                </a:solidFill>
              </a:rPr>
              <a:t>0</a:t>
            </a:r>
            <a:r>
              <a:rPr lang="hu-HU" sz="2200" dirty="0" smtClean="0"/>
              <a:t>0</a:t>
            </a:r>
            <a:r>
              <a:rPr lang="hu-HU" sz="2200" b="1" dirty="0" smtClean="0">
                <a:solidFill>
                  <a:srgbClr val="FF0000"/>
                </a:solidFill>
              </a:rPr>
              <a:t>1</a:t>
            </a:r>
            <a:r>
              <a:rPr lang="hu-HU" sz="2200" dirty="0" smtClean="0"/>
              <a:t>0</a:t>
            </a:r>
            <a:r>
              <a:rPr lang="hu-HU" sz="2200" b="1" dirty="0" smtClean="0"/>
              <a:t>0</a:t>
            </a:r>
            <a:r>
              <a:rPr lang="hu-HU" sz="2200" dirty="0" smtClean="0"/>
              <a:t>101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65160"/>
            <a:ext cx="252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 smtClean="0"/>
              <a:t>Fogadott </a:t>
            </a:r>
            <a:r>
              <a:rPr lang="hu-HU" sz="2200" i="1" cap="small" dirty="0" smtClean="0"/>
              <a:t>E</a:t>
            </a:r>
            <a:r>
              <a:rPr lang="hu-HU" sz="2200" cap="small" dirty="0" smtClean="0"/>
              <a:t> karakter</a:t>
            </a:r>
            <a:endParaRPr lang="en-US" sz="22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465160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 smtClean="0"/>
              <a:t>Számláló</a:t>
            </a:r>
            <a:r>
              <a:rPr lang="hu-HU" sz="2200" dirty="0" smtClean="0"/>
              <a:t> = 2 + 4 </a:t>
            </a:r>
            <a:endParaRPr lang="en-US" sz="2200" dirty="0"/>
          </a:p>
        </p:txBody>
      </p:sp>
      <p:sp>
        <p:nvSpPr>
          <p:cNvPr id="7" name="Right Arrow 6"/>
          <p:cNvSpPr/>
          <p:nvPr/>
        </p:nvSpPr>
        <p:spPr>
          <a:xfrm>
            <a:off x="4368800" y="4143377"/>
            <a:ext cx="1422400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/>
              <a:t>Számláló != 0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6319" y="5600283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 smtClean="0"/>
              <a:t>1</a:t>
            </a:r>
            <a:r>
              <a:rPr lang="hu-HU" sz="2200" b="1" dirty="0" smtClean="0">
                <a:solidFill>
                  <a:srgbClr val="FF0000"/>
                </a:solidFill>
              </a:rPr>
              <a:t>1</a:t>
            </a:r>
            <a:r>
              <a:rPr lang="hu-HU" sz="2200" dirty="0" smtClean="0"/>
              <a:t>1</a:t>
            </a:r>
            <a:r>
              <a:rPr lang="hu-HU" sz="2200" b="1" dirty="0" smtClean="0"/>
              <a:t>1</a:t>
            </a:r>
            <a:r>
              <a:rPr lang="hu-HU" sz="2200" dirty="0" smtClean="0"/>
              <a:t>001</a:t>
            </a:r>
            <a:r>
              <a:rPr lang="hu-HU" sz="2200" b="1" dirty="0" smtClean="0"/>
              <a:t>1</a:t>
            </a:r>
            <a:r>
              <a:rPr lang="hu-HU" sz="2200" dirty="0" smtClean="0"/>
              <a:t>100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27" y="5600281"/>
            <a:ext cx="251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 smtClean="0"/>
              <a:t>Fogadott </a:t>
            </a:r>
            <a:r>
              <a:rPr lang="hu-HU" sz="2200" i="1" cap="small" dirty="0"/>
              <a:t>L</a:t>
            </a:r>
            <a:r>
              <a:rPr lang="hu-HU" sz="2200" cap="small" dirty="0" smtClean="0"/>
              <a:t> karakter</a:t>
            </a:r>
            <a:endParaRPr lang="en-US" sz="22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600283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 smtClean="0"/>
              <a:t>Számláló</a:t>
            </a:r>
            <a:r>
              <a:rPr lang="hu-HU" sz="2200" dirty="0" smtClean="0"/>
              <a:t> = 2</a:t>
            </a:r>
            <a:endParaRPr lang="en-US" sz="2200" dirty="0"/>
          </a:p>
        </p:txBody>
      </p:sp>
      <p:sp>
        <p:nvSpPr>
          <p:cNvPr id="12" name="Right Arrow 11"/>
          <p:cNvSpPr/>
          <p:nvPr/>
        </p:nvSpPr>
        <p:spPr>
          <a:xfrm>
            <a:off x="4368800" y="5426260"/>
            <a:ext cx="1320800" cy="77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 smtClean="0"/>
              <a:t>Számláló != 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73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9526"/>
              </p:ext>
            </p:extLst>
          </p:nvPr>
        </p:nvGraphicFramePr>
        <p:xfrm>
          <a:off x="5300639" y="5397843"/>
          <a:ext cx="4229137" cy="148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Image Document" r:id="rId3" imgW="7236619" imgH="4214813" progId="Imaging.Document">
                  <p:embed/>
                </p:oleObj>
              </mc:Choice>
              <mc:Fallback>
                <p:oleObj name="Image Document" r:id="rId3" imgW="7236619" imgH="4214813" progId="Imaging.Document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39" y="5397843"/>
                        <a:ext cx="4229137" cy="1488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Frekvencia </a:t>
            </a:r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Olyan módszertan, amelyben egy kommunikációs csatornán több szignál kombinációja adja az átvitelt. </a:t>
            </a:r>
          </a:p>
          <a:p>
            <a:r>
              <a:rPr lang="hu-HU" sz="2800" dirty="0" smtClean="0"/>
              <a:t>Minden szignálhoz más frekvencia tartozik.</a:t>
            </a:r>
          </a:p>
          <a:p>
            <a:r>
              <a:rPr lang="hu-HU" sz="2800" dirty="0" smtClean="0"/>
              <a:t>Angolul </a:t>
            </a:r>
            <a:r>
              <a:rPr lang="hu-HU" sz="2800" b="1" dirty="0" err="1" smtClean="0"/>
              <a:t>F</a:t>
            </a:r>
            <a:r>
              <a:rPr lang="hu-HU" sz="2800" i="1" dirty="0" err="1" smtClean="0"/>
              <a:t>requency-</a:t>
            </a:r>
            <a:r>
              <a:rPr lang="hu-HU" sz="2800" b="1" dirty="0" err="1" smtClean="0"/>
              <a:t>D</a:t>
            </a:r>
            <a:r>
              <a:rPr lang="hu-HU" sz="2800" i="1" dirty="0" err="1" smtClean="0"/>
              <a:t>ivision</a:t>
            </a:r>
            <a:r>
              <a:rPr lang="hu-HU" sz="2800" dirty="0" smtClean="0"/>
              <a:t> </a:t>
            </a:r>
            <a:r>
              <a:rPr lang="hu-HU" sz="2800" b="1" dirty="0" err="1" smtClean="0"/>
              <a:t>M</a:t>
            </a:r>
            <a:r>
              <a:rPr lang="hu-HU" sz="2800" i="1" dirty="0" err="1" smtClean="0"/>
              <a:t>ultiplexing</a:t>
            </a:r>
            <a:endParaRPr lang="hu-HU" sz="2800" i="1" dirty="0" smtClean="0"/>
          </a:p>
          <a:p>
            <a:r>
              <a:rPr lang="hu-HU" sz="2800" dirty="0" smtClean="0"/>
              <a:t>Tipikusan analóg vonalon használják.</a:t>
            </a:r>
          </a:p>
          <a:p>
            <a:r>
              <a:rPr lang="hu-HU" sz="2800" dirty="0" smtClean="0"/>
              <a:t>Többféle megvalósítása van:</a:t>
            </a:r>
          </a:p>
          <a:p>
            <a:pPr lvl="1"/>
            <a:r>
              <a:rPr lang="hu-HU" sz="2400" dirty="0"/>
              <a:t>XOR a szignálokon véletlen </a:t>
            </a:r>
            <a:r>
              <a:rPr lang="hu-HU" sz="2400" dirty="0" smtClean="0"/>
              <a:t>bitsorozattal,</a:t>
            </a:r>
          </a:p>
          <a:p>
            <a:pPr lvl="1"/>
            <a:r>
              <a:rPr lang="hu-HU" sz="2400" dirty="0" err="1"/>
              <a:t>pszeudo</a:t>
            </a:r>
            <a:r>
              <a:rPr lang="hu-HU" sz="2400" dirty="0"/>
              <a:t> véletlen szám alapú választás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2-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573" y="3541043"/>
            <a:ext cx="3117414" cy="18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9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Hullámhossz </a:t>
            </a:r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67280"/>
          </a:xfrm>
        </p:spPr>
        <p:txBody>
          <a:bodyPr/>
          <a:lstStyle/>
          <a:p>
            <a:r>
              <a:rPr lang="hu-HU" dirty="0"/>
              <a:t>Optikai kábeleknél alkalmazzák</a:t>
            </a:r>
            <a:r>
              <a:rPr lang="hu-HU" dirty="0" smtClean="0"/>
              <a:t>.</a:t>
            </a:r>
          </a:p>
          <a:p>
            <a:r>
              <a:rPr lang="hu-HU" dirty="0" smtClean="0"/>
              <a:t>Angolul </a:t>
            </a:r>
            <a:r>
              <a:rPr lang="hu-HU" b="1" dirty="0" err="1" smtClean="0"/>
              <a:t>W</a:t>
            </a:r>
            <a:r>
              <a:rPr lang="hu-HU" dirty="0" err="1" smtClean="0"/>
              <a:t>avelength</a:t>
            </a:r>
            <a:r>
              <a:rPr lang="hu-HU" i="1" dirty="0" err="1" smtClean="0"/>
              <a:t>-</a:t>
            </a:r>
            <a:r>
              <a:rPr lang="hu-HU" b="1" dirty="0" err="1" smtClean="0"/>
              <a:t>D</a:t>
            </a:r>
            <a:r>
              <a:rPr lang="hu-HU" i="1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i="1" dirty="0" err="1" smtClean="0"/>
              <a:t>ultiplexing</a:t>
            </a:r>
            <a:endParaRPr lang="hu-HU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57227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225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226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7227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6763" y="3818022"/>
            <a:ext cx="415090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W</a:t>
            </a:r>
          </a:p>
          <a:p>
            <a:pPr algn="ctr"/>
            <a:r>
              <a:rPr lang="hu-HU" dirty="0" smtClean="0"/>
              <a:t>D</a:t>
            </a:r>
          </a:p>
          <a:p>
            <a:pPr algn="ctr"/>
            <a:r>
              <a:rPr lang="hu-HU" dirty="0" smtClean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4636" y="3818021"/>
            <a:ext cx="397043" cy="157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W</a:t>
            </a:r>
          </a:p>
          <a:p>
            <a:pPr algn="ctr"/>
            <a:r>
              <a:rPr lang="hu-HU" dirty="0" smtClean="0"/>
              <a:t>D</a:t>
            </a:r>
          </a:p>
          <a:p>
            <a:pPr algn="ctr"/>
            <a:r>
              <a:rPr lang="hu-HU" dirty="0" smtClean="0"/>
              <a:t>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4360" y="3632115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44358" y="4129420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4359" y="4626726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4360" y="5172157"/>
            <a:ext cx="724903" cy="385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TR4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3"/>
          </p:cNvCxnSpPr>
          <p:nvPr/>
        </p:nvCxnSpPr>
        <p:spPr>
          <a:xfrm>
            <a:off x="1382130" y="3824620"/>
            <a:ext cx="1004633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1382128" y="4321925"/>
            <a:ext cx="1004635" cy="14438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1382129" y="4739021"/>
            <a:ext cx="1004634" cy="802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</p:cNvCxnSpPr>
          <p:nvPr/>
        </p:nvCxnSpPr>
        <p:spPr>
          <a:xfrm flipV="1">
            <a:off x="1382130" y="5011736"/>
            <a:ext cx="1004633" cy="35292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1"/>
          </p:cNvCxnSpPr>
          <p:nvPr/>
        </p:nvCxnSpPr>
        <p:spPr>
          <a:xfrm flipV="1">
            <a:off x="5021679" y="3824620"/>
            <a:ext cx="1022681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1" idx="1"/>
          </p:cNvCxnSpPr>
          <p:nvPr/>
        </p:nvCxnSpPr>
        <p:spPr>
          <a:xfrm flipV="1">
            <a:off x="5021677" y="4321926"/>
            <a:ext cx="1022681" cy="12031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1679" y="4783136"/>
            <a:ext cx="1022680" cy="360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3" idx="1"/>
          </p:cNvCxnSpPr>
          <p:nvPr/>
        </p:nvCxnSpPr>
        <p:spPr>
          <a:xfrm>
            <a:off x="5021678" y="5051842"/>
            <a:ext cx="1022682" cy="31282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801853" y="4442240"/>
            <a:ext cx="1822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02483" y="4594640"/>
            <a:ext cx="18227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01853" y="4739021"/>
            <a:ext cx="182278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04280" y="4875377"/>
            <a:ext cx="182278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</a:t>
            </a:fld>
            <a:endParaRPr lang="en-US"/>
          </a:p>
        </p:txBody>
      </p:sp>
      <p:pic>
        <p:nvPicPr>
          <p:cNvPr id="28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6" y="2901190"/>
            <a:ext cx="6943723" cy="367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Időbeli </a:t>
            </a:r>
            <a:r>
              <a:rPr lang="hu-HU" dirty="0" err="1" smtClean="0"/>
              <a:t>multiplexálás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16455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Több párhuzamos adatfolyam átvitelét a jelsorozat rövid időintervallumokra szegmentálásával oldja meg. </a:t>
            </a:r>
          </a:p>
          <a:p>
            <a:r>
              <a:rPr lang="hu-HU" dirty="0" smtClean="0"/>
              <a:t>Diszkrét időszeletek használata. Minden állomás saját időszeletet kap.</a:t>
            </a:r>
          </a:p>
          <a:p>
            <a:r>
              <a:rPr lang="hu-HU" dirty="0" smtClean="0"/>
              <a:t>Angolul </a:t>
            </a:r>
            <a:r>
              <a:rPr lang="hu-HU" b="1" dirty="0" err="1" smtClean="0"/>
              <a:t>T</a:t>
            </a:r>
            <a:r>
              <a:rPr lang="hu-HU" i="1" dirty="0" err="1" smtClean="0"/>
              <a:t>ime-</a:t>
            </a:r>
            <a:r>
              <a:rPr lang="hu-HU" b="1" dirty="0" err="1" smtClean="0"/>
              <a:t>D</a:t>
            </a:r>
            <a:r>
              <a:rPr lang="hu-HU" i="1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/>
              <a:t>M</a:t>
            </a:r>
            <a:r>
              <a:rPr lang="hu-HU" i="1" dirty="0" err="1" smtClean="0"/>
              <a:t>ultiplexing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5410" y="404368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41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5410" y="565213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3190" y="4023360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73190" y="483425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3190" y="5611495"/>
            <a:ext cx="39243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4983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</a:t>
            </a:r>
          </a:p>
          <a:p>
            <a:pPr algn="ctr"/>
            <a:r>
              <a:rPr lang="hu-HU" dirty="0" smtClean="0"/>
              <a:t>D</a:t>
            </a:r>
          </a:p>
          <a:p>
            <a:pPr algn="ctr"/>
            <a:r>
              <a:rPr lang="hu-HU" dirty="0" smtClean="0"/>
              <a:t>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70170" y="4145280"/>
            <a:ext cx="392430" cy="1869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</a:t>
            </a:r>
          </a:p>
          <a:p>
            <a:pPr algn="ctr"/>
            <a:r>
              <a:rPr lang="hu-HU" dirty="0" smtClean="0"/>
              <a:t>D</a:t>
            </a:r>
          </a:p>
          <a:p>
            <a:pPr algn="ctr"/>
            <a:r>
              <a:rPr lang="hu-HU" dirty="0" smtClean="0"/>
              <a:t>M</a:t>
            </a:r>
            <a:endParaRPr lang="en-US" dirty="0"/>
          </a:p>
        </p:txBody>
      </p:sp>
      <p:cxnSp>
        <p:nvCxnSpPr>
          <p:cNvPr id="13" name="Elbow Connector 12"/>
          <p:cNvCxnSpPr>
            <a:stCxn id="4" idx="3"/>
          </p:cNvCxnSpPr>
          <p:nvPr/>
        </p:nvCxnSpPr>
        <p:spPr>
          <a:xfrm>
            <a:off x="1767840" y="4287520"/>
            <a:ext cx="697230" cy="447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1767840" y="5563871"/>
            <a:ext cx="697230" cy="332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10" idx="1"/>
          </p:cNvCxnSpPr>
          <p:nvPr/>
        </p:nvCxnSpPr>
        <p:spPr>
          <a:xfrm>
            <a:off x="1767840" y="5078096"/>
            <a:ext cx="6819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27" idx="1"/>
          </p:cNvCxnSpPr>
          <p:nvPr/>
        </p:nvCxnSpPr>
        <p:spPr>
          <a:xfrm flipV="1">
            <a:off x="2842261" y="5078096"/>
            <a:ext cx="598313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61909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982331" y="4834255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40573" y="4834255"/>
            <a:ext cx="18478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3"/>
            <a:endCxn id="11" idx="1"/>
          </p:cNvCxnSpPr>
          <p:nvPr/>
        </p:nvCxnSpPr>
        <p:spPr>
          <a:xfrm>
            <a:off x="4546695" y="5078096"/>
            <a:ext cx="623476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8" idx="1"/>
          </p:cNvCxnSpPr>
          <p:nvPr/>
        </p:nvCxnSpPr>
        <p:spPr>
          <a:xfrm flipV="1">
            <a:off x="5562600" y="5078096"/>
            <a:ext cx="910590" cy="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7" idx="1"/>
          </p:cNvCxnSpPr>
          <p:nvPr/>
        </p:nvCxnSpPr>
        <p:spPr>
          <a:xfrm flipV="1">
            <a:off x="5562600" y="4267200"/>
            <a:ext cx="910590" cy="325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9" idx="1"/>
          </p:cNvCxnSpPr>
          <p:nvPr/>
        </p:nvCxnSpPr>
        <p:spPr>
          <a:xfrm>
            <a:off x="5562600" y="5611495"/>
            <a:ext cx="910590" cy="243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2506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98485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75420" y="4832350"/>
            <a:ext cx="19240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4" name="Objektum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25757"/>
              </p:ext>
            </p:extLst>
          </p:nvPr>
        </p:nvGraphicFramePr>
        <p:xfrm>
          <a:off x="4893860" y="4145280"/>
          <a:ext cx="3943519" cy="24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Image Document" r:id="rId3" imgW="8906608" imgH="5187462" progId="Imaging.Document">
                  <p:embed/>
                </p:oleObj>
              </mc:Choice>
              <mc:Fallback>
                <p:oleObj name="Image Document" r:id="rId3" imgW="8906608" imgH="5187462" progId="Imaging.Document">
                  <p:embed/>
                  <p:pic>
                    <p:nvPicPr>
                      <p:cNvPr id="0" name="Objektum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860" y="4145280"/>
                        <a:ext cx="3943519" cy="2428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solidFill>
                  <a:srgbClr val="00B0F0"/>
                </a:solidFill>
              </a:rPr>
              <a:t>C</a:t>
            </a:r>
            <a:r>
              <a:rPr lang="hu-HU" dirty="0" err="1" smtClean="0"/>
              <a:t>ode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D</a:t>
            </a:r>
            <a:r>
              <a:rPr lang="hu-HU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M</a:t>
            </a:r>
            <a:r>
              <a:rPr lang="hu-HU" dirty="0" err="1" smtClean="0"/>
              <a:t>ultiple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ccess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000" dirty="0"/>
              <a:t>a</a:t>
            </a:r>
            <a:r>
              <a:rPr lang="hu-HU" sz="2000" dirty="0" smtClean="0"/>
              <a:t> harmadik generációs mobiltelefon hálózatok alapját képezi (</a:t>
            </a:r>
            <a:r>
              <a:rPr lang="hu-HU" sz="2000" i="1" dirty="0" smtClean="0"/>
              <a:t>IS-95 szabvány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m</a:t>
            </a:r>
            <a:r>
              <a:rPr lang="hu-HU" sz="2000" dirty="0" smtClean="0"/>
              <a:t>inden állomás egyfolytában sugározhat a rendelkezésre álló teljes frekvenciasávon</a:t>
            </a:r>
          </a:p>
          <a:p>
            <a:r>
              <a:rPr lang="hu-HU" sz="2000" dirty="0" smtClean="0"/>
              <a:t>Feltételezi, hogy a többszörös jelek lineárisan összeadódnak.</a:t>
            </a:r>
          </a:p>
          <a:p>
            <a:r>
              <a:rPr lang="hu-HU" sz="2000" b="1" dirty="0" smtClean="0"/>
              <a:t>Kulcsa</a:t>
            </a:r>
            <a:r>
              <a:rPr lang="hu-HU" sz="2000" dirty="0" smtClean="0"/>
              <a:t>: a hasznos jel kiszűrése</a:t>
            </a:r>
          </a:p>
          <a:p>
            <a:pPr marL="0" indent="0">
              <a:buNone/>
            </a:pPr>
            <a:endParaRPr lang="hu-HU" sz="2000" b="1" dirty="0" smtClean="0"/>
          </a:p>
          <a:p>
            <a:pPr marL="0" indent="0">
              <a:buNone/>
            </a:pPr>
            <a:r>
              <a:rPr lang="hu-HU" sz="2000" b="1" cap="small" dirty="0" smtClean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 smtClean="0"/>
              <a:t>minden bitidőt </a:t>
            </a:r>
            <a:r>
              <a:rPr lang="hu-HU" sz="2000" i="1" dirty="0" smtClean="0"/>
              <a:t>m</a:t>
            </a:r>
            <a:r>
              <a:rPr lang="hu-HU" sz="2000" dirty="0" smtClean="0"/>
              <a:t> darab rövid intervallumra osztunk, ezek a töredékek (angolul </a:t>
            </a:r>
            <a:r>
              <a:rPr lang="hu-HU" sz="2000" i="1" dirty="0" smtClean="0"/>
              <a:t>chip</a:t>
            </a:r>
            <a:r>
              <a:rPr lang="hu-HU" sz="2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hu-HU" sz="2000" dirty="0" smtClean="0"/>
              <a:t>minden állomáshoz egy </a:t>
            </a:r>
            <a:r>
              <a:rPr lang="hu-HU" sz="2000" i="1" dirty="0" smtClean="0"/>
              <a:t>m</a:t>
            </a:r>
            <a:r>
              <a:rPr lang="hu-HU" sz="2000" dirty="0" smtClean="0"/>
              <a:t> bites kód tartozik, úgynevezett töredéksorozat (angolul </a:t>
            </a:r>
            <a:r>
              <a:rPr lang="hu-HU" sz="2000" i="1" dirty="0" smtClean="0"/>
              <a:t>chip </a:t>
            </a:r>
            <a:r>
              <a:rPr lang="hu-HU" sz="2000" i="1" dirty="0" err="1" smtClean="0"/>
              <a:t>sequence</a:t>
            </a:r>
            <a:r>
              <a:rPr lang="hu-HU" sz="2000" dirty="0" smtClean="0"/>
              <a:t>) </a:t>
            </a:r>
          </a:p>
          <a:p>
            <a:pPr>
              <a:spcBef>
                <a:spcPts val="600"/>
              </a:spcBef>
            </a:pPr>
            <a:r>
              <a:rPr lang="hu-HU" sz="2000" dirty="0" smtClean="0"/>
              <a:t>Ha 1-es bitet akar továbbítani egy állomás, akkor elküldi a saját töredéksorozatát. </a:t>
            </a:r>
          </a:p>
          <a:p>
            <a:pPr>
              <a:spcBef>
                <a:spcPts val="600"/>
              </a:spcBef>
            </a:pPr>
            <a:r>
              <a:rPr lang="hu-HU" sz="2000" dirty="0" smtClean="0"/>
              <a:t>Ha 0-es </a:t>
            </a:r>
            <a:r>
              <a:rPr lang="hu-HU" sz="2000" dirty="0"/>
              <a:t>bitet akar továbbítani egy állomás, akkor elküldi a saját </a:t>
            </a:r>
            <a:r>
              <a:rPr lang="hu-HU" sz="2000" dirty="0" smtClean="0"/>
              <a:t>töredéksorozatának egyes </a:t>
            </a:r>
            <a:r>
              <a:rPr lang="hu-HU" sz="2000" dirty="0" err="1" smtClean="0"/>
              <a:t>komplemensét</a:t>
            </a:r>
            <a:r>
              <a:rPr lang="hu-HU" sz="200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>
                <a:solidFill>
                  <a:srgbClr val="00B0F0"/>
                </a:solidFill>
              </a:rPr>
              <a:t>C</a:t>
            </a:r>
            <a:r>
              <a:rPr lang="hu-HU" dirty="0" err="1" smtClean="0"/>
              <a:t>ode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D</a:t>
            </a:r>
            <a:r>
              <a:rPr lang="hu-HU" dirty="0" err="1" smtClean="0"/>
              <a:t>ivision</a:t>
            </a:r>
            <a:r>
              <a:rPr lang="hu-HU" dirty="0" smtClean="0"/>
              <a:t> </a:t>
            </a:r>
            <a:r>
              <a:rPr lang="hu-HU" b="1" dirty="0" err="1" smtClean="0">
                <a:solidFill>
                  <a:srgbClr val="00B0F0"/>
                </a:solidFill>
              </a:rPr>
              <a:t>M</a:t>
            </a:r>
            <a:r>
              <a:rPr lang="hu-HU" dirty="0" err="1" smtClean="0"/>
              <a:t>ultiple</a:t>
            </a:r>
            <a:r>
              <a:rPr lang="hu-HU" dirty="0" smtClean="0"/>
              <a:t> </a:t>
            </a:r>
            <a:r>
              <a:rPr lang="hu-HU" b="1" dirty="0" smtClean="0">
                <a:solidFill>
                  <a:srgbClr val="00B0F0"/>
                </a:solidFill>
              </a:rPr>
              <a:t>A</a:t>
            </a:r>
            <a:r>
              <a:rPr lang="hu-HU" dirty="0" smtClean="0"/>
              <a:t>ccess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m-szeres sávszélesség válik szükségessé, azaz szórt spektrumú kommunikációt valósít meg</a:t>
            </a:r>
          </a:p>
          <a:p>
            <a:r>
              <a:rPr lang="hu-HU" sz="2000" dirty="0" smtClean="0"/>
              <a:t>szemléltetésre bipoláris kódolást használunk:</a:t>
            </a:r>
          </a:p>
          <a:p>
            <a:pPr lvl="1"/>
            <a:r>
              <a:rPr lang="hu-HU" sz="2000" dirty="0" smtClean="0"/>
              <a:t>bináris 0 esetén -1; </a:t>
            </a:r>
            <a:r>
              <a:rPr lang="hu-HU" sz="2000" dirty="0"/>
              <a:t>bináris </a:t>
            </a:r>
            <a:r>
              <a:rPr lang="hu-HU" sz="2000" dirty="0" smtClean="0"/>
              <a:t>1 </a:t>
            </a:r>
            <a:r>
              <a:rPr lang="hu-HU" sz="2000" dirty="0"/>
              <a:t>esetén </a:t>
            </a:r>
            <a:r>
              <a:rPr lang="hu-HU" sz="2000" dirty="0" smtClean="0"/>
              <a:t>+1</a:t>
            </a:r>
          </a:p>
          <a:p>
            <a:pPr lvl="1"/>
            <a:r>
              <a:rPr lang="hu-HU" sz="2000" dirty="0" smtClean="0"/>
              <a:t>az állomásokhoz rendelt töredék sorozatok </a:t>
            </a:r>
            <a:r>
              <a:rPr lang="hu-HU" sz="2000" b="1" dirty="0" smtClean="0"/>
              <a:t>páronként ortogonálisak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72535</TotalTime>
  <Words>3427</Words>
  <Application>Microsoft Office PowerPoint</Application>
  <PresentationFormat>Diavetítés a képernyőre (4:3 oldalarány)</PresentationFormat>
  <Paragraphs>612</Paragraphs>
  <Slides>49</Slides>
  <Notes>8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49</vt:i4>
      </vt:variant>
    </vt:vector>
  </HeadingPairs>
  <TitlesOfParts>
    <vt:vector size="51" baseType="lpstr">
      <vt:lpstr>Median</vt:lpstr>
      <vt:lpstr>Image Document</vt:lpstr>
      <vt:lpstr>Számítógépes Hálózatok</vt:lpstr>
      <vt:lpstr>PowerPoint bemutató</vt:lpstr>
      <vt:lpstr>Multiplexálás</vt:lpstr>
      <vt:lpstr>Térbeli multiplexálás</vt:lpstr>
      <vt:lpstr>Frekvencia multiplexálás</vt:lpstr>
      <vt:lpstr>Hullámhossz multiplexálás</vt:lpstr>
      <vt:lpstr>Időbeli multiplexálás</vt:lpstr>
      <vt:lpstr>Code Division Multiple Access 1/3</vt:lpstr>
      <vt:lpstr>Code Division Multiple Access 2/3</vt:lpstr>
      <vt:lpstr>Code Division Multiple Access 3/3</vt:lpstr>
      <vt:lpstr>Code Division Multiple Access példa</vt:lpstr>
      <vt:lpstr>Code Division Multiple Access példa</vt:lpstr>
      <vt:lpstr>Médium többszörös használata összefoglalás</vt:lpstr>
      <vt:lpstr>Adatkapcsolati réteg</vt:lpstr>
      <vt:lpstr>Adatkapcsolati réteg</vt:lpstr>
      <vt:lpstr>Adatkapcsolati réteg</vt:lpstr>
      <vt:lpstr>Adatkapcsolati réteg</vt:lpstr>
      <vt:lpstr>PowerPoint bemutató</vt:lpstr>
      <vt:lpstr>Keret képzés/Keretezés/Framing</vt:lpstr>
      <vt:lpstr>Bájt alapú: Karakterszámlálás</vt:lpstr>
      <vt:lpstr>Bájt alapú: Bájt beszúrás (Byte Stuffing)</vt:lpstr>
      <vt:lpstr>Bájt beszúrás példa</vt:lpstr>
      <vt:lpstr>Bit alapú: Bit beszúrás (Bit stuffing)</vt:lpstr>
      <vt:lpstr>Példa bit beszúrásra</vt:lpstr>
      <vt:lpstr>Óra alapú keretezés: SONET</vt:lpstr>
      <vt:lpstr>PowerPoint bemutató</vt:lpstr>
      <vt:lpstr>Zaj kezelése</vt:lpstr>
      <vt:lpstr>Bithibák definíciók és példák</vt:lpstr>
      <vt:lpstr>Naiv hibadetektálás</vt:lpstr>
      <vt:lpstr>Paritás Bit</vt:lpstr>
      <vt:lpstr>Hiba vezérlés</vt:lpstr>
      <vt:lpstr>Hiba vezérlés</vt:lpstr>
      <vt:lpstr>Redundancia</vt:lpstr>
      <vt:lpstr>Redundancia</vt:lpstr>
      <vt:lpstr>Error</vt:lpstr>
      <vt:lpstr>Elméleti alapok</vt:lpstr>
      <vt:lpstr>Példa Hamming távolságra</vt:lpstr>
      <vt:lpstr>Hamming távolság használata</vt:lpstr>
      <vt:lpstr>Hamming korlát bináris kódkönyvre 1/3</vt:lpstr>
      <vt:lpstr>Hamming korlát bináris kódkönyvre 2/3</vt:lpstr>
      <vt:lpstr>Hamming korlát bináris kódkönyvre 3/3</vt:lpstr>
      <vt:lpstr>Hibafelismerés és javítás Hamming távolsággal</vt:lpstr>
      <vt:lpstr>Hiba felismerés</vt:lpstr>
      <vt:lpstr>Hiba javítás</vt:lpstr>
      <vt:lpstr>Újra a paritás bit használata 1/4</vt:lpstr>
      <vt:lpstr>Paritás bit használata 2/4</vt:lpstr>
      <vt:lpstr>Paritás bit használata - példa 3/4</vt:lpstr>
      <vt:lpstr>Paritás bit használata 4/4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Sándor Laki</cp:lastModifiedBy>
  <cp:revision>959</cp:revision>
  <cp:lastPrinted>2012-08-22T04:00:45Z</cp:lastPrinted>
  <dcterms:created xsi:type="dcterms:W3CDTF">2012-01-03T02:22:46Z</dcterms:created>
  <dcterms:modified xsi:type="dcterms:W3CDTF">2017-10-01T20:24:51Z</dcterms:modified>
</cp:coreProperties>
</file>