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49"/>
  </p:notesMasterIdLst>
  <p:sldIdLst>
    <p:sldId id="383" r:id="rId2"/>
    <p:sldId id="470" r:id="rId3"/>
    <p:sldId id="508" r:id="rId4"/>
    <p:sldId id="520" r:id="rId5"/>
    <p:sldId id="521" r:id="rId6"/>
    <p:sldId id="522" r:id="rId7"/>
    <p:sldId id="523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2" r:id="rId16"/>
    <p:sldId id="543" r:id="rId17"/>
    <p:sldId id="544" r:id="rId18"/>
    <p:sldId id="559" r:id="rId19"/>
    <p:sldId id="560" r:id="rId20"/>
    <p:sldId id="557" r:id="rId21"/>
    <p:sldId id="471" r:id="rId22"/>
    <p:sldId id="472" r:id="rId23"/>
    <p:sldId id="526" r:id="rId24"/>
    <p:sldId id="473" r:id="rId25"/>
    <p:sldId id="547" r:id="rId26"/>
    <p:sldId id="474" r:id="rId27"/>
    <p:sldId id="548" r:id="rId28"/>
    <p:sldId id="475" r:id="rId29"/>
    <p:sldId id="476" r:id="rId30"/>
    <p:sldId id="558" r:id="rId31"/>
    <p:sldId id="477" r:id="rId32"/>
    <p:sldId id="549" r:id="rId33"/>
    <p:sldId id="524" r:id="rId34"/>
    <p:sldId id="478" r:id="rId35"/>
    <p:sldId id="479" r:id="rId36"/>
    <p:sldId id="480" r:id="rId37"/>
    <p:sldId id="481" r:id="rId38"/>
    <p:sldId id="482" r:id="rId39"/>
    <p:sldId id="483" r:id="rId40"/>
    <p:sldId id="550" r:id="rId41"/>
    <p:sldId id="484" r:id="rId42"/>
    <p:sldId id="505" r:id="rId43"/>
    <p:sldId id="506" r:id="rId44"/>
    <p:sldId id="504" r:id="rId45"/>
    <p:sldId id="485" r:id="rId46"/>
    <p:sldId id="486" r:id="rId47"/>
    <p:sldId id="419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9B93FF"/>
    <a:srgbClr val="373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5168" autoAdjust="0"/>
  </p:normalViewPr>
  <p:slideViewPr>
    <p:cSldViewPr snapToGrid="0">
      <p:cViewPr varScale="1">
        <p:scale>
          <a:sx n="55" d="100"/>
          <a:sy n="55" d="100"/>
        </p:scale>
        <p:origin x="-1056" y="-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C8E0B-4DFD-427E-8414-9844D1E4564C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D64E9-6C7E-43A0-99E1-4A612CA7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7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cforum.hu/szotar/eszk%F6z.html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6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65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MTU</a:t>
            </a:r>
            <a:r>
              <a:rPr lang="hu-HU" baseline="0" dirty="0" smtClean="0"/>
              <a:t> miatt darabolás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58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TypeOfService</a:t>
            </a:r>
            <a:endParaRPr lang="hu-HU" dirty="0" smtClean="0"/>
          </a:p>
          <a:p>
            <a:r>
              <a:rPr lang="hu-HU" dirty="0" smtClean="0"/>
              <a:t>1-3</a:t>
            </a:r>
            <a:r>
              <a:rPr lang="hu-HU" baseline="0" dirty="0" smtClean="0"/>
              <a:t>. PRECEDENCE pl.: Network </a:t>
            </a:r>
            <a:r>
              <a:rPr lang="hu-HU" baseline="0" dirty="0" err="1" smtClean="0"/>
              <a:t>Control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Internetwork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Control</a:t>
            </a:r>
            <a:r>
              <a:rPr lang="hu-HU" baseline="0" dirty="0" smtClean="0"/>
              <a:t>, …</a:t>
            </a:r>
            <a:endParaRPr lang="hu-HU" dirty="0" smtClean="0"/>
          </a:p>
          <a:p>
            <a:r>
              <a:rPr lang="hu-HU" dirty="0" smtClean="0"/>
              <a:t>4. </a:t>
            </a:r>
            <a:r>
              <a:rPr lang="hu-HU" dirty="0" err="1" smtClean="0"/>
              <a:t>Delay</a:t>
            </a:r>
            <a:r>
              <a:rPr lang="hu-HU" baseline="0" dirty="0" smtClean="0"/>
              <a:t> (</a:t>
            </a:r>
            <a:r>
              <a:rPr lang="hu-HU" baseline="0" dirty="0" err="1" smtClean="0"/>
              <a:t>Normal</a:t>
            </a:r>
            <a:r>
              <a:rPr lang="hu-HU" baseline="0" dirty="0" smtClean="0"/>
              <a:t>/</a:t>
            </a:r>
            <a:r>
              <a:rPr lang="hu-HU" baseline="0" dirty="0" err="1" smtClean="0"/>
              <a:t>Low</a:t>
            </a:r>
            <a:r>
              <a:rPr lang="hu-HU" baseline="0" dirty="0" smtClean="0"/>
              <a:t>)</a:t>
            </a:r>
          </a:p>
          <a:p>
            <a:r>
              <a:rPr lang="hu-HU" baseline="0" dirty="0" smtClean="0"/>
              <a:t>5. </a:t>
            </a:r>
            <a:r>
              <a:rPr lang="hu-HU" baseline="0" dirty="0" err="1" smtClean="0"/>
              <a:t>Throughput</a:t>
            </a:r>
            <a:r>
              <a:rPr lang="hu-HU" baseline="0" dirty="0" smtClean="0"/>
              <a:t> (</a:t>
            </a:r>
            <a:r>
              <a:rPr lang="hu-HU" baseline="0" dirty="0" err="1" smtClean="0"/>
              <a:t>Normal</a:t>
            </a:r>
            <a:r>
              <a:rPr lang="hu-HU" baseline="0" dirty="0" smtClean="0"/>
              <a:t>/</a:t>
            </a:r>
            <a:r>
              <a:rPr lang="hu-HU" baseline="0" dirty="0" err="1" smtClean="0"/>
              <a:t>High</a:t>
            </a:r>
            <a:r>
              <a:rPr lang="hu-HU" baseline="0" dirty="0" smtClean="0"/>
              <a:t>)</a:t>
            </a:r>
          </a:p>
          <a:p>
            <a:r>
              <a:rPr lang="hu-HU" baseline="0" dirty="0" smtClean="0"/>
              <a:t>6. </a:t>
            </a:r>
            <a:r>
              <a:rPr lang="hu-HU" baseline="0" dirty="0" err="1" smtClean="0"/>
              <a:t>Reliability</a:t>
            </a:r>
            <a:r>
              <a:rPr lang="hu-HU" baseline="0" dirty="0" smtClean="0"/>
              <a:t> (</a:t>
            </a:r>
            <a:r>
              <a:rPr lang="hu-HU" baseline="0" dirty="0" err="1" smtClean="0"/>
              <a:t>Normal</a:t>
            </a:r>
            <a:r>
              <a:rPr lang="hu-HU" baseline="0" dirty="0" smtClean="0"/>
              <a:t>/</a:t>
            </a:r>
            <a:r>
              <a:rPr lang="hu-HU" baseline="0" dirty="0" err="1" smtClean="0"/>
              <a:t>High</a:t>
            </a:r>
            <a:r>
              <a:rPr lang="hu-HU" baseline="0" dirty="0" smtClean="0"/>
              <a:t>)</a:t>
            </a:r>
          </a:p>
          <a:p>
            <a:r>
              <a:rPr lang="hu-HU" baseline="0" dirty="0" smtClean="0"/>
              <a:t>7-8. NEM HASZNÁLT</a:t>
            </a:r>
          </a:p>
          <a:p>
            <a:endParaRPr lang="hu-H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25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Opciók </a:t>
            </a:r>
            <a:r>
              <a:rPr lang="hu-HU" dirty="0" err="1" smtClean="0"/>
              <a:t>paddinggel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37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2^24 16,78</a:t>
            </a:r>
            <a:r>
              <a:rPr lang="hu-HU" baseline="0" dirty="0" smtClean="0"/>
              <a:t> MILLIÓ (128 darab)</a:t>
            </a:r>
          </a:p>
          <a:p>
            <a:r>
              <a:rPr lang="hu-HU" baseline="0" dirty="0" smtClean="0"/>
              <a:t>56 536 </a:t>
            </a:r>
            <a:r>
              <a:rPr lang="hu-HU" baseline="0" dirty="0" err="1" smtClean="0"/>
              <a:t>hoszt</a:t>
            </a:r>
            <a:r>
              <a:rPr lang="hu-HU" baseline="0" dirty="0" smtClean="0"/>
              <a:t> (16 384 darab)</a:t>
            </a:r>
          </a:p>
          <a:p>
            <a:r>
              <a:rPr lang="hu-HU" baseline="0" dirty="0" smtClean="0"/>
              <a:t>256 </a:t>
            </a:r>
            <a:r>
              <a:rPr lang="hu-HU" baseline="0" dirty="0" err="1" smtClean="0"/>
              <a:t>hoszt</a:t>
            </a:r>
            <a:r>
              <a:rPr lang="hu-HU" baseline="0" dirty="0" smtClean="0"/>
              <a:t> (2 097 152 darab)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83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 első típus megmondja, hogyan érhetők el a távoli hálózatok, a második pedig megmondja, hogyan érhetők el a helyi </a:t>
            </a:r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hosztok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45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GATEWAY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Két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különálló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hálózat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vagy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hálózati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szegmens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közötti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átjárást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lehetővé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tevő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eszköz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B4DB-0ADA-4DE4-AC8B-866D57D91363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CA14-E386-4E11-9DBF-069DC9E272AE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DCFE-5A37-4830-9206-9A0DB3F9F689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4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EFCC-C068-4DCD-8735-057BE8F220A5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8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AD99-5D87-4BCD-A059-9CF69B0D1121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2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A72-CE2E-49DE-BE7E-EDA1B9D019BF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9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62D2-3714-48D3-BBF4-EA776428F353}" type="datetime1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E6A6-6D7F-4A07-90BA-9EF78604C52A}" type="datetime1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3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B4CD-27A9-4664-8988-8E7DCAE751EC}" type="datetime1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7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6A1F-B932-4668-8B77-2B7AE578B608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9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1D85-0B2F-4F1F-BA02-8BDAB86160C3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4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2F57C-3021-4173-AE92-B2A40CCA94A7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Számítógépes hálózatok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265" y="4455621"/>
            <a:ext cx="10931716" cy="1143000"/>
          </a:xfrm>
        </p:spPr>
        <p:txBody>
          <a:bodyPr>
            <a:normAutofit lnSpcReduction="10000"/>
          </a:bodyPr>
          <a:lstStyle/>
          <a:p>
            <a:r>
              <a:rPr lang="hu-HU" sz="2100" cap="small" dirty="0" smtClean="0"/>
              <a:t>Nyolcadik előadás – </a:t>
            </a:r>
            <a:r>
              <a:rPr lang="hu-HU" sz="2000" dirty="0" smtClean="0"/>
              <a:t>Hálózati réteg, forgalomirányítási protokollok, címzés</a:t>
            </a:r>
            <a:endParaRPr lang="hu-HU" sz="2800" dirty="0" smtClean="0"/>
          </a:p>
          <a:p>
            <a:pPr algn="r"/>
            <a:endParaRPr lang="hu-HU" sz="1400" dirty="0" smtClean="0"/>
          </a:p>
          <a:p>
            <a:pPr algn="r"/>
            <a:r>
              <a:rPr lang="hu-HU" sz="1400" cap="small" dirty="0" smtClean="0"/>
              <a:t>Készítette: Ács Zoltán</a:t>
            </a:r>
            <a:br>
              <a:rPr lang="hu-HU" sz="1400" cap="small" dirty="0" smtClean="0"/>
            </a:br>
            <a:r>
              <a:rPr lang="hu-HU" sz="1400" cap="small" dirty="0" smtClean="0"/>
              <a:t>Kiegészítette: Laki Sándor</a:t>
            </a:r>
            <a:endParaRPr lang="hu-HU" sz="1400" cap="small" dirty="0"/>
          </a:p>
        </p:txBody>
      </p:sp>
    </p:spTree>
    <p:extLst>
      <p:ext uri="{BB962C8B-B14F-4D97-AF65-F5344CB8AC3E}">
        <p14:creationId xmlns:p14="http://schemas.microsoft.com/office/powerpoint/2010/main" val="149111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Dijkstra</a:t>
            </a:r>
            <a:r>
              <a:rPr lang="hu-HU" dirty="0" smtClean="0"/>
              <a:t> algoritmus - Példa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838200" y="3624635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594184" y="2821772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594184" y="4526247"/>
            <a:ext cx="457200" cy="397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08784" y="2821772"/>
            <a:ext cx="457200" cy="397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08784" y="4526247"/>
            <a:ext cx="457200" cy="397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01043" y="3628636"/>
            <a:ext cx="457200" cy="397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0" idx="7"/>
            <a:endCxn id="21" idx="3"/>
          </p:cNvCxnSpPr>
          <p:nvPr/>
        </p:nvCxnSpPr>
        <p:spPr>
          <a:xfrm flipV="1">
            <a:off x="1228445" y="3160669"/>
            <a:ext cx="432694" cy="5221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5"/>
            <a:endCxn id="22" idx="1"/>
          </p:cNvCxnSpPr>
          <p:nvPr/>
        </p:nvCxnSpPr>
        <p:spPr>
          <a:xfrm>
            <a:off x="1228445" y="3963532"/>
            <a:ext cx="432694" cy="620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6"/>
            <a:endCxn id="23" idx="2"/>
          </p:cNvCxnSpPr>
          <p:nvPr/>
        </p:nvCxnSpPr>
        <p:spPr>
          <a:xfrm>
            <a:off x="2051384" y="3020293"/>
            <a:ext cx="2057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6"/>
            <a:endCxn id="24" idx="2"/>
          </p:cNvCxnSpPr>
          <p:nvPr/>
        </p:nvCxnSpPr>
        <p:spPr>
          <a:xfrm>
            <a:off x="2051384" y="4724768"/>
            <a:ext cx="2057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7"/>
            <a:endCxn id="25" idx="3"/>
          </p:cNvCxnSpPr>
          <p:nvPr/>
        </p:nvCxnSpPr>
        <p:spPr>
          <a:xfrm flipV="1">
            <a:off x="4499029" y="3967533"/>
            <a:ext cx="368969" cy="6168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5"/>
            <a:endCxn id="25" idx="1"/>
          </p:cNvCxnSpPr>
          <p:nvPr/>
        </p:nvCxnSpPr>
        <p:spPr>
          <a:xfrm>
            <a:off x="4499029" y="3160669"/>
            <a:ext cx="368969" cy="526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357577" y="3630144"/>
            <a:ext cx="457200" cy="397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345391" y="3624635"/>
            <a:ext cx="457200" cy="397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F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21" idx="5"/>
            <a:endCxn id="51" idx="1"/>
          </p:cNvCxnSpPr>
          <p:nvPr/>
        </p:nvCxnSpPr>
        <p:spPr>
          <a:xfrm>
            <a:off x="1984429" y="3160669"/>
            <a:ext cx="440103" cy="5276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2" idx="7"/>
            <a:endCxn id="51" idx="3"/>
          </p:cNvCxnSpPr>
          <p:nvPr/>
        </p:nvCxnSpPr>
        <p:spPr>
          <a:xfrm flipV="1">
            <a:off x="1984429" y="3969041"/>
            <a:ext cx="440103" cy="615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6"/>
            <a:endCxn id="52" idx="2"/>
          </p:cNvCxnSpPr>
          <p:nvPr/>
        </p:nvCxnSpPr>
        <p:spPr>
          <a:xfrm flipV="1">
            <a:off x="2814777" y="3823156"/>
            <a:ext cx="530614" cy="5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7"/>
            <a:endCxn id="23" idx="3"/>
          </p:cNvCxnSpPr>
          <p:nvPr/>
        </p:nvCxnSpPr>
        <p:spPr>
          <a:xfrm flipV="1">
            <a:off x="3735636" y="3160669"/>
            <a:ext cx="440103" cy="522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2" idx="5"/>
            <a:endCxn id="24" idx="1"/>
          </p:cNvCxnSpPr>
          <p:nvPr/>
        </p:nvCxnSpPr>
        <p:spPr>
          <a:xfrm>
            <a:off x="3735636" y="3963532"/>
            <a:ext cx="440103" cy="620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110142" y="3118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1119672" y="41994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930080" y="4098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928738" y="3259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2934929" y="2671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007194" y="4093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4005852" y="32553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934929" y="4688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4760502" y="4140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760502" y="3151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2934888" y="3490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3581621" y="361421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(∞,-)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485985" y="383691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(∞,-)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835379" y="4668042"/>
            <a:ext cx="63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(6,A)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871368" y="2656800"/>
            <a:ext cx="64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(2,A)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353442" y="266096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(∞,-)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169557" y="361267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(∞,-)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401558" y="467871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(∞,-)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9151200" y="2656800"/>
            <a:ext cx="3042745" cy="2023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E´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{(A,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 = {(E,4),(G,6),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(C,9)}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10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8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Dijkstra</a:t>
            </a:r>
            <a:r>
              <a:rPr lang="hu-HU" dirty="0" smtClean="0"/>
              <a:t> algoritmus - Példa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838200" y="3610448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1707261" y="2805597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1707261" y="4510072"/>
            <a:ext cx="457200" cy="397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221861" y="2805597"/>
            <a:ext cx="457200" cy="397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221861" y="4510072"/>
            <a:ext cx="457200" cy="397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5025360" y="3623745"/>
            <a:ext cx="457200" cy="397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>
            <a:stCxn id="76" idx="7"/>
            <a:endCxn id="77" idx="3"/>
          </p:cNvCxnSpPr>
          <p:nvPr/>
        </p:nvCxnSpPr>
        <p:spPr>
          <a:xfrm flipV="1">
            <a:off x="1228445" y="3144494"/>
            <a:ext cx="545771" cy="5240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6" idx="5"/>
            <a:endCxn id="78" idx="1"/>
          </p:cNvCxnSpPr>
          <p:nvPr/>
        </p:nvCxnSpPr>
        <p:spPr>
          <a:xfrm>
            <a:off x="1228445" y="3949345"/>
            <a:ext cx="545771" cy="6188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7" idx="6"/>
            <a:endCxn id="79" idx="2"/>
          </p:cNvCxnSpPr>
          <p:nvPr/>
        </p:nvCxnSpPr>
        <p:spPr>
          <a:xfrm>
            <a:off x="2164461" y="3004118"/>
            <a:ext cx="2057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8" idx="6"/>
            <a:endCxn id="80" idx="2"/>
          </p:cNvCxnSpPr>
          <p:nvPr/>
        </p:nvCxnSpPr>
        <p:spPr>
          <a:xfrm>
            <a:off x="2164461" y="4708593"/>
            <a:ext cx="2057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0" idx="7"/>
            <a:endCxn id="81" idx="3"/>
          </p:cNvCxnSpPr>
          <p:nvPr/>
        </p:nvCxnSpPr>
        <p:spPr>
          <a:xfrm flipV="1">
            <a:off x="4612106" y="3962642"/>
            <a:ext cx="480209" cy="605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9" idx="5"/>
            <a:endCxn id="81" idx="1"/>
          </p:cNvCxnSpPr>
          <p:nvPr/>
        </p:nvCxnSpPr>
        <p:spPr>
          <a:xfrm>
            <a:off x="4612106" y="3144494"/>
            <a:ext cx="480209" cy="5373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184548" y="310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1194078" y="4188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2470654" y="3617728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458468" y="3612219"/>
            <a:ext cx="457200" cy="397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F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4" name="Straight Connector 103"/>
          <p:cNvCxnSpPr>
            <a:stCxn id="77" idx="5"/>
            <a:endCxn id="102" idx="1"/>
          </p:cNvCxnSpPr>
          <p:nvPr/>
        </p:nvCxnSpPr>
        <p:spPr>
          <a:xfrm>
            <a:off x="2097506" y="3144494"/>
            <a:ext cx="440103" cy="5313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8" idx="7"/>
            <a:endCxn id="102" idx="3"/>
          </p:cNvCxnSpPr>
          <p:nvPr/>
        </p:nvCxnSpPr>
        <p:spPr>
          <a:xfrm flipV="1">
            <a:off x="2097506" y="3956625"/>
            <a:ext cx="440103" cy="611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2" idx="6"/>
            <a:endCxn id="103" idx="2"/>
          </p:cNvCxnSpPr>
          <p:nvPr/>
        </p:nvCxnSpPr>
        <p:spPr>
          <a:xfrm flipV="1">
            <a:off x="2927854" y="3810740"/>
            <a:ext cx="530614" cy="5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3" idx="7"/>
            <a:endCxn id="79" idx="3"/>
          </p:cNvCxnSpPr>
          <p:nvPr/>
        </p:nvCxnSpPr>
        <p:spPr>
          <a:xfrm flipV="1">
            <a:off x="3848713" y="3144494"/>
            <a:ext cx="440103" cy="52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3" idx="5"/>
            <a:endCxn id="80" idx="1"/>
          </p:cNvCxnSpPr>
          <p:nvPr/>
        </p:nvCxnSpPr>
        <p:spPr>
          <a:xfrm>
            <a:off x="3848713" y="3951116"/>
            <a:ext cx="440103" cy="617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000088" y="4089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1998746" y="3251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3004937" y="2662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077202" y="4084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4075860" y="3246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3004937" y="4679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4830510" y="4131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4830510" y="31421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3036976" y="3485916"/>
            <a:ext cx="28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3747878" y="361421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(∞,-)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652242" y="383691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(4,B)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001636" y="4668042"/>
            <a:ext cx="63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(6,A)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037625" y="2656800"/>
            <a:ext cx="64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(2,A)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519699" y="266096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(9,B)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335814" y="361267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(∞,-)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567815" y="467871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(∞,-)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9151200" y="2656800"/>
            <a:ext cx="3042745" cy="2023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E´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{(A,B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,E)}</a:t>
            </a:r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 = {(G,5),(F,6),</a:t>
            </a:r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C,9)}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11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Dijkstra</a:t>
            </a:r>
            <a:r>
              <a:rPr lang="hu-HU" dirty="0" smtClean="0"/>
              <a:t> algoritmus - Példa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838200" y="3578347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1594184" y="2775484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1594184" y="4479959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4108784" y="2775484"/>
            <a:ext cx="457200" cy="397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4108784" y="4479959"/>
            <a:ext cx="457200" cy="397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4801043" y="3582348"/>
            <a:ext cx="457200" cy="397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>
            <a:stCxn id="88" idx="7"/>
            <a:endCxn id="89" idx="3"/>
          </p:cNvCxnSpPr>
          <p:nvPr/>
        </p:nvCxnSpPr>
        <p:spPr>
          <a:xfrm flipV="1">
            <a:off x="1228445" y="3114381"/>
            <a:ext cx="432694" cy="52211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8" idx="5"/>
            <a:endCxn id="90" idx="1"/>
          </p:cNvCxnSpPr>
          <p:nvPr/>
        </p:nvCxnSpPr>
        <p:spPr>
          <a:xfrm>
            <a:off x="1228445" y="3917244"/>
            <a:ext cx="432694" cy="620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9" idx="6"/>
            <a:endCxn id="91" idx="2"/>
          </p:cNvCxnSpPr>
          <p:nvPr/>
        </p:nvCxnSpPr>
        <p:spPr>
          <a:xfrm>
            <a:off x="2051384" y="2974005"/>
            <a:ext cx="2057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0" idx="6"/>
            <a:endCxn id="92" idx="2"/>
          </p:cNvCxnSpPr>
          <p:nvPr/>
        </p:nvCxnSpPr>
        <p:spPr>
          <a:xfrm>
            <a:off x="2051384" y="4678480"/>
            <a:ext cx="2057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2" idx="7"/>
            <a:endCxn id="93" idx="3"/>
          </p:cNvCxnSpPr>
          <p:nvPr/>
        </p:nvCxnSpPr>
        <p:spPr>
          <a:xfrm flipV="1">
            <a:off x="4499029" y="3921245"/>
            <a:ext cx="368969" cy="6168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1" idx="5"/>
            <a:endCxn id="93" idx="1"/>
          </p:cNvCxnSpPr>
          <p:nvPr/>
        </p:nvCxnSpPr>
        <p:spPr>
          <a:xfrm>
            <a:off x="4499029" y="3114381"/>
            <a:ext cx="368969" cy="526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357577" y="3583856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3345391" y="3578347"/>
            <a:ext cx="457200" cy="397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F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>
            <a:stCxn id="89" idx="5"/>
            <a:endCxn id="109" idx="1"/>
          </p:cNvCxnSpPr>
          <p:nvPr/>
        </p:nvCxnSpPr>
        <p:spPr>
          <a:xfrm>
            <a:off x="1984429" y="3114381"/>
            <a:ext cx="440103" cy="52762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0" idx="7"/>
            <a:endCxn id="109" idx="3"/>
          </p:cNvCxnSpPr>
          <p:nvPr/>
        </p:nvCxnSpPr>
        <p:spPr>
          <a:xfrm flipV="1">
            <a:off x="1984429" y="3922753"/>
            <a:ext cx="440103" cy="61535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9" idx="6"/>
            <a:endCxn id="110" idx="2"/>
          </p:cNvCxnSpPr>
          <p:nvPr/>
        </p:nvCxnSpPr>
        <p:spPr>
          <a:xfrm flipV="1">
            <a:off x="2814777" y="3776868"/>
            <a:ext cx="530614" cy="5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0" idx="7"/>
            <a:endCxn id="91" idx="3"/>
          </p:cNvCxnSpPr>
          <p:nvPr/>
        </p:nvCxnSpPr>
        <p:spPr>
          <a:xfrm flipV="1">
            <a:off x="3735636" y="3114381"/>
            <a:ext cx="440103" cy="522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10" idx="5"/>
            <a:endCxn id="92" idx="1"/>
          </p:cNvCxnSpPr>
          <p:nvPr/>
        </p:nvCxnSpPr>
        <p:spPr>
          <a:xfrm>
            <a:off x="3735636" y="3917244"/>
            <a:ext cx="440103" cy="620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066795" y="31222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1076325" y="42027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1886733" y="41016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1885391" y="3263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2891582" y="2675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3963847" y="40970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3962505" y="3258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2891582" y="4691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4717155" y="41438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4717155" y="3154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2892089" y="34935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3636651" y="361421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(6,E)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2541015" y="383691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(4,B)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890409" y="4668042"/>
            <a:ext cx="63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(5,E)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926398" y="2656800"/>
            <a:ext cx="64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(2,A)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4408472" y="266096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(9,B)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224587" y="361267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(∞,-)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456588" y="467871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(∞,-)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9151200" y="2656800"/>
            <a:ext cx="3042745" cy="2023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E´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{(A,B),(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,E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(E,G)}</a:t>
            </a:r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  = 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{(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F,6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),(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C,9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(H,9)}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12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3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Dijkstra</a:t>
            </a:r>
            <a:r>
              <a:rPr lang="hu-HU" dirty="0" smtClean="0"/>
              <a:t> algoritmus - Példa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8200" y="3632714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07261" y="2827863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07261" y="4532338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21861" y="2827863"/>
            <a:ext cx="457200" cy="397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21861" y="4532338"/>
            <a:ext cx="457200" cy="397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025360" y="3646011"/>
            <a:ext cx="457200" cy="397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4" idx="7"/>
            <a:endCxn id="5" idx="3"/>
          </p:cNvCxnSpPr>
          <p:nvPr/>
        </p:nvCxnSpPr>
        <p:spPr>
          <a:xfrm flipV="1">
            <a:off x="1228445" y="3166760"/>
            <a:ext cx="545771" cy="5240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1"/>
          </p:cNvCxnSpPr>
          <p:nvPr/>
        </p:nvCxnSpPr>
        <p:spPr>
          <a:xfrm>
            <a:off x="1228445" y="3971611"/>
            <a:ext cx="545771" cy="6188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6"/>
            <a:endCxn id="7" idx="2"/>
          </p:cNvCxnSpPr>
          <p:nvPr/>
        </p:nvCxnSpPr>
        <p:spPr>
          <a:xfrm>
            <a:off x="2164461" y="3026384"/>
            <a:ext cx="2057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6"/>
            <a:endCxn id="8" idx="2"/>
          </p:cNvCxnSpPr>
          <p:nvPr/>
        </p:nvCxnSpPr>
        <p:spPr>
          <a:xfrm>
            <a:off x="2164461" y="4730859"/>
            <a:ext cx="2057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7"/>
            <a:endCxn id="9" idx="3"/>
          </p:cNvCxnSpPr>
          <p:nvPr/>
        </p:nvCxnSpPr>
        <p:spPr>
          <a:xfrm flipV="1">
            <a:off x="4612106" y="3984908"/>
            <a:ext cx="480209" cy="605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5"/>
            <a:endCxn id="9" idx="1"/>
          </p:cNvCxnSpPr>
          <p:nvPr/>
        </p:nvCxnSpPr>
        <p:spPr>
          <a:xfrm>
            <a:off x="4612106" y="3166760"/>
            <a:ext cx="480209" cy="5373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84548" y="3130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94078" y="4211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470654" y="3639994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58468" y="3634485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>
            <a:stCxn id="5" idx="5"/>
            <a:endCxn id="39" idx="1"/>
          </p:cNvCxnSpPr>
          <p:nvPr/>
        </p:nvCxnSpPr>
        <p:spPr>
          <a:xfrm>
            <a:off x="2097506" y="3166760"/>
            <a:ext cx="440103" cy="5313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7"/>
            <a:endCxn id="39" idx="3"/>
          </p:cNvCxnSpPr>
          <p:nvPr/>
        </p:nvCxnSpPr>
        <p:spPr>
          <a:xfrm flipV="1">
            <a:off x="2097506" y="3978891"/>
            <a:ext cx="440103" cy="6115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9" idx="6"/>
            <a:endCxn id="40" idx="2"/>
          </p:cNvCxnSpPr>
          <p:nvPr/>
        </p:nvCxnSpPr>
        <p:spPr>
          <a:xfrm flipV="1">
            <a:off x="2927854" y="3833006"/>
            <a:ext cx="530614" cy="55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7"/>
            <a:endCxn id="7" idx="3"/>
          </p:cNvCxnSpPr>
          <p:nvPr/>
        </p:nvCxnSpPr>
        <p:spPr>
          <a:xfrm flipV="1">
            <a:off x="3848713" y="3166760"/>
            <a:ext cx="440103" cy="52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5"/>
            <a:endCxn id="8" idx="1"/>
          </p:cNvCxnSpPr>
          <p:nvPr/>
        </p:nvCxnSpPr>
        <p:spPr>
          <a:xfrm>
            <a:off x="3848713" y="3973382"/>
            <a:ext cx="440103" cy="617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004486" y="410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003144" y="32716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009335" y="2683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4081600" y="4105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4080258" y="32670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3009335" y="4699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4834908" y="4152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4834908" y="3162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3039081" y="3504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3839829" y="362238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(6,E)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600319" y="385796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(4,B)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949713" y="4689096"/>
            <a:ext cx="63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(5,E)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985702" y="2677854"/>
            <a:ext cx="64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(2,A)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467776" y="268201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(9,B)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283891" y="363372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(∞,-)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515892" y="46997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(9,G)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9151200" y="2656800"/>
            <a:ext cx="3042745" cy="2023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E´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{(A,B),(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,E),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(E,G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),(E,F)}</a:t>
            </a:r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  = 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{(H,8),(C,9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13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7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Dijkstra</a:t>
            </a:r>
            <a:r>
              <a:rPr lang="hu-HU" dirty="0" smtClean="0"/>
              <a:t> algoritmus -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14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38200" y="3609672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594184" y="2806809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594184" y="4511284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08784" y="2806809"/>
            <a:ext cx="457200" cy="397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08784" y="4511284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01043" y="3613673"/>
            <a:ext cx="457200" cy="397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0" idx="7"/>
            <a:endCxn id="21" idx="3"/>
          </p:cNvCxnSpPr>
          <p:nvPr/>
        </p:nvCxnSpPr>
        <p:spPr>
          <a:xfrm flipV="1">
            <a:off x="1228445" y="3145706"/>
            <a:ext cx="432694" cy="5221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5"/>
            <a:endCxn id="22" idx="1"/>
          </p:cNvCxnSpPr>
          <p:nvPr/>
        </p:nvCxnSpPr>
        <p:spPr>
          <a:xfrm>
            <a:off x="1228445" y="3948569"/>
            <a:ext cx="432694" cy="620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6"/>
            <a:endCxn id="23" idx="2"/>
          </p:cNvCxnSpPr>
          <p:nvPr/>
        </p:nvCxnSpPr>
        <p:spPr>
          <a:xfrm>
            <a:off x="2051384" y="3005330"/>
            <a:ext cx="2057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6"/>
            <a:endCxn id="24" idx="2"/>
          </p:cNvCxnSpPr>
          <p:nvPr/>
        </p:nvCxnSpPr>
        <p:spPr>
          <a:xfrm>
            <a:off x="2051384" y="4709805"/>
            <a:ext cx="2057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7"/>
            <a:endCxn id="25" idx="3"/>
          </p:cNvCxnSpPr>
          <p:nvPr/>
        </p:nvCxnSpPr>
        <p:spPr>
          <a:xfrm flipV="1">
            <a:off x="4499029" y="3952570"/>
            <a:ext cx="368969" cy="6168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5"/>
            <a:endCxn id="25" idx="1"/>
          </p:cNvCxnSpPr>
          <p:nvPr/>
        </p:nvCxnSpPr>
        <p:spPr>
          <a:xfrm>
            <a:off x="4499029" y="3145706"/>
            <a:ext cx="368969" cy="526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357577" y="3615181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345391" y="3609672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21" idx="5"/>
            <a:endCxn id="51" idx="1"/>
          </p:cNvCxnSpPr>
          <p:nvPr/>
        </p:nvCxnSpPr>
        <p:spPr>
          <a:xfrm>
            <a:off x="1984429" y="3145706"/>
            <a:ext cx="440103" cy="527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2" idx="7"/>
            <a:endCxn id="51" idx="3"/>
          </p:cNvCxnSpPr>
          <p:nvPr/>
        </p:nvCxnSpPr>
        <p:spPr>
          <a:xfrm flipV="1">
            <a:off x="1984429" y="3954078"/>
            <a:ext cx="440103" cy="6153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6"/>
            <a:endCxn id="52" idx="2"/>
          </p:cNvCxnSpPr>
          <p:nvPr/>
        </p:nvCxnSpPr>
        <p:spPr>
          <a:xfrm flipV="1">
            <a:off x="2814777" y="3808193"/>
            <a:ext cx="530614" cy="55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7"/>
            <a:endCxn id="23" idx="3"/>
          </p:cNvCxnSpPr>
          <p:nvPr/>
        </p:nvCxnSpPr>
        <p:spPr>
          <a:xfrm flipV="1">
            <a:off x="3735636" y="3145706"/>
            <a:ext cx="440103" cy="522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2" idx="5"/>
            <a:endCxn id="24" idx="1"/>
          </p:cNvCxnSpPr>
          <p:nvPr/>
        </p:nvCxnSpPr>
        <p:spPr>
          <a:xfrm>
            <a:off x="3735636" y="3948569"/>
            <a:ext cx="440103" cy="620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110142" y="3104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1119672" y="4184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930080" y="40833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928738" y="3244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2934929" y="2656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007194" y="4078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4005852" y="3240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934929" y="46732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4760502" y="4125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760502" y="3136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2934888" y="3475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3720789" y="362737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(6,E)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492869" y="385162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(4,B)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842263" y="4682749"/>
            <a:ext cx="63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(5,E)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878252" y="2671507"/>
            <a:ext cx="64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(2,A)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360326" y="267566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(9,B)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176441" y="362737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(∞,-)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4408442" y="469341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(8,F)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9151200" y="2656800"/>
            <a:ext cx="3042745" cy="2023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E´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{(A,B),(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,E),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(E,G),(E,F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(F,H)}</a:t>
            </a:r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{(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C,9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),(D,10)}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535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Dijkstra</a:t>
            </a:r>
            <a:r>
              <a:rPr lang="hu-HU" dirty="0" smtClean="0"/>
              <a:t> algoritmus - Példa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838200" y="3603292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1707261" y="2798441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1707261" y="4502916"/>
            <a:ext cx="457200" cy="397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221861" y="2798441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221861" y="4502916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5025360" y="3616589"/>
            <a:ext cx="457200" cy="397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>
            <a:stCxn id="76" idx="7"/>
            <a:endCxn id="77" idx="3"/>
          </p:cNvCxnSpPr>
          <p:nvPr/>
        </p:nvCxnSpPr>
        <p:spPr>
          <a:xfrm flipV="1">
            <a:off x="1228445" y="3137338"/>
            <a:ext cx="545771" cy="5240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6" idx="5"/>
            <a:endCxn id="78" idx="1"/>
          </p:cNvCxnSpPr>
          <p:nvPr/>
        </p:nvCxnSpPr>
        <p:spPr>
          <a:xfrm>
            <a:off x="1228445" y="3942189"/>
            <a:ext cx="545771" cy="6188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7" idx="6"/>
            <a:endCxn id="79" idx="2"/>
          </p:cNvCxnSpPr>
          <p:nvPr/>
        </p:nvCxnSpPr>
        <p:spPr>
          <a:xfrm>
            <a:off x="2164461" y="2996962"/>
            <a:ext cx="2057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8" idx="6"/>
            <a:endCxn id="80" idx="2"/>
          </p:cNvCxnSpPr>
          <p:nvPr/>
        </p:nvCxnSpPr>
        <p:spPr>
          <a:xfrm>
            <a:off x="2164461" y="4701437"/>
            <a:ext cx="2057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0" idx="7"/>
            <a:endCxn id="81" idx="3"/>
          </p:cNvCxnSpPr>
          <p:nvPr/>
        </p:nvCxnSpPr>
        <p:spPr>
          <a:xfrm flipV="1">
            <a:off x="4612106" y="3955486"/>
            <a:ext cx="480209" cy="605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9" idx="5"/>
            <a:endCxn id="81" idx="1"/>
          </p:cNvCxnSpPr>
          <p:nvPr/>
        </p:nvCxnSpPr>
        <p:spPr>
          <a:xfrm>
            <a:off x="4612106" y="3137338"/>
            <a:ext cx="480209" cy="5373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184548" y="3101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1194078" y="4181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2470654" y="3610572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458468" y="3605063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4" name="Straight Connector 103"/>
          <p:cNvCxnSpPr>
            <a:stCxn id="77" idx="5"/>
            <a:endCxn id="102" idx="1"/>
          </p:cNvCxnSpPr>
          <p:nvPr/>
        </p:nvCxnSpPr>
        <p:spPr>
          <a:xfrm>
            <a:off x="2097506" y="3137338"/>
            <a:ext cx="440103" cy="5313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8" idx="7"/>
            <a:endCxn id="102" idx="3"/>
          </p:cNvCxnSpPr>
          <p:nvPr/>
        </p:nvCxnSpPr>
        <p:spPr>
          <a:xfrm flipV="1">
            <a:off x="2097506" y="3949469"/>
            <a:ext cx="440103" cy="6115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2" idx="6"/>
            <a:endCxn id="103" idx="2"/>
          </p:cNvCxnSpPr>
          <p:nvPr/>
        </p:nvCxnSpPr>
        <p:spPr>
          <a:xfrm flipV="1">
            <a:off x="2927854" y="3803584"/>
            <a:ext cx="530614" cy="55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3" idx="7"/>
            <a:endCxn id="79" idx="3"/>
          </p:cNvCxnSpPr>
          <p:nvPr/>
        </p:nvCxnSpPr>
        <p:spPr>
          <a:xfrm flipV="1">
            <a:off x="3848713" y="3137338"/>
            <a:ext cx="440103" cy="52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3" idx="5"/>
            <a:endCxn id="80" idx="1"/>
          </p:cNvCxnSpPr>
          <p:nvPr/>
        </p:nvCxnSpPr>
        <p:spPr>
          <a:xfrm>
            <a:off x="3848713" y="3943960"/>
            <a:ext cx="440103" cy="6171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000088" y="4082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1998746" y="32438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3004937" y="2655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077202" y="4077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4075860" y="3239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3004937" y="4672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4830510" y="4124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4830510" y="31349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3036976" y="3478760"/>
            <a:ext cx="28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3885682" y="364563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(6,E)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657762" y="386987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(4,B)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2007156" y="4701000"/>
            <a:ext cx="63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(5,E)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2043145" y="2689758"/>
            <a:ext cx="64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(2,A)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525219" y="269392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(9,B)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341334" y="364563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(10,H)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4573335" y="471167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(8,F)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9149255" y="2655715"/>
            <a:ext cx="3042745" cy="2023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E´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{(A,B),(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,E),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(E,G),(E,F), 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(F,H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),(B,C)}</a:t>
            </a:r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 = 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{(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D,10)}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15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Dijkstra</a:t>
            </a:r>
            <a:r>
              <a:rPr lang="hu-HU" dirty="0" smtClean="0"/>
              <a:t> algoritmus -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16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838200" y="3608514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1594184" y="2805651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1594184" y="4510126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4108784" y="2805651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4108784" y="4510126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4801043" y="3612515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/>
          <p:cNvCxnSpPr>
            <a:stCxn id="88" idx="7"/>
            <a:endCxn id="89" idx="3"/>
          </p:cNvCxnSpPr>
          <p:nvPr/>
        </p:nvCxnSpPr>
        <p:spPr>
          <a:xfrm flipV="1">
            <a:off x="1228445" y="3144548"/>
            <a:ext cx="432694" cy="52211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8" idx="5"/>
            <a:endCxn id="90" idx="1"/>
          </p:cNvCxnSpPr>
          <p:nvPr/>
        </p:nvCxnSpPr>
        <p:spPr>
          <a:xfrm>
            <a:off x="1228445" y="3947411"/>
            <a:ext cx="432694" cy="620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9" idx="6"/>
            <a:endCxn id="91" idx="2"/>
          </p:cNvCxnSpPr>
          <p:nvPr/>
        </p:nvCxnSpPr>
        <p:spPr>
          <a:xfrm>
            <a:off x="2051384" y="3004172"/>
            <a:ext cx="2057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0" idx="6"/>
            <a:endCxn id="92" idx="2"/>
          </p:cNvCxnSpPr>
          <p:nvPr/>
        </p:nvCxnSpPr>
        <p:spPr>
          <a:xfrm>
            <a:off x="2051384" y="4708647"/>
            <a:ext cx="2057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2" idx="7"/>
            <a:endCxn id="93" idx="3"/>
          </p:cNvCxnSpPr>
          <p:nvPr/>
        </p:nvCxnSpPr>
        <p:spPr>
          <a:xfrm flipV="1">
            <a:off x="4499029" y="3951412"/>
            <a:ext cx="368969" cy="6168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1" idx="5"/>
            <a:endCxn id="93" idx="1"/>
          </p:cNvCxnSpPr>
          <p:nvPr/>
        </p:nvCxnSpPr>
        <p:spPr>
          <a:xfrm>
            <a:off x="4499029" y="3144548"/>
            <a:ext cx="368969" cy="526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357577" y="3614023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3345391" y="3608514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1" name="Straight Connector 110"/>
          <p:cNvCxnSpPr>
            <a:stCxn id="89" idx="5"/>
            <a:endCxn id="109" idx="1"/>
          </p:cNvCxnSpPr>
          <p:nvPr/>
        </p:nvCxnSpPr>
        <p:spPr>
          <a:xfrm>
            <a:off x="1984429" y="3144548"/>
            <a:ext cx="440103" cy="52762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0" idx="7"/>
            <a:endCxn id="109" idx="3"/>
          </p:cNvCxnSpPr>
          <p:nvPr/>
        </p:nvCxnSpPr>
        <p:spPr>
          <a:xfrm flipV="1">
            <a:off x="1984429" y="3952920"/>
            <a:ext cx="440103" cy="61535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9" idx="6"/>
            <a:endCxn id="110" idx="2"/>
          </p:cNvCxnSpPr>
          <p:nvPr/>
        </p:nvCxnSpPr>
        <p:spPr>
          <a:xfrm flipV="1">
            <a:off x="2814777" y="3807035"/>
            <a:ext cx="530614" cy="55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0" idx="7"/>
            <a:endCxn id="91" idx="3"/>
          </p:cNvCxnSpPr>
          <p:nvPr/>
        </p:nvCxnSpPr>
        <p:spPr>
          <a:xfrm flipV="1">
            <a:off x="3735636" y="3144548"/>
            <a:ext cx="440103" cy="522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10" idx="5"/>
            <a:endCxn id="92" idx="1"/>
          </p:cNvCxnSpPr>
          <p:nvPr/>
        </p:nvCxnSpPr>
        <p:spPr>
          <a:xfrm>
            <a:off x="3735636" y="3947411"/>
            <a:ext cx="440103" cy="620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066795" y="3152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1076325" y="4232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1886733" y="4131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1885391" y="3293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2891582" y="2705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3963847" y="412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3962505" y="3288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2891582" y="4721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4717155" y="4174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4717155" y="31844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2892089" y="35237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3805392" y="361267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(6,E)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2577472" y="383691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(4,B)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926866" y="4668042"/>
            <a:ext cx="63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(5,E)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962855" y="2656800"/>
            <a:ext cx="64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(2,A)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444929" y="26609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(9,B)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218556" y="360051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(10,H)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4493045" y="467871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(8,F)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9151200" y="2656800"/>
            <a:ext cx="3042745" cy="2023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E´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{(A,B),(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,E),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(E,G),(E,F), 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(F,H),(B,C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(H,D)}</a:t>
            </a:r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 = 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644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Dijkstra</a:t>
            </a:r>
            <a:r>
              <a:rPr lang="hu-HU" dirty="0" smtClean="0"/>
              <a:t> algoritmus </a:t>
            </a:r>
            <a:r>
              <a:rPr lang="hu-HU" dirty="0" err="1" smtClean="0"/>
              <a:t>pszeudo-kód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64" y="1684426"/>
                <a:ext cx="11634536" cy="4620126"/>
              </a:xfrm>
            </p:spPr>
            <p:txBody>
              <a:bodyPr numCol="2">
                <a:noAutofit/>
              </a:bodyPr>
              <a:lstStyle/>
              <a:p>
                <a:pPr marL="0" indent="0">
                  <a:buNone/>
                </a:pPr>
                <a:r>
                  <a:rPr lang="en-US" sz="1800" b="1" dirty="0" err="1" smtClean="0"/>
                  <a:t>Dijkstra</a:t>
                </a:r>
                <a:r>
                  <a:rPr lang="en-US" sz="1800" dirty="0" smtClean="0"/>
                  <a:t>(</a:t>
                </a:r>
                <a:r>
                  <a:rPr lang="en-US" sz="1800" dirty="0" err="1" smtClean="0"/>
                  <a:t>G,s,w</a:t>
                </a:r>
                <a:r>
                  <a:rPr lang="en-US" sz="1800" dirty="0" smtClean="0"/>
                  <a:t>)</a:t>
                </a:r>
                <a:endParaRPr lang="hu-HU" sz="1800" dirty="0" smtClean="0"/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hu-HU" sz="1800" dirty="0"/>
                  <a:t> </a:t>
                </a:r>
                <a:r>
                  <a:rPr lang="hu-HU" sz="1800" dirty="0" smtClean="0"/>
                  <a:t>   </a:t>
                </a:r>
                <a:r>
                  <a:rPr lang="en-US" sz="1600" dirty="0" smtClean="0"/>
                  <a:t>Output</a:t>
                </a:r>
                <a:r>
                  <a:rPr lang="en-US" sz="1600" dirty="0"/>
                  <a:t>: </a:t>
                </a:r>
                <a:r>
                  <a:rPr lang="en-US" sz="1600" dirty="0" err="1"/>
                  <a:t>egy</a:t>
                </a:r>
                <a:r>
                  <a:rPr lang="en-US" sz="1600" dirty="0"/>
                  <a:t> </a:t>
                </a:r>
                <a:r>
                  <a:rPr lang="en-US" sz="1600" dirty="0" err="1"/>
                  <a:t>legrövidebb</a:t>
                </a:r>
                <a:r>
                  <a:rPr lang="en-US" sz="1600" dirty="0"/>
                  <a:t> </a:t>
                </a:r>
                <a:r>
                  <a:rPr lang="en-US" sz="1600" dirty="0" err="1"/>
                  <a:t>utak</a:t>
                </a:r>
                <a:r>
                  <a:rPr lang="en-US" sz="1600" dirty="0"/>
                  <a:t> </a:t>
                </a:r>
                <a:r>
                  <a:rPr lang="en-US" sz="1600" dirty="0" err="1" smtClean="0"/>
                  <a:t>fája</a:t>
                </a:r>
                <a:r>
                  <a:rPr lang="hu-HU" sz="1600" dirty="0" smtClean="0"/>
                  <a:t> </a:t>
                </a:r>
                <a:r>
                  <a:rPr lang="nl-NL" sz="1600" dirty="0" smtClean="0"/>
                  <a:t>T</a:t>
                </a:r>
                <a:r>
                  <a:rPr lang="nl-NL" sz="1600" dirty="0"/>
                  <a:t>=(V,E´) G-ben s gyökérrel</a:t>
                </a:r>
                <a:endParaRPr lang="nl-NL" sz="1800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8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01 </a:t>
                </a:r>
                <a:r>
                  <a:rPr lang="en-US" sz="1800" dirty="0"/>
                  <a:t>E´ := Ø;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8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02 </a:t>
                </a:r>
                <a:r>
                  <a:rPr lang="en-US" sz="1800" dirty="0"/>
                  <a:t>ready[s] := true;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8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03 </a:t>
                </a:r>
                <a:r>
                  <a:rPr lang="en-US" sz="1800" dirty="0"/>
                  <a:t>ready[v] := false; ∀ v </a:t>
                </a:r>
                <a:r>
                  <a:rPr lang="pl-PL" sz="1800" dirty="0" smtClean="0"/>
                  <a:t>∈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V \ {s};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8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04 </a:t>
                </a:r>
                <a:r>
                  <a:rPr lang="en-US" sz="1800" dirty="0"/>
                  <a:t>d[s] := 0;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8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05 </a:t>
                </a:r>
                <a:r>
                  <a:rPr lang="en-US" sz="1800" dirty="0"/>
                  <a:t>d[v] := ∞; ∀ v </a:t>
                </a:r>
                <a:r>
                  <a:rPr lang="pl-PL" sz="1800" dirty="0" smtClean="0"/>
                  <a:t>∈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V \ {s};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8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06 </a:t>
                </a:r>
                <a:r>
                  <a:rPr lang="en-US" sz="1800" dirty="0" err="1"/>
                  <a:t>priority_queue</a:t>
                </a:r>
                <a:r>
                  <a:rPr lang="en-US" sz="1800" dirty="0"/>
                  <a:t> Q;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t-BR" sz="18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07 </a:t>
                </a:r>
                <a:r>
                  <a:rPr lang="pt-BR" sz="1800" b="1" dirty="0"/>
                  <a:t>forall </a:t>
                </a:r>
                <a:r>
                  <a:rPr lang="pt-BR" sz="1800" dirty="0"/>
                  <a:t>v </a:t>
                </a:r>
                <a:r>
                  <a:rPr lang="pl-PL" sz="1800" dirty="0" smtClean="0"/>
                  <a:t>∈ </a:t>
                </a:r>
                <a:r>
                  <a:rPr lang="pt-BR" sz="1800" dirty="0" smtClean="0"/>
                  <a:t>Adj[s</a:t>
                </a:r>
                <a:r>
                  <a:rPr lang="pt-BR" sz="1800" dirty="0"/>
                  <a:t>] </a:t>
                </a:r>
                <a:r>
                  <a:rPr lang="pt-BR" sz="1800" b="1" dirty="0"/>
                  <a:t>do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8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08 </a:t>
                </a:r>
                <a:r>
                  <a:rPr lang="hu-HU" sz="18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hu-HU" sz="18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</a:t>
                </a:r>
                <a:r>
                  <a:rPr lang="en-US" sz="1800" dirty="0" err="1" smtClean="0"/>
                  <a:t>pred</a:t>
                </a:r>
                <a:r>
                  <a:rPr lang="en-US" sz="1800" dirty="0" smtClean="0"/>
                  <a:t>[v</a:t>
                </a:r>
                <a:r>
                  <a:rPr lang="en-US" sz="1800" dirty="0"/>
                  <a:t>] := s;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8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09 </a:t>
                </a:r>
                <a:r>
                  <a:rPr lang="hu-HU" sz="18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sz="1800" dirty="0" smtClean="0"/>
                  <a:t>d[v</a:t>
                </a:r>
                <a:r>
                  <a:rPr lang="en-US" sz="1800" dirty="0"/>
                  <a:t>] := </a:t>
                </a:r>
                <a:r>
                  <a:rPr lang="en-US" sz="1800" dirty="0" smtClean="0"/>
                  <a:t>w(s</a:t>
                </a:r>
                <a:r>
                  <a:rPr lang="hu-HU" sz="1800" dirty="0" smtClean="0"/>
                  <a:t>,</a:t>
                </a:r>
                <a:r>
                  <a:rPr lang="en-US" sz="1800" dirty="0" smtClean="0"/>
                  <a:t>v</a:t>
                </a:r>
                <a:r>
                  <a:rPr lang="en-US" sz="1800" dirty="0"/>
                  <a:t>);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8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10 </a:t>
                </a:r>
                <a:r>
                  <a:rPr lang="hu-HU" sz="18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sz="1800" dirty="0" err="1" smtClean="0"/>
                  <a:t>Q.Insert</a:t>
                </a:r>
                <a:r>
                  <a:rPr lang="en-US" sz="1800" dirty="0" smtClean="0"/>
                  <a:t>(v</a:t>
                </a:r>
                <a:r>
                  <a:rPr lang="hu-HU" sz="1800" dirty="0" smtClean="0"/>
                  <a:t>,</a:t>
                </a:r>
                <a:r>
                  <a:rPr lang="en-US" sz="1800" dirty="0" smtClean="0"/>
                  <a:t>d[v</a:t>
                </a:r>
                <a:r>
                  <a:rPr lang="en-US" sz="1800" dirty="0"/>
                  <a:t>]);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8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11 </a:t>
                </a:r>
                <a:r>
                  <a:rPr lang="en-US" sz="1800" b="1" dirty="0"/>
                  <a:t>od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8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12 </a:t>
                </a:r>
                <a:r>
                  <a:rPr lang="en-US" sz="1800" b="1" dirty="0"/>
                  <a:t>while </a:t>
                </a:r>
                <a:r>
                  <a:rPr lang="en-US" sz="1800" dirty="0"/>
                  <a:t>Q ≠ Ø </a:t>
                </a:r>
                <a:r>
                  <a:rPr lang="en-US" sz="1800" b="1" dirty="0"/>
                  <a:t>do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endParaRPr lang="hu-HU" sz="1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8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13</a:t>
                </a:r>
                <a:r>
                  <a:rPr lang="en-US" sz="1800" dirty="0"/>
                  <a:t> </a:t>
                </a:r>
                <a:r>
                  <a:rPr lang="hu-HU" sz="1800" dirty="0"/>
                  <a:t>    </a:t>
                </a:r>
                <a:r>
                  <a:rPr lang="en-US" sz="1800" dirty="0"/>
                  <a:t>v := </a:t>
                </a:r>
                <a:r>
                  <a:rPr lang="en-US" sz="1800" dirty="0" err="1"/>
                  <a:t>Q.DeleteMin</a:t>
                </a:r>
                <a:r>
                  <a:rPr lang="en-US" sz="1800" dirty="0"/>
                  <a:t>();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8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14</a:t>
                </a:r>
                <a:r>
                  <a:rPr lang="en-US" sz="1800" dirty="0" smtClean="0"/>
                  <a:t> </a:t>
                </a:r>
                <a:r>
                  <a:rPr lang="hu-HU" sz="1800" dirty="0" smtClean="0"/>
                  <a:t>    </a:t>
                </a:r>
                <a:r>
                  <a:rPr lang="en-US" sz="1800" dirty="0" smtClean="0"/>
                  <a:t>E</a:t>
                </a:r>
                <a:r>
                  <a:rPr lang="en-US" sz="1800" dirty="0"/>
                  <a:t>´:= E´ U {(</a:t>
                </a:r>
                <a:r>
                  <a:rPr lang="en-US" sz="1800" dirty="0" err="1"/>
                  <a:t>pred</a:t>
                </a:r>
                <a:r>
                  <a:rPr lang="en-US" sz="1800" dirty="0"/>
                  <a:t>[v],v)};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8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15</a:t>
                </a:r>
                <a:r>
                  <a:rPr lang="en-US" sz="1800" dirty="0"/>
                  <a:t> </a:t>
                </a:r>
                <a:r>
                  <a:rPr lang="hu-HU" sz="1800" dirty="0" smtClean="0"/>
                  <a:t>    </a:t>
                </a:r>
                <a:r>
                  <a:rPr lang="en-US" sz="1800" dirty="0" smtClean="0"/>
                  <a:t>ready[v</a:t>
                </a:r>
                <a:r>
                  <a:rPr lang="en-US" sz="1800" dirty="0"/>
                  <a:t>] := true;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sz="18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16</a:t>
                </a:r>
                <a:r>
                  <a:rPr lang="pl-PL" sz="1800" dirty="0" smtClean="0"/>
                  <a:t>     </a:t>
                </a:r>
                <a:r>
                  <a:rPr lang="pl-PL" sz="1800" b="1" dirty="0" smtClean="0"/>
                  <a:t>forall </a:t>
                </a:r>
                <a:r>
                  <a:rPr lang="pl-PL" sz="1800" dirty="0"/>
                  <a:t>u ∈ Adj[v] </a:t>
                </a:r>
                <a:r>
                  <a:rPr lang="pl-PL" sz="1800" b="1" dirty="0"/>
                  <a:t>do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sz="18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17 </a:t>
                </a:r>
                <a:r>
                  <a:rPr lang="pl-PL" sz="18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</a:t>
                </a:r>
                <a:r>
                  <a:rPr lang="pl-PL" sz="1800" b="1" dirty="0" smtClean="0"/>
                  <a:t>if </a:t>
                </a:r>
                <a:r>
                  <a:rPr lang="pl-PL" sz="1800" dirty="0"/>
                  <a:t>u </a:t>
                </a:r>
                <a:r>
                  <a:rPr lang="pl-PL" sz="1800" dirty="0" smtClean="0"/>
                  <a:t>∈ </a:t>
                </a:r>
                <a:r>
                  <a:rPr lang="pl-PL" sz="1800" dirty="0"/>
                  <a:t>Q </a:t>
                </a:r>
                <a:r>
                  <a:rPr lang="pl-PL" sz="1800" b="1" dirty="0"/>
                  <a:t>and </a:t>
                </a:r>
                <a:r>
                  <a:rPr lang="pl-PL" sz="1800" dirty="0"/>
                  <a:t>d[v] + w(v,u) &lt; d[u]) </a:t>
                </a:r>
                <a:r>
                  <a:rPr lang="pl-PL" sz="1800" b="1" dirty="0"/>
                  <a:t>then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8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18 </a:t>
                </a:r>
                <a:r>
                  <a:rPr lang="hu-HU" sz="18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800" dirty="0" err="1" smtClean="0"/>
                  <a:t>pred</a:t>
                </a:r>
                <a:r>
                  <a:rPr lang="en-US" sz="1800" dirty="0" smtClean="0"/>
                  <a:t>[u</a:t>
                </a:r>
                <a:r>
                  <a:rPr lang="en-US" sz="1800" dirty="0"/>
                  <a:t>] := v;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8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19</a:t>
                </a:r>
                <a:r>
                  <a:rPr lang="en-US" sz="1800" dirty="0"/>
                  <a:t> </a:t>
                </a:r>
                <a:r>
                  <a:rPr lang="hu-HU" sz="1800" dirty="0" smtClean="0"/>
                  <a:t>            </a:t>
                </a:r>
                <a:r>
                  <a:rPr lang="en-US" sz="1800" dirty="0" smtClean="0"/>
                  <a:t>d[u</a:t>
                </a:r>
                <a:r>
                  <a:rPr lang="en-US" sz="1800" dirty="0"/>
                  <a:t>] := d[v] + </a:t>
                </a:r>
                <a:r>
                  <a:rPr lang="en-US" sz="1800" dirty="0" smtClean="0"/>
                  <a:t>w(v</a:t>
                </a:r>
                <a:r>
                  <a:rPr lang="hu-HU" sz="1800" dirty="0" smtClean="0"/>
                  <a:t>,</a:t>
                </a:r>
                <a:r>
                  <a:rPr lang="en-US" sz="1800" dirty="0" smtClean="0"/>
                  <a:t>u</a:t>
                </a:r>
                <a:r>
                  <a:rPr lang="en-US" sz="1800" dirty="0"/>
                  <a:t>);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8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20 </a:t>
                </a:r>
                <a:r>
                  <a:rPr lang="hu-HU" sz="18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800" dirty="0" err="1" smtClean="0"/>
                  <a:t>Q.DecreasePriority</a:t>
                </a:r>
                <a:r>
                  <a:rPr lang="en-US" sz="1800" dirty="0" smtClean="0"/>
                  <a:t>(u</a:t>
                </a:r>
                <a:r>
                  <a:rPr lang="hu-HU" sz="1800" dirty="0" smtClean="0"/>
                  <a:t>,</a:t>
                </a:r>
                <a:r>
                  <a:rPr lang="en-US" sz="1800" dirty="0" smtClean="0"/>
                  <a:t>d[u</a:t>
                </a:r>
                <a:r>
                  <a:rPr lang="en-US" sz="1800" dirty="0"/>
                  <a:t>]);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8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21 </a:t>
                </a:r>
                <a:r>
                  <a:rPr lang="hu-HU" sz="18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</a:t>
                </a:r>
                <a:r>
                  <a:rPr lang="en-US" sz="1800" b="1" dirty="0" smtClean="0"/>
                  <a:t>else </a:t>
                </a:r>
                <a:r>
                  <a:rPr lang="en-US" sz="1800" b="1" dirty="0"/>
                  <a:t>if </a:t>
                </a:r>
                <a:r>
                  <a:rPr lang="en-US" sz="1800" dirty="0"/>
                  <a:t>u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1800" dirty="0"/>
                  <a:t> Q </a:t>
                </a:r>
                <a:r>
                  <a:rPr lang="en-US" sz="1800" b="1" dirty="0"/>
                  <a:t>and not </a:t>
                </a:r>
                <a:r>
                  <a:rPr lang="en-US" sz="1800" dirty="0"/>
                  <a:t>ready[u] </a:t>
                </a:r>
                <a:r>
                  <a:rPr lang="en-US" sz="1800" b="1" dirty="0"/>
                  <a:t>then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8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22 </a:t>
                </a:r>
                <a:r>
                  <a:rPr lang="hu-HU" sz="18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800" dirty="0" err="1" smtClean="0"/>
                  <a:t>pred</a:t>
                </a:r>
                <a:r>
                  <a:rPr lang="en-US" sz="1800" dirty="0" smtClean="0"/>
                  <a:t>[u] := v;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8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23 </a:t>
                </a:r>
                <a:r>
                  <a:rPr lang="hu-HU" sz="18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800" dirty="0" smtClean="0"/>
                  <a:t>d[u</a:t>
                </a:r>
                <a:r>
                  <a:rPr lang="en-US" sz="1800" dirty="0"/>
                  <a:t>] := d[v] + </a:t>
                </a:r>
                <a:r>
                  <a:rPr lang="en-US" sz="1800" dirty="0" smtClean="0"/>
                  <a:t>w(v</a:t>
                </a:r>
                <a:r>
                  <a:rPr lang="hu-HU" sz="1800" dirty="0" smtClean="0"/>
                  <a:t>,</a:t>
                </a:r>
                <a:r>
                  <a:rPr lang="en-US" sz="1800" dirty="0" smtClean="0"/>
                  <a:t>u</a:t>
                </a:r>
                <a:r>
                  <a:rPr lang="en-US" sz="1800" dirty="0"/>
                  <a:t>);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8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24 </a:t>
                </a:r>
                <a:r>
                  <a:rPr lang="hu-HU" sz="18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800" dirty="0" err="1" smtClean="0"/>
                  <a:t>Q.Insert</a:t>
                </a:r>
                <a:r>
                  <a:rPr lang="en-US" sz="1800" dirty="0" smtClean="0"/>
                  <a:t>(u</a:t>
                </a:r>
                <a:r>
                  <a:rPr lang="hu-HU" sz="1800" dirty="0" smtClean="0"/>
                  <a:t>,</a:t>
                </a:r>
                <a:r>
                  <a:rPr lang="en-US" sz="1800" dirty="0" smtClean="0"/>
                  <a:t>d[u</a:t>
                </a:r>
                <a:r>
                  <a:rPr lang="en-US" sz="1800" dirty="0"/>
                  <a:t>]);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8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25 </a:t>
                </a:r>
                <a:r>
                  <a:rPr lang="hu-HU" sz="18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</a:t>
                </a:r>
                <a:r>
                  <a:rPr lang="en-US" sz="1800" b="1" dirty="0" smtClean="0"/>
                  <a:t>fi</a:t>
                </a:r>
                <a:endParaRPr lang="en-US" sz="1800" b="1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8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26 </a:t>
                </a:r>
                <a:r>
                  <a:rPr lang="hu-HU" sz="18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sz="1800" b="1" dirty="0" smtClean="0"/>
                  <a:t>od</a:t>
                </a:r>
                <a:endParaRPr lang="en-US" sz="1800" b="1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8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27 </a:t>
                </a:r>
                <a:r>
                  <a:rPr lang="en-US" sz="1800" b="1" dirty="0"/>
                  <a:t>od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64" y="1684426"/>
                <a:ext cx="11634536" cy="4620126"/>
              </a:xfrm>
              <a:blipFill rotWithShape="0">
                <a:blip r:embed="rId2"/>
                <a:stretch>
                  <a:fillRect l="-419" t="-118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57463" y="2318657"/>
            <a:ext cx="5369807" cy="326571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4643458" y="3766848"/>
            <a:ext cx="219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bg2">
                    <a:lumMod val="50000"/>
                  </a:schemeClr>
                </a:solidFill>
              </a:rPr>
              <a:t>INICIALIZÁCIÓS FÁZIS</a:t>
            </a:r>
            <a:endParaRPr lang="hu-HU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1187" y="3184071"/>
            <a:ext cx="4706557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1187" y="4336098"/>
            <a:ext cx="4706557" cy="914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10301803" y="3494446"/>
            <a:ext cx="944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chemeClr val="bg2">
                    <a:lumMod val="50000"/>
                  </a:schemeClr>
                </a:solidFill>
              </a:rPr>
              <a:t>JAVÍTÓ ÚT</a:t>
            </a:r>
            <a:endParaRPr lang="hu-HU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5400000">
            <a:off x="10474894" y="4639409"/>
            <a:ext cx="59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chemeClr val="bg2">
                    <a:lumMod val="50000"/>
                  </a:schemeClr>
                </a:solidFill>
              </a:rPr>
              <a:t>ÚJ ÚT</a:t>
            </a:r>
            <a:endParaRPr lang="hu-HU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44984" y="1684426"/>
            <a:ext cx="5369807" cy="41612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5400000">
            <a:off x="10315326" y="3513754"/>
            <a:ext cx="20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bg2">
                    <a:lumMod val="50000"/>
                  </a:schemeClr>
                </a:solidFill>
              </a:rPr>
              <a:t>ITERÁCIÓS LÉPÉSEK</a:t>
            </a:r>
            <a:endParaRPr lang="hu-HU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17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83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10" grpId="0"/>
      <p:bldP spid="16" grpId="0"/>
      <p:bldP spid="17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22" y="273050"/>
            <a:ext cx="11429479" cy="869950"/>
          </a:xfrm>
        </p:spPr>
        <p:txBody>
          <a:bodyPr/>
          <a:lstStyle/>
          <a:p>
            <a:r>
              <a:rPr lang="en-US" dirty="0" smtClean="0"/>
              <a:t>OSPF vs. IS-IS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63397" y="2994593"/>
            <a:ext cx="5831003" cy="3783279"/>
          </a:xfrm>
        </p:spPr>
        <p:txBody>
          <a:bodyPr>
            <a:normAutofit/>
          </a:bodyPr>
          <a:lstStyle/>
          <a:p>
            <a:r>
              <a:rPr lang="hu-HU" sz="2800" dirty="0" smtClean="0"/>
              <a:t>Cégek és adatközpontok</a:t>
            </a:r>
            <a:endParaRPr lang="en-US" sz="2800" dirty="0" smtClean="0"/>
          </a:p>
          <a:p>
            <a:r>
              <a:rPr lang="hu-HU" sz="2800" dirty="0" smtClean="0"/>
              <a:t>Több lehetőséget támogat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IPv4</a:t>
            </a:r>
            <a:r>
              <a:rPr lang="hu-HU" sz="2800" dirty="0" smtClean="0"/>
              <a:t> felett</a:t>
            </a:r>
            <a:endParaRPr lang="en-US" sz="2800" dirty="0" smtClean="0"/>
          </a:p>
          <a:p>
            <a:pPr lvl="1"/>
            <a:r>
              <a:rPr lang="en-US" sz="2400" dirty="0" smtClean="0"/>
              <a:t>LSA</a:t>
            </a:r>
            <a:r>
              <a:rPr lang="hu-HU" dirty="0" err="1" smtClean="0"/>
              <a:t>-k</a:t>
            </a:r>
            <a:r>
              <a:rPr lang="hu-HU" dirty="0" smtClean="0"/>
              <a:t> IPv4 feletti küldése</a:t>
            </a:r>
            <a:endParaRPr lang="en-US" sz="2400" dirty="0" smtClean="0"/>
          </a:p>
          <a:p>
            <a:pPr lvl="1"/>
            <a:r>
              <a:rPr lang="en-US" sz="2400" dirty="0" smtClean="0"/>
              <a:t>OSPFv3 </a:t>
            </a:r>
            <a:r>
              <a:rPr lang="hu-HU" sz="2400" dirty="0" smtClean="0"/>
              <a:t>szükséges az</a:t>
            </a:r>
            <a:r>
              <a:rPr lang="en-US" sz="2400" dirty="0" smtClean="0"/>
              <a:t> IPv6</a:t>
            </a:r>
            <a:r>
              <a:rPr lang="hu-HU" sz="2400" dirty="0" err="1" smtClean="0"/>
              <a:t>-hoz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400799" y="2994593"/>
            <a:ext cx="5652940" cy="3792707"/>
          </a:xfrm>
        </p:spPr>
        <p:txBody>
          <a:bodyPr>
            <a:normAutofit/>
          </a:bodyPr>
          <a:lstStyle/>
          <a:p>
            <a:r>
              <a:rPr lang="hu-HU" sz="2800" dirty="0" smtClean="0"/>
              <a:t>Internet szolgáltatók által használt</a:t>
            </a:r>
            <a:endParaRPr lang="en-US" sz="2800" dirty="0" smtClean="0"/>
          </a:p>
          <a:p>
            <a:endParaRPr lang="en-US" sz="1200" dirty="0" smtClean="0"/>
          </a:p>
          <a:p>
            <a:r>
              <a:rPr lang="hu-HU" dirty="0" smtClean="0"/>
              <a:t>Sokkal tömörebb</a:t>
            </a:r>
            <a:endParaRPr lang="en-US" sz="2800" dirty="0" smtClean="0"/>
          </a:p>
          <a:p>
            <a:pPr lvl="1"/>
            <a:r>
              <a:rPr lang="hu-HU" sz="2400" dirty="0" smtClean="0">
                <a:sym typeface="Wingdings" panose="05000000000000000000" pitchFamily="2" charset="2"/>
              </a:rPr>
              <a:t>Kisebb hálózati </a:t>
            </a:r>
            <a:r>
              <a:rPr lang="en-US" sz="2400" dirty="0" smtClean="0">
                <a:sym typeface="Wingdings" panose="05000000000000000000" pitchFamily="2" charset="2"/>
              </a:rPr>
              <a:t>overhead</a:t>
            </a:r>
          </a:p>
          <a:p>
            <a:pPr lvl="1"/>
            <a:r>
              <a:rPr lang="hu-HU" sz="2400" dirty="0" smtClean="0">
                <a:sym typeface="Wingdings" panose="05000000000000000000" pitchFamily="2" charset="2"/>
              </a:rPr>
              <a:t>Több eszközt támogat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hu-HU" sz="2800" dirty="0" smtClean="0">
                <a:sym typeface="Wingdings" panose="05000000000000000000" pitchFamily="2" charset="2"/>
              </a:rPr>
              <a:t>Nem kötődik az</a:t>
            </a:r>
            <a:r>
              <a:rPr lang="en-US" sz="2800" dirty="0" smtClean="0">
                <a:sym typeface="Wingdings" panose="05000000000000000000" pitchFamily="2" charset="2"/>
              </a:rPr>
              <a:t> IP</a:t>
            </a:r>
            <a:r>
              <a:rPr lang="hu-HU" sz="2800" dirty="0" err="1" smtClean="0">
                <a:sym typeface="Wingdings" panose="05000000000000000000" pitchFamily="2" charset="2"/>
              </a:rPr>
              <a:t>-hez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lvl="1"/>
            <a:r>
              <a:rPr lang="hu-HU" sz="2400" dirty="0" smtClean="0">
                <a:sym typeface="Wingdings" panose="05000000000000000000" pitchFamily="2" charset="2"/>
              </a:rPr>
              <a:t>Működik mind</a:t>
            </a:r>
            <a:r>
              <a:rPr lang="en-US" sz="2400" dirty="0" smtClean="0">
                <a:sym typeface="Wingdings" panose="05000000000000000000" pitchFamily="2" charset="2"/>
              </a:rPr>
              <a:t> IPv4</a:t>
            </a:r>
            <a:r>
              <a:rPr lang="hu-HU" sz="2400" dirty="0" err="1" smtClean="0">
                <a:sym typeface="Wingdings" panose="05000000000000000000" pitchFamily="2" charset="2"/>
              </a:rPr>
              <a:t>-gyel</a:t>
            </a:r>
            <a:r>
              <a:rPr lang="hu-HU" sz="2400" dirty="0" smtClean="0">
                <a:sym typeface="Wingdings" panose="05000000000000000000" pitchFamily="2" charset="2"/>
              </a:rPr>
              <a:t> és </a:t>
            </a:r>
            <a:r>
              <a:rPr lang="en-US" sz="2400" dirty="0" smtClean="0">
                <a:sym typeface="Wingdings" panose="05000000000000000000" pitchFamily="2" charset="2"/>
              </a:rPr>
              <a:t>IPv6</a:t>
            </a:r>
            <a:r>
              <a:rPr lang="hu-HU" sz="2400" dirty="0" err="1" smtClean="0">
                <a:sym typeface="Wingdings" panose="05000000000000000000" pitchFamily="2" charset="2"/>
              </a:rPr>
              <a:t>-tal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63397" y="2308793"/>
            <a:ext cx="5831003" cy="640080"/>
          </a:xfrm>
        </p:spPr>
        <p:txBody>
          <a:bodyPr/>
          <a:lstStyle/>
          <a:p>
            <a:pPr algn="ctr"/>
            <a:r>
              <a:rPr lang="en-US" sz="3200" dirty="0" smtClean="0"/>
              <a:t>OSPF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400799" y="2308793"/>
            <a:ext cx="5652940" cy="64008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IS-IS</a:t>
            </a:r>
            <a:endParaRPr lang="en-US" sz="3200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52922" y="1638709"/>
            <a:ext cx="11863111" cy="7368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dirty="0" smtClean="0"/>
              <a:t>Két eltérő implementáció a</a:t>
            </a:r>
            <a:r>
              <a:rPr lang="en-US" sz="2800" dirty="0" smtClean="0"/>
              <a:t> link-state routing</a:t>
            </a:r>
            <a:r>
              <a:rPr lang="hu-HU" sz="2800" dirty="0" smtClean="0"/>
              <a:t> stratégiának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089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22" y="273050"/>
            <a:ext cx="11429479" cy="869950"/>
          </a:xfrm>
        </p:spPr>
        <p:txBody>
          <a:bodyPr/>
          <a:lstStyle/>
          <a:p>
            <a:r>
              <a:rPr lang="hu-HU" dirty="0" smtClean="0"/>
              <a:t>Eltérő felépítés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63397" y="1601768"/>
            <a:ext cx="5831003" cy="640080"/>
          </a:xfrm>
        </p:spPr>
        <p:txBody>
          <a:bodyPr/>
          <a:lstStyle/>
          <a:p>
            <a:pPr algn="ctr"/>
            <a:r>
              <a:rPr lang="en-US" sz="3200" dirty="0" smtClean="0"/>
              <a:t>OSPF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400799" y="1601768"/>
            <a:ext cx="5652940" cy="64008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IS-IS</a:t>
            </a:r>
            <a:endParaRPr lang="en-US" sz="3200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1823535" y="4479873"/>
            <a:ext cx="2629211" cy="1424867"/>
            <a:chOff x="1367651" y="4479872"/>
            <a:chExt cx="1971908" cy="1424867"/>
          </a:xfrm>
        </p:grpSpPr>
        <p:sp>
          <p:nvSpPr>
            <p:cNvPr id="27" name="Oval 26"/>
            <p:cNvSpPr/>
            <p:nvPr/>
          </p:nvSpPr>
          <p:spPr>
            <a:xfrm>
              <a:off x="1367651" y="4479872"/>
              <a:ext cx="1971908" cy="1424867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95790" y="4976359"/>
              <a:ext cx="601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Area 0</a:t>
              </a:r>
              <a:endParaRPr lang="en-US" b="1" dirty="0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21472" y="3629343"/>
            <a:ext cx="3021229" cy="1821424"/>
            <a:chOff x="91104" y="3629343"/>
            <a:chExt cx="2265922" cy="1821424"/>
          </a:xfrm>
        </p:grpSpPr>
        <p:sp>
          <p:nvSpPr>
            <p:cNvPr id="31" name="Oval 30"/>
            <p:cNvSpPr/>
            <p:nvPr/>
          </p:nvSpPr>
          <p:spPr>
            <a:xfrm>
              <a:off x="91104" y="3629343"/>
              <a:ext cx="2265922" cy="1821424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9645" y="4386181"/>
              <a:ext cx="601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Area 1</a:t>
              </a:r>
              <a:endParaRPr lang="en-US" b="1" dirty="0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3290389" y="3810970"/>
            <a:ext cx="2506047" cy="1591006"/>
            <a:chOff x="2467791" y="3810970"/>
            <a:chExt cx="1879535" cy="1591006"/>
          </a:xfrm>
        </p:grpSpPr>
        <p:sp>
          <p:nvSpPr>
            <p:cNvPr id="28" name="Oval 27"/>
            <p:cNvSpPr/>
            <p:nvPr/>
          </p:nvSpPr>
          <p:spPr>
            <a:xfrm>
              <a:off x="2467791" y="3810970"/>
              <a:ext cx="1879535" cy="1591006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62306" y="4384099"/>
              <a:ext cx="601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Area 2</a:t>
              </a:r>
              <a:endParaRPr lang="en-US" b="1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2576351" y="5286147"/>
            <a:ext cx="3220084" cy="1491728"/>
            <a:chOff x="1932263" y="5286147"/>
            <a:chExt cx="2415063" cy="1491728"/>
          </a:xfrm>
        </p:grpSpPr>
        <p:sp>
          <p:nvSpPr>
            <p:cNvPr id="29" name="Oval 28"/>
            <p:cNvSpPr/>
            <p:nvPr/>
          </p:nvSpPr>
          <p:spPr>
            <a:xfrm>
              <a:off x="1932263" y="5286147"/>
              <a:ext cx="2415063" cy="1491728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41113" y="6120561"/>
              <a:ext cx="601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Area 3</a:t>
              </a:r>
              <a:endParaRPr lang="en-US" b="1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389641" y="5009033"/>
            <a:ext cx="3135956" cy="1645024"/>
            <a:chOff x="292230" y="5009033"/>
            <a:chExt cx="2351967" cy="1645024"/>
          </a:xfrm>
        </p:grpSpPr>
        <p:sp>
          <p:nvSpPr>
            <p:cNvPr id="30" name="Oval 29"/>
            <p:cNvSpPr/>
            <p:nvPr/>
          </p:nvSpPr>
          <p:spPr>
            <a:xfrm>
              <a:off x="292230" y="5009033"/>
              <a:ext cx="2351967" cy="1645024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324" y="5878587"/>
              <a:ext cx="601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Area 4</a:t>
              </a:r>
              <a:endParaRPr lang="en-US" b="1" dirty="0"/>
            </a:p>
          </p:txBody>
        </p:sp>
      </p:grpSp>
      <p:sp>
        <p:nvSpPr>
          <p:cNvPr id="37" name="Content Placeholder 5"/>
          <p:cNvSpPr>
            <a:spLocks noGrp="1"/>
          </p:cNvSpPr>
          <p:nvPr>
            <p:ph sz="quarter" idx="2"/>
          </p:nvPr>
        </p:nvSpPr>
        <p:spPr>
          <a:xfrm>
            <a:off x="163397" y="2296995"/>
            <a:ext cx="5831003" cy="1457691"/>
          </a:xfrm>
        </p:spPr>
        <p:txBody>
          <a:bodyPr>
            <a:normAutofit/>
          </a:bodyPr>
          <a:lstStyle/>
          <a:p>
            <a:r>
              <a:rPr lang="hu-HU" sz="2400" dirty="0" smtClean="0"/>
              <a:t>Átfedő területek köré szerveződik</a:t>
            </a:r>
            <a:endParaRPr lang="en-US" sz="2400" dirty="0" smtClean="0"/>
          </a:p>
          <a:p>
            <a:r>
              <a:rPr lang="en-US" sz="2400" dirty="0" smtClean="0"/>
              <a:t>Area 0 </a:t>
            </a:r>
            <a:r>
              <a:rPr lang="hu-HU" sz="2400" dirty="0" smtClean="0"/>
              <a:t>a hálózat magja</a:t>
            </a:r>
            <a:endParaRPr lang="en-US" sz="2000" dirty="0"/>
          </a:p>
        </p:txBody>
      </p:sp>
      <p:sp>
        <p:nvSpPr>
          <p:cNvPr id="38" name="Content Placeholder 7"/>
          <p:cNvSpPr>
            <a:spLocks noGrp="1"/>
          </p:cNvSpPr>
          <p:nvPr>
            <p:ph sz="quarter" idx="4"/>
          </p:nvPr>
        </p:nvSpPr>
        <p:spPr>
          <a:xfrm>
            <a:off x="6400799" y="2296995"/>
            <a:ext cx="5652940" cy="1457691"/>
          </a:xfrm>
        </p:spPr>
        <p:txBody>
          <a:bodyPr>
            <a:normAutofit/>
          </a:bodyPr>
          <a:lstStyle/>
          <a:p>
            <a:r>
              <a:rPr lang="hu-HU" sz="2400" dirty="0" smtClean="0"/>
              <a:t>2-szintű</a:t>
            </a:r>
            <a:r>
              <a:rPr lang="en-US" sz="2400" dirty="0" smtClean="0"/>
              <a:t> </a:t>
            </a:r>
            <a:r>
              <a:rPr lang="en-US" sz="2400" dirty="0" err="1" smtClean="0"/>
              <a:t>hiera</a:t>
            </a:r>
            <a:r>
              <a:rPr lang="hu-HU" sz="2400" dirty="0" err="1" smtClean="0"/>
              <a:t>rchia</a:t>
            </a:r>
            <a:endParaRPr lang="en-US" sz="2400" dirty="0" smtClean="0"/>
          </a:p>
          <a:p>
            <a:r>
              <a:rPr lang="hu-HU" sz="2400" dirty="0" smtClean="0"/>
              <a:t>A </a:t>
            </a:r>
            <a:r>
              <a:rPr lang="en-US" sz="2400" dirty="0" smtClean="0"/>
              <a:t>2</a:t>
            </a:r>
            <a:r>
              <a:rPr lang="hu-HU" sz="2400" dirty="0" smtClean="0"/>
              <a:t>. szint a gerinchálózat</a:t>
            </a:r>
            <a:endParaRPr lang="en-US" sz="20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452745" y="4044793"/>
            <a:ext cx="725403" cy="34138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917469" y="4442165"/>
            <a:ext cx="412708" cy="71192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796754" y="4044793"/>
            <a:ext cx="464721" cy="81918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96754" y="4863980"/>
            <a:ext cx="999053" cy="25051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796753" y="4867006"/>
            <a:ext cx="1" cy="62373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424629" y="4863979"/>
            <a:ext cx="1372123" cy="302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2425064" y="5487718"/>
            <a:ext cx="1372123" cy="302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428052" y="4888622"/>
            <a:ext cx="1" cy="62373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589471" y="5154085"/>
            <a:ext cx="225976" cy="67746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797187" y="5154085"/>
            <a:ext cx="998620" cy="33873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4589471" y="5831546"/>
            <a:ext cx="534332" cy="4531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2962391" y="5512361"/>
            <a:ext cx="834796" cy="60820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962391" y="5831546"/>
            <a:ext cx="1627080" cy="30809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813060" y="5503547"/>
            <a:ext cx="614993" cy="8016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905561" y="5492815"/>
            <a:ext cx="1522492" cy="2668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472851" y="5286148"/>
            <a:ext cx="265328" cy="10442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905560" y="5259543"/>
            <a:ext cx="567291" cy="50014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1813059" y="6120562"/>
            <a:ext cx="1149332" cy="18466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77563" y="4606473"/>
            <a:ext cx="907499" cy="6530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2096634" y="4215487"/>
            <a:ext cx="328431" cy="6484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1233556" y="3899739"/>
            <a:ext cx="863077" cy="29010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577564" y="3899739"/>
            <a:ext cx="660417" cy="67110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472852" y="4863979"/>
            <a:ext cx="914872" cy="39556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34" y="4721952"/>
            <a:ext cx="655993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758" y="4718927"/>
            <a:ext cx="655993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34" y="5345692"/>
            <a:ext cx="655993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757" y="5358495"/>
            <a:ext cx="655993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6" y="5114491"/>
            <a:ext cx="655993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8" y="4428820"/>
            <a:ext cx="655993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637" y="4044793"/>
            <a:ext cx="655993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8" y="3754686"/>
            <a:ext cx="655993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488" y="3899739"/>
            <a:ext cx="655993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156" y="5009033"/>
            <a:ext cx="655993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181" y="4280741"/>
            <a:ext cx="655993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64" y="5614633"/>
            <a:ext cx="655993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84" y="6185332"/>
            <a:ext cx="655993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476" y="5686492"/>
            <a:ext cx="655993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396" y="5994590"/>
            <a:ext cx="655993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808" y="6160174"/>
            <a:ext cx="655993" cy="2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3" name="Group 202"/>
          <p:cNvGrpSpPr/>
          <p:nvPr/>
        </p:nvGrpSpPr>
        <p:grpSpPr>
          <a:xfrm>
            <a:off x="6496083" y="3662250"/>
            <a:ext cx="4797229" cy="3122748"/>
            <a:chOff x="4872062" y="3662250"/>
            <a:chExt cx="3597922" cy="3122748"/>
          </a:xfrm>
        </p:grpSpPr>
        <p:cxnSp>
          <p:nvCxnSpPr>
            <p:cNvPr id="110" name="Straight Connector 109"/>
            <p:cNvCxnSpPr/>
            <p:nvPr/>
          </p:nvCxnSpPr>
          <p:spPr>
            <a:xfrm flipV="1">
              <a:off x="8223985" y="3956022"/>
              <a:ext cx="0" cy="115846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8223986" y="5089453"/>
              <a:ext cx="0" cy="147099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7153142" y="3956023"/>
              <a:ext cx="1070843" cy="115846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 flipV="1">
              <a:off x="7115874" y="5589119"/>
              <a:ext cx="1072645" cy="97132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7170874" y="3956023"/>
              <a:ext cx="1017646" cy="167022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7117676" y="5107257"/>
              <a:ext cx="1088576" cy="145319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7170874" y="6539108"/>
              <a:ext cx="10531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7162007" y="5190571"/>
              <a:ext cx="1053112" cy="445227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7144274" y="3972848"/>
              <a:ext cx="10531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6246593" y="3810970"/>
              <a:ext cx="871083" cy="8876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6492591" y="3952358"/>
              <a:ext cx="625085" cy="328382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5414763" y="3807303"/>
              <a:ext cx="831830" cy="23748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 flipV="1">
              <a:off x="6246593" y="3855355"/>
              <a:ext cx="245997" cy="42538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 flipV="1">
              <a:off x="5437459" y="4068047"/>
              <a:ext cx="1055131" cy="22906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5890840" y="4751527"/>
              <a:ext cx="1225034" cy="86310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5191462" y="4798125"/>
              <a:ext cx="699378" cy="54626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6369591" y="5626250"/>
              <a:ext cx="746283" cy="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5541151" y="5626250"/>
              <a:ext cx="795209" cy="18201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168765" y="5344386"/>
              <a:ext cx="367888" cy="48946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890840" y="4751526"/>
              <a:ext cx="450440" cy="86310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 flipV="1">
              <a:off x="6369591" y="6185331"/>
              <a:ext cx="748085" cy="375117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V="1">
              <a:off x="5683457" y="6185331"/>
              <a:ext cx="657824" cy="454613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5782651" y="6560448"/>
              <a:ext cx="1335025" cy="7949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5290656" y="6284696"/>
              <a:ext cx="392801" cy="35524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2062" y="618533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679" y="3810969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9" y="381097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9" y="5054279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8" y="6415395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9877" y="5469578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7145" y="6415395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593" y="4152058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596" y="366225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462" y="3899737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843" y="4606473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0363" y="548534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2768" y="5222253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0656" y="568649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283" y="606784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4763" y="649489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" name="Group 204"/>
          <p:cNvGrpSpPr/>
          <p:nvPr/>
        </p:nvGrpSpPr>
        <p:grpSpPr>
          <a:xfrm>
            <a:off x="9073512" y="3563332"/>
            <a:ext cx="2715768" cy="3294668"/>
            <a:chOff x="6805134" y="3563332"/>
            <a:chExt cx="2036826" cy="3294668"/>
          </a:xfrm>
        </p:grpSpPr>
        <p:sp>
          <p:nvSpPr>
            <p:cNvPr id="185" name="Rectangle 184"/>
            <p:cNvSpPr/>
            <p:nvPr/>
          </p:nvSpPr>
          <p:spPr>
            <a:xfrm>
              <a:off x="6805134" y="3563332"/>
              <a:ext cx="2036826" cy="3294668"/>
            </a:xfrm>
            <a:prstGeom prst="rect">
              <a:avLst/>
            </a:prstGeom>
            <a:solidFill>
              <a:schemeClr val="accent3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 rot="5400000">
              <a:off x="8234774" y="4561815"/>
              <a:ext cx="8450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Level 2</a:t>
              </a:r>
              <a:endParaRPr lang="en-US" b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6334813" y="3563332"/>
            <a:ext cx="3733015" cy="3294668"/>
            <a:chOff x="4751109" y="3563332"/>
            <a:chExt cx="2799761" cy="3294668"/>
          </a:xfrm>
        </p:grpSpPr>
        <p:sp>
          <p:nvSpPr>
            <p:cNvPr id="184" name="Rectangle 183"/>
            <p:cNvSpPr/>
            <p:nvPr/>
          </p:nvSpPr>
          <p:spPr>
            <a:xfrm>
              <a:off x="4751109" y="3563332"/>
              <a:ext cx="2799761" cy="3294668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 rot="5400000">
              <a:off x="4522943" y="4547328"/>
              <a:ext cx="8450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Level 1</a:t>
              </a:r>
              <a:endParaRPr lang="en-US" b="1" dirty="0"/>
            </a:p>
          </p:txBody>
        </p:sp>
      </p:grpSp>
      <p:sp>
        <p:nvSpPr>
          <p:cNvPr id="188" name="TextBox 187"/>
          <p:cNvSpPr txBox="1"/>
          <p:nvPr/>
        </p:nvSpPr>
        <p:spPr>
          <a:xfrm rot="5400000">
            <a:off x="8973941" y="4515649"/>
            <a:ext cx="103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1-2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044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1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Hálózati réteg szerepkörei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264668" cy="4651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cap="small" dirty="0" smtClean="0"/>
              <a:t>Fő feladata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400" dirty="0" smtClean="0"/>
              <a:t>A csomagok továbbítása a forrás és a cél között.</a:t>
            </a:r>
          </a:p>
          <a:p>
            <a:pPr lvl="1"/>
            <a:r>
              <a:rPr lang="hu-HU" dirty="0" smtClean="0"/>
              <a:t>A legalacsonyabb olyan réteg, amely két végpont közötti átvitellel foglalkozik</a:t>
            </a:r>
          </a:p>
          <a:p>
            <a:pPr marL="0" indent="0">
              <a:buNone/>
            </a:pPr>
            <a:r>
              <a:rPr lang="hu-HU" sz="2400" b="1" cap="small" dirty="0" smtClean="0"/>
              <a:t>Elvárásokkal kapcsolatos feladatok</a:t>
            </a:r>
          </a:p>
          <a:p>
            <a:pPr>
              <a:spcBef>
                <a:spcPts val="0"/>
              </a:spcBef>
            </a:pPr>
            <a:r>
              <a:rPr lang="hu-HU" sz="2400" dirty="0" smtClean="0"/>
              <a:t>Ismernie kell a kommunikációs alhálózat topológiáját.</a:t>
            </a:r>
          </a:p>
          <a:p>
            <a:pPr lvl="1">
              <a:spcBef>
                <a:spcPts val="0"/>
              </a:spcBef>
            </a:pPr>
            <a:r>
              <a:rPr lang="hu-HU" dirty="0" smtClean="0"/>
              <a:t>Megfelelő útvonalak meghatározására.</a:t>
            </a:r>
          </a:p>
          <a:p>
            <a:pPr>
              <a:spcBef>
                <a:spcPts val="0"/>
              </a:spcBef>
            </a:pPr>
            <a:r>
              <a:rPr lang="hu-HU" sz="2400" dirty="0" smtClean="0"/>
              <a:t>Ügyelni kell, hogy ne terheljen túl se bizonyos kommunikációs útvonalakat, se bizonyos </a:t>
            </a:r>
            <a:r>
              <a:rPr lang="hu-HU" sz="2400" i="1" dirty="0" err="1" smtClean="0"/>
              <a:t>router-</a:t>
            </a:r>
            <a:r>
              <a:rPr lang="hu-HU" sz="2400" dirty="0" err="1" smtClean="0"/>
              <a:t>eket</a:t>
            </a:r>
            <a:r>
              <a:rPr lang="hu-HU" sz="2400" dirty="0" smtClean="0"/>
              <a:t> úgy, hogy mások tétlen maradnak.</a:t>
            </a:r>
          </a:p>
          <a:p>
            <a:pPr marL="0" indent="0">
              <a:spcBef>
                <a:spcPts val="0"/>
              </a:spcBef>
              <a:buNone/>
            </a:pPr>
            <a:endParaRPr lang="hu-HU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8361948" y="3056021"/>
            <a:ext cx="3204409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cap="small" dirty="0" smtClean="0">
                <a:solidFill>
                  <a:schemeClr val="tx1"/>
                </a:solidFill>
              </a:rPr>
              <a:t>Felhasználói réteg</a:t>
            </a:r>
            <a:endParaRPr lang="en-US" sz="2000" cap="small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61948" y="3513221"/>
            <a:ext cx="3204409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cap="small" dirty="0" smtClean="0">
                <a:solidFill>
                  <a:schemeClr val="tx1"/>
                </a:solidFill>
              </a:rPr>
              <a:t>Szállítási réteg</a:t>
            </a:r>
            <a:endParaRPr lang="en-US" sz="2000" cap="small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61948" y="3970421"/>
            <a:ext cx="3204409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cap="small" dirty="0" smtClean="0">
                <a:solidFill>
                  <a:schemeClr val="accent1">
                    <a:lumMod val="75000"/>
                  </a:schemeClr>
                </a:solidFill>
              </a:rPr>
              <a:t>Hálózati réteg</a:t>
            </a:r>
            <a:endParaRPr lang="en-US" sz="2000" b="1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61948" y="4427621"/>
            <a:ext cx="3204409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cap="small" dirty="0" smtClean="0">
                <a:solidFill>
                  <a:schemeClr val="tx1"/>
                </a:solidFill>
              </a:rPr>
              <a:t>Adatkapcsolati réteg</a:t>
            </a:r>
            <a:endParaRPr lang="en-US" sz="2000" cap="small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61948" y="4884821"/>
            <a:ext cx="3204409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cap="small" dirty="0" smtClean="0">
                <a:solidFill>
                  <a:schemeClr val="tx1"/>
                </a:solidFill>
              </a:rPr>
              <a:t>Fizikai réteg</a:t>
            </a:r>
            <a:endParaRPr lang="en-US" sz="2000" cap="smal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z="1600" smtClean="0">
                <a:solidFill>
                  <a:schemeClr val="tx1"/>
                </a:solidFill>
              </a:rPr>
              <a:t>2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State vs. Distance Vector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99400364"/>
              </p:ext>
            </p:extLst>
          </p:nvPr>
        </p:nvGraphicFramePr>
        <p:xfrm>
          <a:off x="304800" y="1719944"/>
          <a:ext cx="11669485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228"/>
                <a:gridCol w="3904344"/>
                <a:gridCol w="44849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 State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 Vector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Message Complexity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*e)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O(d*n*k)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Time Complexity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O(n*log n)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Convergence Time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O(k)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Robustness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Nodes may advertise incorrect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link</a:t>
                      </a:r>
                      <a:r>
                        <a:rPr lang="en-US" dirty="0" smtClean="0"/>
                        <a:t> costs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Each</a:t>
                      </a:r>
                      <a:r>
                        <a:rPr lang="en-US" baseline="0" dirty="0" smtClean="0"/>
                        <a:t> node computes their own table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Nodes</a:t>
                      </a:r>
                      <a:r>
                        <a:rPr lang="en-US" baseline="0" dirty="0" smtClean="0"/>
                        <a:t> may advertise incorrect 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path</a:t>
                      </a:r>
                      <a:r>
                        <a:rPr lang="en-US" baseline="0" dirty="0" smtClean="0"/>
                        <a:t> cost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Errors propagate due to sharing of DV tables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30171" y="4591816"/>
            <a:ext cx="3328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number of nodes in the graph</a:t>
            </a:r>
          </a:p>
          <a:p>
            <a:r>
              <a:rPr lang="en-US" dirty="0"/>
              <a:t>d</a:t>
            </a:r>
            <a:r>
              <a:rPr lang="en-US" dirty="0" smtClean="0"/>
              <a:t> = degree of a given node</a:t>
            </a:r>
          </a:p>
          <a:p>
            <a:r>
              <a:rPr lang="en-US" dirty="0" smtClean="0"/>
              <a:t>k = number of rounds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2773" y="4462556"/>
            <a:ext cx="10464800" cy="2337696"/>
            <a:chOff x="414979" y="3333623"/>
            <a:chExt cx="8263530" cy="1523216"/>
          </a:xfrm>
        </p:grpSpPr>
        <p:sp>
          <p:nvSpPr>
            <p:cNvPr id="9" name="Rectangle 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514377" y="3435947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Which is best?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In practice, it depends.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In general, link state is more popular.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171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610853" y="1690688"/>
            <a:ext cx="5859379" cy="41446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Hálózati réteg protokolljai - </a:t>
            </a:r>
            <a:r>
              <a:rPr lang="hu-HU" i="1" dirty="0" smtClean="0"/>
              <a:t>Környezet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649705" y="3513220"/>
            <a:ext cx="818147" cy="493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26432" y="3561346"/>
            <a:ext cx="264694" cy="252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5811" y="3633535"/>
            <a:ext cx="264694" cy="252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808622" y="5109410"/>
            <a:ext cx="264694" cy="252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930316" y="2541793"/>
            <a:ext cx="264694" cy="252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675520" y="2535780"/>
            <a:ext cx="264694" cy="252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852611" y="3687677"/>
            <a:ext cx="264694" cy="252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ysClr val="windowText" lastClr="000000"/>
                </a:solidFill>
              </a:rPr>
              <a:t>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6"/>
            <a:endCxn id="11" idx="2"/>
          </p:cNvCxnSpPr>
          <p:nvPr/>
        </p:nvCxnSpPr>
        <p:spPr>
          <a:xfrm flipV="1">
            <a:off x="4195010" y="2662112"/>
            <a:ext cx="2480510" cy="6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  <a:endCxn id="8" idx="7"/>
          </p:cNvCxnSpPr>
          <p:nvPr/>
        </p:nvCxnSpPr>
        <p:spPr>
          <a:xfrm flipH="1">
            <a:off x="3201741" y="2757454"/>
            <a:ext cx="767339" cy="913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9" idx="1"/>
          </p:cNvCxnSpPr>
          <p:nvPr/>
        </p:nvCxnSpPr>
        <p:spPr>
          <a:xfrm>
            <a:off x="3201741" y="3849196"/>
            <a:ext cx="1645645" cy="1297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7"/>
            <a:endCxn id="11" idx="3"/>
          </p:cNvCxnSpPr>
          <p:nvPr/>
        </p:nvCxnSpPr>
        <p:spPr>
          <a:xfrm flipV="1">
            <a:off x="5034552" y="2751441"/>
            <a:ext cx="1679732" cy="2394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5"/>
            <a:endCxn id="12" idx="1"/>
          </p:cNvCxnSpPr>
          <p:nvPr/>
        </p:nvCxnSpPr>
        <p:spPr>
          <a:xfrm>
            <a:off x="6901450" y="2751441"/>
            <a:ext cx="989925" cy="973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6"/>
            <a:endCxn id="12" idx="3"/>
          </p:cNvCxnSpPr>
          <p:nvPr/>
        </p:nvCxnSpPr>
        <p:spPr>
          <a:xfrm flipV="1">
            <a:off x="5073316" y="3903338"/>
            <a:ext cx="2818059" cy="1332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3"/>
            <a:endCxn id="8" idx="2"/>
          </p:cNvCxnSpPr>
          <p:nvPr/>
        </p:nvCxnSpPr>
        <p:spPr>
          <a:xfrm flipV="1">
            <a:off x="1467852" y="3759867"/>
            <a:ext cx="150795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8200" y="318417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H1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34" idx="0"/>
            <a:endCxn id="6" idx="4"/>
          </p:cNvCxnSpPr>
          <p:nvPr/>
        </p:nvCxnSpPr>
        <p:spPr>
          <a:xfrm flipH="1" flipV="1">
            <a:off x="1058779" y="3814009"/>
            <a:ext cx="189666" cy="120866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8638" y="5022675"/>
            <a:ext cx="1159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F1 folyamat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10370506" y="3447042"/>
            <a:ext cx="818147" cy="493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647233" y="3495168"/>
            <a:ext cx="264694" cy="252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559001" y="311799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H2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42" idx="0"/>
            <a:endCxn id="39" idx="4"/>
          </p:cNvCxnSpPr>
          <p:nvPr/>
        </p:nvCxnSpPr>
        <p:spPr>
          <a:xfrm flipH="1" flipV="1">
            <a:off x="10779580" y="3747831"/>
            <a:ext cx="710338" cy="111857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910111" y="4866409"/>
            <a:ext cx="1159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F2 folyamat</a:t>
            </a:r>
            <a:endParaRPr lang="en-US" sz="1600" dirty="0"/>
          </a:p>
        </p:txBody>
      </p:sp>
      <p:sp>
        <p:nvSpPr>
          <p:cNvPr id="44" name="Oval 43"/>
          <p:cNvSpPr/>
          <p:nvPr/>
        </p:nvSpPr>
        <p:spPr>
          <a:xfrm>
            <a:off x="9303094" y="3687676"/>
            <a:ext cx="264694" cy="252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ysClr val="windowText" lastClr="000000"/>
                </a:solidFill>
              </a:rPr>
              <a:t>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Connector 45"/>
          <p:cNvCxnSpPr>
            <a:stCxn id="12" idx="6"/>
            <a:endCxn id="44" idx="2"/>
          </p:cNvCxnSpPr>
          <p:nvPr/>
        </p:nvCxnSpPr>
        <p:spPr>
          <a:xfrm flipV="1">
            <a:off x="8117305" y="3814008"/>
            <a:ext cx="118578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4" idx="4"/>
          </p:cNvCxnSpPr>
          <p:nvPr/>
        </p:nvCxnSpPr>
        <p:spPr>
          <a:xfrm>
            <a:off x="9435441" y="3940339"/>
            <a:ext cx="0" cy="557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107905" y="4497804"/>
            <a:ext cx="2080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798513" y="3940338"/>
            <a:ext cx="0" cy="557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6" idx="0"/>
          </p:cNvCxnSpPr>
          <p:nvPr/>
        </p:nvCxnSpPr>
        <p:spPr>
          <a:xfrm flipV="1">
            <a:off x="9604112" y="4497803"/>
            <a:ext cx="544167" cy="52086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321823" y="50186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LAN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60" idx="1"/>
            <a:endCxn id="7" idx="7"/>
          </p:cNvCxnSpPr>
          <p:nvPr/>
        </p:nvCxnSpPr>
        <p:spPr>
          <a:xfrm flipH="1">
            <a:off x="7612146" y="1912929"/>
            <a:ext cx="727225" cy="38472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39371" y="1620541"/>
            <a:ext cx="1371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Szolgáltató berendezése</a:t>
            </a:r>
            <a:endParaRPr lang="en-US" sz="1600" dirty="0"/>
          </a:p>
        </p:txBody>
      </p:sp>
      <p:cxnSp>
        <p:nvCxnSpPr>
          <p:cNvPr id="64" name="Straight Arrow Connector 63"/>
          <p:cNvCxnSpPr>
            <a:stCxn id="65" idx="0"/>
            <a:endCxn id="9" idx="3"/>
          </p:cNvCxnSpPr>
          <p:nvPr/>
        </p:nvCxnSpPr>
        <p:spPr>
          <a:xfrm flipV="1">
            <a:off x="3930316" y="5325071"/>
            <a:ext cx="917070" cy="76361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21005" y="6088690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Router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 rot="2376065">
            <a:off x="3968173" y="4196168"/>
            <a:ext cx="288373" cy="276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76" idx="0"/>
            <a:endCxn id="70" idx="2"/>
          </p:cNvCxnSpPr>
          <p:nvPr/>
        </p:nvCxnSpPr>
        <p:spPr>
          <a:xfrm flipV="1">
            <a:off x="2760084" y="4440669"/>
            <a:ext cx="1264248" cy="109427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311082" y="553494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csomag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21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2" grpId="0"/>
      <p:bldP spid="60" grpId="0"/>
      <p:bldP spid="65" grpId="0"/>
      <p:bldP spid="70" grpId="0" animBg="1"/>
      <p:bldP spid="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Szállítási réteg felé nyújtott szolgálatok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9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b="1" cap="small" dirty="0" smtClean="0"/>
              <a:t>Vezérelvek 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hu-HU" sz="2200" dirty="0" smtClean="0"/>
              <a:t>A szolgálat legyen független az alhálózat kialakításától.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sz="2200" dirty="0" smtClean="0"/>
              <a:t>A szállítási réteg felé el kell takarni a jelenlevő alhálózatok számát, típusát és topológiáját.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sz="2200" dirty="0" smtClean="0"/>
              <a:t>A szállítási réteg számára rendelkezésre bocsájtott hálózati címeknek egységes számozási rendszert kell alkotniuk, még </a:t>
            </a:r>
            <a:r>
              <a:rPr lang="hu-HU" sz="2200" i="1" dirty="0" smtClean="0"/>
              <a:t>LAN</a:t>
            </a:r>
            <a:r>
              <a:rPr lang="hu-HU" sz="2200" dirty="0" smtClean="0"/>
              <a:t>-ok és </a:t>
            </a:r>
            <a:r>
              <a:rPr lang="hu-HU" sz="2200" i="1" dirty="0" err="1" smtClean="0"/>
              <a:t>WAN</a:t>
            </a:r>
            <a:r>
              <a:rPr lang="hu-HU" sz="2200" dirty="0" err="1" smtClean="0"/>
              <a:t>-ok</a:t>
            </a:r>
            <a:r>
              <a:rPr lang="hu-HU" sz="2200" dirty="0" smtClean="0"/>
              <a:t> esetén is.</a:t>
            </a:r>
          </a:p>
          <a:p>
            <a:pPr marL="0" indent="0">
              <a:buNone/>
            </a:pPr>
            <a:r>
              <a:rPr lang="hu-HU" sz="2200" b="1" cap="small" dirty="0" smtClean="0"/>
              <a:t>Szolgálatok két fajtáját különböztetik meg</a:t>
            </a:r>
            <a:endParaRPr lang="hu-HU" sz="2200" b="1" cap="small" dirty="0"/>
          </a:p>
          <a:p>
            <a:pPr lvl="1">
              <a:spcBef>
                <a:spcPts val="0"/>
              </a:spcBef>
            </a:pPr>
            <a:r>
              <a:rPr lang="hu-HU" sz="2200" dirty="0" smtClean="0"/>
              <a:t>Összeköttetés nélküli szolgálat (</a:t>
            </a:r>
            <a:r>
              <a:rPr lang="hu-HU" sz="2200" i="1" dirty="0" smtClean="0"/>
              <a:t>Internet</a:t>
            </a:r>
            <a:r>
              <a:rPr lang="hu-HU" sz="2200" dirty="0" smtClean="0"/>
              <a:t>)</a:t>
            </a:r>
          </a:p>
          <a:p>
            <a:pPr lvl="2">
              <a:spcBef>
                <a:spcPts val="0"/>
              </a:spcBef>
            </a:pPr>
            <a:r>
              <a:rPr lang="hu-HU" sz="2200" dirty="0" err="1" smtClean="0"/>
              <a:t>datagram</a:t>
            </a:r>
            <a:r>
              <a:rPr lang="hu-HU" sz="2200" dirty="0" smtClean="0"/>
              <a:t> alhálózat</a:t>
            </a:r>
          </a:p>
          <a:p>
            <a:pPr lvl="1"/>
            <a:r>
              <a:rPr lang="hu-HU" sz="2200" dirty="0" smtClean="0"/>
              <a:t>Összeköttetés alapú szolgálat (</a:t>
            </a:r>
            <a:r>
              <a:rPr lang="hu-HU" sz="2200" i="1" dirty="0" smtClean="0"/>
              <a:t>ATM</a:t>
            </a:r>
            <a:r>
              <a:rPr lang="hu-HU" sz="2200" dirty="0" smtClean="0"/>
              <a:t>)</a:t>
            </a:r>
          </a:p>
          <a:p>
            <a:pPr lvl="2"/>
            <a:r>
              <a:rPr lang="hu-HU" sz="2200" dirty="0" smtClean="0"/>
              <a:t>virtuális áramkör alhálózat</a:t>
            </a:r>
            <a:endParaRPr lang="hu-HU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22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96146"/>
            <a:ext cx="12192000" cy="1325563"/>
          </a:xfr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pPr algn="r"/>
            <a:r>
              <a:rPr lang="hu-HU" b="1" cap="small" dirty="0" smtClean="0">
                <a:solidFill>
                  <a:schemeClr val="bg1"/>
                </a:solidFill>
              </a:rPr>
              <a:t>Hálózati réteg – forgalomirányítás	</a:t>
            </a:r>
            <a:endParaRPr lang="en-US" b="1" cap="sm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5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Hierarchikus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51" y="1857334"/>
            <a:ext cx="7901748" cy="4583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400" b="1" cap="small" dirty="0" smtClean="0"/>
              <a:t>Motiváció</a:t>
            </a:r>
          </a:p>
          <a:p>
            <a:pPr>
              <a:spcBef>
                <a:spcPts val="0"/>
              </a:spcBef>
            </a:pPr>
            <a:r>
              <a:rPr lang="hu-HU" sz="2400" dirty="0" smtClean="0"/>
              <a:t>A hálózat méretének növekedésével a </a:t>
            </a:r>
            <a:r>
              <a:rPr lang="hu-HU" sz="2400" dirty="0" err="1" smtClean="0"/>
              <a:t>router-ek</a:t>
            </a:r>
            <a:r>
              <a:rPr lang="hu-HU" sz="2400" dirty="0" smtClean="0"/>
              <a:t> forgalomirányító táblázatai is arányosan nőnek.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 smtClean="0"/>
              <a:t>A memória, a CPU és a sávszélesség igény is megnövekszik a </a:t>
            </a:r>
            <a:r>
              <a:rPr lang="hu-HU" dirty="0" err="1" smtClean="0"/>
              <a:t>router-eknél</a:t>
            </a:r>
            <a:r>
              <a:rPr lang="hu-HU" dirty="0" smtClean="0"/>
              <a:t>.</a:t>
            </a:r>
          </a:p>
          <a:p>
            <a:r>
              <a:rPr lang="hu-HU" sz="2400" i="1" u="sng" dirty="0" smtClean="0"/>
              <a:t>Ötlet:</a:t>
            </a:r>
            <a:r>
              <a:rPr lang="hu-HU" sz="2400" dirty="0" smtClean="0"/>
              <a:t> telefonhálózatokhoz hasonlóan hierarchikus forgalomirányítás alkalmazása.</a:t>
            </a:r>
          </a:p>
        </p:txBody>
      </p:sp>
      <p:sp>
        <p:nvSpPr>
          <p:cNvPr id="4" name="Oval 3"/>
          <p:cNvSpPr/>
          <p:nvPr/>
        </p:nvSpPr>
        <p:spPr>
          <a:xfrm>
            <a:off x="8820150" y="2070516"/>
            <a:ext cx="974558" cy="94422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079079" y="2067634"/>
            <a:ext cx="974558" cy="94422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20150" y="4381122"/>
            <a:ext cx="974558" cy="94422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82200" y="4340307"/>
            <a:ext cx="974558" cy="94422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079079" y="4340307"/>
            <a:ext cx="974558" cy="94422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307429" y="2539748"/>
            <a:ext cx="2457851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9131968" y="2539748"/>
            <a:ext cx="175461" cy="23436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307429" y="2539748"/>
            <a:ext cx="150896" cy="23436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26956" y="2775716"/>
            <a:ext cx="33136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262310" y="2503163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093568" y="2738849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0335928" y="4780028"/>
            <a:ext cx="175461" cy="23436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511389" y="4780028"/>
            <a:ext cx="150896" cy="23436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330916" y="5015996"/>
            <a:ext cx="33136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0608644" y="4978832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297528" y="4979129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1529060" y="2539748"/>
            <a:ext cx="0" cy="23436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765280" y="2539748"/>
            <a:ext cx="0" cy="23436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529060" y="2774112"/>
            <a:ext cx="23622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765280" y="2774112"/>
            <a:ext cx="0" cy="1885616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2"/>
          </p:cNvCxnSpPr>
          <p:nvPr/>
        </p:nvCxnSpPr>
        <p:spPr>
          <a:xfrm flipH="1">
            <a:off x="9010652" y="4776969"/>
            <a:ext cx="1455618" cy="33525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457223" y="2805603"/>
            <a:ext cx="13184" cy="200489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9431246" y="4765524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964471" y="4776758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1483941" y="2503163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720162" y="2502837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1720162" y="2738552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1476121" y="2738552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11483941" y="4604166"/>
            <a:ext cx="281339" cy="5556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11318659" y="4604166"/>
            <a:ext cx="165281" cy="12235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1318658" y="4726516"/>
            <a:ext cx="116104" cy="252316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1434762" y="4951486"/>
            <a:ext cx="375637" cy="2734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765280" y="4659728"/>
            <a:ext cx="45119" cy="291758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1385684" y="4945306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746931" y="4910637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1720161" y="4628237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1438821" y="4572553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26" idx="6"/>
            <a:endCxn id="67" idx="2"/>
          </p:cNvCxnSpPr>
          <p:nvPr/>
        </p:nvCxnSpPr>
        <p:spPr>
          <a:xfrm flipV="1">
            <a:off x="10556507" y="4731999"/>
            <a:ext cx="718537" cy="4497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832181" y="2569888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1A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9109133" y="228503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1B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9403952" y="262195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1C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8837106" y="4773944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3A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9300794" y="4773944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3B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10030044" y="4869839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4B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0320485" y="4519522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4A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10629816" y="488083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4</a:t>
            </a:r>
            <a:r>
              <a:rPr lang="hu-HU" sz="1200" dirty="0" smtClean="0"/>
              <a:t>C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9404684" y="2738552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1275044" y="4698473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466270" y="4743443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1082438" y="4495875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5A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1262288" y="435942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5B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11744269" y="4495628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5C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11647170" y="4923587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5D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11233335" y="494625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5E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11344621" y="2285032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2A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11610163" y="2286330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2B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11720161" y="258609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2D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1252454" y="2720030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2C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9788390" y="3418153"/>
            <a:ext cx="13860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cap="small" dirty="0" smtClean="0"/>
              <a:t>tartományok</a:t>
            </a:r>
            <a:endParaRPr lang="en-US" cap="small" dirty="0"/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9647364" y="3716920"/>
            <a:ext cx="559171" cy="66420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1" idx="2"/>
          </p:cNvCxnSpPr>
          <p:nvPr/>
        </p:nvCxnSpPr>
        <p:spPr>
          <a:xfrm flipH="1">
            <a:off x="10456506" y="3787485"/>
            <a:ext cx="24927" cy="51795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0731404" y="3787485"/>
            <a:ext cx="645306" cy="5296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9767608" y="2793167"/>
            <a:ext cx="429635" cy="64365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10820400" y="2841643"/>
            <a:ext cx="297553" cy="59518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24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1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8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1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4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0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3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6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4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7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0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3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6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9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8" grpId="0" animBg="1"/>
      <p:bldP spid="20" grpId="0" animBg="1"/>
      <p:bldP spid="27" grpId="0" animBg="1"/>
      <p:bldP spid="28" grpId="0" animBg="1"/>
      <p:bldP spid="45" grpId="0" animBg="1"/>
      <p:bldP spid="46" grpId="0" animBg="1"/>
      <p:bldP spid="50" grpId="0" animBg="1"/>
      <p:bldP spid="51" grpId="0" animBg="1"/>
      <p:bldP spid="52" grpId="0" animBg="1"/>
      <p:bldP spid="53" grpId="0" animBg="1"/>
      <p:bldP spid="68" grpId="0" animBg="1"/>
      <p:bldP spid="69" grpId="0" animBg="1"/>
      <p:bldP spid="70" grpId="0" animBg="1"/>
      <p:bldP spid="71" grpId="0" animBg="1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19" grpId="0" animBg="1"/>
      <p:bldP spid="67" grpId="0" animBg="1"/>
      <p:bldP spid="26" grpId="0" animBg="1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Hierarchikus forgalomirányítás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6951" y="1857334"/>
                <a:ext cx="7901748" cy="458340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2400" b="1" cap="small" dirty="0" smtClean="0"/>
                  <a:t>Jellemzők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hu-HU" sz="2400" dirty="0" smtClean="0"/>
                  <a:t>A </a:t>
                </a:r>
                <a:r>
                  <a:rPr lang="hu-HU" sz="2400" dirty="0" err="1" smtClean="0"/>
                  <a:t>router-eket</a:t>
                </a:r>
                <a:r>
                  <a:rPr lang="hu-HU" sz="2400" dirty="0" smtClean="0"/>
                  <a:t> tartományokra osztjuk. A saját tartományát az összes router ismeri, de a többi belső szerkezetéről nincs tudomása.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400" dirty="0" smtClean="0"/>
                  <a:t>Nagy hálózatok esetén többszintű hierarchia lehet szükséges.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400" dirty="0" smtClean="0"/>
                  <a:t>N darab </a:t>
                </a:r>
                <a:r>
                  <a:rPr lang="hu-HU" sz="2400" dirty="0" err="1" smtClean="0"/>
                  <a:t>router-ből</a:t>
                </a:r>
                <a:r>
                  <a:rPr lang="hu-HU" sz="2400" dirty="0" smtClean="0"/>
                  <a:t> álló alhálózathoz az optimális szintek száma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u-HU" sz="240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40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hu-HU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hu-HU" sz="2400" dirty="0" smtClean="0"/>
                  <a:t>, amely </a:t>
                </a:r>
                <a:r>
                  <a:rPr lang="hu-HU" sz="2400" dirty="0" err="1" smtClean="0"/>
                  <a:t>router-enként</a:t>
                </a:r>
                <a:r>
                  <a:rPr lang="hu-HU" sz="24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u-HU" sz="2400" i="1" dirty="0">
                            <a:latin typeface="Cambria Math"/>
                          </a:rPr>
                        </m:ctrlPr>
                      </m:funcPr>
                      <m:fName>
                        <m:r>
                          <a:rPr lang="hu-HU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2400" b="0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hu-HU" sz="2400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hu-HU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hu-HU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2400" dirty="0" smtClean="0"/>
                  <a:t>bejegyzést igényel. (</a:t>
                </a:r>
                <a:r>
                  <a:rPr lang="hu-HU" sz="2400" i="1" dirty="0" err="1" smtClean="0"/>
                  <a:t>Kamoun</a:t>
                </a:r>
                <a:r>
                  <a:rPr lang="hu-HU" sz="2400" i="1" dirty="0" smtClean="0"/>
                  <a:t> és </a:t>
                </a:r>
                <a:r>
                  <a:rPr lang="hu-HU" sz="2400" i="1" dirty="0" err="1" smtClean="0"/>
                  <a:t>Kleinrock</a:t>
                </a:r>
                <a:r>
                  <a:rPr lang="hu-HU" sz="2400" i="1" dirty="0" smtClean="0"/>
                  <a:t>, 1979</a:t>
                </a:r>
                <a:r>
                  <a:rPr lang="hu-HU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951" y="1857334"/>
                <a:ext cx="7901748" cy="4583408"/>
              </a:xfrm>
              <a:blipFill rotWithShape="1">
                <a:blip r:embed="rId2"/>
                <a:stretch>
                  <a:fillRect l="-1157" t="-1862" r="-20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8820150" y="2070516"/>
            <a:ext cx="974558" cy="94422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079079" y="2067634"/>
            <a:ext cx="974558" cy="94422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20150" y="4381122"/>
            <a:ext cx="974558" cy="94422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82200" y="4340307"/>
            <a:ext cx="974558" cy="94422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079079" y="4340307"/>
            <a:ext cx="974558" cy="94422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307429" y="2539748"/>
            <a:ext cx="2457851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9131968" y="2539748"/>
            <a:ext cx="175461" cy="23436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307429" y="2539748"/>
            <a:ext cx="150896" cy="23436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26956" y="2775716"/>
            <a:ext cx="33136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262310" y="2503163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093568" y="2738849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0335928" y="4780028"/>
            <a:ext cx="175461" cy="23436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511389" y="4780028"/>
            <a:ext cx="150896" cy="23436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330916" y="5015996"/>
            <a:ext cx="33136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0608644" y="4978832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297528" y="4979129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1529060" y="2539748"/>
            <a:ext cx="0" cy="23436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765280" y="2539748"/>
            <a:ext cx="0" cy="23436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529060" y="2774112"/>
            <a:ext cx="23622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1765280" y="2774112"/>
            <a:ext cx="0" cy="1885616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2"/>
          </p:cNvCxnSpPr>
          <p:nvPr/>
        </p:nvCxnSpPr>
        <p:spPr>
          <a:xfrm flipH="1">
            <a:off x="9010652" y="4776969"/>
            <a:ext cx="1455618" cy="33525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457223" y="2805603"/>
            <a:ext cx="13184" cy="200489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9431246" y="4765524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964471" y="4776758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1483941" y="2503163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720162" y="2502837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1720162" y="2738552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1476121" y="2738552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11483941" y="4604166"/>
            <a:ext cx="281339" cy="5556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11318659" y="4604166"/>
            <a:ext cx="165281" cy="12235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1318658" y="4726516"/>
            <a:ext cx="116104" cy="252316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1434762" y="4951486"/>
            <a:ext cx="375637" cy="2734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765280" y="4659728"/>
            <a:ext cx="45119" cy="291758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1385684" y="4945306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746931" y="4910637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1720161" y="4628237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1438821" y="4572553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26" idx="6"/>
            <a:endCxn id="67" idx="2"/>
          </p:cNvCxnSpPr>
          <p:nvPr/>
        </p:nvCxnSpPr>
        <p:spPr>
          <a:xfrm flipV="1">
            <a:off x="10556507" y="4731999"/>
            <a:ext cx="718537" cy="4497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832181" y="2569888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1A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9109133" y="228503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1B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9403952" y="262195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1C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8837106" y="4773944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3A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9300794" y="4773944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3B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10030044" y="4869839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4B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0320485" y="4519522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4A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10629816" y="488083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4</a:t>
            </a:r>
            <a:r>
              <a:rPr lang="hu-HU" sz="1200" dirty="0" smtClean="0"/>
              <a:t>C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9404684" y="2738552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1275044" y="4698473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466270" y="4743443"/>
            <a:ext cx="90237" cy="670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1082438" y="4495875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5A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1262288" y="435942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5B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11744269" y="4495628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5C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11647170" y="4923587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5D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11233335" y="494625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5E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11344621" y="2285032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2A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11610163" y="2286330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2B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11720161" y="258609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2D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1252454" y="2720030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2C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9788390" y="3418153"/>
            <a:ext cx="13860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cap="small" dirty="0" smtClean="0"/>
              <a:t>tartományok</a:t>
            </a:r>
            <a:endParaRPr lang="en-US" cap="small" dirty="0"/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9647364" y="3716920"/>
            <a:ext cx="559171" cy="66420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1" idx="2"/>
          </p:cNvCxnSpPr>
          <p:nvPr/>
        </p:nvCxnSpPr>
        <p:spPr>
          <a:xfrm flipH="1">
            <a:off x="10456506" y="3787485"/>
            <a:ext cx="24927" cy="51795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0731404" y="3787485"/>
            <a:ext cx="645306" cy="5296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9767608" y="2793167"/>
            <a:ext cx="429635" cy="64365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10820400" y="2841643"/>
            <a:ext cx="297553" cy="59518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25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0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Adatszóró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680" y="1815645"/>
            <a:ext cx="10515600" cy="4356555"/>
          </a:xfrm>
        </p:spPr>
        <p:txBody>
          <a:bodyPr>
            <a:noAutofit/>
          </a:bodyPr>
          <a:lstStyle/>
          <a:p>
            <a:r>
              <a:rPr lang="hu-HU" sz="2400" b="1" dirty="0" smtClean="0"/>
              <a:t>Adatszórás</a:t>
            </a:r>
            <a:r>
              <a:rPr lang="hu-HU" sz="2400" dirty="0" smtClean="0"/>
              <a:t> ( vagy angolul </a:t>
            </a:r>
            <a:r>
              <a:rPr lang="hu-HU" sz="2400" i="1" dirty="0" err="1" smtClean="0"/>
              <a:t>broadcasting</a:t>
            </a:r>
            <a:r>
              <a:rPr lang="hu-HU" sz="2400" dirty="0" smtClean="0"/>
              <a:t>) – egy csomag mindenhová történő egyidejű küldése. </a:t>
            </a:r>
          </a:p>
          <a:p>
            <a:r>
              <a:rPr lang="hu-HU" sz="2400" dirty="0" smtClean="0"/>
              <a:t>Több féle megvalósítás lehetséges: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b="1" dirty="0" smtClean="0"/>
              <a:t>Külön csomag küldése</a:t>
            </a:r>
            <a:r>
              <a:rPr lang="hu-HU" dirty="0" smtClean="0"/>
              <a:t> minden egyes rendeltetési helyre </a:t>
            </a:r>
          </a:p>
          <a:p>
            <a:pPr lvl="2"/>
            <a:r>
              <a:rPr lang="hu-HU" sz="2400" i="1" dirty="0" smtClean="0"/>
              <a:t>sávszélesség pazarlása, lista szükséges hozzá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b="1" dirty="0" smtClean="0"/>
              <a:t>Elárasztás.</a:t>
            </a:r>
            <a:r>
              <a:rPr lang="hu-HU" dirty="0" smtClean="0"/>
              <a:t> </a:t>
            </a:r>
          </a:p>
          <a:p>
            <a:pPr lvl="2"/>
            <a:r>
              <a:rPr lang="hu-HU" sz="2400" i="1" dirty="0" smtClean="0"/>
              <a:t>kétpontos kommunikációhoz nem megfelelő</a:t>
            </a:r>
            <a:endParaRPr lang="hu-HU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26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Adatszóró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680" y="1815645"/>
            <a:ext cx="10515600" cy="4957947"/>
          </a:xfrm>
        </p:spPr>
        <p:txBody>
          <a:bodyPr>
            <a:noAutofit/>
          </a:bodyPr>
          <a:lstStyle/>
          <a:p>
            <a:pPr marL="914400" lvl="1" indent="-457200">
              <a:buFont typeface="+mj-lt"/>
              <a:buAutoNum type="arabicPeriod" startAt="3"/>
            </a:pPr>
            <a:r>
              <a:rPr lang="hu-HU" b="1" dirty="0" smtClean="0"/>
              <a:t>Többcélú forgalomirányítás</a:t>
            </a:r>
            <a:r>
              <a:rPr lang="hu-HU" dirty="0"/>
              <a:t> ( vagy angolul </a:t>
            </a:r>
            <a:r>
              <a:rPr lang="hu-HU" i="1" dirty="0" err="1" smtClean="0"/>
              <a:t>multidestination</a:t>
            </a:r>
            <a:r>
              <a:rPr lang="hu-HU" i="1" dirty="0" smtClean="0"/>
              <a:t> </a:t>
            </a:r>
            <a:r>
              <a:rPr lang="hu-HU" i="1" dirty="0" err="1" smtClean="0"/>
              <a:t>routing</a:t>
            </a:r>
            <a:r>
              <a:rPr lang="hu-HU" dirty="0" smtClean="0"/>
              <a:t>). Csomagban van egy lista a rendeltetési helyekről, amely alapján a </a:t>
            </a:r>
            <a:r>
              <a:rPr lang="hu-HU" dirty="0" err="1" smtClean="0"/>
              <a:t>router-ek</a:t>
            </a:r>
            <a:r>
              <a:rPr lang="hu-HU" dirty="0" smtClean="0"/>
              <a:t> eldöntik a vonalak használatát, mindegyik vonalhoz készít egy másolatot és belerakja a megfelelő célcím listát. 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hu-HU" b="1" dirty="0" smtClean="0"/>
              <a:t>A forrás </a:t>
            </a:r>
            <a:r>
              <a:rPr lang="hu-HU" b="1" dirty="0" err="1" smtClean="0"/>
              <a:t>router-hez</a:t>
            </a:r>
            <a:r>
              <a:rPr lang="hu-HU" b="1" dirty="0" smtClean="0"/>
              <a:t> tartozó </a:t>
            </a:r>
            <a:r>
              <a:rPr lang="hu-HU" b="1" dirty="0" err="1" smtClean="0"/>
              <a:t>nyelőfa</a:t>
            </a:r>
            <a:r>
              <a:rPr lang="hu-HU" b="1" dirty="0" smtClean="0"/>
              <a:t> használata</a:t>
            </a:r>
            <a:r>
              <a:rPr lang="hu-HU" dirty="0" smtClean="0"/>
              <a:t>. A feszítőfa (vagy angolul </a:t>
            </a:r>
            <a:r>
              <a:rPr lang="hu-HU" i="1" dirty="0" err="1" smtClean="0"/>
              <a:t>spanning</a:t>
            </a:r>
            <a:r>
              <a:rPr lang="hu-HU" i="1" dirty="0" smtClean="0"/>
              <a:t> </a:t>
            </a:r>
            <a:r>
              <a:rPr lang="hu-HU" i="1" dirty="0" err="1" smtClean="0"/>
              <a:t>tree</a:t>
            </a:r>
            <a:r>
              <a:rPr lang="hu-HU" dirty="0" smtClean="0"/>
              <a:t>) az alhálózat részhalmaza, amelyben minden router benne van, de nem tartalmaz köröket. Ha minden router ismeri, hogy mely vonalai tartoznak a feszítőfához, akkor azokon továbbítja az adatszóró csomagot, kivéve azon a vonalon, amelyen érkezett. </a:t>
            </a:r>
          </a:p>
          <a:p>
            <a:pPr lvl="2"/>
            <a:r>
              <a:rPr lang="hu-HU" sz="2400" i="1" dirty="0" smtClean="0"/>
              <a:t>nem mindig ismert a feszítőfa</a:t>
            </a:r>
            <a:endParaRPr lang="hu-HU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27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5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Adatszóró </a:t>
            </a:r>
            <a:r>
              <a:rPr lang="hu-HU" dirty="0" smtClean="0"/>
              <a:t>forgalomirányítás 2/</a:t>
            </a:r>
            <a:r>
              <a:rPr lang="hu-HU" dirty="0" err="1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+mj-lt"/>
              <a:buAutoNum type="arabicPeriod" startAt="5"/>
            </a:pPr>
            <a:r>
              <a:rPr lang="hu-HU" b="1" dirty="0" err="1"/>
              <a:t>Visszairányú</a:t>
            </a:r>
            <a:r>
              <a:rPr lang="hu-HU" b="1" dirty="0"/>
              <a:t> továbbítás</a:t>
            </a:r>
            <a:r>
              <a:rPr lang="hu-HU" dirty="0"/>
              <a:t> (vagy angolul </a:t>
            </a:r>
            <a:r>
              <a:rPr lang="hu-HU" i="1" dirty="0" err="1"/>
              <a:t>reverse</a:t>
            </a:r>
            <a:r>
              <a:rPr lang="hu-HU" i="1" dirty="0"/>
              <a:t> </a:t>
            </a:r>
            <a:r>
              <a:rPr lang="hu-HU" i="1" dirty="0" err="1"/>
              <a:t>path</a:t>
            </a:r>
            <a:r>
              <a:rPr lang="hu-HU" i="1" dirty="0"/>
              <a:t> </a:t>
            </a:r>
            <a:r>
              <a:rPr lang="hu-HU" i="1" dirty="0" err="1"/>
              <a:t>forwarding</a:t>
            </a:r>
            <a:r>
              <a:rPr lang="hu-HU" dirty="0"/>
              <a:t>). Amikor egy adatszórásos csomag megérkezik egy </a:t>
            </a:r>
            <a:r>
              <a:rPr lang="hu-HU" dirty="0" err="1"/>
              <a:t>routerhez</a:t>
            </a:r>
            <a:r>
              <a:rPr lang="hu-HU" dirty="0"/>
              <a:t>, a router ellenőrzi, hogy azon a vonalon kapta-e meg, amelyen rendszerint ő szokott az adatszórás forrásához küldeni. Ha igen, akkor nagy esély van rá, hogy az adatszórásos csomag a legjobb utat követte a </a:t>
            </a:r>
            <a:r>
              <a:rPr lang="hu-HU" dirty="0" err="1"/>
              <a:t>router-től</a:t>
            </a:r>
            <a:r>
              <a:rPr lang="hu-HU" dirty="0"/>
              <a:t>, és ezért ez az első másolat, amely megérkezett a </a:t>
            </a:r>
            <a:r>
              <a:rPr lang="hu-HU" dirty="0" err="1"/>
              <a:t>router-hez</a:t>
            </a:r>
            <a:r>
              <a:rPr lang="hu-HU" dirty="0"/>
              <a:t>. Ha ez az eset, a router kimásolja minden vonalra, kivéve arra, amelyiken érkezett. Viszont, ha az adatszórásos csomag más vonalon érkezett, mint amit a forrás eléréséhez előnyben részesítünk, a csomagot eldobják, mint valószínű másodpéldányt.</a:t>
            </a:r>
            <a:endParaRPr lang="en-US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28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72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Többes-küldéses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b="1" dirty="0" smtClean="0"/>
              <a:t>Többes-küldés</a:t>
            </a:r>
            <a:r>
              <a:rPr lang="hu-HU" sz="2400" dirty="0" smtClean="0"/>
              <a:t> ( vagy angolul </a:t>
            </a:r>
            <a:r>
              <a:rPr lang="hu-HU" sz="2400" i="1" dirty="0" err="1" smtClean="0"/>
              <a:t>multicasting</a:t>
            </a:r>
            <a:r>
              <a:rPr lang="hu-HU" sz="2400" dirty="0" smtClean="0"/>
              <a:t>) – egy csomag meghatározott csoporthoz történő egyidejű küldése. </a:t>
            </a:r>
          </a:p>
          <a:p>
            <a:pPr marL="0" indent="0">
              <a:buNone/>
            </a:pPr>
            <a:r>
              <a:rPr lang="hu-HU" sz="2400" b="1" cap="small" dirty="0" err="1" smtClean="0"/>
              <a:t>Multicast</a:t>
            </a:r>
            <a:r>
              <a:rPr lang="hu-HU" sz="2400" b="1" cap="small" dirty="0" smtClean="0"/>
              <a:t> </a:t>
            </a:r>
            <a:r>
              <a:rPr lang="hu-HU" sz="2400" b="1" cap="small" dirty="0" err="1" smtClean="0"/>
              <a:t>routing</a:t>
            </a:r>
            <a:endParaRPr lang="hu-HU" sz="2400" b="1" cap="small" dirty="0" smtClean="0"/>
          </a:p>
          <a:p>
            <a:pPr>
              <a:spcBef>
                <a:spcPts val="200"/>
              </a:spcBef>
            </a:pPr>
            <a:r>
              <a:rPr lang="hu-HU" sz="2400" dirty="0" smtClean="0"/>
              <a:t>Csoport kezelés is szükséges hozzá: létrehozás, megszüntetés, csatlakozási lehetőség és leválasztási lehetőség. (Ez nem a forgalomirányító algoritmus része!)</a:t>
            </a:r>
          </a:p>
          <a:p>
            <a:r>
              <a:rPr lang="hu-HU" sz="2400" dirty="0" smtClean="0"/>
              <a:t>Minden router kiszámít egy az alhálózatban az összes többi </a:t>
            </a:r>
            <a:r>
              <a:rPr lang="hu-HU" sz="2400" i="1" dirty="0" err="1" smtClean="0"/>
              <a:t>router</a:t>
            </a:r>
            <a:r>
              <a:rPr lang="hu-HU" sz="2400" dirty="0" err="1" smtClean="0"/>
              <a:t>t</a:t>
            </a:r>
            <a:r>
              <a:rPr lang="hu-HU" sz="2400" dirty="0" smtClean="0"/>
              <a:t> lefedő feszítőfát.</a:t>
            </a:r>
          </a:p>
          <a:p>
            <a:r>
              <a:rPr lang="hu-HU" sz="2400" dirty="0" smtClean="0"/>
              <a:t>Többes-küldéses csomag esetén az első router levágja a feszítőfa azon ágait, amelyek nem csoporton belüli </a:t>
            </a:r>
            <a:r>
              <a:rPr lang="hu-HU" sz="2400" dirty="0" err="1" smtClean="0"/>
              <a:t>hoszthoz</a:t>
            </a:r>
            <a:r>
              <a:rPr lang="hu-HU" sz="2400" dirty="0" smtClean="0"/>
              <a:t> vezetnek. A csomagot csak a csonkolt feszítőfa mentén továbbítják.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29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53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96146"/>
            <a:ext cx="12192000" cy="1325563"/>
          </a:xfr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pPr algn="r"/>
            <a:r>
              <a:rPr lang="hu-HU" b="1" cap="small" dirty="0" smtClean="0">
                <a:solidFill>
                  <a:schemeClr val="bg1"/>
                </a:solidFill>
              </a:rPr>
              <a:t>Hálózati réteg – forgalomirányítási algoritmusok 	</a:t>
            </a:r>
            <a:endParaRPr lang="en-US" b="1" cap="sm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8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Hierarchikus forgalomirányítás IP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Hierarchikus (2 szintű)  </a:t>
            </a:r>
            <a:endParaRPr lang="hu-HU" dirty="0" smtClean="0"/>
          </a:p>
          <a:p>
            <a:pPr lvl="1"/>
            <a:r>
              <a:rPr lang="hu-HU" dirty="0" err="1" smtClean="0"/>
              <a:t>AS-ek</a:t>
            </a:r>
            <a:r>
              <a:rPr lang="hu-HU" dirty="0" smtClean="0"/>
              <a:t> </a:t>
            </a:r>
            <a:r>
              <a:rPr lang="hu-HU" dirty="0"/>
              <a:t>közötti:  </a:t>
            </a:r>
            <a:endParaRPr lang="hu-HU" dirty="0" smtClean="0"/>
          </a:p>
          <a:p>
            <a:pPr lvl="2"/>
            <a:r>
              <a:rPr lang="hu-HU" dirty="0" smtClean="0"/>
              <a:t>EGP </a:t>
            </a:r>
            <a:r>
              <a:rPr lang="hu-HU" dirty="0"/>
              <a:t> </a:t>
            </a:r>
            <a:endParaRPr lang="hu-HU" dirty="0" smtClean="0"/>
          </a:p>
          <a:p>
            <a:pPr lvl="2"/>
            <a:r>
              <a:rPr lang="hu-HU" dirty="0" err="1" smtClean="0"/>
              <a:t>Exterior</a:t>
            </a:r>
            <a:r>
              <a:rPr lang="hu-HU" dirty="0" smtClean="0"/>
              <a:t> </a:t>
            </a:r>
            <a:r>
              <a:rPr lang="hu-HU" dirty="0" err="1"/>
              <a:t>Gateway</a:t>
            </a:r>
            <a:r>
              <a:rPr lang="hu-HU" dirty="0"/>
              <a:t> </a:t>
            </a:r>
            <a:r>
              <a:rPr lang="hu-HU" dirty="0" err="1"/>
              <a:t>Protocols</a:t>
            </a:r>
            <a:r>
              <a:rPr lang="hu-HU" dirty="0"/>
              <a:t>  </a:t>
            </a:r>
            <a:endParaRPr lang="hu-HU" dirty="0" smtClean="0"/>
          </a:p>
          <a:p>
            <a:pPr lvl="2"/>
            <a:r>
              <a:rPr lang="hu-HU" dirty="0" smtClean="0"/>
              <a:t>Tartományok </a:t>
            </a:r>
            <a:r>
              <a:rPr lang="hu-HU" dirty="0"/>
              <a:t>közötti  </a:t>
            </a:r>
            <a:endParaRPr lang="hu-HU" dirty="0" smtClean="0"/>
          </a:p>
          <a:p>
            <a:pPr lvl="1"/>
            <a:r>
              <a:rPr lang="hu-HU" dirty="0" err="1" smtClean="0"/>
              <a:t>AS-en</a:t>
            </a:r>
            <a:r>
              <a:rPr lang="hu-HU" dirty="0" smtClean="0"/>
              <a:t> </a:t>
            </a:r>
            <a:r>
              <a:rPr lang="hu-HU" dirty="0"/>
              <a:t>belüli  </a:t>
            </a:r>
            <a:endParaRPr lang="hu-HU" dirty="0" smtClean="0"/>
          </a:p>
          <a:p>
            <a:pPr lvl="2"/>
            <a:r>
              <a:rPr lang="hu-HU" dirty="0" smtClean="0"/>
              <a:t>IGP </a:t>
            </a:r>
            <a:r>
              <a:rPr lang="hu-HU" dirty="0"/>
              <a:t> </a:t>
            </a:r>
          </a:p>
          <a:p>
            <a:pPr lvl="2"/>
            <a:r>
              <a:rPr lang="hu-HU" dirty="0" err="1" smtClean="0"/>
              <a:t>Interior</a:t>
            </a:r>
            <a:r>
              <a:rPr lang="hu-HU" dirty="0" smtClean="0"/>
              <a:t> </a:t>
            </a:r>
            <a:r>
              <a:rPr lang="hu-HU" dirty="0" err="1"/>
              <a:t>Gateway</a:t>
            </a:r>
            <a:r>
              <a:rPr lang="hu-HU" dirty="0"/>
              <a:t> </a:t>
            </a:r>
            <a:r>
              <a:rPr lang="hu-HU" dirty="0" err="1"/>
              <a:t>Protocols</a:t>
            </a:r>
            <a:r>
              <a:rPr lang="hu-HU" dirty="0"/>
              <a:t>  </a:t>
            </a:r>
            <a:endParaRPr lang="hu-HU" dirty="0" smtClean="0"/>
          </a:p>
          <a:p>
            <a:pPr lvl="2"/>
            <a:r>
              <a:rPr lang="hu-HU" dirty="0" smtClean="0"/>
              <a:t>Tartományon </a:t>
            </a:r>
            <a:r>
              <a:rPr lang="hu-HU" dirty="0"/>
              <a:t>belüli  </a:t>
            </a:r>
            <a:endParaRPr lang="hu-HU" dirty="0" smtClean="0"/>
          </a:p>
          <a:p>
            <a:r>
              <a:rPr lang="hu-HU" dirty="0" smtClean="0"/>
              <a:t>AS </a:t>
            </a:r>
            <a:r>
              <a:rPr lang="hu-HU" dirty="0"/>
              <a:t>– </a:t>
            </a:r>
            <a:r>
              <a:rPr lang="hu-HU" dirty="0" err="1"/>
              <a:t>Autonom</a:t>
            </a:r>
            <a:r>
              <a:rPr lang="hu-HU" dirty="0"/>
              <a:t> System </a:t>
            </a:r>
            <a:r>
              <a:rPr lang="hu-HU" dirty="0" smtClean="0"/>
              <a:t>– Autonóm Rendszer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/>
          </a:p>
        </p:txBody>
      </p:sp>
      <p:grpSp>
        <p:nvGrpSpPr>
          <p:cNvPr id="70" name="Csoportba foglalás 69"/>
          <p:cNvGrpSpPr/>
          <p:nvPr/>
        </p:nvGrpSpPr>
        <p:grpSpPr>
          <a:xfrm>
            <a:off x="6709693" y="1941484"/>
            <a:ext cx="5004900" cy="2620915"/>
            <a:chOff x="3218663" y="853960"/>
            <a:chExt cx="9005273" cy="4997252"/>
          </a:xfrm>
        </p:grpSpPr>
        <p:sp>
          <p:nvSpPr>
            <p:cNvPr id="5" name="Cloud 4"/>
            <p:cNvSpPr/>
            <p:nvPr/>
          </p:nvSpPr>
          <p:spPr>
            <a:xfrm>
              <a:off x="3906964" y="991084"/>
              <a:ext cx="2762494" cy="198627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 smtClean="0"/>
                <a:t>AS-1</a:t>
              </a:r>
              <a:endParaRPr lang="en-US" sz="2400" dirty="0"/>
            </a:p>
          </p:txBody>
        </p:sp>
        <p:sp>
          <p:nvSpPr>
            <p:cNvPr id="6" name="Cloud 5"/>
            <p:cNvSpPr/>
            <p:nvPr/>
          </p:nvSpPr>
          <p:spPr>
            <a:xfrm>
              <a:off x="8940854" y="1460960"/>
              <a:ext cx="2762494" cy="1986272"/>
            </a:xfrm>
            <a:prstGeom prst="cloud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7" name="Cloud 6"/>
            <p:cNvSpPr/>
            <p:nvPr/>
          </p:nvSpPr>
          <p:spPr>
            <a:xfrm>
              <a:off x="6010821" y="3277108"/>
              <a:ext cx="2762494" cy="1986272"/>
            </a:xfrm>
            <a:prstGeom prst="cloud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cxnSp>
          <p:nvCxnSpPr>
            <p:cNvPr id="8" name="Straight Connector 9"/>
            <p:cNvCxnSpPr>
              <a:endCxn id="48" idx="2"/>
            </p:cNvCxnSpPr>
            <p:nvPr/>
          </p:nvCxnSpPr>
          <p:spPr>
            <a:xfrm flipV="1">
              <a:off x="6022661" y="5016509"/>
              <a:ext cx="762432" cy="486441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0"/>
            <p:cNvCxnSpPr>
              <a:endCxn id="47" idx="1"/>
            </p:cNvCxnSpPr>
            <p:nvPr/>
          </p:nvCxnSpPr>
          <p:spPr>
            <a:xfrm flipV="1">
              <a:off x="5288211" y="4261485"/>
              <a:ext cx="722610" cy="190197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4711" y="4148182"/>
              <a:ext cx="607000" cy="60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2196" y="5244212"/>
              <a:ext cx="607000" cy="60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Connector 31"/>
            <p:cNvCxnSpPr/>
            <p:nvPr/>
          </p:nvCxnSpPr>
          <p:spPr>
            <a:xfrm flipH="1">
              <a:off x="6299196" y="1112699"/>
              <a:ext cx="775522" cy="30349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4253" y="853960"/>
              <a:ext cx="607000" cy="60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Straight Connector 33"/>
            <p:cNvCxnSpPr>
              <a:endCxn id="52" idx="1"/>
            </p:cNvCxnSpPr>
            <p:nvPr/>
          </p:nvCxnSpPr>
          <p:spPr>
            <a:xfrm>
              <a:off x="3549128" y="1249823"/>
              <a:ext cx="439874" cy="655641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8663" y="991084"/>
              <a:ext cx="607000" cy="60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Connector 36"/>
            <p:cNvCxnSpPr>
              <a:endCxn id="59" idx="2"/>
            </p:cNvCxnSpPr>
            <p:nvPr/>
          </p:nvCxnSpPr>
          <p:spPr>
            <a:xfrm flipV="1">
              <a:off x="10045566" y="3309903"/>
              <a:ext cx="55801" cy="64560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101" y="3696768"/>
              <a:ext cx="607000" cy="60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Straight Connector 38"/>
            <p:cNvCxnSpPr>
              <a:endCxn id="57" idx="0"/>
            </p:cNvCxnSpPr>
            <p:nvPr/>
          </p:nvCxnSpPr>
          <p:spPr>
            <a:xfrm flipH="1">
              <a:off x="11298177" y="1493043"/>
              <a:ext cx="649224" cy="491177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6936" y="1112698"/>
              <a:ext cx="607000" cy="60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Connector 55"/>
            <p:cNvCxnSpPr>
              <a:stCxn id="63" idx="1"/>
              <a:endCxn id="46" idx="3"/>
            </p:cNvCxnSpPr>
            <p:nvPr/>
          </p:nvCxnSpPr>
          <p:spPr>
            <a:xfrm flipH="1">
              <a:off x="6294631" y="1909896"/>
              <a:ext cx="2750725" cy="749809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58"/>
            <p:cNvCxnSpPr>
              <a:stCxn id="62" idx="0"/>
              <a:endCxn id="46" idx="2"/>
            </p:cNvCxnSpPr>
            <p:nvPr/>
          </p:nvCxnSpPr>
          <p:spPr>
            <a:xfrm flipH="1" flipV="1">
              <a:off x="5972074" y="2849902"/>
              <a:ext cx="683863" cy="57562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61"/>
            <p:cNvCxnSpPr>
              <a:stCxn id="60" idx="2"/>
              <a:endCxn id="61" idx="3"/>
            </p:cNvCxnSpPr>
            <p:nvPr/>
          </p:nvCxnSpPr>
          <p:spPr>
            <a:xfrm flipH="1">
              <a:off x="8868678" y="3230297"/>
              <a:ext cx="227195" cy="727688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64"/>
            <p:cNvCxnSpPr>
              <a:stCxn id="55" idx="0"/>
              <a:endCxn id="54" idx="2"/>
            </p:cNvCxnSpPr>
            <p:nvPr/>
          </p:nvCxnSpPr>
          <p:spPr>
            <a:xfrm flipH="1" flipV="1">
              <a:off x="5972074" y="1606395"/>
              <a:ext cx="307373" cy="29906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67"/>
            <p:cNvCxnSpPr>
              <a:stCxn id="53" idx="3"/>
            </p:cNvCxnSpPr>
            <p:nvPr/>
          </p:nvCxnSpPr>
          <p:spPr>
            <a:xfrm flipV="1">
              <a:off x="5288211" y="1460959"/>
              <a:ext cx="361305" cy="1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70"/>
            <p:cNvCxnSpPr>
              <a:stCxn id="51" idx="3"/>
              <a:endCxn id="54" idx="2"/>
            </p:cNvCxnSpPr>
            <p:nvPr/>
          </p:nvCxnSpPr>
          <p:spPr>
            <a:xfrm flipV="1">
              <a:off x="5129859" y="1606395"/>
              <a:ext cx="842215" cy="1015512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73"/>
            <p:cNvCxnSpPr>
              <a:stCxn id="46" idx="0"/>
              <a:endCxn id="55" idx="2"/>
            </p:cNvCxnSpPr>
            <p:nvPr/>
          </p:nvCxnSpPr>
          <p:spPr>
            <a:xfrm flipV="1">
              <a:off x="5972074" y="2285858"/>
              <a:ext cx="307373" cy="183649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76"/>
            <p:cNvCxnSpPr>
              <a:stCxn id="51" idx="3"/>
              <a:endCxn id="46" idx="1"/>
            </p:cNvCxnSpPr>
            <p:nvPr/>
          </p:nvCxnSpPr>
          <p:spPr>
            <a:xfrm>
              <a:off x="5129859" y="2621907"/>
              <a:ext cx="519657" cy="3779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79"/>
            <p:cNvCxnSpPr>
              <a:stCxn id="52" idx="0"/>
              <a:endCxn id="53" idx="1"/>
            </p:cNvCxnSpPr>
            <p:nvPr/>
          </p:nvCxnSpPr>
          <p:spPr>
            <a:xfrm flipV="1">
              <a:off x="4311560" y="1460960"/>
              <a:ext cx="331536" cy="254306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82"/>
            <p:cNvCxnSpPr>
              <a:stCxn id="51" idx="0"/>
              <a:endCxn id="52" idx="2"/>
            </p:cNvCxnSpPr>
            <p:nvPr/>
          </p:nvCxnSpPr>
          <p:spPr>
            <a:xfrm flipH="1" flipV="1">
              <a:off x="4311560" y="2095661"/>
              <a:ext cx="495742" cy="33604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85"/>
            <p:cNvCxnSpPr>
              <a:stCxn id="62" idx="2"/>
              <a:endCxn id="47" idx="0"/>
            </p:cNvCxnSpPr>
            <p:nvPr/>
          </p:nvCxnSpPr>
          <p:spPr>
            <a:xfrm flipH="1">
              <a:off x="6333379" y="3805917"/>
              <a:ext cx="322558" cy="26537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88"/>
            <p:cNvCxnSpPr>
              <a:stCxn id="50" idx="1"/>
              <a:endCxn id="62" idx="3"/>
            </p:cNvCxnSpPr>
            <p:nvPr/>
          </p:nvCxnSpPr>
          <p:spPr>
            <a:xfrm flipH="1">
              <a:off x="6978494" y="3615720"/>
              <a:ext cx="372759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91"/>
            <p:cNvCxnSpPr>
              <a:endCxn id="61" idx="0"/>
            </p:cNvCxnSpPr>
            <p:nvPr/>
          </p:nvCxnSpPr>
          <p:spPr>
            <a:xfrm>
              <a:off x="7996369" y="3632705"/>
              <a:ext cx="549752" cy="135082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94"/>
            <p:cNvCxnSpPr>
              <a:stCxn id="48" idx="1"/>
              <a:endCxn id="47" idx="2"/>
            </p:cNvCxnSpPr>
            <p:nvPr/>
          </p:nvCxnSpPr>
          <p:spPr>
            <a:xfrm flipH="1" flipV="1">
              <a:off x="6333379" y="4451682"/>
              <a:ext cx="129156" cy="37463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97"/>
            <p:cNvCxnSpPr>
              <a:stCxn id="49" idx="1"/>
              <a:endCxn id="48" idx="3"/>
            </p:cNvCxnSpPr>
            <p:nvPr/>
          </p:nvCxnSpPr>
          <p:spPr>
            <a:xfrm flipH="1">
              <a:off x="7107650" y="4826312"/>
              <a:ext cx="317075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00"/>
            <p:cNvCxnSpPr>
              <a:stCxn id="61" idx="2"/>
              <a:endCxn id="49" idx="3"/>
            </p:cNvCxnSpPr>
            <p:nvPr/>
          </p:nvCxnSpPr>
          <p:spPr>
            <a:xfrm flipH="1">
              <a:off x="8069840" y="4148182"/>
              <a:ext cx="476281" cy="67813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03"/>
            <p:cNvCxnSpPr>
              <a:stCxn id="49" idx="0"/>
              <a:endCxn id="62" idx="2"/>
            </p:cNvCxnSpPr>
            <p:nvPr/>
          </p:nvCxnSpPr>
          <p:spPr>
            <a:xfrm flipH="1" flipV="1">
              <a:off x="6655937" y="3805917"/>
              <a:ext cx="1091346" cy="830197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106"/>
            <p:cNvCxnSpPr>
              <a:stCxn id="59" idx="1"/>
              <a:endCxn id="60" idx="3"/>
            </p:cNvCxnSpPr>
            <p:nvPr/>
          </p:nvCxnSpPr>
          <p:spPr>
            <a:xfrm flipH="1" flipV="1">
              <a:off x="9418430" y="3040100"/>
              <a:ext cx="360379" cy="79606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109"/>
            <p:cNvCxnSpPr>
              <a:stCxn id="63" idx="2"/>
              <a:endCxn id="60" idx="0"/>
            </p:cNvCxnSpPr>
            <p:nvPr/>
          </p:nvCxnSpPr>
          <p:spPr>
            <a:xfrm flipH="1">
              <a:off x="9095873" y="2100093"/>
              <a:ext cx="272041" cy="749809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112"/>
            <p:cNvCxnSpPr>
              <a:stCxn id="56" idx="1"/>
              <a:endCxn id="63" idx="3"/>
            </p:cNvCxnSpPr>
            <p:nvPr/>
          </p:nvCxnSpPr>
          <p:spPr>
            <a:xfrm flipH="1">
              <a:off x="9690471" y="1824261"/>
              <a:ext cx="415506" cy="85635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15"/>
            <p:cNvCxnSpPr>
              <a:stCxn id="56" idx="2"/>
              <a:endCxn id="59" idx="0"/>
            </p:cNvCxnSpPr>
            <p:nvPr/>
          </p:nvCxnSpPr>
          <p:spPr>
            <a:xfrm flipH="1">
              <a:off x="10101367" y="2014458"/>
              <a:ext cx="327168" cy="91505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18"/>
            <p:cNvCxnSpPr>
              <a:stCxn id="56" idx="3"/>
              <a:endCxn id="57" idx="1"/>
            </p:cNvCxnSpPr>
            <p:nvPr/>
          </p:nvCxnSpPr>
          <p:spPr>
            <a:xfrm>
              <a:off x="10751092" y="1824261"/>
              <a:ext cx="224527" cy="350157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121"/>
            <p:cNvCxnSpPr>
              <a:stCxn id="57" idx="2"/>
              <a:endCxn id="58" idx="0"/>
            </p:cNvCxnSpPr>
            <p:nvPr/>
          </p:nvCxnSpPr>
          <p:spPr>
            <a:xfrm flipH="1">
              <a:off x="10972761" y="2364615"/>
              <a:ext cx="325416" cy="422543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25"/>
            <p:cNvCxnSpPr>
              <a:stCxn id="58" idx="1"/>
              <a:endCxn id="59" idx="3"/>
            </p:cNvCxnSpPr>
            <p:nvPr/>
          </p:nvCxnSpPr>
          <p:spPr>
            <a:xfrm flipH="1">
              <a:off x="10423924" y="2977356"/>
              <a:ext cx="226279" cy="14235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128"/>
            <p:cNvSpPr txBox="1"/>
            <p:nvPr/>
          </p:nvSpPr>
          <p:spPr>
            <a:xfrm>
              <a:off x="7230798" y="3862260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AS-2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129"/>
            <p:cNvSpPr txBox="1"/>
            <p:nvPr/>
          </p:nvSpPr>
          <p:spPr>
            <a:xfrm>
              <a:off x="9344234" y="2184301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AS-3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4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10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516" y="2469507"/>
              <a:ext cx="645115" cy="380395"/>
            </a:xfrm>
            <a:prstGeom prst="rect">
              <a:avLst/>
            </a:prstGeom>
            <a:noFill/>
            <a:extLst/>
          </p:spPr>
        </p:pic>
        <p:pic>
          <p:nvPicPr>
            <p:cNvPr id="4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0821" y="4071287"/>
              <a:ext cx="645115" cy="38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2535" y="4636114"/>
              <a:ext cx="645115" cy="38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4725" y="4636114"/>
              <a:ext cx="645115" cy="38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253" y="3425522"/>
              <a:ext cx="645115" cy="38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4744" y="2431709"/>
              <a:ext cx="645115" cy="38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9002" y="1715266"/>
              <a:ext cx="645115" cy="38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096" y="1270762"/>
              <a:ext cx="645115" cy="38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516" y="1226000"/>
              <a:ext cx="645115" cy="38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6889" y="1905463"/>
              <a:ext cx="645115" cy="38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5977" y="1634063"/>
              <a:ext cx="645115" cy="38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5619" y="1984220"/>
              <a:ext cx="645115" cy="38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50203" y="2787158"/>
              <a:ext cx="645115" cy="38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8809" y="2929508"/>
              <a:ext cx="645115" cy="38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10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3315" y="2849902"/>
              <a:ext cx="645115" cy="380395"/>
            </a:xfrm>
            <a:prstGeom prst="rect">
              <a:avLst/>
            </a:prstGeom>
            <a:noFill/>
            <a:extLst/>
          </p:spPr>
        </p:pic>
        <p:pic>
          <p:nvPicPr>
            <p:cNvPr id="61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10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3563" y="3767787"/>
              <a:ext cx="645115" cy="380395"/>
            </a:xfrm>
            <a:prstGeom prst="rect">
              <a:avLst/>
            </a:prstGeom>
            <a:noFill/>
            <a:extLst/>
          </p:spPr>
        </p:pic>
        <p:pic>
          <p:nvPicPr>
            <p:cNvPr id="6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10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3379" y="3425522"/>
              <a:ext cx="645115" cy="380395"/>
            </a:xfrm>
            <a:prstGeom prst="rect">
              <a:avLst/>
            </a:prstGeom>
            <a:noFill/>
            <a:extLst/>
          </p:spPr>
        </p:pic>
        <p:pic>
          <p:nvPicPr>
            <p:cNvPr id="6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10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5356" y="1719698"/>
              <a:ext cx="645115" cy="380395"/>
            </a:xfrm>
            <a:prstGeom prst="rect">
              <a:avLst/>
            </a:prstGeom>
            <a:noFill/>
            <a:extLst/>
          </p:spPr>
        </p:pic>
        <p:grpSp>
          <p:nvGrpSpPr>
            <p:cNvPr id="64" name="Group 147"/>
            <p:cNvGrpSpPr/>
            <p:nvPr/>
          </p:nvGrpSpPr>
          <p:grpSpPr>
            <a:xfrm flipH="1">
              <a:off x="3237000" y="3079903"/>
              <a:ext cx="1582577" cy="954107"/>
              <a:chOff x="1219200" y="4876799"/>
              <a:chExt cx="5181605" cy="1384995"/>
            </a:xfrm>
          </p:grpSpPr>
          <p:sp>
            <p:nvSpPr>
              <p:cNvPr id="68" name="Rectangular Callout 148"/>
              <p:cNvSpPr/>
              <p:nvPr/>
            </p:nvSpPr>
            <p:spPr>
              <a:xfrm>
                <a:off x="1219200" y="4876799"/>
                <a:ext cx="5181602" cy="1384995"/>
              </a:xfrm>
              <a:prstGeom prst="wedgeRectCallout">
                <a:avLst>
                  <a:gd name="adj1" fmla="val -37261"/>
                  <a:gd name="adj2" fmla="val -87812"/>
                </a:avLst>
              </a:prstGeom>
              <a:solidFill>
                <a:srgbClr val="DA1F28"/>
              </a:solidFill>
              <a:ln w="38100" cap="flat" cmpd="sng" algn="ctr">
                <a:solidFill>
                  <a:srgbClr val="DA1F28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endParaRPr>
              </a:p>
            </p:txBody>
          </p:sp>
          <p:sp>
            <p:nvSpPr>
              <p:cNvPr id="69" name="TextBox 149"/>
              <p:cNvSpPr txBox="1"/>
              <p:nvPr/>
            </p:nvSpPr>
            <p:spPr>
              <a:xfrm>
                <a:off x="1219204" y="4876799"/>
                <a:ext cx="518160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rPr>
                  <a:t>Interior</a:t>
                </a:r>
                <a:r>
                  <a:rPr kumimoji="0" lang="en-US" sz="2800" b="0" i="0" u="none" strike="noStrike" kern="0" cap="none" spc="0" normalizeH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rPr>
                  <a:t> Routers</a:t>
                </a:r>
                <a:endPara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150"/>
            <p:cNvGrpSpPr/>
            <p:nvPr/>
          </p:nvGrpSpPr>
          <p:grpSpPr>
            <a:xfrm flipH="1">
              <a:off x="8518789" y="4593605"/>
              <a:ext cx="1582577" cy="954107"/>
              <a:chOff x="1219200" y="4876799"/>
              <a:chExt cx="5181605" cy="1384995"/>
            </a:xfrm>
          </p:grpSpPr>
          <p:sp>
            <p:nvSpPr>
              <p:cNvPr id="66" name="Rectangular Callout 151"/>
              <p:cNvSpPr/>
              <p:nvPr/>
            </p:nvSpPr>
            <p:spPr>
              <a:xfrm>
                <a:off x="1219200" y="4876799"/>
                <a:ext cx="5181602" cy="1384995"/>
              </a:xfrm>
              <a:prstGeom prst="wedgeRectCallout">
                <a:avLst>
                  <a:gd name="adj1" fmla="val 37714"/>
                  <a:gd name="adj2" fmla="val -107208"/>
                </a:avLst>
              </a:prstGeom>
              <a:solidFill>
                <a:srgbClr val="DA1F28"/>
              </a:solidFill>
              <a:ln w="38100" cap="flat" cmpd="sng" algn="ctr">
                <a:solidFill>
                  <a:srgbClr val="DA1F28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endParaRPr>
              </a:p>
            </p:txBody>
          </p:sp>
          <p:sp>
            <p:nvSpPr>
              <p:cNvPr id="67" name="TextBox 152"/>
              <p:cNvSpPr txBox="1"/>
              <p:nvPr/>
            </p:nvSpPr>
            <p:spPr>
              <a:xfrm>
                <a:off x="1219204" y="4876799"/>
                <a:ext cx="518160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rPr>
                  <a:t>BGP</a:t>
                </a:r>
                <a:r>
                  <a:rPr kumimoji="0" lang="en-US" sz="2800" b="0" i="0" u="none" strike="noStrike" kern="0" cap="none" spc="0" normalizeH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rPr>
                  <a:t> Routers</a:t>
                </a:r>
                <a:endPara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529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Hálózati réteg az Interneten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A hálózati réteg szintjén az internet autonóm rendszerek összekapcsolt együttesének tekinthető. </a:t>
            </a:r>
          </a:p>
          <a:p>
            <a:pPr lvl="1"/>
            <a:r>
              <a:rPr lang="hu-HU" dirty="0" smtClean="0"/>
              <a:t>Nincs igazi szerkezete, de számos főbb </a:t>
            </a:r>
            <a:r>
              <a:rPr lang="hu-HU" i="1" dirty="0" smtClean="0"/>
              <a:t>gerinchálózata</a:t>
            </a:r>
            <a:r>
              <a:rPr lang="hu-HU" dirty="0" smtClean="0"/>
              <a:t> létezik. </a:t>
            </a:r>
          </a:p>
          <a:p>
            <a:pPr lvl="1"/>
            <a:r>
              <a:rPr lang="hu-HU" dirty="0" smtClean="0"/>
              <a:t>A gerinchálózatokhoz csatlakoznak a területi illetve regionális hálózatok.</a:t>
            </a:r>
          </a:p>
          <a:p>
            <a:pPr lvl="1"/>
            <a:r>
              <a:rPr lang="hu-HU" dirty="0" smtClean="0"/>
              <a:t>A regionális és területi hálózatokhoz csatlakoznak az egyetemeken, vállalatoknál és az internet szolgáltatóknál lévő LAN-ok.</a:t>
            </a:r>
          </a:p>
          <a:p>
            <a:r>
              <a:rPr lang="hu-HU" sz="2400" dirty="0" smtClean="0"/>
              <a:t>Az internet protokollja, az 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31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3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Hálózati réteg az Interneten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Az Interneten a kommunikáció az alábbi módon működik: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dirty="0" smtClean="0"/>
              <a:t>A szállítási réteg viszi az adatfolyamokat és </a:t>
            </a:r>
            <a:r>
              <a:rPr lang="hu-HU" dirty="0" err="1" smtClean="0"/>
              <a:t>datagramokra</a:t>
            </a:r>
            <a:r>
              <a:rPr lang="hu-HU" dirty="0" smtClean="0"/>
              <a:t> tördeli azokat.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dirty="0" smtClean="0"/>
              <a:t>Minden </a:t>
            </a:r>
            <a:r>
              <a:rPr lang="hu-HU" dirty="0" err="1" smtClean="0"/>
              <a:t>datagram</a:t>
            </a:r>
            <a:r>
              <a:rPr lang="hu-HU" dirty="0" smtClean="0"/>
              <a:t> átvitelre kerül az Interneten, esetleg menet közben kisebb egységekre darabolva.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dirty="0" smtClean="0"/>
              <a:t>A célgép hálózati rétege összeállítja az eredeti </a:t>
            </a:r>
            <a:r>
              <a:rPr lang="hu-HU" dirty="0" err="1" smtClean="0"/>
              <a:t>datagramot</a:t>
            </a:r>
            <a:r>
              <a:rPr lang="hu-HU" dirty="0" smtClean="0"/>
              <a:t>, majd átadja a szállítási rétegének.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dirty="0" smtClean="0"/>
              <a:t>A célgép szállítási rétege beilleszti a </a:t>
            </a:r>
            <a:r>
              <a:rPr lang="hu-HU" dirty="0" err="1" smtClean="0"/>
              <a:t>datagramot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vételi folyamat bemeneti adatfolyamába.</a:t>
            </a:r>
          </a:p>
          <a:p>
            <a:endParaRPr lang="hu-HU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32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64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96146"/>
            <a:ext cx="12192000" cy="1325563"/>
          </a:xfr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pPr algn="r"/>
            <a:r>
              <a:rPr lang="hu-HU" b="1" cap="small" dirty="0" smtClean="0">
                <a:solidFill>
                  <a:schemeClr val="bg1"/>
                </a:solidFill>
              </a:rPr>
              <a:t>Hálózati réteg – Címzés 	</a:t>
            </a:r>
            <a:endParaRPr lang="en-US" b="1" cap="sm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66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 flipH="1">
            <a:off x="3984630" y="3771892"/>
            <a:ext cx="2164988" cy="4711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protokoll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IP fejrésze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33033" y="2471965"/>
            <a:ext cx="8640000" cy="6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33033" y="2099827"/>
            <a:ext cx="0" cy="372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93033" y="2099827"/>
            <a:ext cx="0" cy="372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53033" y="2099827"/>
            <a:ext cx="0" cy="372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473033" y="2099827"/>
            <a:ext cx="0" cy="372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287972" y="2099826"/>
            <a:ext cx="0" cy="372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03033" y="2285895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73033" y="2285895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23033" y="2285895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13033" y="2285895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43033" y="2292540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83033" y="2285895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53033" y="2292540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12983" y="2285895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45533" y="2285895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2983" y="2285895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52983" y="2285895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782983" y="2292540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22983" y="2285895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92983" y="2292540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74523" y="2285895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07073" y="2285895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024523" y="2285895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214523" y="2285895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944523" y="2292540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484523" y="2285895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754523" y="2292540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856383" y="2293515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588933" y="2293515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206383" y="2293515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396383" y="2293515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126383" y="2300160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666383" y="2293515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936383" y="2300160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779609" y="174137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32 bit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6" idx="3"/>
          </p:cNvCxnSpPr>
          <p:nvPr/>
        </p:nvCxnSpPr>
        <p:spPr>
          <a:xfrm>
            <a:off x="6502884" y="1926043"/>
            <a:ext cx="395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1"/>
          </p:cNvCxnSpPr>
          <p:nvPr/>
        </p:nvCxnSpPr>
        <p:spPr>
          <a:xfrm flipH="1">
            <a:off x="1815104" y="1926043"/>
            <a:ext cx="3964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833033" y="2806263"/>
            <a:ext cx="1080000" cy="508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v</a:t>
            </a:r>
            <a:r>
              <a:rPr lang="hu-HU" dirty="0" smtClean="0">
                <a:solidFill>
                  <a:schemeClr val="tx1"/>
                </a:solidFill>
              </a:rPr>
              <a:t>erzió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913033" y="2813504"/>
            <a:ext cx="1080000" cy="493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IHL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591424" y="2806117"/>
            <a:ext cx="561609" cy="49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153033" y="2809434"/>
            <a:ext cx="4298391" cy="49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teljes hossz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93034" y="2813503"/>
            <a:ext cx="1598390" cy="488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50" dirty="0">
                <a:solidFill>
                  <a:schemeClr val="tx1"/>
                </a:solidFill>
              </a:rPr>
              <a:t>s</a:t>
            </a:r>
            <a:r>
              <a:rPr lang="hu-HU" sz="1750" dirty="0" smtClean="0">
                <a:solidFill>
                  <a:schemeClr val="tx1"/>
                </a:solidFill>
              </a:rPr>
              <a:t>zolgálat típusa</a:t>
            </a:r>
            <a:endParaRPr lang="en-US" sz="175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833032" y="3302029"/>
            <a:ext cx="4319999" cy="467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azonosítás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153033" y="3301054"/>
            <a:ext cx="230886" cy="467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74522" y="3299618"/>
            <a:ext cx="246849" cy="467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MF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921371" y="3299996"/>
            <a:ext cx="3530053" cy="467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darabeltolás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83920" y="3301053"/>
            <a:ext cx="290602" cy="467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DF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829617" y="3772587"/>
            <a:ext cx="2163415" cy="467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élettartam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149618" y="3772558"/>
            <a:ext cx="4305486" cy="467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fejrész ellenőrző összege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829618" y="4237603"/>
            <a:ext cx="8625486" cy="467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forrás címe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825614" y="5183300"/>
            <a:ext cx="8625809" cy="889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opciók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79576" y="5377134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≈</a:t>
            </a:r>
            <a:endParaRPr lang="en-US" sz="2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0305063" y="5377134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≈</a:t>
            </a:r>
            <a:endParaRPr lang="en-US" sz="2400" b="1" dirty="0"/>
          </a:p>
        </p:txBody>
      </p:sp>
      <p:sp>
        <p:nvSpPr>
          <p:cNvPr id="79" name="Rectangle 78"/>
          <p:cNvSpPr/>
          <p:nvPr/>
        </p:nvSpPr>
        <p:spPr>
          <a:xfrm>
            <a:off x="1825614" y="4708132"/>
            <a:ext cx="8625809" cy="467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cél címe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34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46" grpId="0"/>
      <p:bldP spid="51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1" grpId="0" animBg="1"/>
      <p:bldP spid="73" grpId="0" animBg="1"/>
      <p:bldP spid="75" grpId="0" animBg="1"/>
      <p:bldP spid="76" grpId="0"/>
      <p:bldP spid="78" grpId="0"/>
      <p:bldP spid="7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IP </a:t>
            </a:r>
            <a:r>
              <a:rPr lang="hu-HU" dirty="0" smtClean="0"/>
              <a:t>fejrésze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 smtClean="0"/>
              <a:t>verzió:</a:t>
            </a:r>
            <a:r>
              <a:rPr lang="hu-HU" sz="2000" dirty="0" smtClean="0"/>
              <a:t> IP melyik verzióját használja (jelenleg 4 és 6 közötti átmenet zajlik)</a:t>
            </a:r>
          </a:p>
          <a:p>
            <a:r>
              <a:rPr lang="hu-HU" sz="2000" b="1" dirty="0" smtClean="0"/>
              <a:t>IHL</a:t>
            </a:r>
            <a:r>
              <a:rPr lang="hu-HU" sz="2000" dirty="0" smtClean="0"/>
              <a:t>: a fejléc hosszát határozza meg 32-bites szavakban mérve, legkisebb értéke 5.</a:t>
            </a:r>
          </a:p>
          <a:p>
            <a:r>
              <a:rPr lang="hu-HU" sz="2000" b="1" dirty="0" smtClean="0"/>
              <a:t>szolgálat típusa</a:t>
            </a:r>
            <a:r>
              <a:rPr lang="hu-HU" sz="2000" dirty="0" smtClean="0"/>
              <a:t>: szolgálati osztályt jelöl (3-bites </a:t>
            </a:r>
            <a:r>
              <a:rPr lang="hu-HU" sz="2000" dirty="0" err="1" smtClean="0"/>
              <a:t>precedencia</a:t>
            </a:r>
            <a:r>
              <a:rPr lang="hu-HU" sz="2000" dirty="0" smtClean="0"/>
              <a:t>, 3 jelzőbit [D,T,R])</a:t>
            </a:r>
          </a:p>
          <a:p>
            <a:r>
              <a:rPr lang="hu-HU" sz="2000" b="1" dirty="0" smtClean="0"/>
              <a:t>teljes hossz:</a:t>
            </a:r>
            <a:r>
              <a:rPr lang="hu-HU" sz="2000" dirty="0" smtClean="0"/>
              <a:t> fejléc és adatrész együttes hossza bájtokban</a:t>
            </a:r>
          </a:p>
          <a:p>
            <a:r>
              <a:rPr lang="hu-HU" sz="2000" b="1" dirty="0" smtClean="0"/>
              <a:t>azonosítás:</a:t>
            </a:r>
            <a:r>
              <a:rPr lang="hu-HU" sz="2000" dirty="0" smtClean="0"/>
              <a:t> egy </a:t>
            </a:r>
            <a:r>
              <a:rPr lang="hu-HU" sz="2000" dirty="0" err="1" smtClean="0"/>
              <a:t>datagram</a:t>
            </a:r>
            <a:r>
              <a:rPr lang="hu-HU" sz="2000" dirty="0" smtClean="0"/>
              <a:t> minden darabja ugyanazt az </a:t>
            </a:r>
            <a:r>
              <a:rPr lang="hu-HU" sz="2000" i="1" dirty="0" smtClean="0"/>
              <a:t>azonosítás</a:t>
            </a:r>
            <a:r>
              <a:rPr lang="hu-HU" sz="2000" dirty="0" smtClean="0"/>
              <a:t> értéket hordozza.</a:t>
            </a:r>
          </a:p>
          <a:p>
            <a:r>
              <a:rPr lang="hu-HU" sz="2000" b="1" dirty="0"/>
              <a:t>DF:</a:t>
            </a:r>
            <a:r>
              <a:rPr lang="hu-HU" sz="2000" dirty="0"/>
              <a:t> „ne darabold” </a:t>
            </a:r>
            <a:r>
              <a:rPr lang="hu-HU" sz="2000" dirty="0" err="1"/>
              <a:t>flag</a:t>
            </a:r>
            <a:r>
              <a:rPr lang="hu-HU" sz="2000" dirty="0"/>
              <a:t> a </a:t>
            </a:r>
            <a:r>
              <a:rPr lang="hu-HU" sz="2000" dirty="0" err="1"/>
              <a:t>router-eknek</a:t>
            </a:r>
            <a:endParaRPr lang="hu-HU" sz="2000" dirty="0"/>
          </a:p>
          <a:p>
            <a:r>
              <a:rPr lang="hu-HU" sz="2000" b="1" dirty="0"/>
              <a:t>MF</a:t>
            </a:r>
            <a:r>
              <a:rPr lang="hu-HU" sz="2000" dirty="0"/>
              <a:t>: „több darab” </a:t>
            </a:r>
            <a:r>
              <a:rPr lang="hu-HU" sz="2000" dirty="0" err="1"/>
              <a:t>flag</a:t>
            </a:r>
            <a:r>
              <a:rPr lang="hu-HU" sz="2000" dirty="0"/>
              <a:t> minden darabban be kell legyen állítva, kivéve az utolsót.</a:t>
            </a:r>
          </a:p>
          <a:p>
            <a:r>
              <a:rPr lang="hu-HU" sz="2000" b="1" dirty="0"/>
              <a:t>darabeltolás</a:t>
            </a:r>
            <a:r>
              <a:rPr lang="hu-HU" sz="2000" dirty="0"/>
              <a:t>: a darab helyét mutatja a </a:t>
            </a:r>
            <a:r>
              <a:rPr lang="hu-HU" sz="2000" dirty="0" err="1"/>
              <a:t>datagramon</a:t>
            </a:r>
            <a:r>
              <a:rPr lang="hu-HU" sz="2000" dirty="0"/>
              <a:t> belül. (elemi darab méret 8 bájt)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35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53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IP </a:t>
            </a:r>
            <a:r>
              <a:rPr lang="hu-HU" dirty="0" smtClean="0"/>
              <a:t>fejrésze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4116"/>
          </a:xfrm>
        </p:spPr>
        <p:txBody>
          <a:bodyPr>
            <a:normAutofit/>
          </a:bodyPr>
          <a:lstStyle/>
          <a:p>
            <a:r>
              <a:rPr lang="hu-HU" sz="2000" b="1" dirty="0" smtClean="0"/>
              <a:t>élettartam</a:t>
            </a:r>
            <a:r>
              <a:rPr lang="hu-HU" sz="2000" dirty="0" smtClean="0"/>
              <a:t>: másodpercenként kellene csökkenteni a mező értékét, minden ugrásnál csökkentik eggyel az értékét</a:t>
            </a:r>
          </a:p>
          <a:p>
            <a:r>
              <a:rPr lang="hu-HU" sz="2000" b="1" dirty="0" smtClean="0"/>
              <a:t>protokoll:</a:t>
            </a:r>
            <a:r>
              <a:rPr lang="hu-HU" sz="2000" dirty="0" smtClean="0"/>
              <a:t> szállítási réteg protokolljának azonosítóját tartalmazza</a:t>
            </a:r>
          </a:p>
          <a:p>
            <a:r>
              <a:rPr lang="hu-HU" sz="2000" b="1" dirty="0" smtClean="0"/>
              <a:t>ellenőrző összeg:</a:t>
            </a:r>
            <a:r>
              <a:rPr lang="hu-HU" sz="2000" dirty="0" smtClean="0"/>
              <a:t> a </a:t>
            </a:r>
            <a:r>
              <a:rPr lang="hu-HU" sz="2000" dirty="0" err="1" smtClean="0"/>
              <a:t>router-eken</a:t>
            </a:r>
            <a:r>
              <a:rPr lang="hu-HU" sz="2000" dirty="0" smtClean="0"/>
              <a:t> belüli rossz memóriaszavak által előállított hibák kezelésére használt ellenőrző összeg a fejrészre, amelyet minden ugrásnál újra kell számolni</a:t>
            </a:r>
          </a:p>
          <a:p>
            <a:r>
              <a:rPr lang="hu-HU" sz="2000" b="1" dirty="0"/>
              <a:t>f</a:t>
            </a:r>
            <a:r>
              <a:rPr lang="hu-HU" sz="2000" b="1" dirty="0" smtClean="0"/>
              <a:t>orrás cím</a:t>
            </a:r>
            <a:r>
              <a:rPr lang="hu-HU" sz="2000" dirty="0" smtClean="0"/>
              <a:t> és </a:t>
            </a:r>
            <a:r>
              <a:rPr lang="hu-HU" sz="2000" b="1" dirty="0" smtClean="0"/>
              <a:t>cél cím</a:t>
            </a:r>
            <a:r>
              <a:rPr lang="hu-HU" sz="2000" dirty="0" smtClean="0"/>
              <a:t>: IP cím (később tárgyaljuk részletesen)</a:t>
            </a:r>
          </a:p>
          <a:p>
            <a:r>
              <a:rPr lang="hu-HU" sz="2000" b="1" dirty="0" smtClean="0"/>
              <a:t>opciók:</a:t>
            </a:r>
            <a:r>
              <a:rPr lang="hu-HU" sz="2000" dirty="0" smtClean="0"/>
              <a:t> következő verzió bővíthetősége miatt hagyták benne. Eredetileg 5 opció volt. (</a:t>
            </a:r>
            <a:r>
              <a:rPr lang="hu-HU" sz="2000" dirty="0" err="1" smtClean="0"/>
              <a:t>router-ek</a:t>
            </a:r>
            <a:r>
              <a:rPr lang="hu-HU" sz="2000" dirty="0" smtClean="0"/>
              <a:t> általában figyelmen kívül hagyják)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36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75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IP cím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2318"/>
          </a:xfrm>
        </p:spPr>
        <p:txBody>
          <a:bodyPr>
            <a:normAutofit/>
          </a:bodyPr>
          <a:lstStyle/>
          <a:p>
            <a:r>
              <a:rPr lang="hu-HU" sz="2000" dirty="0" smtClean="0"/>
              <a:t>Minden </a:t>
            </a:r>
            <a:r>
              <a:rPr lang="hu-HU" sz="2000" dirty="0" err="1" smtClean="0"/>
              <a:t>hoszt</a:t>
            </a:r>
            <a:r>
              <a:rPr lang="hu-HU" sz="2000" dirty="0" smtClean="0"/>
              <a:t> és minden router az Interneten rendelkezik egy IP-címmel, amely a hálózat számát és a </a:t>
            </a:r>
            <a:r>
              <a:rPr lang="hu-HU" sz="2000" dirty="0" err="1" smtClean="0"/>
              <a:t>hoszt</a:t>
            </a:r>
            <a:r>
              <a:rPr lang="hu-HU" sz="2000" dirty="0" smtClean="0"/>
              <a:t> számát kódolja. (</a:t>
            </a:r>
            <a:r>
              <a:rPr lang="hu-HU" sz="2000" i="1" dirty="0" smtClean="0"/>
              <a:t>egyedi kombináció</a:t>
            </a:r>
            <a:r>
              <a:rPr lang="hu-HU" sz="2000" dirty="0" smtClean="0"/>
              <a:t>)</a:t>
            </a:r>
          </a:p>
          <a:p>
            <a:r>
              <a:rPr lang="hu-HU" sz="2000" dirty="0" smtClean="0"/>
              <a:t>4 bájton ábrázolják az IP-címet.</a:t>
            </a:r>
          </a:p>
          <a:p>
            <a:r>
              <a:rPr lang="hu-HU" sz="2000" dirty="0" smtClean="0"/>
              <a:t>Több évtizeden keresztül 5 osztályos címzést használtak: A,B, C, D és E.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397604" y="3936908"/>
            <a:ext cx="8640000" cy="6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397604" y="3564770"/>
            <a:ext cx="0" cy="372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57604" y="3564770"/>
            <a:ext cx="0" cy="372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17604" y="3564770"/>
            <a:ext cx="0" cy="372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037604" y="3564770"/>
            <a:ext cx="0" cy="372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852543" y="3564769"/>
            <a:ext cx="0" cy="372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67604" y="3750838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37604" y="3750838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87604" y="3750838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77604" y="3750838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07604" y="3757483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47604" y="3750838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17604" y="3757483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77554" y="3750838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10104" y="3750838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27554" y="3750838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617554" y="3750838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47554" y="3757483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887554" y="3750838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157554" y="3757483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39094" y="3750838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71644" y="3750838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589094" y="3750838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779094" y="3750838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509094" y="3757483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49094" y="3750838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319094" y="3757483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20954" y="3758458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53504" y="3758458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70954" y="3758458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960954" y="3758458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690954" y="3765103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230954" y="3758458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500954" y="3765103"/>
            <a:ext cx="0" cy="186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44180" y="329117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32 bit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067455" y="3469807"/>
            <a:ext cx="395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379675" y="3469807"/>
            <a:ext cx="3964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397605" y="4052064"/>
            <a:ext cx="270000" cy="309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667605" y="4052064"/>
            <a:ext cx="1889999" cy="30993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Hálózat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57604" y="4052441"/>
            <a:ext cx="6440463" cy="30955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hoszt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397604" y="4523848"/>
            <a:ext cx="540000" cy="3168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1  0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37604" y="4523848"/>
            <a:ext cx="3798178" cy="3168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Hálózat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23906" y="4527120"/>
            <a:ext cx="4274161" cy="3168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hoszt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01534" y="5005799"/>
            <a:ext cx="819151" cy="3168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1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20685" y="5005799"/>
            <a:ext cx="5640780" cy="3128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Hálózat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861465" y="5009072"/>
            <a:ext cx="2140533" cy="30955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hoszt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48"/>
          <p:cNvSpPr/>
          <p:nvPr/>
        </p:nvSpPr>
        <p:spPr>
          <a:xfrm>
            <a:off x="1399556" y="5441014"/>
            <a:ext cx="1058635" cy="3240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1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0"/>
          <p:cNvSpPr/>
          <p:nvPr/>
        </p:nvSpPr>
        <p:spPr>
          <a:xfrm>
            <a:off x="2458193" y="5449494"/>
            <a:ext cx="7541828" cy="3168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többesküldéses</a:t>
            </a:r>
            <a:r>
              <a:rPr lang="hu-HU" dirty="0" smtClean="0">
                <a:solidFill>
                  <a:schemeClr val="tx1"/>
                </a:solidFill>
              </a:rPr>
              <a:t> cím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48"/>
          <p:cNvSpPr/>
          <p:nvPr/>
        </p:nvSpPr>
        <p:spPr>
          <a:xfrm>
            <a:off x="1397577" y="5951866"/>
            <a:ext cx="1058635" cy="309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1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0"/>
          <p:cNvSpPr/>
          <p:nvPr/>
        </p:nvSpPr>
        <p:spPr>
          <a:xfrm>
            <a:off x="2456214" y="5946278"/>
            <a:ext cx="7541828" cy="3168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jövőbeni felhasználásra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37"/>
          <p:cNvSpPr txBox="1"/>
          <p:nvPr/>
        </p:nvSpPr>
        <p:spPr>
          <a:xfrm>
            <a:off x="0" y="4040715"/>
            <a:ext cx="140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b="1" dirty="0" smtClean="0"/>
              <a:t>A</a:t>
            </a:r>
            <a:endParaRPr lang="en-US" b="1" dirty="0"/>
          </a:p>
        </p:txBody>
      </p:sp>
      <p:sp>
        <p:nvSpPr>
          <p:cNvPr id="58" name="TextBox 37"/>
          <p:cNvSpPr txBox="1"/>
          <p:nvPr/>
        </p:nvSpPr>
        <p:spPr>
          <a:xfrm>
            <a:off x="0" y="4499683"/>
            <a:ext cx="140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b="1" dirty="0" smtClean="0"/>
              <a:t>B</a:t>
            </a:r>
            <a:endParaRPr lang="en-US" b="1" dirty="0"/>
          </a:p>
        </p:txBody>
      </p:sp>
      <p:sp>
        <p:nvSpPr>
          <p:cNvPr id="59" name="TextBox 37"/>
          <p:cNvSpPr txBox="1"/>
          <p:nvPr/>
        </p:nvSpPr>
        <p:spPr>
          <a:xfrm>
            <a:off x="0" y="4986568"/>
            <a:ext cx="138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b="1" dirty="0" smtClean="0"/>
              <a:t>C</a:t>
            </a:r>
            <a:endParaRPr lang="en-US" b="1" dirty="0"/>
          </a:p>
        </p:txBody>
      </p:sp>
      <p:sp>
        <p:nvSpPr>
          <p:cNvPr id="60" name="TextBox 37"/>
          <p:cNvSpPr txBox="1"/>
          <p:nvPr/>
        </p:nvSpPr>
        <p:spPr>
          <a:xfrm>
            <a:off x="0" y="5409696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b="1" dirty="0" smtClean="0"/>
              <a:t>D</a:t>
            </a:r>
            <a:endParaRPr lang="en-US" b="1" dirty="0"/>
          </a:p>
        </p:txBody>
      </p:sp>
      <p:sp>
        <p:nvSpPr>
          <p:cNvPr id="61" name="TextBox 37"/>
          <p:cNvSpPr txBox="1"/>
          <p:nvPr/>
        </p:nvSpPr>
        <p:spPr>
          <a:xfrm>
            <a:off x="-1" y="5936594"/>
            <a:ext cx="138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b="1" dirty="0" smtClean="0"/>
              <a:t>E</a:t>
            </a:r>
            <a:endParaRPr lang="en-US" b="1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37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81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/>
      <p:bldP spid="41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/>
      <p:bldP spid="6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IP cím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4405"/>
          </a:xfrm>
        </p:spPr>
        <p:txBody>
          <a:bodyPr>
            <a:normAutofit/>
          </a:bodyPr>
          <a:lstStyle/>
          <a:p>
            <a:r>
              <a:rPr lang="hu-HU" sz="2000" dirty="0" smtClean="0"/>
              <a:t>Az IP-t pontokkal elválasztott decimális rendszerben írják. Például: </a:t>
            </a:r>
            <a:r>
              <a:rPr lang="hu-HU" sz="2000" i="1" dirty="0" smtClean="0"/>
              <a:t>192.168.0.1</a:t>
            </a:r>
          </a:p>
          <a:p>
            <a:r>
              <a:rPr lang="hu-HU" sz="2000" dirty="0" smtClean="0"/>
              <a:t>Van pár speciális cím. Lásd az alábbiakban.</a:t>
            </a:r>
          </a:p>
        </p:txBody>
      </p:sp>
      <p:sp>
        <p:nvSpPr>
          <p:cNvPr id="40" name="Rectangle 40"/>
          <p:cNvSpPr/>
          <p:nvPr/>
        </p:nvSpPr>
        <p:spPr>
          <a:xfrm>
            <a:off x="1158672" y="2952192"/>
            <a:ext cx="7232071" cy="30231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0 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5"/>
          <p:cNvSpPr/>
          <p:nvPr/>
        </p:nvSpPr>
        <p:spPr>
          <a:xfrm>
            <a:off x="1158671" y="3423976"/>
            <a:ext cx="3396343" cy="3168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0..0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7"/>
          <p:cNvSpPr/>
          <p:nvPr/>
        </p:nvSpPr>
        <p:spPr>
          <a:xfrm>
            <a:off x="4555014" y="3427249"/>
            <a:ext cx="3835731" cy="3168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hoszt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9"/>
          <p:cNvSpPr/>
          <p:nvPr/>
        </p:nvSpPr>
        <p:spPr>
          <a:xfrm>
            <a:off x="1158672" y="4333439"/>
            <a:ext cx="3384468" cy="3128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Hálózat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50"/>
          <p:cNvSpPr/>
          <p:nvPr/>
        </p:nvSpPr>
        <p:spPr>
          <a:xfrm>
            <a:off x="4543140" y="4320383"/>
            <a:ext cx="3847604" cy="30955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1..1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6796" y="4782722"/>
            <a:ext cx="1900052" cy="3168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0  1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50"/>
          <p:cNvSpPr/>
          <p:nvPr/>
        </p:nvSpPr>
        <p:spPr>
          <a:xfrm>
            <a:off x="3046848" y="4789166"/>
            <a:ext cx="5332021" cy="3168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(bármi)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37"/>
          <p:cNvSpPr txBox="1"/>
          <p:nvPr/>
        </p:nvSpPr>
        <p:spPr>
          <a:xfrm>
            <a:off x="8402618" y="2912769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Ez egy </a:t>
            </a:r>
            <a:r>
              <a:rPr lang="hu-HU" dirty="0" err="1" smtClean="0"/>
              <a:t>hoszt</a:t>
            </a:r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54" name="Rectangle 40"/>
          <p:cNvSpPr/>
          <p:nvPr/>
        </p:nvSpPr>
        <p:spPr>
          <a:xfrm>
            <a:off x="1156692" y="3912115"/>
            <a:ext cx="7232071" cy="30231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1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37"/>
          <p:cNvSpPr txBox="1"/>
          <p:nvPr/>
        </p:nvSpPr>
        <p:spPr>
          <a:xfrm>
            <a:off x="8412520" y="3385805"/>
            <a:ext cx="284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Ez egy </a:t>
            </a:r>
            <a:r>
              <a:rPr lang="hu-HU" dirty="0" err="1" smtClean="0"/>
              <a:t>hoszt</a:t>
            </a:r>
            <a:r>
              <a:rPr lang="hu-HU" dirty="0" smtClean="0"/>
              <a:t> ezen hálózaton.</a:t>
            </a:r>
            <a:endParaRPr lang="en-US" dirty="0"/>
          </a:p>
        </p:txBody>
      </p:sp>
      <p:sp>
        <p:nvSpPr>
          <p:cNvPr id="56" name="TextBox 37"/>
          <p:cNvSpPr txBox="1"/>
          <p:nvPr/>
        </p:nvSpPr>
        <p:spPr>
          <a:xfrm>
            <a:off x="8398664" y="3870714"/>
            <a:ext cx="288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Adatszórás a helyi hálózaton.</a:t>
            </a:r>
            <a:endParaRPr lang="en-US" dirty="0"/>
          </a:p>
        </p:txBody>
      </p:sp>
      <p:sp>
        <p:nvSpPr>
          <p:cNvPr id="57" name="TextBox 37"/>
          <p:cNvSpPr txBox="1"/>
          <p:nvPr/>
        </p:nvSpPr>
        <p:spPr>
          <a:xfrm>
            <a:off x="8396681" y="4308121"/>
            <a:ext cx="317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Adatszórás egy távoli hálózaton.</a:t>
            </a:r>
            <a:endParaRPr lang="en-US" dirty="0"/>
          </a:p>
        </p:txBody>
      </p:sp>
      <p:sp>
        <p:nvSpPr>
          <p:cNvPr id="58" name="TextBox 37"/>
          <p:cNvSpPr txBox="1"/>
          <p:nvPr/>
        </p:nvSpPr>
        <p:spPr>
          <a:xfrm>
            <a:off x="8382826" y="4757405"/>
            <a:ext cx="160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Visszacsatolás.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38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44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0" grpId="0" animBg="1"/>
      <p:bldP spid="43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3" grpId="0"/>
      <p:bldP spid="54" grpId="0" animBg="1"/>
      <p:bldP spid="55" grpId="0"/>
      <p:bldP spid="56" grpId="0"/>
      <p:bldP spid="57" grpId="0"/>
      <p:bldP spid="5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IP cím – alhálózatok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70258"/>
            <a:ext cx="10914617" cy="2010827"/>
          </a:xfrm>
        </p:spPr>
        <p:txBody>
          <a:bodyPr>
            <a:noAutofit/>
          </a:bodyPr>
          <a:lstStyle/>
          <a:p>
            <a:r>
              <a:rPr lang="hu-HU" sz="2400" dirty="0" smtClean="0"/>
              <a:t>Az azonos hálózatban lévő </a:t>
            </a:r>
            <a:r>
              <a:rPr lang="hu-HU" sz="2400" dirty="0" err="1" smtClean="0"/>
              <a:t>hosztok</a:t>
            </a:r>
            <a:r>
              <a:rPr lang="hu-HU" sz="2400" dirty="0" smtClean="0"/>
              <a:t> ugyanazzal a hálózatszámmal rendelkeznek. </a:t>
            </a:r>
          </a:p>
          <a:p>
            <a:r>
              <a:rPr lang="hu-HU" sz="2400" dirty="0" smtClean="0"/>
              <a:t>Egy hálózat belső felhasználás szempontjából több részre osztódhat, de a külvilág számára egyetlen hálózatként jelenik meg. </a:t>
            </a:r>
          </a:p>
          <a:p>
            <a:pPr lvl="1"/>
            <a:r>
              <a:rPr lang="hu-HU" dirty="0" smtClean="0"/>
              <a:t>Alhálózat (avagy angolul </a:t>
            </a:r>
            <a:r>
              <a:rPr lang="hu-HU" i="1" dirty="0" err="1" smtClean="0"/>
              <a:t>subnet</a:t>
            </a:r>
            <a:r>
              <a:rPr lang="hu-HU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0690" y="1690688"/>
            <a:ext cx="5089636" cy="2459421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TextBox 37"/>
          <p:cNvSpPr txBox="1"/>
          <p:nvPr/>
        </p:nvSpPr>
        <p:spPr>
          <a:xfrm>
            <a:off x="4148581" y="3836451"/>
            <a:ext cx="1770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cap="small" dirty="0" smtClean="0">
                <a:solidFill>
                  <a:schemeClr val="accent1">
                    <a:lumMod val="75000"/>
                  </a:schemeClr>
                </a:solidFill>
              </a:rPr>
              <a:t>Forrás: </a:t>
            </a:r>
            <a:r>
              <a:rPr lang="hu-HU" sz="1600" b="1" cap="small" dirty="0" err="1" smtClean="0">
                <a:solidFill>
                  <a:schemeClr val="accent1">
                    <a:lumMod val="75000"/>
                  </a:schemeClr>
                </a:solidFill>
              </a:rPr>
              <a:t>Tanenbaum</a:t>
            </a:r>
            <a:endParaRPr lang="en-US" sz="1600" b="1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39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6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Kapcsolatállapot alapú forgalomirányítás</a:t>
            </a:r>
            <a:br>
              <a:rPr lang="hu-HU" dirty="0" smtClean="0"/>
            </a:br>
            <a:r>
              <a:rPr lang="hu-HU" dirty="0" smtClean="0"/>
              <a:t>	</a:t>
            </a:r>
            <a:r>
              <a:rPr lang="hu-HU" dirty="0" err="1" smtClean="0"/>
              <a:t>Link-state</a:t>
            </a:r>
            <a:r>
              <a:rPr lang="hu-HU" dirty="0" smtClean="0"/>
              <a:t> </a:t>
            </a:r>
            <a:r>
              <a:rPr lang="hu-HU" dirty="0" err="1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cap="small" dirty="0" smtClean="0"/>
              <a:t>Motiváció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2000" dirty="0" smtClean="0"/>
              <a:t>Eltérő sávszélek figyelembevétele. 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2000" dirty="0" smtClean="0"/>
              <a:t>Távolság alapú algoritmusok lassan konvergáltak.</a:t>
            </a:r>
          </a:p>
          <a:p>
            <a:pPr marL="0" indent="0">
              <a:buNone/>
            </a:pPr>
            <a:r>
              <a:rPr lang="hu-HU" sz="2000" b="1" cap="small" dirty="0" smtClean="0"/>
              <a:t>Az alapötlet öt lépésből tevődik össze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2000" dirty="0" smtClean="0"/>
              <a:t>Szomszédok felkutatása, és hálózati címeik meghatározása.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000" dirty="0" smtClean="0"/>
              <a:t>Megmérni a késleltetést vagy költséget minden szomszédhoz.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000" dirty="0" smtClean="0"/>
              <a:t>Egy csomag összeállítása a megismert információkból.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000" dirty="0" smtClean="0"/>
              <a:t>Csomag elküldése az </a:t>
            </a:r>
            <a:r>
              <a:rPr lang="hu-HU" sz="2000" b="1" dirty="0" smtClean="0"/>
              <a:t>összes többi </a:t>
            </a:r>
            <a:r>
              <a:rPr lang="hu-HU" sz="2000" dirty="0" err="1" smtClean="0"/>
              <a:t>router-nek</a:t>
            </a:r>
            <a:r>
              <a:rPr lang="hu-HU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000" dirty="0" smtClean="0"/>
              <a:t>Kiszámítani a legrövidebb utat az összes többi </a:t>
            </a:r>
            <a:r>
              <a:rPr lang="hu-HU" sz="2000" dirty="0" err="1" smtClean="0"/>
              <a:t>router-</a:t>
            </a:r>
            <a:r>
              <a:rPr lang="hu-HU" sz="2000" dirty="0" smtClean="0"/>
              <a:t> </a:t>
            </a:r>
            <a:r>
              <a:rPr lang="hu-HU" sz="2000" dirty="0" err="1" smtClean="0"/>
              <a:t>hez</a:t>
            </a:r>
            <a:r>
              <a:rPr lang="hu-HU" sz="2000" dirty="0" smtClean="0"/>
              <a:t>. </a:t>
            </a:r>
          </a:p>
          <a:p>
            <a:pPr lvl="1"/>
            <a:r>
              <a:rPr lang="hu-HU" sz="2000" dirty="0" err="1" smtClean="0"/>
              <a:t>Dijkstra</a:t>
            </a:r>
            <a:r>
              <a:rPr lang="hu-HU" sz="2000" dirty="0" smtClean="0"/>
              <a:t> algoritmusát használják.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4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72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IP cím – alhálózatok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6007"/>
            <a:ext cx="10515600" cy="26219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2300" b="1" cap="small" dirty="0" smtClean="0"/>
              <a:t>Azonosítás</a:t>
            </a:r>
          </a:p>
          <a:p>
            <a:pPr marL="228600" lvl="1">
              <a:spcBef>
                <a:spcPts val="0"/>
              </a:spcBef>
            </a:pPr>
            <a:r>
              <a:rPr lang="hu-HU" sz="2300" dirty="0" smtClean="0"/>
              <a:t>alhálózati maszk (avagy angolul </a:t>
            </a:r>
            <a:r>
              <a:rPr lang="hu-HU" sz="2300" i="1" dirty="0" err="1" smtClean="0"/>
              <a:t>subnet</a:t>
            </a:r>
            <a:r>
              <a:rPr lang="hu-HU" sz="2300" i="1" dirty="0" smtClean="0"/>
              <a:t> </a:t>
            </a:r>
            <a:r>
              <a:rPr lang="hu-HU" sz="2300" i="1" dirty="0" err="1" smtClean="0"/>
              <a:t>mask</a:t>
            </a:r>
            <a:r>
              <a:rPr lang="hu-HU" sz="2300" dirty="0" smtClean="0"/>
              <a:t>) ismerete kell a </a:t>
            </a:r>
            <a:r>
              <a:rPr lang="hu-HU" sz="2300" dirty="0" err="1" smtClean="0"/>
              <a:t>routernek</a:t>
            </a:r>
            <a:endParaRPr lang="hu-HU" sz="2300" dirty="0" smtClean="0"/>
          </a:p>
          <a:p>
            <a:pPr marL="685800" lvl="2">
              <a:spcBef>
                <a:spcPts val="1000"/>
              </a:spcBef>
            </a:pPr>
            <a:r>
              <a:rPr lang="hu-HU" sz="2300" dirty="0" smtClean="0"/>
              <a:t>Két féle jelölés </a:t>
            </a:r>
            <a:r>
              <a:rPr lang="hu-HU" sz="2300" i="1" dirty="0" smtClean="0"/>
              <a:t>IP-cím jellegű</a:t>
            </a:r>
            <a:r>
              <a:rPr lang="hu-HU" sz="2300" dirty="0" smtClean="0"/>
              <a:t> vagy  a </a:t>
            </a:r>
            <a:r>
              <a:rPr lang="hu-HU" sz="2300" i="1" dirty="0" smtClean="0"/>
              <a:t>fix pozíciók száma.</a:t>
            </a:r>
          </a:p>
          <a:p>
            <a:pPr marL="228600" lvl="1">
              <a:spcBef>
                <a:spcPts val="1000"/>
              </a:spcBef>
            </a:pPr>
            <a:r>
              <a:rPr lang="hu-HU" sz="2300" dirty="0" smtClean="0"/>
              <a:t>A forgalomirányító táblázatba a </a:t>
            </a:r>
            <a:r>
              <a:rPr lang="hu-HU" sz="2300" dirty="0" err="1" smtClean="0"/>
              <a:t>router-eknél</a:t>
            </a:r>
            <a:r>
              <a:rPr lang="hu-HU" sz="2300" dirty="0" smtClean="0"/>
              <a:t> </a:t>
            </a:r>
            <a:r>
              <a:rPr lang="hu-HU" sz="2300" i="1" dirty="0" smtClean="0"/>
              <a:t>(hálózat,0)</a:t>
            </a:r>
            <a:r>
              <a:rPr lang="hu-HU" sz="2300" dirty="0" smtClean="0"/>
              <a:t> és </a:t>
            </a:r>
            <a:r>
              <a:rPr lang="hu-HU" sz="2300" i="1" dirty="0" smtClean="0"/>
              <a:t>(saját hálózat, </a:t>
            </a:r>
            <a:r>
              <a:rPr lang="hu-HU" sz="2300" i="1" dirty="0" err="1" smtClean="0"/>
              <a:t>hoszt</a:t>
            </a:r>
            <a:r>
              <a:rPr lang="hu-HU" sz="2300" i="1" dirty="0" smtClean="0"/>
              <a:t>)</a:t>
            </a:r>
            <a:r>
              <a:rPr lang="hu-HU" sz="2300" dirty="0" smtClean="0"/>
              <a:t> alakú bejegyzések. </a:t>
            </a:r>
          </a:p>
          <a:p>
            <a:pPr marL="228600" lvl="1">
              <a:spcBef>
                <a:spcPts val="1000"/>
              </a:spcBef>
            </a:pPr>
            <a:r>
              <a:rPr lang="hu-HU" sz="2300" dirty="0" smtClean="0"/>
              <a:t>Ha nincs találat, akkor az alapértelmezett </a:t>
            </a:r>
            <a:r>
              <a:rPr lang="hu-HU" sz="2300" dirty="0" err="1" smtClean="0"/>
              <a:t>router</a:t>
            </a:r>
            <a:r>
              <a:rPr lang="hu-HU" sz="2300" dirty="0" smtClean="0"/>
              <a:t> felé továbbítják a csomagot.</a:t>
            </a:r>
            <a:endParaRPr lang="en-US" sz="23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35140" y="4203743"/>
            <a:ext cx="5089636" cy="2459421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TextBox 37"/>
          <p:cNvSpPr txBox="1"/>
          <p:nvPr/>
        </p:nvSpPr>
        <p:spPr>
          <a:xfrm>
            <a:off x="3535140" y="6349506"/>
            <a:ext cx="1770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cap="small" dirty="0" smtClean="0">
                <a:solidFill>
                  <a:schemeClr val="accent1">
                    <a:lumMod val="75000"/>
                  </a:schemeClr>
                </a:solidFill>
              </a:rPr>
              <a:t>Forrás: </a:t>
            </a:r>
            <a:r>
              <a:rPr lang="hu-HU" sz="1600" b="1" cap="small" dirty="0" err="1" smtClean="0">
                <a:solidFill>
                  <a:schemeClr val="accent1">
                    <a:lumMod val="75000"/>
                  </a:schemeClr>
                </a:solidFill>
              </a:rPr>
              <a:t>Tanenbaum</a:t>
            </a:r>
            <a:endParaRPr lang="en-US" sz="1600" b="1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40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IP cím – CIDR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2200" dirty="0" smtClean="0"/>
              <a:t>IP címek gyorsan fogytak. 1996-ban  kötötték be a 100.000-edik hálózatot.</a:t>
            </a:r>
          </a:p>
          <a:p>
            <a:pPr lvl="1"/>
            <a:r>
              <a:rPr lang="hu-HU" sz="2200" dirty="0" smtClean="0"/>
              <a:t>Az osztályok használata sok címet elpazarolt. (B osztályú címek népszerűsége)</a:t>
            </a:r>
          </a:p>
          <a:p>
            <a:r>
              <a:rPr lang="hu-HU" sz="2200" b="1" i="1" dirty="0" smtClean="0"/>
              <a:t>Megoldás</a:t>
            </a:r>
            <a:r>
              <a:rPr lang="hu-HU" sz="2200" dirty="0" smtClean="0"/>
              <a:t>: osztályok nélküli környezetek közötti forgalomirányítás (CIDR).</a:t>
            </a:r>
          </a:p>
          <a:p>
            <a:pPr lvl="1"/>
            <a:r>
              <a:rPr lang="hu-HU" sz="2200" dirty="0" smtClean="0"/>
              <a:t>Például 2000 cím igénylése esetén 2048 méretű blokk kiadása. </a:t>
            </a:r>
          </a:p>
          <a:p>
            <a:r>
              <a:rPr lang="hu-HU" sz="2200" dirty="0" smtClean="0"/>
              <a:t>Forgalomirányítás megbonyolódik:</a:t>
            </a:r>
          </a:p>
          <a:p>
            <a:pPr lvl="1"/>
            <a:r>
              <a:rPr lang="hu-HU" sz="2200" dirty="0" smtClean="0"/>
              <a:t>Minden bejegyzés egy 32-bites maszkkal egészül ki. </a:t>
            </a:r>
          </a:p>
          <a:p>
            <a:pPr lvl="1"/>
            <a:r>
              <a:rPr lang="hu-HU" sz="2200" dirty="0" smtClean="0"/>
              <a:t>Egy bejegyzés innentől  egy hármassal jellemezhető: (</a:t>
            </a:r>
            <a:r>
              <a:rPr lang="hu-HU" sz="2200" i="1" dirty="0" err="1" smtClean="0"/>
              <a:t>ip-cím</a:t>
            </a:r>
            <a:r>
              <a:rPr lang="hu-HU" sz="2200" dirty="0" smtClean="0"/>
              <a:t>, </a:t>
            </a:r>
            <a:r>
              <a:rPr lang="hu-HU" sz="2200" i="1" dirty="0" smtClean="0"/>
              <a:t>alhálózati maszk</a:t>
            </a:r>
            <a:r>
              <a:rPr lang="hu-HU" sz="2200" dirty="0" smtClean="0"/>
              <a:t>, </a:t>
            </a:r>
            <a:r>
              <a:rPr lang="hu-HU" sz="2200" i="1" dirty="0" smtClean="0"/>
              <a:t>kimeneti vonal</a:t>
            </a:r>
            <a:r>
              <a:rPr lang="hu-HU" sz="2200" dirty="0" smtClean="0"/>
              <a:t>)</a:t>
            </a:r>
          </a:p>
          <a:p>
            <a:pPr lvl="1"/>
            <a:r>
              <a:rPr lang="hu-HU" sz="2200" dirty="0" smtClean="0"/>
              <a:t>Új csomag esetén a cél címből </a:t>
            </a:r>
            <a:r>
              <a:rPr lang="hu-HU" sz="2200" dirty="0" err="1" smtClean="0"/>
              <a:t>kimaszkolják</a:t>
            </a:r>
            <a:r>
              <a:rPr lang="hu-HU" sz="2200" dirty="0" smtClean="0"/>
              <a:t> az alhálózati címet, és találat esetén a leghosszabb illeszkedés felé továbbítják. </a:t>
            </a:r>
          </a:p>
          <a:p>
            <a:r>
              <a:rPr lang="hu-HU" sz="2200" dirty="0" smtClean="0"/>
              <a:t>Túl sok bejegyzés keletkezik.</a:t>
            </a:r>
          </a:p>
          <a:p>
            <a:pPr lvl="1"/>
            <a:r>
              <a:rPr lang="hu-HU" sz="2200" dirty="0" smtClean="0"/>
              <a:t>Csoportos bejegyzések használata.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41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34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CIDR címzés példa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6710289" cy="4512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800" dirty="0" smtClean="0"/>
              <a:t>Mi történik, ha a router egy 135.46.57.14 IP cím felé tartó csomagot kap?</a:t>
            </a:r>
          </a:p>
          <a:p>
            <a:pPr marL="0" indent="0">
              <a:buNone/>
            </a:pPr>
            <a:r>
              <a:rPr lang="hu-HU" sz="1800" cap="small" dirty="0" smtClean="0"/>
              <a:t>/22-es cím esetén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800" dirty="0" smtClean="0"/>
              <a:t>	</a:t>
            </a:r>
            <a:r>
              <a:rPr lang="hu-HU" sz="1800" dirty="0" smtClean="0">
                <a:solidFill>
                  <a:srgbClr val="00B0F0"/>
                </a:solidFill>
              </a:rPr>
              <a:t>10001011 00101110 00111001 00001110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800" dirty="0" smtClean="0"/>
              <a:t>       AND  </a:t>
            </a:r>
            <a:r>
              <a:rPr lang="hu-HU" sz="1800" u="sng" dirty="0" smtClean="0">
                <a:solidFill>
                  <a:srgbClr val="00B050"/>
                </a:solidFill>
              </a:rPr>
              <a:t>11111111 </a:t>
            </a:r>
            <a:r>
              <a:rPr lang="hu-HU" sz="1800" u="sng" dirty="0" err="1" smtClean="0">
                <a:solidFill>
                  <a:srgbClr val="00B050"/>
                </a:solidFill>
              </a:rPr>
              <a:t>11111111</a:t>
            </a:r>
            <a:r>
              <a:rPr lang="hu-HU" sz="1800" u="sng" dirty="0" smtClean="0">
                <a:solidFill>
                  <a:srgbClr val="00B050"/>
                </a:solidFill>
              </a:rPr>
              <a:t> 11111100 00000000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800" dirty="0" smtClean="0"/>
              <a:t>	10001011 00101110 00111000 00000000</a:t>
            </a:r>
          </a:p>
          <a:p>
            <a:pPr marL="0" indent="0">
              <a:buNone/>
            </a:pPr>
            <a:r>
              <a:rPr lang="hu-HU" sz="1800" cap="small" dirty="0"/>
              <a:t>/</a:t>
            </a:r>
            <a:r>
              <a:rPr lang="hu-HU" sz="1800" cap="small" dirty="0" smtClean="0"/>
              <a:t>23-es </a:t>
            </a:r>
            <a:r>
              <a:rPr lang="hu-HU" sz="1800" cap="small" dirty="0"/>
              <a:t>cím esetén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800" dirty="0"/>
              <a:t>	</a:t>
            </a:r>
            <a:r>
              <a:rPr lang="hu-HU" sz="1800" dirty="0">
                <a:solidFill>
                  <a:srgbClr val="00B0F0"/>
                </a:solidFill>
              </a:rPr>
              <a:t>10001011 00101110 00111001 00001110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800" dirty="0"/>
              <a:t>       AND </a:t>
            </a:r>
            <a:r>
              <a:rPr lang="hu-HU" sz="1800" dirty="0" smtClean="0"/>
              <a:t> </a:t>
            </a:r>
            <a:r>
              <a:rPr lang="hu-HU" sz="1800" u="sng" dirty="0" smtClean="0">
                <a:solidFill>
                  <a:srgbClr val="00B050"/>
                </a:solidFill>
              </a:rPr>
              <a:t>11111111 </a:t>
            </a:r>
            <a:r>
              <a:rPr lang="hu-HU" sz="1800" u="sng" dirty="0" err="1">
                <a:solidFill>
                  <a:srgbClr val="00B050"/>
                </a:solidFill>
              </a:rPr>
              <a:t>11111111</a:t>
            </a:r>
            <a:r>
              <a:rPr lang="hu-HU" sz="1800" u="sng" dirty="0">
                <a:solidFill>
                  <a:srgbClr val="00B050"/>
                </a:solidFill>
              </a:rPr>
              <a:t> </a:t>
            </a:r>
            <a:r>
              <a:rPr lang="hu-HU" sz="1800" u="sng" dirty="0" smtClean="0">
                <a:solidFill>
                  <a:srgbClr val="00B050"/>
                </a:solidFill>
              </a:rPr>
              <a:t>11111110 </a:t>
            </a:r>
            <a:r>
              <a:rPr lang="hu-HU" sz="1800" u="sng" dirty="0">
                <a:solidFill>
                  <a:srgbClr val="00B050"/>
                </a:solidFill>
              </a:rPr>
              <a:t>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800" dirty="0"/>
              <a:t>	10001011 00101110 00111000 00000000</a:t>
            </a:r>
          </a:p>
          <a:p>
            <a:r>
              <a:rPr lang="hu-HU" sz="1800" dirty="0" smtClean="0"/>
              <a:t>Vagyis </a:t>
            </a:r>
            <a:r>
              <a:rPr lang="hu-HU" sz="1800" i="1" dirty="0" smtClean="0"/>
              <a:t>135.46.56.0/22</a:t>
            </a:r>
            <a:r>
              <a:rPr lang="hu-HU" sz="1800" dirty="0" smtClean="0"/>
              <a:t>-as vagy </a:t>
            </a:r>
            <a:r>
              <a:rPr lang="hu-HU" sz="1800" i="1" dirty="0" smtClean="0"/>
              <a:t>135.46.56.0/23</a:t>
            </a:r>
            <a:r>
              <a:rPr lang="hu-HU" sz="1800" dirty="0" smtClean="0"/>
              <a:t>-as bejegyzést kell találni, azaz jelen esetben a </a:t>
            </a:r>
            <a:r>
              <a:rPr lang="hu-HU" sz="1800" i="1" dirty="0" smtClean="0"/>
              <a:t>0.interface</a:t>
            </a:r>
            <a:r>
              <a:rPr lang="hu-HU" sz="1800" dirty="0" smtClean="0"/>
              <a:t> felé történik a továbbítás.</a:t>
            </a:r>
            <a:endParaRPr lang="hu-HU" sz="1800" dirty="0"/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373920"/>
              </p:ext>
            </p:extLst>
          </p:nvPr>
        </p:nvGraphicFramePr>
        <p:xfrm>
          <a:off x="7920328" y="4301786"/>
          <a:ext cx="399529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97649"/>
                <a:gridCol w="1997649"/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Cím/maszk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Következő</a:t>
                      </a:r>
                      <a:r>
                        <a:rPr lang="hu-HU" baseline="0" dirty="0" smtClean="0"/>
                        <a:t> ugrás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135.46.56.0/22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0.interface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135.46.60.0/23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AutoNum type="arabicPeriod"/>
                      </a:pPr>
                      <a:r>
                        <a:rPr lang="hu-HU" dirty="0" err="1" smtClean="0"/>
                        <a:t>interface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192.53.40.0/23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hu-HU" dirty="0" smtClean="0"/>
                        <a:t>1.router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Alapértelmezett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2.router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>
            <a:off x="6007100" y="3367454"/>
            <a:ext cx="27008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007100" y="3475828"/>
            <a:ext cx="2700802" cy="100727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07902" y="3182788"/>
            <a:ext cx="242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Kimaszkolás</a:t>
            </a:r>
            <a:r>
              <a:rPr lang="hu-HU" dirty="0" smtClean="0"/>
              <a:t> eredménye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42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5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CIDR </a:t>
            </a:r>
            <a:r>
              <a:rPr lang="hu-HU" dirty="0" smtClean="0"/>
              <a:t>bejegyzés aggregálás </a:t>
            </a:r>
            <a:r>
              <a:rPr lang="hu-HU" dirty="0"/>
              <a:t>példa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 smtClean="0"/>
              <a:t>Lehet-e csoportosítani a következő bejegyzéseket, ha feltesszük, hogy a </a:t>
            </a:r>
            <a:r>
              <a:rPr lang="hu-HU" sz="1800" i="1" dirty="0" smtClean="0"/>
              <a:t>következő ugrás</a:t>
            </a:r>
            <a:r>
              <a:rPr lang="hu-HU" sz="1800" dirty="0" smtClean="0"/>
              <a:t> mindegyiknél az </a:t>
            </a:r>
            <a:r>
              <a:rPr lang="hu-HU" sz="1800" i="1" dirty="0" smtClean="0"/>
              <a:t>1.router</a:t>
            </a:r>
            <a:r>
              <a:rPr lang="hu-HU" sz="1800" dirty="0" smtClean="0"/>
              <a:t>: 57.6.96.0/21, 57.6.104.0/21, 57.6.112.0/21, 57.6.120.0/21?</a:t>
            </a:r>
          </a:p>
          <a:p>
            <a:endParaRPr lang="hu-HU" sz="1800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hu-HU" sz="1800" b="1" dirty="0" smtClean="0">
                <a:solidFill>
                  <a:srgbClr val="00B0F0"/>
                </a:solidFill>
              </a:rPr>
              <a:t>00111001 00000110 01100 </a:t>
            </a:r>
            <a:r>
              <a:rPr lang="hu-HU" sz="1800" b="1" dirty="0" smtClean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1800" b="1" dirty="0">
                <a:solidFill>
                  <a:srgbClr val="00B0F0"/>
                </a:solidFill>
              </a:rPr>
              <a:t>00111001</a:t>
            </a:r>
            <a:r>
              <a:rPr lang="hu-HU" sz="1800" b="1" dirty="0" smtClean="0">
                <a:solidFill>
                  <a:srgbClr val="00B0F0"/>
                </a:solidFill>
              </a:rPr>
              <a:t> 00000110 01101 </a:t>
            </a:r>
            <a:r>
              <a:rPr lang="hu-HU" sz="1800" b="1" dirty="0" smtClean="0">
                <a:solidFill>
                  <a:srgbClr val="92D050"/>
                </a:solidFill>
              </a:rPr>
              <a:t>000 00000000</a:t>
            </a:r>
            <a:endParaRPr lang="hu-HU" sz="1800" b="1" dirty="0">
              <a:solidFill>
                <a:srgbClr val="92D050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hu-HU" sz="1800" b="1" dirty="0">
                <a:solidFill>
                  <a:srgbClr val="00B0F0"/>
                </a:solidFill>
              </a:rPr>
              <a:t>00111001</a:t>
            </a:r>
            <a:r>
              <a:rPr lang="hu-HU" sz="1800" b="1" dirty="0" smtClean="0">
                <a:solidFill>
                  <a:srgbClr val="00B0F0"/>
                </a:solidFill>
              </a:rPr>
              <a:t> 00000110 01110 </a:t>
            </a:r>
            <a:r>
              <a:rPr lang="hu-HU" sz="1800" b="1" dirty="0" smtClean="0">
                <a:solidFill>
                  <a:srgbClr val="92D050"/>
                </a:solidFill>
              </a:rPr>
              <a:t>000 00000000</a:t>
            </a:r>
            <a:endParaRPr lang="hu-HU" sz="1800" b="1" dirty="0">
              <a:solidFill>
                <a:srgbClr val="92D050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hu-HU" sz="1800" b="1" dirty="0">
                <a:solidFill>
                  <a:srgbClr val="00B0F0"/>
                </a:solidFill>
              </a:rPr>
              <a:t>00111001</a:t>
            </a:r>
            <a:r>
              <a:rPr lang="hu-HU" sz="1800" b="1" dirty="0" smtClean="0">
                <a:solidFill>
                  <a:srgbClr val="00B0F0"/>
                </a:solidFill>
              </a:rPr>
              <a:t> 00000110 01111 </a:t>
            </a:r>
            <a:r>
              <a:rPr lang="hu-HU" sz="1800" b="1" dirty="0" smtClean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endParaRPr lang="hu-HU" sz="1800" b="1" dirty="0">
              <a:solidFill>
                <a:srgbClr val="92D050"/>
              </a:solidFill>
            </a:endParaRPr>
          </a:p>
          <a:p>
            <a:r>
              <a:rPr lang="hu-HU" sz="1800" dirty="0" smtClean="0">
                <a:solidFill>
                  <a:schemeClr val="tx1"/>
                </a:solidFill>
              </a:rPr>
              <a:t>Azaz az (57.6.96.0/19, 1.router) bejegyzés megfelelően csoportba fogja a 4 bejegyzést.</a:t>
            </a:r>
          </a:p>
          <a:p>
            <a:pPr marL="0" indent="0" algn="ctr">
              <a:buNone/>
            </a:pPr>
            <a:endParaRPr lang="hu-HU" sz="1800" dirty="0">
              <a:solidFill>
                <a:srgbClr val="00B0F0"/>
              </a:solidFill>
            </a:endParaRPr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4091940" y="2743200"/>
            <a:ext cx="2606040" cy="9779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43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45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Forgalomirányítási tábla példa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451479"/>
              </p:ext>
            </p:extLst>
          </p:nvPr>
        </p:nvGraphicFramePr>
        <p:xfrm>
          <a:off x="1096963" y="2623185"/>
          <a:ext cx="10058400" cy="24688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Network Destination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</a:rPr>
                        <a:t>Netmask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Gateway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Metric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0.0.0.0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0.0.0.0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192.168.0.1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192.168.0.100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127.0.0.0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255.0.0.0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127.0.0.1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127.0.0.1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192.168.0.0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255.255.255.0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192.168.0.100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192.168.0.100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192.168.0.100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255.255.255.255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127.0.0.1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127.0.0.1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192.168.0.255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255.255.255.255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192.168.0.100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192.168.0.100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44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2300" dirty="0" smtClean="0"/>
              <a:t>Gyors javítás az IP címek elfogyásának problémájára. (hálózati címfordítás)</a:t>
            </a:r>
          </a:p>
          <a:p>
            <a:pPr>
              <a:buNone/>
            </a:pPr>
            <a:r>
              <a:rPr lang="hu-HU" sz="2300" b="1" cap="small" dirty="0" smtClean="0"/>
              <a:t>Alapelvek</a:t>
            </a:r>
          </a:p>
          <a:p>
            <a:r>
              <a:rPr lang="hu-HU" sz="2300" dirty="0" smtClean="0"/>
              <a:t>Az internet forgalomhoz minden cégnek egy vagy legalábbis kevés IP-címet adnak. A vállalaton belül minden számítógéphez egyedi IP-címet használnak a belső forgalomirányításra.</a:t>
            </a:r>
          </a:p>
          <a:p>
            <a:r>
              <a:rPr lang="hu-HU" sz="2300" dirty="0" smtClean="0"/>
              <a:t>A vállalaton kívüli csomagokban a címfordítást végzünk. </a:t>
            </a:r>
          </a:p>
          <a:p>
            <a:r>
              <a:rPr lang="hu-HU" sz="2300" dirty="0" smtClean="0"/>
              <a:t>3 IP-címtartományt használunk:</a:t>
            </a:r>
          </a:p>
          <a:p>
            <a:pPr lvl="1"/>
            <a:r>
              <a:rPr lang="hu-HU" sz="2300" dirty="0" smtClean="0"/>
              <a:t>10.0.0.0/8, azaz 16 777 216 lehetséges </a:t>
            </a:r>
            <a:r>
              <a:rPr lang="hu-HU" sz="2300" dirty="0" err="1" smtClean="0"/>
              <a:t>hoszt</a:t>
            </a:r>
            <a:r>
              <a:rPr lang="hu-HU" sz="2300" dirty="0" smtClean="0"/>
              <a:t>;</a:t>
            </a:r>
          </a:p>
          <a:p>
            <a:pPr lvl="1"/>
            <a:r>
              <a:rPr lang="hu-HU" sz="2300" dirty="0" smtClean="0"/>
              <a:t>172.16.0.0/12, azaz 1 084 576 lehetséges </a:t>
            </a:r>
            <a:r>
              <a:rPr lang="hu-HU" sz="2300" dirty="0" err="1" smtClean="0"/>
              <a:t>hoszt</a:t>
            </a:r>
            <a:r>
              <a:rPr lang="hu-HU" sz="2300" dirty="0" smtClean="0"/>
              <a:t>;</a:t>
            </a:r>
          </a:p>
          <a:p>
            <a:pPr lvl="1"/>
            <a:r>
              <a:rPr lang="hu-HU" sz="2300" dirty="0" smtClean="0"/>
              <a:t>192.168.0.0/16, </a:t>
            </a:r>
            <a:r>
              <a:rPr lang="hu-HU" sz="2300" dirty="0"/>
              <a:t>azaz </a:t>
            </a:r>
            <a:r>
              <a:rPr lang="hu-HU" sz="2300" dirty="0" smtClean="0"/>
              <a:t>65 536 </a:t>
            </a:r>
            <a:r>
              <a:rPr lang="hu-HU" sz="2300" dirty="0"/>
              <a:t>lehetséges </a:t>
            </a:r>
            <a:r>
              <a:rPr lang="hu-HU" sz="2300" dirty="0" err="1"/>
              <a:t>hoszt</a:t>
            </a:r>
            <a:r>
              <a:rPr lang="hu-HU" sz="2300" dirty="0"/>
              <a:t>;</a:t>
            </a:r>
            <a:endParaRPr lang="en-US" sz="2300" dirty="0"/>
          </a:p>
          <a:p>
            <a:r>
              <a:rPr lang="hu-HU" sz="2300" i="1" dirty="0" smtClean="0"/>
              <a:t>NAT </a:t>
            </a:r>
            <a:r>
              <a:rPr lang="hu-HU" sz="2300" i="1" dirty="0" err="1" smtClean="0"/>
              <a:t>box</a:t>
            </a:r>
            <a:r>
              <a:rPr lang="hu-HU" sz="2300" dirty="0" smtClean="0"/>
              <a:t> végzi a címfordítást</a:t>
            </a: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45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91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176381" y="2286000"/>
            <a:ext cx="2322095" cy="28996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>
            <a:stCxn id="55" idx="3"/>
            <a:endCxn id="62" idx="1"/>
          </p:cNvCxnSpPr>
          <p:nvPr/>
        </p:nvCxnSpPr>
        <p:spPr>
          <a:xfrm flipV="1">
            <a:off x="9796649" y="3367256"/>
            <a:ext cx="826174" cy="2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02642" cy="4351338"/>
          </a:xfrm>
        </p:spPr>
        <p:txBody>
          <a:bodyPr>
            <a:normAutofit/>
          </a:bodyPr>
          <a:lstStyle/>
          <a:p>
            <a:r>
              <a:rPr lang="hu-HU" sz="2300" dirty="0" smtClean="0"/>
              <a:t>Hogyan fogadja a választ?</a:t>
            </a:r>
          </a:p>
          <a:p>
            <a:pPr lvl="1"/>
            <a:r>
              <a:rPr lang="hu-HU" sz="2300" dirty="0" smtClean="0"/>
              <a:t>A </a:t>
            </a:r>
            <a:r>
              <a:rPr lang="hu-HU" sz="2300" i="1" dirty="0" smtClean="0"/>
              <a:t>port</a:t>
            </a:r>
            <a:r>
              <a:rPr lang="hu-HU" sz="2300" dirty="0" smtClean="0"/>
              <a:t> mezők használata, ami mind a TCP, mind az UDP fejlécben van</a:t>
            </a:r>
          </a:p>
          <a:p>
            <a:pPr lvl="1"/>
            <a:r>
              <a:rPr lang="hu-HU" sz="2300" dirty="0" smtClean="0"/>
              <a:t>Kimenő csomagnál egy mutatót tárolunk le, amit beírunk a </a:t>
            </a:r>
            <a:r>
              <a:rPr lang="hu-HU" sz="2300" i="1" dirty="0" smtClean="0"/>
              <a:t>forrás port</a:t>
            </a:r>
            <a:r>
              <a:rPr lang="hu-HU" sz="2300" dirty="0" smtClean="0"/>
              <a:t> mezőbe. </a:t>
            </a:r>
            <a:r>
              <a:rPr lang="hu-HU" sz="2300" i="1" dirty="0" smtClean="0"/>
              <a:t>65536</a:t>
            </a:r>
            <a:r>
              <a:rPr lang="hu-HU" sz="2300" dirty="0" smtClean="0"/>
              <a:t> bejegyzésből álló fordítási táblázatot kell a </a:t>
            </a:r>
            <a:r>
              <a:rPr lang="hu-HU" sz="2300" i="1" dirty="0" smtClean="0"/>
              <a:t>NAT </a:t>
            </a:r>
            <a:r>
              <a:rPr lang="hu-HU" sz="2300" i="1" dirty="0" err="1" smtClean="0"/>
              <a:t>box</a:t>
            </a:r>
            <a:r>
              <a:rPr lang="hu-HU" sz="2300" dirty="0" err="1" smtClean="0"/>
              <a:t>-nak</a:t>
            </a:r>
            <a:r>
              <a:rPr lang="hu-HU" sz="2300" dirty="0" smtClean="0"/>
              <a:t> kezelni. </a:t>
            </a:r>
          </a:p>
          <a:p>
            <a:pPr lvl="1"/>
            <a:r>
              <a:rPr lang="hu-HU" sz="2300" dirty="0" smtClean="0"/>
              <a:t>A fordítási táblázatban benne van az eredeti IP és forrás port.</a:t>
            </a:r>
          </a:p>
          <a:p>
            <a:r>
              <a:rPr lang="hu-HU" sz="2300" b="1" dirty="0" smtClean="0"/>
              <a:t>Ellenérvek</a:t>
            </a:r>
            <a:r>
              <a:rPr lang="hu-HU" sz="2300" dirty="0" smtClean="0"/>
              <a:t>: sérti az IP </a:t>
            </a:r>
            <a:r>
              <a:rPr lang="hu-HU" sz="2300" dirty="0" err="1" smtClean="0"/>
              <a:t>architekturális</a:t>
            </a:r>
            <a:r>
              <a:rPr lang="hu-HU" sz="2300" dirty="0" smtClean="0"/>
              <a:t> modelljét, összeköttetés alapú hálózatot képez, rétegmodell alapelveit sérti, kötöttség a TCP és UDP fejléchez, szöveg törzsében is lehet az IP, szűkös port tartomány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45616" y="2824248"/>
            <a:ext cx="12032" cy="18440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657648" y="3007895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661658" y="322045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794007" y="3134226"/>
            <a:ext cx="180473" cy="180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 smtClean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794007" y="2915738"/>
            <a:ext cx="180473" cy="180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 smtClean="0">
                <a:solidFill>
                  <a:schemeClr val="tx1"/>
                </a:solidFill>
              </a:rPr>
              <a:t>1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653638" y="3449051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657648" y="367364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789997" y="3356894"/>
            <a:ext cx="180473" cy="180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 smtClean="0">
                <a:solidFill>
                  <a:schemeClr val="tx1"/>
                </a:solidFill>
              </a:rPr>
              <a:t>3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8653638" y="3894471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657648" y="4107028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789997" y="4020802"/>
            <a:ext cx="180473" cy="180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/>
                </a:solidFill>
              </a:rPr>
              <a:t>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789997" y="3802314"/>
            <a:ext cx="180473" cy="180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/>
                </a:solidFill>
              </a:rPr>
              <a:t>5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8653638" y="4327858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657648" y="4540415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789997" y="4454189"/>
            <a:ext cx="180473" cy="180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 smtClean="0">
                <a:solidFill>
                  <a:schemeClr val="tx1"/>
                </a:solidFill>
              </a:rPr>
              <a:t>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789997" y="4235701"/>
            <a:ext cx="180473" cy="180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 smtClean="0">
                <a:solidFill>
                  <a:schemeClr val="tx1"/>
                </a:solidFill>
              </a:rPr>
              <a:t>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98016" y="3559763"/>
            <a:ext cx="216569" cy="2165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 smtClean="0">
                <a:solidFill>
                  <a:schemeClr val="tx1"/>
                </a:solidFill>
              </a:rPr>
              <a:t>4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37" idx="6"/>
            <a:endCxn id="40" idx="2"/>
          </p:cNvCxnSpPr>
          <p:nvPr/>
        </p:nvCxnSpPr>
        <p:spPr>
          <a:xfrm>
            <a:off x="9014585" y="3668047"/>
            <a:ext cx="2883572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1898157" y="3559763"/>
            <a:ext cx="216569" cy="2165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840759" y="3005974"/>
            <a:ext cx="240630" cy="13710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NAT</a:t>
            </a:r>
          </a:p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 </a:t>
            </a:r>
            <a:r>
              <a:rPr lang="hu-HU" sz="1200" b="1" dirty="0" err="1" smtClean="0">
                <a:solidFill>
                  <a:schemeClr val="bg1"/>
                </a:solidFill>
              </a:rPr>
              <a:t>box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058716" y="3138321"/>
            <a:ext cx="737933" cy="463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tx1"/>
                </a:solidFill>
              </a:rPr>
              <a:t>10.0.0.1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9058716" y="3273843"/>
            <a:ext cx="7379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9058716" y="3442288"/>
            <a:ext cx="7379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0622823" y="3135480"/>
            <a:ext cx="1130956" cy="463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tx1"/>
                </a:solidFill>
              </a:rPr>
              <a:t>192.60.42.12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10622823" y="3271002"/>
            <a:ext cx="113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622823" y="3439447"/>
            <a:ext cx="113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4" idx="3"/>
            <a:endCxn id="55" idx="0"/>
          </p:cNvCxnSpPr>
          <p:nvPr/>
        </p:nvCxnSpPr>
        <p:spPr>
          <a:xfrm>
            <a:off x="8974480" y="3005975"/>
            <a:ext cx="453203" cy="1323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46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51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4" grpId="0" animBg="1"/>
      <p:bldP spid="28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55" grpId="0" animBg="1"/>
      <p:bldP spid="6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Vége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sz="2800" smtClean="0"/>
          </a:p>
          <a:p>
            <a:endParaRPr lang="hu-HU" sz="2800"/>
          </a:p>
          <a:p>
            <a:endParaRPr lang="hu-HU" sz="2800" smtClean="0"/>
          </a:p>
          <a:p>
            <a:endParaRPr lang="hu-HU" sz="2800"/>
          </a:p>
          <a:p>
            <a:endParaRPr lang="hu-HU" sz="2800" smtClean="0"/>
          </a:p>
          <a:p>
            <a:endParaRPr lang="hu-HU" sz="2800"/>
          </a:p>
          <a:p>
            <a:pPr algn="r"/>
            <a:r>
              <a:rPr lang="hu-HU" sz="2800" smtClean="0"/>
              <a:t>Köszönöm a figyelmet!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229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Kapcsolatállapot alapú forgalomirányítás működése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sz="2400" dirty="0" smtClean="0"/>
              <a:t>A router beindulásakor az első feladat a szomszédok megismerése, ezért egy speciális 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hu-HU" sz="2400" dirty="0" smtClean="0"/>
              <a:t> csomag elküldésével éri el, amelyet minden kimenő vonalán kiküld. Elvárás, hogy a vonal másik végén lévő router válaszolt küldjön vissza, amelyben közli az azonosítóját (, ami globálisan egyedi!).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400" dirty="0" smtClean="0"/>
              <a:t>A késleltetés meghatározása, amelynek legközvetlenebb módja egy speciális 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hu-HU" sz="2400" dirty="0" smtClean="0"/>
              <a:t> csomag küldése, amelyet a másik oldalnak azonnal vissza kell küldenie. A körbeérési idő felével becsülhető a késleltetés. (Javítás lehet a többszöri kísérlet átlagából számított érték.)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400" dirty="0" smtClean="0"/>
              <a:t>Az adatok összegzése, és csomag előállítása a megismert információkról. A kapcsolatállapot tartalma: a feladó azonosítója, egy sorszám, egy korérték és a szomszédok listája. Minden szomszédhoz megadják a felé tapasztalható késleltetést. Az előállítás történhet </a:t>
            </a:r>
            <a:r>
              <a:rPr lang="hu-HU" sz="2400" dirty="0" err="1" smtClean="0"/>
              <a:t>periodikusan</a:t>
            </a:r>
            <a:r>
              <a:rPr lang="hu-HU" sz="2400" dirty="0" smtClean="0"/>
              <a:t> vagy hiba esemény esetén. (Un. LSA – Link </a:t>
            </a:r>
            <a:r>
              <a:rPr lang="hu-HU" sz="2400" dirty="0" err="1" smtClean="0"/>
              <a:t>State</a:t>
            </a:r>
            <a:r>
              <a:rPr lang="hu-HU" sz="2400" dirty="0" smtClean="0"/>
              <a:t> </a:t>
            </a:r>
            <a:r>
              <a:rPr lang="hu-HU" sz="2400" dirty="0" err="1" smtClean="0"/>
              <a:t>Advertisment</a:t>
            </a:r>
            <a:r>
              <a:rPr lang="hu-HU" sz="2400" dirty="0" smtClean="0"/>
              <a:t>, azaz kapcsolatállapot </a:t>
            </a:r>
            <a:r>
              <a:rPr lang="hu-HU" sz="2400" dirty="0" err="1" smtClean="0"/>
              <a:t>hírdetés</a:t>
            </a:r>
            <a:r>
              <a:rPr lang="hu-HU" sz="2400" dirty="0" smtClean="0"/>
              <a:t>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5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Kapcsolatállapot alapú forgalomirányítás működése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483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hu-HU" sz="2300" dirty="0" smtClean="0"/>
              <a:t>A kapcsolat csomagok megbízható szétosztása. Erre használható az elárasztás módszere, viszont a csomagban van egy sorszám, amely minden küldésnél 1-gyel nő. A </a:t>
            </a:r>
            <a:r>
              <a:rPr lang="hu-HU" sz="2300" dirty="0" err="1" smtClean="0"/>
              <a:t>router-ek</a:t>
            </a:r>
            <a:r>
              <a:rPr lang="hu-HU" sz="2300" dirty="0" smtClean="0"/>
              <a:t> számon tartanak minden (forrás,sorszám) párt, amelyet látnak. Ha új érkezik, akkor azt küldik minden vonalon, kivéve azon, amin érkezett. A másod példányokat eldobják. A kisebb sorszámúakat elavultnak tekintik, és nem küldik tovább. </a:t>
            </a:r>
          </a:p>
          <a:p>
            <a:pPr marL="514350" indent="-514350">
              <a:buFont typeface="+mj-lt"/>
              <a:buAutoNum type="arabicPeriod" startAt="4"/>
            </a:pPr>
            <a:endParaRPr lang="hu-HU" sz="2300" b="1" dirty="0"/>
          </a:p>
          <a:p>
            <a:pPr marL="514350" indent="-514350">
              <a:buFont typeface="+mj-lt"/>
              <a:buAutoNum type="arabicPeriod" startAt="4"/>
            </a:pPr>
            <a:endParaRPr lang="hu-HU" sz="2300" b="1" dirty="0" smtClean="0"/>
          </a:p>
          <a:p>
            <a:pPr marL="514350" indent="-514350">
              <a:buFont typeface="+mj-lt"/>
              <a:buAutoNum type="arabicPeriod" startAt="4"/>
            </a:pPr>
            <a:endParaRPr lang="hu-HU" sz="2300" b="1" dirty="0"/>
          </a:p>
          <a:p>
            <a:pPr marL="0" indent="0">
              <a:buNone/>
            </a:pPr>
            <a:endParaRPr lang="hu-HU" sz="2300" b="1" dirty="0"/>
          </a:p>
          <a:p>
            <a:pPr lvl="1"/>
            <a:r>
              <a:rPr lang="hu-HU" sz="2300" b="1" dirty="0" smtClean="0"/>
              <a:t>További finomítások:</a:t>
            </a:r>
            <a:r>
              <a:rPr lang="hu-HU" sz="2300" dirty="0" smtClean="0"/>
              <a:t> tároló területre kerül először a csomag és nem a küldési sorba; nyugtázás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02837"/>
              </p:ext>
            </p:extLst>
          </p:nvPr>
        </p:nvGraphicFramePr>
        <p:xfrm>
          <a:off x="2074203" y="3802336"/>
          <a:ext cx="8128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Probléma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Megoldás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Sorszámok egy idő után körbe érnek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32</a:t>
                      </a:r>
                      <a:r>
                        <a:rPr lang="hu-HU" baseline="0" dirty="0" smtClean="0"/>
                        <a:t> bites sorszám használata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Router összeomlik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hu-HU" dirty="0" smtClean="0"/>
                        <a:t>Kor bevezetése</a:t>
                      </a:r>
                      <a:r>
                        <a:rPr lang="hu-HU" baseline="0" dirty="0" smtClean="0"/>
                        <a:t>. A kor értéket másod-percenként csökkenti a router, ha a kor eléri a nullát, akkor el kell dobni.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A</a:t>
                      </a:r>
                      <a:r>
                        <a:rPr lang="hu-HU" baseline="0" dirty="0" smtClean="0"/>
                        <a:t> sorszám mező megsérül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6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75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Kapcsolatállapot alapú forgalomirányítás működése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483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hu-HU" sz="2400" dirty="0" smtClean="0"/>
              <a:t>Új útvonalak számítása. Amint egy router a kapcsolatállapot csomagok egy teljes készletét összegyűjtötte, megszerkesztheti az alhálózat teljes gráfját, mivel minden kapcsolat képviselve van. Erre lefuttatható </a:t>
            </a:r>
            <a:r>
              <a:rPr lang="hu-HU" sz="2400" dirty="0" err="1" smtClean="0"/>
              <a:t>Dijkstra</a:t>
            </a:r>
            <a:r>
              <a:rPr lang="hu-HU" sz="2400" dirty="0" smtClean="0"/>
              <a:t> algoritmusa, eredményeképp pedig megkapjuk a forgalomirányító táblát.</a:t>
            </a:r>
          </a:p>
          <a:p>
            <a:pPr marL="0" indent="0">
              <a:buNone/>
            </a:pPr>
            <a:r>
              <a:rPr lang="hu-HU" sz="2400" b="1" cap="small" dirty="0" smtClean="0"/>
              <a:t>Jellemzők</a:t>
            </a:r>
            <a:endParaRPr lang="hu-HU" sz="2400" b="1" cap="small" dirty="0"/>
          </a:p>
          <a:p>
            <a:r>
              <a:rPr lang="hu-HU" sz="2400" dirty="0" smtClean="0"/>
              <a:t>A </a:t>
            </a:r>
            <a:r>
              <a:rPr lang="hu-HU" sz="2400" dirty="0" err="1" smtClean="0"/>
              <a:t>router-ek</a:t>
            </a:r>
            <a:r>
              <a:rPr lang="hu-HU" sz="2400" dirty="0" smtClean="0"/>
              <a:t> és a </a:t>
            </a:r>
            <a:r>
              <a:rPr lang="hu-HU" sz="2400" dirty="0" err="1" smtClean="0"/>
              <a:t>router-ek</a:t>
            </a:r>
            <a:r>
              <a:rPr lang="hu-HU" sz="2400" dirty="0" smtClean="0"/>
              <a:t> szomszédinak átlagos számával arányos tárterület kell az algoritmus futtatásához. </a:t>
            </a:r>
            <a:r>
              <a:rPr lang="hu-HU" sz="2400" i="1" dirty="0" smtClean="0"/>
              <a:t>O(</a:t>
            </a:r>
            <a:r>
              <a:rPr lang="hu-HU" sz="2400" i="1" dirty="0" err="1" smtClean="0"/>
              <a:t>kn</a:t>
            </a:r>
            <a:r>
              <a:rPr lang="hu-HU" sz="2400" i="1" dirty="0" smtClean="0"/>
              <a:t>)</a:t>
            </a:r>
            <a:r>
              <a:rPr lang="hu-HU" sz="2400" dirty="0" smtClean="0"/>
              <a:t>, ahol </a:t>
            </a:r>
            <a:r>
              <a:rPr lang="hu-HU" sz="2400" i="1" dirty="0" smtClean="0"/>
              <a:t>k</a:t>
            </a:r>
            <a:r>
              <a:rPr lang="hu-HU" sz="2400" dirty="0" smtClean="0"/>
              <a:t> a szomszédok száma és </a:t>
            </a:r>
            <a:r>
              <a:rPr lang="hu-HU" sz="2400" i="1" dirty="0" smtClean="0"/>
              <a:t>n</a:t>
            </a:r>
            <a:r>
              <a:rPr lang="hu-HU" sz="2400" dirty="0" smtClean="0"/>
              <a:t> a </a:t>
            </a:r>
            <a:r>
              <a:rPr lang="hu-HU" sz="2400" dirty="0" err="1" smtClean="0"/>
              <a:t>router-ek</a:t>
            </a:r>
            <a:r>
              <a:rPr lang="hu-HU" sz="2400" dirty="0" smtClean="0"/>
              <a:t> száma. Azaz nagy hálózatok esetén a számítás költséges és memória igényes lesz.</a:t>
            </a:r>
          </a:p>
          <a:p>
            <a:r>
              <a:rPr lang="hu-HU" sz="2400" dirty="0" smtClean="0"/>
              <a:t>A hardver- és szoftver-problémák komoly gondot okozhatnak. A hálózat méretének növekedésével a hiba valószínűsége is nő.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7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6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Dijkstra</a:t>
            </a:r>
            <a:r>
              <a:rPr lang="hu-HU" dirty="0" smtClean="0"/>
              <a:t> algoritmus (1959)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Statikus algoritmus</a:t>
            </a:r>
            <a:endParaRPr lang="hu-HU" sz="2400" b="1" dirty="0" smtClean="0"/>
          </a:p>
          <a:p>
            <a:r>
              <a:rPr lang="hu-HU" sz="2400" b="1" dirty="0" smtClean="0"/>
              <a:t>Cél:</a:t>
            </a:r>
            <a:r>
              <a:rPr lang="hu-HU" sz="2400" dirty="0" smtClean="0"/>
              <a:t> két csomópont közötti legrövidebb út meghatározása.</a:t>
            </a:r>
          </a:p>
          <a:p>
            <a:pPr marL="0" indent="0">
              <a:buNone/>
            </a:pPr>
            <a:r>
              <a:rPr lang="hu-HU" sz="2400" b="1" cap="small" dirty="0" smtClean="0"/>
              <a:t>Informális leírás</a:t>
            </a:r>
            <a:endParaRPr lang="hu-HU" sz="2400" dirty="0"/>
          </a:p>
          <a:p>
            <a:pPr>
              <a:spcBef>
                <a:spcPts val="0"/>
              </a:spcBef>
            </a:pPr>
            <a:r>
              <a:rPr lang="hu-HU" sz="2400" dirty="0" smtClean="0"/>
              <a:t>Minden csomópontot felcímkézünk a forrás csomóponttól való legrövidebb ismert út mentén mért távolságával.</a:t>
            </a:r>
          </a:p>
          <a:p>
            <a:pPr lvl="1"/>
            <a:r>
              <a:rPr lang="hu-HU" dirty="0" smtClean="0"/>
              <a:t>Kezdetben a távolság végtelen, mivel nem ismerünk útvonalat.</a:t>
            </a:r>
          </a:p>
          <a:p>
            <a:r>
              <a:rPr lang="hu-HU" sz="2400" dirty="0" smtClean="0"/>
              <a:t>Az algoritmus működése során a címkék változhatnak az utak megtalálásával. Két fajta címkét különböztetünk meg: ideiglenes és állandó. Kezdetben minden címke ideiglenes. A legrövidebb út megtalálásakor a címke állandó címkévé válik, és továbbá nem változik.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8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71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Dijkstra</a:t>
            </a:r>
            <a:r>
              <a:rPr lang="hu-HU" dirty="0" smtClean="0"/>
              <a:t> algoritmus - Példa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2628" y="3611532"/>
            <a:ext cx="457200" cy="39704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631689" y="2806681"/>
            <a:ext cx="457200" cy="397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31689" y="4511156"/>
            <a:ext cx="457200" cy="397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46289" y="2806681"/>
            <a:ext cx="457200" cy="397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146289" y="4511156"/>
            <a:ext cx="457200" cy="397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949788" y="3624829"/>
            <a:ext cx="457200" cy="397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4" idx="7"/>
            <a:endCxn id="5" idx="3"/>
          </p:cNvCxnSpPr>
          <p:nvPr/>
        </p:nvCxnSpPr>
        <p:spPr>
          <a:xfrm flipV="1">
            <a:off x="1152873" y="3145578"/>
            <a:ext cx="545771" cy="5240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1"/>
          </p:cNvCxnSpPr>
          <p:nvPr/>
        </p:nvCxnSpPr>
        <p:spPr>
          <a:xfrm>
            <a:off x="1152873" y="3950429"/>
            <a:ext cx="545771" cy="6188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6"/>
            <a:endCxn id="7" idx="2"/>
          </p:cNvCxnSpPr>
          <p:nvPr/>
        </p:nvCxnSpPr>
        <p:spPr>
          <a:xfrm>
            <a:off x="2088889" y="3005202"/>
            <a:ext cx="2057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6"/>
            <a:endCxn id="8" idx="2"/>
          </p:cNvCxnSpPr>
          <p:nvPr/>
        </p:nvCxnSpPr>
        <p:spPr>
          <a:xfrm>
            <a:off x="2088889" y="4709677"/>
            <a:ext cx="2057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7"/>
            <a:endCxn id="9" idx="3"/>
          </p:cNvCxnSpPr>
          <p:nvPr/>
        </p:nvCxnSpPr>
        <p:spPr>
          <a:xfrm flipV="1">
            <a:off x="4536534" y="3963726"/>
            <a:ext cx="480209" cy="605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5"/>
            <a:endCxn id="9" idx="1"/>
          </p:cNvCxnSpPr>
          <p:nvPr/>
        </p:nvCxnSpPr>
        <p:spPr>
          <a:xfrm>
            <a:off x="4536534" y="3145578"/>
            <a:ext cx="480209" cy="5373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08976" y="31094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18506" y="4189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395082" y="3618812"/>
            <a:ext cx="457200" cy="397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382896" y="3613303"/>
            <a:ext cx="457200" cy="397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F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5" idx="5"/>
            <a:endCxn id="39" idx="1"/>
          </p:cNvCxnSpPr>
          <p:nvPr/>
        </p:nvCxnSpPr>
        <p:spPr>
          <a:xfrm>
            <a:off x="2021934" y="3145578"/>
            <a:ext cx="440103" cy="531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7"/>
            <a:endCxn id="39" idx="3"/>
          </p:cNvCxnSpPr>
          <p:nvPr/>
        </p:nvCxnSpPr>
        <p:spPr>
          <a:xfrm flipV="1">
            <a:off x="2021934" y="3957709"/>
            <a:ext cx="440103" cy="611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9" idx="6"/>
            <a:endCxn id="40" idx="2"/>
          </p:cNvCxnSpPr>
          <p:nvPr/>
        </p:nvCxnSpPr>
        <p:spPr>
          <a:xfrm flipV="1">
            <a:off x="2852282" y="3811824"/>
            <a:ext cx="530614" cy="5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7"/>
            <a:endCxn id="7" idx="3"/>
          </p:cNvCxnSpPr>
          <p:nvPr/>
        </p:nvCxnSpPr>
        <p:spPr>
          <a:xfrm flipV="1">
            <a:off x="3773141" y="3145578"/>
            <a:ext cx="440103" cy="52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5"/>
            <a:endCxn id="8" idx="1"/>
          </p:cNvCxnSpPr>
          <p:nvPr/>
        </p:nvCxnSpPr>
        <p:spPr>
          <a:xfrm>
            <a:off x="3773141" y="3952200"/>
            <a:ext cx="440103" cy="617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928914" y="4088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927572" y="3250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2933763" y="2662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4006028" y="4084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4004686" y="32458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2933763" y="4678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4759336" y="4131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4759336" y="3141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2963509" y="3483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3595177" y="361550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(∞,-)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395082" y="384433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(∞,-)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848935" y="466933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(∞,-)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366998" y="266225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(∞,-)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183113" y="361396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(∞,-)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415114" y="46800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(∞,-)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1" name="Straight Arrow Connector 170"/>
          <p:cNvCxnSpPr>
            <a:endCxn id="4" idx="1"/>
          </p:cNvCxnSpPr>
          <p:nvPr/>
        </p:nvCxnSpPr>
        <p:spPr>
          <a:xfrm>
            <a:off x="578362" y="3330468"/>
            <a:ext cx="251221" cy="33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3103906"/>
            <a:ext cx="669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forrás</a:t>
            </a:r>
            <a:endParaRPr lang="en-US" sz="1600" dirty="0"/>
          </a:p>
        </p:txBody>
      </p:sp>
      <p:cxnSp>
        <p:nvCxnSpPr>
          <p:cNvPr id="174" name="Straight Arrow Connector 173"/>
          <p:cNvCxnSpPr>
            <a:endCxn id="9" idx="5"/>
          </p:cNvCxnSpPr>
          <p:nvPr/>
        </p:nvCxnSpPr>
        <p:spPr>
          <a:xfrm flipH="1" flipV="1">
            <a:off x="5340033" y="3963726"/>
            <a:ext cx="213731" cy="48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5433184" y="4347811"/>
            <a:ext cx="66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cél</a:t>
            </a:r>
            <a:endParaRPr lang="en-US" sz="1600" dirty="0"/>
          </a:p>
        </p:txBody>
      </p:sp>
      <p:sp>
        <p:nvSpPr>
          <p:cNvPr id="158" name="TextBox 157"/>
          <p:cNvSpPr txBox="1"/>
          <p:nvPr/>
        </p:nvSpPr>
        <p:spPr>
          <a:xfrm>
            <a:off x="1870964" y="26568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(∞,-)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9255" y="2656800"/>
            <a:ext cx="3042745" cy="2023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´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endParaRPr lang="hu-H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 = {(B,2),(G,6)}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9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86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23188</TotalTime>
  <Words>3404</Words>
  <Application>Microsoft Office PowerPoint</Application>
  <PresentationFormat>Egyéni</PresentationFormat>
  <Paragraphs>779</Paragraphs>
  <Slides>47</Slides>
  <Notes>8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47</vt:i4>
      </vt:variant>
    </vt:vector>
  </HeadingPairs>
  <TitlesOfParts>
    <vt:vector size="48" baseType="lpstr">
      <vt:lpstr>Office Theme</vt:lpstr>
      <vt:lpstr>Számítógépes hálózatok</vt:lpstr>
      <vt:lpstr>Hálózati réteg szerepkörei</vt:lpstr>
      <vt:lpstr>Hálózati réteg – forgalomirányítási algoritmusok  </vt:lpstr>
      <vt:lpstr>Kapcsolatállapot alapú forgalomirányítás  Link-state routing</vt:lpstr>
      <vt:lpstr>Kapcsolatállapot alapú forgalomirányítás működése</vt:lpstr>
      <vt:lpstr>Kapcsolatállapot alapú forgalomirányítás működése</vt:lpstr>
      <vt:lpstr>Kapcsolatállapot alapú forgalomirányítás működése</vt:lpstr>
      <vt:lpstr>Dijkstra algoritmus (1959)</vt:lpstr>
      <vt:lpstr>Dijkstra algoritmus - Példa</vt:lpstr>
      <vt:lpstr>Dijkstra algoritmus - Példa</vt:lpstr>
      <vt:lpstr>Dijkstra algoritmus - Példa</vt:lpstr>
      <vt:lpstr>Dijkstra algoritmus - Példa</vt:lpstr>
      <vt:lpstr>Dijkstra algoritmus - Példa</vt:lpstr>
      <vt:lpstr>Dijkstra algoritmus - Példa</vt:lpstr>
      <vt:lpstr>Dijkstra algoritmus - Példa</vt:lpstr>
      <vt:lpstr>Dijkstra algoritmus - Példa</vt:lpstr>
      <vt:lpstr>Dijkstra algoritmus pszeudo-kód</vt:lpstr>
      <vt:lpstr>OSPF vs. IS-IS</vt:lpstr>
      <vt:lpstr>Eltérő felépítés</vt:lpstr>
      <vt:lpstr>Link State vs. Distance Vector</vt:lpstr>
      <vt:lpstr>Hálózati réteg protokolljai - Környezet</vt:lpstr>
      <vt:lpstr>Szállítási réteg felé nyújtott szolgálatok</vt:lpstr>
      <vt:lpstr>Hálózati réteg – forgalomirányítás </vt:lpstr>
      <vt:lpstr>Hierarchikus forgalomirányítás</vt:lpstr>
      <vt:lpstr>Hierarchikus forgalomirányítás</vt:lpstr>
      <vt:lpstr>Adatszóró forgalomirányítás</vt:lpstr>
      <vt:lpstr>Adatszóró forgalomirányítás</vt:lpstr>
      <vt:lpstr>Adatszóró forgalomirányítás 2/2</vt:lpstr>
      <vt:lpstr>Többes-küldéses forgalomirányítás</vt:lpstr>
      <vt:lpstr>Hierarchikus forgalomirányítás IP</vt:lpstr>
      <vt:lpstr>Hálózati réteg az Interneten</vt:lpstr>
      <vt:lpstr>Hálózati réteg az Interneten</vt:lpstr>
      <vt:lpstr>Hálózati réteg – Címzés  </vt:lpstr>
      <vt:lpstr>Az IP fejrésze</vt:lpstr>
      <vt:lpstr>Az IP fejrésze</vt:lpstr>
      <vt:lpstr>Az IP fejrésze</vt:lpstr>
      <vt:lpstr>IP cím</vt:lpstr>
      <vt:lpstr>IP cím</vt:lpstr>
      <vt:lpstr>IP cím – alhálózatok</vt:lpstr>
      <vt:lpstr>IP cím – alhálózatok</vt:lpstr>
      <vt:lpstr>IP cím – CIDR</vt:lpstr>
      <vt:lpstr>CIDR címzés példa</vt:lpstr>
      <vt:lpstr>CIDR bejegyzés aggregálás példa</vt:lpstr>
      <vt:lpstr>Forgalomirányítási tábla példa</vt:lpstr>
      <vt:lpstr>NAT</vt:lpstr>
      <vt:lpstr>NAT</vt:lpstr>
      <vt:lpstr>Vége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Számítógépes hálózatok</dc:title>
  <dc:creator>ge-sar</dc:creator>
  <cp:lastModifiedBy>Sándor Laki</cp:lastModifiedBy>
  <cp:revision>1132</cp:revision>
  <dcterms:created xsi:type="dcterms:W3CDTF">2014-01-20T16:46:03Z</dcterms:created>
  <dcterms:modified xsi:type="dcterms:W3CDTF">2017-11-06T08:24:33Z</dcterms:modified>
</cp:coreProperties>
</file>