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  <p:sldMasterId id="2147483816" r:id="rId2"/>
  </p:sldMasterIdLst>
  <p:notesMasterIdLst>
    <p:notesMasterId r:id="rId63"/>
  </p:notesMasterIdLst>
  <p:handoutMasterIdLst>
    <p:handoutMasterId r:id="rId64"/>
  </p:handoutMasterIdLst>
  <p:sldIdLst>
    <p:sldId id="388" r:id="rId3"/>
    <p:sldId id="682" r:id="rId4"/>
    <p:sldId id="683" r:id="rId5"/>
    <p:sldId id="684" r:id="rId6"/>
    <p:sldId id="685" r:id="rId7"/>
    <p:sldId id="686" r:id="rId8"/>
    <p:sldId id="687" r:id="rId9"/>
    <p:sldId id="688" r:id="rId10"/>
    <p:sldId id="691" r:id="rId11"/>
    <p:sldId id="692" r:id="rId12"/>
    <p:sldId id="693" r:id="rId13"/>
    <p:sldId id="694" r:id="rId14"/>
    <p:sldId id="689" r:id="rId15"/>
    <p:sldId id="696" r:id="rId16"/>
    <p:sldId id="697" r:id="rId17"/>
    <p:sldId id="698" r:id="rId18"/>
    <p:sldId id="699" r:id="rId19"/>
    <p:sldId id="700" r:id="rId20"/>
    <p:sldId id="701" r:id="rId21"/>
    <p:sldId id="702" r:id="rId22"/>
    <p:sldId id="703" r:id="rId23"/>
    <p:sldId id="704" r:id="rId24"/>
    <p:sldId id="705" r:id="rId25"/>
    <p:sldId id="706" r:id="rId26"/>
    <p:sldId id="707" r:id="rId27"/>
    <p:sldId id="708" r:id="rId28"/>
    <p:sldId id="709" r:id="rId29"/>
    <p:sldId id="710" r:id="rId30"/>
    <p:sldId id="711" r:id="rId31"/>
    <p:sldId id="712" r:id="rId32"/>
    <p:sldId id="713" r:id="rId33"/>
    <p:sldId id="714" r:id="rId34"/>
    <p:sldId id="715" r:id="rId35"/>
    <p:sldId id="716" r:id="rId36"/>
    <p:sldId id="717" r:id="rId37"/>
    <p:sldId id="718" r:id="rId38"/>
    <p:sldId id="719" r:id="rId39"/>
    <p:sldId id="720" r:id="rId40"/>
    <p:sldId id="721" r:id="rId41"/>
    <p:sldId id="722" r:id="rId42"/>
    <p:sldId id="723" r:id="rId43"/>
    <p:sldId id="724" r:id="rId44"/>
    <p:sldId id="725" r:id="rId45"/>
    <p:sldId id="726" r:id="rId46"/>
    <p:sldId id="727" r:id="rId47"/>
    <p:sldId id="728" r:id="rId48"/>
    <p:sldId id="729" r:id="rId49"/>
    <p:sldId id="730" r:id="rId50"/>
    <p:sldId id="731" r:id="rId51"/>
    <p:sldId id="732" r:id="rId52"/>
    <p:sldId id="733" r:id="rId53"/>
    <p:sldId id="734" r:id="rId54"/>
    <p:sldId id="735" r:id="rId55"/>
    <p:sldId id="736" r:id="rId56"/>
    <p:sldId id="737" r:id="rId57"/>
    <p:sldId id="738" r:id="rId58"/>
    <p:sldId id="739" r:id="rId59"/>
    <p:sldId id="740" r:id="rId60"/>
    <p:sldId id="741" r:id="rId61"/>
    <p:sldId id="742" r:id="rId6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82"/>
            <p14:sldId id="683"/>
            <p14:sldId id="684"/>
            <p14:sldId id="685"/>
            <p14:sldId id="686"/>
            <p14:sldId id="687"/>
            <p14:sldId id="688"/>
            <p14:sldId id="691"/>
            <p14:sldId id="692"/>
            <p14:sldId id="693"/>
            <p14:sldId id="694"/>
            <p14:sldId id="689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 autoAdjust="0"/>
    <p:restoredTop sz="94227" autoAdjust="0"/>
  </p:normalViewPr>
  <p:slideViewPr>
    <p:cSldViewPr snapToGrid="0">
      <p:cViewPr varScale="1">
        <p:scale>
          <a:sx n="68" d="100"/>
          <a:sy n="68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cforum.hu/szotar/eszk%F6z.html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MTU</a:t>
            </a:r>
            <a:r>
              <a:rPr lang="hu-HU" baseline="0" dirty="0"/>
              <a:t> miatt darabolás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D64E9-6C7E-43A0-99E1-4A612CA7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920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TypeOfService</a:t>
            </a:r>
            <a:endParaRPr lang="hu-HU" dirty="0"/>
          </a:p>
          <a:p>
            <a:r>
              <a:rPr lang="hu-HU" dirty="0"/>
              <a:t>1-3</a:t>
            </a:r>
            <a:r>
              <a:rPr lang="hu-HU" baseline="0" dirty="0"/>
              <a:t>. PRECEDENCE pl.: Network </a:t>
            </a:r>
            <a:r>
              <a:rPr lang="hu-HU" baseline="0" dirty="0" err="1"/>
              <a:t>Control</a:t>
            </a:r>
            <a:r>
              <a:rPr lang="hu-HU" baseline="0" dirty="0"/>
              <a:t>, </a:t>
            </a:r>
            <a:r>
              <a:rPr lang="hu-HU" baseline="0" dirty="0" err="1"/>
              <a:t>Internetwork</a:t>
            </a:r>
            <a:r>
              <a:rPr lang="hu-HU" baseline="0" dirty="0"/>
              <a:t> </a:t>
            </a:r>
            <a:r>
              <a:rPr lang="hu-HU" baseline="0" dirty="0" err="1"/>
              <a:t>Control</a:t>
            </a:r>
            <a:r>
              <a:rPr lang="hu-HU" baseline="0" dirty="0"/>
              <a:t>, …</a:t>
            </a:r>
            <a:endParaRPr lang="hu-HU" dirty="0"/>
          </a:p>
          <a:p>
            <a:r>
              <a:rPr lang="hu-HU" dirty="0"/>
              <a:t>4. </a:t>
            </a:r>
            <a:r>
              <a:rPr lang="hu-HU" dirty="0" err="1"/>
              <a:t>Delay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Low</a:t>
            </a:r>
            <a:r>
              <a:rPr lang="hu-HU" baseline="0" dirty="0"/>
              <a:t>)</a:t>
            </a:r>
          </a:p>
          <a:p>
            <a:r>
              <a:rPr lang="hu-HU" baseline="0" dirty="0"/>
              <a:t>5. </a:t>
            </a:r>
            <a:r>
              <a:rPr lang="hu-HU" baseline="0" dirty="0" err="1"/>
              <a:t>Throughput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High</a:t>
            </a:r>
            <a:r>
              <a:rPr lang="hu-HU" baseline="0" dirty="0"/>
              <a:t>)</a:t>
            </a:r>
          </a:p>
          <a:p>
            <a:r>
              <a:rPr lang="hu-HU" baseline="0" dirty="0"/>
              <a:t>6. </a:t>
            </a:r>
            <a:r>
              <a:rPr lang="hu-HU" baseline="0" dirty="0" err="1"/>
              <a:t>Reliability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High</a:t>
            </a:r>
            <a:r>
              <a:rPr lang="hu-HU" baseline="0" dirty="0"/>
              <a:t>)</a:t>
            </a:r>
          </a:p>
          <a:p>
            <a:r>
              <a:rPr lang="hu-HU" baseline="0" dirty="0"/>
              <a:t>7-8. NEM HASZNÁLT</a:t>
            </a:r>
          </a:p>
          <a:p>
            <a:endParaRPr lang="hu-H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D64E9-6C7E-43A0-99E1-4A612CA7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422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Opciók </a:t>
            </a:r>
            <a:r>
              <a:rPr lang="hu-HU" dirty="0" err="1"/>
              <a:t>paddinggel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D64E9-6C7E-43A0-99E1-4A612CA7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48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2^24 16,78</a:t>
            </a:r>
            <a:r>
              <a:rPr lang="hu-HU" baseline="0" dirty="0"/>
              <a:t> MILLIÓ (128 darab)</a:t>
            </a:r>
          </a:p>
          <a:p>
            <a:r>
              <a:rPr lang="hu-HU" baseline="0" dirty="0"/>
              <a:t>56 536 </a:t>
            </a:r>
            <a:r>
              <a:rPr lang="hu-HU" baseline="0" dirty="0" err="1"/>
              <a:t>hoszt</a:t>
            </a:r>
            <a:r>
              <a:rPr lang="hu-HU" baseline="0" dirty="0"/>
              <a:t> (16 384 darab)</a:t>
            </a:r>
          </a:p>
          <a:p>
            <a:r>
              <a:rPr lang="hu-HU" baseline="0" dirty="0"/>
              <a:t>256 </a:t>
            </a:r>
            <a:r>
              <a:rPr lang="hu-HU" baseline="0" dirty="0" err="1"/>
              <a:t>hoszt</a:t>
            </a:r>
            <a:r>
              <a:rPr lang="hu-HU" baseline="0" dirty="0"/>
              <a:t> (2 097 152 darab)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D64E9-6C7E-43A0-99E1-4A612CA7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783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első típus megmondja, hogyan érhetők el a távoli hálózatok, a második pedig megmondja, hogyan érhetők el a helyi </a:t>
            </a:r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hosztok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D64E9-6C7E-43A0-99E1-4A612CA7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422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különálló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szegmens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közötti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átjárást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lehetővé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tevő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eszköz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D64E9-6C7E-43A0-99E1-4A612CA7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11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Routing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Protocol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direkt szomszédokhoz</a:t>
            </a:r>
            <a:r>
              <a:rPr lang="hu-HU" baseline="0" dirty="0"/>
              <a:t> ismeri a késleltetést.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ALHÁLÓZATBAN</a:t>
            </a:r>
            <a:r>
              <a:rPr lang="hu-HU" baseline="0" dirty="0"/>
              <a:t> LÉVŐ ÖSSZES ROUTER SZERINT INDEXELVE</a:t>
            </a:r>
          </a:p>
          <a:p>
            <a:r>
              <a:rPr lang="hu-HU" baseline="0" dirty="0"/>
              <a:t>A megelőző saját táblázatot nem használja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circles to rectangles, don’t block the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1893117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Konvergál a helyes</a:t>
            </a:r>
            <a:r>
              <a:rPr lang="hu-HU" baseline="0" dirty="0"/>
              <a:t> válaszhoz, de lassan teszi.</a:t>
            </a:r>
          </a:p>
          <a:p>
            <a:r>
              <a:rPr lang="hu-HU" baseline="0" dirty="0"/>
              <a:t>Késleltetés mértékegysége legyen az ugrások száma.</a:t>
            </a:r>
          </a:p>
          <a:p>
            <a:r>
              <a:rPr lang="hu-HU" baseline="0" dirty="0"/>
              <a:t>Jó hír terjedése A megjavul (A addig végtelen súllyal szerepel.) leghosszabb útnyi csere kell.</a:t>
            </a:r>
          </a:p>
          <a:p>
            <a:r>
              <a:rPr lang="hu-HU" baseline="0" dirty="0"/>
              <a:t>Végtelen választása … (</a:t>
            </a:r>
            <a:r>
              <a:rPr lang="hu-HU" baseline="0" dirty="0" err="1"/>
              <a:t>hop</a:t>
            </a:r>
            <a:r>
              <a:rPr lang="hu-HU" baseline="0" dirty="0"/>
              <a:t>/késleltetés)</a:t>
            </a:r>
          </a:p>
          <a:p>
            <a:r>
              <a:rPr lang="hu-HU" baseline="0" dirty="0"/>
              <a:t>ROBOSZTUSSÁG??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Osztott láthatár</a:t>
            </a:r>
            <a:r>
              <a:rPr lang="hu-HU" baseline="0" dirty="0"/>
              <a:t> tiltott visszaúttal</a:t>
            </a:r>
            <a:endParaRPr lang="hu-HU" dirty="0"/>
          </a:p>
          <a:p>
            <a:pPr defTabSz="924458">
              <a:defRPr/>
            </a:pPr>
            <a:r>
              <a:rPr lang="hu-HU" dirty="0"/>
              <a:t>A </a:t>
            </a:r>
            <a:r>
              <a:rPr lang="hu-HU" dirty="0" err="1"/>
              <a:t>path</a:t>
            </a:r>
            <a:r>
              <a:rPr lang="hu-HU" dirty="0"/>
              <a:t> vektor a megoldás. (BGP) ELDÖNTENI,</a:t>
            </a:r>
            <a:r>
              <a:rPr lang="hu-HU" baseline="0" dirty="0"/>
              <a:t> hogy rajta van-e </a:t>
            </a:r>
            <a:r>
              <a:rPr lang="hu-HU" baseline="0"/>
              <a:t>az úton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3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D64E9-6C7E-43A0-99E1-4A612CA7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783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D64E9-6C7E-43A0-99E1-4A612CA728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9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3F57B4DB-0ADA-4DE4-AC8B-866D57D9136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2017-11-15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20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C6BDEFCC-C068-4DCD-8735-057BE8F220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2017-11-15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4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A9662D2-3714-48D3-BBF4-EA776428F3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2017-11-15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1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2F57C-3021-4173-AE92-B2A40CCA94A7}" type="datetime1">
              <a:rPr lang="en-US" smtClean="0"/>
              <a:t>2017-11-15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7a. Előadás</a:t>
            </a:r>
            <a:r>
              <a:rPr lang="en-US" sz="3600" b="1">
                <a:solidFill>
                  <a:schemeClr val="tx1"/>
                </a:solidFill>
              </a:rPr>
              <a:t>: </a:t>
            </a:r>
            <a:r>
              <a:rPr lang="hu-HU" sz="3600" b="1">
                <a:solidFill>
                  <a:schemeClr val="tx1"/>
                </a:solidFill>
              </a:rPr>
              <a:t>Hálózati </a:t>
            </a:r>
            <a:r>
              <a:rPr lang="hu-HU" sz="3600" b="1" dirty="0">
                <a:solidFill>
                  <a:schemeClr val="tx1"/>
                </a:solidFill>
              </a:rPr>
              <a:t>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- </a:t>
            </a:r>
            <a:r>
              <a:rPr lang="en-US" dirty="0"/>
              <a:t>Count to Infinity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10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41309"/>
              </p:ext>
            </p:extLst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56038"/>
              </p:ext>
            </p:extLst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03315"/>
              </p:ext>
            </p:extLst>
          </p:nvPr>
        </p:nvGraphicFramePr>
        <p:xfrm>
          <a:off x="3149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6975"/>
              </p:ext>
            </p:extLst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19260"/>
              </p:ext>
            </p:extLst>
          </p:nvPr>
        </p:nvGraphicFramePr>
        <p:xfrm>
          <a:off x="4997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19057"/>
              </p:ext>
            </p:extLst>
          </p:nvPr>
        </p:nvGraphicFramePr>
        <p:xfrm>
          <a:off x="4997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26586"/>
              </p:ext>
            </p:extLst>
          </p:nvPr>
        </p:nvGraphicFramePr>
        <p:xfrm>
          <a:off x="6846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44061"/>
              </p:ext>
            </p:extLst>
          </p:nvPr>
        </p:nvGraphicFramePr>
        <p:xfrm>
          <a:off x="6846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38373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23237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80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239487" y="1730833"/>
            <a:ext cx="5170714" cy="2246769"/>
            <a:chOff x="1219200" y="4876799"/>
            <a:chExt cx="5181605" cy="1649457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5402"/>
                <a:gd name="adj2" fmla="val 8582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799"/>
              <a:ext cx="5181600" cy="164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Node B knows D(C,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 = 5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Thus,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D(B,A) = 6 !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5825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53459" y="2813986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Végtelenig számolás problémája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Probléma</a:t>
            </a:r>
          </a:p>
          <a:p>
            <a:r>
              <a:rPr lang="hu-HU" sz="2400" dirty="0"/>
              <a:t>A „jó hír” gyorsan terjed.</a:t>
            </a:r>
          </a:p>
          <a:p>
            <a:r>
              <a:rPr lang="hu-HU" sz="2400" dirty="0"/>
              <a:t>A „rossz hír” lassan terjed.</a:t>
            </a:r>
          </a:p>
          <a:p>
            <a:r>
              <a:rPr lang="hu-HU" sz="2400" dirty="0"/>
              <a:t>Azaz ciklusok keletkezhetnek.</a:t>
            </a:r>
          </a:p>
          <a:p>
            <a:r>
              <a:rPr lang="hu-HU" sz="2400" dirty="0"/>
              <a:t>Lehetséges megoldás:</a:t>
            </a:r>
          </a:p>
          <a:p>
            <a:pPr lvl="1"/>
            <a:r>
              <a:rPr lang="hu-HU" b="1" dirty="0"/>
              <a:t>„</a:t>
            </a:r>
            <a:r>
              <a:rPr lang="hu-HU" b="1" dirty="0" err="1"/>
              <a:t>split</a:t>
            </a:r>
            <a:r>
              <a:rPr lang="hu-HU" b="1" dirty="0"/>
              <a:t> </a:t>
            </a:r>
            <a:r>
              <a:rPr lang="hu-HU" b="1" dirty="0" err="1"/>
              <a:t>horizon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poisoned</a:t>
            </a:r>
            <a:r>
              <a:rPr lang="hu-HU" b="1" dirty="0"/>
              <a:t> </a:t>
            </a:r>
            <a:r>
              <a:rPr lang="hu-HU" b="1" dirty="0" err="1"/>
              <a:t>reverse</a:t>
            </a:r>
            <a:r>
              <a:rPr lang="hu-HU" b="1" dirty="0"/>
              <a:t>”</a:t>
            </a:r>
            <a:r>
              <a:rPr lang="hu-HU" dirty="0"/>
              <a:t>: negatív információt küld vissza arról a szomszédjának, amit tőle „tanult”. (</a:t>
            </a:r>
            <a:r>
              <a:rPr lang="hu-HU" i="1" dirty="0"/>
              <a:t>RFC 1058</a:t>
            </a:r>
            <a:r>
              <a:rPr lang="hu-HU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Split </a:t>
            </a:r>
            <a:r>
              <a:rPr lang="hu-HU" dirty="0" err="1"/>
              <a:t>horizon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en-US" dirty="0"/>
              <a:t>Poisoned Reverse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12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61411"/>
              </p:ext>
            </p:extLst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2645"/>
              </p:ext>
            </p:extLst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20770"/>
              </p:ext>
            </p:extLst>
          </p:nvPr>
        </p:nvGraphicFramePr>
        <p:xfrm>
          <a:off x="3149292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58680"/>
              </p:ext>
            </p:extLst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09331"/>
              </p:ext>
            </p:extLst>
          </p:nvPr>
        </p:nvGraphicFramePr>
        <p:xfrm>
          <a:off x="4997939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63468"/>
              </p:ext>
            </p:extLst>
          </p:nvPr>
        </p:nvGraphicFramePr>
        <p:xfrm>
          <a:off x="4997939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99622"/>
              </p:ext>
            </p:extLst>
          </p:nvPr>
        </p:nvGraphicFramePr>
        <p:xfrm>
          <a:off x="6846585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78442"/>
              </p:ext>
            </p:extLst>
          </p:nvPr>
        </p:nvGraphicFramePr>
        <p:xfrm>
          <a:off x="6846585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472632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321278" y="4448918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Ha C B-n keresztül irányítja a forgalmat </a:t>
            </a:r>
            <a:br>
              <a:rPr lang="hu-HU" dirty="0"/>
            </a:br>
            <a:r>
              <a:rPr lang="hu-HU" dirty="0"/>
              <a:t>A állomáshoz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hu-HU" dirty="0"/>
              <a:t> állomás</a:t>
            </a:r>
            <a:r>
              <a:rPr lang="en-US" dirty="0"/>
              <a:t> </a:t>
            </a:r>
            <a:r>
              <a:rPr lang="hu-HU" dirty="0"/>
              <a:t>B-nek </a:t>
            </a:r>
            <a:r>
              <a:rPr lang="en-US" dirty="0"/>
              <a:t>D(C, A) =</a:t>
            </a:r>
            <a:r>
              <a:rPr lang="en-US" sz="2800" dirty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  <a:r>
              <a:rPr lang="hu-HU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/>
              <a:t>távolságot </a:t>
            </a:r>
            <a:br>
              <a:rPr lang="hu-HU" sz="2800" dirty="0"/>
            </a:br>
            <a:r>
              <a:rPr lang="hu-HU" sz="2800" dirty="0"/>
              <a:t>küld</a:t>
            </a:r>
            <a:endParaRPr lang="en-US" sz="2800" dirty="0"/>
          </a:p>
          <a:p>
            <a:pPr lvl="1"/>
            <a:r>
              <a:rPr lang="hu-HU" dirty="0"/>
              <a:t>Azaz B állomás nem fog C-n keresztül irányítani </a:t>
            </a:r>
            <a:br>
              <a:rPr lang="hu-HU" dirty="0"/>
            </a:br>
            <a:r>
              <a:rPr lang="hu-HU" dirty="0"/>
              <a:t>az A-ba menő forgalmat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Vége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800"/>
          </a:p>
          <a:p>
            <a:endParaRPr lang="hu-HU" sz="2800"/>
          </a:p>
          <a:p>
            <a:endParaRPr lang="hu-HU" sz="2800"/>
          </a:p>
          <a:p>
            <a:endParaRPr lang="hu-HU" sz="2800"/>
          </a:p>
          <a:p>
            <a:endParaRPr lang="hu-HU" sz="2800"/>
          </a:p>
          <a:p>
            <a:endParaRPr lang="hu-HU" sz="2800"/>
          </a:p>
          <a:p>
            <a:pPr algn="r"/>
            <a:r>
              <a:rPr lang="hu-HU" sz="2800"/>
              <a:t>Köszönöm a figyelmet!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09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Számítógépes hálózatok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699" y="4198966"/>
            <a:ext cx="8198787" cy="857250"/>
          </a:xfrm>
        </p:spPr>
        <p:txBody>
          <a:bodyPr>
            <a:normAutofit fontScale="92500" lnSpcReduction="10000"/>
          </a:bodyPr>
          <a:lstStyle/>
          <a:p>
            <a:r>
              <a:rPr lang="hu-HU" sz="1575" cap="small" dirty="0"/>
              <a:t>Nyolcadik előadás – </a:t>
            </a:r>
            <a:r>
              <a:rPr lang="hu-HU" sz="1500" dirty="0"/>
              <a:t>Hálózati réteg, forgalomirányítási protokollok, címzés</a:t>
            </a:r>
            <a:endParaRPr lang="hu-HU" sz="2100" dirty="0"/>
          </a:p>
          <a:p>
            <a:pPr algn="r"/>
            <a:endParaRPr lang="hu-HU" sz="1050" dirty="0"/>
          </a:p>
          <a:p>
            <a:pPr algn="r"/>
            <a:r>
              <a:rPr lang="hu-HU" sz="1050" cap="small" dirty="0"/>
              <a:t>Készítette: Ács Zoltán</a:t>
            </a:r>
            <a:br>
              <a:rPr lang="hu-HU" sz="1050" cap="small" dirty="0"/>
            </a:br>
            <a:r>
              <a:rPr lang="hu-HU" sz="1050" cap="small" dirty="0"/>
              <a:t>Kiegészítette: Laki Sándor</a:t>
            </a:r>
          </a:p>
        </p:txBody>
      </p:sp>
    </p:spTree>
    <p:extLst>
      <p:ext uri="{BB962C8B-B14F-4D97-AF65-F5344CB8AC3E}">
        <p14:creationId xmlns:p14="http://schemas.microsoft.com/office/powerpoint/2010/main" val="81265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szerepkörei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5448501" cy="3488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b="1" cap="small" dirty="0"/>
              <a:t>Fő feladata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dirty="0"/>
              <a:t>A csomagok továbbítása a forrás és a cél között.</a:t>
            </a:r>
          </a:p>
          <a:p>
            <a:pPr lvl="1"/>
            <a:r>
              <a:rPr lang="hu-HU" dirty="0"/>
              <a:t>A legalacsonyabb olyan réteg, amely két végpont közötti átvitellel foglalkozik</a:t>
            </a:r>
          </a:p>
          <a:p>
            <a:pPr marL="0" indent="0">
              <a:buNone/>
            </a:pPr>
            <a:r>
              <a:rPr lang="hu-HU" sz="1800" b="1" cap="small" dirty="0"/>
              <a:t>Elvárásokkal kapcsolatos feladatok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Ismernie kell a kommunikációs alhálózat topológiáját.</a:t>
            </a:r>
          </a:p>
          <a:p>
            <a:pPr lvl="1">
              <a:spcBef>
                <a:spcPts val="0"/>
              </a:spcBef>
            </a:pPr>
            <a:r>
              <a:rPr lang="hu-HU" dirty="0"/>
              <a:t>Megfelelő útvonalak meghatározására.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Ügyelni kell, hogy ne terheljen túl se bizonyos kommunikációs útvonalakat, se bizonyos </a:t>
            </a:r>
            <a:r>
              <a:rPr lang="hu-HU" sz="1800" i="1" dirty="0" err="1"/>
              <a:t>router-</a:t>
            </a:r>
            <a:r>
              <a:rPr lang="hu-HU" sz="1800" dirty="0" err="1"/>
              <a:t>eket</a:t>
            </a:r>
            <a:r>
              <a:rPr lang="hu-HU" sz="1800" dirty="0"/>
              <a:t> úgy, hogy mások tétlen maradnak.</a:t>
            </a:r>
          </a:p>
          <a:p>
            <a:pPr marL="0" indent="0">
              <a:spcBef>
                <a:spcPts val="0"/>
              </a:spcBef>
              <a:buNone/>
            </a:pPr>
            <a:endParaRPr lang="hu-HU" sz="1800" dirty="0"/>
          </a:p>
        </p:txBody>
      </p:sp>
      <p:sp>
        <p:nvSpPr>
          <p:cNvPr id="7" name="Rectangle 6"/>
          <p:cNvSpPr/>
          <p:nvPr/>
        </p:nvSpPr>
        <p:spPr>
          <a:xfrm>
            <a:off x="6271461" y="3149266"/>
            <a:ext cx="2403307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500" cap="small" dirty="0">
                <a:solidFill>
                  <a:prstClr val="black"/>
                </a:solidFill>
                <a:latin typeface="Calibri" panose="020F0502020204030204"/>
              </a:rPr>
              <a:t>Felhasználói réteg</a:t>
            </a:r>
            <a:endParaRPr lang="en-US" sz="1500" cap="sm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71461" y="3492166"/>
            <a:ext cx="2403307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500" cap="small" dirty="0">
                <a:solidFill>
                  <a:prstClr val="black"/>
                </a:solidFill>
                <a:latin typeface="Calibri" panose="020F0502020204030204"/>
              </a:rPr>
              <a:t>Szállítási réteg</a:t>
            </a:r>
            <a:endParaRPr lang="en-US" sz="1500" cap="sm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1461" y="3835066"/>
            <a:ext cx="2403307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500" b="1" cap="small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Hálózati réteg</a:t>
            </a:r>
            <a:endParaRPr lang="en-US" sz="1500" b="1" cap="small" dirty="0">
              <a:solidFill>
                <a:srgbClr val="5B9BD5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71461" y="4177966"/>
            <a:ext cx="2403307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500" cap="small" dirty="0">
                <a:solidFill>
                  <a:prstClr val="black"/>
                </a:solidFill>
                <a:latin typeface="Calibri" panose="020F0502020204030204"/>
              </a:rPr>
              <a:t>Adatkapcsolati réteg</a:t>
            </a:r>
            <a:endParaRPr lang="en-US" sz="1500" cap="sm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1461" y="4520866"/>
            <a:ext cx="2403307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500" cap="small" dirty="0">
                <a:solidFill>
                  <a:prstClr val="black"/>
                </a:solidFill>
                <a:latin typeface="Calibri" panose="020F0502020204030204"/>
              </a:rPr>
              <a:t>Fizikai réteg</a:t>
            </a:r>
            <a:endParaRPr lang="en-US" sz="1500" cap="smal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15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562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360"/>
            <a:ext cx="9144000" cy="99417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pPr algn="r"/>
            <a:r>
              <a:rPr lang="hu-HU" b="1" cap="small" dirty="0">
                <a:solidFill>
                  <a:schemeClr val="bg1"/>
                </a:solidFill>
              </a:rPr>
              <a:t>Hálózati réteg – forgalomirányítási algoritmusok 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8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Kapcsolatállapot alapú forgalomirányítás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Link-state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1500" b="1" cap="small" dirty="0"/>
              <a:t>Motiváció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1500" dirty="0"/>
              <a:t>Eltérő sávszélek figyelembevétele. 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1500" dirty="0"/>
              <a:t>Távolság alapú algoritmusok lassan konvergáltak.</a:t>
            </a:r>
          </a:p>
          <a:p>
            <a:pPr marL="0" indent="0">
              <a:buNone/>
            </a:pPr>
            <a:r>
              <a:rPr lang="hu-HU" sz="1500" b="1" cap="small" dirty="0"/>
              <a:t>Az alapötlet öt lépésből tevődik össze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hu-HU" sz="1500" dirty="0"/>
              <a:t>Szomszédok felkutatása, és hálózati címeik meghatározása.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500" dirty="0"/>
              <a:t>Megmérni a késleltetést vagy költséget minden szomszédhoz.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500" dirty="0"/>
              <a:t>Egy csomag összeállítása a megismert információkból.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500" dirty="0"/>
              <a:t>Csomag elküldése az </a:t>
            </a:r>
            <a:r>
              <a:rPr lang="hu-HU" sz="1500" b="1" dirty="0"/>
              <a:t>összes többi </a:t>
            </a:r>
            <a:r>
              <a:rPr lang="hu-HU" sz="1500" dirty="0" err="1"/>
              <a:t>router-nek</a:t>
            </a:r>
            <a:r>
              <a:rPr lang="hu-HU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500" dirty="0"/>
              <a:t>Kiszámítani a legrövidebb utat az összes többi </a:t>
            </a:r>
            <a:r>
              <a:rPr lang="hu-HU" sz="1500" dirty="0" err="1"/>
              <a:t>router-</a:t>
            </a:r>
            <a:r>
              <a:rPr lang="hu-HU" sz="1500" dirty="0"/>
              <a:t> </a:t>
            </a:r>
            <a:r>
              <a:rPr lang="hu-HU" sz="1500" dirty="0" err="1"/>
              <a:t>hez</a:t>
            </a:r>
            <a:r>
              <a:rPr lang="hu-HU" sz="1500" dirty="0"/>
              <a:t>. </a:t>
            </a:r>
          </a:p>
          <a:p>
            <a:pPr lvl="1"/>
            <a:r>
              <a:rPr lang="hu-HU" sz="1500" dirty="0" err="1"/>
              <a:t>Dijkstra</a:t>
            </a:r>
            <a:r>
              <a:rPr lang="hu-HU" sz="1500" dirty="0"/>
              <a:t> algoritmusát használják.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17</a:t>
            </a:fld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56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hu-HU" sz="1800" dirty="0"/>
              <a:t>A router beindulásakor az első feladat a szomszédok megismerése, ezért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u-HU" sz="1800" dirty="0"/>
              <a:t> csomag elküldésével éri el, amelyet minden kimenő vonalán kiküld. Elvárás, hogy a vonal másik végén lévő router válaszolt küldjön vissza, amelyben közli az azonosítóját (, ami globálisan egyedi!).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 késleltetés meghatározása, amelynek legközvetlenebb módja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u-HU" sz="1800" dirty="0"/>
              <a:t> csomag küldése, amelyet a másik oldalnak azonnal vissza kell küldenie. A körbeérési idő felével becsülhető a késleltetés. (Javítás lehet a többszöri kísérlet átlagából számított érték.)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Az adatok összegzése, és csomag előállítása a megismert információkról. A kapcsolatállapot tartalma: a feladó azonosítója, egy sorszám, egy korérték és a szomszédok listája. Minden szomszédhoz megadják a felé tapasztalható késleltetést. Az előállítás történhet </a:t>
            </a:r>
            <a:r>
              <a:rPr lang="hu-HU" sz="1800" dirty="0" err="1"/>
              <a:t>periodikusan</a:t>
            </a:r>
            <a:r>
              <a:rPr lang="hu-HU" sz="1800" dirty="0"/>
              <a:t> vagy hiba esemény esetén. (Un. LSA – Link </a:t>
            </a:r>
            <a:r>
              <a:rPr lang="hu-HU" sz="1800" dirty="0" err="1"/>
              <a:t>State</a:t>
            </a:r>
            <a:r>
              <a:rPr lang="hu-HU" sz="1800" dirty="0"/>
              <a:t> </a:t>
            </a:r>
            <a:r>
              <a:rPr lang="hu-HU" sz="1800" dirty="0" err="1"/>
              <a:t>Advertisment</a:t>
            </a:r>
            <a:r>
              <a:rPr lang="hu-HU" sz="1800" dirty="0"/>
              <a:t>, azaz kapcsolatállapot </a:t>
            </a:r>
            <a:r>
              <a:rPr lang="hu-HU" sz="1800" dirty="0" err="1"/>
              <a:t>hírdetés</a:t>
            </a:r>
            <a:r>
              <a:rPr lang="hu-HU" sz="1800" dirty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18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971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hu-HU" sz="1725" dirty="0"/>
              <a:t>A kapcsolat csomagok megbízható szétosztása. Erre használható az elárasztás módszere, viszont a csomagban van egy sorszám, amely minden küldésnél 1-gyel nő. A </a:t>
            </a:r>
            <a:r>
              <a:rPr lang="hu-HU" sz="1725" dirty="0" err="1"/>
              <a:t>router-ek</a:t>
            </a:r>
            <a:r>
              <a:rPr lang="hu-HU" sz="1725" dirty="0"/>
              <a:t> számon tartanak minden (forrás,sorszám) párt, amelyet látnak. Ha új érkezik, akkor azt küldik minden vonalon, kivéve azon, amin érkezett. A másod példányokat eldobják. A kisebb sorszámúakat elavultnak tekintik, és nem küldik tovább. </a:t>
            </a:r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0" indent="0">
              <a:buNone/>
            </a:pPr>
            <a:endParaRPr lang="hu-HU" sz="1725" b="1" dirty="0"/>
          </a:p>
          <a:p>
            <a:pPr lvl="1"/>
            <a:r>
              <a:rPr lang="hu-HU" sz="1725" b="1" dirty="0"/>
              <a:t>További finomítások:</a:t>
            </a:r>
            <a:r>
              <a:rPr lang="hu-HU" sz="1725" dirty="0"/>
              <a:t> tároló területre kerül először a csomag és nem a küldési sorba; nyugtázás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55652" y="370900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000" dirty="0"/>
                        <a:t>Probléma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000" dirty="0"/>
                        <a:t>Megoldás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000" dirty="0"/>
                        <a:t>Sorszámok egy idő után körbe érnek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000" dirty="0"/>
                        <a:t>32</a:t>
                      </a:r>
                      <a:r>
                        <a:rPr lang="hu-HU" sz="1000" baseline="0" dirty="0"/>
                        <a:t> bites sorszám használata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000" dirty="0"/>
                        <a:t>Router összeomlik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hu-HU" sz="1000" dirty="0"/>
                        <a:t>Kor bevezetése</a:t>
                      </a:r>
                      <a:r>
                        <a:rPr lang="hu-HU" sz="1000" baseline="0" dirty="0"/>
                        <a:t>. A kor értéket másod-percenként csökkenti a router, ha a kor eléri a nullát, akkor el kell dobni.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000" dirty="0"/>
                        <a:t>A</a:t>
                      </a:r>
                      <a:r>
                        <a:rPr lang="hu-HU" sz="1000" baseline="0" dirty="0"/>
                        <a:t> sorszám mező megsérül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19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06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Dinamikus algoritmusoknak 2 csoportja van:</a:t>
            </a:r>
          </a:p>
          <a:p>
            <a:pPr lvl="1"/>
            <a:r>
              <a:rPr lang="hu-HU" sz="2000" dirty="0"/>
              <a:t>távolságvektor alapú illetve (</a:t>
            </a:r>
            <a:r>
              <a:rPr lang="hu-HU" sz="2000" dirty="0" err="1"/>
              <a:t>distance</a:t>
            </a:r>
            <a:r>
              <a:rPr lang="hu-HU" sz="2000" dirty="0"/>
              <a:t> </a:t>
            </a:r>
            <a:r>
              <a:rPr lang="hu-HU" sz="2000" dirty="0" err="1"/>
              <a:t>vector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r>
              <a:rPr lang="hu-HU" sz="2000" dirty="0"/>
              <a:t>kapcsolatállapot alapú (</a:t>
            </a:r>
            <a:r>
              <a:rPr lang="hu-HU" sz="2000" dirty="0" err="1"/>
              <a:t>link-state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r>
              <a:rPr lang="hu-HU" sz="2000" b="1" u="sng" dirty="0"/>
              <a:t>Távolságvektor alapú</a:t>
            </a:r>
            <a:r>
              <a:rPr lang="hu-HU" sz="2000" dirty="0"/>
              <a:t>: Minden </a:t>
            </a:r>
            <a:r>
              <a:rPr lang="hu-HU" sz="2000" dirty="0" err="1"/>
              <a:t>router-nek</a:t>
            </a:r>
            <a:r>
              <a:rPr lang="hu-HU" sz="2000" dirty="0"/>
              <a:t> egy táblázatot kell karbantartania, amelyben minden célhoz szerepel a legrövidebb ismert távolság, és annak a vonalnak az azonosítója, amelyiken a célhoz lehet eljutni. A táblázatokat a szomszédoktól származó információk alapján frissítik.</a:t>
            </a:r>
          </a:p>
          <a:p>
            <a:pPr lvl="1"/>
            <a:r>
              <a:rPr lang="hu-HU" sz="2000" dirty="0"/>
              <a:t>Elosztott Bellman-Ford forgalomirányítási algoritmusként is nevezik.</a:t>
            </a:r>
          </a:p>
          <a:p>
            <a:pPr lvl="1"/>
            <a:r>
              <a:rPr lang="hu-HU" sz="2000" dirty="0"/>
              <a:t>ARPANET eredeti forgalomirányító algoritmusa ez volt. RIP (</a:t>
            </a:r>
            <a:r>
              <a:rPr lang="hu-HU" sz="2000" dirty="0" err="1"/>
              <a:t>Routing</a:t>
            </a:r>
            <a:r>
              <a:rPr lang="hu-HU" sz="2000" dirty="0"/>
              <a:t> </a:t>
            </a:r>
            <a:r>
              <a:rPr lang="hu-HU" sz="2000" dirty="0" err="1"/>
              <a:t>Information</a:t>
            </a:r>
            <a:r>
              <a:rPr lang="hu-HU" sz="2000" dirty="0"/>
              <a:t> </a:t>
            </a:r>
            <a:r>
              <a:rPr lang="hu-HU" sz="2000" dirty="0" err="1"/>
              <a:t>Protocol</a:t>
            </a:r>
            <a:r>
              <a:rPr lang="hu-HU" sz="2000" dirty="0"/>
              <a:t>) néven is ezt használták.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hu-HU" sz="1800" dirty="0"/>
              <a:t>Új útvonalak számítása. Amint egy router a kapcsolatállapot csomagok egy teljes készletét összegyűjtötte, megszerkesztheti az alhálózat teljes gráfját, mivel minden kapcsolat képviselve van. Erre lefuttatható </a:t>
            </a:r>
            <a:r>
              <a:rPr lang="hu-HU" sz="1800" dirty="0" err="1"/>
              <a:t>Dijkstra</a:t>
            </a:r>
            <a:r>
              <a:rPr lang="hu-HU" sz="1800" dirty="0"/>
              <a:t> algoritmusa, eredményeképp pedig megkapjuk a forgalomirányító táblát.</a:t>
            </a:r>
          </a:p>
          <a:p>
            <a:pPr marL="0" indent="0">
              <a:buNone/>
            </a:pPr>
            <a:r>
              <a:rPr lang="hu-HU" sz="1800" b="1" cap="small" dirty="0"/>
              <a:t>Jellemzők</a:t>
            </a:r>
          </a:p>
          <a:p>
            <a:r>
              <a:rPr lang="hu-HU" sz="1800" dirty="0"/>
              <a:t>A </a:t>
            </a:r>
            <a:r>
              <a:rPr lang="hu-HU" sz="1800" dirty="0" err="1"/>
              <a:t>router-ek</a:t>
            </a:r>
            <a:r>
              <a:rPr lang="hu-HU" sz="1800" dirty="0"/>
              <a:t> és a </a:t>
            </a:r>
            <a:r>
              <a:rPr lang="hu-HU" sz="1800" dirty="0" err="1"/>
              <a:t>router-ek</a:t>
            </a:r>
            <a:r>
              <a:rPr lang="hu-HU" sz="1800" dirty="0"/>
              <a:t> szomszédinak átlagos számával arányos tárterület kell az algoritmus futtatásához. </a:t>
            </a:r>
            <a:r>
              <a:rPr lang="hu-HU" sz="1800" i="1" dirty="0"/>
              <a:t>O(</a:t>
            </a:r>
            <a:r>
              <a:rPr lang="hu-HU" sz="1800" i="1" dirty="0" err="1"/>
              <a:t>kn</a:t>
            </a:r>
            <a:r>
              <a:rPr lang="hu-HU" sz="1800" i="1" dirty="0"/>
              <a:t>)</a:t>
            </a:r>
            <a:r>
              <a:rPr lang="hu-HU" sz="1800" dirty="0"/>
              <a:t>, ahol </a:t>
            </a:r>
            <a:r>
              <a:rPr lang="hu-HU" sz="1800" i="1" dirty="0"/>
              <a:t>k</a:t>
            </a:r>
            <a:r>
              <a:rPr lang="hu-HU" sz="1800" dirty="0"/>
              <a:t> a szomszédok száma és </a:t>
            </a:r>
            <a:r>
              <a:rPr lang="hu-HU" sz="1800" i="1" dirty="0"/>
              <a:t>n</a:t>
            </a:r>
            <a:r>
              <a:rPr lang="hu-HU" sz="1800" dirty="0"/>
              <a:t> a </a:t>
            </a:r>
            <a:r>
              <a:rPr lang="hu-HU" sz="1800" dirty="0" err="1"/>
              <a:t>router-ek</a:t>
            </a:r>
            <a:r>
              <a:rPr lang="hu-HU" sz="1800" dirty="0"/>
              <a:t> száma. Azaz nagy hálózatok esetén a számítás költséges és memória igényes lesz.</a:t>
            </a:r>
          </a:p>
          <a:p>
            <a:r>
              <a:rPr lang="hu-HU" sz="1800" dirty="0"/>
              <a:t>A hardver- és szoftver-problémák komoly gondot okozhatnak. A hálózat méretének növekedésével a hiba valószínűsége is nő.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20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930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(1959)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Statikus algoritmus</a:t>
            </a:r>
            <a:endParaRPr lang="hu-HU" sz="1800" b="1" dirty="0"/>
          </a:p>
          <a:p>
            <a:r>
              <a:rPr lang="hu-HU" sz="1800" b="1" dirty="0"/>
              <a:t>Cél:</a:t>
            </a:r>
            <a:r>
              <a:rPr lang="hu-HU" sz="1800" dirty="0"/>
              <a:t> két csomópont közötti legrövidebb út meghatározása.</a:t>
            </a:r>
          </a:p>
          <a:p>
            <a:pPr marL="0" indent="0">
              <a:buNone/>
            </a:pPr>
            <a:r>
              <a:rPr lang="hu-HU" sz="1800" b="1" cap="small" dirty="0"/>
              <a:t>Informális leírás</a:t>
            </a:r>
            <a:endParaRPr lang="hu-HU" sz="1800" dirty="0"/>
          </a:p>
          <a:p>
            <a:pPr>
              <a:spcBef>
                <a:spcPts val="0"/>
              </a:spcBef>
            </a:pPr>
            <a:r>
              <a:rPr lang="hu-HU" sz="1800" dirty="0"/>
              <a:t>Minden csomópontot felcímkézünk a forrás csomóponttól való legrövidebb ismert út mentén mért távolságával.</a:t>
            </a:r>
          </a:p>
          <a:p>
            <a:pPr lvl="1"/>
            <a:r>
              <a:rPr lang="hu-HU" dirty="0"/>
              <a:t>Kezdetben a távolság végtelen, mivel nem ismerünk útvonalat.</a:t>
            </a:r>
          </a:p>
          <a:p>
            <a:r>
              <a:rPr lang="hu-HU" sz="1800" dirty="0"/>
              <a:t>Az algoritmus működése során a címkék változhatnak az utak megtalálásával. Két fajta címkét különböztetünk meg: ideiglenes és állandó. Kezdetben minden címke ideiglenes. A legrövidebb út megtalálásakor a címke állandó címkévé válik, és továbbá nem változik.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21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298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- Példa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971" y="3565899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A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23767" y="2962261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B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23767" y="4240617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G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09717" y="2962261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C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09717" y="4240617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val 8"/>
          <p:cNvSpPr/>
          <p:nvPr/>
        </p:nvSpPr>
        <p:spPr>
          <a:xfrm>
            <a:off x="3712341" y="3575872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" name="Straight Connector 9"/>
          <p:cNvCxnSpPr>
            <a:stCxn id="4" idx="7"/>
            <a:endCxn id="5" idx="3"/>
          </p:cNvCxnSpPr>
          <p:nvPr/>
        </p:nvCxnSpPr>
        <p:spPr>
          <a:xfrm flipV="1">
            <a:off x="864655" y="3216434"/>
            <a:ext cx="409328" cy="393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1"/>
          </p:cNvCxnSpPr>
          <p:nvPr/>
        </p:nvCxnSpPr>
        <p:spPr>
          <a:xfrm>
            <a:off x="864655" y="3820072"/>
            <a:ext cx="409328" cy="464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7" idx="2"/>
          </p:cNvCxnSpPr>
          <p:nvPr/>
        </p:nvCxnSpPr>
        <p:spPr>
          <a:xfrm>
            <a:off x="1566667" y="3111152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8" idx="2"/>
          </p:cNvCxnSpPr>
          <p:nvPr/>
        </p:nvCxnSpPr>
        <p:spPr>
          <a:xfrm>
            <a:off x="1566667" y="4389508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3402401" y="3830045"/>
            <a:ext cx="360157" cy="454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5"/>
            <a:endCxn id="9" idx="1"/>
          </p:cNvCxnSpPr>
          <p:nvPr/>
        </p:nvCxnSpPr>
        <p:spPr>
          <a:xfrm>
            <a:off x="3402401" y="3216434"/>
            <a:ext cx="360157" cy="403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1732" y="318936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880" y="399971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796312" y="3571359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E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37172" y="3567227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F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2" name="Straight Connector 41"/>
          <p:cNvCxnSpPr>
            <a:stCxn id="5" idx="5"/>
            <a:endCxn id="39" idx="1"/>
          </p:cNvCxnSpPr>
          <p:nvPr/>
        </p:nvCxnSpPr>
        <p:spPr>
          <a:xfrm>
            <a:off x="1516451" y="3216434"/>
            <a:ext cx="330077" cy="398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7"/>
            <a:endCxn id="39" idx="3"/>
          </p:cNvCxnSpPr>
          <p:nvPr/>
        </p:nvCxnSpPr>
        <p:spPr>
          <a:xfrm flipV="1">
            <a:off x="1516451" y="3825532"/>
            <a:ext cx="330077" cy="458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40" idx="2"/>
          </p:cNvCxnSpPr>
          <p:nvPr/>
        </p:nvCxnSpPr>
        <p:spPr>
          <a:xfrm flipV="1">
            <a:off x="2139211" y="3716118"/>
            <a:ext cx="397961" cy="4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7"/>
            <a:endCxn id="7" idx="3"/>
          </p:cNvCxnSpPr>
          <p:nvPr/>
        </p:nvCxnSpPr>
        <p:spPr>
          <a:xfrm flipV="1">
            <a:off x="2829856" y="3216433"/>
            <a:ext cx="330077" cy="394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5"/>
            <a:endCxn id="8" idx="1"/>
          </p:cNvCxnSpPr>
          <p:nvPr/>
        </p:nvCxnSpPr>
        <p:spPr>
          <a:xfrm>
            <a:off x="2829856" y="3821400"/>
            <a:ext cx="330077" cy="46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446686" y="392385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45679" y="329506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200322" y="285393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04521" y="392041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03515" y="329163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00322" y="436623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69502" y="395556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69502" y="321337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222632" y="346951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696383" y="3568878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796312" y="3740504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386702" y="4359247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275249" y="2853937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887335" y="3567720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311336" y="4367250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cxnSp>
        <p:nvCxnSpPr>
          <p:cNvPr id="171" name="Straight Arrow Connector 170"/>
          <p:cNvCxnSpPr>
            <a:endCxn id="4" idx="1"/>
          </p:cNvCxnSpPr>
          <p:nvPr/>
        </p:nvCxnSpPr>
        <p:spPr>
          <a:xfrm>
            <a:off x="433772" y="3355101"/>
            <a:ext cx="188416" cy="25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3185180"/>
            <a:ext cx="547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200" dirty="0">
                <a:solidFill>
                  <a:prstClr val="black"/>
                </a:solidFill>
                <a:latin typeface="Calibri" panose="020F0502020204030204"/>
              </a:rPr>
              <a:t>forrás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4" name="Straight Arrow Connector 173"/>
          <p:cNvCxnSpPr>
            <a:endCxn id="9" idx="5"/>
          </p:cNvCxnSpPr>
          <p:nvPr/>
        </p:nvCxnSpPr>
        <p:spPr>
          <a:xfrm flipH="1" flipV="1">
            <a:off x="4005025" y="3830045"/>
            <a:ext cx="160298" cy="36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074889" y="4118109"/>
            <a:ext cx="502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hu-HU" sz="1200" dirty="0">
                <a:solidFill>
                  <a:prstClr val="black"/>
                </a:solidFill>
                <a:latin typeface="Calibri" panose="020F0502020204030204"/>
              </a:rPr>
              <a:t>cél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403223" y="2849850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61942" y="2849850"/>
            <a:ext cx="2282059" cy="1517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/>
            <a:r>
              <a:rPr lang="en-US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defTabSz="342900"/>
            <a:endParaRPr lang="hu-HU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 = {(B,2),(G,6)}</a:t>
            </a:r>
            <a:endParaRPr lang="en-US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22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5481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- Példa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28650" y="3575726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A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95638" y="2973579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B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95638" y="4251935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G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081588" y="2973579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C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81588" y="4251935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00782" y="3578727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6" name="Straight Connector 25"/>
          <p:cNvCxnSpPr>
            <a:stCxn id="20" idx="7"/>
            <a:endCxn id="21" idx="3"/>
          </p:cNvCxnSpPr>
          <p:nvPr/>
        </p:nvCxnSpPr>
        <p:spPr>
          <a:xfrm flipV="1">
            <a:off x="921334" y="3227752"/>
            <a:ext cx="324521" cy="391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5"/>
            <a:endCxn id="22" idx="1"/>
          </p:cNvCxnSpPr>
          <p:nvPr/>
        </p:nvCxnSpPr>
        <p:spPr>
          <a:xfrm>
            <a:off x="921334" y="3829899"/>
            <a:ext cx="324521" cy="465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1538538" y="3122470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6"/>
            <a:endCxn id="24" idx="2"/>
          </p:cNvCxnSpPr>
          <p:nvPr/>
        </p:nvCxnSpPr>
        <p:spPr>
          <a:xfrm>
            <a:off x="1538538" y="4400826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7"/>
            <a:endCxn id="25" idx="3"/>
          </p:cNvCxnSpPr>
          <p:nvPr/>
        </p:nvCxnSpPr>
        <p:spPr>
          <a:xfrm flipV="1">
            <a:off x="3374272" y="3832900"/>
            <a:ext cx="276727" cy="462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5"/>
            <a:endCxn id="25" idx="1"/>
          </p:cNvCxnSpPr>
          <p:nvPr/>
        </p:nvCxnSpPr>
        <p:spPr>
          <a:xfrm>
            <a:off x="3374272" y="3227752"/>
            <a:ext cx="276727" cy="394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768183" y="3579858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E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509043" y="3575726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F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3" name="Straight Connector 52"/>
          <p:cNvCxnSpPr>
            <a:stCxn id="21" idx="5"/>
            <a:endCxn id="51" idx="1"/>
          </p:cNvCxnSpPr>
          <p:nvPr/>
        </p:nvCxnSpPr>
        <p:spPr>
          <a:xfrm>
            <a:off x="1488322" y="3227752"/>
            <a:ext cx="330077" cy="3957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7"/>
            <a:endCxn id="51" idx="3"/>
          </p:cNvCxnSpPr>
          <p:nvPr/>
        </p:nvCxnSpPr>
        <p:spPr>
          <a:xfrm flipV="1">
            <a:off x="1488322" y="3834031"/>
            <a:ext cx="330077" cy="461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6"/>
            <a:endCxn id="52" idx="2"/>
          </p:cNvCxnSpPr>
          <p:nvPr/>
        </p:nvCxnSpPr>
        <p:spPr>
          <a:xfrm flipV="1">
            <a:off x="2111083" y="3724617"/>
            <a:ext cx="397961" cy="4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7"/>
            <a:endCxn id="23" idx="3"/>
          </p:cNvCxnSpPr>
          <p:nvPr/>
        </p:nvCxnSpPr>
        <p:spPr>
          <a:xfrm flipV="1">
            <a:off x="2801728" y="3227752"/>
            <a:ext cx="330077" cy="391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5"/>
            <a:endCxn id="24" idx="1"/>
          </p:cNvCxnSpPr>
          <p:nvPr/>
        </p:nvCxnSpPr>
        <p:spPr>
          <a:xfrm>
            <a:off x="2801728" y="3829899"/>
            <a:ext cx="330077" cy="465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32607" y="319649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39754" y="400684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447560" y="393098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446554" y="330220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01197" y="2861072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005396" y="392755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04389" y="329876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201197" y="437337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570377" y="3962702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570377" y="322051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201166" y="347482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686216" y="3567912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864489" y="3734936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376535" y="4358281"/>
            <a:ext cx="522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(6,A)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403527" y="2849850"/>
            <a:ext cx="5334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(2,A)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265082" y="2852971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877168" y="3566754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301169" y="4366284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863400" y="2849850"/>
            <a:ext cx="2282059" cy="1517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/>
            <a:r>
              <a:rPr lang="en-US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{(A,B)}</a:t>
            </a:r>
          </a:p>
          <a:p>
            <a:pPr defTabSz="342900"/>
            <a:endParaRPr lang="hu-HU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 = {(E,4),(G,6),</a:t>
            </a: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(C,9)}</a:t>
            </a:r>
            <a:endParaRPr lang="en-US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23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18094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- Példa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28650" y="3565086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A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280446" y="2961448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B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280446" y="4239804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G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3166396" y="2961448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C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166396" y="4239804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3769020" y="3575059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2" name="Straight Connector 81"/>
          <p:cNvCxnSpPr>
            <a:stCxn id="76" idx="7"/>
            <a:endCxn id="77" idx="3"/>
          </p:cNvCxnSpPr>
          <p:nvPr/>
        </p:nvCxnSpPr>
        <p:spPr>
          <a:xfrm flipV="1">
            <a:off x="921334" y="3215621"/>
            <a:ext cx="409328" cy="393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5"/>
            <a:endCxn id="78" idx="1"/>
          </p:cNvCxnSpPr>
          <p:nvPr/>
        </p:nvCxnSpPr>
        <p:spPr>
          <a:xfrm>
            <a:off x="921334" y="3819259"/>
            <a:ext cx="409328" cy="464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7" idx="6"/>
            <a:endCxn id="79" idx="2"/>
          </p:cNvCxnSpPr>
          <p:nvPr/>
        </p:nvCxnSpPr>
        <p:spPr>
          <a:xfrm>
            <a:off x="1623346" y="3110339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6"/>
            <a:endCxn id="80" idx="2"/>
          </p:cNvCxnSpPr>
          <p:nvPr/>
        </p:nvCxnSpPr>
        <p:spPr>
          <a:xfrm>
            <a:off x="1623346" y="4388695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0" idx="7"/>
            <a:endCxn id="81" idx="3"/>
          </p:cNvCxnSpPr>
          <p:nvPr/>
        </p:nvCxnSpPr>
        <p:spPr>
          <a:xfrm flipV="1">
            <a:off x="3459080" y="3829232"/>
            <a:ext cx="360157" cy="454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5"/>
            <a:endCxn id="81" idx="1"/>
          </p:cNvCxnSpPr>
          <p:nvPr/>
        </p:nvCxnSpPr>
        <p:spPr>
          <a:xfrm>
            <a:off x="3459080" y="3215621"/>
            <a:ext cx="360157" cy="403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88411" y="318855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5559" y="399890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1852991" y="3570546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593851" y="3566414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F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4" name="Straight Connector 103"/>
          <p:cNvCxnSpPr>
            <a:stCxn id="77" idx="5"/>
            <a:endCxn id="102" idx="1"/>
          </p:cNvCxnSpPr>
          <p:nvPr/>
        </p:nvCxnSpPr>
        <p:spPr>
          <a:xfrm>
            <a:off x="1573130" y="3215621"/>
            <a:ext cx="330077" cy="398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8" idx="7"/>
            <a:endCxn id="102" idx="3"/>
          </p:cNvCxnSpPr>
          <p:nvPr/>
        </p:nvCxnSpPr>
        <p:spPr>
          <a:xfrm flipV="1">
            <a:off x="1573130" y="3824719"/>
            <a:ext cx="330077" cy="458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2" idx="6"/>
            <a:endCxn id="103" idx="2"/>
          </p:cNvCxnSpPr>
          <p:nvPr/>
        </p:nvCxnSpPr>
        <p:spPr>
          <a:xfrm flipV="1">
            <a:off x="2195890" y="3715305"/>
            <a:ext cx="397961" cy="4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3" idx="7"/>
            <a:endCxn id="79" idx="3"/>
          </p:cNvCxnSpPr>
          <p:nvPr/>
        </p:nvCxnSpPr>
        <p:spPr>
          <a:xfrm flipV="1">
            <a:off x="2886535" y="3215620"/>
            <a:ext cx="330077" cy="394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5"/>
            <a:endCxn id="80" idx="1"/>
          </p:cNvCxnSpPr>
          <p:nvPr/>
        </p:nvCxnSpPr>
        <p:spPr>
          <a:xfrm>
            <a:off x="2886535" y="3820587"/>
            <a:ext cx="330077" cy="46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500066" y="392432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499060" y="329553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3703" y="285440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057902" y="392088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056895" y="329209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253703" y="436670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622883" y="395603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622883" y="3213842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277732" y="3471687"/>
            <a:ext cx="2126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810909" y="3567912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989182" y="3734936"/>
            <a:ext cx="5245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(4,B)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501228" y="4358281"/>
            <a:ext cx="522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(6,A)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528219" y="2849850"/>
            <a:ext cx="5334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(2,A)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389774" y="2852971"/>
            <a:ext cx="5164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(9,B)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001861" y="3566754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425862" y="4366284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863400" y="2849850"/>
            <a:ext cx="2282059" cy="1517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/>
            <a:r>
              <a:rPr lang="en-US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{(A,B),(</a:t>
            </a:r>
            <a:r>
              <a:rPr lang="hu-HU" sz="15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,E)}</a:t>
            </a:r>
          </a:p>
          <a:p>
            <a:pPr defTabSz="342900"/>
            <a:endParaRPr lang="hu-HU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 = {(G,5),(F,6),</a:t>
            </a: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(C,9)}</a:t>
            </a:r>
            <a:endParaRPr lang="en-US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24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2053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- Példa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28650" y="3541010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A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195638" y="2938863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B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195638" y="4217219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G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3081588" y="2938863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C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3081588" y="4217219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3600782" y="3544011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4" name="Straight Connector 93"/>
          <p:cNvCxnSpPr>
            <a:stCxn id="88" idx="7"/>
            <a:endCxn id="89" idx="3"/>
          </p:cNvCxnSpPr>
          <p:nvPr/>
        </p:nvCxnSpPr>
        <p:spPr>
          <a:xfrm flipV="1">
            <a:off x="921334" y="3193036"/>
            <a:ext cx="324521" cy="3915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8" idx="5"/>
            <a:endCxn id="90" idx="1"/>
          </p:cNvCxnSpPr>
          <p:nvPr/>
        </p:nvCxnSpPr>
        <p:spPr>
          <a:xfrm>
            <a:off x="921334" y="3795183"/>
            <a:ext cx="324521" cy="465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9" idx="6"/>
            <a:endCxn id="91" idx="2"/>
          </p:cNvCxnSpPr>
          <p:nvPr/>
        </p:nvCxnSpPr>
        <p:spPr>
          <a:xfrm>
            <a:off x="1538538" y="3087754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6"/>
            <a:endCxn id="92" idx="2"/>
          </p:cNvCxnSpPr>
          <p:nvPr/>
        </p:nvCxnSpPr>
        <p:spPr>
          <a:xfrm>
            <a:off x="1538538" y="4366110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7"/>
            <a:endCxn id="93" idx="3"/>
          </p:cNvCxnSpPr>
          <p:nvPr/>
        </p:nvCxnSpPr>
        <p:spPr>
          <a:xfrm flipV="1">
            <a:off x="3374272" y="3798184"/>
            <a:ext cx="276727" cy="462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1" idx="5"/>
            <a:endCxn id="93" idx="1"/>
          </p:cNvCxnSpPr>
          <p:nvPr/>
        </p:nvCxnSpPr>
        <p:spPr>
          <a:xfrm>
            <a:off x="3374272" y="3193036"/>
            <a:ext cx="276727" cy="394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1768183" y="3545142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509043" y="3541010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F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1" name="Straight Connector 110"/>
          <p:cNvCxnSpPr>
            <a:stCxn id="89" idx="5"/>
            <a:endCxn id="109" idx="1"/>
          </p:cNvCxnSpPr>
          <p:nvPr/>
        </p:nvCxnSpPr>
        <p:spPr>
          <a:xfrm>
            <a:off x="1488322" y="3193036"/>
            <a:ext cx="330077" cy="39571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0" idx="7"/>
            <a:endCxn id="109" idx="3"/>
          </p:cNvCxnSpPr>
          <p:nvPr/>
        </p:nvCxnSpPr>
        <p:spPr>
          <a:xfrm flipV="1">
            <a:off x="1488322" y="3799315"/>
            <a:ext cx="330077" cy="4615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9" idx="6"/>
            <a:endCxn id="110" idx="2"/>
          </p:cNvCxnSpPr>
          <p:nvPr/>
        </p:nvCxnSpPr>
        <p:spPr>
          <a:xfrm flipV="1">
            <a:off x="2111083" y="3689901"/>
            <a:ext cx="397961" cy="4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7"/>
            <a:endCxn id="91" idx="3"/>
          </p:cNvCxnSpPr>
          <p:nvPr/>
        </p:nvCxnSpPr>
        <p:spPr>
          <a:xfrm flipV="1">
            <a:off x="2801728" y="3193036"/>
            <a:ext cx="330077" cy="391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5"/>
            <a:endCxn id="92" idx="1"/>
          </p:cNvCxnSpPr>
          <p:nvPr/>
        </p:nvCxnSpPr>
        <p:spPr>
          <a:xfrm>
            <a:off x="2801728" y="3795183"/>
            <a:ext cx="330077" cy="465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00096" y="319896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07244" y="400931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415050" y="393345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414043" y="330466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168687" y="286353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972885" y="393001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971879" y="3301232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168687" y="437584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537866" y="396516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537866" y="322297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169067" y="347742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727488" y="3567912"/>
            <a:ext cx="5068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(6,E)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905762" y="3734936"/>
            <a:ext cx="5245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(4,B)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417807" y="4358281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(5,E)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444799" y="2849850"/>
            <a:ext cx="5334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(2,A)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306354" y="2852971"/>
            <a:ext cx="5164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(9,B)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918441" y="3566754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342441" y="4366284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863400" y="2849850"/>
            <a:ext cx="2282059" cy="1517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/>
            <a:r>
              <a:rPr lang="en-US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{(A,B),(</a:t>
            </a:r>
            <a:r>
              <a:rPr lang="hu-HU" sz="15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,E),</a:t>
            </a: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(E,G)}</a:t>
            </a:r>
          </a:p>
          <a:p>
            <a:pPr defTabSz="342900"/>
            <a:endParaRPr lang="hu-HU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 = {(F,6),(C,9)</a:t>
            </a: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(H,9)}</a:t>
            </a:r>
            <a:endParaRPr lang="en-US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25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467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- Példa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28650" y="3581785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A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80446" y="2978147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B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80446" y="4256503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G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66396" y="2978147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C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66396" y="4256503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val 8"/>
          <p:cNvSpPr/>
          <p:nvPr/>
        </p:nvSpPr>
        <p:spPr>
          <a:xfrm>
            <a:off x="3769020" y="3591758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" name="Straight Connector 9"/>
          <p:cNvCxnSpPr>
            <a:stCxn id="4" idx="7"/>
            <a:endCxn id="5" idx="3"/>
          </p:cNvCxnSpPr>
          <p:nvPr/>
        </p:nvCxnSpPr>
        <p:spPr>
          <a:xfrm flipV="1">
            <a:off x="921334" y="3232321"/>
            <a:ext cx="409328" cy="393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1"/>
          </p:cNvCxnSpPr>
          <p:nvPr/>
        </p:nvCxnSpPr>
        <p:spPr>
          <a:xfrm>
            <a:off x="921334" y="3835958"/>
            <a:ext cx="409328" cy="464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7" idx="2"/>
          </p:cNvCxnSpPr>
          <p:nvPr/>
        </p:nvCxnSpPr>
        <p:spPr>
          <a:xfrm>
            <a:off x="1623346" y="3127038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8" idx="2"/>
          </p:cNvCxnSpPr>
          <p:nvPr/>
        </p:nvCxnSpPr>
        <p:spPr>
          <a:xfrm>
            <a:off x="1623346" y="4405394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3459080" y="3845932"/>
            <a:ext cx="360157" cy="454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5"/>
            <a:endCxn id="9" idx="1"/>
          </p:cNvCxnSpPr>
          <p:nvPr/>
        </p:nvCxnSpPr>
        <p:spPr>
          <a:xfrm>
            <a:off x="3459080" y="3232320"/>
            <a:ext cx="360157" cy="403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8411" y="320524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5559" y="401560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852991" y="3587245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93851" y="3583114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F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2" name="Straight Connector 41"/>
          <p:cNvCxnSpPr>
            <a:stCxn id="5" idx="5"/>
            <a:endCxn id="39" idx="1"/>
          </p:cNvCxnSpPr>
          <p:nvPr/>
        </p:nvCxnSpPr>
        <p:spPr>
          <a:xfrm>
            <a:off x="1573130" y="3232321"/>
            <a:ext cx="330077" cy="398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7"/>
            <a:endCxn id="39" idx="3"/>
          </p:cNvCxnSpPr>
          <p:nvPr/>
        </p:nvCxnSpPr>
        <p:spPr>
          <a:xfrm flipV="1">
            <a:off x="1573130" y="3841418"/>
            <a:ext cx="330077" cy="4586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40" idx="2"/>
          </p:cNvCxnSpPr>
          <p:nvPr/>
        </p:nvCxnSpPr>
        <p:spPr>
          <a:xfrm flipV="1">
            <a:off x="2195890" y="3732005"/>
            <a:ext cx="397961" cy="4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7"/>
            <a:endCxn id="7" idx="3"/>
          </p:cNvCxnSpPr>
          <p:nvPr/>
        </p:nvCxnSpPr>
        <p:spPr>
          <a:xfrm flipV="1">
            <a:off x="2886535" y="3232320"/>
            <a:ext cx="330077" cy="394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5"/>
            <a:endCxn id="8" idx="1"/>
          </p:cNvCxnSpPr>
          <p:nvPr/>
        </p:nvCxnSpPr>
        <p:spPr>
          <a:xfrm>
            <a:off x="2886535" y="3837287"/>
            <a:ext cx="330077" cy="46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503365" y="393974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02358" y="331095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257001" y="286982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61200" y="393630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60194" y="330751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57001" y="438212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26181" y="397145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26181" y="322926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279311" y="348540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879872" y="3574039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(6,E)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50240" y="3750727"/>
            <a:ext cx="5245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(4,B)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462285" y="4374072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(5,E)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489277" y="2865640"/>
            <a:ext cx="5334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(2,A)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350832" y="2868762"/>
            <a:ext cx="5164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(9,B)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962919" y="3582544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386920" y="4382074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(9,G)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63400" y="2849850"/>
            <a:ext cx="2282059" cy="1517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/>
            <a:r>
              <a:rPr lang="en-US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{(A,B),(</a:t>
            </a:r>
            <a:r>
              <a:rPr lang="hu-HU" sz="15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,E),</a:t>
            </a: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(E,G),(E,F)}</a:t>
            </a:r>
          </a:p>
          <a:p>
            <a:pPr defTabSz="342900"/>
            <a:endParaRPr lang="hu-HU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 = {(H,8),(C,9)}</a:t>
            </a:r>
            <a:endParaRPr lang="en-US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26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3873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-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27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8650" y="3564504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A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95638" y="2962357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B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95638" y="4240713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G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081588" y="2962357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C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81588" y="4240713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H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00782" y="3567505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6" name="Straight Connector 25"/>
          <p:cNvCxnSpPr>
            <a:stCxn id="20" idx="7"/>
            <a:endCxn id="21" idx="3"/>
          </p:cNvCxnSpPr>
          <p:nvPr/>
        </p:nvCxnSpPr>
        <p:spPr>
          <a:xfrm flipV="1">
            <a:off x="921334" y="3216530"/>
            <a:ext cx="324521" cy="391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5"/>
            <a:endCxn id="22" idx="1"/>
          </p:cNvCxnSpPr>
          <p:nvPr/>
        </p:nvCxnSpPr>
        <p:spPr>
          <a:xfrm>
            <a:off x="921334" y="3818677"/>
            <a:ext cx="324521" cy="465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1538538" y="3111248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6"/>
            <a:endCxn id="24" idx="2"/>
          </p:cNvCxnSpPr>
          <p:nvPr/>
        </p:nvCxnSpPr>
        <p:spPr>
          <a:xfrm>
            <a:off x="1538538" y="4389604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7"/>
            <a:endCxn id="25" idx="3"/>
          </p:cNvCxnSpPr>
          <p:nvPr/>
        </p:nvCxnSpPr>
        <p:spPr>
          <a:xfrm flipV="1">
            <a:off x="3374272" y="3821678"/>
            <a:ext cx="276727" cy="462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5"/>
            <a:endCxn id="25" idx="1"/>
          </p:cNvCxnSpPr>
          <p:nvPr/>
        </p:nvCxnSpPr>
        <p:spPr>
          <a:xfrm>
            <a:off x="3374272" y="3216530"/>
            <a:ext cx="276727" cy="394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768183" y="3568636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509043" y="3564504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F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3" name="Straight Connector 52"/>
          <p:cNvCxnSpPr>
            <a:stCxn id="21" idx="5"/>
            <a:endCxn id="51" idx="1"/>
          </p:cNvCxnSpPr>
          <p:nvPr/>
        </p:nvCxnSpPr>
        <p:spPr>
          <a:xfrm>
            <a:off x="1488322" y="3216530"/>
            <a:ext cx="330077" cy="395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7"/>
            <a:endCxn id="51" idx="3"/>
          </p:cNvCxnSpPr>
          <p:nvPr/>
        </p:nvCxnSpPr>
        <p:spPr>
          <a:xfrm flipV="1">
            <a:off x="1488322" y="3822809"/>
            <a:ext cx="330077" cy="4615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6"/>
            <a:endCxn id="52" idx="2"/>
          </p:cNvCxnSpPr>
          <p:nvPr/>
        </p:nvCxnSpPr>
        <p:spPr>
          <a:xfrm flipV="1">
            <a:off x="2111083" y="3713395"/>
            <a:ext cx="397961" cy="4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7"/>
            <a:endCxn id="23" idx="3"/>
          </p:cNvCxnSpPr>
          <p:nvPr/>
        </p:nvCxnSpPr>
        <p:spPr>
          <a:xfrm flipV="1">
            <a:off x="2801728" y="3216530"/>
            <a:ext cx="330077" cy="391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5"/>
            <a:endCxn id="24" idx="1"/>
          </p:cNvCxnSpPr>
          <p:nvPr/>
        </p:nvCxnSpPr>
        <p:spPr>
          <a:xfrm>
            <a:off x="2801728" y="3818677"/>
            <a:ext cx="330077" cy="465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32607" y="318527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39754" y="399562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447560" y="391976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446554" y="329098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01197" y="284985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005396" y="391633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04389" y="328754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201197" y="436215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570377" y="395148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570377" y="320928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201166" y="346360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790592" y="3577784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(6,E)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869652" y="3745966"/>
            <a:ext cx="5245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(4,B)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381698" y="4369312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(5,E)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408690" y="2860880"/>
            <a:ext cx="5334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(2,A)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270245" y="2864002"/>
            <a:ext cx="5164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(9,B)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882331" y="3577784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(∞,-)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306331" y="4377314"/>
            <a:ext cx="5068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(8,F)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63400" y="2849850"/>
            <a:ext cx="2282059" cy="1517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/>
            <a:r>
              <a:rPr lang="en-US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{(A,B),(</a:t>
            </a:r>
            <a:r>
              <a:rPr lang="hu-HU" sz="15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,E),</a:t>
            </a: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(E,G),(E,F), </a:t>
            </a: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(F,H)}</a:t>
            </a:r>
          </a:p>
          <a:p>
            <a:pPr defTabSz="342900"/>
            <a:endParaRPr lang="hu-HU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= {(C,9),(D,10)}</a:t>
            </a:r>
            <a:endParaRPr lang="en-US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94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- Példa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28650" y="3559719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A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280446" y="2956081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B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280446" y="4234437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G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3166396" y="2956081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C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166396" y="4234437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H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3769020" y="3569692"/>
            <a:ext cx="342900" cy="29778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2" name="Straight Connector 81"/>
          <p:cNvCxnSpPr>
            <a:stCxn id="76" idx="7"/>
            <a:endCxn id="77" idx="3"/>
          </p:cNvCxnSpPr>
          <p:nvPr/>
        </p:nvCxnSpPr>
        <p:spPr>
          <a:xfrm flipV="1">
            <a:off x="921334" y="3210254"/>
            <a:ext cx="409328" cy="393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5"/>
            <a:endCxn id="78" idx="1"/>
          </p:cNvCxnSpPr>
          <p:nvPr/>
        </p:nvCxnSpPr>
        <p:spPr>
          <a:xfrm>
            <a:off x="921334" y="3813892"/>
            <a:ext cx="409328" cy="464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7" idx="6"/>
            <a:endCxn id="79" idx="2"/>
          </p:cNvCxnSpPr>
          <p:nvPr/>
        </p:nvCxnSpPr>
        <p:spPr>
          <a:xfrm>
            <a:off x="1623346" y="3104972"/>
            <a:ext cx="1543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6"/>
            <a:endCxn id="80" idx="2"/>
          </p:cNvCxnSpPr>
          <p:nvPr/>
        </p:nvCxnSpPr>
        <p:spPr>
          <a:xfrm>
            <a:off x="1623346" y="4383328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0" idx="7"/>
            <a:endCxn id="81" idx="3"/>
          </p:cNvCxnSpPr>
          <p:nvPr/>
        </p:nvCxnSpPr>
        <p:spPr>
          <a:xfrm flipV="1">
            <a:off x="3459080" y="3823865"/>
            <a:ext cx="360157" cy="454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5"/>
            <a:endCxn id="81" idx="1"/>
          </p:cNvCxnSpPr>
          <p:nvPr/>
        </p:nvCxnSpPr>
        <p:spPr>
          <a:xfrm>
            <a:off x="3459080" y="3210254"/>
            <a:ext cx="360157" cy="403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88411" y="318318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5559" y="399353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1852991" y="3565179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593851" y="3561047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F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4" name="Straight Connector 103"/>
          <p:cNvCxnSpPr>
            <a:stCxn id="77" idx="5"/>
            <a:endCxn id="102" idx="1"/>
          </p:cNvCxnSpPr>
          <p:nvPr/>
        </p:nvCxnSpPr>
        <p:spPr>
          <a:xfrm>
            <a:off x="1573130" y="3210254"/>
            <a:ext cx="330077" cy="398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8" idx="7"/>
            <a:endCxn id="102" idx="3"/>
          </p:cNvCxnSpPr>
          <p:nvPr/>
        </p:nvCxnSpPr>
        <p:spPr>
          <a:xfrm flipV="1">
            <a:off x="1573130" y="3819352"/>
            <a:ext cx="330077" cy="4586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2" idx="6"/>
            <a:endCxn id="103" idx="2"/>
          </p:cNvCxnSpPr>
          <p:nvPr/>
        </p:nvCxnSpPr>
        <p:spPr>
          <a:xfrm flipV="1">
            <a:off x="2195890" y="3709938"/>
            <a:ext cx="397961" cy="4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3" idx="7"/>
            <a:endCxn id="79" idx="3"/>
          </p:cNvCxnSpPr>
          <p:nvPr/>
        </p:nvCxnSpPr>
        <p:spPr>
          <a:xfrm flipV="1">
            <a:off x="2886535" y="3210253"/>
            <a:ext cx="330077" cy="394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5"/>
            <a:endCxn id="80" idx="1"/>
          </p:cNvCxnSpPr>
          <p:nvPr/>
        </p:nvCxnSpPr>
        <p:spPr>
          <a:xfrm>
            <a:off x="2886535" y="3815220"/>
            <a:ext cx="330077" cy="4628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500066" y="391895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499060" y="329016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3703" y="284903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057902" y="391551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056895" y="328673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253703" y="436133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622883" y="395066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622883" y="320847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277732" y="3466320"/>
            <a:ext cx="2126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914262" y="3591472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(6,E)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993322" y="3759655"/>
            <a:ext cx="5245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(4,B)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505368" y="4383000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(5,E)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532359" y="2874568"/>
            <a:ext cx="5334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(2,A)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393915" y="2877690"/>
            <a:ext cx="5245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(9,B)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006001" y="3591472"/>
            <a:ext cx="6174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srgbClr val="FF0000"/>
                </a:solidFill>
                <a:latin typeface="Calibri" panose="020F0502020204030204"/>
              </a:rPr>
              <a:t>(10,H)</a:t>
            </a:r>
            <a:endParaRPr lang="en-US" sz="135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430001" y="4391002"/>
            <a:ext cx="5068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(8,F)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61942" y="2849036"/>
            <a:ext cx="2282059" cy="1517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/>
            <a:r>
              <a:rPr lang="en-US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{(A,B),(</a:t>
            </a:r>
            <a:r>
              <a:rPr lang="hu-HU" sz="15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,E),</a:t>
            </a: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(E,G),(E,F), </a:t>
            </a: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(F,H),(B,C)}</a:t>
            </a:r>
          </a:p>
          <a:p>
            <a:pPr defTabSz="342900"/>
            <a:endParaRPr lang="hu-HU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= {(D,10)}</a:t>
            </a:r>
            <a:endParaRPr lang="en-US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28</a:t>
            </a:fld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8998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-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29</a:t>
            </a:fld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628650" y="3563635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A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195638" y="2961488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B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195638" y="4239844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G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3081588" y="2961488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C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3081588" y="4239844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H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3600782" y="3566636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D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4" name="Straight Connector 93"/>
          <p:cNvCxnSpPr>
            <a:stCxn id="88" idx="7"/>
            <a:endCxn id="89" idx="3"/>
          </p:cNvCxnSpPr>
          <p:nvPr/>
        </p:nvCxnSpPr>
        <p:spPr>
          <a:xfrm flipV="1">
            <a:off x="921334" y="3215662"/>
            <a:ext cx="324521" cy="3915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8" idx="5"/>
            <a:endCxn id="90" idx="1"/>
          </p:cNvCxnSpPr>
          <p:nvPr/>
        </p:nvCxnSpPr>
        <p:spPr>
          <a:xfrm>
            <a:off x="921334" y="3817808"/>
            <a:ext cx="324521" cy="465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9" idx="6"/>
            <a:endCxn id="91" idx="2"/>
          </p:cNvCxnSpPr>
          <p:nvPr/>
        </p:nvCxnSpPr>
        <p:spPr>
          <a:xfrm>
            <a:off x="1538538" y="3110379"/>
            <a:ext cx="1543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6"/>
            <a:endCxn id="92" idx="2"/>
          </p:cNvCxnSpPr>
          <p:nvPr/>
        </p:nvCxnSpPr>
        <p:spPr>
          <a:xfrm>
            <a:off x="1538538" y="4388735"/>
            <a:ext cx="1543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7"/>
            <a:endCxn id="93" idx="3"/>
          </p:cNvCxnSpPr>
          <p:nvPr/>
        </p:nvCxnSpPr>
        <p:spPr>
          <a:xfrm flipV="1">
            <a:off x="3374272" y="3820810"/>
            <a:ext cx="276727" cy="4626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1" idx="5"/>
            <a:endCxn id="93" idx="1"/>
          </p:cNvCxnSpPr>
          <p:nvPr/>
        </p:nvCxnSpPr>
        <p:spPr>
          <a:xfrm>
            <a:off x="3374272" y="3215661"/>
            <a:ext cx="276727" cy="394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1768183" y="3567767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509043" y="3563635"/>
            <a:ext cx="342900" cy="29778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b="1" dirty="0">
                <a:solidFill>
                  <a:prstClr val="white"/>
                </a:solidFill>
                <a:latin typeface="Calibri" panose="020F0502020204030204"/>
              </a:rPr>
              <a:t>F</a:t>
            </a:r>
            <a:endParaRPr lang="en-US" sz="135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11" name="Straight Connector 110"/>
          <p:cNvCxnSpPr>
            <a:stCxn id="89" idx="5"/>
            <a:endCxn id="109" idx="1"/>
          </p:cNvCxnSpPr>
          <p:nvPr/>
        </p:nvCxnSpPr>
        <p:spPr>
          <a:xfrm>
            <a:off x="1488322" y="3215661"/>
            <a:ext cx="330077" cy="39571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0" idx="7"/>
            <a:endCxn id="109" idx="3"/>
          </p:cNvCxnSpPr>
          <p:nvPr/>
        </p:nvCxnSpPr>
        <p:spPr>
          <a:xfrm flipV="1">
            <a:off x="1488322" y="3821941"/>
            <a:ext cx="330077" cy="4615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9" idx="6"/>
            <a:endCxn id="110" idx="2"/>
          </p:cNvCxnSpPr>
          <p:nvPr/>
        </p:nvCxnSpPr>
        <p:spPr>
          <a:xfrm flipV="1">
            <a:off x="2111083" y="3712527"/>
            <a:ext cx="397961" cy="4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7"/>
            <a:endCxn id="91" idx="3"/>
          </p:cNvCxnSpPr>
          <p:nvPr/>
        </p:nvCxnSpPr>
        <p:spPr>
          <a:xfrm flipV="1">
            <a:off x="2801728" y="3215662"/>
            <a:ext cx="330077" cy="391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5"/>
            <a:endCxn id="92" idx="1"/>
          </p:cNvCxnSpPr>
          <p:nvPr/>
        </p:nvCxnSpPr>
        <p:spPr>
          <a:xfrm>
            <a:off x="2801728" y="3817808"/>
            <a:ext cx="330077" cy="465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00096" y="322158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07244" y="403194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415050" y="395608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414043" y="332729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168687" y="288616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972885" y="395264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971879" y="332385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168687" y="439846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537866" y="398779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537866" y="3245602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169067" y="350005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854045" y="3566754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(6,E)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933105" y="3734936"/>
            <a:ext cx="5245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(4,B)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445150" y="4358281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(5,E)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472142" y="2849850"/>
            <a:ext cx="5334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(2,A)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333697" y="2852971"/>
            <a:ext cx="5245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(9,B)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913917" y="3557634"/>
            <a:ext cx="6238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(10,H)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369784" y="4366284"/>
            <a:ext cx="5068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00B050"/>
                </a:solidFill>
                <a:latin typeface="Calibri" panose="020F0502020204030204"/>
              </a:rPr>
              <a:t>(8,F)</a:t>
            </a:r>
            <a:endParaRPr lang="en-US" sz="135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63400" y="2849850"/>
            <a:ext cx="2282059" cy="1517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/>
            <a:r>
              <a:rPr lang="en-US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{(A,B),(</a:t>
            </a:r>
            <a:r>
              <a:rPr lang="hu-HU" sz="15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,E),</a:t>
            </a: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(E,G),(E,F), </a:t>
            </a: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(F,H),(B,C)</a:t>
            </a: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(H,D)}</a:t>
            </a:r>
          </a:p>
          <a:p>
            <a:pPr defTabSz="342900"/>
            <a:endParaRPr lang="hu-HU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hu-HU" sz="15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= {}</a:t>
            </a:r>
            <a:endParaRPr lang="en-US" sz="15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30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br>
              <a:rPr lang="hu-HU" dirty="0"/>
            </a:br>
            <a:r>
              <a:rPr lang="hu-HU" dirty="0"/>
              <a:t>	Elosztott Bellman-Ford algoritmus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/>
              <a:t>Környezet és működés</a:t>
            </a:r>
          </a:p>
          <a:p>
            <a:r>
              <a:rPr lang="hu-HU" sz="2000" dirty="0"/>
              <a:t>Minden csomópont csak a közvetlen szomszédjaival kommunikálhat. </a:t>
            </a:r>
          </a:p>
          <a:p>
            <a:r>
              <a:rPr lang="hu-HU" sz="2000" dirty="0"/>
              <a:t>Aszinkron működés.</a:t>
            </a:r>
          </a:p>
          <a:p>
            <a:r>
              <a:rPr lang="hu-HU" sz="2000" dirty="0"/>
              <a:t>Minden állomásnak van saját távolság vektora. Ezt </a:t>
            </a:r>
            <a:r>
              <a:rPr lang="hu-HU" sz="2000" dirty="0" err="1"/>
              <a:t>periodikusan</a:t>
            </a:r>
            <a:r>
              <a:rPr lang="hu-HU" sz="2000" dirty="0"/>
              <a:t> elküldi a direkt szomszédoknak.</a:t>
            </a:r>
          </a:p>
          <a:p>
            <a:r>
              <a:rPr lang="hu-HU" sz="2000" dirty="0"/>
              <a:t>A kapott távolság vektorok alapján minden csomópont új táblázatot állít elő.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2347" y="4498465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60122" y="4860251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92915" y="43132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84569" y="5607273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01262" y="53418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933" y="5393838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5" idx="4"/>
            <a:endCxn id="30" idx="0"/>
          </p:cNvCxnSpPr>
          <p:nvPr/>
        </p:nvCxnSpPr>
        <p:spPr>
          <a:xfrm flipH="1">
            <a:off x="746872" y="4925336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6"/>
            <a:endCxn id="28" idx="2"/>
          </p:cNvCxnSpPr>
          <p:nvPr/>
        </p:nvCxnSpPr>
        <p:spPr>
          <a:xfrm>
            <a:off x="913809" y="5607274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6"/>
            <a:endCxn id="29" idx="2"/>
          </p:cNvCxnSpPr>
          <p:nvPr/>
        </p:nvCxnSpPr>
        <p:spPr>
          <a:xfrm flipV="1">
            <a:off x="1918446" y="5555286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27" idx="5"/>
          </p:cNvCxnSpPr>
          <p:nvPr/>
        </p:nvCxnSpPr>
        <p:spPr>
          <a:xfrm flipH="1" flipV="1">
            <a:off x="2477897" y="4677606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0"/>
            <a:endCxn id="26" idx="4"/>
          </p:cNvCxnSpPr>
          <p:nvPr/>
        </p:nvCxnSpPr>
        <p:spPr>
          <a:xfrm flipH="1" flipV="1">
            <a:off x="1727060" y="5287121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6"/>
            <a:endCxn id="26" idx="2"/>
          </p:cNvCxnSpPr>
          <p:nvPr/>
        </p:nvCxnSpPr>
        <p:spPr>
          <a:xfrm>
            <a:off x="976224" y="4711900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7"/>
            <a:endCxn id="27" idx="3"/>
          </p:cNvCxnSpPr>
          <p:nvPr/>
        </p:nvCxnSpPr>
        <p:spPr>
          <a:xfrm flipV="1">
            <a:off x="1845104" y="4677607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0028" y="56648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3624" y="4553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142" y="495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67091" y="52566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33786" y="447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00182" y="56360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44834" y="48001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graphicFrame>
        <p:nvGraphicFramePr>
          <p:cNvPr id="4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17538"/>
              </p:ext>
            </p:extLst>
          </p:nvPr>
        </p:nvGraphicFramePr>
        <p:xfrm>
          <a:off x="4267200" y="4313385"/>
          <a:ext cx="1630555" cy="226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Cél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Ktsg</a:t>
                      </a:r>
                      <a:r>
                        <a:rPr lang="hu-HU" dirty="0"/>
                        <a:t>.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01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TextBox 8"/>
          <p:cNvSpPr txBox="1"/>
          <p:nvPr/>
        </p:nvSpPr>
        <p:spPr>
          <a:xfrm>
            <a:off x="2806141" y="4213029"/>
            <a:ext cx="1533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/>
              <a:t>C állomás </a:t>
            </a:r>
          </a:p>
          <a:p>
            <a:pPr algn="ctr"/>
            <a:r>
              <a:rPr lang="en-US" sz="2400" dirty="0"/>
              <a:t>DV </a:t>
            </a:r>
            <a:r>
              <a:rPr lang="hu-HU" sz="2400" dirty="0"/>
              <a:t>táblája</a:t>
            </a:r>
            <a:endParaRPr lang="en-US" sz="2400" dirty="0"/>
          </a:p>
        </p:txBody>
      </p:sp>
      <p:sp>
        <p:nvSpPr>
          <p:cNvPr id="47" name="Content Placeholder 5"/>
          <p:cNvSpPr txBox="1">
            <a:spLocks/>
          </p:cNvSpPr>
          <p:nvPr/>
        </p:nvSpPr>
        <p:spPr>
          <a:xfrm>
            <a:off x="6004436" y="4090737"/>
            <a:ext cx="2995186" cy="23152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/>
              <a:t>Nincs bejegyzés </a:t>
            </a:r>
            <a:r>
              <a:rPr lang="en-US" sz="2000" dirty="0"/>
              <a:t>C</a:t>
            </a:r>
            <a:r>
              <a:rPr lang="hu-HU" sz="2000" dirty="0" err="1"/>
              <a:t>-hez</a:t>
            </a:r>
            <a:endParaRPr lang="en-US" sz="2000" dirty="0"/>
          </a:p>
          <a:p>
            <a:r>
              <a:rPr lang="hu-HU" sz="2000" dirty="0"/>
              <a:t>Kezdetben csak a közvetlen szomszédokhoz van </a:t>
            </a:r>
            <a:r>
              <a:rPr lang="hu-HU" sz="2000" dirty="0" err="1"/>
              <a:t>info</a:t>
            </a:r>
            <a:endParaRPr lang="en-US" sz="2000" dirty="0"/>
          </a:p>
          <a:p>
            <a:pPr lvl="1"/>
            <a:r>
              <a:rPr lang="hu-HU" sz="1800" dirty="0"/>
              <a:t>Más célállomások költsége</a:t>
            </a:r>
            <a:r>
              <a:rPr lang="en-US" sz="1800" dirty="0"/>
              <a:t> 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∞</a:t>
            </a:r>
          </a:p>
          <a:p>
            <a:r>
              <a:rPr lang="hu-HU" sz="2000" dirty="0">
                <a:cs typeface="Consolas" pitchFamily="49" charset="0"/>
              </a:rPr>
              <a:t>Végül kitöltött vektort kapunk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92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</a:t>
            </a:r>
            <a:r>
              <a:rPr lang="hu-HU" dirty="0" err="1"/>
              <a:t>pszeudo-kód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</p:spPr>
            <p:txBody>
              <a:bodyPr numCol="2">
                <a:noAutofit/>
              </a:bodyPr>
              <a:lstStyle/>
              <a:p>
                <a:pPr marL="0" indent="0">
                  <a:buNone/>
                </a:pPr>
                <a:r>
                  <a:rPr lang="en-US" sz="1350" b="1" dirty="0" err="1"/>
                  <a:t>Dijkstra</a:t>
                </a:r>
                <a:r>
                  <a:rPr lang="en-US" sz="1350" dirty="0"/>
                  <a:t>(</a:t>
                </a:r>
                <a:r>
                  <a:rPr lang="en-US" sz="1350" dirty="0" err="1"/>
                  <a:t>G,s,w</a:t>
                </a:r>
                <a:r>
                  <a:rPr lang="en-US" sz="1350" dirty="0"/>
                  <a:t>)</a:t>
                </a:r>
                <a:endParaRPr lang="hu-HU" sz="1350" dirty="0"/>
              </a:p>
              <a:p>
                <a:pPr marL="0" indent="0">
                  <a:spcBef>
                    <a:spcPts val="0"/>
                  </a:spcBef>
                  <a:spcAft>
                    <a:spcPts val="450"/>
                  </a:spcAft>
                  <a:buNone/>
                </a:pPr>
                <a:r>
                  <a:rPr lang="hu-HU" sz="1350" dirty="0"/>
                  <a:t>    </a:t>
                </a:r>
                <a:r>
                  <a:rPr lang="en-US" sz="1200" dirty="0"/>
                  <a:t>Output: </a:t>
                </a:r>
                <a:r>
                  <a:rPr lang="en-US" sz="1200" dirty="0" err="1"/>
                  <a:t>egy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legrövidebb</a:t>
                </a:r>
                <a:r>
                  <a:rPr lang="en-US" sz="1200" dirty="0"/>
                  <a:t> </a:t>
                </a:r>
                <a:r>
                  <a:rPr lang="en-US" sz="1200" dirty="0" err="1"/>
                  <a:t>utak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fája</a:t>
                </a:r>
                <a:r>
                  <a:rPr lang="hu-HU" sz="1200" dirty="0"/>
                  <a:t> </a:t>
                </a:r>
                <a:r>
                  <a:rPr lang="nl-NL" sz="1200" dirty="0"/>
                  <a:t>T=(V,E´) G-ben s gyökérrel</a:t>
                </a:r>
                <a:endParaRPr lang="nl-NL" sz="135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01 </a:t>
                </a:r>
                <a:r>
                  <a:rPr lang="en-US" sz="1350" dirty="0"/>
                  <a:t>E´ := Ø;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02 </a:t>
                </a:r>
                <a:r>
                  <a:rPr lang="en-US" sz="1350" dirty="0"/>
                  <a:t>ready[s]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03 </a:t>
                </a:r>
                <a:r>
                  <a:rPr lang="en-US" sz="1350" dirty="0"/>
                  <a:t>ready[v] := false;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04 </a:t>
                </a:r>
                <a:r>
                  <a:rPr lang="en-US" sz="1350" dirty="0"/>
                  <a:t>d[s] := 0;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05 </a:t>
                </a:r>
                <a:r>
                  <a:rPr lang="en-US" sz="1350" dirty="0"/>
                  <a:t>d[v] := ∞;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06 </a:t>
                </a:r>
                <a:r>
                  <a:rPr lang="en-US" sz="1350" dirty="0" err="1"/>
                  <a:t>priority_queue</a:t>
                </a:r>
                <a:r>
                  <a:rPr lang="en-US" sz="1350" dirty="0"/>
                  <a:t> Q;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t-BR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07 </a:t>
                </a:r>
                <a:r>
                  <a:rPr lang="pt-BR" sz="1350" b="1" dirty="0"/>
                  <a:t>forall </a:t>
                </a:r>
                <a:r>
                  <a:rPr lang="pt-BR" sz="1350" dirty="0"/>
                  <a:t>v </a:t>
                </a:r>
                <a:r>
                  <a:rPr lang="pl-PL" sz="1350" dirty="0"/>
                  <a:t>∈ </a:t>
                </a:r>
                <a:r>
                  <a:rPr lang="pt-BR" sz="1350" dirty="0"/>
                  <a:t>Adj[s] </a:t>
                </a:r>
                <a:r>
                  <a:rPr lang="pt-BR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 := s;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09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/>
                  <a:t>d[v] := w(s</a:t>
                </a:r>
                <a:r>
                  <a:rPr lang="hu-HU" sz="1350" dirty="0"/>
                  <a:t>,</a:t>
                </a:r>
                <a:r>
                  <a:rPr lang="en-US" sz="1350" dirty="0"/>
                  <a:t>v);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(v</a:t>
                </a:r>
                <a:r>
                  <a:rPr lang="hu-HU" sz="1350" dirty="0"/>
                  <a:t>,</a:t>
                </a:r>
                <a:r>
                  <a:rPr lang="en-US" sz="1350" dirty="0"/>
                  <a:t>d[v]);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11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12 </a:t>
                </a:r>
                <a:r>
                  <a:rPr lang="en-US" sz="1350" b="1" dirty="0"/>
                  <a:t>while </a:t>
                </a:r>
                <a:r>
                  <a:rPr lang="en-US" sz="1350" dirty="0"/>
                  <a:t>Q ≠ Ø </a:t>
                </a:r>
                <a:r>
                  <a:rPr lang="en-US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hu-HU" sz="135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v := </a:t>
                </a:r>
                <a:r>
                  <a:rPr lang="en-US" sz="1350" dirty="0" err="1"/>
                  <a:t>Q.DeleteMin</a:t>
                </a:r>
                <a:r>
                  <a:rPr lang="en-US" sz="1350" dirty="0"/>
                  <a:t>();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14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E´:= E´ U {(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[v],v)};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15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ready[v]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16</a:t>
                </a:r>
                <a:r>
                  <a:rPr lang="pl-PL" sz="1350" dirty="0"/>
                  <a:t>     </a:t>
                </a:r>
                <a:r>
                  <a:rPr lang="pl-PL" sz="1350" b="1" dirty="0"/>
                  <a:t>forall </a:t>
                </a:r>
                <a:r>
                  <a:rPr lang="pl-PL" sz="1350" dirty="0"/>
                  <a:t>u ∈ Adj[v] </a:t>
                </a:r>
                <a:r>
                  <a:rPr lang="pl-PL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17         </a:t>
                </a:r>
                <a:r>
                  <a:rPr lang="pl-PL" sz="1350" b="1" dirty="0"/>
                  <a:t>if </a:t>
                </a:r>
                <a:r>
                  <a:rPr lang="pl-PL" sz="1350" dirty="0"/>
                  <a:t>u ∈ Q </a:t>
                </a:r>
                <a:r>
                  <a:rPr lang="pl-PL" sz="1350" b="1" dirty="0"/>
                  <a:t>and </a:t>
                </a:r>
                <a:r>
                  <a:rPr lang="pl-PL" sz="1350" dirty="0"/>
                  <a:t>d[v] + w(v,u) &lt; d[u]) </a:t>
                </a:r>
                <a:r>
                  <a:rPr lang="pl-PL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19</a:t>
                </a:r>
                <a:r>
                  <a:rPr lang="en-US" sz="1350" dirty="0"/>
                  <a:t> </a:t>
                </a:r>
                <a:r>
                  <a:rPr lang="hu-HU" sz="1350" dirty="0"/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Q.DecreasePriority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21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else if </a:t>
                </a:r>
                <a:r>
                  <a:rPr lang="en-US" sz="1350" dirty="0"/>
                  <a:t>u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350" dirty="0"/>
                  <a:t> Q </a:t>
                </a:r>
                <a:r>
                  <a:rPr lang="en-US" sz="1350" b="1" dirty="0"/>
                  <a:t>and not </a:t>
                </a:r>
                <a:r>
                  <a:rPr lang="en-US" sz="1350" dirty="0"/>
                  <a:t>ready[u] </a:t>
                </a:r>
                <a:r>
                  <a:rPr lang="en-US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22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23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24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25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fi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26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27 </a:t>
                </a:r>
                <a:r>
                  <a:rPr lang="en-US" sz="1350" b="1" dirty="0"/>
                  <a:t>od</a:t>
                </a:r>
                <a:endParaRPr lang="en-US" sz="135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  <a:blipFill>
                <a:blip r:embed="rId2"/>
                <a:stretch>
                  <a:fillRect l="-210" t="-880" b="-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8098" y="2596243"/>
            <a:ext cx="4027355" cy="24492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342900"/>
            <a:endParaRPr lang="hu-HU" sz="1350" dirty="0">
              <a:solidFill>
                <a:srgbClr val="E7E6E6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3457298" y="3670845"/>
            <a:ext cx="16993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INICIALIZÁCIÓS FÁZIS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5891" y="3245303"/>
            <a:ext cx="3529918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342900"/>
            <a:endParaRPr lang="hu-HU" sz="1350" dirty="0">
              <a:solidFill>
                <a:srgbClr val="E7E6E6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5891" y="4109324"/>
            <a:ext cx="3529918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342900"/>
            <a:endParaRPr lang="hu-HU" sz="1350" dirty="0">
              <a:solidFill>
                <a:srgbClr val="E7E6E6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7694710" y="346654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050" b="1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JAVÍTÓ ÚT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7828559" y="4325265"/>
            <a:ext cx="5036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050" b="1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ÚJ ÚT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08739" y="2120569"/>
            <a:ext cx="4027355" cy="31209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342900"/>
            <a:endParaRPr lang="hu-HU" sz="1350" dirty="0">
              <a:solidFill>
                <a:srgbClr val="E7E6E6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7712218" y="3481024"/>
            <a:ext cx="15707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b="1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ITERÁCIÓS LÉPÉSEK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30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68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10" grpId="0"/>
      <p:bldP spid="16" grpId="0"/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2" y="1062037"/>
            <a:ext cx="8572109" cy="652463"/>
          </a:xfrm>
        </p:spPr>
        <p:txBody>
          <a:bodyPr/>
          <a:lstStyle/>
          <a:p>
            <a:r>
              <a:rPr lang="en-US" dirty="0"/>
              <a:t>OSPF vs. IS-IS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3103195"/>
            <a:ext cx="4373252" cy="2837459"/>
          </a:xfrm>
        </p:spPr>
        <p:txBody>
          <a:bodyPr>
            <a:normAutofit/>
          </a:bodyPr>
          <a:lstStyle/>
          <a:p>
            <a:r>
              <a:rPr lang="hu-HU" dirty="0"/>
              <a:t>Cégek és adatközpontok</a:t>
            </a:r>
            <a:endParaRPr lang="en-US" dirty="0"/>
          </a:p>
          <a:p>
            <a:r>
              <a:rPr lang="hu-HU" dirty="0"/>
              <a:t>Több lehetőséget támogat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IPv4</a:t>
            </a:r>
            <a:r>
              <a:rPr lang="hu-HU" dirty="0"/>
              <a:t> felett</a:t>
            </a:r>
            <a:endParaRPr lang="en-US" dirty="0"/>
          </a:p>
          <a:p>
            <a:pPr lvl="1"/>
            <a:r>
              <a:rPr lang="en-US" dirty="0"/>
              <a:t>LSA</a:t>
            </a:r>
            <a:r>
              <a:rPr lang="hu-HU" dirty="0" err="1"/>
              <a:t>-k</a:t>
            </a:r>
            <a:r>
              <a:rPr lang="hu-HU" dirty="0"/>
              <a:t> IPv4 feletti küldése</a:t>
            </a:r>
            <a:endParaRPr lang="en-US" dirty="0"/>
          </a:p>
          <a:p>
            <a:pPr lvl="1"/>
            <a:r>
              <a:rPr lang="en-US" dirty="0"/>
              <a:t>OSPFv3 </a:t>
            </a:r>
            <a:r>
              <a:rPr lang="hu-HU" dirty="0"/>
              <a:t>szükséges az</a:t>
            </a:r>
            <a:r>
              <a:rPr lang="en-US" dirty="0"/>
              <a:t> IPv6</a:t>
            </a:r>
            <a:r>
              <a:rPr lang="hu-HU" dirty="0" err="1"/>
              <a:t>-hoz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3103195"/>
            <a:ext cx="4239705" cy="2844530"/>
          </a:xfrm>
        </p:spPr>
        <p:txBody>
          <a:bodyPr>
            <a:normAutofit/>
          </a:bodyPr>
          <a:lstStyle/>
          <a:p>
            <a:r>
              <a:rPr lang="hu-HU" dirty="0"/>
              <a:t>Internet szolgáltatók által használt</a:t>
            </a:r>
            <a:endParaRPr lang="en-US" dirty="0"/>
          </a:p>
          <a:p>
            <a:endParaRPr lang="en-US" sz="900" dirty="0"/>
          </a:p>
          <a:p>
            <a:r>
              <a:rPr lang="hu-HU" dirty="0"/>
              <a:t>Sokkal tömörebb</a:t>
            </a:r>
            <a:endParaRPr lang="en-US" dirty="0"/>
          </a:p>
          <a:p>
            <a:pPr lvl="1"/>
            <a:r>
              <a:rPr lang="hu-HU" dirty="0">
                <a:sym typeface="Wingdings" panose="05000000000000000000" pitchFamily="2" charset="2"/>
              </a:rPr>
              <a:t>Kisebb hálózati </a:t>
            </a:r>
            <a:r>
              <a:rPr lang="en-US" dirty="0">
                <a:sym typeface="Wingdings" panose="05000000000000000000" pitchFamily="2" charset="2"/>
              </a:rPr>
              <a:t>overhead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Több eszközt támogat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Nem kötődik az</a:t>
            </a:r>
            <a:r>
              <a:rPr lang="en-US" dirty="0">
                <a:sym typeface="Wingdings" panose="05000000000000000000" pitchFamily="2" charset="2"/>
              </a:rPr>
              <a:t> IP</a:t>
            </a:r>
            <a:r>
              <a:rPr lang="hu-HU" dirty="0" err="1">
                <a:sym typeface="Wingdings" panose="05000000000000000000" pitchFamily="2" charset="2"/>
              </a:rPr>
              <a:t>-hez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Működik mind</a:t>
            </a:r>
            <a:r>
              <a:rPr lang="en-US" dirty="0">
                <a:sym typeface="Wingdings" panose="05000000000000000000" pitchFamily="2" charset="2"/>
              </a:rPr>
              <a:t> IPv4</a:t>
            </a:r>
            <a:r>
              <a:rPr lang="hu-HU" dirty="0" err="1">
                <a:sym typeface="Wingdings" panose="05000000000000000000" pitchFamily="2" charset="2"/>
              </a:rPr>
              <a:t>-gyel</a:t>
            </a:r>
            <a:r>
              <a:rPr lang="hu-HU" dirty="0">
                <a:sym typeface="Wingdings" panose="05000000000000000000" pitchFamily="2" charset="2"/>
              </a:rPr>
              <a:t> és </a:t>
            </a:r>
            <a:r>
              <a:rPr lang="en-US" dirty="0">
                <a:sym typeface="Wingdings" panose="05000000000000000000" pitchFamily="2" charset="2"/>
              </a:rPr>
              <a:t>IPv6</a:t>
            </a:r>
            <a:r>
              <a:rPr lang="hu-HU" dirty="0" err="1">
                <a:sym typeface="Wingdings" panose="05000000000000000000" pitchFamily="2" charset="2"/>
              </a:rPr>
              <a:t>-tal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588845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588845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14692" y="2086282"/>
            <a:ext cx="8897333" cy="5526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-240030" defTabSz="342900">
              <a:spcBef>
                <a:spcPts val="525"/>
              </a:spcBef>
              <a:buClr>
                <a:srgbClr val="ED7D31"/>
              </a:buClr>
            </a:pPr>
            <a:r>
              <a:rPr lang="hu-HU" sz="2100" dirty="0">
                <a:solidFill>
                  <a:prstClr val="black"/>
                </a:solidFill>
                <a:latin typeface="Calibri" panose="020F0502020204030204"/>
              </a:rPr>
              <a:t>Két eltérő implementáció a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link-state routing</a:t>
            </a:r>
            <a:r>
              <a:rPr lang="hu-HU" sz="2100" dirty="0">
                <a:solidFill>
                  <a:prstClr val="black"/>
                </a:solidFill>
                <a:latin typeface="Calibri" panose="020F0502020204030204"/>
              </a:rPr>
              <a:t> stratégiának</a:t>
            </a: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8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2" y="1062037"/>
            <a:ext cx="8572109" cy="652463"/>
          </a:xfrm>
        </p:spPr>
        <p:txBody>
          <a:bodyPr/>
          <a:lstStyle/>
          <a:p>
            <a:r>
              <a:rPr lang="hu-HU" dirty="0"/>
              <a:t>Eltérő felépítés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058576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058576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1367652" y="4217155"/>
            <a:ext cx="1971908" cy="1068650"/>
            <a:chOff x="1367651" y="4479872"/>
            <a:chExt cx="1971908" cy="1424867"/>
          </a:xfrm>
        </p:grpSpPr>
        <p:sp>
          <p:nvSpPr>
            <p:cNvPr id="27" name="Oval 26"/>
            <p:cNvSpPr/>
            <p:nvPr/>
          </p:nvSpPr>
          <p:spPr>
            <a:xfrm>
              <a:off x="1367651" y="4479872"/>
              <a:ext cx="1971908" cy="1424867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5790" y="4976359"/>
              <a:ext cx="64601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350" b="1" dirty="0">
                  <a:solidFill>
                    <a:prstClr val="black"/>
                  </a:solidFill>
                  <a:latin typeface="Calibri" panose="020F0502020204030204"/>
                </a:rPr>
                <a:t>Area 0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91104" y="3579257"/>
            <a:ext cx="2265922" cy="1366068"/>
            <a:chOff x="91104" y="3629343"/>
            <a:chExt cx="2265922" cy="1821424"/>
          </a:xfrm>
        </p:grpSpPr>
        <p:sp>
          <p:nvSpPr>
            <p:cNvPr id="31" name="Oval 30"/>
            <p:cNvSpPr/>
            <p:nvPr/>
          </p:nvSpPr>
          <p:spPr>
            <a:xfrm>
              <a:off x="91104" y="3629343"/>
              <a:ext cx="2265922" cy="182142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9645" y="4386182"/>
              <a:ext cx="64601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350" b="1" dirty="0">
                  <a:solidFill>
                    <a:prstClr val="black"/>
                  </a:solidFill>
                  <a:latin typeface="Calibri" panose="020F0502020204030204"/>
                </a:rPr>
                <a:t>Area 1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467792" y="3715477"/>
            <a:ext cx="1879535" cy="1193255"/>
            <a:chOff x="2467791" y="3810970"/>
            <a:chExt cx="1879535" cy="1591006"/>
          </a:xfrm>
        </p:grpSpPr>
        <p:sp>
          <p:nvSpPr>
            <p:cNvPr id="28" name="Oval 27"/>
            <p:cNvSpPr/>
            <p:nvPr/>
          </p:nvSpPr>
          <p:spPr>
            <a:xfrm>
              <a:off x="2467791" y="3810970"/>
              <a:ext cx="1879535" cy="159100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2306" y="4384099"/>
              <a:ext cx="64601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350" b="1" dirty="0">
                  <a:solidFill>
                    <a:prstClr val="black"/>
                  </a:solidFill>
                  <a:latin typeface="Calibri" panose="020F0502020204030204"/>
                </a:rPr>
                <a:t>Area 2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932263" y="4821860"/>
            <a:ext cx="2415063" cy="1118796"/>
            <a:chOff x="1932263" y="5286147"/>
            <a:chExt cx="2415063" cy="1491728"/>
          </a:xfrm>
        </p:grpSpPr>
        <p:sp>
          <p:nvSpPr>
            <p:cNvPr id="29" name="Oval 28"/>
            <p:cNvSpPr/>
            <p:nvPr/>
          </p:nvSpPr>
          <p:spPr>
            <a:xfrm>
              <a:off x="1932263" y="5286147"/>
              <a:ext cx="2415063" cy="1491728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41113" y="6120562"/>
              <a:ext cx="64601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350" b="1" dirty="0">
                  <a:solidFill>
                    <a:prstClr val="black"/>
                  </a:solidFill>
                  <a:latin typeface="Calibri" panose="020F0502020204030204"/>
                </a:rPr>
                <a:t>Area 3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92231" y="4614025"/>
            <a:ext cx="2351967" cy="1233768"/>
            <a:chOff x="292230" y="5009033"/>
            <a:chExt cx="2351967" cy="1645024"/>
          </a:xfrm>
        </p:grpSpPr>
        <p:sp>
          <p:nvSpPr>
            <p:cNvPr id="30" name="Oval 29"/>
            <p:cNvSpPr/>
            <p:nvPr/>
          </p:nvSpPr>
          <p:spPr>
            <a:xfrm>
              <a:off x="292230" y="5009033"/>
              <a:ext cx="2351967" cy="164502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324" y="5878588"/>
              <a:ext cx="64601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350" b="1" dirty="0">
                  <a:solidFill>
                    <a:prstClr val="black"/>
                  </a:solidFill>
                  <a:latin typeface="Calibri" panose="020F0502020204030204"/>
                </a:rPr>
                <a:t>Area 4</a:t>
              </a:r>
            </a:p>
          </p:txBody>
        </p:sp>
      </p:grpSp>
      <p:sp>
        <p:nvSpPr>
          <p:cNvPr id="37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2579997"/>
            <a:ext cx="4373252" cy="1093268"/>
          </a:xfrm>
        </p:spPr>
        <p:txBody>
          <a:bodyPr>
            <a:normAutofit/>
          </a:bodyPr>
          <a:lstStyle/>
          <a:p>
            <a:r>
              <a:rPr lang="hu-HU" sz="1800" dirty="0"/>
              <a:t>Átfedő területek köré szerveződik</a:t>
            </a:r>
            <a:endParaRPr lang="en-US" sz="1800" dirty="0"/>
          </a:p>
          <a:p>
            <a:r>
              <a:rPr lang="en-US" sz="1800" dirty="0"/>
              <a:t>Area 0 </a:t>
            </a:r>
            <a:r>
              <a:rPr lang="hu-HU" sz="1800" dirty="0"/>
              <a:t>a hálózat magja</a:t>
            </a:r>
            <a:endParaRPr lang="en-US" sz="1500" dirty="0"/>
          </a:p>
        </p:txBody>
      </p:sp>
      <p:sp>
        <p:nvSpPr>
          <p:cNvPr id="3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579997"/>
            <a:ext cx="4239705" cy="1093268"/>
          </a:xfrm>
        </p:spPr>
        <p:txBody>
          <a:bodyPr>
            <a:normAutofit/>
          </a:bodyPr>
          <a:lstStyle/>
          <a:p>
            <a:r>
              <a:rPr lang="hu-HU" sz="1800" dirty="0"/>
              <a:t>2-szintű</a:t>
            </a:r>
            <a:r>
              <a:rPr lang="en-US" sz="1800" dirty="0"/>
              <a:t> </a:t>
            </a:r>
            <a:r>
              <a:rPr lang="en-US" sz="1800" dirty="0" err="1"/>
              <a:t>hiera</a:t>
            </a:r>
            <a:r>
              <a:rPr lang="hu-HU" sz="1800" dirty="0" err="1"/>
              <a:t>rchia</a:t>
            </a:r>
            <a:endParaRPr lang="en-US" sz="1800" dirty="0"/>
          </a:p>
          <a:p>
            <a:r>
              <a:rPr lang="hu-HU" sz="1800" dirty="0"/>
              <a:t>A </a:t>
            </a:r>
            <a:r>
              <a:rPr lang="en-US" sz="1800" dirty="0"/>
              <a:t>2</a:t>
            </a:r>
            <a:r>
              <a:rPr lang="hu-HU" sz="1800" dirty="0"/>
              <a:t>. szint a gerinchálózat</a:t>
            </a:r>
            <a:endParaRPr lang="en-US" sz="15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39559" y="3890845"/>
            <a:ext cx="544052" cy="2560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88102" y="4188874"/>
            <a:ext cx="309531" cy="5339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47566" y="3890845"/>
            <a:ext cx="348541" cy="61439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7566" y="4505236"/>
            <a:ext cx="749290" cy="18788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47565" y="4507505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818472" y="4505234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818799" y="4973038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21039" y="4523717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42103" y="4722814"/>
            <a:ext cx="169482" cy="50809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47890" y="4722814"/>
            <a:ext cx="748965" cy="2540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3442103" y="5230910"/>
            <a:ext cx="400749" cy="33986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221793" y="4991521"/>
            <a:ext cx="626097" cy="4561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221793" y="5230910"/>
            <a:ext cx="1220310" cy="2310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9795" y="4984910"/>
            <a:ext cx="461245" cy="60126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79171" y="4976861"/>
            <a:ext cx="1141869" cy="2001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04638" y="4821861"/>
            <a:ext cx="198996" cy="78317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79171" y="4801907"/>
            <a:ext cx="425468" cy="3751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359794" y="5447672"/>
            <a:ext cx="861999" cy="1385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3173" y="4312105"/>
            <a:ext cx="680624" cy="48980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572476" y="4018866"/>
            <a:ext cx="246323" cy="4863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925167" y="3782055"/>
            <a:ext cx="647308" cy="2175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33173" y="3782055"/>
            <a:ext cx="495313" cy="50333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104639" y="4505234"/>
            <a:ext cx="686154" cy="2966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39871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9" y="439644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8665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8" y="4876122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00" y="4693119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6" y="417886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78" y="389084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6" y="367326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66" y="378205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17" y="46140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36" y="406780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3" y="50682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8" y="549625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07" y="51221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7" y="5353193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6" y="5477381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/>
          <p:cNvGrpSpPr/>
          <p:nvPr/>
        </p:nvGrpSpPr>
        <p:grpSpPr>
          <a:xfrm>
            <a:off x="4872063" y="3603938"/>
            <a:ext cx="3597922" cy="2342061"/>
            <a:chOff x="4872062" y="3662250"/>
            <a:chExt cx="3597922" cy="3122748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8223985" y="3956022"/>
              <a:ext cx="0" cy="1158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223986" y="5089453"/>
              <a:ext cx="0" cy="147099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7153142" y="3956023"/>
              <a:ext cx="1070843" cy="115846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7115874" y="5589119"/>
              <a:ext cx="1072645" cy="97132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170874" y="3956023"/>
              <a:ext cx="1017646" cy="167022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117676" y="5107257"/>
              <a:ext cx="1088576" cy="145319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170874" y="653910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162007" y="5190571"/>
              <a:ext cx="1053112" cy="44522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7144274" y="397284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246593" y="3810970"/>
              <a:ext cx="871083" cy="887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6492591" y="3952358"/>
              <a:ext cx="625085" cy="3283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414763" y="3807303"/>
              <a:ext cx="831830" cy="2374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6246593" y="3855355"/>
              <a:ext cx="245997" cy="42538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437459" y="4068047"/>
              <a:ext cx="1055131" cy="22906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890840" y="4751527"/>
              <a:ext cx="1225034" cy="86310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191462" y="4798125"/>
              <a:ext cx="699378" cy="54626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6369591" y="5626250"/>
              <a:ext cx="74628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541151" y="5626250"/>
              <a:ext cx="795209" cy="18201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68765" y="5344386"/>
              <a:ext cx="367888" cy="489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90840" y="4751526"/>
              <a:ext cx="450440" cy="86310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369591" y="6185331"/>
              <a:ext cx="748085" cy="37511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683457" y="6185331"/>
              <a:ext cx="657824" cy="45461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782651" y="6560448"/>
              <a:ext cx="1335025" cy="794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5290656" y="6284696"/>
              <a:ext cx="392801" cy="35524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62" y="618533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679" y="381096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381097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505427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8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877" y="546957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45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93" y="415205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596" y="366225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462" y="3899737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843" y="460647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363" y="548534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768" y="522225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656" y="568649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283" y="606784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763" y="649489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6805134" y="3529749"/>
            <a:ext cx="2036826" cy="2471001"/>
            <a:chOff x="6805134" y="3563332"/>
            <a:chExt cx="2036826" cy="3294668"/>
          </a:xfrm>
        </p:grpSpPr>
        <p:sp>
          <p:nvSpPr>
            <p:cNvPr id="185" name="Rectangle 184"/>
            <p:cNvSpPr/>
            <p:nvPr/>
          </p:nvSpPr>
          <p:spPr>
            <a:xfrm>
              <a:off x="6805134" y="3563332"/>
              <a:ext cx="2036826" cy="3294668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srgbClr val="FFFF00"/>
                </a:solidFill>
                <a:latin typeface="Calibri" panose="020F0502020204030204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8203452" y="4550274"/>
              <a:ext cx="90768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350" b="1" dirty="0">
                  <a:solidFill>
                    <a:prstClr val="black"/>
                  </a:solidFill>
                  <a:latin typeface="Calibri" panose="020F0502020204030204"/>
                </a:rPr>
                <a:t>Level 2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751110" y="3529749"/>
            <a:ext cx="2799761" cy="2471001"/>
            <a:chOff x="4751109" y="3563332"/>
            <a:chExt cx="2799761" cy="3294668"/>
          </a:xfrm>
        </p:grpSpPr>
        <p:sp>
          <p:nvSpPr>
            <p:cNvPr id="184" name="Rectangle 183"/>
            <p:cNvSpPr/>
            <p:nvPr/>
          </p:nvSpPr>
          <p:spPr>
            <a:xfrm>
              <a:off x="4751109" y="3563332"/>
              <a:ext cx="2799761" cy="329466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4491621" y="4535786"/>
              <a:ext cx="90768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350" b="1" dirty="0">
                  <a:solidFill>
                    <a:prstClr val="black"/>
                  </a:solidFill>
                  <a:latin typeface="Calibri" panose="020F0502020204030204"/>
                </a:rPr>
                <a:t>Level 1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 rot="5400000">
            <a:off x="6706764" y="4232445"/>
            <a:ext cx="8218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b="1" dirty="0">
                <a:solidFill>
                  <a:prstClr val="black"/>
                </a:solidFill>
                <a:latin typeface="Calibri" panose="020F0502020204030204"/>
              </a:rPr>
              <a:t>Level 1-2</a:t>
            </a:r>
          </a:p>
        </p:txBody>
      </p:sp>
    </p:spTree>
    <p:extLst>
      <p:ext uri="{BB962C8B-B14F-4D97-AF65-F5344CB8AC3E}">
        <p14:creationId xmlns:p14="http://schemas.microsoft.com/office/powerpoint/2010/main" val="412420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1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vs. Distance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defTabSz="342900"/>
            <a:fld id="{283B9EA5-CE9A-4950-A80C-5ADF06B45BB8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342900"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28600" y="2147208"/>
          <a:ext cx="8752114" cy="148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3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Link State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Distance Vector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000" baseline="0" dirty="0"/>
                        <a:t>Message Complexity</a:t>
                      </a:r>
                      <a:endParaRPr lang="en-US" sz="10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O(n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*e)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O(d*n*k)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Time Complexity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O(n*log n)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O(n)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Convergence Time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O(1)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O(k)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Robustness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000" dirty="0"/>
                        <a:t>Nodes may advertise incorrect </a:t>
                      </a:r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link</a:t>
                      </a:r>
                      <a:r>
                        <a:rPr lang="en-US" sz="1000" dirty="0"/>
                        <a:t> costs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000" dirty="0"/>
                        <a:t>Each</a:t>
                      </a:r>
                      <a:r>
                        <a:rPr lang="en-US" sz="1000" baseline="0" dirty="0"/>
                        <a:t> node computes their own table</a:t>
                      </a:r>
                      <a:endParaRPr lang="en-US" sz="10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000" dirty="0"/>
                        <a:t>Nodes</a:t>
                      </a:r>
                      <a:r>
                        <a:rPr lang="en-US" sz="1000" baseline="0" dirty="0"/>
                        <a:t> may advertise incorrect </a:t>
                      </a:r>
                      <a:r>
                        <a:rPr lang="en-US" sz="1000" baseline="0" dirty="0">
                          <a:solidFill>
                            <a:schemeClr val="accent1"/>
                          </a:solidFill>
                        </a:rPr>
                        <a:t>path</a:t>
                      </a:r>
                      <a:r>
                        <a:rPr lang="en-US" sz="1000" baseline="0" dirty="0"/>
                        <a:t> cost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000" baseline="0" dirty="0"/>
                        <a:t>Errors propagate due to sharing of DV tables</a:t>
                      </a:r>
                      <a:endParaRPr lang="en-US" sz="10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7629" y="4301112"/>
            <a:ext cx="25359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n = number of nodes in the graph</a:t>
            </a:r>
          </a:p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 = degree of a given node</a:t>
            </a:r>
          </a:p>
          <a:p>
            <a:pPr defTabSz="3429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k = number of rounds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2080" y="4204167"/>
            <a:ext cx="7848600" cy="1753272"/>
            <a:chOff x="414979" y="3333623"/>
            <a:chExt cx="8263530" cy="1523216"/>
          </a:xfrm>
        </p:grpSpPr>
        <p:sp>
          <p:nvSpPr>
            <p:cNvPr id="9" name="Rectangle 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7" y="3435947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68580" tIns="34290" rIns="68580" bIns="3429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57175" indent="-171450" defTabSz="685800">
                <a:buClr>
                  <a:prstClr val="white"/>
                </a:buClr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Which is best?</a:t>
              </a:r>
            </a:p>
            <a:p>
              <a:pPr marL="257175" indent="-171450" defTabSz="685800">
                <a:buClr>
                  <a:prstClr val="white"/>
                </a:buClr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In practice, it depends.</a:t>
              </a:r>
            </a:p>
            <a:p>
              <a:pPr marL="257175" indent="-171450" defTabSz="685800">
                <a:buClr>
                  <a:prstClr val="white"/>
                </a:buClr>
              </a:pP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In general, link state is more popular.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5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58140" y="2125266"/>
            <a:ext cx="4394534" cy="31084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protokolljai - </a:t>
            </a:r>
            <a:r>
              <a:rPr lang="hu-HU" i="1" dirty="0"/>
              <a:t>Környezet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487279" y="3492166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4" y="3528260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31858" y="3582402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06466" y="46893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C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7737" y="2763595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B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06640" y="2759086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sysClr val="windowText" lastClr="000000"/>
                </a:solidFill>
                <a:latin typeface="Calibri" panose="020F0502020204030204"/>
              </a:rPr>
              <a:t>D</a:t>
            </a:r>
            <a:endParaRPr lang="en-US" sz="135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89458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sysClr val="windowText" lastClr="000000"/>
                </a:solidFill>
                <a:latin typeface="Calibri" panose="020F0502020204030204"/>
              </a:rPr>
              <a:t>E</a:t>
            </a:r>
            <a:endParaRPr lang="en-US" sz="135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/>
          <p:cNvCxnSpPr>
            <a:stCxn id="10" idx="6"/>
            <a:endCxn id="11" idx="2"/>
          </p:cNvCxnSpPr>
          <p:nvPr/>
        </p:nvCxnSpPr>
        <p:spPr>
          <a:xfrm flipV="1">
            <a:off x="3146257" y="2853834"/>
            <a:ext cx="1860383" cy="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8" idx="7"/>
          </p:cNvCxnSpPr>
          <p:nvPr/>
        </p:nvCxnSpPr>
        <p:spPr>
          <a:xfrm flipH="1">
            <a:off x="2401306" y="2925341"/>
            <a:ext cx="575504" cy="68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1"/>
          </p:cNvCxnSpPr>
          <p:nvPr/>
        </p:nvCxnSpPr>
        <p:spPr>
          <a:xfrm>
            <a:off x="2401306" y="3744147"/>
            <a:ext cx="1234234" cy="972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11" idx="3"/>
          </p:cNvCxnSpPr>
          <p:nvPr/>
        </p:nvCxnSpPr>
        <p:spPr>
          <a:xfrm flipV="1">
            <a:off x="3775914" y="2920831"/>
            <a:ext cx="1259799" cy="179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2" idx="1"/>
          </p:cNvCxnSpPr>
          <p:nvPr/>
        </p:nvCxnSpPr>
        <p:spPr>
          <a:xfrm>
            <a:off x="5176088" y="2920831"/>
            <a:ext cx="742444" cy="72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6"/>
            <a:endCxn id="12" idx="3"/>
          </p:cNvCxnSpPr>
          <p:nvPr/>
        </p:nvCxnSpPr>
        <p:spPr>
          <a:xfrm flipV="1">
            <a:off x="3804988" y="3784754"/>
            <a:ext cx="2113544" cy="999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  <a:endCxn id="8" idx="2"/>
          </p:cNvCxnSpPr>
          <p:nvPr/>
        </p:nvCxnSpPr>
        <p:spPr>
          <a:xfrm flipV="1">
            <a:off x="1100890" y="3677151"/>
            <a:ext cx="11309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650" y="3245380"/>
            <a:ext cx="380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H1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Arrow Connector 30"/>
          <p:cNvCxnSpPr>
            <a:stCxn id="34" idx="0"/>
            <a:endCxn id="6" idx="4"/>
          </p:cNvCxnSpPr>
          <p:nvPr/>
        </p:nvCxnSpPr>
        <p:spPr>
          <a:xfrm flipH="1" flipV="1">
            <a:off x="794085" y="3717757"/>
            <a:ext cx="165756" cy="9065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478" y="4624257"/>
            <a:ext cx="91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200" dirty="0">
                <a:solidFill>
                  <a:prstClr val="black"/>
                </a:solidFill>
                <a:latin typeface="Calibri" panose="020F0502020204030204"/>
              </a:rPr>
              <a:t>F1 folyamat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77880" y="3442532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5425" y="3478627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19251" y="3195747"/>
            <a:ext cx="380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H2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1" name="Straight Arrow Connector 40"/>
          <p:cNvCxnSpPr>
            <a:stCxn id="42" idx="0"/>
            <a:endCxn id="39" idx="4"/>
          </p:cNvCxnSpPr>
          <p:nvPr/>
        </p:nvCxnSpPr>
        <p:spPr>
          <a:xfrm flipH="1" flipV="1">
            <a:off x="8084686" y="3668124"/>
            <a:ext cx="556260" cy="8389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82583" y="4507057"/>
            <a:ext cx="91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200" dirty="0">
                <a:solidFill>
                  <a:prstClr val="black"/>
                </a:solidFill>
                <a:latin typeface="Calibri" panose="020F0502020204030204"/>
              </a:rPr>
              <a:t>F2 folyamat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977320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sysClr val="windowText" lastClr="000000"/>
                </a:solidFill>
                <a:latin typeface="Calibri" panose="020F0502020204030204"/>
              </a:rPr>
              <a:t>F</a:t>
            </a:r>
            <a:endParaRPr lang="en-US" sz="135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46" name="Straight Connector 45"/>
          <p:cNvCxnSpPr>
            <a:stCxn id="12" idx="6"/>
            <a:endCxn id="44" idx="2"/>
          </p:cNvCxnSpPr>
          <p:nvPr/>
        </p:nvCxnSpPr>
        <p:spPr>
          <a:xfrm flipV="1">
            <a:off x="6087979" y="3717756"/>
            <a:ext cx="8893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4"/>
          </p:cNvCxnSpPr>
          <p:nvPr/>
        </p:nvCxnSpPr>
        <p:spPr>
          <a:xfrm>
            <a:off x="7076581" y="3812505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30929" y="4230603"/>
            <a:ext cx="1560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098885" y="3812504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6" idx="0"/>
          </p:cNvCxnSpPr>
          <p:nvPr/>
        </p:nvCxnSpPr>
        <p:spPr>
          <a:xfrm flipV="1">
            <a:off x="7225566" y="4230604"/>
            <a:ext cx="385644" cy="39064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91367" y="4621248"/>
            <a:ext cx="4683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LAN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9" name="Straight Arrow Connector 58"/>
          <p:cNvCxnSpPr>
            <a:stCxn id="60" idx="1"/>
            <a:endCxn id="7" idx="7"/>
          </p:cNvCxnSpPr>
          <p:nvPr/>
        </p:nvCxnSpPr>
        <p:spPr>
          <a:xfrm flipH="1">
            <a:off x="5709109" y="2303489"/>
            <a:ext cx="545419" cy="2770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54528" y="2072656"/>
            <a:ext cx="102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hu-HU" sz="1200" dirty="0">
                <a:solidFill>
                  <a:prstClr val="black"/>
                </a:solidFill>
                <a:latin typeface="Calibri" panose="020F0502020204030204"/>
              </a:rPr>
              <a:t>Szolgáltató berendezése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4" name="Straight Arrow Connector 63"/>
          <p:cNvCxnSpPr>
            <a:stCxn id="65" idx="0"/>
            <a:endCxn id="9" idx="3"/>
          </p:cNvCxnSpPr>
          <p:nvPr/>
        </p:nvCxnSpPr>
        <p:spPr>
          <a:xfrm flipV="1">
            <a:off x="2971646" y="4851054"/>
            <a:ext cx="663893" cy="5727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40754" y="5423767"/>
            <a:ext cx="6617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Router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Rectangle 69"/>
          <p:cNvSpPr/>
          <p:nvPr/>
        </p:nvSpPr>
        <p:spPr>
          <a:xfrm rot="2376065">
            <a:off x="2976130" y="4004376"/>
            <a:ext cx="216280" cy="20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74" name="Straight Arrow Connector 73"/>
          <p:cNvCxnSpPr>
            <a:stCxn id="76" idx="0"/>
            <a:endCxn id="70" idx="2"/>
          </p:cNvCxnSpPr>
          <p:nvPr/>
        </p:nvCxnSpPr>
        <p:spPr>
          <a:xfrm flipV="1">
            <a:off x="2093347" y="4187752"/>
            <a:ext cx="924902" cy="8207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33312" y="5008460"/>
            <a:ext cx="7200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csomag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34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93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60" grpId="0"/>
      <p:bldP spid="65" grpId="0"/>
      <p:bldP spid="70" grpId="0" animBg="1"/>
      <p:bldP spid="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Szállítási réteg felé nyújtott szolgálatok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194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650" b="1" cap="small" dirty="0"/>
              <a:t>Vezérelvek 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1650" dirty="0"/>
              <a:t>A szolgálat legyen független az alhálózat kialakításától.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felé el kell takarni a jelenlevő alhálózatok számát, típusát és topológiáját.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számára rendelkezésre bocsájtott hálózati címeknek egységes számozási rendszert kell alkotniuk, még </a:t>
            </a:r>
            <a:r>
              <a:rPr lang="hu-HU" sz="1650" i="1" dirty="0"/>
              <a:t>LAN</a:t>
            </a:r>
            <a:r>
              <a:rPr lang="hu-HU" sz="1650" dirty="0"/>
              <a:t>-ok és </a:t>
            </a:r>
            <a:r>
              <a:rPr lang="hu-HU" sz="1650" i="1" dirty="0" err="1"/>
              <a:t>WAN</a:t>
            </a:r>
            <a:r>
              <a:rPr lang="hu-HU" sz="1650" dirty="0" err="1"/>
              <a:t>-ok</a:t>
            </a:r>
            <a:r>
              <a:rPr lang="hu-HU" sz="1650" dirty="0"/>
              <a:t> esetén is.</a:t>
            </a:r>
          </a:p>
          <a:p>
            <a:pPr marL="0" indent="0">
              <a:buNone/>
            </a:pPr>
            <a:r>
              <a:rPr lang="hu-HU" sz="1650" b="1" cap="small" dirty="0"/>
              <a:t>Szolgálatok két fajtáját különböztetik meg</a:t>
            </a:r>
          </a:p>
          <a:p>
            <a:pPr lvl="1">
              <a:spcBef>
                <a:spcPts val="0"/>
              </a:spcBef>
            </a:pPr>
            <a:r>
              <a:rPr lang="hu-HU" sz="1650" dirty="0"/>
              <a:t>Összeköttetés nélküli szolgálat (</a:t>
            </a:r>
            <a:r>
              <a:rPr lang="hu-HU" sz="1650" i="1" dirty="0"/>
              <a:t>Internet</a:t>
            </a:r>
            <a:r>
              <a:rPr lang="hu-HU" sz="1650" dirty="0"/>
              <a:t>)</a:t>
            </a:r>
          </a:p>
          <a:p>
            <a:pPr lvl="2">
              <a:spcBef>
                <a:spcPts val="0"/>
              </a:spcBef>
            </a:pPr>
            <a:r>
              <a:rPr lang="hu-HU" sz="1650" dirty="0" err="1"/>
              <a:t>datagram</a:t>
            </a:r>
            <a:r>
              <a:rPr lang="hu-HU" sz="1650" dirty="0"/>
              <a:t> alhálózat</a:t>
            </a:r>
          </a:p>
          <a:p>
            <a:pPr lvl="1"/>
            <a:r>
              <a:rPr lang="hu-HU" sz="1650" dirty="0"/>
              <a:t>Összeköttetés alapú szolgálat (</a:t>
            </a:r>
            <a:r>
              <a:rPr lang="hu-HU" sz="1650" i="1" dirty="0"/>
              <a:t>ATM</a:t>
            </a:r>
            <a:r>
              <a:rPr lang="hu-HU" sz="1650" dirty="0"/>
              <a:t>)</a:t>
            </a:r>
          </a:p>
          <a:p>
            <a:pPr lvl="2"/>
            <a:r>
              <a:rPr lang="hu-HU" sz="1650" dirty="0"/>
              <a:t>virtuális áramkör alhálózat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35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8947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360"/>
            <a:ext cx="9144000" cy="99417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pPr algn="r"/>
            <a:r>
              <a:rPr lang="hu-HU" b="1" cap="small" dirty="0">
                <a:solidFill>
                  <a:schemeClr val="bg1"/>
                </a:solidFill>
              </a:rPr>
              <a:t>Hálózati réteg – forgalomirányítás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7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213" y="2250251"/>
            <a:ext cx="5926311" cy="3437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cap="small" dirty="0"/>
              <a:t>Motiváció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A hálózat méretének növekedésével a </a:t>
            </a:r>
            <a:r>
              <a:rPr lang="hu-HU" sz="1800" dirty="0" err="1"/>
              <a:t>router-ek</a:t>
            </a:r>
            <a:r>
              <a:rPr lang="hu-HU" sz="1800" dirty="0"/>
              <a:t> forgalomirányító táblázatai is arányosan nőnek.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A memória, a CPU és a sávszélesség igény is megnövekszik a </a:t>
            </a:r>
            <a:r>
              <a:rPr lang="hu-HU" dirty="0" err="1"/>
              <a:t>router-eknél</a:t>
            </a:r>
            <a:r>
              <a:rPr lang="hu-HU" dirty="0"/>
              <a:t>.</a:t>
            </a:r>
          </a:p>
          <a:p>
            <a:r>
              <a:rPr lang="hu-HU" sz="1800" i="1" u="sng" dirty="0"/>
              <a:t>Ötlet:</a:t>
            </a:r>
            <a:r>
              <a:rPr lang="hu-HU" sz="1800" dirty="0"/>
              <a:t> telefonhálózatokhoz hasonlóan hierarchikus forgalomirányítás alkalmazása.</a:t>
            </a:r>
          </a:p>
        </p:txBody>
      </p:sp>
      <p:sp>
        <p:nvSpPr>
          <p:cNvPr id="4" name="Oval 3"/>
          <p:cNvSpPr/>
          <p:nvPr/>
        </p:nvSpPr>
        <p:spPr>
          <a:xfrm>
            <a:off x="6615112" y="2410137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Oval 4"/>
          <p:cNvSpPr/>
          <p:nvPr/>
        </p:nvSpPr>
        <p:spPr>
          <a:xfrm>
            <a:off x="8309309" y="2407976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6615112" y="4143092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l 6"/>
          <p:cNvSpPr/>
          <p:nvPr/>
        </p:nvSpPr>
        <p:spPr>
          <a:xfrm>
            <a:off x="7486650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09309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980572" y="2762061"/>
            <a:ext cx="18433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848976" y="276206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0572" y="276206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5217" y="293903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46733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20176" y="291138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751946" y="444227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83542" y="444227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8187" y="461924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56483" y="459137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23146" y="459159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646795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23960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46795" y="2937834"/>
            <a:ext cx="1771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23960" y="2937834"/>
            <a:ext cx="0" cy="141421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</p:cNvCxnSpPr>
          <p:nvPr/>
        </p:nvCxnSpPr>
        <p:spPr>
          <a:xfrm flipH="1">
            <a:off x="6757989" y="4439977"/>
            <a:ext cx="1091714" cy="251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92917" y="2961453"/>
            <a:ext cx="9888" cy="150366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73435" y="4431394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723354" y="4439819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612956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790122" y="273437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8790122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607091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8612956" y="4310374"/>
            <a:ext cx="211004" cy="4167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488995" y="4310374"/>
            <a:ext cx="123961" cy="9176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488994" y="4402137"/>
            <a:ext cx="87078" cy="18923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576072" y="4570865"/>
            <a:ext cx="281728" cy="2051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23961" y="4352046"/>
            <a:ext cx="33839" cy="21881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539263" y="4566230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8810199" y="45402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8790121" y="43284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8579116" y="42866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3" name="Straight Connector 72"/>
          <p:cNvCxnSpPr>
            <a:stCxn id="26" idx="6"/>
            <a:endCxn id="67" idx="2"/>
          </p:cNvCxnSpPr>
          <p:nvPr/>
        </p:nvCxnSpPr>
        <p:spPr>
          <a:xfrm flipV="1">
            <a:off x="7917381" y="4406249"/>
            <a:ext cx="538903" cy="3372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24136" y="2784666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1A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31850" y="25710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1B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52964" y="2823714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1C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27830" y="4437708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3A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75596" y="443770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3B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22533" y="45096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4B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40364" y="424689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4A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72362" y="4517879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4C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53513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8456283" y="438110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849703" y="441483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11829" y="4229156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5A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46716" y="412681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5B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808202" y="4228971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5C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735377" y="454994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5D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425001" y="4566942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5E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508466" y="257102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2A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707622" y="257199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2B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790121" y="279682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2D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439341" y="2897273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2C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41293" y="3420865"/>
            <a:ext cx="1064972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342900"/>
            <a:r>
              <a:rPr lang="hu-HU" sz="1350" cap="small" dirty="0">
                <a:solidFill>
                  <a:prstClr val="black"/>
                </a:solidFill>
                <a:latin typeface="Calibri" panose="020F0502020204030204"/>
              </a:rPr>
              <a:t>tartományok</a:t>
            </a:r>
            <a:endParaRPr lang="en-US" sz="1350" cap="small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7235524" y="3644940"/>
            <a:ext cx="419378" cy="4981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2"/>
          </p:cNvCxnSpPr>
          <p:nvPr/>
        </p:nvCxnSpPr>
        <p:spPr>
          <a:xfrm flipH="1">
            <a:off x="7842381" y="3720947"/>
            <a:ext cx="31398" cy="365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048553" y="3697864"/>
            <a:ext cx="483980" cy="3972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7325707" y="2952126"/>
            <a:ext cx="322226" cy="4827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8115300" y="2988482"/>
            <a:ext cx="223165" cy="446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37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5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20" grpId="0" animBg="1"/>
      <p:bldP spid="27" grpId="0" animBg="1"/>
      <p:bldP spid="28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68" grpId="0" animBg="1"/>
      <p:bldP spid="69" grpId="0" animBg="1"/>
      <p:bldP spid="70" grpId="0" animBg="1"/>
      <p:bldP spid="71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19" grpId="0" animBg="1"/>
      <p:bldP spid="67" grpId="0" animBg="1"/>
      <p:bldP spid="26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forgalomirányítás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0213" y="2250251"/>
                <a:ext cx="5926311" cy="343755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Jellemzők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</a:t>
                </a:r>
                <a:r>
                  <a:rPr lang="hu-HU" sz="1800" dirty="0" err="1"/>
                  <a:t>router-eket</a:t>
                </a:r>
                <a:r>
                  <a:rPr lang="hu-HU" sz="1800" dirty="0"/>
                  <a:t> tartományokra osztjuk. A saját tartományát az összes router ismeri, de a többi belső szerkezetéről nincs tudomása.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Nagy hálózatok esetén többszintű hierarchia lehet szükséges.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N darab </a:t>
                </a:r>
                <a:r>
                  <a:rPr lang="hu-HU" sz="1800" dirty="0" err="1"/>
                  <a:t>router-ből</a:t>
                </a:r>
                <a:r>
                  <a:rPr lang="hu-HU" sz="1800" dirty="0"/>
                  <a:t> álló alhálózathoz az optimális szintek száma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180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hu-HU" sz="1800" dirty="0"/>
                  <a:t>, amely </a:t>
                </a:r>
                <a:r>
                  <a:rPr lang="hu-HU" sz="1800" dirty="0" err="1"/>
                  <a:t>router-enként</a:t>
                </a:r>
                <a:r>
                  <a:rPr lang="hu-HU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180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hu-HU" sz="180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hu-HU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800" dirty="0"/>
                  <a:t>bejegyzést igényel. (</a:t>
                </a:r>
                <a:r>
                  <a:rPr lang="hu-HU" sz="1800" i="1" dirty="0" err="1"/>
                  <a:t>Kamoun</a:t>
                </a:r>
                <a:r>
                  <a:rPr lang="hu-HU" sz="1800" i="1" dirty="0"/>
                  <a:t> és </a:t>
                </a:r>
                <a:r>
                  <a:rPr lang="hu-HU" sz="1800" i="1" dirty="0" err="1"/>
                  <a:t>Kleinrock</a:t>
                </a:r>
                <a:r>
                  <a:rPr lang="hu-HU" sz="1800" i="1" dirty="0"/>
                  <a:t>, 1979</a:t>
                </a:r>
                <a:r>
                  <a:rPr lang="hu-HU" sz="1800" dirty="0"/>
                  <a:t>)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213" y="2250251"/>
                <a:ext cx="5926311" cy="3437556"/>
              </a:xfrm>
              <a:blipFill>
                <a:blip r:embed="rId2"/>
                <a:stretch>
                  <a:fillRect l="-823" t="-1596" r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615112" y="2410137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Oval 4"/>
          <p:cNvSpPr/>
          <p:nvPr/>
        </p:nvSpPr>
        <p:spPr>
          <a:xfrm>
            <a:off x="8309309" y="2407976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6615112" y="4143092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l 6"/>
          <p:cNvSpPr/>
          <p:nvPr/>
        </p:nvSpPr>
        <p:spPr>
          <a:xfrm>
            <a:off x="7486650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09309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980572" y="2762061"/>
            <a:ext cx="18433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848976" y="276206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0572" y="276206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5217" y="293903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46733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20176" y="291138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751946" y="444227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83542" y="444227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8187" y="461924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56483" y="459137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23146" y="459159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646795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23960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46795" y="2937834"/>
            <a:ext cx="1771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23960" y="2937834"/>
            <a:ext cx="0" cy="141421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</p:cNvCxnSpPr>
          <p:nvPr/>
        </p:nvCxnSpPr>
        <p:spPr>
          <a:xfrm flipH="1">
            <a:off x="6757989" y="4439977"/>
            <a:ext cx="1091714" cy="251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92917" y="2961453"/>
            <a:ext cx="9888" cy="150366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73435" y="4431394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723354" y="4439819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612956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790122" y="273437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8790122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607091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8612956" y="4310374"/>
            <a:ext cx="211004" cy="4167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488995" y="4310374"/>
            <a:ext cx="123961" cy="9176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488994" y="4402137"/>
            <a:ext cx="87078" cy="18923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576072" y="4570865"/>
            <a:ext cx="281728" cy="2051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23961" y="4352046"/>
            <a:ext cx="33839" cy="21881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539263" y="4566230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8810199" y="45402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8790121" y="43284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8579116" y="42866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3" name="Straight Connector 72"/>
          <p:cNvCxnSpPr>
            <a:stCxn id="26" idx="6"/>
            <a:endCxn id="67" idx="2"/>
          </p:cNvCxnSpPr>
          <p:nvPr/>
        </p:nvCxnSpPr>
        <p:spPr>
          <a:xfrm flipV="1">
            <a:off x="7917381" y="4406249"/>
            <a:ext cx="538903" cy="3372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24136" y="2784666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1A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31850" y="25710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1B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52964" y="2823714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1C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27830" y="4437708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3A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75596" y="443770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3B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22533" y="45096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4B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40364" y="424689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4A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72362" y="4517879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4C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53513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8456283" y="438110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849703" y="441483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11829" y="4229156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5A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46716" y="412681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5B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808202" y="4228971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5C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735377" y="454994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5D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425001" y="4566942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5E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508466" y="257102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2A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707622" y="257199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2B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790121" y="279682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2D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439341" y="2897273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900" dirty="0">
                <a:solidFill>
                  <a:prstClr val="black"/>
                </a:solidFill>
                <a:latin typeface="Calibri" panose="020F0502020204030204"/>
              </a:rPr>
              <a:t>2C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41293" y="3420865"/>
            <a:ext cx="1064972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342900"/>
            <a:r>
              <a:rPr lang="hu-HU" sz="1350" cap="small" dirty="0">
                <a:solidFill>
                  <a:prstClr val="black"/>
                </a:solidFill>
                <a:latin typeface="Calibri" panose="020F0502020204030204"/>
              </a:rPr>
              <a:t>tartományok</a:t>
            </a:r>
            <a:endParaRPr lang="en-US" sz="1350" cap="small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7235524" y="3644940"/>
            <a:ext cx="419378" cy="4981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2"/>
          </p:cNvCxnSpPr>
          <p:nvPr/>
        </p:nvCxnSpPr>
        <p:spPr>
          <a:xfrm flipH="1">
            <a:off x="7842381" y="3720947"/>
            <a:ext cx="31398" cy="365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048553" y="3697864"/>
            <a:ext cx="483980" cy="3972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7325707" y="2952126"/>
            <a:ext cx="322226" cy="4827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8115300" y="2988482"/>
            <a:ext cx="223165" cy="446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38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495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218984"/>
            <a:ext cx="7886700" cy="3267416"/>
          </a:xfrm>
        </p:spPr>
        <p:txBody>
          <a:bodyPr>
            <a:noAutofit/>
          </a:bodyPr>
          <a:lstStyle/>
          <a:p>
            <a:r>
              <a:rPr lang="hu-HU" sz="1800" b="1" dirty="0"/>
              <a:t>Adatszórás</a:t>
            </a:r>
            <a:r>
              <a:rPr lang="hu-HU" sz="1800" dirty="0"/>
              <a:t> ( vagy angolul </a:t>
            </a:r>
            <a:r>
              <a:rPr lang="hu-HU" sz="1800" i="1" dirty="0" err="1"/>
              <a:t>broadcasting</a:t>
            </a:r>
            <a:r>
              <a:rPr lang="hu-HU" sz="1800" dirty="0"/>
              <a:t>) – egy csomag mindenhová történő egyidejű küldése. </a:t>
            </a:r>
          </a:p>
          <a:p>
            <a:r>
              <a:rPr lang="hu-HU" sz="1800" dirty="0"/>
              <a:t>Több féle megvalósítás lehetséges: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Külön csomag küldése</a:t>
            </a:r>
            <a:r>
              <a:rPr lang="hu-HU" dirty="0"/>
              <a:t> minden egyes rendeltetési helyre </a:t>
            </a:r>
          </a:p>
          <a:p>
            <a:pPr lvl="2"/>
            <a:r>
              <a:rPr lang="hu-HU" sz="1800" i="1" dirty="0"/>
              <a:t>sávszélesség pazarlása, lista szükséges hozzá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Elárasztás.</a:t>
            </a:r>
            <a:r>
              <a:rPr lang="hu-HU" dirty="0"/>
              <a:t> </a:t>
            </a:r>
          </a:p>
          <a:p>
            <a:pPr lvl="2"/>
            <a:r>
              <a:rPr lang="hu-HU" sz="1800" i="1" dirty="0"/>
              <a:t>kétpontos kommunikációhoz nem megfelelő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39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938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Initialization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69315285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855714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803388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22151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911157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28456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37201" y="4386945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Initialization: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b="1" dirty="0"/>
              <a:t>   else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 algn="l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5568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218984"/>
            <a:ext cx="7886700" cy="3718460"/>
          </a:xfrm>
        </p:spPr>
        <p:txBody>
          <a:bodyPr>
            <a:noAutofit/>
          </a:bodyPr>
          <a:lstStyle/>
          <a:p>
            <a:pPr marL="685800" lvl="1" indent="-342900">
              <a:buFont typeface="+mj-lt"/>
              <a:buAutoNum type="arabicPeriod" startAt="3"/>
            </a:pPr>
            <a:r>
              <a:rPr lang="hu-HU" b="1" dirty="0"/>
              <a:t>Többcélú forgalomirányítás</a:t>
            </a:r>
            <a:r>
              <a:rPr lang="hu-HU" dirty="0"/>
              <a:t> ( vagy angolul </a:t>
            </a:r>
            <a:r>
              <a:rPr lang="hu-HU" i="1" dirty="0" err="1"/>
              <a:t>multidestination</a:t>
            </a:r>
            <a:r>
              <a:rPr lang="hu-HU" i="1" dirty="0"/>
              <a:t> </a:t>
            </a:r>
            <a:r>
              <a:rPr lang="hu-HU" i="1" dirty="0" err="1"/>
              <a:t>routing</a:t>
            </a:r>
            <a:r>
              <a:rPr lang="hu-HU" dirty="0"/>
              <a:t>). Csomagban van egy lista a rendeltetési helyekről, amely alapján a </a:t>
            </a:r>
            <a:r>
              <a:rPr lang="hu-HU" dirty="0" err="1"/>
              <a:t>router-ek</a:t>
            </a:r>
            <a:r>
              <a:rPr lang="hu-HU" dirty="0"/>
              <a:t> eldöntik a vonalak használatát, mindegyik vonalhoz készít egy másolatot és belerakja a megfelelő célcím listát. </a:t>
            </a:r>
          </a:p>
          <a:p>
            <a:pPr marL="600075" lvl="1" indent="-257175">
              <a:buFont typeface="+mj-lt"/>
              <a:buAutoNum type="arabicPeriod" startAt="3"/>
            </a:pPr>
            <a:r>
              <a:rPr lang="hu-HU" b="1" dirty="0"/>
              <a:t>A forrás </a:t>
            </a:r>
            <a:r>
              <a:rPr lang="hu-HU" b="1" dirty="0" err="1"/>
              <a:t>router-hez</a:t>
            </a:r>
            <a:r>
              <a:rPr lang="hu-HU" b="1" dirty="0"/>
              <a:t> tartozó </a:t>
            </a:r>
            <a:r>
              <a:rPr lang="hu-HU" b="1" dirty="0" err="1"/>
              <a:t>nyelőfa</a:t>
            </a:r>
            <a:r>
              <a:rPr lang="hu-HU" b="1" dirty="0"/>
              <a:t> használata</a:t>
            </a:r>
            <a:r>
              <a:rPr lang="hu-HU" dirty="0"/>
              <a:t>. A feszítőfa (vagy angolul </a:t>
            </a:r>
            <a:r>
              <a:rPr lang="hu-HU" i="1" dirty="0" err="1"/>
              <a:t>spanning</a:t>
            </a:r>
            <a:r>
              <a:rPr lang="hu-HU" i="1" dirty="0"/>
              <a:t> </a:t>
            </a:r>
            <a:r>
              <a:rPr lang="hu-HU" i="1" dirty="0" err="1"/>
              <a:t>tree</a:t>
            </a:r>
            <a:r>
              <a:rPr lang="hu-HU" dirty="0"/>
              <a:t>) az alhálózat részhalmaza, amelyben minden router benne van, de nem tartalmaz köröket. Ha minden router ismeri, hogy mely vonalai tartoznak a feszítőfához, akkor azokon továbbítja az adatszóró csomagot, kivéve azon a vonalon, amelyen érkezett. </a:t>
            </a:r>
          </a:p>
          <a:p>
            <a:pPr lvl="2"/>
            <a:r>
              <a:rPr lang="hu-HU" sz="1800" i="1" dirty="0"/>
              <a:t>nem mindig ismert a feszítőfa</a:t>
            </a:r>
            <a:endParaRPr lang="hu-H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40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80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lvl="1" indent="-257175">
              <a:spcBef>
                <a:spcPts val="750"/>
              </a:spcBef>
              <a:buFont typeface="+mj-lt"/>
              <a:buAutoNum type="arabicPeriod" startAt="5"/>
            </a:pPr>
            <a:r>
              <a:rPr lang="hu-HU" b="1" dirty="0" err="1"/>
              <a:t>Visszairányú</a:t>
            </a:r>
            <a:r>
              <a:rPr lang="hu-HU" b="1" dirty="0"/>
              <a:t> továbbítás</a:t>
            </a:r>
            <a:r>
              <a:rPr lang="hu-HU" dirty="0"/>
              <a:t> (vagy angolul </a:t>
            </a:r>
            <a:r>
              <a:rPr lang="hu-HU" i="1" dirty="0" err="1"/>
              <a:t>reverse</a:t>
            </a:r>
            <a:r>
              <a:rPr lang="hu-HU" i="1" dirty="0"/>
              <a:t> </a:t>
            </a:r>
            <a:r>
              <a:rPr lang="hu-HU" i="1" dirty="0" err="1"/>
              <a:t>path</a:t>
            </a:r>
            <a:r>
              <a:rPr lang="hu-HU" i="1" dirty="0"/>
              <a:t> </a:t>
            </a:r>
            <a:r>
              <a:rPr lang="hu-HU" i="1" dirty="0" err="1"/>
              <a:t>forwarding</a:t>
            </a:r>
            <a:r>
              <a:rPr lang="hu-HU" dirty="0"/>
              <a:t>). Amikor egy adatszórásos csomag megérkezik egy </a:t>
            </a:r>
            <a:r>
              <a:rPr lang="hu-HU" dirty="0" err="1"/>
              <a:t>routerhez</a:t>
            </a:r>
            <a:r>
              <a:rPr lang="hu-HU" dirty="0"/>
              <a:t>, a router ellenőrzi, hogy azon a vonalon kapta-e meg, amelyen rendszerint ő szokott az adatszórás forrásához küldeni. Ha igen, akkor nagy esély van rá, hogy az adatszórásos csomag a legjobb utat követte a </a:t>
            </a:r>
            <a:r>
              <a:rPr lang="hu-HU" dirty="0" err="1"/>
              <a:t>router-től</a:t>
            </a:r>
            <a:r>
              <a:rPr lang="hu-HU" dirty="0"/>
              <a:t>, és ezért ez az első másolat, amely megérkezett a </a:t>
            </a:r>
            <a:r>
              <a:rPr lang="hu-HU" dirty="0" err="1"/>
              <a:t>router-hez</a:t>
            </a:r>
            <a:r>
              <a:rPr lang="hu-HU" dirty="0"/>
              <a:t>. Ha ez az eset, a router kimásolja minden vonalra, kivéve arra, amelyiken érkezett. Viszont, ha az adatszórásos csomag más vonalon érkezett, mint amit a forrás eléréséhez előnyben részesítünk, a csomagot eldobják, mint valószínű másodpéldányt.</a:t>
            </a:r>
            <a:endParaRPr lang="en-US" dirty="0"/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41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537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Többes-küldéses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Többes-küldés</a:t>
            </a:r>
            <a:r>
              <a:rPr lang="hu-HU" sz="1800" dirty="0"/>
              <a:t> ( vagy angolul </a:t>
            </a:r>
            <a:r>
              <a:rPr lang="hu-HU" sz="1800" i="1" dirty="0" err="1"/>
              <a:t>multicasting</a:t>
            </a:r>
            <a:r>
              <a:rPr lang="hu-HU" sz="1800" dirty="0"/>
              <a:t>) – egy csomag meghatározott csoporthoz történő egyidejű küldése. </a:t>
            </a:r>
          </a:p>
          <a:p>
            <a:pPr marL="0" indent="0">
              <a:buNone/>
            </a:pPr>
            <a:r>
              <a:rPr lang="hu-HU" sz="1800" b="1" cap="small" dirty="0" err="1"/>
              <a:t>Multicast</a:t>
            </a:r>
            <a:r>
              <a:rPr lang="hu-HU" sz="1800" b="1" cap="small" dirty="0"/>
              <a:t> </a:t>
            </a:r>
            <a:r>
              <a:rPr lang="hu-HU" sz="1800" b="1" cap="small" dirty="0" err="1"/>
              <a:t>routing</a:t>
            </a:r>
            <a:endParaRPr lang="hu-HU" sz="1800" b="1" cap="small" dirty="0"/>
          </a:p>
          <a:p>
            <a:pPr>
              <a:spcBef>
                <a:spcPts val="150"/>
              </a:spcBef>
            </a:pPr>
            <a:r>
              <a:rPr lang="hu-HU" sz="1800" dirty="0"/>
              <a:t>Csoport kezelés is szükséges hozzá: létrehozás, megszüntetés, csatlakozási lehetőség és leválasztási lehetőség. (Ez nem a forgalomirányító algoritmus része!)</a:t>
            </a:r>
          </a:p>
          <a:p>
            <a:r>
              <a:rPr lang="hu-HU" sz="1800" dirty="0"/>
              <a:t>Minden router kiszámít egy az alhálózatban az összes többi </a:t>
            </a:r>
            <a:r>
              <a:rPr lang="hu-HU" sz="1800" i="1" dirty="0" err="1"/>
              <a:t>router</a:t>
            </a:r>
            <a:r>
              <a:rPr lang="hu-HU" sz="1800" dirty="0" err="1"/>
              <a:t>t</a:t>
            </a:r>
            <a:r>
              <a:rPr lang="hu-HU" sz="1800" dirty="0"/>
              <a:t> lefedő feszítőfát.</a:t>
            </a:r>
          </a:p>
          <a:p>
            <a:r>
              <a:rPr lang="hu-HU" sz="1800" dirty="0"/>
              <a:t>Többes-küldéses csomag esetén az első router levágja a feszítőfa azon ágait, amelyek nem csoporton belüli </a:t>
            </a:r>
            <a:r>
              <a:rPr lang="hu-HU" sz="1800" dirty="0" err="1"/>
              <a:t>hoszthoz</a:t>
            </a:r>
            <a:r>
              <a:rPr lang="hu-HU" sz="1800" dirty="0"/>
              <a:t> vezetnek. A csomagot csak a csonkolt feszítőfa mentén továbbítják.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42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27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forgalomirányítás IP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Hierarchikus (2 szintű)  </a:t>
            </a:r>
          </a:p>
          <a:p>
            <a:pPr lvl="1"/>
            <a:r>
              <a:rPr lang="hu-HU" dirty="0" err="1"/>
              <a:t>AS-ek</a:t>
            </a:r>
            <a:r>
              <a:rPr lang="hu-HU" dirty="0"/>
              <a:t> közötti:  </a:t>
            </a:r>
          </a:p>
          <a:p>
            <a:pPr lvl="2"/>
            <a:r>
              <a:rPr lang="hu-HU" dirty="0"/>
              <a:t>EGP  </a:t>
            </a:r>
          </a:p>
          <a:p>
            <a:pPr lvl="2"/>
            <a:r>
              <a:rPr lang="hu-HU" dirty="0" err="1"/>
              <a:t>Exterior</a:t>
            </a:r>
            <a:r>
              <a:rPr lang="hu-HU" dirty="0"/>
              <a:t> </a:t>
            </a:r>
            <a:r>
              <a:rPr lang="hu-HU" dirty="0" err="1"/>
              <a:t>Gateway</a:t>
            </a:r>
            <a:r>
              <a:rPr lang="hu-HU" dirty="0"/>
              <a:t> </a:t>
            </a:r>
            <a:r>
              <a:rPr lang="hu-HU" dirty="0" err="1"/>
              <a:t>Protocols</a:t>
            </a:r>
            <a:r>
              <a:rPr lang="hu-HU" dirty="0"/>
              <a:t>  </a:t>
            </a:r>
          </a:p>
          <a:p>
            <a:pPr lvl="2"/>
            <a:r>
              <a:rPr lang="hu-HU" dirty="0"/>
              <a:t>Tartományok közötti  </a:t>
            </a:r>
          </a:p>
          <a:p>
            <a:pPr lvl="1"/>
            <a:r>
              <a:rPr lang="hu-HU" dirty="0" err="1"/>
              <a:t>AS-en</a:t>
            </a:r>
            <a:r>
              <a:rPr lang="hu-HU" dirty="0"/>
              <a:t> belüli  </a:t>
            </a:r>
          </a:p>
          <a:p>
            <a:pPr lvl="2"/>
            <a:r>
              <a:rPr lang="hu-HU" dirty="0"/>
              <a:t>IGP  </a:t>
            </a:r>
          </a:p>
          <a:p>
            <a:pPr lvl="2"/>
            <a:r>
              <a:rPr lang="hu-HU" dirty="0" err="1"/>
              <a:t>Interior</a:t>
            </a:r>
            <a:r>
              <a:rPr lang="hu-HU" dirty="0"/>
              <a:t> </a:t>
            </a:r>
            <a:r>
              <a:rPr lang="hu-HU" dirty="0" err="1"/>
              <a:t>Gateway</a:t>
            </a:r>
            <a:r>
              <a:rPr lang="hu-HU" dirty="0"/>
              <a:t> </a:t>
            </a:r>
            <a:r>
              <a:rPr lang="hu-HU" dirty="0" err="1"/>
              <a:t>Protocols</a:t>
            </a:r>
            <a:r>
              <a:rPr lang="hu-HU" dirty="0"/>
              <a:t>  </a:t>
            </a:r>
          </a:p>
          <a:p>
            <a:pPr lvl="2"/>
            <a:r>
              <a:rPr lang="hu-HU" dirty="0"/>
              <a:t>Tartományon belüli  </a:t>
            </a:r>
          </a:p>
          <a:p>
            <a:r>
              <a:rPr lang="hu-HU" dirty="0"/>
              <a:t>AS – </a:t>
            </a:r>
            <a:r>
              <a:rPr lang="hu-HU" dirty="0" err="1"/>
              <a:t>Autonom</a:t>
            </a:r>
            <a:r>
              <a:rPr lang="hu-HU" dirty="0"/>
              <a:t> System – Autonóm Rendszer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342900"/>
              <a:t>43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70" name="Csoportba foglalás 69"/>
          <p:cNvGrpSpPr/>
          <p:nvPr/>
        </p:nvGrpSpPr>
        <p:grpSpPr>
          <a:xfrm>
            <a:off x="5032270" y="2313363"/>
            <a:ext cx="3753675" cy="2532831"/>
            <a:chOff x="3218663" y="853960"/>
            <a:chExt cx="9005273" cy="6439072"/>
          </a:xfrm>
        </p:grpSpPr>
        <p:sp>
          <p:nvSpPr>
            <p:cNvPr id="5" name="Cloud 4"/>
            <p:cNvSpPr/>
            <p:nvPr/>
          </p:nvSpPr>
          <p:spPr>
            <a:xfrm>
              <a:off x="3906964" y="991084"/>
              <a:ext cx="2762494" cy="198627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AS-1</a:t>
              </a:r>
            </a:p>
          </p:txBody>
        </p:sp>
        <p:sp>
          <p:nvSpPr>
            <p:cNvPr id="6" name="Cloud 5"/>
            <p:cNvSpPr/>
            <p:nvPr/>
          </p:nvSpPr>
          <p:spPr>
            <a:xfrm>
              <a:off x="8940854" y="1460960"/>
              <a:ext cx="2762494" cy="1986272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6010821" y="3277108"/>
              <a:ext cx="2762494" cy="1986272"/>
            </a:xfrm>
            <a:prstGeom prst="cloud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8" name="Straight Connector 9"/>
            <p:cNvCxnSpPr>
              <a:endCxn id="48" idx="2"/>
            </p:cNvCxnSpPr>
            <p:nvPr/>
          </p:nvCxnSpPr>
          <p:spPr>
            <a:xfrm flipV="1">
              <a:off x="6022661" y="5016509"/>
              <a:ext cx="762432" cy="48644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0"/>
            <p:cNvCxnSpPr>
              <a:endCxn id="47" idx="1"/>
            </p:cNvCxnSpPr>
            <p:nvPr/>
          </p:nvCxnSpPr>
          <p:spPr>
            <a:xfrm flipV="1">
              <a:off x="5288211" y="4261485"/>
              <a:ext cx="722610" cy="190197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711" y="4148182"/>
              <a:ext cx="607000" cy="60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96" y="5244212"/>
              <a:ext cx="607000" cy="60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31"/>
            <p:cNvCxnSpPr/>
            <p:nvPr/>
          </p:nvCxnSpPr>
          <p:spPr>
            <a:xfrm flipH="1">
              <a:off x="6299196" y="1112699"/>
              <a:ext cx="775522" cy="30349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253" y="853960"/>
              <a:ext cx="607000" cy="60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Connector 33"/>
            <p:cNvCxnSpPr>
              <a:endCxn id="52" idx="1"/>
            </p:cNvCxnSpPr>
            <p:nvPr/>
          </p:nvCxnSpPr>
          <p:spPr>
            <a:xfrm>
              <a:off x="3549128" y="1249823"/>
              <a:ext cx="439874" cy="65564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663" y="991084"/>
              <a:ext cx="607000" cy="60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36"/>
            <p:cNvCxnSpPr>
              <a:endCxn id="59" idx="2"/>
            </p:cNvCxnSpPr>
            <p:nvPr/>
          </p:nvCxnSpPr>
          <p:spPr>
            <a:xfrm flipV="1">
              <a:off x="10045566" y="3309903"/>
              <a:ext cx="55801" cy="64560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101" y="3696768"/>
              <a:ext cx="607000" cy="60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38"/>
            <p:cNvCxnSpPr>
              <a:endCxn id="57" idx="0"/>
            </p:cNvCxnSpPr>
            <p:nvPr/>
          </p:nvCxnSpPr>
          <p:spPr>
            <a:xfrm flipH="1">
              <a:off x="11298177" y="1493043"/>
              <a:ext cx="649224" cy="491177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6936" y="1112698"/>
              <a:ext cx="607000" cy="60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Connector 55"/>
            <p:cNvCxnSpPr>
              <a:stCxn id="63" idx="1"/>
              <a:endCxn id="46" idx="3"/>
            </p:cNvCxnSpPr>
            <p:nvPr/>
          </p:nvCxnSpPr>
          <p:spPr>
            <a:xfrm flipH="1">
              <a:off x="6294631" y="1909896"/>
              <a:ext cx="2750725" cy="74980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8"/>
            <p:cNvCxnSpPr>
              <a:stCxn id="62" idx="0"/>
              <a:endCxn id="46" idx="2"/>
            </p:cNvCxnSpPr>
            <p:nvPr/>
          </p:nvCxnSpPr>
          <p:spPr>
            <a:xfrm flipH="1" flipV="1">
              <a:off x="5972074" y="2849902"/>
              <a:ext cx="683863" cy="57562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1"/>
            <p:cNvCxnSpPr>
              <a:stCxn id="60" idx="2"/>
              <a:endCxn id="61" idx="3"/>
            </p:cNvCxnSpPr>
            <p:nvPr/>
          </p:nvCxnSpPr>
          <p:spPr>
            <a:xfrm flipH="1">
              <a:off x="8868678" y="3230297"/>
              <a:ext cx="227195" cy="72768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4"/>
            <p:cNvCxnSpPr>
              <a:stCxn id="55" idx="0"/>
              <a:endCxn id="54" idx="2"/>
            </p:cNvCxnSpPr>
            <p:nvPr/>
          </p:nvCxnSpPr>
          <p:spPr>
            <a:xfrm flipH="1" flipV="1">
              <a:off x="5972074" y="1606395"/>
              <a:ext cx="307373" cy="2990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7"/>
            <p:cNvCxnSpPr>
              <a:stCxn id="53" idx="3"/>
            </p:cNvCxnSpPr>
            <p:nvPr/>
          </p:nvCxnSpPr>
          <p:spPr>
            <a:xfrm flipV="1">
              <a:off x="5288211" y="1460959"/>
              <a:ext cx="361305" cy="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0"/>
            <p:cNvCxnSpPr>
              <a:stCxn id="51" idx="3"/>
              <a:endCxn id="54" idx="2"/>
            </p:cNvCxnSpPr>
            <p:nvPr/>
          </p:nvCxnSpPr>
          <p:spPr>
            <a:xfrm flipV="1">
              <a:off x="5129859" y="1606395"/>
              <a:ext cx="842215" cy="101551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73"/>
            <p:cNvCxnSpPr>
              <a:stCxn id="46" idx="0"/>
              <a:endCxn id="55" idx="2"/>
            </p:cNvCxnSpPr>
            <p:nvPr/>
          </p:nvCxnSpPr>
          <p:spPr>
            <a:xfrm flipV="1">
              <a:off x="5972074" y="2285858"/>
              <a:ext cx="307373" cy="183649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76"/>
            <p:cNvCxnSpPr>
              <a:stCxn id="51" idx="3"/>
              <a:endCxn id="46" idx="1"/>
            </p:cNvCxnSpPr>
            <p:nvPr/>
          </p:nvCxnSpPr>
          <p:spPr>
            <a:xfrm>
              <a:off x="5129859" y="2621907"/>
              <a:ext cx="519657" cy="3779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79"/>
            <p:cNvCxnSpPr>
              <a:stCxn id="52" idx="0"/>
              <a:endCxn id="53" idx="1"/>
            </p:cNvCxnSpPr>
            <p:nvPr/>
          </p:nvCxnSpPr>
          <p:spPr>
            <a:xfrm flipV="1">
              <a:off x="4311560" y="1460960"/>
              <a:ext cx="331536" cy="254306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2"/>
            <p:cNvCxnSpPr>
              <a:stCxn id="51" idx="0"/>
              <a:endCxn id="52" idx="2"/>
            </p:cNvCxnSpPr>
            <p:nvPr/>
          </p:nvCxnSpPr>
          <p:spPr>
            <a:xfrm flipH="1" flipV="1">
              <a:off x="4311560" y="2095661"/>
              <a:ext cx="495742" cy="33604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85"/>
            <p:cNvCxnSpPr>
              <a:stCxn id="62" idx="2"/>
              <a:endCxn id="47" idx="0"/>
            </p:cNvCxnSpPr>
            <p:nvPr/>
          </p:nvCxnSpPr>
          <p:spPr>
            <a:xfrm flipH="1">
              <a:off x="6333379" y="3805917"/>
              <a:ext cx="322558" cy="26537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88"/>
            <p:cNvCxnSpPr>
              <a:stCxn id="50" idx="1"/>
              <a:endCxn id="62" idx="3"/>
            </p:cNvCxnSpPr>
            <p:nvPr/>
          </p:nvCxnSpPr>
          <p:spPr>
            <a:xfrm flipH="1">
              <a:off x="6978494" y="3615720"/>
              <a:ext cx="372759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91"/>
            <p:cNvCxnSpPr>
              <a:endCxn id="61" idx="0"/>
            </p:cNvCxnSpPr>
            <p:nvPr/>
          </p:nvCxnSpPr>
          <p:spPr>
            <a:xfrm>
              <a:off x="7996369" y="3632705"/>
              <a:ext cx="549752" cy="13508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94"/>
            <p:cNvCxnSpPr>
              <a:stCxn id="48" idx="1"/>
              <a:endCxn id="47" idx="2"/>
            </p:cNvCxnSpPr>
            <p:nvPr/>
          </p:nvCxnSpPr>
          <p:spPr>
            <a:xfrm flipH="1" flipV="1">
              <a:off x="6333379" y="4451682"/>
              <a:ext cx="129156" cy="37463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97"/>
            <p:cNvCxnSpPr>
              <a:stCxn id="49" idx="1"/>
              <a:endCxn id="48" idx="3"/>
            </p:cNvCxnSpPr>
            <p:nvPr/>
          </p:nvCxnSpPr>
          <p:spPr>
            <a:xfrm flipH="1">
              <a:off x="7107650" y="4826312"/>
              <a:ext cx="317075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00"/>
            <p:cNvCxnSpPr>
              <a:stCxn id="61" idx="2"/>
              <a:endCxn id="49" idx="3"/>
            </p:cNvCxnSpPr>
            <p:nvPr/>
          </p:nvCxnSpPr>
          <p:spPr>
            <a:xfrm flipH="1">
              <a:off x="8069840" y="4148182"/>
              <a:ext cx="476281" cy="67813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03"/>
            <p:cNvCxnSpPr>
              <a:stCxn id="49" idx="0"/>
              <a:endCxn id="62" idx="2"/>
            </p:cNvCxnSpPr>
            <p:nvPr/>
          </p:nvCxnSpPr>
          <p:spPr>
            <a:xfrm flipH="1" flipV="1">
              <a:off x="6655937" y="3805917"/>
              <a:ext cx="1091346" cy="830197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06"/>
            <p:cNvCxnSpPr>
              <a:stCxn id="59" idx="1"/>
              <a:endCxn id="60" idx="3"/>
            </p:cNvCxnSpPr>
            <p:nvPr/>
          </p:nvCxnSpPr>
          <p:spPr>
            <a:xfrm flipH="1" flipV="1">
              <a:off x="9418430" y="3040100"/>
              <a:ext cx="360379" cy="79606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09"/>
            <p:cNvCxnSpPr>
              <a:stCxn id="63" idx="2"/>
              <a:endCxn id="60" idx="0"/>
            </p:cNvCxnSpPr>
            <p:nvPr/>
          </p:nvCxnSpPr>
          <p:spPr>
            <a:xfrm flipH="1">
              <a:off x="9095873" y="2100093"/>
              <a:ext cx="272041" cy="749809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12"/>
            <p:cNvCxnSpPr>
              <a:stCxn id="56" idx="1"/>
              <a:endCxn id="63" idx="3"/>
            </p:cNvCxnSpPr>
            <p:nvPr/>
          </p:nvCxnSpPr>
          <p:spPr>
            <a:xfrm flipH="1">
              <a:off x="9690471" y="1824261"/>
              <a:ext cx="415506" cy="85635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15"/>
            <p:cNvCxnSpPr>
              <a:stCxn id="56" idx="2"/>
              <a:endCxn id="59" idx="0"/>
            </p:cNvCxnSpPr>
            <p:nvPr/>
          </p:nvCxnSpPr>
          <p:spPr>
            <a:xfrm flipH="1">
              <a:off x="10101367" y="2014458"/>
              <a:ext cx="327168" cy="91505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18"/>
            <p:cNvCxnSpPr>
              <a:stCxn id="56" idx="3"/>
              <a:endCxn id="57" idx="1"/>
            </p:cNvCxnSpPr>
            <p:nvPr/>
          </p:nvCxnSpPr>
          <p:spPr>
            <a:xfrm>
              <a:off x="10751092" y="1824261"/>
              <a:ext cx="224527" cy="350157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21"/>
            <p:cNvCxnSpPr>
              <a:stCxn id="57" idx="2"/>
              <a:endCxn id="58" idx="0"/>
            </p:cNvCxnSpPr>
            <p:nvPr/>
          </p:nvCxnSpPr>
          <p:spPr>
            <a:xfrm flipH="1">
              <a:off x="10972761" y="2364615"/>
              <a:ext cx="325416" cy="422543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25"/>
            <p:cNvCxnSpPr>
              <a:stCxn id="58" idx="1"/>
              <a:endCxn id="59" idx="3"/>
            </p:cNvCxnSpPr>
            <p:nvPr/>
          </p:nvCxnSpPr>
          <p:spPr>
            <a:xfrm flipH="1">
              <a:off x="10423924" y="2977356"/>
              <a:ext cx="226279" cy="14235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128"/>
            <p:cNvSpPr txBox="1"/>
            <p:nvPr/>
          </p:nvSpPr>
          <p:spPr>
            <a:xfrm>
              <a:off x="6932383" y="3862260"/>
              <a:ext cx="1465979" cy="93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AS-2</a:t>
              </a:r>
            </a:p>
          </p:txBody>
        </p:sp>
        <p:sp>
          <p:nvSpPr>
            <p:cNvPr id="45" name="TextBox 129"/>
            <p:cNvSpPr txBox="1"/>
            <p:nvPr/>
          </p:nvSpPr>
          <p:spPr>
            <a:xfrm>
              <a:off x="9045819" y="2184303"/>
              <a:ext cx="1465979" cy="93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AS-3</a:t>
              </a:r>
            </a:p>
          </p:txBody>
        </p:sp>
        <p:pic>
          <p:nvPicPr>
            <p:cNvPr id="4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10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516" y="2469507"/>
              <a:ext cx="645115" cy="380395"/>
            </a:xfrm>
            <a:prstGeom prst="rect">
              <a:avLst/>
            </a:prstGeom>
            <a:noFill/>
            <a:extLst/>
          </p:spPr>
        </p:pic>
        <p:pic>
          <p:nvPicPr>
            <p:cNvPr id="4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0821" y="4071287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2535" y="4636114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725" y="4636114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253" y="3425522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744" y="2431709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002" y="1715266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096" y="1270762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516" y="1226000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6889" y="1905463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5977" y="1634063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5619" y="1984220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0203" y="2787158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809" y="2929508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10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3315" y="2849902"/>
              <a:ext cx="645115" cy="380395"/>
            </a:xfrm>
            <a:prstGeom prst="rect">
              <a:avLst/>
            </a:prstGeom>
            <a:noFill/>
            <a:extLst/>
          </p:spPr>
        </p:pic>
        <p:pic>
          <p:nvPicPr>
            <p:cNvPr id="6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10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3563" y="3767787"/>
              <a:ext cx="645115" cy="380395"/>
            </a:xfrm>
            <a:prstGeom prst="rect">
              <a:avLst/>
            </a:prstGeom>
            <a:noFill/>
            <a:extLst/>
          </p:spPr>
        </p:pic>
        <p:pic>
          <p:nvPicPr>
            <p:cNvPr id="6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10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3379" y="3425522"/>
              <a:ext cx="645115" cy="380395"/>
            </a:xfrm>
            <a:prstGeom prst="rect">
              <a:avLst/>
            </a:prstGeom>
            <a:noFill/>
            <a:extLst/>
          </p:spPr>
        </p:pic>
        <p:pic>
          <p:nvPicPr>
            <p:cNvPr id="6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10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5356" y="1719698"/>
              <a:ext cx="645115" cy="380395"/>
            </a:xfrm>
            <a:prstGeom prst="rect">
              <a:avLst/>
            </a:prstGeom>
            <a:noFill/>
            <a:extLst/>
          </p:spPr>
        </p:pic>
        <p:grpSp>
          <p:nvGrpSpPr>
            <p:cNvPr id="64" name="Group 147"/>
            <p:cNvGrpSpPr/>
            <p:nvPr/>
          </p:nvGrpSpPr>
          <p:grpSpPr>
            <a:xfrm flipH="1">
              <a:off x="3237000" y="3079902"/>
              <a:ext cx="1582577" cy="3520995"/>
              <a:chOff x="1219200" y="4876799"/>
              <a:chExt cx="5181605" cy="5111126"/>
            </a:xfrm>
          </p:grpSpPr>
          <p:sp>
            <p:nvSpPr>
              <p:cNvPr id="68" name="Rectangular Callout 148"/>
              <p:cNvSpPr/>
              <p:nvPr/>
            </p:nvSpPr>
            <p:spPr>
              <a:xfrm>
                <a:off x="1219200" y="4876799"/>
                <a:ext cx="5181602" cy="1384995"/>
              </a:xfrm>
              <a:prstGeom prst="wedgeRectCallout">
                <a:avLst>
                  <a:gd name="adj1" fmla="val -37261"/>
                  <a:gd name="adj2" fmla="val -87812"/>
                </a:avLst>
              </a:prstGeom>
              <a:solidFill>
                <a:srgbClr val="DA1F28"/>
              </a:solidFill>
              <a:ln w="38100" cap="flat" cmpd="sng" algn="ctr">
                <a:solidFill>
                  <a:srgbClr val="DA1F28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Tw Cen MT"/>
                </a:endParaRPr>
              </a:p>
            </p:txBody>
          </p:sp>
          <p:sp>
            <p:nvSpPr>
              <p:cNvPr id="69" name="TextBox 149"/>
              <p:cNvSpPr txBox="1"/>
              <p:nvPr/>
            </p:nvSpPr>
            <p:spPr>
              <a:xfrm>
                <a:off x="1219208" y="4876799"/>
                <a:ext cx="5181597" cy="51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>
                  <a:defRPr/>
                </a:pPr>
                <a:r>
                  <a:rPr lang="en-US" sz="21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Interior Routers</a:t>
                </a:r>
              </a:p>
            </p:txBody>
          </p:sp>
        </p:grpSp>
        <p:grpSp>
          <p:nvGrpSpPr>
            <p:cNvPr id="65" name="Group 150"/>
            <p:cNvGrpSpPr/>
            <p:nvPr/>
          </p:nvGrpSpPr>
          <p:grpSpPr>
            <a:xfrm flipH="1">
              <a:off x="8518789" y="4593604"/>
              <a:ext cx="1582577" cy="2699428"/>
              <a:chOff x="1219200" y="4876799"/>
              <a:chExt cx="5181605" cy="3918528"/>
            </a:xfrm>
          </p:grpSpPr>
          <p:sp>
            <p:nvSpPr>
              <p:cNvPr id="66" name="Rectangular Callout 151"/>
              <p:cNvSpPr/>
              <p:nvPr/>
            </p:nvSpPr>
            <p:spPr>
              <a:xfrm>
                <a:off x="1219200" y="4876799"/>
                <a:ext cx="5181602" cy="1384995"/>
              </a:xfrm>
              <a:prstGeom prst="wedgeRectCallout">
                <a:avLst>
                  <a:gd name="adj1" fmla="val 37714"/>
                  <a:gd name="adj2" fmla="val -107208"/>
                </a:avLst>
              </a:prstGeom>
              <a:solidFill>
                <a:srgbClr val="DA1F28"/>
              </a:solidFill>
              <a:ln w="38100" cap="flat" cmpd="sng" algn="ctr">
                <a:solidFill>
                  <a:srgbClr val="DA1F28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Tw Cen MT"/>
                </a:endParaRPr>
              </a:p>
            </p:txBody>
          </p:sp>
          <p:sp>
            <p:nvSpPr>
              <p:cNvPr id="67" name="TextBox 152"/>
              <p:cNvSpPr txBox="1"/>
              <p:nvPr/>
            </p:nvSpPr>
            <p:spPr>
              <a:xfrm>
                <a:off x="1219208" y="4876799"/>
                <a:ext cx="5181597" cy="391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>
                  <a:defRPr/>
                </a:pPr>
                <a:r>
                  <a:rPr lang="en-US" sz="21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BGP Routers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1176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az Interneten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 hálózati réteg szintjén az internet autonóm rendszerek összekapcsolt együttesének tekinthető. </a:t>
            </a:r>
          </a:p>
          <a:p>
            <a:pPr lvl="1"/>
            <a:r>
              <a:rPr lang="hu-HU" dirty="0"/>
              <a:t>Nincs igazi szerkezete, de számos főbb </a:t>
            </a:r>
            <a:r>
              <a:rPr lang="hu-HU" i="1" dirty="0"/>
              <a:t>gerinchálózata</a:t>
            </a:r>
            <a:r>
              <a:rPr lang="hu-HU" dirty="0"/>
              <a:t> létezik. </a:t>
            </a:r>
          </a:p>
          <a:p>
            <a:pPr lvl="1"/>
            <a:r>
              <a:rPr lang="hu-HU" dirty="0"/>
              <a:t>A gerinchálózatokhoz csatlakoznak a területi illetve regionális hálózatok.</a:t>
            </a:r>
          </a:p>
          <a:p>
            <a:pPr lvl="1"/>
            <a:r>
              <a:rPr lang="hu-HU" dirty="0"/>
              <a:t>A regionális és területi hálózatokhoz csatlakoznak az egyetemeken, vállalatoknál és az internet szolgáltatóknál lévő LAN-ok.</a:t>
            </a:r>
          </a:p>
          <a:p>
            <a:r>
              <a:rPr lang="hu-HU" sz="1800" dirty="0"/>
              <a:t>Az internet protokollja, az 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44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9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az Interneten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Az Interneten a kommunikáció az alábbi módon működik: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szállítási réteg viszi az adatfolyamokat és </a:t>
            </a:r>
            <a:r>
              <a:rPr lang="hu-HU" dirty="0" err="1"/>
              <a:t>datagramokra</a:t>
            </a:r>
            <a:r>
              <a:rPr lang="hu-HU" dirty="0"/>
              <a:t> tördeli azokat.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Minden </a:t>
            </a:r>
            <a:r>
              <a:rPr lang="hu-HU" dirty="0" err="1"/>
              <a:t>datagram</a:t>
            </a:r>
            <a:r>
              <a:rPr lang="hu-HU" dirty="0"/>
              <a:t> átvitelre kerül az Interneten, esetleg menet közben kisebb egységekre darabolva.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célgép hálózati rétege összeállítja az eredeti </a:t>
            </a:r>
            <a:r>
              <a:rPr lang="hu-HU" dirty="0" err="1"/>
              <a:t>datagramot</a:t>
            </a:r>
            <a:r>
              <a:rPr lang="hu-HU" dirty="0"/>
              <a:t>, majd átadja a szállítási rétegének.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célgép szállítási rétege beilleszti a </a:t>
            </a:r>
            <a:r>
              <a:rPr lang="hu-HU" dirty="0" err="1"/>
              <a:t>datagramot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vételi folyamat bemeneti adatfolyamába.</a:t>
            </a:r>
          </a:p>
          <a:p>
            <a:endParaRPr lang="hu-HU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45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96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360"/>
            <a:ext cx="9144000" cy="99417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pPr algn="r"/>
            <a:r>
              <a:rPr lang="hu-HU" b="1" cap="small" dirty="0">
                <a:solidFill>
                  <a:schemeClr val="bg1"/>
                </a:solidFill>
              </a:rPr>
              <a:t>Hálózati réteg – Címzés 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431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 flipH="1">
            <a:off x="2988473" y="3686169"/>
            <a:ext cx="1623741" cy="353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protokoll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 fejrésze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4775" y="2711224"/>
            <a:ext cx="6480000" cy="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9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1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5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15979" y="2432120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7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797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2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847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2275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87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89775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847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84150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972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97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7237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922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94737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58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0530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183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108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08392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133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15892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422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41700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547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472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44787" y="2582370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497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52287" y="2582370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34707" y="2163283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32 bit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Straight Arrow Connector 47"/>
          <p:cNvCxnSpPr>
            <a:stCxn id="46" idx="3"/>
          </p:cNvCxnSpPr>
          <p:nvPr/>
        </p:nvCxnSpPr>
        <p:spPr>
          <a:xfrm flipV="1">
            <a:off x="4923330" y="2301783"/>
            <a:ext cx="2917998" cy="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1"/>
          </p:cNvCxnSpPr>
          <p:nvPr/>
        </p:nvCxnSpPr>
        <p:spPr>
          <a:xfrm flipH="1" flipV="1">
            <a:off x="1361329" y="2301783"/>
            <a:ext cx="2973378" cy="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74775" y="2961948"/>
            <a:ext cx="810000" cy="381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verzió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84775" y="2967378"/>
            <a:ext cx="810000" cy="370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IHL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93568" y="2961838"/>
            <a:ext cx="421207" cy="369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14775" y="2964326"/>
            <a:ext cx="3223793" cy="368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teljes hossz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94775" y="2967378"/>
            <a:ext cx="1198793" cy="366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13" dirty="0">
                <a:solidFill>
                  <a:prstClr val="black"/>
                </a:solidFill>
                <a:latin typeface="Calibri" panose="020F0502020204030204"/>
              </a:rPr>
              <a:t>szolgálat típusa</a:t>
            </a:r>
            <a:endParaRPr lang="en-US" sz="1313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74775" y="3333772"/>
            <a:ext cx="3239999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azonosítás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14775" y="3333041"/>
            <a:ext cx="17316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05892" y="3331964"/>
            <a:ext cx="185137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MF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91029" y="3332247"/>
            <a:ext cx="2647540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darabeltolás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87940" y="3333040"/>
            <a:ext cx="217952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DF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72213" y="3686691"/>
            <a:ext cx="1622561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élettartam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12213" y="3686669"/>
            <a:ext cx="322911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fejrész ellenőrző összege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72213" y="4035453"/>
            <a:ext cx="646911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forrás címe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69211" y="4744725"/>
            <a:ext cx="6469357" cy="666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opciók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59682" y="489010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342900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≈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28797" y="489010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342900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≈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369211" y="4388349"/>
            <a:ext cx="6469357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cél címe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47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640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46" grpId="0"/>
      <p:bldP spid="5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1" grpId="0" animBg="1"/>
      <p:bldP spid="73" grpId="0" animBg="1"/>
      <p:bldP spid="75" grpId="0" animBg="1"/>
      <p:bldP spid="76" grpId="0"/>
      <p:bldP spid="78" grpId="0"/>
      <p:bldP spid="7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 fejrésze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500" b="1" dirty="0"/>
              <a:t>verzió:</a:t>
            </a:r>
            <a:r>
              <a:rPr lang="hu-HU" sz="1500" dirty="0"/>
              <a:t> IP melyik verzióját használja (jelenleg 4 és 6 közötti átmenet zajlik)</a:t>
            </a:r>
          </a:p>
          <a:p>
            <a:r>
              <a:rPr lang="hu-HU" sz="1500" b="1" dirty="0"/>
              <a:t>IHL</a:t>
            </a:r>
            <a:r>
              <a:rPr lang="hu-HU" sz="1500" dirty="0"/>
              <a:t>: a fejléc hosszát határozza meg 32-bites szavakban mérve, legkisebb értéke 5.</a:t>
            </a:r>
          </a:p>
          <a:p>
            <a:r>
              <a:rPr lang="hu-HU" sz="1500" b="1" dirty="0"/>
              <a:t>szolgálat típusa</a:t>
            </a:r>
            <a:r>
              <a:rPr lang="hu-HU" sz="1500" dirty="0"/>
              <a:t>: szolgálati osztályt jelöl (3-bites </a:t>
            </a:r>
            <a:r>
              <a:rPr lang="hu-HU" sz="1500" dirty="0" err="1"/>
              <a:t>precedencia</a:t>
            </a:r>
            <a:r>
              <a:rPr lang="hu-HU" sz="1500" dirty="0"/>
              <a:t>, 3 jelzőbit [D,T,R])</a:t>
            </a:r>
          </a:p>
          <a:p>
            <a:r>
              <a:rPr lang="hu-HU" sz="1500" b="1" dirty="0"/>
              <a:t>teljes hossz:</a:t>
            </a:r>
            <a:r>
              <a:rPr lang="hu-HU" sz="1500" dirty="0"/>
              <a:t> fejléc és adatrész együttes hossza bájtokban</a:t>
            </a:r>
          </a:p>
          <a:p>
            <a:r>
              <a:rPr lang="hu-HU" sz="1500" b="1" dirty="0"/>
              <a:t>azonosítás:</a:t>
            </a:r>
            <a:r>
              <a:rPr lang="hu-HU" sz="1500" dirty="0"/>
              <a:t> egy </a:t>
            </a:r>
            <a:r>
              <a:rPr lang="hu-HU" sz="1500" dirty="0" err="1"/>
              <a:t>datagram</a:t>
            </a:r>
            <a:r>
              <a:rPr lang="hu-HU" sz="1500" dirty="0"/>
              <a:t> minden darabja ugyanazt az </a:t>
            </a:r>
            <a:r>
              <a:rPr lang="hu-HU" sz="1500" i="1" dirty="0"/>
              <a:t>azonosítás</a:t>
            </a:r>
            <a:r>
              <a:rPr lang="hu-HU" sz="1500" dirty="0"/>
              <a:t> értéket hordozza.</a:t>
            </a:r>
          </a:p>
          <a:p>
            <a:r>
              <a:rPr lang="hu-HU" sz="1500" b="1" dirty="0"/>
              <a:t>DF:</a:t>
            </a:r>
            <a:r>
              <a:rPr lang="hu-HU" sz="1500" dirty="0"/>
              <a:t> „ne darabold” </a:t>
            </a:r>
            <a:r>
              <a:rPr lang="hu-HU" sz="1500" dirty="0" err="1"/>
              <a:t>flag</a:t>
            </a:r>
            <a:r>
              <a:rPr lang="hu-HU" sz="1500" dirty="0"/>
              <a:t> a </a:t>
            </a:r>
            <a:r>
              <a:rPr lang="hu-HU" sz="1500" dirty="0" err="1"/>
              <a:t>router-eknek</a:t>
            </a:r>
            <a:endParaRPr lang="hu-HU" sz="1500" dirty="0"/>
          </a:p>
          <a:p>
            <a:r>
              <a:rPr lang="hu-HU" sz="1500" b="1" dirty="0"/>
              <a:t>MF</a:t>
            </a:r>
            <a:r>
              <a:rPr lang="hu-HU" sz="1500" dirty="0"/>
              <a:t>: „több darab” </a:t>
            </a:r>
            <a:r>
              <a:rPr lang="hu-HU" sz="1500" dirty="0" err="1"/>
              <a:t>flag</a:t>
            </a:r>
            <a:r>
              <a:rPr lang="hu-HU" sz="1500" dirty="0"/>
              <a:t> minden darabban be kell legyen állítva, kivéve az utolsót.</a:t>
            </a:r>
          </a:p>
          <a:p>
            <a:r>
              <a:rPr lang="hu-HU" sz="1500" b="1" dirty="0"/>
              <a:t>darabeltolás</a:t>
            </a:r>
            <a:r>
              <a:rPr lang="hu-HU" sz="1500" dirty="0"/>
              <a:t>: a darab helyét mutatja a </a:t>
            </a:r>
            <a:r>
              <a:rPr lang="hu-HU" sz="1500" dirty="0" err="1"/>
              <a:t>datagramon</a:t>
            </a:r>
            <a:r>
              <a:rPr lang="hu-HU" sz="1500" dirty="0"/>
              <a:t> belül. (elemi darab méret 8 bájt)</a:t>
            </a:r>
          </a:p>
          <a:p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48</a:t>
            </a:fld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0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 fejrésze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33087"/>
          </a:xfrm>
        </p:spPr>
        <p:txBody>
          <a:bodyPr>
            <a:normAutofit/>
          </a:bodyPr>
          <a:lstStyle/>
          <a:p>
            <a:r>
              <a:rPr lang="hu-HU" sz="1500" b="1" dirty="0"/>
              <a:t>élettartam</a:t>
            </a:r>
            <a:r>
              <a:rPr lang="hu-HU" sz="1500" dirty="0"/>
              <a:t>: másodpercenként kellene csökkenteni a mező értékét, minden ugrásnál csökkentik eggyel az értékét</a:t>
            </a:r>
          </a:p>
          <a:p>
            <a:r>
              <a:rPr lang="hu-HU" sz="1500" b="1" dirty="0"/>
              <a:t>protokoll:</a:t>
            </a:r>
            <a:r>
              <a:rPr lang="hu-HU" sz="1500" dirty="0"/>
              <a:t> szállítási réteg protokolljának azonosítóját tartalmazza</a:t>
            </a:r>
          </a:p>
          <a:p>
            <a:r>
              <a:rPr lang="hu-HU" sz="1500" b="1" dirty="0"/>
              <a:t>ellenőrző összeg:</a:t>
            </a:r>
            <a:r>
              <a:rPr lang="hu-HU" sz="1500" dirty="0"/>
              <a:t> a </a:t>
            </a:r>
            <a:r>
              <a:rPr lang="hu-HU" sz="1500" dirty="0" err="1"/>
              <a:t>router-eken</a:t>
            </a:r>
            <a:r>
              <a:rPr lang="hu-HU" sz="1500" dirty="0"/>
              <a:t> belüli rossz memóriaszavak által előállított hibák kezelésére használt ellenőrző összeg a fejrészre, amelyet minden ugrásnál újra kell számolni</a:t>
            </a:r>
          </a:p>
          <a:p>
            <a:r>
              <a:rPr lang="hu-HU" sz="1500" b="1" dirty="0"/>
              <a:t>forrás cím</a:t>
            </a:r>
            <a:r>
              <a:rPr lang="hu-HU" sz="1500" dirty="0"/>
              <a:t> és </a:t>
            </a:r>
            <a:r>
              <a:rPr lang="hu-HU" sz="1500" b="1" dirty="0"/>
              <a:t>cél cím</a:t>
            </a:r>
            <a:r>
              <a:rPr lang="hu-HU" sz="1500" dirty="0"/>
              <a:t>: IP cím (később tárgyaljuk részletesen)</a:t>
            </a:r>
          </a:p>
          <a:p>
            <a:r>
              <a:rPr lang="hu-HU" sz="1500" b="1" dirty="0"/>
              <a:t>opciók:</a:t>
            </a:r>
            <a:r>
              <a:rPr lang="hu-HU" sz="1500" dirty="0"/>
              <a:t> következő verzió bővíthetősége miatt hagyták benne. Eredetileg 5 opció volt. (</a:t>
            </a:r>
            <a:r>
              <a:rPr lang="hu-HU" sz="1500" dirty="0" err="1"/>
              <a:t>router-ek</a:t>
            </a:r>
            <a:r>
              <a:rPr lang="hu-HU" sz="1500" dirty="0"/>
              <a:t> általában figyelmen kívül hagyják)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49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1720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7839749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245432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358840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429384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1093890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55346" y="3116706"/>
            <a:ext cx="311304" cy="369332"/>
            <a:chOff x="5737051" y="3828962"/>
            <a:chExt cx="311304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7051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26914" y="3116706"/>
            <a:ext cx="324128" cy="369332"/>
            <a:chOff x="5730640" y="3828962"/>
            <a:chExt cx="324128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753332" y="4872472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722058" y="2360844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19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856057" y="2726245"/>
            <a:ext cx="311304" cy="369332"/>
            <a:chOff x="5737052" y="3828962"/>
            <a:chExt cx="311304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39647" y="2726245"/>
            <a:ext cx="300082" cy="369332"/>
            <a:chOff x="5742663" y="3828962"/>
            <a:chExt cx="300081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5350" y="3116706"/>
            <a:ext cx="311304" cy="369332"/>
            <a:chOff x="5737052" y="3828962"/>
            <a:chExt cx="311304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38941" y="3116706"/>
            <a:ext cx="300082" cy="369332"/>
            <a:chOff x="5742663" y="3828962"/>
            <a:chExt cx="300081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657137" y="4294998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7, 2 + 1) = 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1731962" y="4872472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8, 2 + 3) =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6258503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8503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70137" y="3566972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169606" y="3486038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121595" y="3566972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642229" y="3116706"/>
            <a:ext cx="311304" cy="369332"/>
            <a:chOff x="5737052" y="3828962"/>
            <a:chExt cx="311304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13791" y="3116706"/>
            <a:ext cx="324128" cy="369332"/>
            <a:chOff x="5730640" y="3828962"/>
            <a:chExt cx="324128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52426" y="5347231"/>
            <a:ext cx="311304" cy="369332"/>
            <a:chOff x="5737052" y="3828962"/>
            <a:chExt cx="311304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36016" y="5347231"/>
            <a:ext cx="300082" cy="369332"/>
            <a:chOff x="5742663" y="3828962"/>
            <a:chExt cx="300081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27730" y="5342619"/>
            <a:ext cx="311304" cy="369332"/>
            <a:chOff x="5737052" y="3828962"/>
            <a:chExt cx="311304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611320" y="5342619"/>
            <a:ext cx="300082" cy="369332"/>
            <a:chOff x="5742663" y="3828962"/>
            <a:chExt cx="300081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254239"/>
          </a:xfrm>
        </p:spPr>
        <p:txBody>
          <a:bodyPr>
            <a:normAutofit/>
          </a:bodyPr>
          <a:lstStyle/>
          <a:p>
            <a:r>
              <a:rPr lang="hu-HU" sz="1500" dirty="0"/>
              <a:t>Minden </a:t>
            </a:r>
            <a:r>
              <a:rPr lang="hu-HU" sz="1500" dirty="0" err="1"/>
              <a:t>hoszt</a:t>
            </a:r>
            <a:r>
              <a:rPr lang="hu-HU" sz="1500" dirty="0"/>
              <a:t> és minden router az Interneten rendelkezik egy IP-címmel, amely a hálózat számát és a </a:t>
            </a:r>
            <a:r>
              <a:rPr lang="hu-HU" sz="1500" dirty="0" err="1"/>
              <a:t>hoszt</a:t>
            </a:r>
            <a:r>
              <a:rPr lang="hu-HU" sz="1500" dirty="0"/>
              <a:t> számát kódolja. (</a:t>
            </a:r>
            <a:r>
              <a:rPr lang="hu-HU" sz="1500" i="1" dirty="0"/>
              <a:t>egyedi kombináció</a:t>
            </a:r>
            <a:r>
              <a:rPr lang="hu-HU" sz="1500" dirty="0"/>
              <a:t>)</a:t>
            </a:r>
          </a:p>
          <a:p>
            <a:r>
              <a:rPr lang="hu-HU" sz="1500" dirty="0"/>
              <a:t>4 bájton ábrázolják az IP-címet.</a:t>
            </a:r>
          </a:p>
          <a:p>
            <a:r>
              <a:rPr lang="hu-HU" sz="1500" dirty="0"/>
              <a:t>Több évtizeden keresztül 5 osztályos címzést használtak: A,B, C, D és 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48203" y="3809931"/>
            <a:ext cx="6480000" cy="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4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6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8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2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89407" y="3530827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5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3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65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58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557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6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632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8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57578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70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3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606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5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681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79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7873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1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84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818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86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93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5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15128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28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20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182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23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57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8136" y="3325628"/>
            <a:ext cx="588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32 bit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50591" y="3459605"/>
            <a:ext cx="296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34757" y="3459605"/>
            <a:ext cx="297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48204" y="3896298"/>
            <a:ext cx="202500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50704" y="3896298"/>
            <a:ext cx="1417499" cy="2324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Hálózat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8204" y="3896581"/>
            <a:ext cx="4830347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hoszt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8203" y="4250136"/>
            <a:ext cx="405000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1 0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53203" y="4250136"/>
            <a:ext cx="2848634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Hálózat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92930" y="4252590"/>
            <a:ext cx="320562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hoszt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51151" y="4611599"/>
            <a:ext cx="614363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0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5514" y="4611599"/>
            <a:ext cx="4230585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Hálózat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96099" y="4614055"/>
            <a:ext cx="1605400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hoszt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Rectangle 48"/>
          <p:cNvSpPr/>
          <p:nvPr/>
        </p:nvSpPr>
        <p:spPr>
          <a:xfrm>
            <a:off x="1049668" y="4938011"/>
            <a:ext cx="793976" cy="243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0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 50"/>
          <p:cNvSpPr/>
          <p:nvPr/>
        </p:nvSpPr>
        <p:spPr>
          <a:xfrm>
            <a:off x="1843645" y="4944371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többesküldéses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cím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Rectangle 48"/>
          <p:cNvSpPr/>
          <p:nvPr/>
        </p:nvSpPr>
        <p:spPr>
          <a:xfrm>
            <a:off x="1048183" y="5321150"/>
            <a:ext cx="793976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Rectangle 50"/>
          <p:cNvSpPr/>
          <p:nvPr/>
        </p:nvSpPr>
        <p:spPr>
          <a:xfrm>
            <a:off x="1842161" y="5316959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jövőbeni felhasználásra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0" y="3887786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TextBox 37"/>
          <p:cNvSpPr txBox="1"/>
          <p:nvPr/>
        </p:nvSpPr>
        <p:spPr>
          <a:xfrm>
            <a:off x="0" y="4232012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B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TextBox 37"/>
          <p:cNvSpPr txBox="1"/>
          <p:nvPr/>
        </p:nvSpPr>
        <p:spPr>
          <a:xfrm>
            <a:off x="0" y="4597176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C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TextBox 37"/>
          <p:cNvSpPr txBox="1"/>
          <p:nvPr/>
        </p:nvSpPr>
        <p:spPr>
          <a:xfrm>
            <a:off x="0" y="4914522"/>
            <a:ext cx="10598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TextBox 37"/>
          <p:cNvSpPr txBox="1"/>
          <p:nvPr/>
        </p:nvSpPr>
        <p:spPr>
          <a:xfrm>
            <a:off x="-1" y="5309695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2900"/>
            <a:r>
              <a:rPr lang="hu-HU" sz="1350" b="1" dirty="0">
                <a:solidFill>
                  <a:prstClr val="black"/>
                </a:solidFill>
                <a:latin typeface="Calibri" panose="020F0502020204030204"/>
              </a:rPr>
              <a:t>E</a:t>
            </a:r>
            <a:endParaRPr lang="en-US" sz="13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50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99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685804"/>
          </a:xfrm>
        </p:spPr>
        <p:txBody>
          <a:bodyPr>
            <a:normAutofit/>
          </a:bodyPr>
          <a:lstStyle/>
          <a:p>
            <a:r>
              <a:rPr lang="hu-HU" sz="1500" dirty="0"/>
              <a:t>Az IP-t pontokkal elválasztott decimális rendszerben írják. Például: </a:t>
            </a:r>
            <a:r>
              <a:rPr lang="hu-HU" sz="1500" i="1" dirty="0"/>
              <a:t>192.168.0.1</a:t>
            </a:r>
          </a:p>
          <a:p>
            <a:r>
              <a:rPr lang="hu-HU" sz="1500" dirty="0"/>
              <a:t>Van pár speciális cím. Lásd az alábbiakban.</a:t>
            </a:r>
          </a:p>
        </p:txBody>
      </p:sp>
      <p:sp>
        <p:nvSpPr>
          <p:cNvPr id="40" name="Rectangle 40"/>
          <p:cNvSpPr/>
          <p:nvPr/>
        </p:nvSpPr>
        <p:spPr>
          <a:xfrm>
            <a:off x="869005" y="3071394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0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Rectangle 45"/>
          <p:cNvSpPr/>
          <p:nvPr/>
        </p:nvSpPr>
        <p:spPr>
          <a:xfrm>
            <a:off x="869004" y="3425232"/>
            <a:ext cx="2547257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0..0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Rectangle 47"/>
          <p:cNvSpPr/>
          <p:nvPr/>
        </p:nvSpPr>
        <p:spPr>
          <a:xfrm>
            <a:off x="3416261" y="3427687"/>
            <a:ext cx="2876798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hoszt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Rectangle 49"/>
          <p:cNvSpPr/>
          <p:nvPr/>
        </p:nvSpPr>
        <p:spPr>
          <a:xfrm>
            <a:off x="869004" y="4107329"/>
            <a:ext cx="2538351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Hálózat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Rectangle 50"/>
          <p:cNvSpPr/>
          <p:nvPr/>
        </p:nvSpPr>
        <p:spPr>
          <a:xfrm>
            <a:off x="3407355" y="4097538"/>
            <a:ext cx="2885703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1..1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0097" y="4444292"/>
            <a:ext cx="1425039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0  1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Rectangle 50"/>
          <p:cNvSpPr/>
          <p:nvPr/>
        </p:nvSpPr>
        <p:spPr>
          <a:xfrm>
            <a:off x="2285136" y="4449125"/>
            <a:ext cx="3999016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(bármi)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TextBox 37"/>
          <p:cNvSpPr txBox="1"/>
          <p:nvPr/>
        </p:nvSpPr>
        <p:spPr>
          <a:xfrm>
            <a:off x="6301964" y="3041827"/>
            <a:ext cx="10808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Ez egy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hoszt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 40"/>
          <p:cNvSpPr/>
          <p:nvPr/>
        </p:nvSpPr>
        <p:spPr>
          <a:xfrm>
            <a:off x="867520" y="3791336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1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6309390" y="3396604"/>
            <a:ext cx="2176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Ez egy </a:t>
            </a:r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hoszt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ezen hálózaton.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TextBox 37"/>
          <p:cNvSpPr txBox="1"/>
          <p:nvPr/>
        </p:nvSpPr>
        <p:spPr>
          <a:xfrm>
            <a:off x="6298998" y="3760285"/>
            <a:ext cx="22143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Adatszórás a helyi hálózaton.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6297511" y="4088341"/>
            <a:ext cx="24257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Adatszórás egy távoli hálózaton.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TextBox 37"/>
          <p:cNvSpPr txBox="1"/>
          <p:nvPr/>
        </p:nvSpPr>
        <p:spPr>
          <a:xfrm>
            <a:off x="6287120" y="4425304"/>
            <a:ext cx="12093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Visszacsatolás.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51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798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 animBg="1"/>
      <p:bldP spid="55" grpId="0"/>
      <p:bldP spid="56" grpId="0"/>
      <p:bldP spid="57" grpId="0"/>
      <p:bldP spid="5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09944"/>
            <a:ext cx="8185963" cy="1508120"/>
          </a:xfrm>
        </p:spPr>
        <p:txBody>
          <a:bodyPr>
            <a:noAutofit/>
          </a:bodyPr>
          <a:lstStyle/>
          <a:p>
            <a:r>
              <a:rPr lang="hu-HU" sz="1800" dirty="0"/>
              <a:t>Az azonos hálózatban lévő </a:t>
            </a:r>
            <a:r>
              <a:rPr lang="hu-HU" sz="1800" dirty="0" err="1"/>
              <a:t>hosztok</a:t>
            </a:r>
            <a:r>
              <a:rPr lang="hu-HU" sz="1800" dirty="0"/>
              <a:t> ugyanazzal a hálózatszámmal rendelkeznek. </a:t>
            </a:r>
          </a:p>
          <a:p>
            <a:r>
              <a:rPr lang="hu-HU" sz="1800" dirty="0"/>
              <a:t>Egy hálózat belső felhasználás szempontjából több részre osztódhat, de a külvilág számára egyetlen hálózatként jelenik meg. </a:t>
            </a:r>
          </a:p>
          <a:p>
            <a:pPr lvl="1"/>
            <a:r>
              <a:rPr lang="hu-HU" dirty="0"/>
              <a:t>Alhálózat (avagy angolul </a:t>
            </a:r>
            <a:r>
              <a:rPr lang="hu-HU" i="1" dirty="0" err="1"/>
              <a:t>subnet</a:t>
            </a:r>
            <a:r>
              <a:rPr lang="hu-HU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18" y="2125266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3111436" y="3734589"/>
            <a:ext cx="1376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200" b="1" cap="small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Forrás: </a:t>
            </a:r>
            <a:r>
              <a:rPr lang="hu-HU" sz="1200" b="1" cap="small" dirty="0" err="1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Tanenbaum</a:t>
            </a:r>
            <a:endParaRPr lang="en-US" sz="1200" b="1" cap="small" dirty="0">
              <a:solidFill>
                <a:srgbClr val="5B9BD5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52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44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1755"/>
            <a:ext cx="7886700" cy="19664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725" b="1" cap="small" dirty="0"/>
              <a:t>Azonosítás</a:t>
            </a:r>
          </a:p>
          <a:p>
            <a:pPr marL="171450" lvl="1">
              <a:spcBef>
                <a:spcPts val="0"/>
              </a:spcBef>
            </a:pPr>
            <a:r>
              <a:rPr lang="hu-HU" sz="1725" dirty="0"/>
              <a:t>alhálózati maszk (avagy angolul </a:t>
            </a:r>
            <a:r>
              <a:rPr lang="hu-HU" sz="1725" i="1" dirty="0" err="1"/>
              <a:t>subnet</a:t>
            </a:r>
            <a:r>
              <a:rPr lang="hu-HU" sz="1725" i="1" dirty="0"/>
              <a:t> </a:t>
            </a:r>
            <a:r>
              <a:rPr lang="hu-HU" sz="1725" i="1" dirty="0" err="1"/>
              <a:t>mask</a:t>
            </a:r>
            <a:r>
              <a:rPr lang="hu-HU" sz="1725" dirty="0"/>
              <a:t>) ismerete kell a </a:t>
            </a:r>
            <a:r>
              <a:rPr lang="hu-HU" sz="1725" dirty="0" err="1"/>
              <a:t>routernek</a:t>
            </a:r>
            <a:endParaRPr lang="hu-HU" sz="1725" dirty="0"/>
          </a:p>
          <a:p>
            <a:pPr marL="514350" lvl="2">
              <a:spcBef>
                <a:spcPts val="750"/>
              </a:spcBef>
            </a:pPr>
            <a:r>
              <a:rPr lang="hu-HU" sz="1725" dirty="0"/>
              <a:t>Két féle jelölés </a:t>
            </a:r>
            <a:r>
              <a:rPr lang="hu-HU" sz="1725" i="1" dirty="0"/>
              <a:t>IP-cím jellegű</a:t>
            </a:r>
            <a:r>
              <a:rPr lang="hu-HU" sz="1725" dirty="0"/>
              <a:t> vagy  a </a:t>
            </a:r>
            <a:r>
              <a:rPr lang="hu-HU" sz="1725" i="1" dirty="0"/>
              <a:t>fix pozíciók száma.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A forgalomirányító táblázatba a </a:t>
            </a:r>
            <a:r>
              <a:rPr lang="hu-HU" sz="1725" dirty="0" err="1"/>
              <a:t>router-eknél</a:t>
            </a:r>
            <a:r>
              <a:rPr lang="hu-HU" sz="1725" dirty="0"/>
              <a:t> </a:t>
            </a:r>
            <a:r>
              <a:rPr lang="hu-HU" sz="1725" i="1" dirty="0"/>
              <a:t>(hálózat,0)</a:t>
            </a:r>
            <a:r>
              <a:rPr lang="hu-HU" sz="1725" dirty="0"/>
              <a:t> és </a:t>
            </a:r>
            <a:r>
              <a:rPr lang="hu-HU" sz="1725" i="1" dirty="0"/>
              <a:t>(saját hálózat, </a:t>
            </a:r>
            <a:r>
              <a:rPr lang="hu-HU" sz="1725" i="1" dirty="0" err="1"/>
              <a:t>hoszt</a:t>
            </a:r>
            <a:r>
              <a:rPr lang="hu-HU" sz="1725" i="1" dirty="0"/>
              <a:t>)</a:t>
            </a:r>
            <a:r>
              <a:rPr lang="hu-HU" sz="1725" dirty="0"/>
              <a:t> alakú bejegyzések. 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Ha nincs találat, akkor az alapértelmezett </a:t>
            </a:r>
            <a:r>
              <a:rPr lang="hu-HU" sz="1725" dirty="0" err="1"/>
              <a:t>router</a:t>
            </a:r>
            <a:r>
              <a:rPr lang="hu-HU" sz="1725" dirty="0"/>
              <a:t> felé továbbítják a csomagot.</a:t>
            </a:r>
            <a:endParaRPr lang="en-US" sz="172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355" y="4010058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2651355" y="5619380"/>
            <a:ext cx="1376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200" b="1" cap="small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Forrás: </a:t>
            </a:r>
            <a:r>
              <a:rPr lang="hu-HU" sz="1200" b="1" cap="small" dirty="0" err="1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Tanenbaum</a:t>
            </a:r>
            <a:endParaRPr lang="en-US" sz="1200" b="1" cap="small" dirty="0">
              <a:solidFill>
                <a:srgbClr val="5B9BD5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53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66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650" dirty="0"/>
              <a:t>IP címek gyorsan fogytak. 1996-ban  kötötték be a 100.000-edik hálózatot.</a:t>
            </a:r>
          </a:p>
          <a:p>
            <a:pPr lvl="1"/>
            <a:r>
              <a:rPr lang="hu-HU" sz="1650" dirty="0"/>
              <a:t>Az osztályok használata sok címet elpazarolt. (B osztályú címek népszerűsége)</a:t>
            </a:r>
          </a:p>
          <a:p>
            <a:r>
              <a:rPr lang="hu-HU" sz="1650" b="1" i="1" dirty="0"/>
              <a:t>Megoldás</a:t>
            </a:r>
            <a:r>
              <a:rPr lang="hu-HU" sz="1650" dirty="0"/>
              <a:t>: osztályok nélküli környezetek közötti forgalomirányítás (CIDR).</a:t>
            </a:r>
          </a:p>
          <a:p>
            <a:pPr lvl="1"/>
            <a:r>
              <a:rPr lang="hu-HU" sz="1650" dirty="0"/>
              <a:t>Például 2000 cím igénylése esetén 2048 méretű blokk kiadása. </a:t>
            </a:r>
          </a:p>
          <a:p>
            <a:r>
              <a:rPr lang="hu-HU" sz="1650" dirty="0"/>
              <a:t>Forgalomirányítás megbonyolódik:</a:t>
            </a:r>
          </a:p>
          <a:p>
            <a:pPr lvl="1"/>
            <a:r>
              <a:rPr lang="hu-HU" sz="1650" dirty="0"/>
              <a:t>Minden bejegyzés egy 32-bites maszkkal egészül ki. </a:t>
            </a:r>
          </a:p>
          <a:p>
            <a:pPr lvl="1"/>
            <a:r>
              <a:rPr lang="hu-HU" sz="1650" dirty="0"/>
              <a:t>Egy bejegyzés innentől  egy hármassal jellemezhető: (</a:t>
            </a:r>
            <a:r>
              <a:rPr lang="hu-HU" sz="1650" i="1" dirty="0" err="1"/>
              <a:t>ip-cím</a:t>
            </a:r>
            <a:r>
              <a:rPr lang="hu-HU" sz="1650" dirty="0"/>
              <a:t>, </a:t>
            </a:r>
            <a:r>
              <a:rPr lang="hu-HU" sz="1650" i="1" dirty="0"/>
              <a:t>alhálózati maszk</a:t>
            </a:r>
            <a:r>
              <a:rPr lang="hu-HU" sz="1650" dirty="0"/>
              <a:t>, </a:t>
            </a:r>
            <a:r>
              <a:rPr lang="hu-HU" sz="1650" i="1" dirty="0"/>
              <a:t>kimeneti vonal</a:t>
            </a:r>
            <a:r>
              <a:rPr lang="hu-HU" sz="1650" dirty="0"/>
              <a:t>)</a:t>
            </a:r>
          </a:p>
          <a:p>
            <a:pPr lvl="1"/>
            <a:r>
              <a:rPr lang="hu-HU" sz="1650" dirty="0"/>
              <a:t>Új csomag esetén a cél címből </a:t>
            </a:r>
            <a:r>
              <a:rPr lang="hu-HU" sz="1650" dirty="0" err="1"/>
              <a:t>kimaszkolják</a:t>
            </a:r>
            <a:r>
              <a:rPr lang="hu-HU" sz="1650" dirty="0"/>
              <a:t> az alhálózati címet, és találat esetén a leghosszabb illeszkedés felé továbbítják. </a:t>
            </a:r>
          </a:p>
          <a:p>
            <a:r>
              <a:rPr lang="hu-HU" sz="1650" dirty="0"/>
              <a:t>Túl sok bejegyzés keletkezik.</a:t>
            </a:r>
          </a:p>
          <a:p>
            <a:pPr lvl="1"/>
            <a:r>
              <a:rPr lang="hu-HU" sz="1650" dirty="0"/>
              <a:t>Csoportos bejegyzések használata.</a:t>
            </a:r>
            <a:endParaRPr lang="en-US" sz="16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54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97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címzés példa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2241550"/>
            <a:ext cx="5032717" cy="338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350" dirty="0"/>
              <a:t>Mi történik, ha a router egy 135.46.57.14 IP cím felé tartó csomagot kap?</a:t>
            </a:r>
          </a:p>
          <a:p>
            <a:pPr marL="0" indent="0">
              <a:buNone/>
            </a:pPr>
            <a:r>
              <a:rPr lang="hu-HU" sz="1350" cap="small" dirty="0"/>
              <a:t>/22-es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AND  </a:t>
            </a:r>
            <a:r>
              <a:rPr lang="hu-HU" sz="1350" u="sng" dirty="0">
                <a:solidFill>
                  <a:srgbClr val="00B050"/>
                </a:solidFill>
              </a:rPr>
              <a:t>11111111 </a:t>
            </a:r>
            <a:r>
              <a:rPr lang="hu-HU" sz="1350" u="sng" dirty="0" err="1">
                <a:solidFill>
                  <a:srgbClr val="00B050"/>
                </a:solidFill>
              </a:rPr>
              <a:t>11111111</a:t>
            </a:r>
            <a:r>
              <a:rPr lang="hu-HU" sz="1350" u="sng" dirty="0">
                <a:solidFill>
                  <a:srgbClr val="00B050"/>
                </a:solidFill>
              </a:rPr>
              <a:t> 11111100 00000000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pPr marL="0" indent="0">
              <a:buNone/>
            </a:pPr>
            <a:r>
              <a:rPr lang="hu-HU" sz="1350" cap="small" dirty="0"/>
              <a:t>/23-es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AND  </a:t>
            </a:r>
            <a:r>
              <a:rPr lang="hu-HU" sz="1350" u="sng" dirty="0">
                <a:solidFill>
                  <a:srgbClr val="00B050"/>
                </a:solidFill>
              </a:rPr>
              <a:t>11111111 </a:t>
            </a:r>
            <a:r>
              <a:rPr lang="hu-HU" sz="1350" u="sng" dirty="0" err="1">
                <a:solidFill>
                  <a:srgbClr val="00B050"/>
                </a:solidFill>
              </a:rPr>
              <a:t>11111111</a:t>
            </a:r>
            <a:r>
              <a:rPr lang="hu-HU" sz="1350" u="sng" dirty="0">
                <a:solidFill>
                  <a:srgbClr val="00B050"/>
                </a:solidFill>
              </a:rPr>
              <a:t> 11111110 00000000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r>
              <a:rPr lang="hu-HU" sz="1350" dirty="0"/>
              <a:t>Vagyis </a:t>
            </a:r>
            <a:r>
              <a:rPr lang="hu-HU" sz="1350" i="1" dirty="0"/>
              <a:t>135.46.56.0/22</a:t>
            </a:r>
            <a:r>
              <a:rPr lang="hu-HU" sz="1350" dirty="0"/>
              <a:t>-as vagy </a:t>
            </a:r>
            <a:r>
              <a:rPr lang="hu-HU" sz="1350" i="1" dirty="0"/>
              <a:t>135.46.56.0/23</a:t>
            </a:r>
            <a:r>
              <a:rPr lang="hu-HU" sz="1350" dirty="0"/>
              <a:t>-as bejegyzést kell találni, azaz jelen esetben a </a:t>
            </a:r>
            <a:r>
              <a:rPr lang="hu-HU" sz="1350" i="1" dirty="0"/>
              <a:t>0.interface</a:t>
            </a:r>
            <a:r>
              <a:rPr lang="hu-HU" sz="1350" dirty="0"/>
              <a:t> felé történik a továbbítás.</a:t>
            </a:r>
          </a:p>
          <a:p>
            <a:pPr marL="0" indent="0">
              <a:buNone/>
            </a:pPr>
            <a:endParaRPr lang="en-US" sz="135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5940246" y="4083590"/>
          <a:ext cx="2996474" cy="1390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000" dirty="0"/>
                        <a:t>Cím/maszk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000" dirty="0"/>
                        <a:t>Következő</a:t>
                      </a:r>
                      <a:r>
                        <a:rPr lang="hu-HU" sz="1000" baseline="0" dirty="0"/>
                        <a:t> ugrás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dirty="0"/>
                        <a:t>135.46.56.0/22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000" dirty="0"/>
                        <a:t>0.interface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000" dirty="0"/>
                        <a:t>135.46.60.0/23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hu-HU" sz="1000" dirty="0" err="1"/>
                        <a:t>interface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000" dirty="0"/>
                        <a:t>192.53.40.0/23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hu-HU" sz="1000" dirty="0"/>
                        <a:t>1.router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000" dirty="0"/>
                        <a:t>Alapértelmezett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000" dirty="0"/>
                        <a:t>2.router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4505325" y="3382842"/>
            <a:ext cx="2025602" cy="115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05325" y="3464121"/>
            <a:ext cx="2025602" cy="7554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927" y="3244341"/>
            <a:ext cx="18624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hu-HU" sz="1350" dirty="0" err="1">
                <a:solidFill>
                  <a:prstClr val="black"/>
                </a:solidFill>
                <a:latin typeface="Calibri" panose="020F0502020204030204"/>
              </a:rPr>
              <a:t>Kimaszkolás</a:t>
            </a:r>
            <a:r>
              <a:rPr lang="hu-HU" sz="1350" dirty="0">
                <a:solidFill>
                  <a:prstClr val="black"/>
                </a:solidFill>
                <a:latin typeface="Calibri" panose="020F0502020204030204"/>
              </a:rPr>
              <a:t> eredménye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55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65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bejegyzés aggregálás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350" dirty="0"/>
              <a:t>Lehet-e csoportosítani a következő bejegyzéseket, ha feltesszük, hogy a </a:t>
            </a:r>
            <a:r>
              <a:rPr lang="hu-HU" sz="1350" i="1" dirty="0"/>
              <a:t>következő ugrás</a:t>
            </a:r>
            <a:r>
              <a:rPr lang="hu-HU" sz="1350" dirty="0"/>
              <a:t> mindegyiknél az </a:t>
            </a:r>
            <a:r>
              <a:rPr lang="hu-HU" sz="1350" i="1" dirty="0"/>
              <a:t>1.router</a:t>
            </a:r>
            <a:r>
              <a:rPr lang="hu-HU" sz="1350" dirty="0"/>
              <a:t>: 57.6.96.0/21, 57.6.104.0/21, 57.6.112.0/21, 57.6.120.0/21?</a:t>
            </a:r>
          </a:p>
          <a:p>
            <a:endParaRPr lang="hu-HU" sz="1350" dirty="0"/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endParaRPr lang="hu-HU" sz="1350" b="1" dirty="0">
              <a:solidFill>
                <a:srgbClr val="92D050"/>
              </a:solidFill>
            </a:endParaRPr>
          </a:p>
          <a:p>
            <a:r>
              <a:rPr lang="hu-HU" sz="1350" dirty="0"/>
              <a:t>Azaz az (57.6.96.0/19, 1.router) bejegyzés megfelelően csoportba fogja a 4 bejegyzést.</a:t>
            </a:r>
          </a:p>
          <a:p>
            <a:pPr marL="0" indent="0" algn="ctr">
              <a:buNone/>
            </a:pPr>
            <a:endParaRPr lang="hu-HU" sz="1350" dirty="0">
              <a:solidFill>
                <a:srgbClr val="00B0F0"/>
              </a:solidFill>
            </a:endParaRPr>
          </a:p>
          <a:p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3051370" y="2510204"/>
            <a:ext cx="1954530" cy="7334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56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188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Forgalomirányítási tábla példa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22722" y="2824639"/>
          <a:ext cx="7543800" cy="1337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Network Destination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Netmask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Gateway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Interface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0.0.0.0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0.0.0.0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192.168.0.1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127.0.0.0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255.0.0.0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127.0.0.1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127.0.0.1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192.168.0.0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255.255.255.255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127.0.0.1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127.0.0.1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192.168.0.255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255.255.255.255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57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3366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725" dirty="0"/>
              <a:t>Gyors javítás az IP címek elfogyásának problémájára. (hálózati címfordítás)</a:t>
            </a:r>
          </a:p>
          <a:p>
            <a:pPr>
              <a:buNone/>
            </a:pPr>
            <a:r>
              <a:rPr lang="hu-HU" sz="1725" b="1" cap="small" dirty="0"/>
              <a:t>Alapelvek</a:t>
            </a:r>
          </a:p>
          <a:p>
            <a:r>
              <a:rPr lang="hu-HU" sz="1725" dirty="0"/>
              <a:t>Az internet forgalomhoz minden cégnek egy vagy legalábbis kevés IP-címet adnak. A vállalaton belül minden számítógéphez egyedi IP-címet használnak a belső forgalomirányításra.</a:t>
            </a:r>
          </a:p>
          <a:p>
            <a:r>
              <a:rPr lang="hu-HU" sz="1725" dirty="0"/>
              <a:t>A vállalaton kívüli csomagokban a címfordítást végzünk. </a:t>
            </a:r>
          </a:p>
          <a:p>
            <a:r>
              <a:rPr lang="hu-HU" sz="1725" dirty="0"/>
              <a:t>3 IP-címtartományt használunk:</a:t>
            </a:r>
          </a:p>
          <a:p>
            <a:pPr lvl="1"/>
            <a:r>
              <a:rPr lang="hu-HU" sz="1725" dirty="0"/>
              <a:t>10.0.0.0/8, azaz 16 777 216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172.16.0.0/12, azaz 1 084 576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192.168.0.0/16, azaz 65 536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  <a:endParaRPr lang="en-US" sz="1725" dirty="0"/>
          </a:p>
          <a:p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/>
              <a:t> végzi a címfordítást</a:t>
            </a:r>
            <a:endParaRPr lang="en-US" sz="17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58</a:t>
            </a:fld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692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32286" y="2571750"/>
            <a:ext cx="1741571" cy="21747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1" name="Straight Arrow Connector 70"/>
          <p:cNvCxnSpPr>
            <a:stCxn id="55" idx="3"/>
            <a:endCxn id="62" idx="1"/>
          </p:cNvCxnSpPr>
          <p:nvPr/>
        </p:nvCxnSpPr>
        <p:spPr>
          <a:xfrm flipV="1">
            <a:off x="7347487" y="3382692"/>
            <a:ext cx="619631" cy="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326982" cy="3263504"/>
          </a:xfrm>
        </p:spPr>
        <p:txBody>
          <a:bodyPr>
            <a:normAutofit/>
          </a:bodyPr>
          <a:lstStyle/>
          <a:p>
            <a:r>
              <a:rPr lang="hu-HU" sz="1725" dirty="0"/>
              <a:t>Hogyan fogadja a választ?</a:t>
            </a:r>
          </a:p>
          <a:p>
            <a:pPr lvl="1"/>
            <a:r>
              <a:rPr lang="hu-HU" sz="1725" dirty="0"/>
              <a:t>A </a:t>
            </a:r>
            <a:r>
              <a:rPr lang="hu-HU" sz="1725" i="1" dirty="0"/>
              <a:t>port</a:t>
            </a:r>
            <a:r>
              <a:rPr lang="hu-HU" sz="1725" dirty="0"/>
              <a:t> mezők használata, ami mind a TCP, mind az UDP fejlécben van</a:t>
            </a:r>
          </a:p>
          <a:p>
            <a:pPr lvl="1"/>
            <a:r>
              <a:rPr lang="hu-HU" sz="1725" dirty="0"/>
              <a:t>Kimenő csomagnál egy mutatót tárolunk le, amit beírunk a </a:t>
            </a:r>
            <a:r>
              <a:rPr lang="hu-HU" sz="1725" i="1" dirty="0"/>
              <a:t>forrás port</a:t>
            </a:r>
            <a:r>
              <a:rPr lang="hu-HU" sz="1725" dirty="0"/>
              <a:t> mezőbe. </a:t>
            </a:r>
            <a:r>
              <a:rPr lang="hu-HU" sz="1725" i="1" dirty="0"/>
              <a:t>65536</a:t>
            </a:r>
            <a:r>
              <a:rPr lang="hu-HU" sz="1725" dirty="0"/>
              <a:t> bejegyzésből álló fordítási táblázatot kell a </a:t>
            </a:r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 err="1"/>
              <a:t>-nak</a:t>
            </a:r>
            <a:r>
              <a:rPr lang="hu-HU" sz="1725" dirty="0"/>
              <a:t> kezelni. </a:t>
            </a:r>
          </a:p>
          <a:p>
            <a:pPr lvl="1"/>
            <a:r>
              <a:rPr lang="hu-HU" sz="1725" dirty="0"/>
              <a:t>A fordítási táblázatban benne van az eredeti IP és forrás port.</a:t>
            </a:r>
          </a:p>
          <a:p>
            <a:r>
              <a:rPr lang="hu-HU" sz="1725" b="1" dirty="0"/>
              <a:t>Ellenérvek</a:t>
            </a:r>
            <a:r>
              <a:rPr lang="hu-HU" sz="1725" dirty="0"/>
              <a:t>: sérti az IP </a:t>
            </a:r>
            <a:r>
              <a:rPr lang="hu-HU" sz="1725" dirty="0" err="1"/>
              <a:t>architekturális</a:t>
            </a:r>
            <a:r>
              <a:rPr lang="hu-HU" sz="1725" dirty="0"/>
              <a:t> modelljét, összeköttetés alapú hálózatot képez, rétegmodell alapelveit sérti, kötöttség a TCP és UDP fejléchez, szöveg törzsében is lehet az IP, szűkös port tartomány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484212" y="2975437"/>
            <a:ext cx="9024" cy="1383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93236" y="311317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96244" y="3272589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95506" y="3207920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05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sz="10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95506" y="3044054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05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sz="10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90229" y="3444038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3236" y="361248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2498" y="3374921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05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sz="10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490229" y="3778103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93236" y="393752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92498" y="387285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050" b="1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US" sz="10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2498" y="370898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050" b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lang="en-US" sz="10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490229" y="4103144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3236" y="426256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92498" y="419789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050" b="1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lang="en-US" sz="10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92498" y="403402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05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US" sz="10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98512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US" sz="12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9" name="Straight Connector 38"/>
          <p:cNvCxnSpPr>
            <a:stCxn id="37" idx="6"/>
            <a:endCxn id="40" idx="2"/>
          </p:cNvCxnSpPr>
          <p:nvPr/>
        </p:nvCxnSpPr>
        <p:spPr>
          <a:xfrm>
            <a:off x="6760939" y="3608285"/>
            <a:ext cx="216267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923618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2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80569" y="3111730"/>
            <a:ext cx="180473" cy="10282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900" b="1" dirty="0">
                <a:solidFill>
                  <a:prstClr val="white"/>
                </a:solidFill>
                <a:latin typeface="Calibri" panose="020F0502020204030204"/>
              </a:rPr>
              <a:t>NAT</a:t>
            </a:r>
          </a:p>
          <a:p>
            <a:pPr algn="ctr" defTabSz="342900"/>
            <a:r>
              <a:rPr lang="hu-HU" sz="900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hu-HU" sz="900" b="1" dirty="0" err="1">
                <a:solidFill>
                  <a:prstClr val="white"/>
                </a:solidFill>
                <a:latin typeface="Calibri" panose="020F0502020204030204"/>
              </a:rPr>
              <a:t>box</a:t>
            </a:r>
            <a:endParaRPr lang="en-US" sz="9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94037" y="3210991"/>
            <a:ext cx="553450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900" b="1" dirty="0">
                <a:solidFill>
                  <a:prstClr val="black"/>
                </a:solidFill>
                <a:latin typeface="Calibri" panose="020F0502020204030204"/>
              </a:rPr>
              <a:t>10.0.0.1</a:t>
            </a:r>
            <a:endParaRPr lang="en-US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794037" y="3312632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94037" y="3438966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967117" y="3208860"/>
            <a:ext cx="848217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hu-HU" sz="900" b="1" dirty="0">
                <a:solidFill>
                  <a:prstClr val="black"/>
                </a:solidFill>
                <a:latin typeface="Calibri" panose="020F0502020204030204"/>
              </a:rPr>
              <a:t>192.60.42.12</a:t>
            </a:r>
            <a:endParaRPr lang="en-US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967117" y="3310502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67117" y="3436835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4" idx="3"/>
            <a:endCxn id="55" idx="0"/>
          </p:cNvCxnSpPr>
          <p:nvPr/>
        </p:nvCxnSpPr>
        <p:spPr>
          <a:xfrm>
            <a:off x="6730861" y="3111731"/>
            <a:ext cx="339902" cy="992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/>
          <a:lstStyle/>
          <a:p>
            <a:pPr defTabSz="342900"/>
            <a:fld id="{629637A9-119A-49DA-BD12-AAC58B377D80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342900"/>
              <a:t>59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55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Vector: End of 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1364115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09718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59874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318739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6318076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13714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7973760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6318076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Vége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pPr algn="r"/>
            <a:r>
              <a:rPr lang="hu-HU"/>
              <a:t>Köszönöm a figyelmet!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példa </a:t>
            </a:r>
            <a:endParaRPr lang="en-US" i="1" dirty="0"/>
          </a:p>
        </p:txBody>
      </p:sp>
      <p:sp>
        <p:nvSpPr>
          <p:cNvPr id="58" name="Oval 57"/>
          <p:cNvSpPr/>
          <p:nvPr/>
        </p:nvSpPr>
        <p:spPr>
          <a:xfrm>
            <a:off x="3433656" y="1819434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351431" y="218122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984224" y="16342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375878" y="2928242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92571" y="26628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371241" y="2714807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58" idx="4"/>
            <a:endCxn id="63" idx="0"/>
          </p:cNvCxnSpPr>
          <p:nvPr/>
        </p:nvCxnSpPr>
        <p:spPr>
          <a:xfrm flipH="1">
            <a:off x="3538180" y="2246305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6"/>
            <a:endCxn id="61" idx="2"/>
          </p:cNvCxnSpPr>
          <p:nvPr/>
        </p:nvCxnSpPr>
        <p:spPr>
          <a:xfrm>
            <a:off x="3705118" y="2928243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6"/>
            <a:endCxn id="62" idx="2"/>
          </p:cNvCxnSpPr>
          <p:nvPr/>
        </p:nvCxnSpPr>
        <p:spPr>
          <a:xfrm flipV="1">
            <a:off x="4709754" y="2876255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1"/>
            <a:endCxn id="60" idx="5"/>
          </p:cNvCxnSpPr>
          <p:nvPr/>
        </p:nvCxnSpPr>
        <p:spPr>
          <a:xfrm flipH="1" flipV="1">
            <a:off x="5269206" y="1998575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0"/>
            <a:endCxn id="59" idx="4"/>
          </p:cNvCxnSpPr>
          <p:nvPr/>
        </p:nvCxnSpPr>
        <p:spPr>
          <a:xfrm flipH="1" flipV="1">
            <a:off x="4518369" y="2608090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6"/>
            <a:endCxn id="59" idx="2"/>
          </p:cNvCxnSpPr>
          <p:nvPr/>
        </p:nvCxnSpPr>
        <p:spPr>
          <a:xfrm>
            <a:off x="3767533" y="2032869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7"/>
            <a:endCxn id="60" idx="3"/>
          </p:cNvCxnSpPr>
          <p:nvPr/>
        </p:nvCxnSpPr>
        <p:spPr>
          <a:xfrm flipV="1">
            <a:off x="4636413" y="1998576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9131"/>
              </p:ext>
            </p:extLst>
          </p:nvPr>
        </p:nvGraphicFramePr>
        <p:xfrm>
          <a:off x="508013" y="4033031"/>
          <a:ext cx="1150508" cy="2129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85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70485"/>
              </p:ext>
            </p:extLst>
          </p:nvPr>
        </p:nvGraphicFramePr>
        <p:xfrm>
          <a:off x="1843748" y="4160238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26927"/>
              </p:ext>
            </p:extLst>
          </p:nvPr>
        </p:nvGraphicFramePr>
        <p:xfrm>
          <a:off x="4094170" y="4054887"/>
          <a:ext cx="1299061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64880"/>
              </p:ext>
            </p:extLst>
          </p:nvPr>
        </p:nvGraphicFramePr>
        <p:xfrm>
          <a:off x="6903415" y="4094921"/>
          <a:ext cx="1310946" cy="205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9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821337" y="2985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14932" y="1874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47211" y="2278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327920" y="25775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25095" y="18009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91491" y="2957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36143" y="2121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27739" y="3449916"/>
            <a:ext cx="113078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Becsült késleltetés </a:t>
            </a:r>
          </a:p>
          <a:p>
            <a:pPr algn="ctr"/>
            <a:r>
              <a:rPr lang="hu-HU" sz="1100" dirty="0"/>
              <a:t>A-tól kezdetben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843748" y="3449913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B vektora A-nak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094170" y="3449914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6903415" y="3449913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6" name="Right Arrow 85"/>
          <p:cNvSpPr/>
          <p:nvPr/>
        </p:nvSpPr>
        <p:spPr>
          <a:xfrm>
            <a:off x="3517833" y="4526111"/>
            <a:ext cx="480235" cy="718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ight Arrow 86"/>
          <p:cNvSpPr/>
          <p:nvPr/>
        </p:nvSpPr>
        <p:spPr>
          <a:xfrm>
            <a:off x="6260153" y="4519464"/>
            <a:ext cx="519338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…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04944"/>
              </p:ext>
            </p:extLst>
          </p:nvPr>
        </p:nvGraphicFramePr>
        <p:xfrm>
          <a:off x="5477695" y="4111251"/>
          <a:ext cx="65134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5393230" y="3411415"/>
            <a:ext cx="820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 vektora B-nek és E-nek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7601"/>
            <a:ext cx="2057400" cy="365125"/>
          </a:xfrm>
        </p:spPr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7</a:t>
            </a:fld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53992"/>
              </p:ext>
            </p:extLst>
          </p:nvPr>
        </p:nvGraphicFramePr>
        <p:xfrm>
          <a:off x="2713521" y="4144851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713522" y="3434526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E vektora A-nak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66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05025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 smtClean="0">
                <a:solidFill>
                  <a:schemeClr val="bg1"/>
                </a:solidFill>
              </a:rPr>
              <a:pPr/>
              <a:t>8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534634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165212" y="60722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7128402" y="203484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6756571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7350369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5177" y="12716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2670" y="12846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84738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978536" y="98186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72334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8118" y="198612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835021" y="69870"/>
            <a:ext cx="4674998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</a:t>
            </a:r>
            <a:r>
              <a:rPr lang="en-US" sz="1600" b="1" dirty="0"/>
              <a:t> 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 D(A,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5166" y="1284637"/>
            <a:ext cx="354584" cy="461665"/>
            <a:chOff x="5744604" y="3828962"/>
            <a:chExt cx="296200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4604" y="3828962"/>
              <a:ext cx="29620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8974" y="422897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943" y="5491578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5232" y="640597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8792" y="6405976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64556"/>
              </p:ext>
            </p:extLst>
          </p:nvPr>
        </p:nvGraphicFramePr>
        <p:xfrm>
          <a:off x="1817901" y="389265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26763"/>
              </p:ext>
            </p:extLst>
          </p:nvPr>
        </p:nvGraphicFramePr>
        <p:xfrm>
          <a:off x="1817901" y="516628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04860"/>
              </p:ext>
            </p:extLst>
          </p:nvPr>
        </p:nvGraphicFramePr>
        <p:xfrm>
          <a:off x="3666548" y="38925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62440"/>
              </p:ext>
            </p:extLst>
          </p:nvPr>
        </p:nvGraphicFramePr>
        <p:xfrm>
          <a:off x="3666548" y="516614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65110"/>
              </p:ext>
            </p:extLst>
          </p:nvPr>
        </p:nvGraphicFramePr>
        <p:xfrm>
          <a:off x="5515195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04710"/>
              </p:ext>
            </p:extLst>
          </p:nvPr>
        </p:nvGraphicFramePr>
        <p:xfrm>
          <a:off x="5515195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63323"/>
              </p:ext>
            </p:extLst>
          </p:nvPr>
        </p:nvGraphicFramePr>
        <p:xfrm>
          <a:off x="7363841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5352"/>
              </p:ext>
            </p:extLst>
          </p:nvPr>
        </p:nvGraphicFramePr>
        <p:xfrm>
          <a:off x="7363841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4900989" y="444877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6749636" y="444892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1090697" y="2709625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Link Cost Changes,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Algorithm Starts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38564" y="2709625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6770" y="2793324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0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 vektor protokoll – </a:t>
            </a:r>
            <a:r>
              <a:rPr lang="hu-HU" i="1" dirty="0"/>
              <a:t>Végtelenig számolás problémája (</a:t>
            </a:r>
            <a:r>
              <a:rPr lang="hu-HU" i="1" dirty="0" err="1"/>
              <a:t>count</a:t>
            </a:r>
            <a:r>
              <a:rPr lang="hu-HU" i="1" dirty="0"/>
              <a:t> </a:t>
            </a:r>
            <a:r>
              <a:rPr lang="hu-HU" i="1" dirty="0" err="1"/>
              <a:t>to</a:t>
            </a:r>
            <a:r>
              <a:rPr lang="hu-HU" i="1" dirty="0"/>
              <a:t> </a:t>
            </a:r>
            <a:r>
              <a:rPr lang="hu-HU" i="1" dirty="0" err="1"/>
              <a:t>infinity</a:t>
            </a:r>
            <a:r>
              <a:rPr lang="hu-HU" i="1" dirty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9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4" name="Cloud 6"/>
          <p:cNvSpPr/>
          <p:nvPr/>
        </p:nvSpPr>
        <p:spPr>
          <a:xfrm>
            <a:off x="685800" y="1574311"/>
            <a:ext cx="8218345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Flowchart: Magnetic Disk 12"/>
          <p:cNvSpPr/>
          <p:nvPr/>
        </p:nvSpPr>
        <p:spPr>
          <a:xfrm>
            <a:off x="2124227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37" name="Flowchart: Magnetic Disk 13"/>
          <p:cNvSpPr/>
          <p:nvPr/>
        </p:nvSpPr>
        <p:spPr>
          <a:xfrm>
            <a:off x="4363945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38" name="Flowchart: Magnetic Disk 14"/>
          <p:cNvSpPr/>
          <p:nvPr/>
        </p:nvSpPr>
        <p:spPr>
          <a:xfrm>
            <a:off x="6542703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cxnSp>
        <p:nvCxnSpPr>
          <p:cNvPr id="39" name="Straight Connector 9"/>
          <p:cNvCxnSpPr>
            <a:stCxn id="37" idx="2"/>
            <a:endCxn id="26" idx="4"/>
          </p:cNvCxnSpPr>
          <p:nvPr/>
        </p:nvCxnSpPr>
        <p:spPr>
          <a:xfrm flipH="1">
            <a:off x="2867891" y="2468941"/>
            <a:ext cx="149605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9"/>
          <p:cNvCxnSpPr>
            <a:stCxn id="38" idx="2"/>
            <a:endCxn id="37" idx="4"/>
          </p:cNvCxnSpPr>
          <p:nvPr/>
        </p:nvCxnSpPr>
        <p:spPr>
          <a:xfrm flipH="1">
            <a:off x="5107609" y="2468941"/>
            <a:ext cx="143509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3093720" y="1996440"/>
            <a:ext cx="85344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V="1">
            <a:off x="3093720" y="1996440"/>
            <a:ext cx="99060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/>
          <p:cNvSpPr txBox="1"/>
          <p:nvPr/>
        </p:nvSpPr>
        <p:spPr>
          <a:xfrm>
            <a:off x="24459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42" name="TextBox 20"/>
          <p:cNvSpPr txBox="1"/>
          <p:nvPr/>
        </p:nvSpPr>
        <p:spPr>
          <a:xfrm>
            <a:off x="22856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43" name="TextBox 21"/>
          <p:cNvSpPr txBox="1"/>
          <p:nvPr/>
        </p:nvSpPr>
        <p:spPr>
          <a:xfrm>
            <a:off x="450085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4" name="Straight Arrow Connector 22"/>
          <p:cNvCxnSpPr/>
          <p:nvPr/>
        </p:nvCxnSpPr>
        <p:spPr>
          <a:xfrm flipV="1">
            <a:off x="149441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92029"/>
              </p:ext>
            </p:extLst>
          </p:nvPr>
        </p:nvGraphicFramePr>
        <p:xfrm>
          <a:off x="148352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08244"/>
              </p:ext>
            </p:extLst>
          </p:nvPr>
        </p:nvGraphicFramePr>
        <p:xfrm>
          <a:off x="148352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81973"/>
              </p:ext>
            </p:extLst>
          </p:nvPr>
        </p:nvGraphicFramePr>
        <p:xfrm>
          <a:off x="333217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90277"/>
              </p:ext>
            </p:extLst>
          </p:nvPr>
        </p:nvGraphicFramePr>
        <p:xfrm>
          <a:off x="333217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0170"/>
              </p:ext>
            </p:extLst>
          </p:nvPr>
        </p:nvGraphicFramePr>
        <p:xfrm>
          <a:off x="518081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02119"/>
              </p:ext>
            </p:extLst>
          </p:nvPr>
        </p:nvGraphicFramePr>
        <p:xfrm>
          <a:off x="518081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18182"/>
              </p:ext>
            </p:extLst>
          </p:nvPr>
        </p:nvGraphicFramePr>
        <p:xfrm>
          <a:off x="702946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66005"/>
              </p:ext>
            </p:extLst>
          </p:nvPr>
        </p:nvGraphicFramePr>
        <p:xfrm>
          <a:off x="702946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31"/>
          <p:cNvCxnSpPr>
            <a:stCxn id="47" idx="3"/>
            <a:endCxn id="50" idx="1"/>
          </p:cNvCxnSpPr>
          <p:nvPr/>
        </p:nvCxnSpPr>
        <p:spPr>
          <a:xfrm>
            <a:off x="456661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2"/>
          <p:cNvCxnSpPr>
            <a:stCxn id="50" idx="3"/>
            <a:endCxn id="51" idx="1"/>
          </p:cNvCxnSpPr>
          <p:nvPr/>
        </p:nvCxnSpPr>
        <p:spPr>
          <a:xfrm flipV="1">
            <a:off x="641525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7"/>
          <p:cNvCxnSpPr/>
          <p:nvPr/>
        </p:nvCxnSpPr>
        <p:spPr>
          <a:xfrm>
            <a:off x="824168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"/>
          <p:cNvSpPr/>
          <p:nvPr/>
        </p:nvSpPr>
        <p:spPr>
          <a:xfrm>
            <a:off x="334113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32"/>
          <p:cNvCxnSpPr/>
          <p:nvPr/>
        </p:nvCxnSpPr>
        <p:spPr>
          <a:xfrm flipV="1">
            <a:off x="2728448" y="458165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1494415" y="4448638"/>
            <a:ext cx="1234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85639</TotalTime>
  <Words>5317</Words>
  <Application>Microsoft Office PowerPoint</Application>
  <PresentationFormat>On-screen Show (4:3)</PresentationFormat>
  <Paragraphs>1581</Paragraphs>
  <Slides>60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Consolas</vt:lpstr>
      <vt:lpstr>Courier New</vt:lpstr>
      <vt:lpstr>Tw Cen MT</vt:lpstr>
      <vt:lpstr>Wingdings</vt:lpstr>
      <vt:lpstr>Wingdings 2</vt:lpstr>
      <vt:lpstr>Median</vt:lpstr>
      <vt:lpstr>Office Theme</vt:lpstr>
      <vt:lpstr>Számítógépes Hálózatok</vt:lpstr>
      <vt:lpstr>Távolságvektor alapú forgalomirányítás</vt:lpstr>
      <vt:lpstr>Távolságvektor alapú forgalomirányítás  Elosztott Bellman-Ford algoritmus</vt:lpstr>
      <vt:lpstr>Distance Vector Initialization</vt:lpstr>
      <vt:lpstr>Distance Vector: 1st Iteration</vt:lpstr>
      <vt:lpstr>Distance Vector: End of 3rd Iteration</vt:lpstr>
      <vt:lpstr>Elosztott Bellman-Ford algoritmus – példa </vt:lpstr>
      <vt:lpstr>PowerPoint Presentation</vt:lpstr>
      <vt:lpstr>Távolság vektor protokoll – Végtelenig számolás problémája (count to infinity)</vt:lpstr>
      <vt:lpstr>Példa - Count to Infinity Problem</vt:lpstr>
      <vt:lpstr>Elosztott Bellman-Ford algoritmus – Végtelenig számolás problémája</vt:lpstr>
      <vt:lpstr>Split horizon with Poisoned Reverse</vt:lpstr>
      <vt:lpstr>Vége</vt:lpstr>
      <vt:lpstr>Számítógépes hálózatok</vt:lpstr>
      <vt:lpstr>Hálózati réteg szerepkörei</vt:lpstr>
      <vt:lpstr>Hálózati réteg – forgalomirányítási algoritmusok  </vt:lpstr>
      <vt:lpstr>Kapcsolatállapot alapú forgalomirányítás  Link-state routing</vt:lpstr>
      <vt:lpstr>Kapcsolatállapot alapú forgalomirányítás működése</vt:lpstr>
      <vt:lpstr>Kapcsolatállapot alapú forgalomirányítás működése</vt:lpstr>
      <vt:lpstr>Kapcsolatállapot alapú forgalomirányítás működése</vt:lpstr>
      <vt:lpstr>Dijkstra algoritmus (1959)</vt:lpstr>
      <vt:lpstr>Dijkstra algoritmus - Példa</vt:lpstr>
      <vt:lpstr>Dijkstra algoritmus - Példa</vt:lpstr>
      <vt:lpstr>Dijkstra algoritmus - Példa</vt:lpstr>
      <vt:lpstr>Dijkstra algoritmus - Példa</vt:lpstr>
      <vt:lpstr>Dijkstra algoritmus - Példa</vt:lpstr>
      <vt:lpstr>Dijkstra algoritmus - Példa</vt:lpstr>
      <vt:lpstr>Dijkstra algoritmus - Példa</vt:lpstr>
      <vt:lpstr>Dijkstra algoritmus - Példa</vt:lpstr>
      <vt:lpstr>Dijkstra algoritmus pszeudo-kód</vt:lpstr>
      <vt:lpstr>OSPF vs. IS-IS</vt:lpstr>
      <vt:lpstr>Eltérő felépítés</vt:lpstr>
      <vt:lpstr>Link State vs. Distance Vector</vt:lpstr>
      <vt:lpstr>Hálózati réteg protokolljai - Környezet</vt:lpstr>
      <vt:lpstr>Szállítási réteg felé nyújtott szolgálatok</vt:lpstr>
      <vt:lpstr>Hálózati réteg – forgalomirányítás </vt:lpstr>
      <vt:lpstr>Hierarchikus forgalomirányítás</vt:lpstr>
      <vt:lpstr>Hierarchikus forgalomirányítás</vt:lpstr>
      <vt:lpstr>Adatszóró forgalomirányítás</vt:lpstr>
      <vt:lpstr>Adatszóró forgalomirányítás</vt:lpstr>
      <vt:lpstr>Adatszóró forgalomirányítás 2/2</vt:lpstr>
      <vt:lpstr>Többes-küldéses forgalomirányítás</vt:lpstr>
      <vt:lpstr>Hierarchikus forgalomirányítás IP</vt:lpstr>
      <vt:lpstr>Hálózati réteg az Interneten</vt:lpstr>
      <vt:lpstr>Hálózati réteg az Interneten</vt:lpstr>
      <vt:lpstr>Hálózati réteg – Címzés  </vt:lpstr>
      <vt:lpstr>Az IP fejrésze</vt:lpstr>
      <vt:lpstr>Az IP fejrésze</vt:lpstr>
      <vt:lpstr>Az IP fejrésze</vt:lpstr>
      <vt:lpstr>IP cím</vt:lpstr>
      <vt:lpstr>IP cím</vt:lpstr>
      <vt:lpstr>IP cím – alhálózatok</vt:lpstr>
      <vt:lpstr>IP cím – alhálózatok</vt:lpstr>
      <vt:lpstr>IP cím – CIDR</vt:lpstr>
      <vt:lpstr>CIDR címzés példa</vt:lpstr>
      <vt:lpstr>CIDR bejegyzés aggregálás példa</vt:lpstr>
      <vt:lpstr>Forgalomirányítási tábla példa</vt:lpstr>
      <vt:lpstr>NAT</vt:lpstr>
      <vt:lpstr>NAT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András Emese</cp:lastModifiedBy>
  <cp:revision>1020</cp:revision>
  <cp:lastPrinted>2012-08-22T04:00:45Z</cp:lastPrinted>
  <dcterms:created xsi:type="dcterms:W3CDTF">2012-01-03T02:22:46Z</dcterms:created>
  <dcterms:modified xsi:type="dcterms:W3CDTF">2017-11-15T22:21:56Z</dcterms:modified>
</cp:coreProperties>
</file>