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5"/>
  </p:notesMasterIdLst>
  <p:handoutMasterIdLst>
    <p:handoutMasterId r:id="rId16"/>
  </p:handoutMasterIdLst>
  <p:sldIdLst>
    <p:sldId id="388" r:id="rId2"/>
    <p:sldId id="682" r:id="rId3"/>
    <p:sldId id="683" r:id="rId4"/>
    <p:sldId id="684" r:id="rId5"/>
    <p:sldId id="685" r:id="rId6"/>
    <p:sldId id="686" r:id="rId7"/>
    <p:sldId id="687" r:id="rId8"/>
    <p:sldId id="688" r:id="rId9"/>
    <p:sldId id="691" r:id="rId10"/>
    <p:sldId id="692" r:id="rId11"/>
    <p:sldId id="693" r:id="rId12"/>
    <p:sldId id="694" r:id="rId13"/>
    <p:sldId id="689" r:id="rId1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82"/>
            <p14:sldId id="683"/>
            <p14:sldId id="684"/>
            <p14:sldId id="685"/>
            <p14:sldId id="686"/>
            <p14:sldId id="687"/>
            <p14:sldId id="688"/>
            <p14:sldId id="691"/>
            <p14:sldId id="692"/>
            <p14:sldId id="693"/>
            <p14:sldId id="694"/>
            <p14:sldId id="6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85641" autoAdjust="0"/>
  </p:normalViewPr>
  <p:slideViewPr>
    <p:cSldViewPr snapToGrid="0">
      <p:cViewPr varScale="1">
        <p:scale>
          <a:sx n="63" d="100"/>
          <a:sy n="63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Routing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direkt szomszédokhoz</a:t>
            </a:r>
            <a:r>
              <a:rPr lang="hu-HU" baseline="0" dirty="0" smtClean="0"/>
              <a:t> ismeri a késleltetést.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ALHÁLÓZATBAN</a:t>
            </a:r>
            <a:r>
              <a:rPr lang="hu-HU" baseline="0" dirty="0" smtClean="0"/>
              <a:t> LÉVŐ ÖSSZES ROUTER SZERINT INDEXELVE</a:t>
            </a:r>
          </a:p>
          <a:p>
            <a:r>
              <a:rPr lang="hu-HU" baseline="0" dirty="0" smtClean="0"/>
              <a:t>A megelőző saját táblázatot nem használja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circles to rectangles, don’t block the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Konvergál a helyes</a:t>
            </a:r>
            <a:r>
              <a:rPr lang="hu-HU" baseline="0" dirty="0" smtClean="0"/>
              <a:t> válaszhoz, de lassan teszi.</a:t>
            </a:r>
          </a:p>
          <a:p>
            <a:r>
              <a:rPr lang="hu-HU" baseline="0" dirty="0" smtClean="0"/>
              <a:t>Késleltetés mértékegysége legyen az ugrások száma.</a:t>
            </a:r>
          </a:p>
          <a:p>
            <a:r>
              <a:rPr lang="hu-HU" baseline="0" dirty="0" smtClean="0"/>
              <a:t>Jó hír terjedése A megjavul (A addig végtelen súllyal szerepel.) leghosszabb útnyi csere kell.</a:t>
            </a:r>
          </a:p>
          <a:p>
            <a:r>
              <a:rPr lang="hu-HU" baseline="0" dirty="0" smtClean="0"/>
              <a:t>Végtelen választása … (</a:t>
            </a:r>
            <a:r>
              <a:rPr lang="hu-HU" baseline="0" dirty="0" err="1" smtClean="0"/>
              <a:t>hop</a:t>
            </a:r>
            <a:r>
              <a:rPr lang="hu-HU" baseline="0" dirty="0" smtClean="0"/>
              <a:t>/késleltetés)</a:t>
            </a:r>
          </a:p>
          <a:p>
            <a:r>
              <a:rPr lang="hu-HU" baseline="0" dirty="0" smtClean="0"/>
              <a:t>ROBOSZTUSSÁG??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smtClean="0"/>
              <a:t>Osztott láthatár</a:t>
            </a:r>
            <a:r>
              <a:rPr lang="hu-HU" baseline="0" dirty="0" smtClean="0"/>
              <a:t> tiltott visszaúttal</a:t>
            </a:r>
            <a:endParaRPr lang="hu-HU" dirty="0" smtClean="0"/>
          </a:p>
          <a:p>
            <a:pPr defTabSz="924458">
              <a:defRPr/>
            </a:pPr>
            <a:r>
              <a:rPr lang="hu-HU" dirty="0" smtClean="0"/>
              <a:t>A </a:t>
            </a:r>
            <a:r>
              <a:rPr lang="hu-HU" dirty="0" err="1" smtClean="0"/>
              <a:t>path</a:t>
            </a:r>
            <a:r>
              <a:rPr lang="hu-HU" dirty="0" smtClean="0"/>
              <a:t> vektor a megoldás. (BGP) ELDÖNTENI,</a:t>
            </a:r>
            <a:r>
              <a:rPr lang="hu-HU" baseline="0" dirty="0" smtClean="0"/>
              <a:t> hogy rajta van-e </a:t>
            </a:r>
            <a:r>
              <a:rPr lang="hu-HU" baseline="0" smtClean="0"/>
              <a:t>az úton</a:t>
            </a: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 smtClean="0">
                <a:solidFill>
                  <a:schemeClr val="tx1"/>
                </a:solidFill>
              </a:rPr>
              <a:t>7a</a:t>
            </a:r>
            <a:r>
              <a:rPr lang="hu-HU" sz="3600" b="1" dirty="0" smtClean="0">
                <a:solidFill>
                  <a:schemeClr val="tx1"/>
                </a:solidFill>
              </a:rPr>
              <a:t>. </a:t>
            </a:r>
            <a:r>
              <a:rPr lang="hu-HU" sz="3600" b="1" dirty="0" smtClean="0">
                <a:solidFill>
                  <a:schemeClr val="tx1"/>
                </a:solidFill>
              </a:rPr>
              <a:t>Előadás</a:t>
            </a:r>
            <a:r>
              <a:rPr lang="en-US" sz="3600" b="1" smtClean="0">
                <a:solidFill>
                  <a:schemeClr val="tx1"/>
                </a:solidFill>
              </a:rPr>
              <a:t>: </a:t>
            </a:r>
            <a:r>
              <a:rPr lang="hu-HU" sz="3600" b="1" smtClean="0">
                <a:solidFill>
                  <a:schemeClr val="tx1"/>
                </a:solidFill>
              </a:rPr>
              <a:t>Hálózati </a:t>
            </a:r>
            <a:r>
              <a:rPr lang="hu-HU" sz="3600" b="1" dirty="0" smtClean="0">
                <a:solidFill>
                  <a:schemeClr val="tx1"/>
                </a:solidFill>
              </a:rPr>
              <a:t>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 smtClean="0"/>
              <a:t>Zoltán Ács ELTE</a:t>
            </a:r>
            <a:r>
              <a:rPr lang="hu-HU" dirty="0" smtClean="0"/>
              <a:t> and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- </a:t>
            </a:r>
            <a:r>
              <a:rPr lang="en-US" dirty="0" smtClean="0"/>
              <a:t>Count to Infinity Problem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41309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56038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03315"/>
              </p:ext>
            </p:extLst>
          </p:nvPr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6975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19260"/>
              </p:ext>
            </p:extLst>
          </p:nvPr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19057"/>
              </p:ext>
            </p:extLst>
          </p:nvPr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26586"/>
              </p:ext>
            </p:extLst>
          </p:nvPr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44061"/>
              </p:ext>
            </p:extLst>
          </p:nvPr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7" y="1730833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 smtClean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9" y="2813986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Elosztott Bellman-Ford algoritmus – </a:t>
            </a:r>
            <a:r>
              <a:rPr lang="hu-HU" i="1" dirty="0" smtClean="0"/>
              <a:t>Végtelenig számolás problémája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 smtClean="0"/>
              <a:t>Probléma</a:t>
            </a:r>
          </a:p>
          <a:p>
            <a:r>
              <a:rPr lang="hu-HU" sz="2400" dirty="0" smtClean="0"/>
              <a:t>A „jó hír” gyorsan terjed.</a:t>
            </a:r>
          </a:p>
          <a:p>
            <a:r>
              <a:rPr lang="hu-HU" sz="2400" dirty="0" smtClean="0"/>
              <a:t>A „rossz hír” lassan terjed.</a:t>
            </a:r>
          </a:p>
          <a:p>
            <a:r>
              <a:rPr lang="hu-HU" sz="2400" dirty="0" smtClean="0"/>
              <a:t>Azaz ciklusok keletkezhetnek.</a:t>
            </a:r>
          </a:p>
          <a:p>
            <a:r>
              <a:rPr lang="hu-HU" sz="2400" dirty="0" smtClean="0"/>
              <a:t>Lehetséges megoldás:</a:t>
            </a:r>
          </a:p>
          <a:p>
            <a:pPr lvl="1"/>
            <a:r>
              <a:rPr lang="hu-HU" b="1" dirty="0" smtClean="0"/>
              <a:t>„</a:t>
            </a:r>
            <a:r>
              <a:rPr lang="hu-HU" b="1" dirty="0" err="1" smtClean="0"/>
              <a:t>split</a:t>
            </a:r>
            <a:r>
              <a:rPr lang="hu-HU" b="1" dirty="0" smtClean="0"/>
              <a:t> </a:t>
            </a:r>
            <a:r>
              <a:rPr lang="hu-HU" b="1" dirty="0" err="1" smtClean="0"/>
              <a:t>horizon</a:t>
            </a:r>
            <a:r>
              <a:rPr lang="hu-HU" b="1" dirty="0" smtClean="0"/>
              <a:t> </a:t>
            </a:r>
            <a:r>
              <a:rPr lang="hu-HU" b="1" dirty="0" err="1" smtClean="0"/>
              <a:t>with</a:t>
            </a:r>
            <a:r>
              <a:rPr lang="hu-HU" b="1" dirty="0" smtClean="0"/>
              <a:t> </a:t>
            </a:r>
            <a:r>
              <a:rPr lang="hu-HU" b="1" dirty="0" err="1" smtClean="0"/>
              <a:t>poisoned</a:t>
            </a:r>
            <a:r>
              <a:rPr lang="hu-HU" b="1" dirty="0" smtClean="0"/>
              <a:t> </a:t>
            </a:r>
            <a:r>
              <a:rPr lang="hu-HU" b="1" dirty="0" err="1" smtClean="0"/>
              <a:t>reverse</a:t>
            </a:r>
            <a:r>
              <a:rPr lang="hu-HU" b="1" dirty="0" smtClean="0"/>
              <a:t>”</a:t>
            </a:r>
            <a:r>
              <a:rPr lang="hu-HU" dirty="0" smtClean="0"/>
              <a:t>: negatív információt küld vissza arról a szomszédjának, amit tőle „tanult”. (</a:t>
            </a:r>
            <a:r>
              <a:rPr lang="hu-HU" i="1" dirty="0" smtClean="0"/>
              <a:t>RFC 1058</a:t>
            </a:r>
            <a:r>
              <a:rPr lang="hu-HU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Split </a:t>
            </a:r>
            <a:r>
              <a:rPr lang="hu-HU" dirty="0" err="1" smtClean="0"/>
              <a:t>horizon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en-US" dirty="0" smtClean="0"/>
              <a:t>Poisoned Reverse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60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61411"/>
              </p:ext>
            </p:extLst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2645"/>
              </p:ext>
            </p:extLst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0770"/>
              </p:ext>
            </p:extLst>
          </p:nvPr>
        </p:nvGraphicFramePr>
        <p:xfrm>
          <a:off x="3149292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60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58680"/>
              </p:ext>
            </p:extLst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09331"/>
              </p:ext>
            </p:extLst>
          </p:nvPr>
        </p:nvGraphicFramePr>
        <p:xfrm>
          <a:off x="4997939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63468"/>
              </p:ext>
            </p:extLst>
          </p:nvPr>
        </p:nvGraphicFramePr>
        <p:xfrm>
          <a:off x="4997939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99622"/>
              </p:ext>
            </p:extLst>
          </p:nvPr>
        </p:nvGraphicFramePr>
        <p:xfrm>
          <a:off x="6846585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78442"/>
              </p:ext>
            </p:extLst>
          </p:nvPr>
        </p:nvGraphicFramePr>
        <p:xfrm>
          <a:off x="6846585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8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Ha C B-n keresztül irányítja a forgalmat </a:t>
            </a:r>
            <a:br>
              <a:rPr lang="hu-HU" dirty="0" smtClean="0"/>
            </a:br>
            <a:r>
              <a:rPr lang="hu-HU" dirty="0" smtClean="0"/>
              <a:t>A állomáshoz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hu-HU" dirty="0" smtClean="0"/>
              <a:t> állomás</a:t>
            </a:r>
            <a:r>
              <a:rPr lang="en-US" dirty="0" smtClean="0"/>
              <a:t> </a:t>
            </a:r>
            <a:r>
              <a:rPr lang="hu-HU" dirty="0" smtClean="0"/>
              <a:t>B-nek </a:t>
            </a:r>
            <a:r>
              <a:rPr lang="en-US" dirty="0" smtClean="0"/>
              <a:t>D(C, A) =</a:t>
            </a:r>
            <a:r>
              <a:rPr lang="en-US" sz="2800" dirty="0" smtClean="0"/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∞</a:t>
            </a:r>
            <a:r>
              <a:rPr lang="hu-HU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/>
              <a:t>távolságot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küld</a:t>
            </a:r>
            <a:endParaRPr lang="en-US" sz="2800" dirty="0"/>
          </a:p>
          <a:p>
            <a:pPr lvl="1"/>
            <a:r>
              <a:rPr lang="hu-HU" dirty="0" smtClean="0"/>
              <a:t>Azaz B állomás nem fog C-n keresztül irányítani </a:t>
            </a:r>
            <a:br>
              <a:rPr lang="hu-HU" dirty="0" smtClean="0"/>
            </a:br>
            <a:r>
              <a:rPr lang="hu-HU" dirty="0" smtClean="0"/>
              <a:t>az A-ba menő forgalmat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Vége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800" smtClean="0"/>
          </a:p>
          <a:p>
            <a:endParaRPr lang="hu-HU" sz="2800"/>
          </a:p>
          <a:p>
            <a:endParaRPr lang="hu-HU" sz="2800" smtClean="0"/>
          </a:p>
          <a:p>
            <a:endParaRPr lang="hu-HU" sz="2800"/>
          </a:p>
          <a:p>
            <a:endParaRPr lang="hu-HU" sz="2800" smtClean="0"/>
          </a:p>
          <a:p>
            <a:endParaRPr lang="hu-HU" sz="2800"/>
          </a:p>
          <a:p>
            <a:pPr algn="r"/>
            <a:r>
              <a:rPr lang="hu-HU" sz="2800" smtClean="0"/>
              <a:t>Köszönöm a figyelmet!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0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Távolságvektor alapú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Dinamikus algoritmusoknak 2 csoportja van:</a:t>
            </a:r>
          </a:p>
          <a:p>
            <a:pPr lvl="1"/>
            <a:r>
              <a:rPr lang="hu-HU" sz="2000" dirty="0" smtClean="0"/>
              <a:t>távolságvektor alapú illetve (</a:t>
            </a:r>
            <a:r>
              <a:rPr lang="hu-HU" sz="2000" dirty="0" err="1" smtClean="0"/>
              <a:t>distance</a:t>
            </a:r>
            <a:r>
              <a:rPr lang="hu-HU" sz="2000" dirty="0" smtClean="0"/>
              <a:t> </a:t>
            </a:r>
            <a:r>
              <a:rPr lang="hu-HU" sz="2000" dirty="0" err="1" smtClean="0"/>
              <a:t>vector</a:t>
            </a:r>
            <a:r>
              <a:rPr lang="hu-HU" sz="2000" dirty="0" smtClean="0"/>
              <a:t> </a:t>
            </a:r>
            <a:r>
              <a:rPr lang="hu-HU" sz="2000" dirty="0" err="1" smtClean="0"/>
              <a:t>routing</a:t>
            </a:r>
            <a:r>
              <a:rPr lang="hu-HU" sz="2000" dirty="0" smtClean="0"/>
              <a:t>)</a:t>
            </a:r>
          </a:p>
          <a:p>
            <a:pPr lvl="1"/>
            <a:r>
              <a:rPr lang="hu-HU" sz="2000" dirty="0" smtClean="0"/>
              <a:t>kapcsolatállapot alapú</a:t>
            </a:r>
            <a:r>
              <a:rPr lang="hu-HU" sz="2000" dirty="0"/>
              <a:t> </a:t>
            </a:r>
            <a:r>
              <a:rPr lang="hu-HU" sz="2000" dirty="0" smtClean="0"/>
              <a:t>(</a:t>
            </a:r>
            <a:r>
              <a:rPr lang="hu-HU" sz="2000" dirty="0" err="1" smtClean="0"/>
              <a:t>link-state</a:t>
            </a:r>
            <a:r>
              <a:rPr lang="hu-HU" sz="2000" dirty="0" smtClean="0"/>
              <a:t> </a:t>
            </a:r>
            <a:r>
              <a:rPr lang="hu-HU" sz="2000" dirty="0" err="1" smtClean="0"/>
              <a:t>routing</a:t>
            </a:r>
            <a:r>
              <a:rPr lang="hu-HU" sz="2000" dirty="0" smtClean="0"/>
              <a:t>)</a:t>
            </a:r>
          </a:p>
          <a:p>
            <a:pPr lvl="1"/>
            <a:endParaRPr lang="hu-HU" sz="2000" dirty="0"/>
          </a:p>
          <a:p>
            <a:pPr lvl="1"/>
            <a:endParaRPr lang="hu-HU" sz="2000" dirty="0" smtClean="0"/>
          </a:p>
          <a:p>
            <a:pPr lvl="1"/>
            <a:endParaRPr lang="hu-HU" sz="2000" dirty="0" smtClean="0"/>
          </a:p>
          <a:p>
            <a:r>
              <a:rPr lang="hu-HU" sz="2000" b="1" u="sng" dirty="0" smtClean="0"/>
              <a:t>Távolságvektor alapú</a:t>
            </a:r>
            <a:r>
              <a:rPr lang="hu-HU" sz="2000" dirty="0" smtClean="0"/>
              <a:t>: Minden </a:t>
            </a:r>
            <a:r>
              <a:rPr lang="hu-HU" sz="2000" dirty="0" err="1" smtClean="0"/>
              <a:t>router-nek</a:t>
            </a:r>
            <a:r>
              <a:rPr lang="hu-HU" sz="2000" dirty="0" smtClean="0"/>
              <a:t> egy táblázatot kell karbantartania, amelyben minden célhoz szerepel a legrövidebb ismert távolság, és annak a vonalnak az azonosítója, amelyiken a célhoz lehet eljutni. A táblázatokat a szomszédoktól származó információk alapján frissítik.</a:t>
            </a:r>
          </a:p>
          <a:p>
            <a:pPr lvl="1"/>
            <a:r>
              <a:rPr lang="hu-HU" sz="2000" dirty="0" smtClean="0"/>
              <a:t>Elosztott Bellman-Ford forgalomirányítási algoritmusként is nevezik.</a:t>
            </a:r>
          </a:p>
          <a:p>
            <a:pPr lvl="1"/>
            <a:r>
              <a:rPr lang="hu-HU" sz="2000" dirty="0" smtClean="0"/>
              <a:t>ARPANET eredeti forgalomirányító algoritmusa ez volt. RIP (</a:t>
            </a:r>
            <a:r>
              <a:rPr lang="hu-HU" sz="2000" dirty="0" err="1" smtClean="0"/>
              <a:t>Routing</a:t>
            </a:r>
            <a:r>
              <a:rPr lang="hu-HU" sz="2000" dirty="0" smtClean="0"/>
              <a:t> </a:t>
            </a:r>
            <a:r>
              <a:rPr lang="hu-HU" sz="2000" dirty="0" err="1" smtClean="0"/>
              <a:t>Information</a:t>
            </a:r>
            <a:r>
              <a:rPr lang="hu-HU" sz="2000" dirty="0" smtClean="0"/>
              <a:t> </a:t>
            </a:r>
            <a:r>
              <a:rPr lang="hu-HU" sz="2000" dirty="0" err="1" smtClean="0"/>
              <a:t>Protocol</a:t>
            </a:r>
            <a:r>
              <a:rPr lang="hu-HU" sz="2000" dirty="0" smtClean="0"/>
              <a:t>) néven is ezt használták.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</a:t>
            </a:r>
            <a:r>
              <a:rPr lang="hu-HU" dirty="0" smtClean="0"/>
              <a:t>forgalomirányítás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Elosztott Bellman-Ford algoritmus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 smtClean="0"/>
              <a:t>Környezet és működés</a:t>
            </a:r>
          </a:p>
          <a:p>
            <a:r>
              <a:rPr lang="hu-HU" sz="2000" dirty="0" smtClean="0"/>
              <a:t>Minden csomópont csak a közvetlen szomszédjaival kommunikálhat. </a:t>
            </a:r>
          </a:p>
          <a:p>
            <a:r>
              <a:rPr lang="hu-HU" sz="2000" dirty="0" smtClean="0"/>
              <a:t>Aszinkron működés.</a:t>
            </a:r>
          </a:p>
          <a:p>
            <a:r>
              <a:rPr lang="hu-HU" sz="2000" dirty="0" smtClean="0"/>
              <a:t>Minden állomásnak van saját távolság vektora. Ezt </a:t>
            </a:r>
            <a:r>
              <a:rPr lang="hu-HU" sz="2000" dirty="0" err="1" smtClean="0"/>
              <a:t>periodikusan</a:t>
            </a:r>
            <a:r>
              <a:rPr lang="hu-HU" sz="2000" dirty="0" smtClean="0"/>
              <a:t> elküldi a direkt szomszédoknak.</a:t>
            </a:r>
          </a:p>
          <a:p>
            <a:r>
              <a:rPr lang="hu-HU" sz="2000" dirty="0" smtClean="0"/>
              <a:t>A kapott távolság vektorok alapján minden csomópont új táblázatot állít elő.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2347" y="4498465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0122" y="4860251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2915" y="43132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4569" y="5607273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01262" y="53418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933" y="5393838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4"/>
            <a:endCxn id="30" idx="0"/>
          </p:cNvCxnSpPr>
          <p:nvPr/>
        </p:nvCxnSpPr>
        <p:spPr>
          <a:xfrm flipH="1">
            <a:off x="746872" y="4925336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6"/>
            <a:endCxn id="28" idx="2"/>
          </p:cNvCxnSpPr>
          <p:nvPr/>
        </p:nvCxnSpPr>
        <p:spPr>
          <a:xfrm>
            <a:off x="913809" y="5607274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6"/>
            <a:endCxn id="29" idx="2"/>
          </p:cNvCxnSpPr>
          <p:nvPr/>
        </p:nvCxnSpPr>
        <p:spPr>
          <a:xfrm flipV="1">
            <a:off x="1918446" y="5555286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27" idx="5"/>
          </p:cNvCxnSpPr>
          <p:nvPr/>
        </p:nvCxnSpPr>
        <p:spPr>
          <a:xfrm flipH="1" flipV="1">
            <a:off x="2477897" y="4677606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26" idx="4"/>
          </p:cNvCxnSpPr>
          <p:nvPr/>
        </p:nvCxnSpPr>
        <p:spPr>
          <a:xfrm flipH="1" flipV="1">
            <a:off x="1727060" y="5287121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6" idx="2"/>
          </p:cNvCxnSpPr>
          <p:nvPr/>
        </p:nvCxnSpPr>
        <p:spPr>
          <a:xfrm>
            <a:off x="976224" y="4711900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7"/>
            <a:endCxn id="27" idx="3"/>
          </p:cNvCxnSpPr>
          <p:nvPr/>
        </p:nvCxnSpPr>
        <p:spPr>
          <a:xfrm flipV="1">
            <a:off x="1845104" y="4677607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0028" y="56648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624" y="455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142" y="495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7091" y="52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3786" y="447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0182" y="5636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44834" y="48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graphicFrame>
        <p:nvGraphicFramePr>
          <p:cNvPr id="4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17538"/>
              </p:ext>
            </p:extLst>
          </p:nvPr>
        </p:nvGraphicFramePr>
        <p:xfrm>
          <a:off x="4267200" y="4313385"/>
          <a:ext cx="1630555" cy="226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68555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Cél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Ktsg</a:t>
                      </a:r>
                      <a:r>
                        <a:rPr lang="hu-HU" dirty="0" smtClean="0"/>
                        <a:t>.</a:t>
                      </a:r>
                      <a:endParaRPr lang="en-US" dirty="0"/>
                    </a:p>
                  </a:txBody>
                  <a:tcPr marL="68580" marR="68580"/>
                </a:tc>
              </a:tr>
              <a:tr h="41101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6" name="TextBox 8"/>
          <p:cNvSpPr txBox="1"/>
          <p:nvPr/>
        </p:nvSpPr>
        <p:spPr>
          <a:xfrm>
            <a:off x="2806141" y="4213029"/>
            <a:ext cx="153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C állomás </a:t>
            </a:r>
          </a:p>
          <a:p>
            <a:pPr algn="ctr"/>
            <a:r>
              <a:rPr lang="en-US" sz="2400" dirty="0" smtClean="0"/>
              <a:t>DV </a:t>
            </a:r>
            <a:r>
              <a:rPr lang="hu-HU" sz="2400" dirty="0" smtClean="0"/>
              <a:t>táblája</a:t>
            </a:r>
            <a:endParaRPr lang="en-US" sz="2400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6004436" y="4090737"/>
            <a:ext cx="2995186" cy="23152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 smtClean="0"/>
              <a:t>Nincs bejegyzés </a:t>
            </a:r>
            <a:r>
              <a:rPr lang="en-US" sz="2000" dirty="0" smtClean="0"/>
              <a:t>C</a:t>
            </a:r>
            <a:r>
              <a:rPr lang="hu-HU" sz="2000" dirty="0" err="1" smtClean="0"/>
              <a:t>-hez</a:t>
            </a:r>
            <a:endParaRPr lang="en-US" sz="2000" dirty="0" smtClean="0"/>
          </a:p>
          <a:p>
            <a:r>
              <a:rPr lang="hu-HU" sz="2000" dirty="0" smtClean="0"/>
              <a:t>Kezdetben csak a közvetlen szomszédokhoz van </a:t>
            </a:r>
            <a:r>
              <a:rPr lang="hu-HU" sz="2000" dirty="0" err="1" smtClean="0"/>
              <a:t>info</a:t>
            </a:r>
            <a:endParaRPr lang="en-US" sz="2000" dirty="0" smtClean="0"/>
          </a:p>
          <a:p>
            <a:pPr lvl="1"/>
            <a:r>
              <a:rPr lang="hu-HU" sz="1800" dirty="0" smtClean="0"/>
              <a:t>Más célállomások költsége</a:t>
            </a:r>
            <a:r>
              <a:rPr lang="en-US" sz="1800" dirty="0" smtClean="0"/>
              <a:t> =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hu-HU" sz="2000" dirty="0" smtClean="0">
                <a:cs typeface="Consolas" pitchFamily="49" charset="0"/>
              </a:rPr>
              <a:t>Végül kitöltött vektort kapunk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19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Initialization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9315285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855714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803388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2151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911157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28456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5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Initialization: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en-US" dirty="0"/>
              <a:t>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 smtClean="0"/>
              <a:t>   </a:t>
            </a:r>
            <a:r>
              <a:rPr lang="en-US" b="1" dirty="0"/>
              <a:t>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dirty="0"/>
              <a:t>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55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Vector: 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7839749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245432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358840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29384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 smtClean="0"/>
              <a:t>else </a:t>
            </a:r>
            <a:r>
              <a:rPr lang="en-US" sz="1600" b="1" dirty="0"/>
              <a:t>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D(A</a:t>
            </a:r>
            <a:r>
              <a:rPr lang="en-US" sz="1600" dirty="0"/>
              <a:t>, Y) </a:t>
            </a:r>
            <a:r>
              <a:rPr lang="en-US" sz="1600" dirty="0" smtClean="0"/>
              <a:t>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90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5346" y="3116706"/>
            <a:ext cx="311304" cy="369332"/>
            <a:chOff x="5737051" y="3828962"/>
            <a:chExt cx="311304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7051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26914" y="3116706"/>
            <a:ext cx="324128" cy="369332"/>
            <a:chOff x="5730640" y="3828962"/>
            <a:chExt cx="324128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2" y="4872472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8" y="2360844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6057" y="2726245"/>
            <a:ext cx="311304" cy="369332"/>
            <a:chOff x="5737052" y="3828962"/>
            <a:chExt cx="311304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39647" y="2726245"/>
            <a:ext cx="300082" cy="369332"/>
            <a:chOff x="5742663" y="3828962"/>
            <a:chExt cx="300081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5350" y="3116706"/>
            <a:ext cx="311304" cy="369332"/>
            <a:chOff x="5737052" y="3828962"/>
            <a:chExt cx="311304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38941" y="3116706"/>
            <a:ext cx="300082" cy="369332"/>
            <a:chOff x="5742663" y="3828962"/>
            <a:chExt cx="300081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7" y="4294998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+ 1) = 3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2" y="4872472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</a:t>
              </a:r>
              <a:r>
                <a:rPr lang="en-US" sz="2800" dirty="0" smtClean="0">
                  <a:solidFill>
                    <a:schemeClr val="bg1"/>
                  </a:solidFill>
                  <a:cs typeface="Consolas" pitchFamily="49" charset="0"/>
                </a:rPr>
                <a:t>, 2 + 3) = 5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7" y="3566972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6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5" y="3566972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2229" y="3116706"/>
            <a:ext cx="311304" cy="369332"/>
            <a:chOff x="5737052" y="3828962"/>
            <a:chExt cx="311304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13791" y="3116706"/>
            <a:ext cx="324128" cy="369332"/>
            <a:chOff x="5730640" y="3828962"/>
            <a:chExt cx="324128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2426" y="5347231"/>
            <a:ext cx="311304" cy="369332"/>
            <a:chOff x="5737052" y="3828962"/>
            <a:chExt cx="311304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6016" y="5347231"/>
            <a:ext cx="300082" cy="369332"/>
            <a:chOff x="5742663" y="3828962"/>
            <a:chExt cx="300081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7730" y="5342619"/>
            <a:ext cx="311304" cy="369332"/>
            <a:chOff x="5737052" y="3828962"/>
            <a:chExt cx="311304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611320" y="5342619"/>
            <a:ext cx="300082" cy="369332"/>
            <a:chOff x="5742663" y="3828962"/>
            <a:chExt cx="300081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Vector: End of 3</a:t>
            </a:r>
            <a:r>
              <a:rPr lang="en-US" baseline="30000" dirty="0" smtClean="0"/>
              <a:t>rd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1364115"/>
              </p:ext>
            </p:extLst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A</a:t>
            </a:r>
            <a:endParaRPr lang="en-US" sz="2400" dirty="0"/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09718"/>
              </p:ext>
            </p:extLst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59874"/>
              </p:ext>
            </p:extLst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318739"/>
              </p:ext>
            </p:extLst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D</a:t>
            </a:r>
            <a:endParaRPr lang="en-US" sz="2400" dirty="0"/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 smtClean="0"/>
              <a:t>else </a:t>
            </a:r>
            <a:r>
              <a:rPr lang="en-US" sz="1600" b="1" dirty="0"/>
              <a:t>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 smtClean="0"/>
              <a:t>        D(A</a:t>
            </a:r>
            <a:r>
              <a:rPr lang="en-US" sz="1600" dirty="0"/>
              <a:t>, Y) </a:t>
            </a:r>
            <a:r>
              <a:rPr lang="en-US" sz="1600" dirty="0" smtClean="0"/>
              <a:t>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min(D(</a:t>
            </a:r>
            <a:r>
              <a:rPr lang="en-US" sz="1600" i="1" dirty="0" smtClean="0"/>
              <a:t>A</a:t>
            </a:r>
            <a:r>
              <a:rPr lang="en-US" sz="1600" i="1" dirty="0"/>
              <a:t>, Y</a:t>
            </a:r>
            <a:r>
              <a:rPr lang="en-US" sz="1600" dirty="0" smtClean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 smtClean="0"/>
              <a:t>	D(</a:t>
            </a:r>
            <a:r>
              <a:rPr lang="en-US" sz="1600" i="1" dirty="0" smtClean="0"/>
              <a:t>A</a:t>
            </a:r>
            <a:r>
              <a:rPr lang="en-US" sz="1600" i="1" dirty="0"/>
              <a:t>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(there is a new </a:t>
            </a:r>
            <a:r>
              <a:rPr lang="en-US" sz="1600" dirty="0" smtClean="0"/>
              <a:t>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 smtClean="0"/>
              <a:t>   </a:t>
            </a:r>
            <a:r>
              <a:rPr lang="en-US" sz="1600" b="1" dirty="0" smtClean="0"/>
              <a:t>send</a:t>
            </a:r>
            <a:r>
              <a:rPr lang="en-US" sz="1600" dirty="0" smtClean="0"/>
              <a:t> </a:t>
            </a:r>
            <a:r>
              <a:rPr lang="en-US" sz="1600" dirty="0"/>
              <a:t>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 smtClean="0"/>
              <a:t>forever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6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6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Elosztott Bellman-Ford algoritmus – </a:t>
            </a:r>
            <a:r>
              <a:rPr lang="hu-HU" i="1" dirty="0" smtClean="0"/>
              <a:t>példa </a:t>
            </a:r>
            <a:endParaRPr lang="en-US" i="1" dirty="0"/>
          </a:p>
        </p:txBody>
      </p:sp>
      <p:sp>
        <p:nvSpPr>
          <p:cNvPr id="58" name="Oval 57"/>
          <p:cNvSpPr/>
          <p:nvPr/>
        </p:nvSpPr>
        <p:spPr>
          <a:xfrm>
            <a:off x="3433656" y="1819434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51431" y="218122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84224" y="16342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75878" y="2928242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92571" y="26628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71241" y="2714807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63" idx="0"/>
          </p:cNvCxnSpPr>
          <p:nvPr/>
        </p:nvCxnSpPr>
        <p:spPr>
          <a:xfrm flipH="1">
            <a:off x="3538180" y="2246305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6"/>
            <a:endCxn id="61" idx="2"/>
          </p:cNvCxnSpPr>
          <p:nvPr/>
        </p:nvCxnSpPr>
        <p:spPr>
          <a:xfrm>
            <a:off x="3705118" y="2928243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6"/>
            <a:endCxn id="62" idx="2"/>
          </p:cNvCxnSpPr>
          <p:nvPr/>
        </p:nvCxnSpPr>
        <p:spPr>
          <a:xfrm flipV="1">
            <a:off x="4709754" y="2876255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1"/>
            <a:endCxn id="60" idx="5"/>
          </p:cNvCxnSpPr>
          <p:nvPr/>
        </p:nvCxnSpPr>
        <p:spPr>
          <a:xfrm flipH="1" flipV="1">
            <a:off x="5269206" y="1998575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9" idx="4"/>
          </p:cNvCxnSpPr>
          <p:nvPr/>
        </p:nvCxnSpPr>
        <p:spPr>
          <a:xfrm flipH="1" flipV="1">
            <a:off x="4518369" y="2608090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59" idx="2"/>
          </p:cNvCxnSpPr>
          <p:nvPr/>
        </p:nvCxnSpPr>
        <p:spPr>
          <a:xfrm>
            <a:off x="3767533" y="2032869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0" idx="3"/>
          </p:cNvCxnSpPr>
          <p:nvPr/>
        </p:nvCxnSpPr>
        <p:spPr>
          <a:xfrm flipV="1">
            <a:off x="4636413" y="1998576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9131"/>
              </p:ext>
            </p:extLst>
          </p:nvPr>
        </p:nvGraphicFramePr>
        <p:xfrm>
          <a:off x="508013" y="4033031"/>
          <a:ext cx="1150508" cy="212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31"/>
                <a:gridCol w="439676"/>
                <a:gridCol w="469801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2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70485"/>
              </p:ext>
            </p:extLst>
          </p:nvPr>
        </p:nvGraphicFramePr>
        <p:xfrm>
          <a:off x="1843748" y="4160238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/>
                <a:gridCol w="433598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26927"/>
              </p:ext>
            </p:extLst>
          </p:nvPr>
        </p:nvGraphicFramePr>
        <p:xfrm>
          <a:off x="4094170" y="4054887"/>
          <a:ext cx="1299061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3"/>
                <a:gridCol w="464757"/>
                <a:gridCol w="562151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64880"/>
              </p:ext>
            </p:extLst>
          </p:nvPr>
        </p:nvGraphicFramePr>
        <p:xfrm>
          <a:off x="6903415" y="4094921"/>
          <a:ext cx="1310946" cy="205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3"/>
                <a:gridCol w="518142"/>
                <a:gridCol w="518161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809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21337" y="2985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4932" y="187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47211" y="2278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27920" y="2577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5095" y="1800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91491" y="2957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36143" y="2121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7739" y="3449916"/>
            <a:ext cx="11307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Becsült késleltetés </a:t>
            </a:r>
          </a:p>
          <a:p>
            <a:pPr algn="ctr"/>
            <a:r>
              <a:rPr lang="hu-HU" sz="1100" dirty="0" smtClean="0"/>
              <a:t>A-tól kezdetben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843748" y="3449913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smtClean="0"/>
              <a:t>B vektora A-nak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4170" y="3449914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smtClean="0"/>
              <a:t>Új becsült </a:t>
            </a:r>
            <a:r>
              <a:rPr lang="hu-HU" sz="1200" dirty="0"/>
              <a:t>késleltetés A-tól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903415" y="3449913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smtClean="0"/>
              <a:t>Új becsült késleltetés A-tól</a:t>
            </a:r>
            <a:endParaRPr lang="en-US" sz="1200" dirty="0"/>
          </a:p>
        </p:txBody>
      </p:sp>
      <p:sp>
        <p:nvSpPr>
          <p:cNvPr id="86" name="Right Arrow 85"/>
          <p:cNvSpPr/>
          <p:nvPr/>
        </p:nvSpPr>
        <p:spPr>
          <a:xfrm>
            <a:off x="3517833" y="4526111"/>
            <a:ext cx="480235" cy="718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ight Arrow 86"/>
          <p:cNvSpPr/>
          <p:nvPr/>
        </p:nvSpPr>
        <p:spPr>
          <a:xfrm>
            <a:off x="6260153" y="4519464"/>
            <a:ext cx="519338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…</a:t>
            </a:r>
            <a:endParaRPr lang="hu-HU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04944"/>
              </p:ext>
            </p:extLst>
          </p:nvPr>
        </p:nvGraphicFramePr>
        <p:xfrm>
          <a:off x="5477695" y="4111251"/>
          <a:ext cx="6513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9"/>
                <a:gridCol w="394485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393230" y="3411415"/>
            <a:ext cx="820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smtClean="0"/>
              <a:t>A vektora B-nek és E-nek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7601"/>
            <a:ext cx="2057400" cy="365125"/>
          </a:xfrm>
        </p:spPr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53992"/>
              </p:ext>
            </p:extLst>
          </p:nvPr>
        </p:nvGraphicFramePr>
        <p:xfrm>
          <a:off x="2713521" y="4144851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/>
                <a:gridCol w="433598"/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13522" y="3434526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E</a:t>
            </a:r>
            <a:r>
              <a:rPr lang="hu-HU" sz="1200" dirty="0" smtClean="0"/>
              <a:t> vektora A-nak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6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5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8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4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1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9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5177" y="12716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2670" y="12846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18" y="198612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 smtClean="0"/>
              <a:t> </a:t>
            </a:r>
            <a:r>
              <a:rPr lang="en-US" sz="1600" b="1" i="1" dirty="0" smtClean="0"/>
              <a:t>loop</a:t>
            </a:r>
            <a:r>
              <a:rPr lang="en-US" sz="1600" b="1" i="1" dirty="0"/>
              <a:t>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</a:t>
            </a:r>
            <a:r>
              <a:rPr lang="en-US" sz="1600" b="1" dirty="0" smtClean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  </a:t>
            </a:r>
            <a:r>
              <a:rPr lang="en-US" sz="1600" dirty="0"/>
              <a:t>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       </a:t>
            </a:r>
            <a:r>
              <a:rPr lang="en-US" sz="1600" dirty="0"/>
              <a:t>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 smtClean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5166" y="1284637"/>
            <a:ext cx="354584" cy="461665"/>
            <a:chOff x="5744604" y="3828962"/>
            <a:chExt cx="296200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604" y="3828962"/>
              <a:ext cx="29620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8974" y="422897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62943" y="549157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35232" y="640597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2" y="6405976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64556"/>
              </p:ext>
            </p:extLst>
          </p:nvPr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26763"/>
              </p:ext>
            </p:extLst>
          </p:nvPr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04860"/>
              </p:ext>
            </p:extLst>
          </p:nvPr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62440"/>
              </p:ext>
            </p:extLst>
          </p:nvPr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65110"/>
              </p:ext>
            </p:extLst>
          </p:nvPr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04710"/>
              </p:ext>
            </p:extLst>
          </p:nvPr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63323"/>
              </p:ext>
            </p:extLst>
          </p:nvPr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5352"/>
              </p:ext>
            </p:extLst>
          </p:nvPr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9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6" y="444892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7" y="2709625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4" y="2709625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4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0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Távolság vektor protokoll – </a:t>
            </a:r>
            <a:r>
              <a:rPr lang="hu-HU" i="1" dirty="0" smtClean="0"/>
              <a:t>Végtelenig számolás problémája (</a:t>
            </a:r>
            <a:r>
              <a:rPr lang="hu-HU" i="1" dirty="0" err="1" smtClean="0"/>
              <a:t>count</a:t>
            </a:r>
            <a:r>
              <a:rPr lang="hu-HU" i="1" dirty="0" smtClean="0"/>
              <a:t> </a:t>
            </a:r>
            <a:r>
              <a:rPr lang="hu-HU" i="1" dirty="0" err="1" smtClean="0"/>
              <a:t>to</a:t>
            </a:r>
            <a:r>
              <a:rPr lang="hu-HU" i="1" dirty="0" smtClean="0"/>
              <a:t> </a:t>
            </a:r>
            <a:r>
              <a:rPr lang="hu-HU" i="1" dirty="0" err="1" smtClean="0"/>
              <a:t>infinity</a:t>
            </a:r>
            <a:r>
              <a:rPr lang="hu-HU" i="1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9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Cloud 6"/>
          <p:cNvSpPr/>
          <p:nvPr/>
        </p:nvSpPr>
        <p:spPr>
          <a:xfrm>
            <a:off x="685800" y="1574311"/>
            <a:ext cx="8218345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Magnetic Disk 12"/>
          <p:cNvSpPr/>
          <p:nvPr/>
        </p:nvSpPr>
        <p:spPr>
          <a:xfrm>
            <a:off x="2124227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37" name="Flowchart: Magnetic Disk 13"/>
          <p:cNvSpPr/>
          <p:nvPr/>
        </p:nvSpPr>
        <p:spPr>
          <a:xfrm>
            <a:off x="4363945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38" name="Flowchart: Magnetic Disk 14"/>
          <p:cNvSpPr/>
          <p:nvPr/>
        </p:nvSpPr>
        <p:spPr>
          <a:xfrm>
            <a:off x="6542703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cxnSp>
        <p:nvCxnSpPr>
          <p:cNvPr id="39" name="Straight Connector 9"/>
          <p:cNvCxnSpPr>
            <a:stCxn id="37" idx="2"/>
            <a:endCxn id="26" idx="4"/>
          </p:cNvCxnSpPr>
          <p:nvPr/>
        </p:nvCxnSpPr>
        <p:spPr>
          <a:xfrm flipH="1">
            <a:off x="2867891" y="2468941"/>
            <a:ext cx="14960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38" idx="2"/>
            <a:endCxn id="37" idx="4"/>
          </p:cNvCxnSpPr>
          <p:nvPr/>
        </p:nvCxnSpPr>
        <p:spPr>
          <a:xfrm flipH="1">
            <a:off x="5107609" y="2468941"/>
            <a:ext cx="143509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93720" y="1996440"/>
            <a:ext cx="85344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3093720" y="1996440"/>
            <a:ext cx="99060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4459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B</a:t>
            </a:r>
            <a:endParaRPr lang="en-US" sz="2400" dirty="0"/>
          </a:p>
        </p:txBody>
      </p:sp>
      <p:sp>
        <p:nvSpPr>
          <p:cNvPr id="42" name="TextBox 20"/>
          <p:cNvSpPr txBox="1"/>
          <p:nvPr/>
        </p:nvSpPr>
        <p:spPr>
          <a:xfrm>
            <a:off x="22856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Node C</a:t>
            </a:r>
            <a:endParaRPr lang="en-US" sz="2400" dirty="0"/>
          </a:p>
        </p:txBody>
      </p:sp>
      <p:sp>
        <p:nvSpPr>
          <p:cNvPr id="43" name="TextBox 21"/>
          <p:cNvSpPr txBox="1"/>
          <p:nvPr/>
        </p:nvSpPr>
        <p:spPr>
          <a:xfrm>
            <a:off x="450085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44" name="Straight Arrow Connector 22"/>
          <p:cNvCxnSpPr/>
          <p:nvPr/>
        </p:nvCxnSpPr>
        <p:spPr>
          <a:xfrm flipV="1">
            <a:off x="149441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92029"/>
              </p:ext>
            </p:extLst>
          </p:nvPr>
        </p:nvGraphicFramePr>
        <p:xfrm>
          <a:off x="148352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08244"/>
              </p:ext>
            </p:extLst>
          </p:nvPr>
        </p:nvGraphicFramePr>
        <p:xfrm>
          <a:off x="148352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81973"/>
              </p:ext>
            </p:extLst>
          </p:nvPr>
        </p:nvGraphicFramePr>
        <p:xfrm>
          <a:off x="333217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90277"/>
              </p:ext>
            </p:extLst>
          </p:nvPr>
        </p:nvGraphicFramePr>
        <p:xfrm>
          <a:off x="333217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0170"/>
              </p:ext>
            </p:extLst>
          </p:nvPr>
        </p:nvGraphicFramePr>
        <p:xfrm>
          <a:off x="518081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02119"/>
              </p:ext>
            </p:extLst>
          </p:nvPr>
        </p:nvGraphicFramePr>
        <p:xfrm>
          <a:off x="518081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18182"/>
              </p:ext>
            </p:extLst>
          </p:nvPr>
        </p:nvGraphicFramePr>
        <p:xfrm>
          <a:off x="702946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66005"/>
              </p:ext>
            </p:extLst>
          </p:nvPr>
        </p:nvGraphicFramePr>
        <p:xfrm>
          <a:off x="702946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Arrow Connector 31"/>
          <p:cNvCxnSpPr>
            <a:stCxn id="47" idx="3"/>
            <a:endCxn id="50" idx="1"/>
          </p:cNvCxnSpPr>
          <p:nvPr/>
        </p:nvCxnSpPr>
        <p:spPr>
          <a:xfrm>
            <a:off x="456661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>
            <a:stCxn id="50" idx="3"/>
            <a:endCxn id="51" idx="1"/>
          </p:cNvCxnSpPr>
          <p:nvPr/>
        </p:nvCxnSpPr>
        <p:spPr>
          <a:xfrm flipV="1">
            <a:off x="641525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7"/>
          <p:cNvCxnSpPr/>
          <p:nvPr/>
        </p:nvCxnSpPr>
        <p:spPr>
          <a:xfrm>
            <a:off x="824168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/>
          <p:cNvSpPr/>
          <p:nvPr/>
        </p:nvSpPr>
        <p:spPr>
          <a:xfrm>
            <a:off x="334113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32"/>
          <p:cNvCxnSpPr/>
          <p:nvPr/>
        </p:nvCxnSpPr>
        <p:spPr>
          <a:xfrm flipV="1">
            <a:off x="2728448" y="458165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94415" y="4448638"/>
            <a:ext cx="1234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85622</TotalTime>
  <Words>1494</Words>
  <Application>Microsoft Office PowerPoint</Application>
  <PresentationFormat>Diavetítés a képernyőre (4:3 oldalarány)</PresentationFormat>
  <Paragraphs>802</Paragraphs>
  <Slides>13</Slides>
  <Notes>7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Median</vt:lpstr>
      <vt:lpstr>Számítógépes Hálózatok</vt:lpstr>
      <vt:lpstr>Távolságvektor alapú forgalomirányítás</vt:lpstr>
      <vt:lpstr>Távolságvektor alapú forgalomirányítás  Elosztott Bellman-Ford algoritmus</vt:lpstr>
      <vt:lpstr>Distance Vector Initialization</vt:lpstr>
      <vt:lpstr>Distance Vector: 1st Iteration</vt:lpstr>
      <vt:lpstr>Distance Vector: End of 3rd Iteration</vt:lpstr>
      <vt:lpstr>Elosztott Bellman-Ford algoritmus – példa </vt:lpstr>
      <vt:lpstr>PowerPoint bemutató</vt:lpstr>
      <vt:lpstr>Távolság vektor protokoll – Végtelenig számolás problémája (count to infinity)</vt:lpstr>
      <vt:lpstr>Példa - Count to Infinity Problem</vt:lpstr>
      <vt:lpstr>Elosztott Bellman-Ford algoritmus – Végtelenig számolás problémája</vt:lpstr>
      <vt:lpstr>Split horizon with Poisoned Reverse</vt:lpstr>
      <vt:lpstr>Vége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1018</cp:revision>
  <cp:lastPrinted>2012-08-22T04:00:45Z</cp:lastPrinted>
  <dcterms:created xsi:type="dcterms:W3CDTF">2012-01-03T02:22:46Z</dcterms:created>
  <dcterms:modified xsi:type="dcterms:W3CDTF">2017-11-13T16:58:21Z</dcterms:modified>
</cp:coreProperties>
</file>