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88" r:id="rId4"/>
    <p:sldId id="301" r:id="rId5"/>
    <p:sldId id="303" r:id="rId6"/>
    <p:sldId id="304" r:id="rId7"/>
    <p:sldId id="302" r:id="rId8"/>
    <p:sldId id="291" r:id="rId9"/>
    <p:sldId id="306" r:id="rId10"/>
    <p:sldId id="309" r:id="rId11"/>
    <p:sldId id="319" r:id="rId12"/>
    <p:sldId id="300" r:id="rId13"/>
    <p:sldId id="314" r:id="rId14"/>
    <p:sldId id="315" r:id="rId15"/>
    <p:sldId id="316" r:id="rId16"/>
    <p:sldId id="317" r:id="rId17"/>
    <p:sldId id="320" r:id="rId18"/>
    <p:sldId id="318" r:id="rId19"/>
    <p:sldId id="322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9FC20-8939-4C9C-A42D-D538871125F9}" type="datetimeFigureOut">
              <a:rPr lang="hu-HU" smtClean="0"/>
              <a:t>2017. 11. 08.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FF1EC-898A-4EBF-80A1-D3F20895D7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65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EE3E-CB24-496C-8110-8516A8538E20}" type="datetime1">
              <a:rPr lang="hu-HU" smtClean="0"/>
              <a:t>2017. 11. 08.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8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8B8A-774C-4CF5-8D92-5128468AF6F7}" type="datetime1">
              <a:rPr lang="hu-HU" smtClean="0"/>
              <a:t>2017. 11. 08.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48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B5-05DC-43E8-BDD3-752CF714BEA3}" type="datetime1">
              <a:rPr lang="hu-HU" smtClean="0"/>
              <a:t>2017. 11. 08.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66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64C1-DAC2-4A4B-957E-33D399DC4959}" type="datetime1">
              <a:rPr lang="hu-HU" smtClean="0"/>
              <a:t>2017. 11. 08.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88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6B6-F882-4C82-86E1-17BA2F90F40F}" type="datetime1">
              <a:rPr lang="hu-HU" smtClean="0"/>
              <a:t>2017. 11. 08.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0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E874-9B4A-417A-8C48-C5167D351F9C}" type="datetime1">
              <a:rPr lang="hu-HU" smtClean="0"/>
              <a:t>2017. 11. 08.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20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34D5-05C0-4A88-A896-25738CDA8A4A}" type="datetime1">
              <a:rPr lang="hu-HU" smtClean="0"/>
              <a:t>2017. 11. 08.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348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B3C1-E0F9-4E2F-A5A3-66318C35746A}" type="datetime1">
              <a:rPr lang="hu-HU" smtClean="0"/>
              <a:t>2017. 11. 08.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36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6A1-2436-41B8-AB34-A01CF27543C3}" type="datetime1">
              <a:rPr lang="hu-HU" smtClean="0"/>
              <a:t>2017. 11. 08.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454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B64B2DA-9B8C-47FB-8F5E-90A6A19ECA6A}" type="datetime1">
              <a:rPr lang="hu-HU" smtClean="0"/>
              <a:t>2017. 11. 08.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84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D7D6-C9AD-46B5-A231-C711CEA91977}" type="datetime1">
              <a:rPr lang="hu-HU" smtClean="0"/>
              <a:t>2017. 11. 08.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2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B9B158-987F-4C9E-A5F7-EC445B3A835E}" type="datetime1">
              <a:rPr lang="hu-HU" smtClean="0"/>
              <a:t>2017. 11. 08.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6A187F-2ACD-4340-86D3-86DD0DBD7791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Számítógépes Hálózatok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7. gyakorlat</a:t>
            </a:r>
          </a:p>
        </p:txBody>
      </p:sp>
    </p:spTree>
    <p:extLst>
      <p:ext uri="{BB962C8B-B14F-4D97-AF65-F5344CB8AC3E}">
        <p14:creationId xmlns:p14="http://schemas.microsoft.com/office/powerpoint/2010/main" val="210080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Adva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hu-HU" dirty="0"/>
                  <a:t>generátor polinom.</a:t>
                </a:r>
              </a:p>
              <a:p>
                <a:r>
                  <a:rPr lang="hu-HU" dirty="0"/>
                  <a:t>Számoljuk ki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1100 1010 1110 1100 </m:t>
                    </m:r>
                  </m:oMath>
                </a14:m>
                <a:r>
                  <a:rPr lang="hu-HU" dirty="0"/>
                  <a:t>bemenethez a 4-bit CRC ellenőrzőösszeget!</a:t>
                </a:r>
              </a:p>
              <a:p>
                <a:r>
                  <a:rPr lang="hu-HU" dirty="0"/>
                  <a:t>A fenti üzenet az átvitel során sérül, a vevő adatkapcsolati rétege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1100 1010 1101 1010 0100</m:t>
                    </m:r>
                  </m:oMath>
                </a14:m>
                <a:r>
                  <a:rPr lang="hu-HU" dirty="0"/>
                  <a:t> bitsorozatot kapja. Történt-e olyan hiba az átvitel során, amit a generátor polinommal fel lehet ismerni? Ha nem, akkor ennek mi lehet az oka?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667" r="-24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16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4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Készítsünk egy </a:t>
            </a:r>
            <a:r>
              <a:rPr lang="hu-HU" b="1" i="1" dirty="0" err="1"/>
              <a:t>kliens</a:t>
            </a:r>
            <a:r>
              <a:rPr lang="hu-HU" dirty="0" err="1"/>
              <a:t>-</a:t>
            </a:r>
            <a:r>
              <a:rPr lang="hu-HU" b="1" i="1" dirty="0" err="1"/>
              <a:t>proxy</a:t>
            </a:r>
            <a:r>
              <a:rPr lang="hu-HU" dirty="0" err="1"/>
              <a:t>-</a:t>
            </a:r>
            <a:r>
              <a:rPr lang="hu-HU" b="1" i="1" dirty="0" err="1"/>
              <a:t>szerver</a:t>
            </a:r>
            <a:r>
              <a:rPr lang="hu-HU" dirty="0"/>
              <a:t> alkalmazást, ahol:</a:t>
            </a:r>
          </a:p>
          <a:p>
            <a:pPr lvl="1"/>
            <a:r>
              <a:rPr lang="hu-HU" dirty="0"/>
              <a:t>a </a:t>
            </a:r>
            <a:r>
              <a:rPr lang="hu-HU" b="1" i="1" dirty="0"/>
              <a:t>szerver</a:t>
            </a:r>
            <a:r>
              <a:rPr lang="hu-HU" dirty="0"/>
              <a:t> egy UDP szerver,</a:t>
            </a:r>
          </a:p>
          <a:p>
            <a:pPr lvl="1"/>
            <a:r>
              <a:rPr lang="hu-HU" dirty="0"/>
              <a:t>a </a:t>
            </a:r>
            <a:r>
              <a:rPr lang="hu-HU" b="1" i="1" dirty="0"/>
              <a:t>proxy</a:t>
            </a:r>
            <a:r>
              <a:rPr lang="hu-HU" dirty="0"/>
              <a:t> a </a:t>
            </a:r>
            <a:r>
              <a:rPr lang="hu-HU" b="1" i="1" dirty="0"/>
              <a:t>szerver</a:t>
            </a:r>
            <a:r>
              <a:rPr lang="hu-HU" dirty="0"/>
              <a:t> irányába egy UDP kliens, a </a:t>
            </a:r>
            <a:r>
              <a:rPr lang="hu-HU" b="1" i="1" dirty="0"/>
              <a:t>kliens</a:t>
            </a:r>
            <a:r>
              <a:rPr lang="hu-HU" dirty="0"/>
              <a:t> irányába egy TCP szerver,</a:t>
            </a:r>
          </a:p>
          <a:p>
            <a:pPr lvl="1"/>
            <a:r>
              <a:rPr lang="hu-HU" dirty="0"/>
              <a:t>a </a:t>
            </a:r>
            <a:r>
              <a:rPr lang="hu-HU" b="1" i="1" dirty="0"/>
              <a:t>kliens</a:t>
            </a:r>
            <a:r>
              <a:rPr lang="hu-HU" dirty="0"/>
              <a:t> egy TCP kliens a </a:t>
            </a:r>
            <a:r>
              <a:rPr lang="hu-HU" b="1" i="1" dirty="0"/>
              <a:t>proxy</a:t>
            </a:r>
            <a:r>
              <a:rPr lang="hu-HU" dirty="0"/>
              <a:t> irányába</a:t>
            </a:r>
          </a:p>
          <a:p>
            <a:r>
              <a:rPr lang="hu-HU" dirty="0"/>
              <a:t>Folyamat:</a:t>
            </a:r>
          </a:p>
          <a:p>
            <a:pPr lvl="1"/>
            <a:r>
              <a:rPr lang="hu-HU" dirty="0"/>
              <a:t>a </a:t>
            </a:r>
            <a:r>
              <a:rPr lang="hu-HU" b="1" i="1" dirty="0"/>
              <a:t>kliens</a:t>
            </a:r>
            <a:r>
              <a:rPr lang="hu-HU" dirty="0"/>
              <a:t> küldje a ‚Hello Server’ üzenetet a </a:t>
            </a:r>
            <a:r>
              <a:rPr lang="hu-HU" b="1" i="1" dirty="0"/>
              <a:t>proxy</a:t>
            </a:r>
            <a:r>
              <a:rPr lang="hu-HU" dirty="0"/>
              <a:t>nak,</a:t>
            </a:r>
          </a:p>
          <a:p>
            <a:pPr lvl="1"/>
            <a:r>
              <a:rPr lang="hu-HU" dirty="0"/>
              <a:t>amely küldje tovább azt a </a:t>
            </a:r>
            <a:r>
              <a:rPr lang="hu-HU" b="1" i="1" dirty="0"/>
              <a:t>szerver</a:t>
            </a:r>
            <a:r>
              <a:rPr lang="hu-HU" dirty="0"/>
              <a:t>nek,</a:t>
            </a:r>
          </a:p>
          <a:p>
            <a:pPr lvl="1"/>
            <a:r>
              <a:rPr lang="hu-HU" dirty="0"/>
              <a:t>amely válaszolja vissza a ‚Hello Kliens’ üzenetet a </a:t>
            </a:r>
            <a:r>
              <a:rPr lang="hu-HU" b="1" i="1" dirty="0"/>
              <a:t>proxy</a:t>
            </a:r>
            <a:r>
              <a:rPr lang="hu-HU" dirty="0"/>
              <a:t>nak,</a:t>
            </a:r>
          </a:p>
          <a:p>
            <a:pPr lvl="1"/>
            <a:r>
              <a:rPr lang="hu-HU" dirty="0"/>
              <a:t>amely küldje tovább azt a </a:t>
            </a:r>
            <a:r>
              <a:rPr lang="hu-HU" b="1" i="1" dirty="0"/>
              <a:t>kliens</a:t>
            </a:r>
            <a:r>
              <a:rPr lang="hu-HU" dirty="0"/>
              <a:t>nek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74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Órai / házi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1" dirty="0"/>
                  <a:t>CRC</a:t>
                </a:r>
              </a:p>
              <a:p>
                <a:r>
                  <a:rPr lang="hu-HU" dirty="0"/>
                  <a:t>Legyen tetszőleges számú </a:t>
                </a:r>
                <a:r>
                  <a:rPr lang="hu-HU" b="1" i="1" dirty="0"/>
                  <a:t>küldő</a:t>
                </a:r>
                <a:r>
                  <a:rPr lang="hu-HU" dirty="0"/>
                  <a:t>, egy </a:t>
                </a:r>
                <a:r>
                  <a:rPr lang="hu-HU" b="1" i="1" dirty="0"/>
                  <a:t>csatorna szerver</a:t>
                </a:r>
                <a:r>
                  <a:rPr lang="hu-HU" dirty="0"/>
                  <a:t> és egy </a:t>
                </a:r>
                <a:r>
                  <a:rPr lang="hu-HU" b="1" i="1" dirty="0"/>
                  <a:t>fogadó</a:t>
                </a:r>
                <a:endParaRPr lang="hu-HU" dirty="0"/>
              </a:p>
              <a:p>
                <a:r>
                  <a:rPr lang="hu-HU" dirty="0"/>
                  <a:t>Adott a generátor polinom: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dirty="0"/>
                  <a:t>, amelyet mindenki ismer</a:t>
                </a:r>
              </a:p>
              <a:p>
                <a:r>
                  <a:rPr lang="hu-HU" dirty="0"/>
                  <a:t>Egy </a:t>
                </a:r>
                <a:r>
                  <a:rPr lang="hu-HU" b="1" i="1" dirty="0"/>
                  <a:t>küldő</a:t>
                </a:r>
                <a:r>
                  <a:rPr lang="hu-HU" dirty="0"/>
                  <a:t> indításkor csatlakozik a </a:t>
                </a:r>
                <a:r>
                  <a:rPr lang="hu-HU" b="1" i="1" dirty="0"/>
                  <a:t>csatorna szerver</a:t>
                </a:r>
                <a:r>
                  <a:rPr lang="hu-HU" dirty="0"/>
                  <a:t>hez</a:t>
                </a:r>
              </a:p>
              <a:p>
                <a:r>
                  <a:rPr lang="hu-HU" dirty="0"/>
                  <a:t>A </a:t>
                </a:r>
                <a:r>
                  <a:rPr lang="hu-HU" b="1" i="1" dirty="0"/>
                  <a:t>csatorna szerver </a:t>
                </a:r>
                <a:r>
                  <a:rPr lang="hu-HU" dirty="0"/>
                  <a:t>egy időben figyel több </a:t>
                </a:r>
                <a:r>
                  <a:rPr lang="hu-HU" dirty="0" err="1"/>
                  <a:t>socketet</a:t>
                </a:r>
                <a:r>
                  <a:rPr lang="hu-HU" dirty="0"/>
                  <a:t> </a:t>
                </a:r>
              </a:p>
              <a:p>
                <a:pPr lvl="1"/>
                <a:r>
                  <a:rPr lang="hu-HU" dirty="0"/>
                  <a:t>A bejövő kapcsolódásokra és a meglevő kapcsolatokból való olvasásra is </a:t>
                </a:r>
                <a:r>
                  <a:rPr lang="hu-HU" dirty="0">
                    <a:sym typeface="Wingdings" panose="05000000000000000000" pitchFamily="2" charset="2"/>
                  </a:rPr>
                  <a:t></a:t>
                </a:r>
                <a:r>
                  <a:rPr lang="hu-HU" dirty="0"/>
                  <a:t> használjunk </a:t>
                </a:r>
                <a:r>
                  <a:rPr lang="hu-HU" b="1" dirty="0" err="1"/>
                  <a:t>select</a:t>
                </a:r>
                <a:r>
                  <a:rPr lang="hu-HU" dirty="0"/>
                  <a:t> függvényt!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  <a:blipFill>
                <a:blip r:embed="rId2"/>
                <a:stretch>
                  <a:fillRect l="-1667" t="-1425" r="-4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117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Órai / házi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CRC</a:t>
            </a:r>
          </a:p>
          <a:p>
            <a:r>
              <a:rPr lang="hu-HU" dirty="0"/>
              <a:t>A </a:t>
            </a:r>
            <a:r>
              <a:rPr lang="hu-HU" b="1" i="1" dirty="0"/>
              <a:t>küldő</a:t>
            </a:r>
            <a:r>
              <a:rPr lang="hu-HU" dirty="0"/>
              <a:t> oldalon folyamatosan megadhatunk egyszerű 0-1 bitekből álló üzeneteket, </a:t>
            </a:r>
          </a:p>
          <a:p>
            <a:pPr lvl="1"/>
            <a:r>
              <a:rPr lang="hu-HU" dirty="0"/>
              <a:t>amelyre az alkalmazás a 4-bit CRC ellenőrzőösszeggel ellátott átviteli üzenetet számolja ki,</a:t>
            </a:r>
          </a:p>
          <a:p>
            <a:pPr lvl="1"/>
            <a:r>
              <a:rPr lang="hu-HU" dirty="0"/>
              <a:t>és küldi tovább a </a:t>
            </a:r>
            <a:r>
              <a:rPr lang="hu-HU" b="1" i="1" dirty="0"/>
              <a:t>csatorna szerver</a:t>
            </a:r>
            <a:r>
              <a:rPr lang="hu-HU" dirty="0"/>
              <a:t>nek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457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Órai / házi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CRC</a:t>
            </a:r>
          </a:p>
          <a:p>
            <a:r>
              <a:rPr lang="hu-HU" dirty="0"/>
              <a:t>A </a:t>
            </a:r>
            <a:r>
              <a:rPr lang="hu-HU" b="1" i="1" dirty="0"/>
              <a:t>csatorna szerver </a:t>
            </a:r>
            <a:r>
              <a:rPr lang="hu-HU" dirty="0"/>
              <a:t>ciklikus módon váltakozva az alábbi hiba polinomokat adja az átviteli üzenetekhez: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Nincs hiba polinom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Van hiba polinom, és </a:t>
            </a:r>
            <a:r>
              <a:rPr lang="hu-HU" b="1" u="sng" dirty="0"/>
              <a:t>nem</a:t>
            </a:r>
            <a:r>
              <a:rPr lang="hu-HU" dirty="0"/>
              <a:t> többszöröse a generátor polinomnak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Van hiba polinom, de többszöröse a generátor polinomnak</a:t>
            </a:r>
          </a:p>
          <a:p>
            <a:pPr lvl="1"/>
            <a:r>
              <a:rPr lang="hu-HU" dirty="0"/>
              <a:t>(Megjegyzés: ezek a hiba polinomok lehetnek előre adottak)</a:t>
            </a:r>
          </a:p>
          <a:p>
            <a:r>
              <a:rPr lang="hu-HU" dirty="0"/>
              <a:t>Azután továbbítja UDP protokoll használatával a </a:t>
            </a:r>
            <a:r>
              <a:rPr lang="hu-HU" b="1" i="1" dirty="0"/>
              <a:t>fogadó</a:t>
            </a:r>
            <a:r>
              <a:rPr lang="hu-HU" dirty="0"/>
              <a:t>nak a hibával terhelt üzenetet</a:t>
            </a:r>
          </a:p>
          <a:p>
            <a:pPr lvl="1"/>
            <a:r>
              <a:rPr lang="hu-HU" dirty="0"/>
              <a:t>Figyelem! Ehhez még egy </a:t>
            </a:r>
            <a:r>
              <a:rPr lang="hu-HU" dirty="0" err="1"/>
              <a:t>socketet</a:t>
            </a:r>
            <a:r>
              <a:rPr lang="hu-HU" dirty="0"/>
              <a:t> definiálni kell egy új </a:t>
            </a:r>
            <a:r>
              <a:rPr lang="hu-HU" dirty="0" err="1"/>
              <a:t>porttal</a:t>
            </a:r>
            <a:r>
              <a:rPr lang="hu-HU" dirty="0"/>
              <a:t> a </a:t>
            </a:r>
            <a:r>
              <a:rPr lang="hu-HU" b="1" i="1" dirty="0"/>
              <a:t>csatorna szerver</a:t>
            </a:r>
            <a:r>
              <a:rPr lang="hu-HU" dirty="0"/>
              <a:t>nél (és </a:t>
            </a:r>
            <a:r>
              <a:rPr lang="hu-HU" dirty="0" err="1"/>
              <a:t>datagram</a:t>
            </a:r>
            <a:r>
              <a:rPr lang="hu-HU" dirty="0"/>
              <a:t> típusú legyen ez a </a:t>
            </a:r>
            <a:r>
              <a:rPr lang="hu-HU" dirty="0" err="1"/>
              <a:t>socket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Itt a </a:t>
            </a:r>
            <a:r>
              <a:rPr lang="hu-HU" b="1" i="1" dirty="0"/>
              <a:t>csatorna szerver</a:t>
            </a:r>
            <a:r>
              <a:rPr lang="hu-HU" dirty="0"/>
              <a:t> legyen az UDP kliens, és a </a:t>
            </a:r>
            <a:r>
              <a:rPr lang="hu-HU" b="1" i="1" dirty="0"/>
              <a:t>fogadó</a:t>
            </a:r>
            <a:r>
              <a:rPr lang="hu-HU" dirty="0"/>
              <a:t> legyen az UDP szerver (azaz a </a:t>
            </a:r>
            <a:r>
              <a:rPr lang="hu-HU" b="1" i="1" dirty="0"/>
              <a:t>fogadó</a:t>
            </a:r>
            <a:r>
              <a:rPr lang="hu-HU" dirty="0"/>
              <a:t>nál történjen meg a </a:t>
            </a:r>
            <a:r>
              <a:rPr lang="hu-HU" dirty="0" err="1"/>
              <a:t>bind</a:t>
            </a:r>
            <a:r>
              <a:rPr lang="hu-HU" dirty="0"/>
              <a:t> függvény hívása)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25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Órai / házi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93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CRC</a:t>
            </a:r>
          </a:p>
          <a:p>
            <a:r>
              <a:rPr lang="hu-HU" dirty="0"/>
              <a:t>A </a:t>
            </a:r>
            <a:r>
              <a:rPr lang="hu-HU" b="1" i="1" dirty="0"/>
              <a:t>fogadó</a:t>
            </a:r>
            <a:r>
              <a:rPr lang="hu-HU" dirty="0"/>
              <a:t> egy végtelen ciklusban folyamatosan várja a beérkező üzeneteket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socketjén</a:t>
            </a:r>
            <a:r>
              <a:rPr lang="hu-HU" dirty="0"/>
              <a:t> definiáljunk </a:t>
            </a:r>
            <a:r>
              <a:rPr lang="hu-HU" dirty="0" err="1"/>
              <a:t>timeoutot</a:t>
            </a:r>
            <a:r>
              <a:rPr lang="hu-HU" dirty="0"/>
              <a:t> (pl. 1 másodperccel), hogy le lehessen állítani, akkor is ha nem jön üzenet a </a:t>
            </a:r>
            <a:r>
              <a:rPr lang="hu-HU" b="1" i="1" dirty="0"/>
              <a:t>csatorna szerver</a:t>
            </a:r>
            <a:r>
              <a:rPr lang="hu-HU" dirty="0"/>
              <a:t>től</a:t>
            </a:r>
          </a:p>
          <a:p>
            <a:pPr lvl="1"/>
            <a:r>
              <a:rPr lang="hu-HU" dirty="0"/>
              <a:t>Így </a:t>
            </a:r>
            <a:r>
              <a:rPr lang="hu-HU" dirty="0" err="1"/>
              <a:t>socket.timeout</a:t>
            </a:r>
            <a:r>
              <a:rPr lang="hu-HU" dirty="0"/>
              <a:t> kivétel fog jönni, de azt kezeljük le úgy, hogy </a:t>
            </a:r>
            <a:r>
              <a:rPr lang="hu-HU" dirty="0" err="1"/>
              <a:t>continue</a:t>
            </a:r>
            <a:r>
              <a:rPr lang="hu-HU" dirty="0"/>
              <a:t> (vagy egy üres </a:t>
            </a:r>
            <a:r>
              <a:rPr lang="hu-HU" dirty="0" err="1"/>
              <a:t>pass</a:t>
            </a:r>
            <a:r>
              <a:rPr lang="hu-HU" dirty="0"/>
              <a:t> utasítás) szerepeljen a kivételkezelésnél</a:t>
            </a:r>
          </a:p>
          <a:p>
            <a:r>
              <a:rPr lang="hu-HU" dirty="0"/>
              <a:t>A </a:t>
            </a:r>
            <a:r>
              <a:rPr lang="hu-HU" b="1" i="1" dirty="0"/>
              <a:t>fogadó</a:t>
            </a:r>
            <a:r>
              <a:rPr lang="hu-HU" dirty="0"/>
              <a:t> megpróbálja leellenőrzi a generátor polinom segítségével bejövő üzenetre, hogy történt-e hiba, és kiírja a kimenetre az eredményt</a:t>
            </a:r>
          </a:p>
          <a:p>
            <a:pPr lvl="1"/>
            <a:r>
              <a:rPr lang="hu-HU" dirty="0"/>
              <a:t>(Nyilván minden harmadik üzenetre tévesen azt a következtetést fogja levonni, hogy nincs hiba, hiszen abban az esetben a hiba rejtve marad) 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37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Órai / házi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70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CRC</a:t>
            </a:r>
          </a:p>
          <a:p>
            <a:r>
              <a:rPr lang="hu-HU" dirty="0"/>
              <a:t>Természetesen </a:t>
            </a:r>
            <a:r>
              <a:rPr lang="hu-HU" u="sng" dirty="0"/>
              <a:t>ne használjunk </a:t>
            </a:r>
            <a:r>
              <a:rPr lang="hu-HU" dirty="0"/>
              <a:t>a CRC számításhoz </a:t>
            </a:r>
            <a:r>
              <a:rPr lang="hu-HU" u="sng" dirty="0"/>
              <a:t>mások által megírt CRC számító modult</a:t>
            </a:r>
            <a:r>
              <a:rPr lang="hu-HU" dirty="0"/>
              <a:t>! Ennek implementálása is a feladat része!</a:t>
            </a:r>
          </a:p>
          <a:p>
            <a:r>
              <a:rPr lang="hu-HU" dirty="0"/>
              <a:t>Mivel CRC számítást a </a:t>
            </a:r>
            <a:r>
              <a:rPr lang="hu-HU" b="1" i="1" dirty="0"/>
              <a:t>küldő</a:t>
            </a:r>
            <a:r>
              <a:rPr lang="hu-HU" dirty="0"/>
              <a:t> és </a:t>
            </a:r>
            <a:r>
              <a:rPr lang="hu-HU" b="1" i="1" dirty="0"/>
              <a:t>fogadó</a:t>
            </a:r>
            <a:r>
              <a:rPr lang="hu-HU" dirty="0"/>
              <a:t> is végez, ezért érdemes ezt a funkcionalitást kiszervezni egy külön modulba</a:t>
            </a:r>
          </a:p>
          <a:p>
            <a:r>
              <a:rPr lang="hu-HU" dirty="0"/>
              <a:t>Ehhez segítség: ha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haziCRCCalculator.py</a:t>
            </a:r>
            <a:r>
              <a:rPr lang="hu-HU" dirty="0"/>
              <a:t> tartalmazza a szükséges funkcionalitást pl.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calculateRemainder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hu-HU" dirty="0"/>
              <a:t> néven, akkor a többi forrásfájlba egyszerűen az alábbi módon tudunk erre ráhívni (ha ugyanabban a könyvtárban vannak):</a:t>
            </a:r>
          </a:p>
          <a:p>
            <a:pPr marL="0" indent="0">
              <a:buNone/>
            </a:pP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import </a:t>
            </a:r>
            <a:r>
              <a:rPr lang="hu-H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haziCRCCalculator</a:t>
            </a:r>
            <a:endParaRPr lang="hu-H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pPr marL="0" indent="0">
              <a:buNone/>
            </a:pP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haziCRCCalculator.calculateRemainder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60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Órai / házi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7085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hu-HU" b="1" dirty="0"/>
              <a:t>CRC</a:t>
            </a:r>
          </a:p>
          <a:p>
            <a:r>
              <a:rPr lang="hu-HU" dirty="0"/>
              <a:t>Segítség a CRC számításhoz (de nem kötelező ezt használni):</a:t>
            </a:r>
          </a:p>
          <a:p>
            <a:r>
              <a:rPr lang="hu-HU" dirty="0">
                <a:cs typeface="Courier New" panose="02070309020205020404" pitchFamily="49" charset="0"/>
              </a:rPr>
              <a:t>Pythonnál az int(str1,base2) konverzió a bemeneti str1 </a:t>
            </a:r>
            <a:r>
              <a:rPr lang="hu-HU" dirty="0" err="1">
                <a:cs typeface="Courier New" panose="02070309020205020404" pitchFamily="49" charset="0"/>
              </a:rPr>
              <a:t>sztringből</a:t>
            </a:r>
            <a:r>
              <a:rPr lang="hu-HU" dirty="0">
                <a:cs typeface="Courier New" panose="02070309020205020404" pitchFamily="49" charset="0"/>
              </a:rPr>
              <a:t> a megadott base2 alapján, - amely a számrendszert jelöli, - egész számot készít:</a:t>
            </a:r>
          </a:p>
          <a:p>
            <a:pPr marL="0" indent="0">
              <a:buNone/>
            </a:pPr>
            <a:r>
              <a:rPr lang="hu-HU" sz="2900" dirty="0">
                <a:latin typeface="Courier New" pitchFamily="49" charset="0"/>
                <a:cs typeface="Courier New" pitchFamily="49" charset="0"/>
              </a:rPr>
              <a:t>&gt;&gt;&gt; i1 = int('1011100111010111',2)</a:t>
            </a:r>
          </a:p>
          <a:p>
            <a:pPr marL="0" indent="0">
              <a:buNone/>
            </a:pPr>
            <a:r>
              <a:rPr lang="nn-NO" sz="2900" dirty="0">
                <a:latin typeface="Courier New" pitchFamily="49" charset="0"/>
                <a:cs typeface="Courier New" pitchFamily="49" charset="0"/>
              </a:rPr>
              <a:t>&gt;&gt;&gt; i1</a:t>
            </a:r>
          </a:p>
          <a:p>
            <a:pPr marL="0" indent="0">
              <a:buNone/>
            </a:pPr>
            <a:r>
              <a:rPr lang="nn-NO" sz="2900" dirty="0">
                <a:latin typeface="Courier New" pitchFamily="49" charset="0"/>
                <a:cs typeface="Courier New" pitchFamily="49" charset="0"/>
              </a:rPr>
              <a:t>47575</a:t>
            </a:r>
          </a:p>
          <a:p>
            <a:pPr marL="0" indent="0">
              <a:buNone/>
            </a:pPr>
            <a:r>
              <a:rPr lang="nn-NO" sz="2900" dirty="0">
                <a:latin typeface="Courier New" pitchFamily="49" charset="0"/>
                <a:cs typeface="Courier New" pitchFamily="49" charset="0"/>
              </a:rPr>
              <a:t>&gt;&gt;&gt; i2 = int('1001100000000000',2)</a:t>
            </a:r>
          </a:p>
          <a:p>
            <a:pPr marL="0" indent="0">
              <a:buNone/>
            </a:pPr>
            <a:r>
              <a:rPr lang="nn-NO" sz="2900" dirty="0">
                <a:latin typeface="Courier New" pitchFamily="49" charset="0"/>
                <a:cs typeface="Courier New" pitchFamily="49" charset="0"/>
              </a:rPr>
              <a:t>&gt;&gt;&gt; i2</a:t>
            </a:r>
          </a:p>
          <a:p>
            <a:pPr marL="0" indent="0">
              <a:buNone/>
            </a:pPr>
            <a:r>
              <a:rPr lang="nn-NO" sz="2900" dirty="0">
                <a:latin typeface="Courier New" pitchFamily="49" charset="0"/>
                <a:cs typeface="Courier New" pitchFamily="49" charset="0"/>
              </a:rPr>
              <a:t>38912</a:t>
            </a:r>
            <a:endParaRPr lang="hu-HU" sz="2900" dirty="0">
              <a:latin typeface="Courier New" pitchFamily="49" charset="0"/>
              <a:cs typeface="Courier New" pitchFamily="49" charset="0"/>
            </a:endParaRPr>
          </a:p>
          <a:p>
            <a:r>
              <a:rPr lang="hu-HU" dirty="0">
                <a:cs typeface="Courier New" panose="02070309020205020404" pitchFamily="49" charset="0"/>
              </a:rPr>
              <a:t>Bitenkénti műveletek: &lt;&lt;, &gt;&gt;, &amp;, |, ~, ^, pl. a bitenkénti XOR:</a:t>
            </a:r>
          </a:p>
          <a:p>
            <a:pPr marL="0" indent="0">
              <a:buNone/>
            </a:pPr>
            <a:r>
              <a:rPr lang="nn-NO" sz="29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hu-HU" sz="2900" dirty="0">
                <a:latin typeface="Courier New" pitchFamily="49" charset="0"/>
                <a:cs typeface="Courier New" pitchFamily="49" charset="0"/>
              </a:rPr>
              <a:t>i1^</a:t>
            </a:r>
            <a:r>
              <a:rPr lang="nn-NO" sz="2900" dirty="0">
                <a:latin typeface="Courier New" pitchFamily="49" charset="0"/>
                <a:cs typeface="Courier New" pitchFamily="49" charset="0"/>
              </a:rPr>
              <a:t>i2</a:t>
            </a:r>
            <a:endParaRPr lang="hu-HU" sz="2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n-NO" sz="2900" dirty="0">
                <a:latin typeface="Courier New" pitchFamily="49" charset="0"/>
                <a:cs typeface="Courier New" pitchFamily="49" charset="0"/>
              </a:rPr>
              <a:t>8663</a:t>
            </a:r>
          </a:p>
          <a:p>
            <a:r>
              <a:rPr lang="hu-HU" dirty="0">
                <a:cs typeface="Courier New" panose="02070309020205020404" pitchFamily="49" charset="0"/>
              </a:rPr>
              <a:t>Az előbbi </a:t>
            </a:r>
            <a:r>
              <a:rPr lang="hu-HU" dirty="0" err="1">
                <a:cs typeface="Courier New" panose="02070309020205020404" pitchFamily="49" charset="0"/>
              </a:rPr>
              <a:t>sztring</a:t>
            </a:r>
            <a:r>
              <a:rPr lang="hu-HU" dirty="0">
                <a:cs typeface="Courier New" panose="02070309020205020404" pitchFamily="49" charset="0"/>
              </a:rPr>
              <a:t> reprezentációja:</a:t>
            </a:r>
          </a:p>
          <a:p>
            <a:pPr marL="0" indent="0">
              <a:buNone/>
            </a:pPr>
            <a:r>
              <a:rPr lang="nn-NO" sz="2900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hu-HU" sz="2900" dirty="0">
                <a:latin typeface="Courier New" pitchFamily="49" charset="0"/>
                <a:cs typeface="Courier New" pitchFamily="49" charset="0"/>
              </a:rPr>
              <a:t> "{0:b}".</a:t>
            </a:r>
            <a:r>
              <a:rPr lang="hu-HU" sz="2900" dirty="0" err="1">
                <a:latin typeface="Courier New" pitchFamily="49" charset="0"/>
                <a:cs typeface="Courier New" pitchFamily="49" charset="0"/>
              </a:rPr>
              <a:t>format</a:t>
            </a:r>
            <a:r>
              <a:rPr lang="hu-HU" sz="2900" dirty="0">
                <a:latin typeface="Courier New" pitchFamily="49" charset="0"/>
                <a:cs typeface="Courier New" pitchFamily="49" charset="0"/>
              </a:rPr>
              <a:t>(i1^i2)</a:t>
            </a:r>
          </a:p>
          <a:p>
            <a:pPr marL="0" indent="0">
              <a:buNone/>
            </a:pPr>
            <a:r>
              <a:rPr lang="hu-HU" sz="2900" dirty="0">
                <a:latin typeface="Courier New" pitchFamily="49" charset="0"/>
                <a:cs typeface="Courier New" pitchFamily="49" charset="0"/>
              </a:rPr>
              <a:t>'10000111010111'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62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Órai / házi feladat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570340" y="6424362"/>
            <a:ext cx="2133600" cy="365125"/>
          </a:xfrm>
        </p:spPr>
        <p:txBody>
          <a:bodyPr/>
          <a:lstStyle/>
          <a:p>
            <a:fld id="{506A187F-2ACD-4340-86D3-86DD0DBD7791}" type="slidenum">
              <a:rPr lang="hu-HU" smtClean="0"/>
              <a:t>18</a:t>
            </a:fld>
            <a:endParaRPr lang="hu-HU"/>
          </a:p>
        </p:txBody>
      </p:sp>
      <p:grpSp>
        <p:nvGrpSpPr>
          <p:cNvPr id="36" name="Csoportba foglalás 35"/>
          <p:cNvGrpSpPr/>
          <p:nvPr/>
        </p:nvGrpSpPr>
        <p:grpSpPr>
          <a:xfrm>
            <a:off x="1481708" y="2132856"/>
            <a:ext cx="6180584" cy="2742882"/>
            <a:chOff x="2021768" y="1641666"/>
            <a:chExt cx="6180584" cy="2742882"/>
          </a:xfrm>
        </p:grpSpPr>
        <p:sp>
          <p:nvSpPr>
            <p:cNvPr id="7" name="Folyamatábra: Másik feldolgozás 6"/>
            <p:cNvSpPr/>
            <p:nvPr/>
          </p:nvSpPr>
          <p:spPr>
            <a:xfrm>
              <a:off x="4355976" y="2564904"/>
              <a:ext cx="1512168" cy="90068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i="1" dirty="0">
                  <a:solidFill>
                    <a:schemeClr val="tx1"/>
                  </a:solidFill>
                </a:rPr>
                <a:t>Csatorna</a:t>
              </a:r>
            </a:p>
            <a:p>
              <a:pPr algn="ctr"/>
              <a:r>
                <a:rPr lang="hu-HU" sz="2000" b="1" i="1" dirty="0">
                  <a:solidFill>
                    <a:schemeClr val="tx1"/>
                  </a:solidFill>
                </a:rPr>
                <a:t>szerver</a:t>
              </a:r>
            </a:p>
          </p:txBody>
        </p:sp>
        <p:sp>
          <p:nvSpPr>
            <p:cNvPr id="8" name="Folyamatábra: Másik feldolgozás 7"/>
            <p:cNvSpPr/>
            <p:nvPr/>
          </p:nvSpPr>
          <p:spPr>
            <a:xfrm>
              <a:off x="2021768" y="3771900"/>
              <a:ext cx="1130424" cy="612648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i="1" dirty="0">
                  <a:solidFill>
                    <a:schemeClr val="tx1"/>
                  </a:solidFill>
                </a:rPr>
                <a:t>Küldő 3</a:t>
              </a:r>
            </a:p>
          </p:txBody>
        </p:sp>
        <p:sp>
          <p:nvSpPr>
            <p:cNvPr id="9" name="Folyamatábra: Másik feldolgozás 8"/>
            <p:cNvSpPr/>
            <p:nvPr/>
          </p:nvSpPr>
          <p:spPr>
            <a:xfrm>
              <a:off x="2021768" y="2708920"/>
              <a:ext cx="1130424" cy="612648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i="1" dirty="0">
                  <a:solidFill>
                    <a:schemeClr val="tx1"/>
                  </a:solidFill>
                </a:rPr>
                <a:t>Küldő 2</a:t>
              </a:r>
            </a:p>
          </p:txBody>
        </p:sp>
        <p:sp>
          <p:nvSpPr>
            <p:cNvPr id="10" name="Folyamatábra: Másik feldolgozás 9"/>
            <p:cNvSpPr/>
            <p:nvPr/>
          </p:nvSpPr>
          <p:spPr>
            <a:xfrm>
              <a:off x="2033127" y="1641666"/>
              <a:ext cx="1130424" cy="612648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i="1" dirty="0">
                  <a:solidFill>
                    <a:schemeClr val="tx1"/>
                  </a:solidFill>
                </a:rPr>
                <a:t>Küldő 1</a:t>
              </a:r>
            </a:p>
          </p:txBody>
        </p:sp>
        <p:sp>
          <p:nvSpPr>
            <p:cNvPr id="11" name="Folyamatábra: Másik feldolgozás 10"/>
            <p:cNvSpPr/>
            <p:nvPr/>
          </p:nvSpPr>
          <p:spPr>
            <a:xfrm>
              <a:off x="7071928" y="2708920"/>
              <a:ext cx="1130424" cy="612648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b="1" i="1" dirty="0">
                  <a:solidFill>
                    <a:schemeClr val="tx1"/>
                  </a:solidFill>
                </a:rPr>
                <a:t>Fogadó</a:t>
              </a:r>
            </a:p>
          </p:txBody>
        </p:sp>
        <p:cxnSp>
          <p:nvCxnSpPr>
            <p:cNvPr id="15" name="Egyenes összekötő nyíllal 14"/>
            <p:cNvCxnSpPr>
              <a:stCxn id="9" idx="3"/>
              <a:endCxn id="7" idx="1"/>
            </p:cNvCxnSpPr>
            <p:nvPr/>
          </p:nvCxnSpPr>
          <p:spPr>
            <a:xfrm>
              <a:off x="3152192" y="3015244"/>
              <a:ext cx="12037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/>
            <p:cNvCxnSpPr>
              <a:stCxn id="7" idx="3"/>
              <a:endCxn id="11" idx="1"/>
            </p:cNvCxnSpPr>
            <p:nvPr/>
          </p:nvCxnSpPr>
          <p:spPr>
            <a:xfrm>
              <a:off x="5868144" y="3015244"/>
              <a:ext cx="12037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örbe összekötő 24"/>
            <p:cNvCxnSpPr>
              <a:stCxn id="10" idx="3"/>
            </p:cNvCxnSpPr>
            <p:nvPr/>
          </p:nvCxnSpPr>
          <p:spPr>
            <a:xfrm>
              <a:off x="3163551" y="1947990"/>
              <a:ext cx="1203784" cy="83293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örbe összekötő 29"/>
            <p:cNvCxnSpPr>
              <a:stCxn id="8" idx="3"/>
            </p:cNvCxnSpPr>
            <p:nvPr/>
          </p:nvCxnSpPr>
          <p:spPr>
            <a:xfrm flipV="1">
              <a:off x="3152192" y="3264355"/>
              <a:ext cx="1215143" cy="81386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zövegdoboz 33"/>
            <p:cNvSpPr txBox="1"/>
            <p:nvPr/>
          </p:nvSpPr>
          <p:spPr>
            <a:xfrm rot="16200000">
              <a:off x="3042574" y="2753634"/>
              <a:ext cx="14230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/>
                <a:t>TCP</a:t>
              </a: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6052293" y="3148069"/>
              <a:ext cx="83548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hu-HU" sz="2800" b="1" dirty="0"/>
                <a:t>UDP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17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570340" y="6424362"/>
            <a:ext cx="2133600" cy="365125"/>
          </a:xfrm>
        </p:spPr>
        <p:txBody>
          <a:bodyPr/>
          <a:lstStyle/>
          <a:p>
            <a:fld id="{506A187F-2ACD-4340-86D3-86DD0DBD7791}" type="slidenum">
              <a:rPr lang="hu-HU" smtClean="0"/>
              <a:t>19</a:t>
            </a:fld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678"/>
            <a:ext cx="2659377" cy="67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80728"/>
            <a:ext cx="528066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768392"/>
            <a:ext cx="3280410" cy="104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81128"/>
            <a:ext cx="3280410" cy="104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52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Gyakorlat tematika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Hibajelző kód: CRC számítás</a:t>
            </a:r>
          </a:p>
          <a:p>
            <a:r>
              <a:rPr lang="hu-HU" dirty="0"/>
              <a:t>Órai / házi feladat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646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  <a:br>
              <a:rPr lang="hu-HU" dirty="0"/>
            </a:b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66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CRC hibajelző kód – emlékeztető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6185" y="1417638"/>
            <a:ext cx="8229600" cy="452596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3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5" y="1928368"/>
            <a:ext cx="760000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 CRC számításra – emlékeztető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972815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hu-HU" dirty="0"/>
              </a:p>
              <a:p>
                <a:r>
                  <a:rPr lang="hu-HU" dirty="0"/>
                  <a:t>Keret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): 1101011011</a:t>
                </a:r>
              </a:p>
              <a:p>
                <a:r>
                  <a:rPr lang="hu-HU" dirty="0"/>
                  <a:t>Generátor (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): 10011</a:t>
                </a:r>
              </a:p>
              <a:p>
                <a:r>
                  <a:rPr lang="hu-HU" dirty="0"/>
                  <a:t>Végezzük el a következő maradékos osztást: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 panose="02040503050406030204" pitchFamily="18" charset="0"/>
                          </a:rPr>
                          <m:t>1101011011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10011</m:t>
                        </m:r>
                      </m:den>
                    </m:f>
                  </m:oMath>
                </a14:m>
                <a:endParaRPr lang="hu-HU" dirty="0"/>
              </a:p>
              <a:p>
                <a:r>
                  <a:rPr lang="hu-HU" dirty="0"/>
                  <a:t>(A maradék lesz a CRC ellenőrzőösszeg)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972815"/>
              </a:xfrm>
              <a:blipFill>
                <a:blip r:embed="rId2"/>
                <a:stretch>
                  <a:fillRect l="-667" b="-24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4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73016"/>
            <a:ext cx="4926416" cy="2830069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7243363" y="3167431"/>
            <a:ext cx="15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Ellenőrzés: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áblázat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2971436"/>
                  </p:ext>
                </p:extLst>
              </p:nvPr>
            </p:nvGraphicFramePr>
            <p:xfrm>
              <a:off x="6897031" y="3651603"/>
              <a:ext cx="2224944" cy="2682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68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8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7130">
                    <a:tc>
                      <a:txBody>
                        <a:bodyPr/>
                        <a:lstStyle/>
                        <a:p>
                          <a:pPr algn="ctr"/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/>
                            <a:t>110001010</a:t>
                          </a:r>
                          <a:endParaRPr lang="hu-HU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71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60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/>
                            <a:t>10011</a:t>
                          </a:r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7130">
                    <a:tc>
                      <a:txBody>
                        <a:bodyPr/>
                        <a:lstStyle/>
                        <a:p>
                          <a:pPr algn="ctr"/>
                          <a:endParaRPr lang="hu-HU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/>
                            <a:t>1100001010</a:t>
                          </a:r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7130">
                    <a:tc>
                      <a:txBody>
                        <a:bodyPr/>
                        <a:lstStyle/>
                        <a:p>
                          <a:pPr algn="ctr"/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/>
                            <a:t>1100001010</a:t>
                          </a:r>
                          <a:r>
                            <a:rPr lang="hu-HU" sz="1600" baseline="0" dirty="0">
                              <a:solidFill>
                                <a:schemeClr val="bg1"/>
                              </a:solidFill>
                            </a:rPr>
                            <a:t>_</a:t>
                          </a:r>
                          <a:endParaRPr lang="hu-HU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7130">
                    <a:tc>
                      <a:txBody>
                        <a:bodyPr/>
                        <a:lstStyle/>
                        <a:p>
                          <a:pPr algn="ctr"/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/>
                            <a:t>1100001010</a:t>
                          </a:r>
                          <a:r>
                            <a:rPr lang="hu-HU" sz="1600" dirty="0">
                              <a:solidFill>
                                <a:schemeClr val="bg1"/>
                              </a:solidFill>
                            </a:rPr>
                            <a:t>____</a:t>
                          </a: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7130">
                    <a:tc>
                      <a:txBody>
                        <a:bodyPr/>
                        <a:lstStyle/>
                        <a:p>
                          <a:pPr algn="ctr"/>
                          <a:endParaRPr lang="hu-HU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/>
                            <a:t>11010110111110</a:t>
                          </a:r>
                          <a:endParaRPr lang="hu-HU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71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6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/>
                            <a:t>01110</a:t>
                          </a:r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7130">
                    <a:tc>
                      <a:txBody>
                        <a:bodyPr/>
                        <a:lstStyle/>
                        <a:p>
                          <a:pPr algn="ctr"/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/>
                            <a:t>11010110110000</a:t>
                          </a:r>
                          <a:endParaRPr lang="hu-HU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áblázat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2971436"/>
                  </p:ext>
                </p:extLst>
              </p:nvPr>
            </p:nvGraphicFramePr>
            <p:xfrm>
              <a:off x="6897031" y="3651603"/>
              <a:ext cx="2224944" cy="2682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6894"/>
                    <a:gridCol w="180805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 smtClean="0"/>
                            <a:t>110001010</a:t>
                          </a:r>
                          <a:endParaRPr lang="hu-HU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105455" r="-434783" b="-6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 smtClean="0"/>
                            <a:t>10011</a:t>
                          </a:r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hu-HU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 smtClean="0"/>
                            <a:t>1100001010</a:t>
                          </a:r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 smtClean="0"/>
                            <a:t>1100001010</a:t>
                          </a:r>
                          <a:r>
                            <a:rPr lang="hu-HU" sz="1600" baseline="0" dirty="0" smtClean="0">
                              <a:solidFill>
                                <a:schemeClr val="bg1"/>
                              </a:solidFill>
                            </a:rPr>
                            <a:t>_</a:t>
                          </a:r>
                          <a:endParaRPr lang="hu-HU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 smtClean="0"/>
                            <a:t>1100001010</a:t>
                          </a:r>
                          <a:r>
                            <a:rPr lang="hu-HU" sz="1600" dirty="0" smtClean="0">
                              <a:solidFill>
                                <a:schemeClr val="bg1"/>
                              </a:solidFill>
                            </a:rPr>
                            <a:t>____</a:t>
                          </a:r>
                          <a:endParaRPr lang="hu-HU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hu-HU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 smtClean="0"/>
                            <a:t>11010110111110</a:t>
                          </a:r>
                          <a:endParaRPr lang="hu-HU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t="-607273" r="-43478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 smtClean="0"/>
                            <a:t>01110</a:t>
                          </a:r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hu-HU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hu-HU" sz="1600" dirty="0" smtClean="0"/>
                            <a:t>11010110110000</a:t>
                          </a:r>
                          <a:endParaRPr lang="hu-HU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0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 CRC számításra – kiegészítés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783357"/>
                <a:ext cx="91440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hu-HU" dirty="0"/>
                  <a:t>Az előbbi osztásnál: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10110110000</m:t>
                    </m:r>
                  </m:oMath>
                </a14:m>
                <a:r>
                  <a:rPr lang="hu-HU" dirty="0"/>
                  <a:t> megfelel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10011</m:t>
                    </m:r>
                  </m:oMath>
                </a14:m>
                <a:r>
                  <a:rPr lang="hu-HU" dirty="0"/>
                  <a:t> megfelel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dirty="0"/>
                  <a:t> polinomnak</a:t>
                </a:r>
              </a:p>
              <a:p>
                <a:pPr>
                  <a:lnSpc>
                    <a:spcPct val="170000"/>
                  </a:lnSpc>
                </a:pPr>
                <a:r>
                  <a:rPr lang="hu-HU" dirty="0"/>
                  <a:t>Ha a polinom alakjukban végeznénk az osztást, akkor először az osztó legnagyobb fokú tagjával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hu-HU" dirty="0"/>
                  <a:t>) leosztanánk az osztandó legnagyobb fokú tagját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hu-HU" dirty="0"/>
                  <a:t>)</a:t>
                </a:r>
              </a:p>
              <a:p>
                <a:pPr>
                  <a:lnSpc>
                    <a:spcPct val="170000"/>
                  </a:lnSpc>
                </a:pPr>
                <a:r>
                  <a:rPr lang="hu-HU" dirty="0"/>
                  <a:t>Ez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hu-HU" dirty="0" err="1"/>
                  <a:t>-et</a:t>
                </a:r>
                <a:r>
                  <a:rPr lang="hu-HU" dirty="0"/>
                  <a:t> eredményezi. „Lekönyveljük”, és összeszorozzuk az osztóval: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hu-HU" dirty="0"/>
                  <a:t> (Vegyük észre, hogy ez az osztó „eltoltját” fogja mindig eredményezni bináris reprezentációval nézve.)</a:t>
                </a:r>
              </a:p>
              <a:p>
                <a:pPr>
                  <a:lnSpc>
                    <a:spcPct val="170000"/>
                  </a:lnSpc>
                </a:pPr>
                <a:r>
                  <a:rPr lang="hu-HU" dirty="0"/>
                  <a:t>Ezt kivonjuk az eredeti osztandóból, amely 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1)</m:t>
                            </m:r>
                          </m:e>
                        </m:groupChr>
                      </m:e>
                      <m:lim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2)</m:t>
                        </m:r>
                      </m:lim>
                    </m:limLow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hu-HU" dirty="0"/>
                  <a:t> polinomot eredményezi. Bináris alakban ez a polinom: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1001110110000</m:t>
                    </m:r>
                  </m:oMath>
                </a14:m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83357"/>
                <a:ext cx="9144000" cy="4525963"/>
              </a:xfrm>
              <a:blipFill>
                <a:blip r:embed="rId2"/>
                <a:stretch>
                  <a:fillRect l="-400" r="-1867" b="-5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153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 CRC számításra – kiegészítés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hu-HU" sz="1800" dirty="0"/>
                  <a:t>Ennek a polinomnak a legnagyobb fokú tagját osztjuk majd tovább az osztó legnagyobb fokú tagjával az előző lépésekhez hasonlóan, amely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hu-HU" sz="1800" dirty="0" err="1"/>
                  <a:t>-at</a:t>
                </a:r>
                <a:r>
                  <a:rPr lang="hu-HU" sz="1800" dirty="0"/>
                  <a:t> eredményezi. „Lekönyveljük”, és összeszorozzuk az osztóval: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hu-H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hu-H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hu-H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>
                  <a:lnSpc>
                    <a:spcPct val="170000"/>
                  </a:lnSpc>
                </a:pPr>
                <a:r>
                  <a:rPr lang="hu-HU" sz="1800" dirty="0"/>
                  <a:t>Ezt kivonjuk az eredeti osztandóból, amely az </a:t>
                </a:r>
                <a14:m>
                  <m:oMath xmlns:m="http://schemas.openxmlformats.org/officeDocument/2006/math">
                    <m:r>
                      <a:rPr lang="hu-HU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1∙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1∙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hu-HU" sz="1800" dirty="0"/>
                  <a:t> polinomot eredményezi. Bináris alakban ez a polinom: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10110000</m:t>
                    </m:r>
                  </m:oMath>
                </a14:m>
                <a:r>
                  <a:rPr lang="hu-HU" sz="1800" dirty="0"/>
                  <a:t>. Ezt folytatjuk.</a:t>
                </a:r>
              </a:p>
              <a:p>
                <a:pPr>
                  <a:lnSpc>
                    <a:spcPct val="170000"/>
                  </a:lnSpc>
                </a:pPr>
                <a:r>
                  <a:rPr lang="hu-HU" sz="1800" dirty="0"/>
                  <a:t>A végén a „lekönyvelt” tagokat összeadjuk, amely az eredményt adja, továbbá a megmaradt, az osztónál kisebb fokú polinom a maradékot.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0">
                <a:blip r:embed="rId2"/>
                <a:stretch>
                  <a:fillRect l="-400" r="-4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540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 CRC számításra – kiegészítés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hu-HU" sz="3800" dirty="0"/>
                  <a:t>Az előbbi szorzásnál: </a:t>
                </a:r>
                <a14:m>
                  <m:oMath xmlns:m="http://schemas.openxmlformats.org/officeDocument/2006/math">
                    <m:r>
                      <a:rPr lang="hu-HU" sz="3800" i="1" dirty="0" smtClean="0">
                        <a:latin typeface="Cambria Math" panose="02040503050406030204" pitchFamily="18" charset="0"/>
                      </a:rPr>
                      <m:t>1100001010</m:t>
                    </m:r>
                  </m:oMath>
                </a14:m>
                <a:r>
                  <a:rPr lang="hu-HU" sz="3800" dirty="0"/>
                  <a:t> megfelel a </a:t>
                </a: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3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3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3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u-HU" sz="3800" dirty="0"/>
                  <a:t>, </a:t>
                </a:r>
                <a14:m>
                  <m:oMath xmlns:m="http://schemas.openxmlformats.org/officeDocument/2006/math">
                    <m:r>
                      <a:rPr lang="hu-HU" sz="3800" i="1" dirty="0" smtClean="0">
                        <a:latin typeface="Cambria Math" panose="02040503050406030204" pitchFamily="18" charset="0"/>
                      </a:rPr>
                      <m:t>10011</m:t>
                    </m:r>
                  </m:oMath>
                </a14:m>
                <a:r>
                  <a:rPr lang="hu-HU" sz="3800" dirty="0"/>
                  <a:t> megfelel a </a:t>
                </a:r>
                <a14:m>
                  <m:oMath xmlns:m="http://schemas.openxmlformats.org/officeDocument/2006/math">
                    <m:r>
                      <a:rPr lang="hu-HU" sz="3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hu-HU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3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hu-HU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sz="3800" dirty="0"/>
                  <a:t> polinomnak</a:t>
                </a:r>
              </a:p>
              <a:p>
                <a:pPr>
                  <a:lnSpc>
                    <a:spcPct val="170000"/>
                  </a:lnSpc>
                </a:pPr>
                <a:r>
                  <a:rPr lang="hu-HU" sz="3800" dirty="0"/>
                  <a:t>Ha a polinom alakjukban összeszoroznánk: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hu-H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(1+1)</m:t>
                              </m:r>
                            </m:e>
                          </m:groupChr>
                        </m:e>
                        <m:lim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 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2)</m:t>
                          </m:r>
                        </m:lim>
                      </m:limLow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u-HU" dirty="0"/>
              </a:p>
              <a:p>
                <a:pPr>
                  <a:lnSpc>
                    <a:spcPct val="170000"/>
                  </a:lnSpc>
                </a:pPr>
                <a:r>
                  <a:rPr lang="hu-HU" sz="3800" dirty="0"/>
                  <a:t>Ez bináris alakban éppen a </a:t>
                </a:r>
                <a14:m>
                  <m:oMath xmlns:m="http://schemas.openxmlformats.org/officeDocument/2006/math">
                    <m:r>
                      <a:rPr lang="hu-HU" sz="3800" i="1" dirty="0" smtClean="0">
                        <a:latin typeface="Cambria Math" panose="02040503050406030204" pitchFamily="18" charset="0"/>
                      </a:rPr>
                      <m:t>1101011011110</m:t>
                    </m:r>
                  </m:oMath>
                </a14:m>
                <a:r>
                  <a:rPr lang="hu-HU" sz="3800" dirty="0"/>
                  <a:t> lesz</a:t>
                </a:r>
              </a:p>
              <a:p>
                <a:pPr>
                  <a:lnSpc>
                    <a:spcPct val="170000"/>
                  </a:lnSpc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7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Adva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i="1" dirty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hu-HU" dirty="0"/>
                  <a:t>generátor polinom.</a:t>
                </a:r>
              </a:p>
              <a:p>
                <a:r>
                  <a:rPr lang="hu-HU" dirty="0"/>
                  <a:t>Számoljuk ki </a:t>
                </a:r>
                <a14:m>
                  <m:oMath xmlns:m="http://schemas.openxmlformats.org/officeDocument/2006/math"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10 1101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bemenethez a 4-bit CRC ellenőrzőösszeget!</a:t>
                </a:r>
              </a:p>
              <a:p>
                <a:r>
                  <a:rPr lang="hu-HU" dirty="0"/>
                  <a:t>Adjuk meg az átviteli üzenetet (a csatornára kerülő bitsorozatot)!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931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Adva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hu-HU" dirty="0"/>
                  <a:t>generátor polinom.</a:t>
                </a:r>
              </a:p>
              <a:p>
                <a:r>
                  <a:rPr lang="hu-HU" dirty="0"/>
                  <a:t>Történt-e hiba az átvitel során, ha a vevő a következő üzenetet kapja: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1011 1001 1101 0111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Számítógépes Hálózatok Gyakorlat 7. - Vörös Péter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A187F-2ACD-4340-86D3-86DD0DBD779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45159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1414</Words>
  <Application>Microsoft Office PowerPoint</Application>
  <PresentationFormat>Diavetítés a képernyőre (4:3 oldalarány)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Cambria Math</vt:lpstr>
      <vt:lpstr>Courier New</vt:lpstr>
      <vt:lpstr>Wingdings</vt:lpstr>
      <vt:lpstr>Retrospektív</vt:lpstr>
      <vt:lpstr>Számítógépes Hálózatok</vt:lpstr>
      <vt:lpstr>Gyakorlat tematika</vt:lpstr>
      <vt:lpstr>CRC hibajelző kód – emlékeztető</vt:lpstr>
      <vt:lpstr>Példa CRC számításra – emlékeztető</vt:lpstr>
      <vt:lpstr>Példa CRC számításra – kiegészítés</vt:lpstr>
      <vt:lpstr>Példa CRC számításra – kiegészítés</vt:lpstr>
      <vt:lpstr>Példa CRC számításra – kiegészítés</vt:lpstr>
      <vt:lpstr>Feladat 1</vt:lpstr>
      <vt:lpstr>Feladat 2</vt:lpstr>
      <vt:lpstr>Feladat 3</vt:lpstr>
      <vt:lpstr>Feladat 4</vt:lpstr>
      <vt:lpstr>Órai / házi feladat</vt:lpstr>
      <vt:lpstr>Órai / házi feladat</vt:lpstr>
      <vt:lpstr>Órai / házi feladat</vt:lpstr>
      <vt:lpstr>Órai / házi feladat</vt:lpstr>
      <vt:lpstr>Órai / házi feladat</vt:lpstr>
      <vt:lpstr>Órai / házi feladat</vt:lpstr>
      <vt:lpstr>Órai / házi feladat</vt:lpstr>
      <vt:lpstr>PowerPoint-bemutató</vt:lpstr>
      <vt:lpstr>Vége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Hálózatok</dc:title>
  <dc:creator>Gogo</dc:creator>
  <cp:lastModifiedBy>Péter Vörös</cp:lastModifiedBy>
  <cp:revision>238</cp:revision>
  <dcterms:created xsi:type="dcterms:W3CDTF">2017-08-31T08:27:40Z</dcterms:created>
  <dcterms:modified xsi:type="dcterms:W3CDTF">2017-11-08T15:52:16Z</dcterms:modified>
</cp:coreProperties>
</file>