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83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7" r:id="rId15"/>
    <p:sldId id="298" r:id="rId16"/>
    <p:sldId id="301" r:id="rId17"/>
    <p:sldId id="302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9FC20-8939-4C9C-A42D-D538871125F9}" type="datetimeFigureOut">
              <a:rPr lang="hu-HU" smtClean="0"/>
              <a:t>2017. 11. 15.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FF1EC-898A-4EBF-80A1-D3F20895D7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65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Eddig két alapvető csatorna-megszerzési stratégiát tárgyaltunk adatszóró hálózatok esetén: a versenyhelyzetes (mint amilyen a CSMA) és az ütközésmentes protokollokat. Mindkét stratégiát megítélhetjük két fontos teljesítménymérő szám, a kis terhelés mellett fellépő késleltetés, illetve a nagy terhelés mellett fennálló csatornakihasználtság alapján. Kis terhelés esetén a versenyhelyzetes módszerek (azaz az egyszerű és az időszeletelt ALOHA) a kedvezőbbek kis késleltetésük miatt (mert ritkán fordulnak elő ütközések). Ahogy nő a terhelés, a versenyhelyzetes protokollok egyre kevésbé vonzók, mivel egyre növekszik a csatorna megszerzésével eltöltött idő. Az ütközésmentes protokollokra ennek éppen az ellenkezője igaz. Kis terhelés mellett viszonylag nagy a késleltetésük, de ahogy a terhelés növekszik, a csatorna kihasználtsága egyre javul (mert a csatorna megszerzésével töltött idő rögzített hosszúságú).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Nyilvánvaló, hogy szerencsés lenne ötvözni a versenyhelyzetes és ütközésmentes protokollok legjobb tulajdonságait, és olyan új protokollt tervezni, amely kis terhelés esetén versenyhelyzetes technikát használna a kis késleltetés érdekében, illetve nagy terhelés mellett ütközésmentes technikát alkalmazna a csatorna jó kihasználása érdekében. Ilyen, </a:t>
            </a:r>
            <a:r>
              <a:rPr lang="hu-H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korlátozott versenyes protokollok 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u-H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limited </a:t>
            </a:r>
            <a:r>
              <a:rPr lang="hu-H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contention</a:t>
            </a:r>
            <a:r>
              <a:rPr lang="hu-H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már léteznek, és ezekkel zárjuk a vivőjel-érzékeléses protokollok tanulmányozását.</a:t>
            </a:r>
          </a:p>
          <a:p>
            <a:r>
              <a:rPr lang="hu-HU" dirty="0"/>
              <a:t>https://gyires.inf.unideb.hu/GyBITT/30/ch04s02.html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FF1EC-898A-4EBF-80A1-D3F20895D7E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573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8A08-FE18-4855-AB02-9BBBAE3187CA}" type="datetime1">
              <a:rPr lang="hu-HU" smtClean="0"/>
              <a:t>2017. 11. 15.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8.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2AB-E642-4C02-A367-4395054EDE0F}" type="datetime1">
              <a:rPr lang="hu-HU" smtClean="0"/>
              <a:t>2017. 11. 15.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8.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130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54D7-50D1-4ED5-831E-AB55B557DE95}" type="datetime1">
              <a:rPr lang="hu-HU" smtClean="0"/>
              <a:t>2017. 11. 15.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8.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3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99F-54D7-4768-BAAD-212FAA18F046}" type="datetime1">
              <a:rPr lang="hu-HU" smtClean="0"/>
              <a:t>2017. 11. 15.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8.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39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CC7E-BB9C-4C9E-9DD7-C6EA5CB388CD}" type="datetime1">
              <a:rPr lang="hu-HU" smtClean="0"/>
              <a:t>2017. 11. 15.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8.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8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B6D-29D5-4346-B0FA-8183BD94A5DF}" type="datetime1">
              <a:rPr lang="hu-HU" smtClean="0"/>
              <a:t>2017. 11. 15.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8.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3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D316-E455-40D6-8FB9-8D6350F28822}" type="datetime1">
              <a:rPr lang="hu-HU" smtClean="0"/>
              <a:t>2017. 11. 15.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8.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10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2A03-8F6F-473C-B4B4-1F9C7176BE9C}" type="datetime1">
              <a:rPr lang="hu-HU" smtClean="0"/>
              <a:t>2017. 11. 15.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8.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80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907B-68E1-492E-888E-C7226EEF4BC1}" type="datetime1">
              <a:rPr lang="hu-HU" smtClean="0"/>
              <a:t>2017. 11. 15.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hu-HU"/>
              <a:t>Számítógépes Hálózatok Gyakorlat 8.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5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E59D51D-4175-447F-8B6A-AB77C315D61B}" type="datetime1">
              <a:rPr lang="hu-HU" smtClean="0"/>
              <a:t>2017. 11. 15.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Számítógépes Hálózatok Gyakorlat 8.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662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9AFC-76DD-4C57-92FD-145CCE7D6EB8}" type="datetime1">
              <a:rPr lang="hu-HU" smtClean="0"/>
              <a:t>2017. 11. 15.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8.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801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F91096-468A-4173-B0A9-998B20A93C32}" type="datetime1">
              <a:rPr lang="hu-HU" smtClean="0"/>
              <a:t>2017. 11. 15.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Számítógépes Hálózatok Gyakorlat 8.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Számítógépes Hálózatok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8. gyakorlat</a:t>
            </a:r>
          </a:p>
        </p:txBody>
      </p:sp>
    </p:spTree>
    <p:extLst>
      <p:ext uri="{BB962C8B-B14F-4D97-AF65-F5344CB8AC3E}">
        <p14:creationId xmlns:p14="http://schemas.microsoft.com/office/powerpoint/2010/main" val="210080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81200"/>
            <a:ext cx="5194300" cy="38862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maximális késleltetés és a CSMA/CD algoritmus közötti összefüggés miatt a keret elküldése minimum 2</a:t>
            </a:r>
            <a:r>
              <a:rPr lang="el-GR" dirty="0"/>
              <a:t>τ</a:t>
            </a:r>
            <a:r>
              <a:rPr lang="hu-HU" dirty="0"/>
              <a:t> időre van szükség, ahol </a:t>
            </a:r>
            <a:r>
              <a:rPr lang="el-GR" dirty="0"/>
              <a:t>τ</a:t>
            </a:r>
            <a:r>
              <a:rPr lang="hu-HU" dirty="0"/>
              <a:t> a két legtávolabbi állomás közötti késleltetést jelöli.</a:t>
            </a:r>
          </a:p>
          <a:p>
            <a:endParaRPr lang="hu-HU" dirty="0"/>
          </a:p>
          <a:p>
            <a:r>
              <a:rPr lang="hu-HU" dirty="0"/>
              <a:t>Jelölje a H sávszélességet, v a jel terjedési sebességet, 𝑙</a:t>
            </a:r>
            <a:r>
              <a:rPr lang="hu-HU" baseline="-25000" dirty="0" err="1"/>
              <a:t>max</a:t>
            </a:r>
            <a:r>
              <a:rPr lang="hu-HU" dirty="0"/>
              <a:t> a maximális távolságot két állomás között, a </a:t>
            </a:r>
            <a:r>
              <a:rPr lang="el-GR" dirty="0"/>
              <a:t>τ</a:t>
            </a:r>
            <a:r>
              <a:rPr lang="hu-HU" dirty="0"/>
              <a:t> a maximális </a:t>
            </a:r>
            <a:r>
              <a:rPr lang="hu-HU" dirty="0" err="1"/>
              <a:t>propagációs</a:t>
            </a:r>
            <a:r>
              <a:rPr lang="hu-HU" dirty="0"/>
              <a:t> késést és a 𝐷</a:t>
            </a:r>
            <a:r>
              <a:rPr lang="hu-HU" baseline="-25000" dirty="0"/>
              <a:t>min</a:t>
            </a:r>
            <a:r>
              <a:rPr lang="hu-HU" dirty="0"/>
              <a:t> pedig a minimális keretméretet. Ekkor a következő összefüggés írható fel.</a:t>
            </a:r>
          </a:p>
          <a:p>
            <a:r>
              <a:rPr lang="hu-HU" dirty="0"/>
              <a:t>𝐷</a:t>
            </a:r>
            <a:r>
              <a:rPr lang="hu-HU" baseline="-25000" dirty="0"/>
              <a:t>min</a:t>
            </a:r>
            <a:r>
              <a:rPr lang="hu-HU" dirty="0"/>
              <a:t>=2</a:t>
            </a:r>
            <a:r>
              <a:rPr lang="el-GR" dirty="0"/>
              <a:t>τ</a:t>
            </a:r>
            <a:r>
              <a:rPr lang="hu-HU" dirty="0"/>
              <a:t>𝐻</a:t>
            </a:r>
          </a:p>
          <a:p>
            <a:r>
              <a:rPr lang="el-GR" dirty="0"/>
              <a:t>τ=</a:t>
            </a:r>
            <a:r>
              <a:rPr lang="hu-HU" dirty="0"/>
              <a:t>𝑙</a:t>
            </a:r>
            <a:r>
              <a:rPr lang="hu-HU" baseline="-25000" dirty="0" err="1"/>
              <a:t>max</a:t>
            </a:r>
            <a:r>
              <a:rPr lang="hu-HU" dirty="0"/>
              <a:t>/𝑣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EB56-E106-471B-A55F-E87F67944DE0}" type="slidenum">
              <a:rPr lang="hu-HU" altLang="hu-HU" smtClean="0"/>
              <a:pPr/>
              <a:t>10</a:t>
            </a:fld>
            <a:endParaRPr lang="hu-HU" altLang="hu-H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916113"/>
            <a:ext cx="3128963" cy="416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10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 802.3 szabványban a maximális távolság két állomás között: 2500 méter. Ez esetben 4 ismétlő van és a vonal 10Mb/</a:t>
            </a:r>
            <a:r>
              <a:rPr lang="hu-HU" sz="2000" dirty="0" err="1"/>
              <a:t>s-os</a:t>
            </a:r>
            <a:r>
              <a:rPr lang="hu-HU" sz="2000" dirty="0"/>
              <a:t> sávszélességet feltételezünk.</a:t>
            </a:r>
          </a:p>
          <a:p>
            <a:r>
              <a:rPr lang="hu-HU" sz="2000" dirty="0"/>
              <a:t>A legrosszabb esetre 50 </a:t>
            </a:r>
            <a:r>
              <a:rPr lang="el-GR" sz="2000" dirty="0"/>
              <a:t>μ</a:t>
            </a:r>
            <a:r>
              <a:rPr lang="hu-HU" sz="2000" dirty="0" err="1"/>
              <a:t>s-ot</a:t>
            </a:r>
            <a:r>
              <a:rPr lang="hu-HU" sz="2000" dirty="0"/>
              <a:t> rögzítettek az RTT értékének.</a:t>
            </a:r>
          </a:p>
          <a:p>
            <a:r>
              <a:rPr lang="hu-HU" sz="2000" dirty="0"/>
              <a:t>Azaz minimum 500 bit átvitele kell, ezt kerekítették fel 512bitre (64bájtra).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EB56-E106-471B-A55F-E87F67944DE0}" type="slidenum">
              <a:rPr lang="hu-HU" altLang="hu-HU" smtClean="0"/>
              <a:pPr/>
              <a:t>11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8645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Gyakorló feladat 3.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4978400" cy="3886200"/>
          </a:xfrm>
        </p:spPr>
        <p:txBody>
          <a:bodyPr/>
          <a:lstStyle/>
          <a:p>
            <a:r>
              <a:rPr lang="hu-HU" altLang="hu-HU" sz="1800" dirty="0"/>
              <a:t>Tekintsük egy </a:t>
            </a:r>
            <a:r>
              <a:rPr lang="hu-HU" altLang="hu-HU" sz="18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hu-HU" altLang="hu-HU" sz="1800" dirty="0" err="1">
                <a:latin typeface="Courier New" pitchFamily="49" charset="0"/>
                <a:cs typeface="Courier New" pitchFamily="49" charset="0"/>
              </a:rPr>
              <a:t>Gbps</a:t>
            </a:r>
            <a:r>
              <a:rPr lang="hu-HU" altLang="hu-HU" sz="1800" dirty="0">
                <a:latin typeface="Courier New" pitchFamily="49" charset="0"/>
                <a:cs typeface="Courier New" pitchFamily="49" charset="0"/>
              </a:rPr>
              <a:t> CSMA/CD</a:t>
            </a:r>
            <a:r>
              <a:rPr lang="hu-HU" altLang="hu-HU" sz="1800" dirty="0"/>
              <a:t> protokoll tervezését maximum </a:t>
            </a:r>
            <a:r>
              <a:rPr lang="hu-HU" altLang="hu-HU" sz="1800" dirty="0">
                <a:latin typeface="Courier New" pitchFamily="49" charset="0"/>
                <a:cs typeface="Courier New" pitchFamily="49" charset="0"/>
              </a:rPr>
              <a:t>300</a:t>
            </a:r>
            <a:r>
              <a:rPr lang="hu-HU" altLang="hu-HU" sz="1800" dirty="0"/>
              <a:t> méter hosszú rézkábelen való használatra (</a:t>
            </a:r>
            <a:r>
              <a:rPr lang="hu-HU" altLang="hu-HU" sz="1800" dirty="0" err="1">
                <a:latin typeface="Courier New" pitchFamily="49" charset="0"/>
                <a:cs typeface="Courier New" pitchFamily="49" charset="0"/>
              </a:rPr>
              <a:t>repeater</a:t>
            </a:r>
            <a:r>
              <a:rPr lang="hu-HU" altLang="hu-HU" sz="1800" dirty="0"/>
              <a:t> nincs), melyben az elektromágneses hullámok terjedési sebessége  </a:t>
            </a:r>
            <a:r>
              <a:rPr lang="hu-HU" altLang="hu-HU" sz="1800" dirty="0">
                <a:latin typeface="Courier New" pitchFamily="49" charset="0"/>
                <a:cs typeface="Courier New" pitchFamily="49" charset="0"/>
              </a:rPr>
              <a:t>1.8*10</a:t>
            </a:r>
            <a:r>
              <a:rPr lang="hu-HU" altLang="hu-HU" sz="1800" baseline="30000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hu-HU" altLang="hu-HU" sz="1800" dirty="0">
                <a:latin typeface="Courier New" pitchFamily="49" charset="0"/>
                <a:cs typeface="Courier New" pitchFamily="49" charset="0"/>
              </a:rPr>
              <a:t> m/s (</a:t>
            </a:r>
            <a:r>
              <a:rPr lang="hu-HU" altLang="hu-HU" sz="1800" dirty="0">
                <a:latin typeface="+mj-lt"/>
                <a:cs typeface="Courier New" pitchFamily="49" charset="0"/>
              </a:rPr>
              <a:t>0,6*fénysebesség</a:t>
            </a:r>
            <a:r>
              <a:rPr lang="hu-HU" altLang="hu-HU"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hu-HU" altLang="hu-HU" sz="1800" dirty="0"/>
              <a:t>. Mekkora a minimális keret méret? Hogyan határozza ezt meg?</a:t>
            </a:r>
          </a:p>
          <a:p>
            <a:endParaRPr lang="hu-HU" sz="1800" dirty="0"/>
          </a:p>
          <a:p>
            <a:endParaRPr lang="hu-HU" sz="1800" dirty="0"/>
          </a:p>
          <a:p>
            <a:r>
              <a:rPr lang="hu-HU" sz="1800" dirty="0"/>
              <a:t>𝐷</a:t>
            </a:r>
            <a:r>
              <a:rPr lang="hu-HU" sz="1800" baseline="-25000" dirty="0"/>
              <a:t>min</a:t>
            </a:r>
            <a:r>
              <a:rPr lang="hu-HU" sz="1800" dirty="0"/>
              <a:t>=2</a:t>
            </a:r>
            <a:r>
              <a:rPr lang="el-GR" sz="1800" dirty="0"/>
              <a:t>τ</a:t>
            </a:r>
            <a:r>
              <a:rPr lang="hu-HU" sz="1800" dirty="0"/>
              <a:t>𝐻</a:t>
            </a:r>
          </a:p>
          <a:p>
            <a:r>
              <a:rPr lang="el-GR" sz="1800" dirty="0"/>
              <a:t>τ=</a:t>
            </a:r>
            <a:r>
              <a:rPr lang="hu-HU" sz="1800" dirty="0"/>
              <a:t>𝑙</a:t>
            </a:r>
            <a:r>
              <a:rPr lang="hu-HU" sz="1800" baseline="-25000" dirty="0" err="1"/>
              <a:t>max</a:t>
            </a:r>
            <a:r>
              <a:rPr lang="hu-HU" sz="1800" dirty="0"/>
              <a:t>/𝑣</a:t>
            </a:r>
          </a:p>
          <a:p>
            <a:endParaRPr lang="hu-HU" altLang="hu-HU" sz="1800" dirty="0"/>
          </a:p>
        </p:txBody>
      </p:sp>
      <p:sp>
        <p:nvSpPr>
          <p:cNvPr id="5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195-8498-4ADE-B022-F6513FEBE25A}" type="slidenum">
              <a:rPr lang="hu-HU" altLang="hu-HU"/>
              <a:pPr/>
              <a:t>12</a:t>
            </a:fld>
            <a:endParaRPr lang="hu-HU" altLang="hu-HU"/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916113"/>
            <a:ext cx="3128963" cy="416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65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Gyakorló feladat 4.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4978400" cy="3886200"/>
          </a:xfrm>
        </p:spPr>
        <p:txBody>
          <a:bodyPr/>
          <a:lstStyle/>
          <a:p>
            <a:r>
              <a:rPr lang="hu-HU" altLang="hu-HU" sz="2000" dirty="0"/>
              <a:t>2 állomás 10 </a:t>
            </a:r>
            <a:r>
              <a:rPr lang="hu-HU" altLang="hu-HU" sz="2000" dirty="0" err="1"/>
              <a:t>Mbps-es</a:t>
            </a:r>
            <a:r>
              <a:rPr lang="hu-HU" altLang="hu-HU" sz="2000" dirty="0"/>
              <a:t> hálózat köt össze közvetlen. tudjuk hogy a minimális keretméret 500 byte</a:t>
            </a:r>
          </a:p>
          <a:p>
            <a:r>
              <a:rPr lang="hu-HU" altLang="hu-HU" sz="2000" dirty="0"/>
              <a:t>- Mekkora lehet a maximális távolság két eszköz között?</a:t>
            </a:r>
          </a:p>
          <a:p>
            <a:r>
              <a:rPr lang="hu-HU" altLang="hu-HU" sz="2000" dirty="0" err="1"/>
              <a:t>Koax</a:t>
            </a:r>
            <a:r>
              <a:rPr lang="hu-HU" altLang="hu-HU" sz="2000" dirty="0"/>
              <a:t> kábelen sebesség = 0,6 * 3*10^8</a:t>
            </a:r>
          </a:p>
          <a:p>
            <a:endParaRPr lang="hu-HU" altLang="hu-HU" sz="2000" dirty="0"/>
          </a:p>
          <a:p>
            <a:r>
              <a:rPr lang="hu-HU" sz="2000" dirty="0"/>
              <a:t>𝐷</a:t>
            </a:r>
            <a:r>
              <a:rPr lang="hu-HU" sz="2000" baseline="-25000" dirty="0"/>
              <a:t>min</a:t>
            </a:r>
            <a:r>
              <a:rPr lang="hu-HU" sz="2000" dirty="0"/>
              <a:t>=2</a:t>
            </a:r>
            <a:r>
              <a:rPr lang="el-GR" sz="2000" dirty="0"/>
              <a:t>τ</a:t>
            </a:r>
            <a:r>
              <a:rPr lang="hu-HU" sz="2000" dirty="0"/>
              <a:t>𝐻</a:t>
            </a:r>
          </a:p>
          <a:p>
            <a:r>
              <a:rPr lang="el-GR" sz="2000" dirty="0"/>
              <a:t>τ=</a:t>
            </a:r>
            <a:r>
              <a:rPr lang="hu-HU" sz="2000" dirty="0"/>
              <a:t>𝑙</a:t>
            </a:r>
            <a:r>
              <a:rPr lang="hu-HU" sz="2000" baseline="-25000" dirty="0" err="1"/>
              <a:t>max</a:t>
            </a:r>
            <a:r>
              <a:rPr lang="hu-HU" sz="2000" dirty="0"/>
              <a:t>/𝑣</a:t>
            </a:r>
          </a:p>
          <a:p>
            <a:endParaRPr lang="hu-HU" altLang="hu-HU" sz="2000" dirty="0"/>
          </a:p>
        </p:txBody>
      </p:sp>
      <p:sp>
        <p:nvSpPr>
          <p:cNvPr id="5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B7E7-147D-4EFA-984F-9F0A407D863E}" type="slidenum">
              <a:rPr lang="hu-HU" altLang="hu-HU"/>
              <a:pPr/>
              <a:t>13</a:t>
            </a:fld>
            <a:endParaRPr lang="hu-HU" altLang="hu-HU"/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916113"/>
            <a:ext cx="3128963" cy="416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47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visszaszámlálás protokoll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>
                <a:solidFill>
                  <a:schemeClr val="tx1"/>
                </a:solidFill>
              </a:rPr>
              <a:t>Forgalmazni kívánó állomás elkezdi a bináris címét bitenként elküldeni a legnagyobb helyi értékű bittel kezdve. </a:t>
            </a:r>
          </a:p>
          <a:p>
            <a:r>
              <a:rPr lang="hu-HU" sz="2000" dirty="0"/>
              <a:t>Feladja a küldést ha van nála nagyobb sorszámú</a:t>
            </a:r>
          </a:p>
          <a:p>
            <a:r>
              <a:rPr lang="hu-HU" sz="2000" dirty="0" err="1"/>
              <a:t>Mok</a:t>
            </a:r>
            <a:r>
              <a:rPr lang="hu-HU" sz="2000" dirty="0"/>
              <a:t> és </a:t>
            </a:r>
            <a:r>
              <a:rPr lang="hu-HU" sz="2000" dirty="0" err="1"/>
              <a:t>Ward</a:t>
            </a:r>
            <a:r>
              <a:rPr lang="hu-HU" sz="2000" dirty="0"/>
              <a:t> módosítás</a:t>
            </a:r>
          </a:p>
          <a:p>
            <a:pPr lvl="1"/>
            <a:r>
              <a:rPr lang="hu-HU" sz="1800" dirty="0"/>
              <a:t>Minden sikeres átvitel után ciklikusan permutáljuk az állomások címét.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669B-8D49-42E9-A1E9-4E7AB2E1EC2B}" type="slidenum">
              <a:rPr lang="hu-HU" altLang="hu-HU" smtClean="0"/>
              <a:pPr/>
              <a:t>14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2764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Gyakorló feladat 5.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hu-HU" altLang="hu-HU" sz="1600"/>
              <a:t>Szimuláljuk a bináris visszaszámlálás protokollt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8</a:t>
            </a:r>
            <a:r>
              <a:rPr lang="hu-HU" altLang="hu-HU" sz="1600"/>
              <a:t> állomás esetén, ahol az </a:t>
            </a:r>
            <a:r>
              <a:rPr lang="pt-BR" altLang="hu-HU" sz="1600"/>
              <a:t>állomás azonosítók rendre a </a:t>
            </a:r>
            <a:r>
              <a:rPr lang="pt-BR" altLang="hu-HU" sz="1600">
                <a:latin typeface="Courier New" pitchFamily="49" charset="0"/>
                <a:cs typeface="Courier New" pitchFamily="49" charset="0"/>
              </a:rPr>
              <a:t>{C, H, D, A, G, B, E, F}</a:t>
            </a:r>
            <a:r>
              <a:rPr lang="pt-BR" altLang="hu-HU" sz="1600"/>
              <a:t> halmaz</a:t>
            </a:r>
            <a:r>
              <a:rPr lang="hu-HU" altLang="hu-HU" sz="1600"/>
              <a:t> </a:t>
            </a:r>
            <a:r>
              <a:rPr lang="pt-BR" altLang="hu-HU" sz="1600"/>
              <a:t>elemei, ez a sorrend a prioritási sorrend is. Ez esetben a virtuális</a:t>
            </a:r>
            <a:r>
              <a:rPr lang="hu-HU" altLang="hu-HU" sz="1600"/>
              <a:t> azonosítókat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3</a:t>
            </a:r>
            <a:r>
              <a:rPr lang="hu-HU" altLang="hu-HU" sz="1600"/>
              <a:t> </a:t>
            </a:r>
            <a:r>
              <a:rPr lang="hu-HU" altLang="hu-HU" sz="1600" i="1"/>
              <a:t>bit</a:t>
            </a:r>
            <a:r>
              <a:rPr lang="hu-HU" altLang="hu-HU" sz="1600"/>
              <a:t>en ábrázolhatjuk. Tegyük fel, hogy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altLang="hu-HU" sz="1600"/>
              <a:t>,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C</a:t>
            </a:r>
            <a:r>
              <a:rPr lang="hu-HU" altLang="hu-HU" sz="1600"/>
              <a:t>,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D</a:t>
            </a:r>
            <a:r>
              <a:rPr lang="hu-HU" altLang="hu-HU" sz="1600"/>
              <a:t> és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E</a:t>
            </a:r>
            <a:r>
              <a:rPr lang="hu-HU" altLang="hu-HU" sz="1600"/>
              <a:t> állomások akarnak egy-egy csomagot átvinni. (Nézze meg mi módosulna a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Mok</a:t>
            </a:r>
            <a:r>
              <a:rPr lang="hu-HU" altLang="hu-HU" sz="1600"/>
              <a:t>- és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Ward</a:t>
            </a:r>
            <a:r>
              <a:rPr lang="hu-HU" altLang="hu-HU" sz="1600"/>
              <a:t>-féle változat esetén.)</a:t>
            </a:r>
          </a:p>
          <a:p>
            <a:pPr algn="just">
              <a:buFont typeface="Wingdings" pitchFamily="2" charset="2"/>
              <a:buNone/>
            </a:pPr>
            <a:endParaRPr lang="hu-HU" altLang="hu-HU" sz="240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3FF3-7103-4DEB-9569-9A8B12D88B94}" type="slidenum">
              <a:rPr lang="hu-HU" altLang="hu-HU"/>
              <a:pPr/>
              <a:t>15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9523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 bejárás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1943 –</a:t>
            </a:r>
            <a:r>
              <a:rPr lang="hu-HU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Dorfmana</a:t>
            </a:r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katonák szifiliszes fertőzöttségét vizsgálta</a:t>
            </a:r>
          </a:p>
          <a:p>
            <a:endParaRPr lang="hu-HU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Működés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0-adik időrésben mindenki küldhet.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 ütközés történik, akkor megkezdődik a fa mélységi bejárása.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rések a fa egyes csomópontjaihoz vannak rendelve.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Ütközéskor rekurzívan az adott csomópont bal illetve jobb gyerekcsomópontjánál folytatódik a keresés.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 egy bitrés kihasználatlan marad, vagy pontosan egy állomás küld, akkor a szóban forgó csomópont keresése befejeződik.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669B-8D49-42E9-A1E9-4E7AB2E1EC2B}" type="slidenum">
              <a:rPr lang="hu-HU" altLang="hu-HU" smtClean="0"/>
              <a:pPr/>
              <a:t>16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7871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Gyakorló feladat 6.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1600"/>
              <a:t>Adaptív fabejáró protokoll alkalmazásával </a:t>
            </a:r>
            <a:r>
              <a:rPr lang="hu-HU" altLang="hu-HU" sz="1600" i="1"/>
              <a:t>tizenhat</a:t>
            </a:r>
            <a:r>
              <a:rPr lang="hu-HU" altLang="hu-HU" sz="1600"/>
              <a:t> állomás verseng egy csatorna használatáért. Ha az összes olyan állomás, amelynek prímszáma van, egyszerre kerül adásra kész állapotba, akkor mennyi </a:t>
            </a:r>
            <a:r>
              <a:rPr lang="hu-HU" altLang="hu-HU" sz="1600" i="1"/>
              <a:t>bit-rés</a:t>
            </a:r>
            <a:r>
              <a:rPr lang="hu-HU" altLang="hu-HU" sz="1600"/>
              <a:t>re van szükség a versengés feloldására?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DC4C-1DA0-42AE-9831-9CE5A241FFE2}" type="slidenum">
              <a:rPr lang="hu-HU" altLang="hu-HU"/>
              <a:pPr/>
              <a:t>17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5743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</a:t>
            </a:r>
            <a:br>
              <a:rPr lang="hu-HU" dirty="0"/>
            </a:b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866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Gyakorlat tematika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Csúszó ablak protokoll</a:t>
            </a:r>
          </a:p>
          <a:p>
            <a:r>
              <a:rPr lang="hu-HU" dirty="0" err="1"/>
              <a:t>Aloha</a:t>
            </a:r>
            <a:r>
              <a:rPr lang="hu-HU" dirty="0"/>
              <a:t>, CSMA protokollok</a:t>
            </a:r>
          </a:p>
          <a:p>
            <a:r>
              <a:rPr lang="hu-HU" dirty="0"/>
              <a:t>Minimális keretméret</a:t>
            </a:r>
          </a:p>
          <a:p>
            <a:r>
              <a:rPr lang="hu-HU" dirty="0"/>
              <a:t>Bináris visszaszámlálás protokoll</a:t>
            </a:r>
          </a:p>
          <a:p>
            <a:r>
              <a:rPr lang="hu-HU" dirty="0"/>
              <a:t>Adaptív fa protokoll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64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Csúszó ablak példa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41148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sz="2000" dirty="0">
                <a:latin typeface="Arial" pitchFamily="34" charset="0"/>
                <a:cs typeface="Arial" pitchFamily="34" charset="0"/>
              </a:rPr>
              <a:t>Küldő (S) ablak mérete 2.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sz="2000" dirty="0">
                <a:latin typeface="Arial" pitchFamily="34" charset="0"/>
                <a:cs typeface="Arial" pitchFamily="34" charset="0"/>
              </a:rPr>
              <a:t>Fogadó ablak méret = 1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sz="2000" dirty="0" err="1">
                <a:latin typeface="Arial" pitchFamily="34" charset="0"/>
                <a:cs typeface="Arial" pitchFamily="34" charset="0"/>
              </a:rPr>
              <a:t>Go-Back-N</a:t>
            </a:r>
            <a:endParaRPr lang="hu-HU" altLang="hu-HU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hu-HU" altLang="hu-HU" sz="1800" dirty="0">
                <a:latin typeface="Arial" pitchFamily="34" charset="0"/>
                <a:cs typeface="Arial" pitchFamily="34" charset="0"/>
              </a:rPr>
              <a:t>S: 00|01 </a:t>
            </a: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 R: 00, R:01 </a:t>
            </a:r>
            <a:b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		(00,01 </a:t>
            </a:r>
            <a:r>
              <a:rPr lang="hu-HU" altLang="hu-HU" sz="1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-et</a:t>
            </a: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vár)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R: ACK00, ACK01  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hu-HU" altLang="hu-HU" sz="18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S: 02|03  R: 03 </a:t>
            </a:r>
            <a:b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		(02,03 </a:t>
            </a:r>
            <a:r>
              <a:rPr lang="hu-HU" altLang="hu-HU" sz="1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-at</a:t>
            </a: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vár)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R: NACK02  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S: 02|03  R:02, R:03 </a:t>
            </a:r>
            <a:b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		(02,03 </a:t>
            </a:r>
            <a:r>
              <a:rPr lang="hu-HU" altLang="hu-HU" sz="1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-at</a:t>
            </a: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vár)</a:t>
            </a:r>
          </a:p>
        </p:txBody>
      </p:sp>
      <p:sp>
        <p:nvSpPr>
          <p:cNvPr id="5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767C-0B35-440F-9190-6CDBD9EEF128}" type="slidenum">
              <a:rPr lang="hu-HU" altLang="hu-HU"/>
              <a:pPr/>
              <a:t>3</a:t>
            </a:fld>
            <a:endParaRPr lang="hu-HU" altLang="hu-HU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4500563" y="1989138"/>
            <a:ext cx="412591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hu-HU" altLang="hu-HU" sz="2000" dirty="0">
                <a:latin typeface="Arial" pitchFamily="34" charset="0"/>
                <a:cs typeface="Arial" pitchFamily="34" charset="0"/>
              </a:rPr>
              <a:t>Küldő (S) ablak mérete 2.</a:t>
            </a:r>
          </a:p>
          <a:p>
            <a:pPr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hu-HU" altLang="hu-HU" sz="2000" dirty="0">
                <a:latin typeface="Arial" pitchFamily="34" charset="0"/>
                <a:cs typeface="Arial" pitchFamily="34" charset="0"/>
              </a:rPr>
              <a:t>Fogadó ablak méret &gt;=1</a:t>
            </a:r>
          </a:p>
          <a:p>
            <a:pPr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hu-HU" altLang="hu-HU" sz="2000" dirty="0" err="1">
                <a:latin typeface="Arial" pitchFamily="34" charset="0"/>
                <a:cs typeface="Arial" pitchFamily="34" charset="0"/>
              </a:rPr>
              <a:t>Selective</a:t>
            </a:r>
            <a:r>
              <a:rPr lang="hu-HU" altLang="hu-H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hu-HU" altLang="hu-HU" sz="2000" dirty="0" err="1">
                <a:latin typeface="Arial" pitchFamily="34" charset="0"/>
                <a:cs typeface="Arial" pitchFamily="34" charset="0"/>
              </a:rPr>
              <a:t>Repeat</a:t>
            </a:r>
            <a:endParaRPr lang="hu-HU" altLang="hu-HU" sz="2000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hu-HU" altLang="hu-HU" sz="1800" dirty="0">
                <a:latin typeface="Arial" pitchFamily="34" charset="0"/>
                <a:cs typeface="Arial" pitchFamily="34" charset="0"/>
              </a:rPr>
              <a:t>S: 00|01 </a:t>
            </a: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 R: 00|01 </a:t>
            </a:r>
            <a:b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		(00,01 –et vár)</a:t>
            </a:r>
          </a:p>
          <a:p>
            <a:pPr lvl="1"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hu-HU" altLang="hu-HU" sz="1800" dirty="0">
                <a:latin typeface="Arial" pitchFamily="34" charset="0"/>
                <a:cs typeface="Arial" pitchFamily="34" charset="0"/>
              </a:rPr>
              <a:t>R: ACK00, ACK01 </a:t>
            </a: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 S</a:t>
            </a:r>
          </a:p>
          <a:p>
            <a:pPr lvl="1">
              <a:spcBef>
                <a:spcPct val="0"/>
              </a:spcBef>
              <a:buClrTx/>
              <a:buFont typeface="Arial" pitchFamily="34" charset="0"/>
              <a:buChar char="•"/>
            </a:pPr>
            <a:endParaRPr lang="hu-HU" altLang="hu-HU" sz="1800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hu-HU" altLang="hu-HU" sz="1800" dirty="0">
                <a:latin typeface="Arial" pitchFamily="34" charset="0"/>
                <a:cs typeface="Arial" pitchFamily="34" charset="0"/>
              </a:rPr>
              <a:t>S: 02|03 </a:t>
            </a: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 R: 03 </a:t>
            </a:r>
            <a:b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		(02,03 –</a:t>
            </a:r>
            <a:r>
              <a:rPr lang="hu-HU" altLang="hu-HU" sz="1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at</a:t>
            </a: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vár)</a:t>
            </a:r>
            <a:endParaRPr lang="hu-HU" altLang="hu-HU" sz="1800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hu-HU" altLang="hu-HU" sz="1800" dirty="0">
                <a:latin typeface="Arial" pitchFamily="34" charset="0"/>
                <a:cs typeface="Arial" pitchFamily="34" charset="0"/>
              </a:rPr>
              <a:t>R: NACK02, ACK03 </a:t>
            </a: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 S</a:t>
            </a:r>
          </a:p>
          <a:p>
            <a:pPr lvl="1"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hu-HU" altLang="hu-HU" sz="1800" dirty="0">
                <a:latin typeface="Arial" pitchFamily="34" charset="0"/>
                <a:cs typeface="Arial" pitchFamily="34" charset="0"/>
              </a:rPr>
              <a:t>S: 02 </a:t>
            </a: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 R:02 </a:t>
            </a:r>
            <a:b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		(</a:t>
            </a:r>
            <a:r>
              <a:rPr lang="hu-HU" altLang="hu-HU" sz="1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02</a:t>
            </a:r>
            <a:r>
              <a:rPr lang="hu-HU" altLang="hu-HU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–őt vár)</a:t>
            </a:r>
            <a:endParaRPr lang="hu-HU" altLang="hu-HU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1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Gyakorló feladat 1.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hu-HU" altLang="hu-HU" dirty="0"/>
              <a:t>http://www.ccs-labs.org/teaching/rn/animations/gbn_sr/</a:t>
            </a:r>
            <a:endParaRPr lang="hu-HU" altLang="hu-HU" sz="18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D8D-1800-4683-B88A-FF788F2AB731}" type="slidenum">
              <a:rPr lang="hu-HU" altLang="hu-HU"/>
              <a:pPr/>
              <a:t>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5251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 </a:t>
            </a:r>
            <a:r>
              <a:rPr lang="hu-HU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alréteg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csatorna kiosztás történhet </a:t>
            </a:r>
          </a:p>
          <a:p>
            <a:pPr lvl="1"/>
            <a:r>
              <a:rPr lang="hu-HU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statikus módon (FDM, TDM)</a:t>
            </a:r>
          </a:p>
          <a:p>
            <a:pPr lvl="2"/>
            <a:r>
              <a:rPr lang="hu-HU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darab felhasználót feltételezünk, a sávszélet N egyenlő méretű sávra osztják, és minden egyes sávhoz hozzárendelnek egy felhasználót.</a:t>
            </a:r>
          </a:p>
          <a:p>
            <a:pPr lvl="2"/>
            <a:r>
              <a:rPr lang="hu-HU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darab felhasználót feltételezünk, az időegységet N egyenlő méretű időrésre –úgynevezett </a:t>
            </a:r>
            <a:r>
              <a:rPr lang="hu-HU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slot-ra</a:t>
            </a:r>
            <a:r>
              <a:rPr lang="hu-HU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–osztják, és minden egyes réshez hozzárendelnek egy felhasználót.</a:t>
            </a:r>
          </a:p>
          <a:p>
            <a:pPr lvl="1"/>
            <a:r>
              <a:rPr lang="hu-HU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dinamikus módon</a:t>
            </a:r>
          </a:p>
          <a:p>
            <a:pPr lvl="2"/>
            <a:r>
              <a:rPr lang="hu-H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verseny vagy ütközés alapú protokollok (ALOHA, CSMA, </a:t>
            </a:r>
            <a:r>
              <a:rPr lang="hu-HU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CSMA</a:t>
            </a:r>
            <a:r>
              <a:rPr lang="hu-H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/CD)</a:t>
            </a:r>
          </a:p>
          <a:p>
            <a:pPr lvl="2"/>
            <a:r>
              <a:rPr lang="hu-H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verseny-mentes protokollok (bittérkép-alapú protokollok, bináris visszaszámlálás)</a:t>
            </a:r>
          </a:p>
          <a:p>
            <a:pPr lvl="2"/>
            <a:r>
              <a:rPr lang="hu-H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Korlátozott verseny protokollok (adaptív fa protokollok)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  <a:endParaRPr lang="hu-HU" alt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669B-8D49-42E9-A1E9-4E7AB2E1EC2B}" type="slidenum">
              <a:rPr lang="hu-HU" altLang="hu-HU" smtClean="0"/>
              <a:pPr/>
              <a:t>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544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Protokollok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Aloha</a:t>
            </a:r>
            <a:endParaRPr lang="hu-HU" dirty="0"/>
          </a:p>
          <a:p>
            <a:pPr lvl="1">
              <a:lnSpc>
                <a:spcPct val="90000"/>
              </a:lnSpc>
            </a:pPr>
            <a:r>
              <a:rPr lang="hu-HU" altLang="hu-HU" dirty="0"/>
              <a:t>Mindenki küld amikor csak akar</a:t>
            </a:r>
          </a:p>
          <a:p>
            <a:pPr lvl="1">
              <a:lnSpc>
                <a:spcPct val="90000"/>
              </a:lnSpc>
            </a:pPr>
            <a:r>
              <a:rPr lang="hu-HU" altLang="hu-HU" dirty="0"/>
              <a:t>Ütközés esetén véletlen ideig várakozik</a:t>
            </a:r>
          </a:p>
          <a:p>
            <a:pPr>
              <a:lnSpc>
                <a:spcPct val="90000"/>
              </a:lnSpc>
            </a:pPr>
            <a:r>
              <a:rPr lang="hu-HU" dirty="0"/>
              <a:t>1-persistens CSMA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Keret leadása előtt belehallgat a csatornába:</a:t>
            </a:r>
          </a:p>
          <a:p>
            <a:pPr lvl="2">
              <a:lnSpc>
                <a:spcPct val="90000"/>
              </a:lnSpc>
            </a:pPr>
            <a:r>
              <a:rPr lang="hu-HU" dirty="0"/>
              <a:t>Ha foglalt, akkor addig vár, amíg fel nem szabadul. Szabad csatorna esetén azonnal küld. (</a:t>
            </a:r>
            <a:r>
              <a:rPr lang="hu-HU" dirty="0" err="1"/>
              <a:t>perzisztens</a:t>
            </a:r>
            <a:r>
              <a:rPr lang="hu-HU" dirty="0"/>
              <a:t>)</a:t>
            </a:r>
          </a:p>
          <a:p>
            <a:pPr lvl="2">
              <a:lnSpc>
                <a:spcPct val="90000"/>
              </a:lnSpc>
            </a:pPr>
            <a:r>
              <a:rPr lang="hu-HU" dirty="0"/>
              <a:t>Ha szabad, akkor küld.</a:t>
            </a:r>
          </a:p>
          <a:p>
            <a:pPr>
              <a:lnSpc>
                <a:spcPct val="90000"/>
              </a:lnSpc>
            </a:pPr>
            <a:r>
              <a:rPr lang="hu-HU" dirty="0" err="1"/>
              <a:t>Nem-perzisztens</a:t>
            </a:r>
            <a:r>
              <a:rPr lang="hu-HU" dirty="0"/>
              <a:t> CSMA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Keret leadása előtt belehallgat a csatornába:</a:t>
            </a:r>
          </a:p>
          <a:p>
            <a:pPr lvl="2">
              <a:lnSpc>
                <a:spcPct val="90000"/>
              </a:lnSpc>
            </a:pPr>
            <a:r>
              <a:rPr lang="hu-HU" dirty="0"/>
              <a:t>Ha foglalt, akkor véletlen ideig vár (nem figyeli a forgalmat), majd kezdi előröl a küldési algoritmust. (</a:t>
            </a:r>
            <a:r>
              <a:rPr lang="hu-HU" dirty="0" err="1"/>
              <a:t>nem-perzisztens</a:t>
            </a:r>
            <a:r>
              <a:rPr lang="hu-HU" dirty="0"/>
              <a:t>)</a:t>
            </a:r>
          </a:p>
          <a:p>
            <a:pPr lvl="2">
              <a:lnSpc>
                <a:spcPct val="90000"/>
              </a:lnSpc>
            </a:pPr>
            <a:r>
              <a:rPr lang="hu-HU" dirty="0"/>
              <a:t>Ha szabad, akkor küld.</a:t>
            </a:r>
          </a:p>
          <a:p>
            <a:pPr lvl="1"/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669B-8D49-42E9-A1E9-4E7AB2E1EC2B}" type="slidenum">
              <a:rPr lang="hu-HU" altLang="hu-HU" smtClean="0"/>
              <a:pPr/>
              <a:t>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2196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Protokollok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P-perzisztens</a:t>
            </a:r>
            <a:r>
              <a:rPr lang="hu-HU" dirty="0"/>
              <a:t> CSMA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Adás kész állapotban az állomás belehallgat a csatornába:</a:t>
            </a:r>
          </a:p>
          <a:p>
            <a:pPr lvl="2"/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 foglalt, akkor vár a következő időrésig, majd megismétli az algoritmust.</a:t>
            </a:r>
          </a:p>
          <a:p>
            <a:pPr lvl="2"/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 szabad, akkor </a:t>
            </a:r>
            <a:r>
              <a:rPr lang="hu-HU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</a:t>
            </a:r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valószínűséggel küld, illetve </a:t>
            </a:r>
            <a:r>
              <a:rPr lang="hu-HU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1-p </a:t>
            </a:r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valószínűséggel visszalép a szándékától a következő időrésig. Várakozás esetén a következő időrésben megismétli az algoritmust. Ez addig folytatódik, amíg el nem küldi a keretet, vagy amíg egy másik állomás el nem kezd küldeni, mert ilyenkor úgy viselkedik, mintha ütközés történt volna.</a:t>
            </a:r>
            <a:endParaRPr lang="hu-HU" dirty="0">
              <a:ea typeface="+mn-ea"/>
            </a:endParaRPr>
          </a:p>
          <a:p>
            <a:r>
              <a:rPr lang="hu-HU" dirty="0">
                <a:solidFill>
                  <a:schemeClr val="tx1"/>
                </a:solidFill>
                <a:latin typeface="+mn-lt"/>
                <a:cs typeface="+mn-cs"/>
              </a:rPr>
              <a:t>CSMA/CD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Minden állomás küldés közben megfigyeli a csatornát, ha ütközést tapasztalna, akkor megszakítja az adást, és véletlen ideig várakozik, majd újra elkezdi leadni a keretét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669B-8D49-42E9-A1E9-4E7AB2E1EC2B}" type="slidenum">
              <a:rPr lang="hu-HU" altLang="hu-HU" smtClean="0"/>
              <a:pPr/>
              <a:t>7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69709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Gyakorló feladat 2.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hu-HU" altLang="hu-HU" sz="1600"/>
              <a:t>Tekintsünk egy csatornát véletlen közeg-hozzáférési protokollal. A csatorna egyik végén van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altLang="hu-HU" sz="1600"/>
              <a:t> állomás, a másik végén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altLang="hu-HU" sz="1600"/>
              <a:t> és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C</a:t>
            </a:r>
            <a:r>
              <a:rPr lang="hu-HU" altLang="hu-HU" sz="1600"/>
              <a:t>. A </a:t>
            </a:r>
            <a:r>
              <a:rPr lang="hu-HU" altLang="hu-HU" sz="1600" i="1"/>
              <a:t>propagációs</a:t>
            </a:r>
            <a:r>
              <a:rPr lang="hu-HU" altLang="hu-HU" sz="1600"/>
              <a:t> késés a csatorna két vége között t</a:t>
            </a:r>
            <a:r>
              <a:rPr lang="hu-HU" altLang="hu-HU" sz="1600" baseline="-25000"/>
              <a:t>0</a:t>
            </a:r>
            <a:r>
              <a:rPr lang="hu-HU" altLang="hu-HU" sz="1600"/>
              <a:t>. (Tegyük fel, hogy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altLang="hu-HU" sz="1600"/>
              <a:t> és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C</a:t>
            </a:r>
            <a:r>
              <a:rPr lang="hu-HU" altLang="hu-HU" sz="1600"/>
              <a:t> között a késés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0</a:t>
            </a:r>
            <a:r>
              <a:rPr lang="hu-HU" altLang="hu-HU" sz="1600"/>
              <a:t>.) Az egyes állomások a következő időpontokban akarnak adatot átvinni: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t</a:t>
            </a:r>
            <a:r>
              <a:rPr lang="hu-HU" altLang="hu-HU" sz="1600" baseline="-2500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=0</a:t>
            </a:r>
            <a:r>
              <a:rPr lang="hu-HU" altLang="hu-HU" sz="1600"/>
              <a:t>,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t</a:t>
            </a:r>
            <a:r>
              <a:rPr lang="hu-HU" altLang="hu-HU" sz="1600" baseline="-2500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=t</a:t>
            </a:r>
            <a:r>
              <a:rPr lang="hu-HU" altLang="hu-HU" sz="160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/2</a:t>
            </a:r>
            <a:r>
              <a:rPr lang="hu-HU" altLang="hu-HU" sz="1600"/>
              <a:t>,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t</a:t>
            </a:r>
            <a:r>
              <a:rPr lang="hu-HU" altLang="hu-HU" sz="1600" baseline="-25000">
                <a:latin typeface="Courier New" pitchFamily="49" charset="0"/>
                <a:cs typeface="Courier New" pitchFamily="49" charset="0"/>
              </a:rPr>
              <a:t>C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=3t</a:t>
            </a:r>
            <a:r>
              <a:rPr lang="hu-HU" altLang="hu-HU" sz="160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/2</a:t>
            </a:r>
            <a:r>
              <a:rPr lang="hu-HU" altLang="hu-HU" sz="1600"/>
              <a:t>. A keretek generálási ideje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T</a:t>
            </a:r>
            <a:r>
              <a:rPr lang="hu-HU" altLang="hu-HU" sz="1600" baseline="-25000">
                <a:latin typeface="Courier New" pitchFamily="49" charset="0"/>
                <a:cs typeface="Courier New" pitchFamily="49" charset="0"/>
              </a:rPr>
              <a:t>gen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=3t</a:t>
            </a:r>
            <a:r>
              <a:rPr lang="hu-HU" altLang="hu-HU" sz="160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hu-HU" altLang="hu-HU" sz="1600"/>
              <a:t>. Ábrázolja a következő hozzáférési protokollok viselkedését:</a:t>
            </a:r>
            <a:endParaRPr lang="hu-HU" altLang="hu-HU" sz="1800" i="1"/>
          </a:p>
          <a:p>
            <a:pPr marL="990600" lvl="1" indent="-533400" algn="just">
              <a:buFont typeface="Arial" charset="0"/>
              <a:buAutoNum type="alphaLcPeriod"/>
            </a:pPr>
            <a:r>
              <a:rPr lang="hu-HU" altLang="hu-HU" sz="1600" i="1"/>
              <a:t>Aloha</a:t>
            </a:r>
          </a:p>
          <a:p>
            <a:pPr marL="990600" lvl="1" indent="-533400" algn="just">
              <a:buFont typeface="Arial" charset="0"/>
              <a:buAutoNum type="alphaLcPeriod"/>
            </a:pPr>
            <a:r>
              <a:rPr lang="hu-HU" altLang="hu-HU" sz="1600" i="1"/>
              <a:t>Nem-perzisztens</a:t>
            </a:r>
            <a:r>
              <a:rPr lang="hu-HU" altLang="hu-HU" sz="1600"/>
              <a:t>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CSMA </a:t>
            </a:r>
            <a:r>
              <a:rPr lang="hu-HU" altLang="hu-HU" sz="1600"/>
              <a:t>illetve</a:t>
            </a:r>
          </a:p>
          <a:p>
            <a:pPr marL="990600" lvl="1" indent="-533400" algn="just">
              <a:buFont typeface="Arial" charset="0"/>
              <a:buAutoNum type="alphaLcPeriod"/>
            </a:pPr>
            <a:r>
              <a:rPr lang="hu-HU" altLang="hu-HU" sz="1600" i="1"/>
              <a:t>Nem-perzisztens</a:t>
            </a:r>
            <a:r>
              <a:rPr lang="hu-HU" altLang="hu-HU" sz="1600"/>
              <a:t> </a:t>
            </a:r>
            <a:r>
              <a:rPr lang="hu-HU" altLang="hu-HU" sz="1600">
                <a:latin typeface="Courier New" pitchFamily="49" charset="0"/>
                <a:cs typeface="Courier New" pitchFamily="49" charset="0"/>
              </a:rPr>
              <a:t>CSMA/CD</a:t>
            </a:r>
            <a:r>
              <a:rPr lang="hu-HU" altLang="hu-HU" sz="1600"/>
              <a:t>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736D-3570-4983-96D7-F355731FCB63}" type="slidenum">
              <a:rPr lang="hu-HU" altLang="hu-HU"/>
              <a:pPr/>
              <a:t>8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7331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Gyakorló feladat 2.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4824412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u-HU" altLang="hu-HU" sz="2000" dirty="0" err="1"/>
              <a:t>Aloha</a:t>
            </a:r>
            <a:r>
              <a:rPr lang="hu-HU" altLang="hu-HU" sz="2000" dirty="0"/>
              <a:t>: </a:t>
            </a:r>
          </a:p>
          <a:p>
            <a:pPr lvl="1">
              <a:lnSpc>
                <a:spcPct val="90000"/>
              </a:lnSpc>
            </a:pPr>
            <a:r>
              <a:rPr lang="hu-HU" altLang="hu-HU" sz="1600" dirty="0"/>
              <a:t>mindenki küld amikor csak akar</a:t>
            </a:r>
          </a:p>
          <a:p>
            <a:pPr lvl="1">
              <a:lnSpc>
                <a:spcPct val="90000"/>
              </a:lnSpc>
            </a:pPr>
            <a:r>
              <a:rPr lang="hu-HU" altLang="hu-HU" sz="1600" dirty="0"/>
              <a:t>Ütközés esetén véletlen ideig várakozik</a:t>
            </a:r>
          </a:p>
          <a:p>
            <a:pPr>
              <a:lnSpc>
                <a:spcPct val="90000"/>
              </a:lnSpc>
            </a:pPr>
            <a:endParaRPr lang="hu-HU" altLang="hu-HU" sz="2000" dirty="0"/>
          </a:p>
          <a:p>
            <a:pPr>
              <a:lnSpc>
                <a:spcPct val="90000"/>
              </a:lnSpc>
            </a:pPr>
            <a:r>
              <a:rPr lang="hu-HU" altLang="hu-HU" sz="2000" dirty="0" err="1"/>
              <a:t>Non-persistnet</a:t>
            </a:r>
            <a:r>
              <a:rPr lang="hu-HU" altLang="hu-HU" sz="2000" dirty="0"/>
              <a:t> CSMA: belehallgatunk a csatornába, ha üres akkor küldünk, ha foglalt, akkor véletlen ideig várunk majd újra próbáljuk.</a:t>
            </a:r>
          </a:p>
          <a:p>
            <a:pPr>
              <a:lnSpc>
                <a:spcPct val="90000"/>
              </a:lnSpc>
            </a:pPr>
            <a:endParaRPr lang="hu-HU" altLang="hu-HU" sz="2000" dirty="0"/>
          </a:p>
          <a:p>
            <a:pPr>
              <a:lnSpc>
                <a:spcPct val="90000"/>
              </a:lnSpc>
            </a:pPr>
            <a:r>
              <a:rPr lang="hu-HU" altLang="hu-HU" sz="2000" dirty="0" err="1"/>
              <a:t>Non-persistent</a:t>
            </a:r>
            <a:r>
              <a:rPr lang="hu-HU" altLang="hu-HU" sz="2000" dirty="0"/>
              <a:t> CSMA/CD: Azt is figyeljük amit küldünk, így ha interferencia van, akkor nem küldünk tovább</a:t>
            </a:r>
          </a:p>
        </p:txBody>
      </p:sp>
      <p:sp>
        <p:nvSpPr>
          <p:cNvPr id="5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hu-HU"/>
              <a:t>Számítógépes Hálózatok Gyakorlat 8.</a:t>
            </a:r>
          </a:p>
        </p:txBody>
      </p:sp>
      <p:sp>
        <p:nvSpPr>
          <p:cNvPr id="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AE5-1DDA-4C06-888B-50ADC638DA59}" type="slidenum">
              <a:rPr lang="hu-HU" altLang="hu-HU"/>
              <a:pPr/>
              <a:t>9</a:t>
            </a:fld>
            <a:endParaRPr lang="hu-HU" altLang="hu-HU"/>
          </a:p>
        </p:txBody>
      </p:sp>
      <p:pic>
        <p:nvPicPr>
          <p:cNvPr id="138244" name="Picture 4" descr="SDXTMPPPT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620713"/>
            <a:ext cx="371475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4337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1312</Words>
  <Application>Microsoft Office PowerPoint</Application>
  <PresentationFormat>Diavetítés a képernyőre (4:3 oldalarány)</PresentationFormat>
  <Paragraphs>150</Paragraphs>
  <Slides>18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Retrospektív</vt:lpstr>
      <vt:lpstr>Számítógépes Hálózatok</vt:lpstr>
      <vt:lpstr>Gyakorlat tematika</vt:lpstr>
      <vt:lpstr>Csúszó ablak példa</vt:lpstr>
      <vt:lpstr>Gyakorló feladat 1.</vt:lpstr>
      <vt:lpstr>MAC alréteg</vt:lpstr>
      <vt:lpstr>Protokollok</vt:lpstr>
      <vt:lpstr>Protokollok</vt:lpstr>
      <vt:lpstr>Gyakorló feladat 2.</vt:lpstr>
      <vt:lpstr>Gyakorló feladat 2.</vt:lpstr>
      <vt:lpstr>Minimális keretméret</vt:lpstr>
      <vt:lpstr>Példa</vt:lpstr>
      <vt:lpstr>Gyakorló feladat 3.</vt:lpstr>
      <vt:lpstr>Gyakorló feladat 4.</vt:lpstr>
      <vt:lpstr>Bináris visszaszámlálás protokoll</vt:lpstr>
      <vt:lpstr>Gyakorló feladat 5.</vt:lpstr>
      <vt:lpstr>Adaptív fa bejárás</vt:lpstr>
      <vt:lpstr>Gyakorló feladat 6.</vt:lpstr>
      <vt:lpstr>Vége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Hálózatok</dc:title>
  <dc:creator>Gogo</dc:creator>
  <cp:lastModifiedBy>Péter Vörös</cp:lastModifiedBy>
  <cp:revision>244</cp:revision>
  <dcterms:created xsi:type="dcterms:W3CDTF">2017-08-31T08:27:40Z</dcterms:created>
  <dcterms:modified xsi:type="dcterms:W3CDTF">2017-11-15T14:09:46Z</dcterms:modified>
</cp:coreProperties>
</file>