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81" r:id="rId19"/>
    <p:sldId id="282" r:id="rId20"/>
    <p:sldId id="283" r:id="rId21"/>
    <p:sldId id="284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274" r:id="rId49"/>
    <p:sldId id="275" r:id="rId50"/>
    <p:sldId id="276" r:id="rId51"/>
    <p:sldId id="277" r:id="rId52"/>
    <p:sldId id="278" r:id="rId53"/>
    <p:sldId id="279" r:id="rId54"/>
    <p:sldId id="280" r:id="rId55"/>
    <p:sldId id="273" r:id="rId5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4444" autoAdjust="0"/>
  </p:normalViewPr>
  <p:slideViewPr>
    <p:cSldViewPr>
      <p:cViewPr varScale="1">
        <p:scale>
          <a:sx n="33" d="100"/>
          <a:sy n="33" d="100"/>
        </p:scale>
        <p:origin x="-14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45D0D-0946-482D-BF2B-74D8E561A1A8}" type="datetimeFigureOut">
              <a:rPr lang="hu-HU" smtClean="0"/>
              <a:pPr/>
              <a:t>2014.11.04.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33C81-B428-41AC-8EF7-72911817B5E0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30699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hu-HU" dirty="0" smtClean="0"/>
              <a:t>&lt;!DOCTYPE HTML&gt;</a:t>
            </a:r>
          </a:p>
          <a:p>
            <a:r>
              <a:rPr lang="hu-HU" dirty="0" smtClean="0"/>
              <a:t>&lt;</a:t>
            </a:r>
            <a:r>
              <a:rPr lang="hu-HU" dirty="0" err="1" smtClean="0"/>
              <a:t>html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&lt;</a:t>
            </a:r>
            <a:r>
              <a:rPr lang="hu-HU" dirty="0" err="1" smtClean="0"/>
              <a:t>head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&lt;meta </a:t>
            </a:r>
            <a:r>
              <a:rPr lang="hu-HU" dirty="0" err="1" smtClean="0"/>
              <a:t>http-equiv</a:t>
            </a:r>
            <a:r>
              <a:rPr lang="hu-HU" dirty="0" smtClean="0"/>
              <a:t>="</a:t>
            </a:r>
            <a:r>
              <a:rPr lang="hu-HU" dirty="0" err="1" smtClean="0"/>
              <a:t>Content-Type</a:t>
            </a:r>
            <a:r>
              <a:rPr lang="hu-HU" dirty="0" smtClean="0"/>
              <a:t>" </a:t>
            </a:r>
            <a:r>
              <a:rPr lang="hu-HU" dirty="0" err="1" smtClean="0"/>
              <a:t>content</a:t>
            </a:r>
            <a:r>
              <a:rPr lang="hu-HU" dirty="0" smtClean="0"/>
              <a:t>="text/</a:t>
            </a:r>
            <a:r>
              <a:rPr lang="hu-HU" dirty="0" err="1" smtClean="0"/>
              <a:t>html</a:t>
            </a:r>
            <a:r>
              <a:rPr lang="hu-HU" dirty="0" smtClean="0"/>
              <a:t>; </a:t>
            </a:r>
            <a:r>
              <a:rPr lang="hu-HU" dirty="0" err="1" smtClean="0"/>
              <a:t>charset</a:t>
            </a:r>
            <a:r>
              <a:rPr lang="hu-HU" dirty="0" smtClean="0"/>
              <a:t>=utf-8"&gt;</a:t>
            </a:r>
          </a:p>
          <a:p>
            <a:r>
              <a:rPr lang="hu-HU" dirty="0" smtClean="0"/>
              <a:t>&lt;</a:t>
            </a:r>
            <a:r>
              <a:rPr lang="hu-HU" dirty="0" err="1" smtClean="0"/>
              <a:t>title</a:t>
            </a:r>
            <a:r>
              <a:rPr lang="hu-HU" dirty="0" smtClean="0"/>
              <a:t>&gt;Szelektorok&lt;/</a:t>
            </a:r>
            <a:r>
              <a:rPr lang="hu-HU" dirty="0" err="1" smtClean="0"/>
              <a:t>title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&lt;</a:t>
            </a:r>
            <a:r>
              <a:rPr lang="hu-HU" dirty="0" err="1" smtClean="0"/>
              <a:t>style</a:t>
            </a:r>
            <a:r>
              <a:rPr lang="hu-HU" dirty="0" smtClean="0"/>
              <a:t> </a:t>
            </a:r>
            <a:r>
              <a:rPr lang="hu-HU" dirty="0" err="1" smtClean="0"/>
              <a:t>type</a:t>
            </a:r>
            <a:r>
              <a:rPr lang="hu-HU" dirty="0" smtClean="0"/>
              <a:t>="text/</a:t>
            </a:r>
            <a:r>
              <a:rPr lang="hu-HU" dirty="0" err="1" smtClean="0"/>
              <a:t>css</a:t>
            </a:r>
            <a:r>
              <a:rPr lang="hu-HU" dirty="0" smtClean="0"/>
              <a:t>"&gt;</a:t>
            </a:r>
          </a:p>
          <a:p>
            <a:r>
              <a:rPr lang="hu-HU" dirty="0" smtClean="0"/>
              <a:t>h1 {</a:t>
            </a:r>
            <a:r>
              <a:rPr lang="hu-HU" dirty="0" err="1" smtClean="0"/>
              <a:t>color</a:t>
            </a:r>
            <a:r>
              <a:rPr lang="hu-HU" dirty="0" smtClean="0"/>
              <a:t>: #F60; </a:t>
            </a:r>
            <a:r>
              <a:rPr lang="hu-HU" dirty="0" err="1" smtClean="0"/>
              <a:t>font-variant</a:t>
            </a:r>
            <a:r>
              <a:rPr lang="hu-HU" dirty="0" smtClean="0"/>
              <a:t>:</a:t>
            </a:r>
            <a:r>
              <a:rPr lang="hu-HU" dirty="0" err="1" smtClean="0"/>
              <a:t>small-caps</a:t>
            </a:r>
            <a:r>
              <a:rPr lang="hu-HU" dirty="0" smtClean="0"/>
              <a:t>;}</a:t>
            </a:r>
          </a:p>
          <a:p>
            <a:r>
              <a:rPr lang="hu-HU" dirty="0" smtClean="0"/>
              <a:t>h2 {</a:t>
            </a:r>
            <a:r>
              <a:rPr lang="hu-HU" dirty="0" err="1" smtClean="0"/>
              <a:t>color</a:t>
            </a:r>
            <a:r>
              <a:rPr lang="hu-HU" dirty="0" smtClean="0"/>
              <a:t>: #933; </a:t>
            </a:r>
            <a:r>
              <a:rPr lang="hu-HU" dirty="0" err="1" smtClean="0"/>
              <a:t>font-variant</a:t>
            </a:r>
            <a:r>
              <a:rPr lang="hu-HU" dirty="0" smtClean="0"/>
              <a:t>:</a:t>
            </a:r>
            <a:r>
              <a:rPr lang="hu-HU" dirty="0" err="1" smtClean="0"/>
              <a:t>small-caps</a:t>
            </a:r>
            <a:r>
              <a:rPr lang="hu-HU" dirty="0" smtClean="0"/>
              <a:t>; </a:t>
            </a:r>
            <a:r>
              <a:rPr lang="hu-HU" dirty="0" err="1" smtClean="0"/>
              <a:t>text-indent</a:t>
            </a:r>
            <a:r>
              <a:rPr lang="hu-HU" dirty="0" smtClean="0"/>
              <a:t>:20px;}</a:t>
            </a:r>
          </a:p>
          <a:p>
            <a:r>
              <a:rPr lang="hu-HU" dirty="0" err="1" smtClean="0"/>
              <a:t>ul</a:t>
            </a:r>
            <a:r>
              <a:rPr lang="hu-HU" dirty="0" smtClean="0"/>
              <a:t> </a:t>
            </a:r>
            <a:r>
              <a:rPr lang="hu-HU" dirty="0" err="1" smtClean="0"/>
              <a:t>li</a:t>
            </a:r>
            <a:r>
              <a:rPr lang="hu-HU" dirty="0" smtClean="0"/>
              <a:t> {</a:t>
            </a:r>
            <a:r>
              <a:rPr lang="hu-HU" dirty="0" err="1" smtClean="0"/>
              <a:t>color</a:t>
            </a:r>
            <a:r>
              <a:rPr lang="hu-HU" dirty="0" smtClean="0"/>
              <a:t>:</a:t>
            </a:r>
            <a:r>
              <a:rPr lang="hu-HU" dirty="0" err="1" smtClean="0"/>
              <a:t>darkblue</a:t>
            </a:r>
            <a:r>
              <a:rPr lang="hu-HU" dirty="0" smtClean="0"/>
              <a:t>;}</a:t>
            </a:r>
          </a:p>
          <a:p>
            <a:r>
              <a:rPr lang="hu-HU" dirty="0" err="1" smtClean="0"/>
              <a:t>ul</a:t>
            </a:r>
            <a:r>
              <a:rPr lang="hu-HU" dirty="0" smtClean="0"/>
              <a:t> </a:t>
            </a:r>
            <a:r>
              <a:rPr lang="hu-HU" dirty="0" err="1" smtClean="0"/>
              <a:t>li</a:t>
            </a:r>
            <a:r>
              <a:rPr lang="hu-HU" dirty="0" smtClean="0"/>
              <a:t> </a:t>
            </a:r>
            <a:r>
              <a:rPr lang="hu-HU" dirty="0" err="1" smtClean="0"/>
              <a:t>li</a:t>
            </a:r>
            <a:r>
              <a:rPr lang="hu-HU" dirty="0" smtClean="0"/>
              <a:t> {</a:t>
            </a:r>
            <a:r>
              <a:rPr lang="hu-HU" dirty="0" err="1" smtClean="0"/>
              <a:t>color</a:t>
            </a:r>
            <a:r>
              <a:rPr lang="hu-HU" dirty="0" smtClean="0"/>
              <a:t>:</a:t>
            </a:r>
            <a:r>
              <a:rPr lang="hu-HU" dirty="0" err="1" smtClean="0"/>
              <a:t>black</a:t>
            </a:r>
            <a:r>
              <a:rPr lang="hu-HU" dirty="0" smtClean="0"/>
              <a:t>;}</a:t>
            </a:r>
          </a:p>
          <a:p>
            <a:r>
              <a:rPr lang="hu-HU" dirty="0" smtClean="0"/>
              <a:t>p {</a:t>
            </a:r>
            <a:r>
              <a:rPr lang="hu-HU" dirty="0" err="1" smtClean="0"/>
              <a:t>text-indent</a:t>
            </a:r>
            <a:r>
              <a:rPr lang="hu-HU" dirty="0" smtClean="0"/>
              <a:t>:20px;}</a:t>
            </a:r>
          </a:p>
          <a:p>
            <a:r>
              <a:rPr lang="hu-HU" dirty="0" smtClean="0"/>
              <a:t>h1+p {</a:t>
            </a:r>
            <a:r>
              <a:rPr lang="hu-HU" dirty="0" err="1" smtClean="0"/>
              <a:t>text-indent</a:t>
            </a:r>
            <a:r>
              <a:rPr lang="hu-HU" dirty="0" smtClean="0"/>
              <a:t>:0;}</a:t>
            </a:r>
          </a:p>
          <a:p>
            <a:r>
              <a:rPr lang="hu-HU" dirty="0" smtClean="0"/>
              <a:t>body&gt;h1 {</a:t>
            </a:r>
            <a:r>
              <a:rPr lang="hu-HU" dirty="0" err="1" smtClean="0"/>
              <a:t>text-shadow</a:t>
            </a:r>
            <a:r>
              <a:rPr lang="hu-HU" dirty="0" smtClean="0"/>
              <a:t>:3px </a:t>
            </a:r>
            <a:r>
              <a:rPr lang="hu-HU" dirty="0" err="1" smtClean="0"/>
              <a:t>3px</a:t>
            </a:r>
            <a:r>
              <a:rPr lang="hu-HU" dirty="0" smtClean="0"/>
              <a:t> </a:t>
            </a:r>
            <a:r>
              <a:rPr lang="hu-HU" dirty="0" err="1" smtClean="0"/>
              <a:t>3px</a:t>
            </a:r>
            <a:r>
              <a:rPr lang="hu-HU" dirty="0" smtClean="0"/>
              <a:t> </a:t>
            </a:r>
            <a:r>
              <a:rPr lang="hu-HU" dirty="0" err="1" smtClean="0"/>
              <a:t>darkgray</a:t>
            </a:r>
            <a:r>
              <a:rPr lang="hu-HU" dirty="0" smtClean="0"/>
              <a:t>}</a:t>
            </a:r>
          </a:p>
          <a:p>
            <a:endParaRPr lang="hu-HU" dirty="0" smtClean="0"/>
          </a:p>
          <a:p>
            <a:r>
              <a:rPr lang="hu-HU" dirty="0" err="1" smtClean="0"/>
              <a:t>ul</a:t>
            </a:r>
            <a:r>
              <a:rPr lang="hu-HU" dirty="0" smtClean="0"/>
              <a:t> ~ p {</a:t>
            </a:r>
            <a:r>
              <a:rPr lang="hu-HU" dirty="0" err="1" smtClean="0"/>
              <a:t>background-color</a:t>
            </a:r>
            <a:r>
              <a:rPr lang="hu-HU" dirty="0" smtClean="0"/>
              <a:t>:</a:t>
            </a:r>
            <a:r>
              <a:rPr lang="hu-HU" dirty="0" err="1" smtClean="0"/>
              <a:t>yellow</a:t>
            </a:r>
            <a:r>
              <a:rPr lang="hu-HU" dirty="0" smtClean="0"/>
              <a:t>}</a:t>
            </a:r>
          </a:p>
          <a:p>
            <a:r>
              <a:rPr lang="hu-HU" dirty="0" smtClean="0"/>
              <a:t>h1.szegely {</a:t>
            </a:r>
            <a:r>
              <a:rPr lang="hu-HU" dirty="0" err="1" smtClean="0"/>
              <a:t>border-top</a:t>
            </a:r>
            <a:r>
              <a:rPr lang="hu-HU" dirty="0" smtClean="0"/>
              <a:t>:1px </a:t>
            </a:r>
            <a:r>
              <a:rPr lang="hu-HU" dirty="0" err="1" smtClean="0"/>
              <a:t>dotted</a:t>
            </a:r>
            <a:r>
              <a:rPr lang="hu-HU" dirty="0" smtClean="0"/>
              <a:t> </a:t>
            </a:r>
            <a:r>
              <a:rPr lang="hu-HU" dirty="0" err="1" smtClean="0"/>
              <a:t>blue</a:t>
            </a:r>
            <a:r>
              <a:rPr lang="hu-HU" dirty="0" smtClean="0"/>
              <a:t>;}</a:t>
            </a:r>
          </a:p>
          <a:p>
            <a:r>
              <a:rPr lang="hu-HU" dirty="0" err="1" smtClean="0"/>
              <a:t>p.szegely</a:t>
            </a:r>
            <a:r>
              <a:rPr lang="hu-HU" dirty="0" smtClean="0"/>
              <a:t> {</a:t>
            </a:r>
            <a:r>
              <a:rPr lang="hu-HU" dirty="0" err="1" smtClean="0"/>
              <a:t>border</a:t>
            </a:r>
            <a:r>
              <a:rPr lang="hu-HU" dirty="0" smtClean="0"/>
              <a:t>:4px </a:t>
            </a:r>
            <a:r>
              <a:rPr lang="hu-HU" dirty="0" err="1" smtClean="0"/>
              <a:t>double</a:t>
            </a:r>
            <a:r>
              <a:rPr lang="hu-HU" dirty="0" smtClean="0"/>
              <a:t> </a:t>
            </a:r>
            <a:r>
              <a:rPr lang="hu-HU" dirty="0" err="1" smtClean="0"/>
              <a:t>blue</a:t>
            </a:r>
            <a:r>
              <a:rPr lang="hu-HU" dirty="0" smtClean="0"/>
              <a:t>;}</a:t>
            </a:r>
          </a:p>
          <a:p>
            <a:r>
              <a:rPr lang="hu-HU" dirty="0" err="1" smtClean="0"/>
              <a:t>li</a:t>
            </a:r>
            <a:r>
              <a:rPr lang="hu-HU" dirty="0" smtClean="0"/>
              <a:t>#listaelem {</a:t>
            </a:r>
            <a:r>
              <a:rPr lang="hu-HU" dirty="0" err="1" smtClean="0"/>
              <a:t>color</a:t>
            </a:r>
            <a:r>
              <a:rPr lang="hu-HU" dirty="0" smtClean="0"/>
              <a:t>:</a:t>
            </a:r>
            <a:r>
              <a:rPr lang="hu-HU" dirty="0" err="1" smtClean="0"/>
              <a:t>red</a:t>
            </a:r>
            <a:r>
              <a:rPr lang="hu-HU" dirty="0" smtClean="0"/>
              <a:t>;}</a:t>
            </a:r>
          </a:p>
          <a:p>
            <a:r>
              <a:rPr lang="hu-HU" dirty="0" smtClean="0"/>
              <a:t>input[</a:t>
            </a:r>
            <a:r>
              <a:rPr lang="hu-HU" dirty="0" err="1" smtClean="0"/>
              <a:t>disabled</a:t>
            </a:r>
            <a:r>
              <a:rPr lang="hu-HU" dirty="0" smtClean="0"/>
              <a:t>] {</a:t>
            </a:r>
            <a:r>
              <a:rPr lang="hu-HU" dirty="0" err="1" smtClean="0"/>
              <a:t>background-color</a:t>
            </a:r>
            <a:r>
              <a:rPr lang="hu-HU" dirty="0" smtClean="0"/>
              <a:t>:</a:t>
            </a:r>
            <a:r>
              <a:rPr lang="hu-HU" dirty="0" err="1" smtClean="0"/>
              <a:t>darkgray</a:t>
            </a:r>
            <a:r>
              <a:rPr lang="hu-HU" dirty="0" smtClean="0"/>
              <a:t>;}</a:t>
            </a:r>
          </a:p>
          <a:p>
            <a:r>
              <a:rPr lang="hu-HU" dirty="0" err="1" smtClean="0"/>
              <a:t>form</a:t>
            </a:r>
            <a:r>
              <a:rPr lang="hu-HU" dirty="0" smtClean="0"/>
              <a:t>[</a:t>
            </a:r>
            <a:r>
              <a:rPr lang="hu-HU" dirty="0" err="1" smtClean="0"/>
              <a:t>method</a:t>
            </a:r>
            <a:r>
              <a:rPr lang="hu-HU" dirty="0" smtClean="0"/>
              <a:t>="post"] {</a:t>
            </a:r>
            <a:r>
              <a:rPr lang="hu-HU" dirty="0" err="1" smtClean="0"/>
              <a:t>border</a:t>
            </a:r>
            <a:r>
              <a:rPr lang="hu-HU" dirty="0" smtClean="0"/>
              <a:t>:1px </a:t>
            </a:r>
            <a:r>
              <a:rPr lang="hu-HU" dirty="0" err="1" smtClean="0"/>
              <a:t>solid</a:t>
            </a:r>
            <a:r>
              <a:rPr lang="hu-HU" dirty="0" smtClean="0"/>
              <a:t> </a:t>
            </a:r>
            <a:r>
              <a:rPr lang="hu-HU" dirty="0" err="1" smtClean="0"/>
              <a:t>gray</a:t>
            </a:r>
            <a:r>
              <a:rPr lang="hu-HU" dirty="0" smtClean="0"/>
              <a:t>; </a:t>
            </a:r>
            <a:r>
              <a:rPr lang="hu-HU" dirty="0" err="1" smtClean="0"/>
              <a:t>margin</a:t>
            </a:r>
            <a:r>
              <a:rPr lang="hu-HU" dirty="0" smtClean="0"/>
              <a:t>:20px;}</a:t>
            </a:r>
          </a:p>
          <a:p>
            <a:r>
              <a:rPr lang="hu-HU" dirty="0" smtClean="0"/>
              <a:t>p[</a:t>
            </a:r>
            <a:r>
              <a:rPr lang="hu-HU" dirty="0" err="1" smtClean="0"/>
              <a:t>title</a:t>
            </a:r>
            <a:r>
              <a:rPr lang="hu-HU" dirty="0" smtClean="0"/>
              <a:t>~="</a:t>
            </a:r>
            <a:r>
              <a:rPr lang="hu-HU" dirty="0" err="1" smtClean="0"/>
              <a:t>ipsum</a:t>
            </a:r>
            <a:r>
              <a:rPr lang="hu-HU" dirty="0" smtClean="0"/>
              <a:t>"] {</a:t>
            </a:r>
            <a:r>
              <a:rPr lang="hu-HU" dirty="0" err="1" smtClean="0"/>
              <a:t>font-weight</a:t>
            </a:r>
            <a:r>
              <a:rPr lang="hu-HU" dirty="0" smtClean="0"/>
              <a:t>:</a:t>
            </a:r>
            <a:r>
              <a:rPr lang="hu-HU" dirty="0" err="1" smtClean="0"/>
              <a:t>bold</a:t>
            </a:r>
            <a:r>
              <a:rPr lang="hu-HU" dirty="0" smtClean="0"/>
              <a:t>;}</a:t>
            </a:r>
          </a:p>
          <a:p>
            <a:endParaRPr lang="hu-HU" dirty="0" smtClean="0"/>
          </a:p>
          <a:p>
            <a:r>
              <a:rPr lang="hu-HU" dirty="0" err="1" smtClean="0"/>
              <a:t>span</a:t>
            </a:r>
            <a:r>
              <a:rPr lang="hu-HU" dirty="0" smtClean="0"/>
              <a:t>[</a:t>
            </a:r>
            <a:r>
              <a:rPr lang="hu-HU" dirty="0" err="1" smtClean="0"/>
              <a:t>id</a:t>
            </a:r>
            <a:r>
              <a:rPr lang="hu-HU" dirty="0" smtClean="0"/>
              <a:t>^="teszt"] {</a:t>
            </a:r>
            <a:r>
              <a:rPr lang="hu-HU" dirty="0" err="1" smtClean="0"/>
              <a:t>background-color</a:t>
            </a:r>
            <a:r>
              <a:rPr lang="hu-HU" dirty="0" smtClean="0"/>
              <a:t>:</a:t>
            </a:r>
            <a:r>
              <a:rPr lang="hu-HU" dirty="0" err="1" smtClean="0"/>
              <a:t>lightgreen</a:t>
            </a:r>
            <a:r>
              <a:rPr lang="hu-HU" dirty="0" smtClean="0"/>
              <a:t>}</a:t>
            </a:r>
          </a:p>
          <a:p>
            <a:r>
              <a:rPr lang="hu-HU" dirty="0" err="1" smtClean="0"/>
              <a:t>span</a:t>
            </a:r>
            <a:r>
              <a:rPr lang="hu-HU" dirty="0" smtClean="0"/>
              <a:t>[</a:t>
            </a:r>
            <a:r>
              <a:rPr lang="hu-HU" dirty="0" err="1" smtClean="0"/>
              <a:t>id$</a:t>
            </a:r>
            <a:r>
              <a:rPr lang="hu-HU" dirty="0" smtClean="0"/>
              <a:t>="2"] {</a:t>
            </a:r>
            <a:r>
              <a:rPr lang="hu-HU" dirty="0" err="1" smtClean="0"/>
              <a:t>font-style</a:t>
            </a:r>
            <a:r>
              <a:rPr lang="hu-HU" dirty="0" smtClean="0"/>
              <a:t>:</a:t>
            </a:r>
            <a:r>
              <a:rPr lang="hu-HU" dirty="0" err="1" smtClean="0"/>
              <a:t>italic</a:t>
            </a:r>
            <a:r>
              <a:rPr lang="hu-HU" dirty="0" smtClean="0"/>
              <a:t>; </a:t>
            </a:r>
            <a:r>
              <a:rPr lang="hu-HU" dirty="0" err="1" smtClean="0"/>
              <a:t>border</a:t>
            </a:r>
            <a:r>
              <a:rPr lang="hu-HU" dirty="0" smtClean="0"/>
              <a:t>:1px </a:t>
            </a:r>
            <a:r>
              <a:rPr lang="hu-HU" dirty="0" err="1" smtClean="0"/>
              <a:t>solid</a:t>
            </a:r>
            <a:r>
              <a:rPr lang="hu-HU" dirty="0" smtClean="0"/>
              <a:t> </a:t>
            </a:r>
            <a:r>
              <a:rPr lang="hu-HU" dirty="0" err="1" smtClean="0"/>
              <a:t>red</a:t>
            </a:r>
            <a:r>
              <a:rPr lang="hu-HU" dirty="0" smtClean="0"/>
              <a:t>}</a:t>
            </a:r>
          </a:p>
          <a:p>
            <a:r>
              <a:rPr lang="hu-HU" dirty="0" err="1" smtClean="0"/>
              <a:t>span</a:t>
            </a:r>
            <a:r>
              <a:rPr lang="hu-HU" dirty="0" smtClean="0"/>
              <a:t>[</a:t>
            </a:r>
            <a:r>
              <a:rPr lang="hu-HU" dirty="0" err="1" smtClean="0"/>
              <a:t>id</a:t>
            </a:r>
            <a:r>
              <a:rPr lang="hu-HU" dirty="0" smtClean="0"/>
              <a:t>*="</a:t>
            </a:r>
            <a:r>
              <a:rPr lang="hu-HU" dirty="0" err="1" smtClean="0"/>
              <a:t>sz</a:t>
            </a:r>
            <a:r>
              <a:rPr lang="hu-HU" dirty="0" smtClean="0"/>
              <a:t>"] {</a:t>
            </a:r>
            <a:r>
              <a:rPr lang="hu-HU" dirty="0" err="1" smtClean="0"/>
              <a:t>letter-spacing</a:t>
            </a:r>
            <a:r>
              <a:rPr lang="hu-HU" dirty="0" smtClean="0"/>
              <a:t>:5px}</a:t>
            </a:r>
          </a:p>
          <a:p>
            <a:r>
              <a:rPr lang="hu-HU" dirty="0" smtClean="0"/>
              <a:t>a:link {</a:t>
            </a:r>
            <a:r>
              <a:rPr lang="hu-HU" dirty="0" err="1" smtClean="0"/>
              <a:t>font-weight</a:t>
            </a:r>
            <a:r>
              <a:rPr lang="hu-HU" dirty="0" smtClean="0"/>
              <a:t>:</a:t>
            </a:r>
            <a:r>
              <a:rPr lang="hu-HU" dirty="0" err="1" smtClean="0"/>
              <a:t>bold</a:t>
            </a:r>
            <a:r>
              <a:rPr lang="hu-HU" dirty="0" smtClean="0"/>
              <a:t>; </a:t>
            </a:r>
            <a:r>
              <a:rPr lang="hu-HU" dirty="0" err="1" smtClean="0"/>
              <a:t>color</a:t>
            </a:r>
            <a:r>
              <a:rPr lang="hu-HU" dirty="0" smtClean="0"/>
              <a:t>:#00C}</a:t>
            </a:r>
          </a:p>
          <a:p>
            <a:r>
              <a:rPr lang="hu-HU" dirty="0" smtClean="0"/>
              <a:t>a:visited {</a:t>
            </a:r>
            <a:r>
              <a:rPr lang="hu-HU" dirty="0" err="1" smtClean="0"/>
              <a:t>font-weight</a:t>
            </a:r>
            <a:r>
              <a:rPr lang="hu-HU" dirty="0" smtClean="0"/>
              <a:t>:</a:t>
            </a:r>
            <a:r>
              <a:rPr lang="hu-HU" dirty="0" err="1" smtClean="0"/>
              <a:t>bold</a:t>
            </a:r>
            <a:r>
              <a:rPr lang="hu-HU" dirty="0" smtClean="0"/>
              <a:t>; </a:t>
            </a:r>
            <a:r>
              <a:rPr lang="hu-HU" dirty="0" err="1" smtClean="0"/>
              <a:t>color</a:t>
            </a:r>
            <a:r>
              <a:rPr lang="hu-HU" dirty="0" smtClean="0"/>
              <a:t>: #666}</a:t>
            </a:r>
          </a:p>
          <a:p>
            <a:r>
              <a:rPr lang="hu-HU" dirty="0" smtClean="0"/>
              <a:t>a:active {</a:t>
            </a:r>
            <a:r>
              <a:rPr lang="hu-HU" dirty="0" err="1" smtClean="0"/>
              <a:t>font-weight</a:t>
            </a:r>
            <a:r>
              <a:rPr lang="hu-HU" dirty="0" smtClean="0"/>
              <a:t>:</a:t>
            </a:r>
            <a:r>
              <a:rPr lang="hu-HU" dirty="0" err="1" smtClean="0"/>
              <a:t>bold</a:t>
            </a:r>
            <a:r>
              <a:rPr lang="hu-HU" dirty="0" smtClean="0"/>
              <a:t>; </a:t>
            </a:r>
            <a:r>
              <a:rPr lang="hu-HU" dirty="0" err="1" smtClean="0"/>
              <a:t>color</a:t>
            </a:r>
            <a:r>
              <a:rPr lang="hu-HU" dirty="0" smtClean="0"/>
              <a:t>: #C00}</a:t>
            </a:r>
          </a:p>
          <a:p>
            <a:r>
              <a:rPr lang="hu-HU" dirty="0" smtClean="0"/>
              <a:t>:</a:t>
            </a:r>
            <a:r>
              <a:rPr lang="hu-HU" dirty="0" err="1" smtClean="0"/>
              <a:t>focus</a:t>
            </a:r>
            <a:r>
              <a:rPr lang="hu-HU" dirty="0" smtClean="0"/>
              <a:t> {</a:t>
            </a:r>
            <a:r>
              <a:rPr lang="hu-HU" dirty="0" err="1" smtClean="0"/>
              <a:t>border</a:t>
            </a:r>
            <a:r>
              <a:rPr lang="hu-HU" dirty="0" smtClean="0"/>
              <a:t>:2px </a:t>
            </a:r>
            <a:r>
              <a:rPr lang="hu-HU" dirty="0" err="1" smtClean="0"/>
              <a:t>solid</a:t>
            </a:r>
            <a:r>
              <a:rPr lang="hu-HU" dirty="0" smtClean="0"/>
              <a:t> #0F0}</a:t>
            </a:r>
          </a:p>
          <a:p>
            <a:endParaRPr lang="hu-HU" dirty="0" smtClean="0"/>
          </a:p>
          <a:p>
            <a:r>
              <a:rPr lang="hu-HU" dirty="0" smtClean="0"/>
              <a:t>&lt;/</a:t>
            </a:r>
            <a:r>
              <a:rPr lang="hu-HU" dirty="0" err="1" smtClean="0"/>
              <a:t>style</a:t>
            </a:r>
            <a:r>
              <a:rPr lang="hu-HU" dirty="0" smtClean="0"/>
              <a:t>&gt;</a:t>
            </a:r>
          </a:p>
          <a:p>
            <a:endParaRPr lang="hu-HU" dirty="0" smtClean="0"/>
          </a:p>
          <a:p>
            <a:r>
              <a:rPr lang="hu-HU" dirty="0" smtClean="0"/>
              <a:t>&lt;/</a:t>
            </a:r>
            <a:r>
              <a:rPr lang="hu-HU" dirty="0" err="1" smtClean="0"/>
              <a:t>head</a:t>
            </a:r>
            <a:r>
              <a:rPr lang="hu-HU" dirty="0" smtClean="0"/>
              <a:t>&gt;</a:t>
            </a:r>
          </a:p>
          <a:p>
            <a:endParaRPr lang="hu-HU" dirty="0" smtClean="0"/>
          </a:p>
          <a:p>
            <a:r>
              <a:rPr lang="hu-HU" dirty="0" smtClean="0"/>
              <a:t>&lt;body&gt;</a:t>
            </a:r>
          </a:p>
          <a:p>
            <a:r>
              <a:rPr lang="hu-HU" dirty="0" smtClean="0"/>
              <a:t>&lt;h1 </a:t>
            </a:r>
            <a:r>
              <a:rPr lang="hu-HU" dirty="0" err="1" smtClean="0"/>
              <a:t>class</a:t>
            </a:r>
            <a:r>
              <a:rPr lang="hu-HU" dirty="0" smtClean="0"/>
              <a:t>="</a:t>
            </a:r>
            <a:r>
              <a:rPr lang="hu-HU" dirty="0" err="1" smtClean="0"/>
              <a:t>szegely</a:t>
            </a:r>
            <a:r>
              <a:rPr lang="hu-HU" dirty="0" smtClean="0"/>
              <a:t>"&gt;An </a:t>
            </a:r>
            <a:r>
              <a:rPr lang="hu-HU" dirty="0" err="1" smtClean="0"/>
              <a:t>eiusdem</a:t>
            </a:r>
            <a:r>
              <a:rPr lang="hu-HU" dirty="0" smtClean="0"/>
              <a:t> </a:t>
            </a:r>
            <a:r>
              <a:rPr lang="hu-HU" dirty="0" err="1" smtClean="0"/>
              <a:t>modi</a:t>
            </a:r>
            <a:r>
              <a:rPr lang="hu-HU" dirty="0" smtClean="0"/>
              <a:t>&lt;/h1&gt;</a:t>
            </a:r>
          </a:p>
          <a:p>
            <a:r>
              <a:rPr lang="hu-HU" dirty="0" smtClean="0"/>
              <a:t>&lt;p </a:t>
            </a:r>
            <a:r>
              <a:rPr lang="hu-HU" dirty="0" err="1" smtClean="0"/>
              <a:t>class</a:t>
            </a:r>
            <a:r>
              <a:rPr lang="hu-HU" dirty="0" smtClean="0"/>
              <a:t>="</a:t>
            </a:r>
            <a:r>
              <a:rPr lang="hu-HU" dirty="0" err="1" smtClean="0"/>
              <a:t>szegely</a:t>
            </a:r>
            <a:r>
              <a:rPr lang="hu-HU" dirty="0" smtClean="0"/>
              <a:t>"&gt;</a:t>
            </a:r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&lt;a </a:t>
            </a:r>
            <a:r>
              <a:rPr lang="hu-HU" dirty="0" err="1" smtClean="0"/>
              <a:t>href</a:t>
            </a:r>
            <a:r>
              <a:rPr lang="hu-HU" dirty="0" smtClean="0"/>
              <a:t>="http://www.lipsum.com"&gt;consectetur </a:t>
            </a:r>
            <a:r>
              <a:rPr lang="hu-HU" dirty="0" err="1" smtClean="0"/>
              <a:t>adipiscing</a:t>
            </a:r>
            <a:r>
              <a:rPr lang="hu-HU" dirty="0" smtClean="0"/>
              <a:t> elit&lt;/a&gt;. </a:t>
            </a:r>
            <a:r>
              <a:rPr lang="hu-HU" dirty="0" err="1" smtClean="0"/>
              <a:t>Summae</a:t>
            </a:r>
            <a:r>
              <a:rPr lang="hu-HU" dirty="0" smtClean="0"/>
              <a:t> </a:t>
            </a:r>
            <a:r>
              <a:rPr lang="hu-HU" dirty="0" err="1" smtClean="0"/>
              <a:t>mihi</a:t>
            </a:r>
            <a:r>
              <a:rPr lang="hu-HU" dirty="0" smtClean="0"/>
              <a:t> </a:t>
            </a:r>
            <a:r>
              <a:rPr lang="hu-HU" dirty="0" err="1" smtClean="0"/>
              <a:t>videtur</a:t>
            </a:r>
            <a:r>
              <a:rPr lang="hu-HU" dirty="0" smtClean="0"/>
              <a:t> </a:t>
            </a:r>
            <a:r>
              <a:rPr lang="hu-HU" dirty="0" err="1" smtClean="0"/>
              <a:t>inscitiae</a:t>
            </a:r>
            <a:r>
              <a:rPr lang="hu-HU" dirty="0" smtClean="0"/>
              <a:t>. De </a:t>
            </a:r>
            <a:r>
              <a:rPr lang="hu-HU" dirty="0" err="1" smtClean="0"/>
              <a:t>hominibus</a:t>
            </a:r>
            <a:r>
              <a:rPr lang="hu-HU" dirty="0" smtClean="0"/>
              <a:t> </a:t>
            </a:r>
            <a:r>
              <a:rPr lang="hu-HU" dirty="0" err="1" smtClean="0"/>
              <a:t>dici</a:t>
            </a:r>
            <a:r>
              <a:rPr lang="hu-HU" dirty="0" smtClean="0"/>
              <a:t> non necesse est. &lt;</a:t>
            </a:r>
            <a:r>
              <a:rPr lang="hu-HU" dirty="0" err="1" smtClean="0"/>
              <a:t>span</a:t>
            </a:r>
            <a:r>
              <a:rPr lang="hu-HU" dirty="0" smtClean="0"/>
              <a:t> </a:t>
            </a:r>
            <a:r>
              <a:rPr lang="hu-HU" dirty="0" err="1" smtClean="0"/>
              <a:t>id</a:t>
            </a:r>
            <a:r>
              <a:rPr lang="hu-HU" dirty="0" smtClean="0"/>
              <a:t>="teszt1"&gt;</a:t>
            </a:r>
            <a:r>
              <a:rPr lang="hu-HU" dirty="0" err="1" smtClean="0"/>
              <a:t>Duo</a:t>
            </a:r>
            <a:r>
              <a:rPr lang="hu-HU" dirty="0" smtClean="0"/>
              <a:t> </a:t>
            </a:r>
            <a:r>
              <a:rPr lang="hu-HU" dirty="0" err="1" smtClean="0"/>
              <a:t>Reges</a:t>
            </a:r>
            <a:r>
              <a:rPr lang="hu-HU" dirty="0" smtClean="0"/>
              <a:t>:&lt;/</a:t>
            </a:r>
            <a:r>
              <a:rPr lang="hu-HU" dirty="0" err="1" smtClean="0"/>
              <a:t>span</a:t>
            </a:r>
            <a:r>
              <a:rPr lang="hu-HU" dirty="0" smtClean="0"/>
              <a:t>&gt; </a:t>
            </a:r>
            <a:r>
              <a:rPr lang="hu-HU" dirty="0" err="1" smtClean="0"/>
              <a:t>constructio</a:t>
            </a:r>
            <a:r>
              <a:rPr lang="hu-HU" dirty="0" smtClean="0"/>
              <a:t> </a:t>
            </a:r>
            <a:r>
              <a:rPr lang="hu-HU" dirty="0" err="1" smtClean="0"/>
              <a:t>interrete</a:t>
            </a:r>
            <a:r>
              <a:rPr lang="hu-HU" dirty="0" smtClean="0"/>
              <a:t>. Non </a:t>
            </a:r>
            <a:r>
              <a:rPr lang="hu-HU" dirty="0" err="1" smtClean="0"/>
              <a:t>potes</a:t>
            </a:r>
            <a:r>
              <a:rPr lang="hu-HU" dirty="0" smtClean="0"/>
              <a:t>, </a:t>
            </a:r>
            <a:r>
              <a:rPr lang="hu-HU" dirty="0" err="1" smtClean="0"/>
              <a:t>nisi</a:t>
            </a:r>
            <a:r>
              <a:rPr lang="hu-HU" dirty="0" smtClean="0"/>
              <a:t> </a:t>
            </a:r>
            <a:r>
              <a:rPr lang="hu-HU" dirty="0" err="1" smtClean="0"/>
              <a:t>retexueris</a:t>
            </a:r>
            <a:r>
              <a:rPr lang="hu-HU" dirty="0" smtClean="0"/>
              <a:t> illa. &lt;/p&gt;</a:t>
            </a:r>
          </a:p>
          <a:p>
            <a:r>
              <a:rPr lang="hu-HU" dirty="0" smtClean="0"/>
              <a:t>&lt;</a:t>
            </a:r>
            <a:r>
              <a:rPr lang="hu-HU" dirty="0" err="1" smtClean="0"/>
              <a:t>section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&lt;h1&gt;</a:t>
            </a:r>
            <a:r>
              <a:rPr lang="hu-HU" dirty="0" err="1" smtClean="0"/>
              <a:t>Prioris</a:t>
            </a:r>
            <a:r>
              <a:rPr lang="hu-HU" dirty="0" smtClean="0"/>
              <a:t> generis est </a:t>
            </a:r>
            <a:r>
              <a:rPr lang="hu-HU" dirty="0" err="1" smtClean="0"/>
              <a:t>docilitas</a:t>
            </a:r>
            <a:r>
              <a:rPr lang="hu-HU" dirty="0" smtClean="0"/>
              <a:t>&lt;/h1&gt;</a:t>
            </a:r>
          </a:p>
          <a:p>
            <a:r>
              <a:rPr lang="hu-HU" dirty="0" smtClean="0"/>
              <a:t>&lt;p </a:t>
            </a:r>
            <a:r>
              <a:rPr lang="hu-HU" dirty="0" err="1" smtClean="0"/>
              <a:t>title</a:t>
            </a:r>
            <a:r>
              <a:rPr lang="hu-HU" dirty="0" smtClean="0"/>
              <a:t>="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consectetur</a:t>
            </a:r>
            <a:r>
              <a:rPr lang="hu-HU" dirty="0" smtClean="0"/>
              <a:t>"&gt;</a:t>
            </a:r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&lt;/p&gt;</a:t>
            </a:r>
          </a:p>
          <a:p>
            <a:r>
              <a:rPr lang="hu-HU" dirty="0" smtClean="0"/>
              <a:t>&lt;/</a:t>
            </a:r>
            <a:r>
              <a:rPr lang="hu-HU" dirty="0" err="1" smtClean="0"/>
              <a:t>section</a:t>
            </a:r>
            <a:r>
              <a:rPr lang="hu-HU" dirty="0" smtClean="0"/>
              <a:t>&gt;</a:t>
            </a:r>
          </a:p>
          <a:p>
            <a:endParaRPr lang="hu-HU" dirty="0" smtClean="0"/>
          </a:p>
          <a:p>
            <a:r>
              <a:rPr lang="hu-HU" dirty="0" smtClean="0"/>
              <a:t>&lt;p  </a:t>
            </a:r>
            <a:r>
              <a:rPr lang="hu-HU" dirty="0" err="1" smtClean="0"/>
              <a:t>title</a:t>
            </a:r>
            <a:r>
              <a:rPr lang="hu-HU" dirty="0" smtClean="0"/>
              <a:t>="</a:t>
            </a:r>
            <a:r>
              <a:rPr lang="hu-HU" dirty="0" err="1" smtClean="0"/>
              <a:t>enim</a:t>
            </a:r>
            <a:r>
              <a:rPr lang="hu-HU" dirty="0" smtClean="0"/>
              <a:t> vitarum </a:t>
            </a:r>
            <a:r>
              <a:rPr lang="hu-HU" dirty="0" err="1" smtClean="0"/>
              <a:t>nobis</a:t>
            </a:r>
            <a:r>
              <a:rPr lang="hu-HU" dirty="0" smtClean="0"/>
              <a:t> </a:t>
            </a:r>
            <a:r>
              <a:rPr lang="hu-HU" dirty="0" err="1" smtClean="0"/>
              <a:t>erunt</a:t>
            </a:r>
            <a:r>
              <a:rPr lang="hu-HU" dirty="0" smtClean="0"/>
              <a:t>"&gt;Non </a:t>
            </a:r>
            <a:r>
              <a:rPr lang="hu-HU" dirty="0" err="1" smtClean="0"/>
              <a:t>potes</a:t>
            </a:r>
            <a:r>
              <a:rPr lang="hu-HU" dirty="0" smtClean="0"/>
              <a:t>, </a:t>
            </a:r>
            <a:r>
              <a:rPr lang="hu-HU" dirty="0" err="1" smtClean="0"/>
              <a:t>nisi</a:t>
            </a:r>
            <a:r>
              <a:rPr lang="hu-HU" dirty="0" smtClean="0"/>
              <a:t> </a:t>
            </a:r>
            <a:r>
              <a:rPr lang="hu-HU" dirty="0" err="1" smtClean="0"/>
              <a:t>retexueris</a:t>
            </a:r>
            <a:r>
              <a:rPr lang="hu-HU" dirty="0" smtClean="0"/>
              <a:t> illa.  &lt;</a:t>
            </a:r>
            <a:r>
              <a:rPr lang="hu-HU" dirty="0" err="1" smtClean="0"/>
              <a:t>span</a:t>
            </a:r>
            <a:r>
              <a:rPr lang="hu-HU" dirty="0" smtClean="0"/>
              <a:t> </a:t>
            </a:r>
            <a:r>
              <a:rPr lang="hu-HU" dirty="0" err="1" smtClean="0"/>
              <a:t>id</a:t>
            </a:r>
            <a:r>
              <a:rPr lang="hu-HU" dirty="0" smtClean="0"/>
              <a:t>="teszt2"&gt;</a:t>
            </a:r>
            <a:r>
              <a:rPr lang="hu-HU" dirty="0" err="1" smtClean="0"/>
              <a:t>Pugnant</a:t>
            </a:r>
            <a:r>
              <a:rPr lang="hu-HU" dirty="0" smtClean="0"/>
              <a:t> </a:t>
            </a:r>
            <a:r>
              <a:rPr lang="hu-HU" dirty="0" err="1" smtClean="0"/>
              <a:t>Stoici</a:t>
            </a:r>
            <a:r>
              <a:rPr lang="hu-HU" dirty="0" smtClean="0"/>
              <a:t> cum </a:t>
            </a:r>
            <a:r>
              <a:rPr lang="hu-HU" dirty="0" err="1" smtClean="0"/>
              <a:t>Peripateticis</a:t>
            </a:r>
            <a:r>
              <a:rPr lang="hu-HU" dirty="0" smtClean="0"/>
              <a:t>&lt;/</a:t>
            </a:r>
            <a:r>
              <a:rPr lang="hu-HU" dirty="0" err="1" smtClean="0"/>
              <a:t>span</a:t>
            </a:r>
            <a:r>
              <a:rPr lang="hu-HU" dirty="0" smtClean="0"/>
              <a:t>&gt;. </a:t>
            </a:r>
            <a:r>
              <a:rPr lang="hu-HU" dirty="0" err="1" smtClean="0"/>
              <a:t>Quod</a:t>
            </a:r>
            <a:r>
              <a:rPr lang="hu-HU" dirty="0" smtClean="0"/>
              <a:t> cum </a:t>
            </a:r>
            <a:r>
              <a:rPr lang="hu-HU" dirty="0" err="1" smtClean="0"/>
              <a:t>dixissent</a:t>
            </a:r>
            <a:r>
              <a:rPr lang="hu-HU" dirty="0" smtClean="0"/>
              <a:t>, </a:t>
            </a:r>
            <a:r>
              <a:rPr lang="hu-HU" dirty="0" err="1" smtClean="0"/>
              <a:t>ille</a:t>
            </a:r>
            <a:r>
              <a:rPr lang="hu-HU" dirty="0" smtClean="0"/>
              <a:t> </a:t>
            </a:r>
            <a:r>
              <a:rPr lang="hu-HU" dirty="0" err="1" smtClean="0"/>
              <a:t>contra</a:t>
            </a:r>
            <a:r>
              <a:rPr lang="hu-HU" dirty="0" smtClean="0"/>
              <a:t>. &lt;/p&gt;</a:t>
            </a:r>
          </a:p>
          <a:p>
            <a:endParaRPr lang="hu-HU" dirty="0" smtClean="0"/>
          </a:p>
          <a:p>
            <a:r>
              <a:rPr lang="hu-HU" dirty="0" smtClean="0"/>
              <a:t>&lt;p&gt;&lt;a </a:t>
            </a:r>
            <a:r>
              <a:rPr lang="hu-HU" dirty="0" err="1" smtClean="0"/>
              <a:t>href</a:t>
            </a:r>
            <a:r>
              <a:rPr lang="hu-HU" dirty="0" smtClean="0"/>
              <a:t>="http://webfejlesztes.elte.hu"&gt;Quam </a:t>
            </a:r>
            <a:r>
              <a:rPr lang="hu-HU" dirty="0" err="1" smtClean="0"/>
              <a:t>ob</a:t>
            </a:r>
            <a:r>
              <a:rPr lang="hu-HU" dirty="0" smtClean="0"/>
              <a:t> </a:t>
            </a:r>
            <a:r>
              <a:rPr lang="hu-HU" dirty="0" err="1" smtClean="0"/>
              <a:t>rem</a:t>
            </a:r>
            <a:r>
              <a:rPr lang="hu-HU" dirty="0" smtClean="0"/>
              <a:t> tandem&lt;/a&gt;, </a:t>
            </a:r>
            <a:r>
              <a:rPr lang="hu-HU" dirty="0" err="1" smtClean="0"/>
              <a:t>inquit</a:t>
            </a:r>
            <a:r>
              <a:rPr lang="hu-HU" dirty="0" smtClean="0"/>
              <a:t>, non </a:t>
            </a:r>
            <a:r>
              <a:rPr lang="hu-HU" dirty="0" err="1" smtClean="0"/>
              <a:t>satisfacit</a:t>
            </a:r>
            <a:r>
              <a:rPr lang="hu-HU" dirty="0" smtClean="0"/>
              <a:t>? </a:t>
            </a:r>
            <a:r>
              <a:rPr lang="hu-HU" dirty="0" err="1" smtClean="0"/>
              <a:t>Respondeat</a:t>
            </a:r>
            <a:r>
              <a:rPr lang="hu-HU" dirty="0" smtClean="0"/>
              <a:t> </a:t>
            </a:r>
            <a:r>
              <a:rPr lang="hu-HU" dirty="0" err="1" smtClean="0"/>
              <a:t>totidem</a:t>
            </a:r>
            <a:r>
              <a:rPr lang="hu-HU" dirty="0" smtClean="0"/>
              <a:t> verbis. </a:t>
            </a:r>
            <a:r>
              <a:rPr lang="hu-HU" dirty="0" err="1" smtClean="0"/>
              <a:t>Sumenda</a:t>
            </a:r>
            <a:r>
              <a:rPr lang="hu-HU" dirty="0" smtClean="0"/>
              <a:t> </a:t>
            </a:r>
            <a:r>
              <a:rPr lang="hu-HU" dirty="0" err="1" smtClean="0"/>
              <a:t>potius</a:t>
            </a:r>
            <a:r>
              <a:rPr lang="hu-HU" dirty="0" smtClean="0"/>
              <a:t> </a:t>
            </a:r>
            <a:r>
              <a:rPr lang="hu-HU" dirty="0" err="1" smtClean="0"/>
              <a:t>quam</a:t>
            </a:r>
            <a:r>
              <a:rPr lang="hu-HU" dirty="0" smtClean="0"/>
              <a:t> </a:t>
            </a:r>
            <a:r>
              <a:rPr lang="hu-HU" dirty="0" err="1" smtClean="0"/>
              <a:t>expetenda</a:t>
            </a:r>
            <a:r>
              <a:rPr lang="hu-HU" dirty="0" smtClean="0"/>
              <a:t>.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haec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pueris</a:t>
            </a:r>
            <a:r>
              <a:rPr lang="hu-HU" dirty="0" smtClean="0"/>
              <a:t>; </a:t>
            </a:r>
            <a:r>
              <a:rPr lang="hu-HU" dirty="0" err="1" smtClean="0"/>
              <a:t>Odium</a:t>
            </a:r>
            <a:r>
              <a:rPr lang="hu-HU" dirty="0" smtClean="0"/>
              <a:t> </a:t>
            </a:r>
            <a:r>
              <a:rPr lang="hu-HU" dirty="0" err="1" smtClean="0"/>
              <a:t>autem</a:t>
            </a:r>
            <a:r>
              <a:rPr lang="hu-HU" dirty="0" smtClean="0"/>
              <a:t> et </a:t>
            </a:r>
            <a:r>
              <a:rPr lang="hu-HU" dirty="0" err="1" smtClean="0"/>
              <a:t>invidiam</a:t>
            </a:r>
            <a:r>
              <a:rPr lang="hu-HU" dirty="0" smtClean="0"/>
              <a:t> </a:t>
            </a:r>
            <a:r>
              <a:rPr lang="hu-HU" dirty="0" err="1" smtClean="0"/>
              <a:t>facile</a:t>
            </a:r>
            <a:r>
              <a:rPr lang="hu-HU" dirty="0" smtClean="0"/>
              <a:t> </a:t>
            </a:r>
            <a:r>
              <a:rPr lang="hu-HU" dirty="0" err="1" smtClean="0"/>
              <a:t>vitabis</a:t>
            </a:r>
            <a:r>
              <a:rPr lang="hu-HU" dirty="0" smtClean="0"/>
              <a:t>. </a:t>
            </a:r>
            <a:r>
              <a:rPr lang="hu-HU" dirty="0" err="1" smtClean="0"/>
              <a:t>Haec</a:t>
            </a:r>
            <a:r>
              <a:rPr lang="hu-HU" dirty="0" smtClean="0"/>
              <a:t> </a:t>
            </a:r>
            <a:r>
              <a:rPr lang="hu-HU" dirty="0" err="1" smtClean="0"/>
              <a:t>dicuntur</a:t>
            </a:r>
            <a:r>
              <a:rPr lang="hu-HU" dirty="0" smtClean="0"/>
              <a:t> </a:t>
            </a:r>
            <a:r>
              <a:rPr lang="hu-HU" dirty="0" err="1" smtClean="0"/>
              <a:t>inconstantissime</a:t>
            </a:r>
            <a:r>
              <a:rPr lang="hu-HU" dirty="0" smtClean="0"/>
              <a:t>. </a:t>
            </a:r>
            <a:r>
              <a:rPr lang="hu-HU" dirty="0" err="1" smtClean="0"/>
              <a:t>Quid</a:t>
            </a:r>
            <a:r>
              <a:rPr lang="hu-HU" dirty="0" smtClean="0"/>
              <a:t> ergo? </a:t>
            </a:r>
            <a:r>
              <a:rPr lang="hu-HU" dirty="0" err="1" smtClean="0"/>
              <a:t>Stoicos</a:t>
            </a:r>
            <a:r>
              <a:rPr lang="hu-HU" dirty="0" smtClean="0"/>
              <a:t> </a:t>
            </a:r>
            <a:r>
              <a:rPr lang="hu-HU" dirty="0" err="1" smtClean="0"/>
              <a:t>roga</a:t>
            </a:r>
            <a:r>
              <a:rPr lang="hu-HU" dirty="0" smtClean="0"/>
              <a:t>. &lt;/p&gt;</a:t>
            </a:r>
          </a:p>
          <a:p>
            <a:endParaRPr lang="hu-HU" dirty="0" smtClean="0"/>
          </a:p>
          <a:p>
            <a:r>
              <a:rPr lang="hu-HU" dirty="0" smtClean="0"/>
              <a:t>&lt;h2&gt;</a:t>
            </a:r>
            <a:r>
              <a:rPr lang="hu-HU" dirty="0" err="1" smtClean="0"/>
              <a:t>Etiam</a:t>
            </a:r>
            <a:r>
              <a:rPr lang="hu-HU" dirty="0" smtClean="0"/>
              <a:t> </a:t>
            </a:r>
            <a:r>
              <a:rPr lang="hu-HU" dirty="0" err="1" smtClean="0"/>
              <a:t>beatissimum</a:t>
            </a:r>
            <a:r>
              <a:rPr lang="hu-HU" dirty="0" smtClean="0"/>
              <a:t>&lt;/</a:t>
            </a:r>
            <a:r>
              <a:rPr lang="hu-HU" dirty="0" err="1" smtClean="0"/>
              <a:t>h2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&lt;p&gt;</a:t>
            </a:r>
            <a:r>
              <a:rPr lang="hu-HU" dirty="0" err="1" smtClean="0"/>
              <a:t>Scaevolam</a:t>
            </a:r>
            <a:r>
              <a:rPr lang="hu-HU" dirty="0" smtClean="0"/>
              <a:t> M. </a:t>
            </a:r>
            <a:r>
              <a:rPr lang="hu-HU" dirty="0" err="1" smtClean="0"/>
              <a:t>Falli</a:t>
            </a:r>
            <a:r>
              <a:rPr lang="hu-HU" dirty="0" smtClean="0"/>
              <a:t> </a:t>
            </a:r>
            <a:r>
              <a:rPr lang="hu-HU" dirty="0" err="1" smtClean="0"/>
              <a:t>igitur</a:t>
            </a:r>
            <a:r>
              <a:rPr lang="hu-HU" dirty="0" smtClean="0"/>
              <a:t> </a:t>
            </a:r>
            <a:r>
              <a:rPr lang="hu-HU" dirty="0" err="1" smtClean="0"/>
              <a:t>possumus</a:t>
            </a:r>
            <a:r>
              <a:rPr lang="hu-HU" dirty="0" smtClean="0"/>
              <a:t>.  &lt;</a:t>
            </a:r>
            <a:r>
              <a:rPr lang="hu-HU" dirty="0" err="1" smtClean="0"/>
              <a:t>span</a:t>
            </a:r>
            <a:r>
              <a:rPr lang="hu-HU" dirty="0" smtClean="0"/>
              <a:t> </a:t>
            </a:r>
            <a:r>
              <a:rPr lang="hu-HU" dirty="0" err="1" smtClean="0"/>
              <a:t>id</a:t>
            </a:r>
            <a:r>
              <a:rPr lang="hu-HU" dirty="0" smtClean="0"/>
              <a:t>="sz1"&gt;</a:t>
            </a:r>
            <a:r>
              <a:rPr lang="hu-HU" dirty="0" err="1" smtClean="0"/>
              <a:t>Utilitatis</a:t>
            </a:r>
            <a:r>
              <a:rPr lang="hu-HU" dirty="0" smtClean="0"/>
              <a:t>&lt;/</a:t>
            </a:r>
            <a:r>
              <a:rPr lang="hu-HU" dirty="0" err="1" smtClean="0"/>
              <a:t>span</a:t>
            </a:r>
            <a:r>
              <a:rPr lang="hu-HU" dirty="0" smtClean="0"/>
              <a:t>&gt; causa </a:t>
            </a:r>
            <a:r>
              <a:rPr lang="hu-HU" dirty="0" err="1" smtClean="0"/>
              <a:t>amicitia</a:t>
            </a:r>
            <a:r>
              <a:rPr lang="hu-HU" dirty="0" smtClean="0"/>
              <a:t> est </a:t>
            </a:r>
            <a:r>
              <a:rPr lang="hu-HU" dirty="0" err="1" smtClean="0"/>
              <a:t>quaesita</a:t>
            </a:r>
            <a:r>
              <a:rPr lang="hu-HU" dirty="0" smtClean="0"/>
              <a:t>. </a:t>
            </a:r>
            <a:r>
              <a:rPr lang="hu-HU" dirty="0" err="1" smtClean="0"/>
              <a:t>Eaedem</a:t>
            </a:r>
            <a:r>
              <a:rPr lang="hu-HU" dirty="0" smtClean="0"/>
              <a:t> res </a:t>
            </a:r>
            <a:r>
              <a:rPr lang="hu-HU" dirty="0" err="1" smtClean="0"/>
              <a:t>maneant</a:t>
            </a:r>
            <a:r>
              <a:rPr lang="hu-HU" dirty="0" smtClean="0"/>
              <a:t> </a:t>
            </a:r>
            <a:r>
              <a:rPr lang="hu-HU" dirty="0" err="1" smtClean="0"/>
              <a:t>alio</a:t>
            </a:r>
            <a:r>
              <a:rPr lang="hu-HU" dirty="0" smtClean="0"/>
              <a:t> </a:t>
            </a:r>
            <a:r>
              <a:rPr lang="hu-HU" dirty="0" err="1" smtClean="0"/>
              <a:t>modo</a:t>
            </a:r>
            <a:r>
              <a:rPr lang="hu-HU" dirty="0" smtClean="0"/>
              <a:t>. Tibi hoc </a:t>
            </a:r>
            <a:r>
              <a:rPr lang="hu-HU" dirty="0" err="1" smtClean="0"/>
              <a:t>incredibile</a:t>
            </a:r>
            <a:r>
              <a:rPr lang="hu-HU" dirty="0" smtClean="0"/>
              <a:t>,  &lt;</a:t>
            </a:r>
            <a:r>
              <a:rPr lang="hu-HU" dirty="0" err="1" smtClean="0"/>
              <a:t>span</a:t>
            </a:r>
            <a:r>
              <a:rPr lang="hu-HU" dirty="0" smtClean="0"/>
              <a:t> </a:t>
            </a:r>
            <a:r>
              <a:rPr lang="hu-HU" dirty="0" err="1" smtClean="0"/>
              <a:t>id</a:t>
            </a:r>
            <a:r>
              <a:rPr lang="hu-HU" dirty="0" smtClean="0"/>
              <a:t>="sz2"&gt;</a:t>
            </a:r>
            <a:r>
              <a:rPr lang="hu-HU" dirty="0" err="1" smtClean="0"/>
              <a:t>quod</a:t>
            </a:r>
            <a:r>
              <a:rPr lang="hu-HU" dirty="0" smtClean="0"/>
              <a:t> </a:t>
            </a:r>
            <a:r>
              <a:rPr lang="hu-HU" dirty="0" err="1" smtClean="0"/>
              <a:t>beatissimum</a:t>
            </a:r>
            <a:r>
              <a:rPr lang="hu-HU" dirty="0" smtClean="0"/>
              <a:t>&lt;/</a:t>
            </a:r>
            <a:r>
              <a:rPr lang="hu-HU" dirty="0" err="1" smtClean="0"/>
              <a:t>span</a:t>
            </a:r>
            <a:r>
              <a:rPr lang="hu-HU" dirty="0" smtClean="0"/>
              <a:t>&gt;. &lt;/p&gt;</a:t>
            </a:r>
          </a:p>
          <a:p>
            <a:endParaRPr lang="hu-HU" dirty="0" smtClean="0"/>
          </a:p>
          <a:p>
            <a:r>
              <a:rPr lang="hu-HU" dirty="0" smtClean="0"/>
              <a:t>&lt;</a:t>
            </a:r>
            <a:r>
              <a:rPr lang="hu-HU" dirty="0" err="1" smtClean="0"/>
              <a:t>ul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	&lt;</a:t>
            </a:r>
            <a:r>
              <a:rPr lang="hu-HU" dirty="0" err="1" smtClean="0"/>
              <a:t>li</a:t>
            </a:r>
            <a:r>
              <a:rPr lang="hu-HU" dirty="0" smtClean="0"/>
              <a:t>&gt;</a:t>
            </a:r>
            <a:r>
              <a:rPr lang="hu-HU" dirty="0" err="1" smtClean="0"/>
              <a:t>Duarum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 vitarum </a:t>
            </a:r>
            <a:r>
              <a:rPr lang="hu-HU" dirty="0" err="1" smtClean="0"/>
              <a:t>nobis</a:t>
            </a:r>
            <a:r>
              <a:rPr lang="hu-HU" dirty="0" smtClean="0"/>
              <a:t> </a:t>
            </a:r>
            <a:r>
              <a:rPr lang="hu-HU" dirty="0" err="1" smtClean="0"/>
              <a:t>erunt</a:t>
            </a:r>
            <a:r>
              <a:rPr lang="hu-HU" dirty="0" smtClean="0"/>
              <a:t> </a:t>
            </a:r>
            <a:r>
              <a:rPr lang="hu-HU" dirty="0" err="1" smtClean="0"/>
              <a:t>instituta</a:t>
            </a:r>
            <a:r>
              <a:rPr lang="hu-HU" dirty="0" smtClean="0"/>
              <a:t> </a:t>
            </a:r>
            <a:r>
              <a:rPr lang="hu-HU" dirty="0" err="1" smtClean="0"/>
              <a:t>capienda</a:t>
            </a:r>
            <a:r>
              <a:rPr lang="hu-HU" dirty="0" smtClean="0"/>
              <a:t>.&lt;/</a:t>
            </a:r>
            <a:r>
              <a:rPr lang="hu-HU" dirty="0" err="1" smtClean="0"/>
              <a:t>li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	&lt;</a:t>
            </a:r>
            <a:r>
              <a:rPr lang="hu-HU" dirty="0" err="1" smtClean="0"/>
              <a:t>li</a:t>
            </a:r>
            <a:r>
              <a:rPr lang="hu-HU" dirty="0" smtClean="0"/>
              <a:t>&gt;</a:t>
            </a:r>
            <a:r>
              <a:rPr lang="hu-HU" dirty="0" err="1" smtClean="0"/>
              <a:t>Memini</a:t>
            </a:r>
            <a:r>
              <a:rPr lang="hu-HU" dirty="0" smtClean="0"/>
              <a:t> </a:t>
            </a:r>
            <a:r>
              <a:rPr lang="hu-HU" dirty="0" err="1" smtClean="0"/>
              <a:t>me</a:t>
            </a:r>
            <a:r>
              <a:rPr lang="hu-HU" dirty="0" smtClean="0"/>
              <a:t> </a:t>
            </a:r>
            <a:r>
              <a:rPr lang="hu-HU" dirty="0" err="1" smtClean="0"/>
              <a:t>adesse</a:t>
            </a:r>
            <a:r>
              <a:rPr lang="hu-HU" dirty="0" smtClean="0"/>
              <a:t> P.&lt;/</a:t>
            </a:r>
            <a:r>
              <a:rPr lang="hu-HU" dirty="0" err="1" smtClean="0"/>
              <a:t>li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	&lt;</a:t>
            </a:r>
            <a:r>
              <a:rPr lang="hu-HU" dirty="0" err="1" smtClean="0"/>
              <a:t>li</a:t>
            </a:r>
            <a:r>
              <a:rPr lang="hu-HU" dirty="0" smtClean="0"/>
              <a:t> </a:t>
            </a:r>
            <a:r>
              <a:rPr lang="hu-HU" dirty="0" err="1" smtClean="0"/>
              <a:t>id</a:t>
            </a:r>
            <a:r>
              <a:rPr lang="hu-HU" dirty="0" smtClean="0"/>
              <a:t>="listaelem"&gt;Res </a:t>
            </a:r>
            <a:r>
              <a:rPr lang="hu-HU" dirty="0" err="1" smtClean="0"/>
              <a:t>enim</a:t>
            </a:r>
            <a:r>
              <a:rPr lang="hu-HU" dirty="0" smtClean="0"/>
              <a:t> se </a:t>
            </a:r>
            <a:r>
              <a:rPr lang="hu-HU" dirty="0" err="1" smtClean="0"/>
              <a:t>praeclare</a:t>
            </a:r>
            <a:r>
              <a:rPr lang="hu-HU" dirty="0" smtClean="0"/>
              <a:t> </a:t>
            </a:r>
            <a:r>
              <a:rPr lang="hu-HU" dirty="0" err="1" smtClean="0"/>
              <a:t>habebat</a:t>
            </a:r>
            <a:r>
              <a:rPr lang="hu-HU" dirty="0" smtClean="0"/>
              <a:t>, et </a:t>
            </a:r>
            <a:r>
              <a:rPr lang="hu-HU" dirty="0" err="1" smtClean="0"/>
              <a:t>quidem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utraque</a:t>
            </a:r>
            <a:r>
              <a:rPr lang="hu-HU" dirty="0" smtClean="0"/>
              <a:t> parte.&lt;</a:t>
            </a:r>
            <a:r>
              <a:rPr lang="hu-HU" dirty="0" err="1" smtClean="0"/>
              <a:t>ul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	&lt;</a:t>
            </a:r>
            <a:r>
              <a:rPr lang="hu-HU" dirty="0" err="1" smtClean="0"/>
              <a:t>li</a:t>
            </a:r>
            <a:r>
              <a:rPr lang="hu-HU" dirty="0" smtClean="0"/>
              <a:t>&gt;</a:t>
            </a:r>
            <a:r>
              <a:rPr lang="hu-HU" dirty="0" err="1" smtClean="0"/>
              <a:t>Virtutibus</a:t>
            </a:r>
            <a:r>
              <a:rPr lang="hu-HU" dirty="0" smtClean="0"/>
              <a:t> </a:t>
            </a:r>
            <a:r>
              <a:rPr lang="hu-HU" dirty="0" err="1" smtClean="0"/>
              <a:t>igitur</a:t>
            </a:r>
            <a:r>
              <a:rPr lang="hu-HU" dirty="0" smtClean="0"/>
              <a:t> </a:t>
            </a:r>
            <a:r>
              <a:rPr lang="hu-HU" dirty="0" err="1" smtClean="0"/>
              <a:t>rectissime</a:t>
            </a:r>
            <a:r>
              <a:rPr lang="hu-HU" dirty="0" smtClean="0"/>
              <a:t> </a:t>
            </a:r>
            <a:r>
              <a:rPr lang="hu-HU" dirty="0" err="1" smtClean="0"/>
              <a:t>mihi</a:t>
            </a:r>
            <a:r>
              <a:rPr lang="hu-HU" dirty="0" smtClean="0"/>
              <a:t> </a:t>
            </a:r>
            <a:r>
              <a:rPr lang="hu-HU" dirty="0" err="1" smtClean="0"/>
              <a:t>videris</a:t>
            </a:r>
            <a:r>
              <a:rPr lang="hu-HU" dirty="0" smtClean="0"/>
              <a:t> et ad </a:t>
            </a:r>
            <a:r>
              <a:rPr lang="hu-HU" dirty="0" err="1" smtClean="0"/>
              <a:t>consuetudinem</a:t>
            </a:r>
            <a:r>
              <a:rPr lang="hu-HU" dirty="0" smtClean="0"/>
              <a:t> </a:t>
            </a:r>
            <a:r>
              <a:rPr lang="hu-HU" dirty="0" err="1" smtClean="0"/>
              <a:t>nostrae</a:t>
            </a:r>
            <a:r>
              <a:rPr lang="hu-HU" dirty="0" smtClean="0"/>
              <a:t> </a:t>
            </a:r>
            <a:r>
              <a:rPr lang="hu-HU" dirty="0" err="1" smtClean="0"/>
              <a:t>orationis</a:t>
            </a:r>
            <a:r>
              <a:rPr lang="hu-HU" dirty="0" smtClean="0"/>
              <a:t> </a:t>
            </a:r>
            <a:r>
              <a:rPr lang="hu-HU" dirty="0" err="1" smtClean="0"/>
              <a:t>vitia</a:t>
            </a:r>
            <a:r>
              <a:rPr lang="hu-HU" dirty="0" smtClean="0"/>
              <a:t> </a:t>
            </a:r>
            <a:r>
              <a:rPr lang="hu-HU" dirty="0" err="1" smtClean="0"/>
              <a:t>posuisse</a:t>
            </a:r>
            <a:r>
              <a:rPr lang="hu-HU" dirty="0" smtClean="0"/>
              <a:t> </a:t>
            </a:r>
            <a:r>
              <a:rPr lang="hu-HU" dirty="0" err="1" smtClean="0"/>
              <a:t>contraria</a:t>
            </a:r>
            <a:r>
              <a:rPr lang="hu-HU" dirty="0" smtClean="0"/>
              <a:t>.&lt;/</a:t>
            </a:r>
            <a:r>
              <a:rPr lang="hu-HU" dirty="0" err="1" smtClean="0"/>
              <a:t>li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	&lt;</a:t>
            </a:r>
            <a:r>
              <a:rPr lang="hu-HU" dirty="0" err="1" smtClean="0"/>
              <a:t>li</a:t>
            </a:r>
            <a:r>
              <a:rPr lang="hu-HU" dirty="0" smtClean="0"/>
              <a:t>&gt;</a:t>
            </a:r>
            <a:r>
              <a:rPr lang="hu-HU" dirty="0" err="1" smtClean="0"/>
              <a:t>Quia</a:t>
            </a:r>
            <a:r>
              <a:rPr lang="hu-HU" dirty="0" smtClean="0"/>
              <a:t>, </a:t>
            </a:r>
            <a:r>
              <a:rPr lang="hu-HU" dirty="0" err="1" smtClean="0"/>
              <a:t>si</a:t>
            </a:r>
            <a:r>
              <a:rPr lang="hu-HU" dirty="0" smtClean="0"/>
              <a:t> </a:t>
            </a:r>
            <a:r>
              <a:rPr lang="hu-HU" dirty="0" err="1" smtClean="0"/>
              <a:t>mala</a:t>
            </a:r>
            <a:r>
              <a:rPr lang="hu-HU" dirty="0" smtClean="0"/>
              <a:t> </a:t>
            </a:r>
            <a:r>
              <a:rPr lang="hu-HU" dirty="0" err="1" smtClean="0"/>
              <a:t>sunt</a:t>
            </a:r>
            <a:r>
              <a:rPr lang="hu-HU" dirty="0" smtClean="0"/>
              <a:t>, is, </a:t>
            </a:r>
            <a:r>
              <a:rPr lang="hu-HU" dirty="0" err="1" smtClean="0"/>
              <a:t>qui</a:t>
            </a:r>
            <a:r>
              <a:rPr lang="hu-HU" dirty="0" smtClean="0"/>
              <a:t> </a:t>
            </a:r>
            <a:r>
              <a:rPr lang="hu-HU" dirty="0" err="1" smtClean="0"/>
              <a:t>erit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iis</a:t>
            </a:r>
            <a:r>
              <a:rPr lang="hu-HU" dirty="0" smtClean="0"/>
              <a:t>, </a:t>
            </a:r>
            <a:r>
              <a:rPr lang="hu-HU" dirty="0" err="1" smtClean="0"/>
              <a:t>beatus</a:t>
            </a:r>
            <a:r>
              <a:rPr lang="hu-HU" dirty="0" smtClean="0"/>
              <a:t> non </a:t>
            </a:r>
            <a:r>
              <a:rPr lang="hu-HU" dirty="0" err="1" smtClean="0"/>
              <a:t>erit</a:t>
            </a:r>
            <a:r>
              <a:rPr lang="hu-HU" dirty="0" smtClean="0"/>
              <a:t>.&lt;/</a:t>
            </a:r>
            <a:r>
              <a:rPr lang="hu-HU" dirty="0" err="1" smtClean="0"/>
              <a:t>li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	&lt;</a:t>
            </a:r>
            <a:r>
              <a:rPr lang="hu-HU" dirty="0" err="1" smtClean="0"/>
              <a:t>li</a:t>
            </a:r>
            <a:r>
              <a:rPr lang="hu-HU" dirty="0" smtClean="0"/>
              <a:t>&gt;</a:t>
            </a:r>
            <a:r>
              <a:rPr lang="hu-HU" dirty="0" err="1" smtClean="0"/>
              <a:t>Quid</a:t>
            </a:r>
            <a:r>
              <a:rPr lang="hu-HU" dirty="0" smtClean="0"/>
              <a:t> </a:t>
            </a:r>
            <a:r>
              <a:rPr lang="hu-HU" dirty="0" err="1" smtClean="0"/>
              <a:t>igitur</a:t>
            </a:r>
            <a:r>
              <a:rPr lang="hu-HU" dirty="0" smtClean="0"/>
              <a:t> </a:t>
            </a:r>
            <a:r>
              <a:rPr lang="hu-HU" dirty="0" err="1" smtClean="0"/>
              <a:t>dubitamus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tota</a:t>
            </a:r>
            <a:r>
              <a:rPr lang="hu-HU" dirty="0" smtClean="0"/>
              <a:t> </a:t>
            </a:r>
            <a:r>
              <a:rPr lang="hu-HU" dirty="0" err="1" smtClean="0"/>
              <a:t>eius</a:t>
            </a:r>
            <a:r>
              <a:rPr lang="hu-HU" dirty="0" smtClean="0"/>
              <a:t> </a:t>
            </a:r>
            <a:r>
              <a:rPr lang="hu-HU" dirty="0" err="1" smtClean="0"/>
              <a:t>natura</a:t>
            </a:r>
            <a:r>
              <a:rPr lang="hu-HU" dirty="0" smtClean="0"/>
              <a:t> </a:t>
            </a:r>
            <a:r>
              <a:rPr lang="hu-HU" dirty="0" err="1" smtClean="0"/>
              <a:t>quaerere</a:t>
            </a:r>
            <a:r>
              <a:rPr lang="hu-HU" dirty="0" smtClean="0"/>
              <a:t> </a:t>
            </a:r>
            <a:r>
              <a:rPr lang="hu-HU" dirty="0" err="1" smtClean="0"/>
              <a:t>quid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effectum</a:t>
            </a:r>
            <a:r>
              <a:rPr lang="hu-HU" dirty="0" smtClean="0"/>
              <a:t>?&lt;/</a:t>
            </a:r>
            <a:r>
              <a:rPr lang="hu-HU" dirty="0" err="1" smtClean="0"/>
              <a:t>li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&lt;/</a:t>
            </a:r>
            <a:r>
              <a:rPr lang="hu-HU" dirty="0" err="1" smtClean="0"/>
              <a:t>ul</a:t>
            </a:r>
            <a:r>
              <a:rPr lang="hu-HU" dirty="0" smtClean="0"/>
              <a:t>&gt;	&lt;/</a:t>
            </a:r>
            <a:r>
              <a:rPr lang="hu-HU" dirty="0" err="1" smtClean="0"/>
              <a:t>li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	&lt;</a:t>
            </a:r>
            <a:r>
              <a:rPr lang="hu-HU" dirty="0" err="1" smtClean="0"/>
              <a:t>li</a:t>
            </a:r>
            <a:r>
              <a:rPr lang="hu-HU" dirty="0" smtClean="0"/>
              <a:t>&gt;Sin </a:t>
            </a:r>
            <a:r>
              <a:rPr lang="hu-HU" dirty="0" err="1" smtClean="0"/>
              <a:t>laboramus</a:t>
            </a:r>
            <a:r>
              <a:rPr lang="hu-HU" dirty="0" smtClean="0"/>
              <a:t>, </a:t>
            </a:r>
            <a:r>
              <a:rPr lang="hu-HU" dirty="0" err="1" smtClean="0"/>
              <a:t>quis</a:t>
            </a:r>
            <a:r>
              <a:rPr lang="hu-HU" dirty="0" smtClean="0"/>
              <a:t> est, </a:t>
            </a:r>
            <a:r>
              <a:rPr lang="hu-HU" dirty="0" err="1" smtClean="0"/>
              <a:t>qui</a:t>
            </a:r>
            <a:r>
              <a:rPr lang="hu-HU" dirty="0" smtClean="0"/>
              <a:t> </a:t>
            </a:r>
            <a:r>
              <a:rPr lang="hu-HU" dirty="0" err="1" smtClean="0"/>
              <a:t>alienae</a:t>
            </a:r>
            <a:r>
              <a:rPr lang="hu-HU" dirty="0" smtClean="0"/>
              <a:t> </a:t>
            </a:r>
            <a:r>
              <a:rPr lang="hu-HU" dirty="0" err="1" smtClean="0"/>
              <a:t>modum</a:t>
            </a:r>
            <a:r>
              <a:rPr lang="hu-HU" dirty="0" smtClean="0"/>
              <a:t> </a:t>
            </a:r>
            <a:r>
              <a:rPr lang="hu-HU" dirty="0" err="1" smtClean="0"/>
              <a:t>statuat</a:t>
            </a:r>
            <a:r>
              <a:rPr lang="hu-HU" dirty="0" smtClean="0"/>
              <a:t> </a:t>
            </a:r>
            <a:r>
              <a:rPr lang="hu-HU" dirty="0" err="1" smtClean="0"/>
              <a:t>industriae</a:t>
            </a:r>
            <a:r>
              <a:rPr lang="hu-HU" dirty="0" smtClean="0"/>
              <a:t>?&lt;/</a:t>
            </a:r>
            <a:r>
              <a:rPr lang="hu-HU" dirty="0" err="1" smtClean="0"/>
              <a:t>li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	&lt;</a:t>
            </a:r>
            <a:r>
              <a:rPr lang="hu-HU" dirty="0" err="1" smtClean="0"/>
              <a:t>li</a:t>
            </a:r>
            <a:r>
              <a:rPr lang="hu-HU" dirty="0" smtClean="0"/>
              <a:t>&gt;</a:t>
            </a:r>
            <a:r>
              <a:rPr lang="hu-HU" dirty="0" err="1" smtClean="0"/>
              <a:t>Nam</a:t>
            </a:r>
            <a:r>
              <a:rPr lang="hu-HU" dirty="0" smtClean="0"/>
              <a:t> </a:t>
            </a:r>
            <a:r>
              <a:rPr lang="hu-HU" dirty="0" err="1" smtClean="0"/>
              <a:t>si</a:t>
            </a:r>
            <a:r>
              <a:rPr lang="hu-HU" dirty="0" smtClean="0"/>
              <a:t> </a:t>
            </a:r>
            <a:r>
              <a:rPr lang="hu-HU" dirty="0" err="1" smtClean="0"/>
              <a:t>amitti</a:t>
            </a:r>
            <a:r>
              <a:rPr lang="hu-HU" dirty="0" smtClean="0"/>
              <a:t> vita </a:t>
            </a:r>
            <a:r>
              <a:rPr lang="hu-HU" dirty="0" err="1" smtClean="0"/>
              <a:t>beata</a:t>
            </a:r>
            <a:r>
              <a:rPr lang="hu-HU" dirty="0" smtClean="0"/>
              <a:t> </a:t>
            </a:r>
            <a:r>
              <a:rPr lang="hu-HU" dirty="0" err="1" smtClean="0"/>
              <a:t>potest</a:t>
            </a:r>
            <a:r>
              <a:rPr lang="hu-HU" dirty="0" smtClean="0"/>
              <a:t>, </a:t>
            </a:r>
            <a:r>
              <a:rPr lang="hu-HU" dirty="0" err="1" smtClean="0"/>
              <a:t>beata</a:t>
            </a:r>
            <a:r>
              <a:rPr lang="hu-HU" dirty="0" smtClean="0"/>
              <a:t> esse non </a:t>
            </a:r>
            <a:r>
              <a:rPr lang="hu-HU" dirty="0" err="1" smtClean="0"/>
              <a:t>potest</a:t>
            </a:r>
            <a:r>
              <a:rPr lang="hu-HU" dirty="0" smtClean="0"/>
              <a:t>.&lt;/</a:t>
            </a:r>
            <a:r>
              <a:rPr lang="hu-HU" dirty="0" err="1" smtClean="0"/>
              <a:t>li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&lt;/</a:t>
            </a:r>
            <a:r>
              <a:rPr lang="hu-HU" dirty="0" err="1" smtClean="0"/>
              <a:t>ul</a:t>
            </a:r>
            <a:r>
              <a:rPr lang="hu-HU" dirty="0" smtClean="0"/>
              <a:t>&gt;</a:t>
            </a:r>
          </a:p>
          <a:p>
            <a:endParaRPr lang="hu-HU" dirty="0" smtClean="0"/>
          </a:p>
          <a:p>
            <a:r>
              <a:rPr lang="hu-HU" dirty="0" smtClean="0"/>
              <a:t>&lt;h1&gt;</a:t>
            </a:r>
            <a:r>
              <a:rPr lang="hu-HU" dirty="0" err="1" smtClean="0"/>
              <a:t>Facillimum</a:t>
            </a:r>
            <a:r>
              <a:rPr lang="hu-HU" dirty="0" smtClean="0"/>
              <a:t> </a:t>
            </a:r>
            <a:r>
              <a:rPr lang="hu-HU" dirty="0" err="1" smtClean="0"/>
              <a:t>id</a:t>
            </a:r>
            <a:r>
              <a:rPr lang="hu-HU" dirty="0" smtClean="0"/>
              <a:t> </a:t>
            </a:r>
            <a:r>
              <a:rPr lang="hu-HU" dirty="0" err="1" smtClean="0"/>
              <a:t>quidem</a:t>
            </a:r>
            <a:r>
              <a:rPr lang="hu-HU" dirty="0" smtClean="0"/>
              <a:t> est&lt;/h1&gt;</a:t>
            </a:r>
          </a:p>
          <a:p>
            <a:endParaRPr lang="hu-HU" dirty="0" smtClean="0"/>
          </a:p>
          <a:p>
            <a:r>
              <a:rPr lang="hu-HU" dirty="0" smtClean="0"/>
              <a:t>&lt;p  </a:t>
            </a:r>
            <a:r>
              <a:rPr lang="hu-HU" dirty="0" err="1" smtClean="0"/>
              <a:t>title</a:t>
            </a:r>
            <a:r>
              <a:rPr lang="hu-HU" dirty="0" smtClean="0"/>
              <a:t>="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possumus</a:t>
            </a:r>
            <a:r>
              <a:rPr lang="hu-HU" dirty="0" smtClean="0"/>
              <a:t>"&gt;</a:t>
            </a:r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</a:t>
            </a:r>
            <a:r>
              <a:rPr lang="hu-HU" dirty="0" err="1" smtClean="0"/>
              <a:t>Memini</a:t>
            </a:r>
            <a:r>
              <a:rPr lang="hu-HU" dirty="0" smtClean="0"/>
              <a:t> </a:t>
            </a:r>
            <a:r>
              <a:rPr lang="hu-HU" dirty="0" err="1" smtClean="0"/>
              <a:t>me</a:t>
            </a:r>
            <a:r>
              <a:rPr lang="hu-HU" dirty="0" smtClean="0"/>
              <a:t> </a:t>
            </a:r>
            <a:r>
              <a:rPr lang="hu-HU" dirty="0" err="1" smtClean="0"/>
              <a:t>adesse</a:t>
            </a:r>
            <a:r>
              <a:rPr lang="hu-HU" dirty="0" smtClean="0"/>
              <a:t> P. </a:t>
            </a:r>
            <a:r>
              <a:rPr lang="hu-HU" dirty="0" err="1" smtClean="0"/>
              <a:t>Recte</a:t>
            </a:r>
            <a:r>
              <a:rPr lang="hu-HU" dirty="0" smtClean="0"/>
              <a:t>, </a:t>
            </a:r>
            <a:r>
              <a:rPr lang="hu-HU" dirty="0" err="1" smtClean="0"/>
              <a:t>inquit</a:t>
            </a:r>
            <a:r>
              <a:rPr lang="hu-HU" dirty="0" smtClean="0"/>
              <a:t>, </a:t>
            </a:r>
            <a:r>
              <a:rPr lang="hu-HU" dirty="0" err="1" smtClean="0"/>
              <a:t>intellegis</a:t>
            </a:r>
            <a:r>
              <a:rPr lang="hu-HU" dirty="0" smtClean="0"/>
              <a:t>. </a:t>
            </a:r>
            <a:r>
              <a:rPr lang="hu-HU" dirty="0" err="1" smtClean="0"/>
              <a:t>Duo</a:t>
            </a:r>
            <a:r>
              <a:rPr lang="hu-HU" dirty="0" smtClean="0"/>
              <a:t> </a:t>
            </a:r>
            <a:r>
              <a:rPr lang="hu-HU" dirty="0" err="1" smtClean="0"/>
              <a:t>Reges</a:t>
            </a:r>
            <a:r>
              <a:rPr lang="hu-HU" dirty="0" smtClean="0"/>
              <a:t>: </a:t>
            </a:r>
            <a:r>
              <a:rPr lang="hu-HU" dirty="0" err="1" smtClean="0"/>
              <a:t>constructio</a:t>
            </a:r>
            <a:r>
              <a:rPr lang="hu-HU" dirty="0" smtClean="0"/>
              <a:t> </a:t>
            </a:r>
            <a:r>
              <a:rPr lang="hu-HU" dirty="0" err="1" smtClean="0"/>
              <a:t>interrete</a:t>
            </a:r>
            <a:r>
              <a:rPr lang="hu-HU" dirty="0" smtClean="0"/>
              <a:t>. </a:t>
            </a:r>
            <a:r>
              <a:rPr lang="hu-HU" dirty="0" err="1" smtClean="0"/>
              <a:t>Pauca</a:t>
            </a:r>
            <a:r>
              <a:rPr lang="hu-HU" dirty="0" smtClean="0"/>
              <a:t> mutat </a:t>
            </a:r>
            <a:r>
              <a:rPr lang="hu-HU" dirty="0" err="1" smtClean="0"/>
              <a:t>vel</a:t>
            </a:r>
            <a:r>
              <a:rPr lang="hu-HU" dirty="0" smtClean="0"/>
              <a:t> </a:t>
            </a:r>
            <a:r>
              <a:rPr lang="hu-HU" dirty="0" err="1" smtClean="0"/>
              <a:t>plura</a:t>
            </a:r>
            <a:r>
              <a:rPr lang="hu-HU" dirty="0" smtClean="0"/>
              <a:t> </a:t>
            </a:r>
            <a:r>
              <a:rPr lang="hu-HU" dirty="0" err="1" smtClean="0"/>
              <a:t>sane</a:t>
            </a:r>
            <a:r>
              <a:rPr lang="hu-HU" dirty="0" smtClean="0"/>
              <a:t>; </a:t>
            </a:r>
            <a:r>
              <a:rPr lang="hu-HU" dirty="0" err="1" smtClean="0"/>
              <a:t>Tubulo</a:t>
            </a:r>
            <a:r>
              <a:rPr lang="hu-HU" dirty="0" smtClean="0"/>
              <a:t> </a:t>
            </a:r>
            <a:r>
              <a:rPr lang="hu-HU" dirty="0" err="1" smtClean="0"/>
              <a:t>putas</a:t>
            </a:r>
            <a:r>
              <a:rPr lang="hu-HU" dirty="0" smtClean="0"/>
              <a:t> </a:t>
            </a:r>
            <a:r>
              <a:rPr lang="hu-HU" dirty="0" err="1" smtClean="0"/>
              <a:t>dicere</a:t>
            </a:r>
            <a:r>
              <a:rPr lang="hu-HU" dirty="0" smtClean="0"/>
              <a:t>? </a:t>
            </a:r>
            <a:r>
              <a:rPr lang="hu-HU" dirty="0" err="1" smtClean="0"/>
              <a:t>Comprehensum</a:t>
            </a:r>
            <a:r>
              <a:rPr lang="hu-HU" dirty="0" smtClean="0"/>
              <a:t>, </a:t>
            </a:r>
            <a:r>
              <a:rPr lang="hu-HU" dirty="0" err="1" smtClean="0"/>
              <a:t>quod</a:t>
            </a:r>
            <a:r>
              <a:rPr lang="hu-HU" dirty="0" smtClean="0"/>
              <a:t> </a:t>
            </a:r>
            <a:r>
              <a:rPr lang="hu-HU" dirty="0" err="1" smtClean="0"/>
              <a:t>cognitum</a:t>
            </a:r>
            <a:r>
              <a:rPr lang="hu-HU" dirty="0" smtClean="0"/>
              <a:t> non </a:t>
            </a:r>
            <a:r>
              <a:rPr lang="hu-HU" dirty="0" err="1" smtClean="0"/>
              <a:t>habet</a:t>
            </a:r>
            <a:r>
              <a:rPr lang="hu-HU" dirty="0" smtClean="0"/>
              <a:t>? &lt;/p&gt;</a:t>
            </a:r>
          </a:p>
          <a:p>
            <a:endParaRPr lang="hu-HU" dirty="0" smtClean="0"/>
          </a:p>
          <a:p>
            <a:r>
              <a:rPr lang="hu-HU" dirty="0" smtClean="0"/>
              <a:t>&lt;</a:t>
            </a:r>
            <a:r>
              <a:rPr lang="hu-HU" dirty="0" err="1" smtClean="0"/>
              <a:t>ul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	&lt;</a:t>
            </a:r>
            <a:r>
              <a:rPr lang="hu-HU" dirty="0" err="1" smtClean="0"/>
              <a:t>li</a:t>
            </a:r>
            <a:r>
              <a:rPr lang="hu-HU" dirty="0" smtClean="0"/>
              <a:t>&gt;</a:t>
            </a:r>
            <a:r>
              <a:rPr lang="hu-HU" dirty="0" err="1" smtClean="0"/>
              <a:t>Sed</a:t>
            </a:r>
            <a:r>
              <a:rPr lang="hu-HU" dirty="0" smtClean="0"/>
              <a:t> ne, </a:t>
            </a:r>
            <a:r>
              <a:rPr lang="hu-HU" dirty="0" err="1" smtClean="0"/>
              <a:t>dum</a:t>
            </a:r>
            <a:r>
              <a:rPr lang="hu-HU" dirty="0" smtClean="0"/>
              <a:t> </a:t>
            </a:r>
            <a:r>
              <a:rPr lang="hu-HU" dirty="0" err="1" smtClean="0"/>
              <a:t>huic</a:t>
            </a:r>
            <a:r>
              <a:rPr lang="hu-HU" dirty="0" smtClean="0"/>
              <a:t> </a:t>
            </a:r>
            <a:r>
              <a:rPr lang="hu-HU" dirty="0" err="1" smtClean="0"/>
              <a:t>obsequor</a:t>
            </a:r>
            <a:r>
              <a:rPr lang="hu-HU" dirty="0" smtClean="0"/>
              <a:t>, </a:t>
            </a:r>
            <a:r>
              <a:rPr lang="hu-HU" dirty="0" err="1" smtClean="0"/>
              <a:t>vobis</a:t>
            </a:r>
            <a:r>
              <a:rPr lang="hu-HU" dirty="0" smtClean="0"/>
              <a:t> </a:t>
            </a:r>
            <a:r>
              <a:rPr lang="hu-HU" dirty="0" err="1" smtClean="0"/>
              <a:t>molestus</a:t>
            </a:r>
            <a:r>
              <a:rPr lang="hu-HU" dirty="0" smtClean="0"/>
              <a:t> </a:t>
            </a:r>
            <a:r>
              <a:rPr lang="hu-HU" dirty="0" err="1" smtClean="0"/>
              <a:t>sim</a:t>
            </a:r>
            <a:r>
              <a:rPr lang="hu-HU" dirty="0" smtClean="0"/>
              <a:t>.&lt;/</a:t>
            </a:r>
            <a:r>
              <a:rPr lang="hu-HU" dirty="0" err="1" smtClean="0"/>
              <a:t>li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	&lt;</a:t>
            </a:r>
            <a:r>
              <a:rPr lang="hu-HU" dirty="0" err="1" smtClean="0"/>
              <a:t>li</a:t>
            </a:r>
            <a:r>
              <a:rPr lang="hu-HU" dirty="0" smtClean="0"/>
              <a:t>&gt;</a:t>
            </a:r>
            <a:r>
              <a:rPr lang="hu-HU" dirty="0" err="1" smtClean="0"/>
              <a:t>Atque</a:t>
            </a:r>
            <a:r>
              <a:rPr lang="hu-HU" dirty="0" smtClean="0"/>
              <a:t> hoc </a:t>
            </a:r>
            <a:r>
              <a:rPr lang="hu-HU" dirty="0" err="1" smtClean="0"/>
              <a:t>loco</a:t>
            </a:r>
            <a:r>
              <a:rPr lang="hu-HU" dirty="0" smtClean="0"/>
              <a:t> </a:t>
            </a:r>
            <a:r>
              <a:rPr lang="hu-HU" dirty="0" err="1" smtClean="0"/>
              <a:t>similitudines</a:t>
            </a:r>
            <a:r>
              <a:rPr lang="hu-HU" dirty="0" smtClean="0"/>
              <a:t> </a:t>
            </a:r>
            <a:r>
              <a:rPr lang="hu-HU" dirty="0" err="1" smtClean="0"/>
              <a:t>eas</a:t>
            </a:r>
            <a:r>
              <a:rPr lang="hu-HU" dirty="0" smtClean="0"/>
              <a:t>, </a:t>
            </a:r>
            <a:r>
              <a:rPr lang="hu-HU" dirty="0" err="1" smtClean="0"/>
              <a:t>quibus</a:t>
            </a:r>
            <a:r>
              <a:rPr lang="hu-HU" dirty="0" smtClean="0"/>
              <a:t> illi </a:t>
            </a:r>
            <a:r>
              <a:rPr lang="hu-HU" dirty="0" err="1" smtClean="0"/>
              <a:t>uti</a:t>
            </a:r>
            <a:r>
              <a:rPr lang="hu-HU" dirty="0" smtClean="0"/>
              <a:t> </a:t>
            </a:r>
            <a:r>
              <a:rPr lang="hu-HU" dirty="0" err="1" smtClean="0"/>
              <a:t>solent</a:t>
            </a:r>
            <a:r>
              <a:rPr lang="hu-HU" dirty="0" smtClean="0"/>
              <a:t>, </a:t>
            </a:r>
            <a:r>
              <a:rPr lang="hu-HU" dirty="0" err="1" smtClean="0"/>
              <a:t>dissimillimas</a:t>
            </a:r>
            <a:r>
              <a:rPr lang="hu-HU" dirty="0" smtClean="0"/>
              <a:t> </a:t>
            </a:r>
            <a:r>
              <a:rPr lang="hu-HU" dirty="0" err="1" smtClean="0"/>
              <a:t>proferebas</a:t>
            </a:r>
            <a:r>
              <a:rPr lang="hu-HU" dirty="0" smtClean="0"/>
              <a:t>.&lt;/</a:t>
            </a:r>
            <a:r>
              <a:rPr lang="hu-HU" dirty="0" err="1" smtClean="0"/>
              <a:t>li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	&lt;</a:t>
            </a:r>
            <a:r>
              <a:rPr lang="hu-HU" dirty="0" err="1" smtClean="0"/>
              <a:t>li</a:t>
            </a:r>
            <a:r>
              <a:rPr lang="hu-HU" dirty="0" smtClean="0"/>
              <a:t>&gt;Hoc </a:t>
            </a:r>
            <a:r>
              <a:rPr lang="hu-HU" dirty="0" err="1" smtClean="0"/>
              <a:t>ille</a:t>
            </a:r>
            <a:r>
              <a:rPr lang="hu-HU" dirty="0" smtClean="0"/>
              <a:t> </a:t>
            </a:r>
            <a:r>
              <a:rPr lang="hu-HU" dirty="0" err="1" smtClean="0"/>
              <a:t>tuus</a:t>
            </a:r>
            <a:r>
              <a:rPr lang="hu-HU" dirty="0" smtClean="0"/>
              <a:t> non </a:t>
            </a:r>
            <a:r>
              <a:rPr lang="hu-HU" dirty="0" err="1" smtClean="0"/>
              <a:t>vult</a:t>
            </a:r>
            <a:r>
              <a:rPr lang="hu-HU" dirty="0" smtClean="0"/>
              <a:t> </a:t>
            </a:r>
            <a:r>
              <a:rPr lang="hu-HU" dirty="0" err="1" smtClean="0"/>
              <a:t>omnibusque</a:t>
            </a:r>
            <a:r>
              <a:rPr lang="hu-HU" dirty="0" smtClean="0"/>
              <a:t> ex </a:t>
            </a:r>
            <a:r>
              <a:rPr lang="hu-HU" dirty="0" err="1" smtClean="0"/>
              <a:t>rebus</a:t>
            </a:r>
            <a:r>
              <a:rPr lang="hu-HU" dirty="0" smtClean="0"/>
              <a:t> </a:t>
            </a:r>
            <a:r>
              <a:rPr lang="hu-HU" dirty="0" err="1" smtClean="0"/>
              <a:t>voluptatem</a:t>
            </a:r>
            <a:r>
              <a:rPr lang="hu-HU" dirty="0" smtClean="0"/>
              <a:t> </a:t>
            </a:r>
            <a:r>
              <a:rPr lang="hu-HU" dirty="0" err="1" smtClean="0"/>
              <a:t>quasi</a:t>
            </a:r>
            <a:r>
              <a:rPr lang="hu-HU" dirty="0" smtClean="0"/>
              <a:t> </a:t>
            </a:r>
            <a:r>
              <a:rPr lang="hu-HU" dirty="0" err="1" smtClean="0"/>
              <a:t>mercedem</a:t>
            </a:r>
            <a:r>
              <a:rPr lang="hu-HU" dirty="0" smtClean="0"/>
              <a:t> </a:t>
            </a:r>
            <a:r>
              <a:rPr lang="hu-HU" dirty="0" err="1" smtClean="0"/>
              <a:t>exigit</a:t>
            </a:r>
            <a:r>
              <a:rPr lang="hu-HU" dirty="0" smtClean="0"/>
              <a:t>.&lt;/</a:t>
            </a:r>
            <a:r>
              <a:rPr lang="hu-HU" dirty="0" err="1" smtClean="0"/>
              <a:t>li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&lt;/</a:t>
            </a:r>
            <a:r>
              <a:rPr lang="hu-HU" dirty="0" err="1" smtClean="0"/>
              <a:t>ul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&lt;</a:t>
            </a:r>
            <a:r>
              <a:rPr lang="hu-HU" dirty="0" err="1" smtClean="0"/>
              <a:t>form</a:t>
            </a:r>
            <a:r>
              <a:rPr lang="hu-HU" dirty="0" smtClean="0"/>
              <a:t> </a:t>
            </a:r>
            <a:r>
              <a:rPr lang="hu-HU" dirty="0" err="1" smtClean="0"/>
              <a:t>action</a:t>
            </a:r>
            <a:r>
              <a:rPr lang="hu-HU" dirty="0" smtClean="0"/>
              <a:t>="#" </a:t>
            </a:r>
            <a:r>
              <a:rPr lang="hu-HU" dirty="0" err="1" smtClean="0"/>
              <a:t>method</a:t>
            </a:r>
            <a:r>
              <a:rPr lang="hu-HU" dirty="0" smtClean="0"/>
              <a:t>="</a:t>
            </a:r>
            <a:r>
              <a:rPr lang="hu-HU" dirty="0" err="1" smtClean="0"/>
              <a:t>get</a:t>
            </a:r>
            <a:r>
              <a:rPr lang="hu-HU" dirty="0" smtClean="0"/>
              <a:t>"&gt;</a:t>
            </a:r>
          </a:p>
          <a:p>
            <a:r>
              <a:rPr lang="hu-HU" dirty="0" smtClean="0"/>
              <a:t>&lt;</a:t>
            </a:r>
            <a:r>
              <a:rPr lang="hu-HU" dirty="0" err="1" smtClean="0"/>
              <a:t>label</a:t>
            </a:r>
            <a:r>
              <a:rPr lang="hu-HU" dirty="0" smtClean="0"/>
              <a:t>&gt;</a:t>
            </a:r>
            <a:r>
              <a:rPr lang="hu-HU" dirty="0" err="1" smtClean="0"/>
              <a:t>At</a:t>
            </a:r>
            <a:r>
              <a:rPr lang="hu-HU" dirty="0" smtClean="0"/>
              <a:t> multis malis </a:t>
            </a:r>
            <a:r>
              <a:rPr lang="hu-HU" dirty="0" err="1" smtClean="0"/>
              <a:t>affectus</a:t>
            </a:r>
            <a:r>
              <a:rPr lang="hu-HU" dirty="0" smtClean="0"/>
              <a:t>&lt;/</a:t>
            </a:r>
            <a:r>
              <a:rPr lang="hu-HU" dirty="0" err="1" smtClean="0"/>
              <a:t>label</a:t>
            </a:r>
            <a:r>
              <a:rPr lang="hu-HU" dirty="0" smtClean="0"/>
              <a:t>&gt;&lt;</a:t>
            </a:r>
            <a:r>
              <a:rPr lang="hu-HU" dirty="0" err="1" smtClean="0"/>
              <a:t>br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&lt;input </a:t>
            </a:r>
            <a:r>
              <a:rPr lang="hu-HU" dirty="0" err="1" smtClean="0"/>
              <a:t>type</a:t>
            </a:r>
            <a:r>
              <a:rPr lang="hu-HU" dirty="0" smtClean="0"/>
              <a:t>="text"&gt;&lt;</a:t>
            </a:r>
            <a:r>
              <a:rPr lang="hu-HU" dirty="0" err="1" smtClean="0"/>
              <a:t>br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&lt;</a:t>
            </a:r>
            <a:r>
              <a:rPr lang="hu-HU" dirty="0" err="1" smtClean="0"/>
              <a:t>label</a:t>
            </a:r>
            <a:r>
              <a:rPr lang="hu-HU" dirty="0" smtClean="0"/>
              <a:t>&gt;Et </a:t>
            </a:r>
            <a:r>
              <a:rPr lang="hu-HU" dirty="0" err="1" smtClean="0"/>
              <a:t>quidem</a:t>
            </a:r>
            <a:r>
              <a:rPr lang="hu-HU" dirty="0" smtClean="0"/>
              <a:t>, </a:t>
            </a:r>
            <a:r>
              <a:rPr lang="hu-HU" dirty="0" err="1" smtClean="0"/>
              <a:t>inquit</a:t>
            </a:r>
            <a:r>
              <a:rPr lang="hu-HU" dirty="0" smtClean="0"/>
              <a:t>&lt;/</a:t>
            </a:r>
            <a:r>
              <a:rPr lang="hu-HU" dirty="0" err="1" smtClean="0"/>
              <a:t>label</a:t>
            </a:r>
            <a:r>
              <a:rPr lang="hu-HU" dirty="0" smtClean="0"/>
              <a:t>&gt;&lt;</a:t>
            </a:r>
            <a:r>
              <a:rPr lang="hu-HU" dirty="0" err="1" smtClean="0"/>
              <a:t>br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&lt;input </a:t>
            </a:r>
            <a:r>
              <a:rPr lang="hu-HU" dirty="0" err="1" smtClean="0"/>
              <a:t>type</a:t>
            </a:r>
            <a:r>
              <a:rPr lang="hu-HU" dirty="0" smtClean="0"/>
              <a:t>="text" </a:t>
            </a:r>
            <a:r>
              <a:rPr lang="hu-HU" dirty="0" err="1" smtClean="0"/>
              <a:t>disabled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&lt;/</a:t>
            </a:r>
            <a:r>
              <a:rPr lang="hu-HU" dirty="0" err="1" smtClean="0"/>
              <a:t>form</a:t>
            </a:r>
            <a:r>
              <a:rPr lang="hu-HU" dirty="0" smtClean="0"/>
              <a:t>&gt;</a:t>
            </a:r>
          </a:p>
          <a:p>
            <a:endParaRPr lang="hu-HU" dirty="0" smtClean="0"/>
          </a:p>
          <a:p>
            <a:r>
              <a:rPr lang="hu-HU" dirty="0" smtClean="0"/>
              <a:t>&lt;</a:t>
            </a:r>
            <a:r>
              <a:rPr lang="hu-HU" dirty="0" err="1" smtClean="0"/>
              <a:t>form</a:t>
            </a:r>
            <a:r>
              <a:rPr lang="hu-HU" dirty="0" smtClean="0"/>
              <a:t> </a:t>
            </a:r>
            <a:r>
              <a:rPr lang="hu-HU" dirty="0" err="1" smtClean="0"/>
              <a:t>action</a:t>
            </a:r>
            <a:r>
              <a:rPr lang="hu-HU" dirty="0" smtClean="0"/>
              <a:t>="#" </a:t>
            </a:r>
            <a:r>
              <a:rPr lang="hu-HU" dirty="0" err="1" smtClean="0"/>
              <a:t>method</a:t>
            </a:r>
            <a:r>
              <a:rPr lang="hu-HU" dirty="0" smtClean="0"/>
              <a:t>="post"&gt;</a:t>
            </a:r>
          </a:p>
          <a:p>
            <a:r>
              <a:rPr lang="hu-HU" dirty="0" smtClean="0"/>
              <a:t>&lt;</a:t>
            </a:r>
            <a:r>
              <a:rPr lang="hu-HU" dirty="0" err="1" smtClean="0"/>
              <a:t>label</a:t>
            </a:r>
            <a:r>
              <a:rPr lang="hu-HU" dirty="0" smtClean="0"/>
              <a:t>&gt;</a:t>
            </a:r>
            <a:r>
              <a:rPr lang="hu-HU" dirty="0" err="1" smtClean="0"/>
              <a:t>Quod</a:t>
            </a:r>
            <a:r>
              <a:rPr lang="hu-HU" dirty="0" smtClean="0"/>
              <a:t> </a:t>
            </a:r>
            <a:r>
              <a:rPr lang="hu-HU" dirty="0" err="1" smtClean="0"/>
              <a:t>totum</a:t>
            </a:r>
            <a:r>
              <a:rPr lang="hu-HU" dirty="0" smtClean="0"/>
              <a:t> </a:t>
            </a:r>
            <a:r>
              <a:rPr lang="hu-HU" dirty="0" err="1" smtClean="0"/>
              <a:t>contra</a:t>
            </a:r>
            <a:r>
              <a:rPr lang="hu-HU" dirty="0" smtClean="0"/>
              <a:t> est&lt;/</a:t>
            </a:r>
            <a:r>
              <a:rPr lang="hu-HU" dirty="0" err="1" smtClean="0"/>
              <a:t>label</a:t>
            </a:r>
            <a:r>
              <a:rPr lang="hu-HU" dirty="0" smtClean="0"/>
              <a:t>&gt;&lt;</a:t>
            </a:r>
            <a:r>
              <a:rPr lang="hu-HU" dirty="0" err="1" smtClean="0"/>
              <a:t>br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&lt;input </a:t>
            </a:r>
            <a:r>
              <a:rPr lang="hu-HU" dirty="0" err="1" smtClean="0"/>
              <a:t>type</a:t>
            </a:r>
            <a:r>
              <a:rPr lang="hu-HU" dirty="0" smtClean="0"/>
              <a:t>="text"&gt;&lt;</a:t>
            </a:r>
            <a:r>
              <a:rPr lang="hu-HU" dirty="0" err="1" smtClean="0"/>
              <a:t>br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&lt;</a:t>
            </a:r>
            <a:r>
              <a:rPr lang="hu-HU" dirty="0" err="1" smtClean="0"/>
              <a:t>label</a:t>
            </a:r>
            <a:r>
              <a:rPr lang="hu-HU" dirty="0" smtClean="0"/>
              <a:t>&gt;</a:t>
            </a:r>
            <a:r>
              <a:rPr lang="hu-HU" dirty="0" err="1" smtClean="0"/>
              <a:t>Istam</a:t>
            </a:r>
            <a:r>
              <a:rPr lang="hu-HU" dirty="0" smtClean="0"/>
              <a:t> </a:t>
            </a:r>
            <a:r>
              <a:rPr lang="hu-HU" dirty="0" err="1" smtClean="0"/>
              <a:t>voluptatem</a:t>
            </a:r>
            <a:r>
              <a:rPr lang="hu-HU" dirty="0" smtClean="0"/>
              <a:t> </a:t>
            </a:r>
            <a:r>
              <a:rPr lang="hu-HU" dirty="0" err="1" smtClean="0"/>
              <a:t>perpetuam</a:t>
            </a:r>
            <a:r>
              <a:rPr lang="hu-HU" dirty="0" smtClean="0"/>
              <a:t>&lt;/</a:t>
            </a:r>
            <a:r>
              <a:rPr lang="hu-HU" dirty="0" err="1" smtClean="0"/>
              <a:t>label</a:t>
            </a:r>
            <a:r>
              <a:rPr lang="hu-HU" dirty="0" smtClean="0"/>
              <a:t>&gt;&lt;</a:t>
            </a:r>
            <a:r>
              <a:rPr lang="hu-HU" dirty="0" err="1" smtClean="0"/>
              <a:t>br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&lt;input </a:t>
            </a:r>
            <a:r>
              <a:rPr lang="hu-HU" dirty="0" err="1" smtClean="0"/>
              <a:t>type</a:t>
            </a:r>
            <a:r>
              <a:rPr lang="hu-HU" dirty="0" smtClean="0"/>
              <a:t>="text" </a:t>
            </a:r>
            <a:r>
              <a:rPr lang="hu-HU" dirty="0" err="1" smtClean="0"/>
              <a:t>disabled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&lt;/</a:t>
            </a:r>
            <a:r>
              <a:rPr lang="hu-HU" dirty="0" err="1" smtClean="0"/>
              <a:t>form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&lt;/body&gt;</a:t>
            </a:r>
          </a:p>
          <a:p>
            <a:r>
              <a:rPr lang="hu-HU" dirty="0" smtClean="0"/>
              <a:t>&lt;/</a:t>
            </a:r>
            <a:r>
              <a:rPr lang="hu-HU" dirty="0" err="1" smtClean="0"/>
              <a:t>html</a:t>
            </a:r>
            <a:r>
              <a:rPr lang="hu-HU" dirty="0" smtClean="0"/>
              <a:t>&gt;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96681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744009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hu-HU" dirty="0" err="1" smtClean="0"/>
              <a:t>Xhtml</a:t>
            </a:r>
            <a:r>
              <a:rPr lang="hu-HU" smtClean="0"/>
              <a:t> sablon: http://sharetext.org/3VCs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&lt;!</a:t>
            </a:r>
            <a:r>
              <a:rPr lang="hu-HU" dirty="0" smtClean="0"/>
              <a:t>DOCTYPE </a:t>
            </a:r>
            <a:r>
              <a:rPr lang="hu-HU" dirty="0" err="1" smtClean="0"/>
              <a:t>html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&lt;</a:t>
            </a:r>
            <a:r>
              <a:rPr lang="hu-HU" dirty="0" err="1" smtClean="0"/>
              <a:t>html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&lt;</a:t>
            </a:r>
            <a:r>
              <a:rPr lang="hu-HU" dirty="0" err="1" smtClean="0"/>
              <a:t>head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&lt;</a:t>
            </a:r>
            <a:r>
              <a:rPr lang="hu-HU" dirty="0" err="1" smtClean="0"/>
              <a:t>title</a:t>
            </a:r>
            <a:r>
              <a:rPr lang="hu-HU" dirty="0" smtClean="0"/>
              <a:t>&gt;Fiktívterv stúdió- Kezdőlap&lt;/</a:t>
            </a:r>
            <a:r>
              <a:rPr lang="hu-HU" dirty="0" err="1" smtClean="0"/>
              <a:t>title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  &lt;meta </a:t>
            </a:r>
            <a:r>
              <a:rPr lang="hu-HU" dirty="0" err="1" smtClean="0"/>
              <a:t>charset</a:t>
            </a:r>
            <a:r>
              <a:rPr lang="hu-HU" dirty="0" smtClean="0"/>
              <a:t>="utf-8"&gt;</a:t>
            </a:r>
          </a:p>
          <a:p>
            <a:r>
              <a:rPr lang="hu-HU" dirty="0" smtClean="0"/>
              <a:t>  &lt;!-- http://sharetext.org/8yQR --&gt;</a:t>
            </a:r>
          </a:p>
          <a:p>
            <a:r>
              <a:rPr lang="hu-HU" dirty="0" smtClean="0"/>
              <a:t>  &lt;</a:t>
            </a:r>
            <a:r>
              <a:rPr lang="hu-HU" dirty="0" err="1" smtClean="0"/>
              <a:t>style</a:t>
            </a:r>
            <a:r>
              <a:rPr lang="hu-HU" dirty="0" smtClean="0"/>
              <a:t> </a:t>
            </a:r>
            <a:r>
              <a:rPr lang="hu-HU" dirty="0" err="1" smtClean="0"/>
              <a:t>type</a:t>
            </a:r>
            <a:r>
              <a:rPr lang="hu-HU" dirty="0" smtClean="0"/>
              <a:t>="text/</a:t>
            </a:r>
            <a:r>
              <a:rPr lang="hu-HU" dirty="0" err="1" smtClean="0"/>
              <a:t>css</a:t>
            </a:r>
            <a:r>
              <a:rPr lang="hu-HU" dirty="0" smtClean="0"/>
              <a:t>"&gt;</a:t>
            </a:r>
          </a:p>
          <a:p>
            <a:r>
              <a:rPr lang="hu-HU" dirty="0" smtClean="0"/>
              <a:t>    * {</a:t>
            </a:r>
            <a:r>
              <a:rPr lang="hu-HU" dirty="0" err="1" smtClean="0"/>
              <a:t>margin</a:t>
            </a:r>
            <a:r>
              <a:rPr lang="hu-HU" dirty="0" smtClean="0"/>
              <a:t>:0; </a:t>
            </a:r>
            <a:r>
              <a:rPr lang="hu-HU" dirty="0" err="1" smtClean="0"/>
              <a:t>padding</a:t>
            </a:r>
            <a:r>
              <a:rPr lang="hu-HU" dirty="0" smtClean="0"/>
              <a:t>:</a:t>
            </a:r>
            <a:r>
              <a:rPr lang="hu-HU" dirty="0" err="1" smtClean="0"/>
              <a:t>0</a:t>
            </a:r>
            <a:r>
              <a:rPr lang="hu-HU" dirty="0" smtClean="0"/>
              <a:t>;}</a:t>
            </a:r>
          </a:p>
          <a:p>
            <a:r>
              <a:rPr lang="hu-HU" dirty="0" smtClean="0"/>
              <a:t>	/* lenullázzuk a margókat, kitöltéseket */</a:t>
            </a:r>
          </a:p>
          <a:p>
            <a:r>
              <a:rPr lang="hu-HU" dirty="0" smtClean="0"/>
              <a:t>	</a:t>
            </a:r>
          </a:p>
          <a:p>
            <a:r>
              <a:rPr lang="hu-HU" dirty="0" smtClean="0"/>
              <a:t>	body {</a:t>
            </a:r>
          </a:p>
          <a:p>
            <a:r>
              <a:rPr lang="hu-HU" dirty="0" smtClean="0"/>
              <a:t>	 </a:t>
            </a:r>
            <a:r>
              <a:rPr lang="hu-HU" dirty="0" err="1" smtClean="0"/>
              <a:t>background-color</a:t>
            </a:r>
            <a:r>
              <a:rPr lang="hu-HU" dirty="0" smtClean="0"/>
              <a:t>:</a:t>
            </a:r>
            <a:r>
              <a:rPr lang="hu-HU" dirty="0" err="1" smtClean="0"/>
              <a:t>black</a:t>
            </a:r>
            <a:r>
              <a:rPr lang="hu-HU" dirty="0" smtClean="0"/>
              <a:t>;</a:t>
            </a:r>
          </a:p>
          <a:p>
            <a:r>
              <a:rPr lang="hu-HU" dirty="0" smtClean="0"/>
              <a:t>	 </a:t>
            </a:r>
            <a:r>
              <a:rPr lang="hu-HU" dirty="0" err="1" smtClean="0"/>
              <a:t>margin</a:t>
            </a:r>
            <a:r>
              <a:rPr lang="hu-HU" dirty="0" smtClean="0"/>
              <a:t>:10px;</a:t>
            </a:r>
          </a:p>
          <a:p>
            <a:r>
              <a:rPr lang="hu-HU" dirty="0" smtClean="0"/>
              <a:t>	 </a:t>
            </a:r>
            <a:r>
              <a:rPr lang="hu-HU" dirty="0" err="1" smtClean="0"/>
              <a:t>font-family</a:t>
            </a:r>
            <a:r>
              <a:rPr lang="hu-HU" dirty="0" smtClean="0"/>
              <a:t>: </a:t>
            </a:r>
            <a:r>
              <a:rPr lang="hu-HU" dirty="0" err="1" smtClean="0"/>
              <a:t>Arial</a:t>
            </a:r>
            <a:r>
              <a:rPr lang="hu-HU" dirty="0" smtClean="0"/>
              <a:t>, </a:t>
            </a:r>
            <a:r>
              <a:rPr lang="hu-HU" dirty="0" err="1" smtClean="0"/>
              <a:t>Helvetica</a:t>
            </a:r>
            <a:r>
              <a:rPr lang="hu-HU" dirty="0" smtClean="0"/>
              <a:t>, </a:t>
            </a:r>
            <a:r>
              <a:rPr lang="hu-HU" dirty="0" err="1" smtClean="0"/>
              <a:t>sans-serif</a:t>
            </a:r>
            <a:r>
              <a:rPr lang="hu-HU" dirty="0" smtClean="0"/>
              <a:t>;</a:t>
            </a:r>
          </a:p>
          <a:p>
            <a:r>
              <a:rPr lang="hu-HU" dirty="0" smtClean="0"/>
              <a:t>	 }</a:t>
            </a:r>
          </a:p>
          <a:p>
            <a:r>
              <a:rPr lang="hu-HU" dirty="0" smtClean="0"/>
              <a:t>	</a:t>
            </a:r>
          </a:p>
          <a:p>
            <a:r>
              <a:rPr lang="hu-HU" dirty="0" smtClean="0"/>
              <a:t>	</a:t>
            </a:r>
            <a:r>
              <a:rPr lang="hu-HU" dirty="0" err="1" smtClean="0"/>
              <a:t>header</a:t>
            </a:r>
            <a:r>
              <a:rPr lang="hu-HU" dirty="0" smtClean="0"/>
              <a:t> {</a:t>
            </a:r>
          </a:p>
          <a:p>
            <a:r>
              <a:rPr lang="hu-HU" dirty="0" smtClean="0"/>
              <a:t>	  </a:t>
            </a:r>
            <a:r>
              <a:rPr lang="hu-HU" dirty="0" err="1" smtClean="0"/>
              <a:t>width</a:t>
            </a:r>
            <a:r>
              <a:rPr lang="hu-HU" dirty="0" smtClean="0"/>
              <a:t>:900px;</a:t>
            </a:r>
          </a:p>
          <a:p>
            <a:r>
              <a:rPr lang="hu-HU" dirty="0" smtClean="0"/>
              <a:t>	  </a:t>
            </a:r>
            <a:r>
              <a:rPr lang="hu-HU" dirty="0" err="1" smtClean="0"/>
              <a:t>height</a:t>
            </a:r>
            <a:r>
              <a:rPr lang="hu-HU" dirty="0" smtClean="0"/>
              <a:t>:250px;</a:t>
            </a:r>
          </a:p>
          <a:p>
            <a:r>
              <a:rPr lang="hu-HU" dirty="0" smtClean="0"/>
              <a:t>	  </a:t>
            </a:r>
            <a:r>
              <a:rPr lang="hu-HU" dirty="0" err="1" smtClean="0"/>
              <a:t>background-image</a:t>
            </a:r>
            <a:r>
              <a:rPr lang="hu-HU" dirty="0" smtClean="0"/>
              <a:t>:</a:t>
            </a:r>
            <a:r>
              <a:rPr lang="hu-HU" dirty="0" err="1" smtClean="0"/>
              <a:t>url</a:t>
            </a:r>
            <a:r>
              <a:rPr lang="hu-HU" dirty="0" smtClean="0"/>
              <a:t>("</a:t>
            </a:r>
            <a:r>
              <a:rPr lang="hu-HU" dirty="0" err="1" smtClean="0"/>
              <a:t>kepek</a:t>
            </a:r>
            <a:r>
              <a:rPr lang="hu-HU" dirty="0" smtClean="0"/>
              <a:t>/img01.jpg");</a:t>
            </a:r>
          </a:p>
          <a:p>
            <a:r>
              <a:rPr lang="hu-HU" dirty="0" smtClean="0"/>
              <a:t>	  </a:t>
            </a:r>
            <a:r>
              <a:rPr lang="hu-HU" dirty="0" err="1" smtClean="0"/>
              <a:t>margin-left</a:t>
            </a:r>
            <a:r>
              <a:rPr lang="hu-HU" dirty="0" smtClean="0"/>
              <a:t>:</a:t>
            </a:r>
            <a:r>
              <a:rPr lang="hu-HU" dirty="0" err="1" smtClean="0"/>
              <a:t>auto</a:t>
            </a:r>
            <a:r>
              <a:rPr lang="hu-HU" dirty="0" smtClean="0"/>
              <a:t>;</a:t>
            </a:r>
          </a:p>
          <a:p>
            <a:r>
              <a:rPr lang="hu-HU" dirty="0" smtClean="0"/>
              <a:t>	  margin-right:</a:t>
            </a:r>
            <a:r>
              <a:rPr lang="hu-HU" dirty="0" err="1" smtClean="0"/>
              <a:t>auto</a:t>
            </a:r>
            <a:r>
              <a:rPr lang="hu-HU" dirty="0" smtClean="0"/>
              <a:t>;</a:t>
            </a:r>
          </a:p>
          <a:p>
            <a:r>
              <a:rPr lang="hu-HU" dirty="0" smtClean="0"/>
              <a:t>	  </a:t>
            </a:r>
            <a:r>
              <a:rPr lang="hu-HU" dirty="0" err="1" smtClean="0"/>
              <a:t>position</a:t>
            </a:r>
            <a:r>
              <a:rPr lang="hu-HU" dirty="0" smtClean="0"/>
              <a:t>:</a:t>
            </a:r>
            <a:r>
              <a:rPr lang="hu-HU" dirty="0" err="1" smtClean="0"/>
              <a:t>relative</a:t>
            </a:r>
            <a:r>
              <a:rPr lang="hu-HU" dirty="0" smtClean="0"/>
              <a:t>; /* a pozícionálás miatt relatív legyen!*/</a:t>
            </a:r>
          </a:p>
          <a:p>
            <a:r>
              <a:rPr lang="hu-HU" dirty="0" smtClean="0"/>
              <a:t>	  }</a:t>
            </a:r>
          </a:p>
          <a:p>
            <a:r>
              <a:rPr lang="hu-HU" dirty="0" smtClean="0"/>
              <a:t>	</a:t>
            </a:r>
          </a:p>
          <a:p>
            <a:r>
              <a:rPr lang="hu-HU" dirty="0" smtClean="0"/>
              <a:t>     main {</a:t>
            </a:r>
          </a:p>
          <a:p>
            <a:r>
              <a:rPr lang="hu-HU" dirty="0" smtClean="0"/>
              <a:t>      </a:t>
            </a:r>
            <a:r>
              <a:rPr lang="hu-HU" dirty="0" err="1" smtClean="0"/>
              <a:t>background-color</a:t>
            </a:r>
            <a:r>
              <a:rPr lang="hu-HU" dirty="0" smtClean="0"/>
              <a:t>:</a:t>
            </a:r>
            <a:r>
              <a:rPr lang="hu-HU" dirty="0" err="1" smtClean="0"/>
              <a:t>white</a:t>
            </a:r>
            <a:r>
              <a:rPr lang="hu-HU" dirty="0" smtClean="0"/>
              <a:t>;</a:t>
            </a:r>
          </a:p>
          <a:p>
            <a:r>
              <a:rPr lang="hu-HU" dirty="0" smtClean="0"/>
              <a:t>	  </a:t>
            </a:r>
            <a:r>
              <a:rPr lang="hu-HU" dirty="0" err="1" smtClean="0"/>
              <a:t>margin-left</a:t>
            </a:r>
            <a:r>
              <a:rPr lang="hu-HU" dirty="0" smtClean="0"/>
              <a:t>:</a:t>
            </a:r>
            <a:r>
              <a:rPr lang="hu-HU" dirty="0" err="1" smtClean="0"/>
              <a:t>auto</a:t>
            </a:r>
            <a:r>
              <a:rPr lang="hu-HU" dirty="0" smtClean="0"/>
              <a:t>;</a:t>
            </a:r>
          </a:p>
          <a:p>
            <a:r>
              <a:rPr lang="hu-HU" dirty="0" smtClean="0"/>
              <a:t>	  margin-right:</a:t>
            </a:r>
            <a:r>
              <a:rPr lang="hu-HU" dirty="0" err="1" smtClean="0"/>
              <a:t>auto</a:t>
            </a:r>
            <a:r>
              <a:rPr lang="hu-HU" dirty="0" smtClean="0"/>
              <a:t>;</a:t>
            </a:r>
          </a:p>
          <a:p>
            <a:r>
              <a:rPr lang="hu-HU" dirty="0" smtClean="0"/>
              <a:t>	  </a:t>
            </a:r>
            <a:r>
              <a:rPr lang="hu-HU" dirty="0" err="1" smtClean="0"/>
              <a:t>padding</a:t>
            </a:r>
            <a:r>
              <a:rPr lang="hu-HU" dirty="0" smtClean="0"/>
              <a:t>:20px;</a:t>
            </a:r>
          </a:p>
          <a:p>
            <a:r>
              <a:rPr lang="hu-HU" dirty="0" smtClean="0"/>
              <a:t>	  </a:t>
            </a:r>
            <a:r>
              <a:rPr lang="hu-HU" dirty="0" err="1" smtClean="0"/>
              <a:t>width</a:t>
            </a:r>
            <a:r>
              <a:rPr lang="hu-HU" dirty="0" smtClean="0"/>
              <a:t>:860px; /* 900-2*20 */</a:t>
            </a:r>
          </a:p>
          <a:p>
            <a:r>
              <a:rPr lang="hu-HU" dirty="0" smtClean="0"/>
              <a:t>     }	 </a:t>
            </a:r>
          </a:p>
          <a:p>
            <a:r>
              <a:rPr lang="hu-HU" dirty="0" smtClean="0"/>
              <a:t>	 </a:t>
            </a:r>
          </a:p>
          <a:p>
            <a:r>
              <a:rPr lang="hu-HU" dirty="0" smtClean="0"/>
              <a:t>	 </a:t>
            </a:r>
            <a:r>
              <a:rPr lang="hu-HU" dirty="0" err="1" smtClean="0"/>
              <a:t>footer</a:t>
            </a:r>
            <a:r>
              <a:rPr lang="hu-HU" dirty="0" smtClean="0"/>
              <a:t> {</a:t>
            </a:r>
          </a:p>
          <a:p>
            <a:r>
              <a:rPr lang="hu-HU" dirty="0" smtClean="0"/>
              <a:t>	  </a:t>
            </a:r>
            <a:r>
              <a:rPr lang="hu-HU" dirty="0" err="1" smtClean="0"/>
              <a:t>width</a:t>
            </a:r>
            <a:r>
              <a:rPr lang="hu-HU" dirty="0" smtClean="0"/>
              <a:t>:900px;</a:t>
            </a:r>
          </a:p>
          <a:p>
            <a:r>
              <a:rPr lang="hu-HU" dirty="0" smtClean="0"/>
              <a:t>	  </a:t>
            </a:r>
            <a:r>
              <a:rPr lang="hu-HU" dirty="0" err="1" smtClean="0"/>
              <a:t>background-image</a:t>
            </a:r>
            <a:r>
              <a:rPr lang="hu-HU" dirty="0" smtClean="0"/>
              <a:t>:</a:t>
            </a:r>
            <a:r>
              <a:rPr lang="hu-HU" dirty="0" err="1" smtClean="0"/>
              <a:t>url</a:t>
            </a:r>
            <a:r>
              <a:rPr lang="hu-HU" dirty="0" smtClean="0"/>
              <a:t>("</a:t>
            </a:r>
            <a:r>
              <a:rPr lang="hu-HU" dirty="0" err="1" smtClean="0"/>
              <a:t>kepek</a:t>
            </a:r>
            <a:r>
              <a:rPr lang="hu-HU" dirty="0" smtClean="0"/>
              <a:t>/img03.jpg");</a:t>
            </a:r>
          </a:p>
          <a:p>
            <a:r>
              <a:rPr lang="hu-HU" dirty="0" smtClean="0"/>
              <a:t>	  </a:t>
            </a:r>
            <a:r>
              <a:rPr lang="hu-HU" dirty="0" err="1" smtClean="0"/>
              <a:t>margin-left</a:t>
            </a:r>
            <a:r>
              <a:rPr lang="hu-HU" dirty="0" smtClean="0"/>
              <a:t>:</a:t>
            </a:r>
            <a:r>
              <a:rPr lang="hu-HU" dirty="0" err="1" smtClean="0"/>
              <a:t>auto</a:t>
            </a:r>
            <a:r>
              <a:rPr lang="hu-HU" dirty="0" smtClean="0"/>
              <a:t>;</a:t>
            </a:r>
          </a:p>
          <a:p>
            <a:r>
              <a:rPr lang="hu-HU" dirty="0" smtClean="0"/>
              <a:t>	  margin-right:</a:t>
            </a:r>
            <a:r>
              <a:rPr lang="hu-HU" dirty="0" err="1" smtClean="0"/>
              <a:t>auto</a:t>
            </a:r>
            <a:r>
              <a:rPr lang="hu-HU" dirty="0" smtClean="0"/>
              <a:t>;</a:t>
            </a:r>
          </a:p>
          <a:p>
            <a:r>
              <a:rPr lang="hu-HU" dirty="0" smtClean="0"/>
              <a:t>	  </a:t>
            </a:r>
            <a:r>
              <a:rPr lang="hu-HU" dirty="0" err="1" smtClean="0"/>
              <a:t>color</a:t>
            </a:r>
            <a:r>
              <a:rPr lang="hu-HU" dirty="0" smtClean="0"/>
              <a:t>: </a:t>
            </a:r>
            <a:r>
              <a:rPr lang="hu-HU" dirty="0" err="1" smtClean="0"/>
              <a:t>white</a:t>
            </a:r>
            <a:r>
              <a:rPr lang="hu-HU" dirty="0" smtClean="0"/>
              <a:t>;</a:t>
            </a:r>
          </a:p>
          <a:p>
            <a:r>
              <a:rPr lang="hu-HU" dirty="0" smtClean="0"/>
              <a:t>	  </a:t>
            </a:r>
            <a:r>
              <a:rPr lang="hu-HU" dirty="0" err="1" smtClean="0"/>
              <a:t>text-align</a:t>
            </a:r>
            <a:r>
              <a:rPr lang="hu-HU" dirty="0" smtClean="0"/>
              <a:t>:center;</a:t>
            </a:r>
          </a:p>
          <a:p>
            <a:r>
              <a:rPr lang="hu-HU" dirty="0" smtClean="0"/>
              <a:t>	  </a:t>
            </a:r>
            <a:r>
              <a:rPr lang="hu-HU" dirty="0" err="1" smtClean="0"/>
              <a:t>padding-top</a:t>
            </a:r>
            <a:r>
              <a:rPr lang="hu-HU" dirty="0" smtClean="0"/>
              <a:t>: 10px;</a:t>
            </a:r>
          </a:p>
          <a:p>
            <a:r>
              <a:rPr lang="hu-HU" dirty="0" smtClean="0"/>
              <a:t>	  </a:t>
            </a:r>
            <a:r>
              <a:rPr lang="hu-HU" dirty="0" err="1" smtClean="0"/>
              <a:t>height</a:t>
            </a:r>
            <a:r>
              <a:rPr lang="hu-HU" dirty="0" smtClean="0"/>
              <a:t>:50px; /* 60-10 */  </a:t>
            </a:r>
          </a:p>
          <a:p>
            <a:r>
              <a:rPr lang="hu-HU" dirty="0" smtClean="0"/>
              <a:t>	  }</a:t>
            </a:r>
          </a:p>
          <a:p>
            <a:r>
              <a:rPr lang="hu-HU" dirty="0" smtClean="0"/>
              <a:t>	  </a:t>
            </a:r>
          </a:p>
          <a:p>
            <a:r>
              <a:rPr lang="hu-HU" dirty="0" smtClean="0"/>
              <a:t>	 p {</a:t>
            </a:r>
          </a:p>
          <a:p>
            <a:r>
              <a:rPr lang="hu-HU" dirty="0" smtClean="0"/>
              <a:t>	  </a:t>
            </a:r>
            <a:r>
              <a:rPr lang="hu-HU" dirty="0" err="1" smtClean="0"/>
              <a:t>margin</a:t>
            </a:r>
            <a:r>
              <a:rPr lang="hu-HU" dirty="0" smtClean="0"/>
              <a:t>:10px 0;</a:t>
            </a:r>
          </a:p>
          <a:p>
            <a:r>
              <a:rPr lang="hu-HU" dirty="0" smtClean="0"/>
              <a:t>	  } </a:t>
            </a:r>
          </a:p>
          <a:p>
            <a:r>
              <a:rPr lang="hu-HU" dirty="0" smtClean="0"/>
              <a:t>	 </a:t>
            </a:r>
          </a:p>
          <a:p>
            <a:r>
              <a:rPr lang="hu-HU" dirty="0" smtClean="0"/>
              <a:t>     h1 {</a:t>
            </a:r>
            <a:r>
              <a:rPr lang="hu-HU" dirty="0" err="1" smtClean="0"/>
              <a:t>margin</a:t>
            </a:r>
            <a:r>
              <a:rPr lang="hu-HU" dirty="0" smtClean="0"/>
              <a:t>: 20px 0 10px 0;}	 </a:t>
            </a:r>
          </a:p>
          <a:p>
            <a:r>
              <a:rPr lang="hu-HU" dirty="0" smtClean="0"/>
              <a:t>	</a:t>
            </a:r>
          </a:p>
          <a:p>
            <a:r>
              <a:rPr lang="hu-HU" dirty="0" smtClean="0"/>
              <a:t>   </a:t>
            </a:r>
            <a:r>
              <a:rPr lang="hu-HU" dirty="0" err="1" smtClean="0"/>
              <a:t>header</a:t>
            </a:r>
            <a:r>
              <a:rPr lang="hu-HU" dirty="0" smtClean="0"/>
              <a:t> </a:t>
            </a:r>
            <a:r>
              <a:rPr lang="hu-HU" dirty="0" err="1" smtClean="0"/>
              <a:t>img</a:t>
            </a:r>
            <a:r>
              <a:rPr lang="hu-HU" dirty="0" smtClean="0"/>
              <a:t> { </a:t>
            </a:r>
          </a:p>
          <a:p>
            <a:r>
              <a:rPr lang="hu-HU" dirty="0" smtClean="0"/>
              <a:t>     </a:t>
            </a:r>
            <a:r>
              <a:rPr lang="hu-HU" dirty="0" err="1" smtClean="0"/>
              <a:t>position</a:t>
            </a:r>
            <a:r>
              <a:rPr lang="hu-HU" dirty="0" smtClean="0"/>
              <a:t>:</a:t>
            </a:r>
            <a:r>
              <a:rPr lang="hu-HU" dirty="0" err="1" smtClean="0"/>
              <a:t>relative</a:t>
            </a:r>
            <a:r>
              <a:rPr lang="hu-HU" dirty="0" smtClean="0"/>
              <a:t>;</a:t>
            </a:r>
          </a:p>
          <a:p>
            <a:r>
              <a:rPr lang="hu-HU" dirty="0" smtClean="0"/>
              <a:t>	 </a:t>
            </a:r>
            <a:r>
              <a:rPr lang="hu-HU" dirty="0" err="1" smtClean="0"/>
              <a:t>left</a:t>
            </a:r>
            <a:r>
              <a:rPr lang="hu-HU" dirty="0" smtClean="0"/>
              <a:t>:10px;</a:t>
            </a:r>
          </a:p>
          <a:p>
            <a:r>
              <a:rPr lang="hu-HU" dirty="0" smtClean="0"/>
              <a:t>	 top:40px;</a:t>
            </a:r>
          </a:p>
          <a:p>
            <a:r>
              <a:rPr lang="hu-HU" dirty="0" smtClean="0"/>
              <a:t>     }	</a:t>
            </a:r>
          </a:p>
          <a:p>
            <a:r>
              <a:rPr lang="hu-HU" dirty="0" smtClean="0"/>
              <a:t>	 </a:t>
            </a:r>
          </a:p>
          <a:p>
            <a:r>
              <a:rPr lang="hu-HU" dirty="0" err="1" smtClean="0"/>
              <a:t>nav</a:t>
            </a:r>
            <a:r>
              <a:rPr lang="hu-HU" dirty="0" smtClean="0"/>
              <a:t> {</a:t>
            </a:r>
          </a:p>
          <a:p>
            <a:r>
              <a:rPr lang="hu-HU" dirty="0" smtClean="0"/>
              <a:t>     </a:t>
            </a:r>
            <a:r>
              <a:rPr lang="hu-HU" dirty="0" err="1" smtClean="0"/>
              <a:t>background-image</a:t>
            </a:r>
            <a:r>
              <a:rPr lang="hu-HU" dirty="0" smtClean="0"/>
              <a:t>:</a:t>
            </a:r>
            <a:r>
              <a:rPr lang="hu-HU" dirty="0" err="1" smtClean="0"/>
              <a:t>url</a:t>
            </a:r>
            <a:r>
              <a:rPr lang="hu-HU" dirty="0" smtClean="0"/>
              <a:t>("</a:t>
            </a:r>
            <a:r>
              <a:rPr lang="hu-HU" dirty="0" err="1" smtClean="0"/>
              <a:t>kepek</a:t>
            </a:r>
            <a:r>
              <a:rPr lang="hu-HU" dirty="0" smtClean="0"/>
              <a:t>/img02.jpg");</a:t>
            </a:r>
          </a:p>
          <a:p>
            <a:r>
              <a:rPr lang="hu-HU" dirty="0" smtClean="0"/>
              <a:t>	 </a:t>
            </a:r>
            <a:r>
              <a:rPr lang="hu-HU" dirty="0" err="1" smtClean="0"/>
              <a:t>height</a:t>
            </a:r>
            <a:r>
              <a:rPr lang="hu-HU" dirty="0" smtClean="0"/>
              <a:t>:46px; /* 76-30 */</a:t>
            </a:r>
          </a:p>
          <a:p>
            <a:r>
              <a:rPr lang="hu-HU" dirty="0" smtClean="0"/>
              <a:t>	 </a:t>
            </a:r>
            <a:r>
              <a:rPr lang="hu-HU" dirty="0" err="1" smtClean="0"/>
              <a:t>width</a:t>
            </a:r>
            <a:r>
              <a:rPr lang="hu-HU" dirty="0" smtClean="0"/>
              <a:t>:870px; /* 900-30 */</a:t>
            </a:r>
          </a:p>
          <a:p>
            <a:r>
              <a:rPr lang="hu-HU" dirty="0" smtClean="0"/>
              <a:t>	 </a:t>
            </a:r>
            <a:r>
              <a:rPr lang="hu-HU" dirty="0" err="1" smtClean="0"/>
              <a:t>position</a:t>
            </a:r>
            <a:r>
              <a:rPr lang="hu-HU" dirty="0" smtClean="0"/>
              <a:t>:</a:t>
            </a:r>
            <a:r>
              <a:rPr lang="hu-HU" dirty="0" err="1" smtClean="0"/>
              <a:t>absolute</a:t>
            </a:r>
            <a:r>
              <a:rPr lang="hu-HU" dirty="0" smtClean="0"/>
              <a:t>;</a:t>
            </a:r>
          </a:p>
          <a:p>
            <a:r>
              <a:rPr lang="hu-HU" dirty="0" smtClean="0"/>
              <a:t>	 </a:t>
            </a:r>
            <a:r>
              <a:rPr lang="hu-HU" dirty="0" err="1" smtClean="0"/>
              <a:t>left</a:t>
            </a:r>
            <a:r>
              <a:rPr lang="hu-HU" dirty="0" smtClean="0"/>
              <a:t>:0;</a:t>
            </a:r>
          </a:p>
          <a:p>
            <a:r>
              <a:rPr lang="hu-HU" dirty="0" smtClean="0"/>
              <a:t>	 </a:t>
            </a:r>
            <a:r>
              <a:rPr lang="hu-HU" dirty="0" err="1" smtClean="0"/>
              <a:t>bottom</a:t>
            </a:r>
            <a:r>
              <a:rPr lang="hu-HU" dirty="0" smtClean="0"/>
              <a:t>:-20px;</a:t>
            </a:r>
          </a:p>
          <a:p>
            <a:r>
              <a:rPr lang="hu-HU" dirty="0" smtClean="0"/>
              <a:t>	 </a:t>
            </a:r>
            <a:r>
              <a:rPr lang="hu-HU" dirty="0" err="1" smtClean="0"/>
              <a:t>padding-top</a:t>
            </a:r>
            <a:r>
              <a:rPr lang="hu-HU" dirty="0" smtClean="0"/>
              <a:t>:30px;</a:t>
            </a:r>
          </a:p>
          <a:p>
            <a:r>
              <a:rPr lang="hu-HU" dirty="0" smtClean="0"/>
              <a:t>	 </a:t>
            </a:r>
            <a:r>
              <a:rPr lang="hu-HU" dirty="0" err="1" smtClean="0"/>
              <a:t>padding-left</a:t>
            </a:r>
            <a:r>
              <a:rPr lang="hu-HU" dirty="0" smtClean="0"/>
              <a:t>:30px;</a:t>
            </a:r>
          </a:p>
          <a:p>
            <a:r>
              <a:rPr lang="hu-HU" dirty="0" smtClean="0"/>
              <a:t>	 </a:t>
            </a:r>
            <a:r>
              <a:rPr lang="hu-HU" dirty="0" err="1" smtClean="0"/>
              <a:t>color</a:t>
            </a:r>
            <a:r>
              <a:rPr lang="hu-HU" dirty="0" smtClean="0"/>
              <a:t>:</a:t>
            </a:r>
            <a:r>
              <a:rPr lang="hu-HU" dirty="0" err="1" smtClean="0"/>
              <a:t>white</a:t>
            </a:r>
            <a:r>
              <a:rPr lang="hu-HU" dirty="0" smtClean="0"/>
              <a:t>;</a:t>
            </a:r>
          </a:p>
          <a:p>
            <a:r>
              <a:rPr lang="hu-HU" dirty="0" smtClean="0"/>
              <a:t>  }	 </a:t>
            </a:r>
          </a:p>
          <a:p>
            <a:r>
              <a:rPr lang="hu-HU" dirty="0" smtClean="0"/>
              <a:t>	</a:t>
            </a:r>
          </a:p>
          <a:p>
            <a:r>
              <a:rPr lang="hu-HU" dirty="0" smtClean="0"/>
              <a:t>  &lt;/</a:t>
            </a:r>
            <a:r>
              <a:rPr lang="hu-HU" dirty="0" err="1" smtClean="0"/>
              <a:t>style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&lt;/</a:t>
            </a:r>
            <a:r>
              <a:rPr lang="hu-HU" dirty="0" err="1" smtClean="0"/>
              <a:t>head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&lt;body&gt;</a:t>
            </a:r>
          </a:p>
          <a:p>
            <a:r>
              <a:rPr lang="hu-HU" dirty="0" smtClean="0"/>
              <a:t>&lt;</a:t>
            </a:r>
            <a:r>
              <a:rPr lang="hu-HU" dirty="0" err="1" smtClean="0"/>
              <a:t>header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 &lt;a </a:t>
            </a:r>
            <a:r>
              <a:rPr lang="hu-HU" dirty="0" err="1" smtClean="0"/>
              <a:t>href</a:t>
            </a:r>
            <a:r>
              <a:rPr lang="hu-HU" dirty="0" smtClean="0"/>
              <a:t>="/"&gt;</a:t>
            </a:r>
          </a:p>
          <a:p>
            <a:r>
              <a:rPr lang="hu-HU" dirty="0" smtClean="0"/>
              <a:t>   &lt;</a:t>
            </a:r>
            <a:r>
              <a:rPr lang="hu-HU" dirty="0" err="1" smtClean="0"/>
              <a:t>img</a:t>
            </a:r>
            <a:r>
              <a:rPr lang="hu-HU" dirty="0" smtClean="0"/>
              <a:t> </a:t>
            </a:r>
            <a:r>
              <a:rPr lang="hu-HU" dirty="0" err="1" smtClean="0"/>
              <a:t>src</a:t>
            </a:r>
            <a:r>
              <a:rPr lang="hu-HU" dirty="0" smtClean="0"/>
              <a:t>="</a:t>
            </a:r>
            <a:r>
              <a:rPr lang="hu-HU" dirty="0" err="1" smtClean="0"/>
              <a:t>kepek</a:t>
            </a:r>
            <a:r>
              <a:rPr lang="hu-HU" dirty="0" smtClean="0"/>
              <a:t>/</a:t>
            </a:r>
            <a:r>
              <a:rPr lang="hu-HU" dirty="0" err="1" smtClean="0"/>
              <a:t>logofiktiv.jpg</a:t>
            </a:r>
            <a:r>
              <a:rPr lang="hu-HU" dirty="0" smtClean="0"/>
              <a:t>" alt="Fiktívterv Kft logója"&gt;</a:t>
            </a:r>
          </a:p>
          <a:p>
            <a:r>
              <a:rPr lang="hu-HU" dirty="0" smtClean="0"/>
              <a:t> &lt;/a&gt;</a:t>
            </a:r>
          </a:p>
          <a:p>
            <a:r>
              <a:rPr lang="hu-HU" dirty="0" smtClean="0"/>
              <a:t> &lt;</a:t>
            </a:r>
            <a:r>
              <a:rPr lang="hu-HU" dirty="0" err="1" smtClean="0"/>
              <a:t>nav</a:t>
            </a:r>
            <a:r>
              <a:rPr lang="hu-HU" dirty="0" smtClean="0"/>
              <a:t>&gt;Kezdőlap  Magunkról Referenciák&lt;/</a:t>
            </a:r>
            <a:r>
              <a:rPr lang="hu-HU" dirty="0" err="1" smtClean="0"/>
              <a:t>nav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&lt;/</a:t>
            </a:r>
            <a:r>
              <a:rPr lang="hu-HU" dirty="0" err="1" smtClean="0"/>
              <a:t>header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&lt;main&gt;</a:t>
            </a:r>
          </a:p>
          <a:p>
            <a:r>
              <a:rPr lang="hu-HU" dirty="0" smtClean="0"/>
              <a:t> &lt;</a:t>
            </a:r>
            <a:r>
              <a:rPr lang="hu-HU" dirty="0" err="1" smtClean="0"/>
              <a:t>article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  &lt;h1&gt;Üdvözöljük az oldalunkon!&lt;/h1&gt;</a:t>
            </a:r>
          </a:p>
          <a:p>
            <a:r>
              <a:rPr lang="hu-HU" dirty="0" smtClean="0"/>
              <a:t>  &lt;p&gt;</a:t>
            </a:r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fermentum elit eget </a:t>
            </a:r>
            <a:r>
              <a:rPr lang="hu-HU" dirty="0" err="1" smtClean="0"/>
              <a:t>feugiat</a:t>
            </a:r>
            <a:r>
              <a:rPr lang="hu-HU" dirty="0" smtClean="0"/>
              <a:t>. </a:t>
            </a:r>
            <a:r>
              <a:rPr lang="hu-HU" dirty="0" err="1" smtClean="0"/>
              <a:t>Curabitur</a:t>
            </a:r>
            <a:r>
              <a:rPr lang="hu-HU" dirty="0" smtClean="0"/>
              <a:t> </a:t>
            </a:r>
            <a:r>
              <a:rPr lang="hu-HU" dirty="0" err="1" smtClean="0"/>
              <a:t>leo</a:t>
            </a:r>
            <a:r>
              <a:rPr lang="hu-HU" dirty="0" smtClean="0"/>
              <a:t> </a:t>
            </a:r>
            <a:r>
              <a:rPr lang="hu-HU" dirty="0" err="1" smtClean="0"/>
              <a:t>lacus</a:t>
            </a:r>
            <a:r>
              <a:rPr lang="hu-HU" dirty="0" smtClean="0"/>
              <a:t>, </a:t>
            </a:r>
            <a:r>
              <a:rPr lang="hu-HU" dirty="0" err="1" smtClean="0"/>
              <a:t>pretium</a:t>
            </a:r>
            <a:r>
              <a:rPr lang="hu-HU" dirty="0" smtClean="0"/>
              <a:t> </a:t>
            </a:r>
            <a:r>
              <a:rPr lang="hu-HU" dirty="0" err="1" smtClean="0"/>
              <a:t>vel</a:t>
            </a:r>
            <a:r>
              <a:rPr lang="hu-HU" dirty="0" smtClean="0"/>
              <a:t> </a:t>
            </a:r>
            <a:r>
              <a:rPr lang="hu-HU" dirty="0" err="1" smtClean="0"/>
              <a:t>auctor</a:t>
            </a:r>
            <a:r>
              <a:rPr lang="hu-HU" dirty="0" smtClean="0"/>
              <a:t> non, </a:t>
            </a:r>
            <a:r>
              <a:rPr lang="hu-HU" dirty="0" err="1" smtClean="0"/>
              <a:t>sollicitudin</a:t>
            </a:r>
            <a:r>
              <a:rPr lang="hu-HU" dirty="0" smtClean="0"/>
              <a:t> </a:t>
            </a:r>
            <a:r>
              <a:rPr lang="hu-HU" dirty="0" err="1" smtClean="0"/>
              <a:t>vel</a:t>
            </a:r>
            <a:r>
              <a:rPr lang="hu-HU" dirty="0" smtClean="0"/>
              <a:t> ex.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maximus</a:t>
            </a:r>
            <a:r>
              <a:rPr lang="hu-HU" dirty="0" smtClean="0"/>
              <a:t>, </a:t>
            </a:r>
            <a:r>
              <a:rPr lang="hu-HU" dirty="0" err="1" smtClean="0"/>
              <a:t>odio</a:t>
            </a:r>
            <a:r>
              <a:rPr lang="hu-HU" dirty="0" smtClean="0"/>
              <a:t> </a:t>
            </a:r>
            <a:r>
              <a:rPr lang="hu-HU" dirty="0" err="1" smtClean="0"/>
              <a:t>varius</a:t>
            </a:r>
            <a:r>
              <a:rPr lang="hu-HU" dirty="0" smtClean="0"/>
              <a:t> </a:t>
            </a:r>
            <a:r>
              <a:rPr lang="hu-HU" dirty="0" err="1" smtClean="0"/>
              <a:t>dapibus</a:t>
            </a:r>
            <a:r>
              <a:rPr lang="hu-HU" dirty="0" smtClean="0"/>
              <a:t> </a:t>
            </a:r>
            <a:r>
              <a:rPr lang="hu-HU" dirty="0" err="1" smtClean="0"/>
              <a:t>aliquet</a:t>
            </a:r>
            <a:r>
              <a:rPr lang="hu-HU" dirty="0" smtClean="0"/>
              <a:t>, sem nulla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justo</a:t>
            </a:r>
            <a:r>
              <a:rPr lang="hu-HU" dirty="0" smtClean="0"/>
              <a:t>,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mattis</a:t>
            </a:r>
            <a:r>
              <a:rPr lang="hu-HU" dirty="0" smtClean="0"/>
              <a:t> </a:t>
            </a:r>
            <a:r>
              <a:rPr lang="hu-HU" dirty="0" err="1" smtClean="0"/>
              <a:t>leo</a:t>
            </a:r>
            <a:r>
              <a:rPr lang="hu-HU" dirty="0" smtClean="0"/>
              <a:t> mi </a:t>
            </a:r>
            <a:r>
              <a:rPr lang="hu-HU" dirty="0" err="1" smtClean="0"/>
              <a:t>id</a:t>
            </a:r>
            <a:r>
              <a:rPr lang="hu-HU" dirty="0" smtClean="0"/>
              <a:t> turpis. </a:t>
            </a:r>
            <a:r>
              <a:rPr lang="hu-HU" dirty="0" err="1" smtClean="0"/>
              <a:t>Nam</a:t>
            </a:r>
            <a:r>
              <a:rPr lang="hu-HU" dirty="0" smtClean="0"/>
              <a:t> non </a:t>
            </a:r>
            <a:r>
              <a:rPr lang="hu-HU" dirty="0" err="1" smtClean="0"/>
              <a:t>facilisis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. </a:t>
            </a:r>
            <a:r>
              <a:rPr lang="hu-HU" dirty="0" err="1" smtClean="0"/>
              <a:t>Donec</a:t>
            </a:r>
            <a:r>
              <a:rPr lang="hu-HU" dirty="0" smtClean="0"/>
              <a:t> eget </a:t>
            </a:r>
            <a:r>
              <a:rPr lang="hu-HU" dirty="0" err="1" smtClean="0"/>
              <a:t>quam</a:t>
            </a:r>
            <a:r>
              <a:rPr lang="hu-HU" dirty="0" smtClean="0"/>
              <a:t> </a:t>
            </a:r>
            <a:r>
              <a:rPr lang="hu-HU" dirty="0" err="1" smtClean="0"/>
              <a:t>ut</a:t>
            </a:r>
            <a:r>
              <a:rPr lang="hu-HU" dirty="0" smtClean="0"/>
              <a:t> </a:t>
            </a:r>
            <a:r>
              <a:rPr lang="hu-HU" dirty="0" err="1" smtClean="0"/>
              <a:t>tellus</a:t>
            </a:r>
            <a:r>
              <a:rPr lang="hu-HU" dirty="0" smtClean="0"/>
              <a:t> </a:t>
            </a:r>
            <a:r>
              <a:rPr lang="hu-HU" dirty="0" err="1" smtClean="0"/>
              <a:t>gravida</a:t>
            </a:r>
            <a:r>
              <a:rPr lang="hu-HU" dirty="0" smtClean="0"/>
              <a:t> </a:t>
            </a:r>
            <a:r>
              <a:rPr lang="hu-HU" dirty="0" err="1" smtClean="0"/>
              <a:t>fringilla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justo</a:t>
            </a:r>
            <a:r>
              <a:rPr lang="hu-HU" dirty="0" smtClean="0"/>
              <a:t>. </a:t>
            </a:r>
            <a:r>
              <a:rPr lang="hu-HU" dirty="0" err="1" smtClean="0"/>
              <a:t>Vestibulum</a:t>
            </a:r>
            <a:r>
              <a:rPr lang="hu-HU" dirty="0" smtClean="0"/>
              <a:t> ante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primis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faucibus</a:t>
            </a:r>
            <a:r>
              <a:rPr lang="hu-HU" dirty="0" smtClean="0"/>
              <a:t> </a:t>
            </a:r>
            <a:r>
              <a:rPr lang="hu-HU" dirty="0" err="1" smtClean="0"/>
              <a:t>orci</a:t>
            </a:r>
            <a:r>
              <a:rPr lang="hu-HU" dirty="0" smtClean="0"/>
              <a:t> </a:t>
            </a:r>
            <a:r>
              <a:rPr lang="hu-HU" dirty="0" err="1" smtClean="0"/>
              <a:t>luctus</a:t>
            </a:r>
            <a:r>
              <a:rPr lang="hu-HU" dirty="0" smtClean="0"/>
              <a:t> et </a:t>
            </a:r>
            <a:r>
              <a:rPr lang="hu-HU" dirty="0" err="1" smtClean="0"/>
              <a:t>ultrices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 </a:t>
            </a:r>
            <a:r>
              <a:rPr lang="hu-HU" dirty="0" err="1" smtClean="0"/>
              <a:t>cubilia</a:t>
            </a:r>
            <a:r>
              <a:rPr lang="hu-HU" dirty="0" smtClean="0"/>
              <a:t> </a:t>
            </a:r>
            <a:r>
              <a:rPr lang="hu-HU" dirty="0" err="1" smtClean="0"/>
              <a:t>Curae</a:t>
            </a:r>
            <a:r>
              <a:rPr lang="hu-HU" dirty="0" smtClean="0"/>
              <a:t>; </a:t>
            </a:r>
            <a:r>
              <a:rPr lang="hu-HU" dirty="0" err="1" smtClean="0"/>
              <a:t>Etiam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sapien</a:t>
            </a:r>
            <a:r>
              <a:rPr lang="hu-HU" dirty="0" smtClean="0"/>
              <a:t> </a:t>
            </a:r>
            <a:r>
              <a:rPr lang="hu-HU" dirty="0" err="1" smtClean="0"/>
              <a:t>feugiat</a:t>
            </a:r>
            <a:r>
              <a:rPr lang="hu-HU" dirty="0" smtClean="0"/>
              <a:t> </a:t>
            </a:r>
            <a:r>
              <a:rPr lang="hu-HU" dirty="0" err="1" smtClean="0"/>
              <a:t>metus</a:t>
            </a:r>
            <a:r>
              <a:rPr lang="hu-HU" dirty="0" smtClean="0"/>
              <a:t> porta </a:t>
            </a:r>
            <a:r>
              <a:rPr lang="hu-HU" dirty="0" err="1" smtClean="0"/>
              <a:t>feugiat</a:t>
            </a:r>
            <a:r>
              <a:rPr lang="hu-HU" dirty="0" smtClean="0"/>
              <a:t>.</a:t>
            </a:r>
          </a:p>
          <a:p>
            <a:endParaRPr lang="hu-HU" dirty="0" smtClean="0"/>
          </a:p>
          <a:p>
            <a:r>
              <a:rPr lang="hu-HU" dirty="0" smtClean="0"/>
              <a:t>&lt;/p&gt;</a:t>
            </a:r>
          </a:p>
          <a:p>
            <a:r>
              <a:rPr lang="hu-HU" dirty="0" smtClean="0"/>
              <a:t> &lt;/</a:t>
            </a:r>
            <a:r>
              <a:rPr lang="hu-HU" dirty="0" err="1" smtClean="0"/>
              <a:t>article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&lt;/main&gt;</a:t>
            </a:r>
          </a:p>
          <a:p>
            <a:r>
              <a:rPr lang="hu-HU" dirty="0" smtClean="0"/>
              <a:t>&lt;</a:t>
            </a:r>
            <a:r>
              <a:rPr lang="hu-HU" dirty="0" err="1" smtClean="0"/>
              <a:t>footer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  &lt;p&gt;Készítette: Gipsz Jakab&lt;/p&gt;</a:t>
            </a:r>
          </a:p>
          <a:p>
            <a:r>
              <a:rPr lang="hu-HU" dirty="0" smtClean="0"/>
              <a:t>&lt;/</a:t>
            </a:r>
            <a:r>
              <a:rPr lang="hu-HU" dirty="0" err="1" smtClean="0"/>
              <a:t>footer</a:t>
            </a:r>
            <a:r>
              <a:rPr lang="hu-HU" dirty="0" smtClean="0"/>
              <a:t>&gt;</a:t>
            </a:r>
          </a:p>
          <a:p>
            <a:endParaRPr lang="hu-HU" dirty="0" smtClean="0"/>
          </a:p>
          <a:p>
            <a:r>
              <a:rPr lang="hu-HU" dirty="0" smtClean="0"/>
              <a:t>&lt;/body&gt;</a:t>
            </a:r>
          </a:p>
          <a:p>
            <a:r>
              <a:rPr lang="hu-HU" dirty="0" smtClean="0"/>
              <a:t>&lt;/</a:t>
            </a:r>
            <a:r>
              <a:rPr lang="hu-HU" dirty="0" err="1" smtClean="0"/>
              <a:t>html</a:t>
            </a:r>
            <a:r>
              <a:rPr lang="hu-HU" dirty="0" smtClean="0"/>
              <a:t>&gt;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697012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0385F0A-60BB-4195-B5CB-5E6AE955D48B}" type="slidenum">
              <a:rPr lang="hu-HU" smtClean="0"/>
              <a:pPr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71318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5D0E-C81C-4CAF-BFE3-7E595663260C}" type="datetime1">
              <a:rPr lang="hu-HU" smtClean="0"/>
              <a:pPr/>
              <a:t>2014.11.04.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Téglalap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2470-29E7-4D63-B097-46FB5D6D1946}" type="datetime1">
              <a:rPr lang="hu-HU" smtClean="0"/>
              <a:pPr/>
              <a:t>2014.11.04.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C2C8-D62F-4F5C-B925-3EB0A0855C43}" type="datetime1">
              <a:rPr lang="hu-HU" smtClean="0"/>
              <a:pPr/>
              <a:t>2014.11.04.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5DAD-EF44-419A-B654-93D4B752CA9B}" type="datetime1">
              <a:rPr lang="hu-HU" smtClean="0"/>
              <a:pPr/>
              <a:t>2014.11.04.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Téglalap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E403-BEF0-45AD-95FE-469127FE50C8}" type="datetime1">
              <a:rPr lang="hu-HU" smtClean="0"/>
              <a:pPr/>
              <a:t>2014.11.04.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FD63-C29D-4003-83D8-B07F06A9C9F0}" type="datetime1">
              <a:rPr lang="hu-HU" smtClean="0"/>
              <a:pPr/>
              <a:t>2014.11.04.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30A7-BF4C-4814-B0F3-E052BC4E0D61}" type="datetime1">
              <a:rPr lang="hu-HU" smtClean="0"/>
              <a:pPr/>
              <a:t>2014.11.04.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0724-B077-4952-A8F6-9F319C531108}" type="datetime1">
              <a:rPr lang="hu-HU" smtClean="0"/>
              <a:pPr/>
              <a:t>2014.11.04.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5DA37-4BEC-4712-BA3C-25ECD6BE6A66}" type="datetime1">
              <a:rPr lang="hu-HU" smtClean="0"/>
              <a:pPr/>
              <a:t>2014.11.04.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ABEA-78D7-439E-8450-9DFF4336F58D}" type="datetime1">
              <a:rPr lang="hu-HU" smtClean="0"/>
              <a:pPr/>
              <a:t>2014.11.04.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2" name="Téglalap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D0AADF7-98A9-4A24-90D9-2CCF8F4B43BA}" type="datetime1">
              <a:rPr lang="hu-HU" smtClean="0"/>
              <a:pPr/>
              <a:t>2014.11.04.</a:t>
            </a:fld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Téglalap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AF6866F-FB1E-4E28-978B-50D63B0E79A2}" type="datetime1">
              <a:rPr lang="hu-HU" smtClean="0"/>
              <a:pPr/>
              <a:t>2014.11.04.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9PLn7J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9PLn7J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apjsIv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9PLn7J" TargetMode="External"/><Relationship Id="rId2" Type="http://schemas.openxmlformats.org/officeDocument/2006/relationships/hyperlink" Target="http://webfejlesztes.inf.elte.hu/feladatsor/css_alap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://gradients.glrzad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gradients.glrzad.com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mediaqueries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CSS3-as feladatsor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ELTE IK, Web-fejlesztés I. kurzus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</a:t>
            </a:r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4306144" cy="5464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196752"/>
            <a:ext cx="4153069" cy="467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10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Strukturális látszólagos osztályok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11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Induljunk ki megint az alap HTML állományból, és próbáljuk ki a strukturális látszólagos osztályok hatását!</a:t>
            </a:r>
          </a:p>
          <a:p>
            <a:pPr lvl="1"/>
            <a:r>
              <a:rPr lang="hu-HU" dirty="0" smtClean="0"/>
              <a:t>Minden olyan elem, amely egyetlen gyerek, legyen sárga hátterű!</a:t>
            </a:r>
          </a:p>
          <a:p>
            <a:pPr lvl="1"/>
            <a:r>
              <a:rPr lang="hu-HU" dirty="0" smtClean="0"/>
              <a:t>Minden olyan bekezdés, amelynek nincs hasonló típusú a testvérei között, legyen </a:t>
            </a:r>
            <a:r>
              <a:rPr lang="hu-HU" smtClean="0"/>
              <a:t>világoskék hátterű!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b="1" dirty="0" err="1" smtClean="0"/>
              <a:t>form</a:t>
            </a:r>
            <a:r>
              <a:rPr lang="hu-HU" dirty="0" smtClean="0"/>
              <a:t> elemben lévő elemek közül az első gyerek legyen világoszöld hátterű!</a:t>
            </a:r>
          </a:p>
          <a:p>
            <a:pPr lvl="1"/>
            <a:r>
              <a:rPr lang="hu-HU" dirty="0" smtClean="0"/>
              <a:t>Minden &lt;</a:t>
            </a:r>
            <a:r>
              <a:rPr lang="hu-HU" dirty="0" err="1" smtClean="0"/>
              <a:t>ul</a:t>
            </a:r>
            <a:r>
              <a:rPr lang="hu-HU" dirty="0" smtClean="0"/>
              <a:t>&gt; elem, amely az &lt;</a:t>
            </a:r>
            <a:r>
              <a:rPr lang="hu-HU" dirty="0" err="1" smtClean="0"/>
              <a:t>ul</a:t>
            </a:r>
            <a:r>
              <a:rPr lang="hu-HU" dirty="0" smtClean="0"/>
              <a:t>&gt; elemek között, a testvéreket tekintve első, legyen ellátva 2 képpont vastag, pontozott, szürke szegéllyel!</a:t>
            </a:r>
          </a:p>
        </p:txBody>
      </p:sp>
      <p:sp>
        <p:nvSpPr>
          <p:cNvPr id="4" name="Téglalap 3"/>
          <p:cNvSpPr/>
          <p:nvPr/>
        </p:nvSpPr>
        <p:spPr>
          <a:xfrm>
            <a:off x="0" y="6488668"/>
            <a:ext cx="3679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http://bit.ly/19PLn7J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12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Minden kettővel osztható sorszámú listaelem legyen piros színű!</a:t>
            </a:r>
          </a:p>
          <a:p>
            <a:r>
              <a:rPr lang="hu-HU" dirty="0" smtClean="0"/>
              <a:t>Minden olyan listaelem, amely utolsó előtti a testvérei között, legyen aláhúzva!</a:t>
            </a:r>
          </a:p>
          <a:p>
            <a:r>
              <a:rPr lang="hu-HU" dirty="0" smtClean="0"/>
              <a:t>Minden olyan input elem, amely utolsó gyerek, legyen kék szegéllyel megjelenítve!</a:t>
            </a:r>
          </a:p>
          <a:p>
            <a:r>
              <a:rPr lang="hu-HU" dirty="0" smtClean="0"/>
              <a:t>Minden olyan h1 elem, amely a szelektor típusából a testvérei között az utolsó, legyen zöld színű!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13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</a:t>
            </a:r>
            <a:endParaRPr lang="hu-H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3904707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b="2222"/>
          <a:stretch>
            <a:fillRect/>
          </a:stretch>
        </p:blipFill>
        <p:spPr bwMode="auto">
          <a:xfrm>
            <a:off x="4716016" y="1700808"/>
            <a:ext cx="4046849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14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Látszólagos elemek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15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Induljunk ki megint az alap HTML állományból, és próbáljuk ki a látszólagos elemek hatását!</a:t>
            </a:r>
          </a:p>
          <a:p>
            <a:pPr lvl="1"/>
            <a:r>
              <a:rPr lang="hu-HU" dirty="0" smtClean="0"/>
              <a:t>Minden bekezdés első karaktere legyen az alap méret duplája, és kék színű!</a:t>
            </a:r>
          </a:p>
          <a:p>
            <a:pPr lvl="1"/>
            <a:r>
              <a:rPr lang="hu-HU" dirty="0" smtClean="0"/>
              <a:t>Minden 1-es címsor utáni bekezdés első sora legyen csupa nagybetűvel írt!</a:t>
            </a:r>
          </a:p>
          <a:p>
            <a:pPr lvl="1"/>
            <a:r>
              <a:rPr lang="hu-HU" dirty="0" smtClean="0"/>
              <a:t>Minden 1-es címsor utáni bekezdés előtt jelenjen meg a Fontos szöveg, piros színnel!</a:t>
            </a:r>
          </a:p>
          <a:p>
            <a:pPr lvl="1"/>
            <a:r>
              <a:rPr lang="hu-HU" smtClean="0"/>
              <a:t>Minden 2-es </a:t>
            </a:r>
            <a:r>
              <a:rPr lang="hu-HU" dirty="0" smtClean="0"/>
              <a:t>címsor után jelenjen meg a </a:t>
            </a:r>
            <a:r>
              <a:rPr lang="hu-HU" i="1" dirty="0" smtClean="0"/>
              <a:t>„(kettes címsor)</a:t>
            </a:r>
            <a:r>
              <a:rPr lang="hu-HU" dirty="0" smtClean="0"/>
              <a:t>” szöveg dőlt betűkkel.</a:t>
            </a:r>
          </a:p>
          <a:p>
            <a:pPr lvl="1"/>
            <a:r>
              <a:rPr lang="hu-HU" dirty="0" smtClean="0"/>
              <a:t>Ha az oldalon kijelölünk egy szöveget, az legyen sötétkék hátterű és fehér színű!</a:t>
            </a:r>
          </a:p>
        </p:txBody>
      </p:sp>
      <p:sp>
        <p:nvSpPr>
          <p:cNvPr id="4" name="Téglalap 3"/>
          <p:cNvSpPr/>
          <p:nvPr/>
        </p:nvSpPr>
        <p:spPr>
          <a:xfrm>
            <a:off x="0" y="6488668"/>
            <a:ext cx="3679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http://bit.ly/19PLn7J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16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</a:t>
            </a:r>
            <a:endParaRPr lang="hu-H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605" t="12655" r="5301" b="865"/>
          <a:stretch>
            <a:fillRect/>
          </a:stretch>
        </p:blipFill>
        <p:spPr bwMode="auto">
          <a:xfrm>
            <a:off x="611560" y="1457400"/>
            <a:ext cx="3819937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607264"/>
            <a:ext cx="3888432" cy="525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17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Vegyes gyakorló feladatok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3568" y="2996952"/>
            <a:ext cx="8022336" cy="1528192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hu-HU" sz="3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hozzávalók innen tölthetők le: </a:t>
            </a:r>
            <a:r>
              <a:rPr lang="hu-HU" sz="3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http://bit.ly/1apjsIv</a:t>
            </a:r>
            <a:r>
              <a:rPr lang="hu-HU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endParaRPr lang="hu-HU" sz="4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18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Nyírfa</a:t>
            </a:r>
          </a:p>
        </p:txBody>
      </p:sp>
      <p:sp>
        <p:nvSpPr>
          <p:cNvPr id="14340" name="Tartalom helye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hu-HU" sz="1400" b="1" dirty="0" smtClean="0"/>
              <a:t>Tulajdonságok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Háttérkép: </a:t>
            </a:r>
            <a:r>
              <a:rPr lang="hu-HU" sz="1400" dirty="0" err="1" smtClean="0"/>
              <a:t>nyirfa.jpg</a:t>
            </a:r>
            <a:endParaRPr lang="hu-HU" sz="1400" dirty="0" smtClean="0"/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Háttérkép függőlegesen ismétlődik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Oldal bal margó: 210 képpont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Oldal jobb margó: 30 képpont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Betűtípus: </a:t>
            </a:r>
            <a:r>
              <a:rPr lang="hu-HU" sz="1400" dirty="0" err="1" smtClean="0"/>
              <a:t>Arial</a:t>
            </a:r>
            <a:r>
              <a:rPr lang="hu-HU" sz="1400" dirty="0" smtClean="0"/>
              <a:t>, </a:t>
            </a:r>
            <a:r>
              <a:rPr lang="hu-HU" sz="1400" dirty="0" err="1" smtClean="0"/>
              <a:t>Helvetica</a:t>
            </a:r>
            <a:r>
              <a:rPr lang="hu-HU" sz="1400" dirty="0" smtClean="0"/>
              <a:t>, </a:t>
            </a:r>
            <a:r>
              <a:rPr lang="hu-HU" sz="1400" dirty="0" err="1" smtClean="0"/>
              <a:t>sans-serif</a:t>
            </a:r>
            <a:endParaRPr lang="hu-HU" sz="1400" dirty="0" smtClean="0"/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Szöveg igazítása: sorkizárt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Címsorok színe: #2c641b</a:t>
            </a:r>
          </a:p>
          <a:p>
            <a:pPr eaLnBrk="1" hangingPunct="1">
              <a:buFont typeface="Wingdings" pitchFamily="2" charset="2"/>
              <a:buNone/>
            </a:pPr>
            <a:r>
              <a:rPr lang="hu-HU" sz="1400" b="1" dirty="0" smtClean="0"/>
              <a:t>CSS: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>
                <a:solidFill>
                  <a:srgbClr val="FF0000"/>
                </a:solidFill>
              </a:rPr>
              <a:t>body { </a:t>
            </a:r>
            <a:r>
              <a:rPr lang="hu-HU" sz="1400" dirty="0" err="1" smtClean="0"/>
              <a:t>background-image</a:t>
            </a:r>
            <a:r>
              <a:rPr lang="hu-HU" sz="1400" dirty="0" smtClean="0"/>
              <a:t>: </a:t>
            </a:r>
            <a:r>
              <a:rPr lang="hu-HU" sz="1400" dirty="0" err="1" smtClean="0"/>
              <a:t>url</a:t>
            </a:r>
            <a:r>
              <a:rPr lang="hu-HU" sz="1400" dirty="0" smtClean="0"/>
              <a:t>(</a:t>
            </a:r>
            <a:r>
              <a:rPr lang="hu-HU" sz="1400" dirty="0" err="1" smtClean="0"/>
              <a:t>nyirfa.jpg</a:t>
            </a:r>
            <a:r>
              <a:rPr lang="hu-HU" sz="1400" dirty="0" smtClean="0"/>
              <a:t>);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err="1" smtClean="0"/>
              <a:t>background-repeat</a:t>
            </a:r>
            <a:r>
              <a:rPr lang="hu-HU" sz="1400" dirty="0" smtClean="0"/>
              <a:t>: </a:t>
            </a:r>
            <a:r>
              <a:rPr lang="hu-HU" sz="1400" dirty="0" err="1" smtClean="0"/>
              <a:t>repeat-y</a:t>
            </a:r>
            <a:r>
              <a:rPr lang="hu-HU" sz="1400" dirty="0" smtClean="0"/>
              <a:t>;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err="1" smtClean="0"/>
              <a:t>margin-left</a:t>
            </a:r>
            <a:r>
              <a:rPr lang="hu-HU" sz="1400" dirty="0" smtClean="0"/>
              <a:t>: 210px;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margin-right: 30px;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err="1" smtClean="0"/>
              <a:t>font-family</a:t>
            </a:r>
            <a:r>
              <a:rPr lang="hu-HU" sz="1400" dirty="0" smtClean="0"/>
              <a:t>:</a:t>
            </a:r>
            <a:r>
              <a:rPr lang="hu-HU" sz="1400" dirty="0" err="1" smtClean="0"/>
              <a:t>Arial</a:t>
            </a:r>
            <a:r>
              <a:rPr lang="hu-HU" sz="1400" dirty="0" smtClean="0"/>
              <a:t>, </a:t>
            </a:r>
            <a:r>
              <a:rPr lang="hu-HU" sz="1400" dirty="0" err="1" smtClean="0"/>
              <a:t>Helvetica</a:t>
            </a:r>
            <a:r>
              <a:rPr lang="hu-HU" sz="1400" dirty="0" smtClean="0"/>
              <a:t>, </a:t>
            </a:r>
            <a:r>
              <a:rPr lang="hu-HU" sz="1400" dirty="0" err="1" smtClean="0"/>
              <a:t>sans-serif</a:t>
            </a:r>
            <a:r>
              <a:rPr lang="hu-HU" sz="1400" dirty="0" smtClean="0"/>
              <a:t>;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err="1" smtClean="0"/>
              <a:t>text-align</a:t>
            </a:r>
            <a:r>
              <a:rPr lang="hu-HU" sz="1400" dirty="0" smtClean="0"/>
              <a:t>:</a:t>
            </a:r>
            <a:r>
              <a:rPr lang="hu-HU" sz="1400" dirty="0" err="1" smtClean="0"/>
              <a:t>justify</a:t>
            </a:r>
            <a:r>
              <a:rPr lang="hu-HU" sz="1400" dirty="0" smtClean="0"/>
              <a:t>; </a:t>
            </a:r>
            <a:r>
              <a:rPr lang="hu-HU" sz="1400" dirty="0" smtClean="0">
                <a:solidFill>
                  <a:srgbClr val="FF0000"/>
                </a:solidFill>
              </a:rPr>
              <a:t>}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>
                <a:solidFill>
                  <a:srgbClr val="FF0000"/>
                </a:solidFill>
              </a:rPr>
              <a:t>h1,h2  {</a:t>
            </a:r>
            <a:r>
              <a:rPr lang="hu-HU" sz="1400" dirty="0" err="1" smtClean="0"/>
              <a:t>color</a:t>
            </a:r>
            <a:r>
              <a:rPr lang="hu-HU" sz="1400" dirty="0" smtClean="0"/>
              <a:t>: #2c641b</a:t>
            </a:r>
            <a:r>
              <a:rPr lang="hu-HU" sz="1400" dirty="0" smtClean="0">
                <a:solidFill>
                  <a:srgbClr val="FF0000"/>
                </a:solidFill>
              </a:rPr>
              <a:t>}</a:t>
            </a:r>
          </a:p>
          <a:p>
            <a:pPr eaLnBrk="1" hangingPunct="1">
              <a:buFont typeface="Arial" charset="0"/>
              <a:buAutoNum type="arabicPeriod"/>
            </a:pPr>
            <a:endParaRPr lang="hu-HU" sz="1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772816"/>
            <a:ext cx="4362449" cy="4305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Szelektorok gyakorlása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7903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Nyírfa </a:t>
            </a:r>
            <a:r>
              <a:rPr lang="hu-HU" sz="3600" dirty="0" smtClean="0"/>
              <a:t>(2. változat)</a:t>
            </a:r>
            <a:endParaRPr lang="hu-HU" dirty="0" smtClean="0"/>
          </a:p>
        </p:txBody>
      </p:sp>
      <p:sp>
        <p:nvSpPr>
          <p:cNvPr id="14340" name="Tartalom helye 12"/>
          <p:cNvSpPr>
            <a:spLocks noGrp="1"/>
          </p:cNvSpPr>
          <p:nvPr>
            <p:ph idx="1"/>
          </p:nvPr>
        </p:nvSpPr>
        <p:spPr>
          <a:xfrm>
            <a:off x="457200" y="1775191"/>
            <a:ext cx="4330824" cy="4625609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hu-HU" sz="1400" b="1" dirty="0" err="1" smtClean="0"/>
              <a:t>div</a:t>
            </a:r>
            <a:r>
              <a:rPr lang="hu-HU" sz="1400" b="1" dirty="0" smtClean="0"/>
              <a:t>#</a:t>
            </a:r>
            <a:r>
              <a:rPr lang="hu-HU" sz="1400" b="1" dirty="0" err="1" smtClean="0"/>
              <a:t>menu</a:t>
            </a:r>
            <a:r>
              <a:rPr lang="hu-HU" sz="1400" b="1" dirty="0" smtClean="0"/>
              <a:t> tulajdonságai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hu-HU" sz="1400" dirty="0" smtClean="0"/>
              <a:t>Fix pozícionálás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hu-HU" sz="1400" dirty="0" smtClean="0"/>
              <a:t>Fentről és balról is 10 képponttal legyen eltolva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hu-HU" sz="1400" dirty="0" smtClean="0"/>
              <a:t>Háttérszín: fehér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hu-HU" sz="1400" dirty="0" smtClean="0"/>
              <a:t>Szélesség 140 képpont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hu-HU" sz="1400" dirty="0" smtClean="0"/>
              <a:t>Belső kitöltés 10 képpont, kivéve bal oldalon, mert ott 0.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hu-HU" sz="1400" dirty="0" smtClean="0"/>
              <a:t>Szegély 2 képpont vastag, sötétzöld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hu-HU" sz="1400" dirty="0" smtClean="0"/>
              <a:t>Szegély lekerekítettsége: 10 képpont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hu-HU" sz="1400" dirty="0" smtClean="0"/>
              <a:t>Felsoroláslista képe: </a:t>
            </a:r>
            <a:r>
              <a:rPr lang="hu-HU" sz="1400" dirty="0" err="1" smtClean="0"/>
              <a:t>level.jpg</a:t>
            </a:r>
            <a:endParaRPr lang="hu-HU" sz="1400" dirty="0" smtClean="0"/>
          </a:p>
          <a:p>
            <a:pPr eaLnBrk="1" hangingPunct="1">
              <a:buFont typeface="Wingdings" pitchFamily="2" charset="2"/>
              <a:buNone/>
            </a:pPr>
            <a:r>
              <a:rPr lang="hu-HU" sz="1400" b="1" dirty="0" smtClean="0"/>
              <a:t>CSS: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hu-HU" sz="1400" dirty="0" err="1" smtClean="0">
                <a:solidFill>
                  <a:srgbClr val="FF0000"/>
                </a:solidFill>
              </a:rPr>
              <a:t>div</a:t>
            </a:r>
            <a:r>
              <a:rPr lang="hu-HU" sz="1400" dirty="0" smtClean="0">
                <a:solidFill>
                  <a:srgbClr val="FF0000"/>
                </a:solidFill>
              </a:rPr>
              <a:t>#</a:t>
            </a:r>
            <a:r>
              <a:rPr lang="hu-HU" sz="1400" dirty="0" err="1" smtClean="0">
                <a:solidFill>
                  <a:srgbClr val="FF0000"/>
                </a:solidFill>
              </a:rPr>
              <a:t>menu</a:t>
            </a:r>
            <a:r>
              <a:rPr lang="hu-HU" sz="1400" dirty="0" smtClean="0">
                <a:solidFill>
                  <a:srgbClr val="FF0000"/>
                </a:solidFill>
              </a:rPr>
              <a:t> {</a:t>
            </a:r>
            <a:r>
              <a:rPr lang="hu-HU" sz="1400" dirty="0" smtClean="0"/>
              <a:t> </a:t>
            </a:r>
            <a:r>
              <a:rPr lang="hu-HU" sz="1400" dirty="0" err="1" smtClean="0"/>
              <a:t>position</a:t>
            </a:r>
            <a:r>
              <a:rPr lang="hu-HU" sz="1400" dirty="0" smtClean="0"/>
              <a:t>:fixed;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err="1" smtClean="0"/>
              <a:t>left</a:t>
            </a:r>
            <a:r>
              <a:rPr lang="hu-HU" sz="1400" dirty="0" smtClean="0"/>
              <a:t>:10px; top:10px;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err="1" smtClean="0"/>
              <a:t>background-color</a:t>
            </a:r>
            <a:r>
              <a:rPr lang="hu-HU" sz="1400" dirty="0" smtClean="0"/>
              <a:t>:</a:t>
            </a:r>
            <a:r>
              <a:rPr lang="hu-HU" sz="1400" dirty="0" err="1" smtClean="0"/>
              <a:t>white</a:t>
            </a:r>
            <a:r>
              <a:rPr lang="hu-HU" sz="1400" dirty="0" smtClean="0"/>
              <a:t>;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err="1" smtClean="0"/>
              <a:t>width</a:t>
            </a:r>
            <a:r>
              <a:rPr lang="hu-HU" sz="1400" dirty="0" smtClean="0"/>
              <a:t>:140px;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err="1" smtClean="0"/>
              <a:t>padding</a:t>
            </a:r>
            <a:r>
              <a:rPr lang="hu-HU" sz="1400" dirty="0" smtClean="0"/>
              <a:t>:10px </a:t>
            </a:r>
            <a:r>
              <a:rPr lang="hu-HU" sz="1400" dirty="0" err="1" smtClean="0"/>
              <a:t>10px</a:t>
            </a:r>
            <a:r>
              <a:rPr lang="hu-HU" sz="1400" dirty="0" smtClean="0"/>
              <a:t> </a:t>
            </a:r>
            <a:r>
              <a:rPr lang="hu-HU" sz="1400" dirty="0" err="1" smtClean="0"/>
              <a:t>10px</a:t>
            </a:r>
            <a:r>
              <a:rPr lang="hu-HU" sz="1400" dirty="0" smtClean="0"/>
              <a:t> 0;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err="1" smtClean="0"/>
              <a:t>border</a:t>
            </a:r>
            <a:r>
              <a:rPr lang="hu-HU" sz="1400" dirty="0" smtClean="0"/>
              <a:t>:2px </a:t>
            </a:r>
            <a:r>
              <a:rPr lang="hu-HU" sz="1400" dirty="0" err="1" smtClean="0"/>
              <a:t>solid</a:t>
            </a:r>
            <a:r>
              <a:rPr lang="hu-HU" sz="1400" dirty="0" smtClean="0"/>
              <a:t> </a:t>
            </a:r>
            <a:r>
              <a:rPr lang="hu-HU" sz="1400" dirty="0" err="1" smtClean="0"/>
              <a:t>darkgreen</a:t>
            </a:r>
            <a:r>
              <a:rPr lang="hu-HU" sz="1400" dirty="0" smtClean="0"/>
              <a:t>;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err="1" smtClean="0"/>
              <a:t>border-radius</a:t>
            </a:r>
            <a:r>
              <a:rPr lang="hu-HU" sz="1400" dirty="0" smtClean="0"/>
              <a:t>:10px; </a:t>
            </a:r>
            <a:r>
              <a:rPr lang="hu-HU" sz="1400" dirty="0" smtClean="0">
                <a:solidFill>
                  <a:srgbClr val="FF0000"/>
                </a:solidFill>
              </a:rPr>
              <a:t>}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err="1" smtClean="0">
                <a:solidFill>
                  <a:srgbClr val="FF0000"/>
                </a:solidFill>
              </a:rPr>
              <a:t>div</a:t>
            </a:r>
            <a:r>
              <a:rPr lang="hu-HU" sz="1400" dirty="0" smtClean="0">
                <a:solidFill>
                  <a:srgbClr val="FF0000"/>
                </a:solidFill>
              </a:rPr>
              <a:t>#</a:t>
            </a:r>
            <a:r>
              <a:rPr lang="hu-HU" sz="1400" dirty="0" err="1" smtClean="0">
                <a:solidFill>
                  <a:srgbClr val="FF0000"/>
                </a:solidFill>
              </a:rPr>
              <a:t>menu</a:t>
            </a:r>
            <a:r>
              <a:rPr lang="hu-HU" sz="1400" dirty="0" smtClean="0">
                <a:solidFill>
                  <a:srgbClr val="FF0000"/>
                </a:solidFill>
              </a:rPr>
              <a:t> </a:t>
            </a:r>
            <a:r>
              <a:rPr lang="hu-HU" sz="1400" dirty="0" err="1" smtClean="0">
                <a:solidFill>
                  <a:srgbClr val="FF0000"/>
                </a:solidFill>
              </a:rPr>
              <a:t>li</a:t>
            </a:r>
            <a:r>
              <a:rPr lang="hu-HU" sz="1400" dirty="0" smtClean="0">
                <a:solidFill>
                  <a:srgbClr val="FF0000"/>
                </a:solidFill>
              </a:rPr>
              <a:t> {</a:t>
            </a:r>
            <a:r>
              <a:rPr lang="hu-HU" sz="1400" dirty="0" err="1" smtClean="0"/>
              <a:t>list-style-image</a:t>
            </a:r>
            <a:r>
              <a:rPr lang="hu-HU" sz="1400" dirty="0" smtClean="0"/>
              <a:t>:</a:t>
            </a:r>
            <a:r>
              <a:rPr lang="hu-HU" sz="1400" dirty="0" err="1" smtClean="0"/>
              <a:t>url</a:t>
            </a:r>
            <a:r>
              <a:rPr lang="hu-HU" sz="1400" dirty="0" smtClean="0"/>
              <a:t>('</a:t>
            </a:r>
            <a:r>
              <a:rPr lang="hu-HU" sz="1400" dirty="0" err="1" smtClean="0"/>
              <a:t>level.jpg</a:t>
            </a:r>
            <a:r>
              <a:rPr lang="hu-HU" sz="1400" dirty="0" smtClean="0"/>
              <a:t>')</a:t>
            </a:r>
            <a:r>
              <a:rPr lang="hu-HU" sz="1400" dirty="0" smtClean="0">
                <a:solidFill>
                  <a:srgbClr val="FF0000"/>
                </a:solidFill>
              </a:rPr>
              <a:t>}</a:t>
            </a:r>
          </a:p>
          <a:p>
            <a:pPr eaLnBrk="1" hangingPunct="1">
              <a:buFont typeface="Arial" charset="0"/>
              <a:buAutoNum type="arabicPeriod"/>
            </a:pPr>
            <a:endParaRPr lang="hu-HU" sz="1400" dirty="0" smtClean="0"/>
          </a:p>
          <a:p>
            <a:pPr eaLnBrk="1" hangingPunct="1">
              <a:buFont typeface="Arial" charset="0"/>
              <a:buAutoNum type="arabicPeriod"/>
            </a:pPr>
            <a:endParaRPr lang="hu-HU" sz="1400" dirty="0" smtClean="0"/>
          </a:p>
          <a:p>
            <a:pPr eaLnBrk="1" hangingPunct="1">
              <a:buFont typeface="Arial" charset="0"/>
              <a:buAutoNum type="arabicPeriod"/>
            </a:pPr>
            <a:endParaRPr lang="hu-HU" sz="1400" dirty="0" smtClean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628800"/>
            <a:ext cx="4256340" cy="376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églalap 10"/>
          <p:cNvSpPr/>
          <p:nvPr/>
        </p:nvSpPr>
        <p:spPr>
          <a:xfrm>
            <a:off x="4716016" y="5517232"/>
            <a:ext cx="4248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hu-HU" sz="1200" b="1" dirty="0" smtClean="0"/>
              <a:t>Hozz létre egy </a:t>
            </a:r>
            <a:r>
              <a:rPr lang="hu-HU" sz="1200" b="1" i="1" dirty="0" err="1" smtClean="0"/>
              <a:t>menu</a:t>
            </a:r>
            <a:r>
              <a:rPr lang="hu-HU" sz="1200" b="1" dirty="0" smtClean="0"/>
              <a:t> </a:t>
            </a:r>
            <a:r>
              <a:rPr lang="hu-HU" sz="1200" b="1" dirty="0" err="1" smtClean="0"/>
              <a:t>azonosítójú</a:t>
            </a:r>
            <a:r>
              <a:rPr lang="hu-HU" sz="1200" b="1" dirty="0" smtClean="0"/>
              <a:t> </a:t>
            </a:r>
            <a:r>
              <a:rPr lang="hu-HU" sz="1200" b="1" dirty="0" err="1" smtClean="0"/>
              <a:t>divet</a:t>
            </a:r>
            <a:r>
              <a:rPr lang="hu-HU" sz="1200" b="1" dirty="0" smtClean="0"/>
              <a:t>, a képen látható tartalommal! Az egyes menüpontok felsoroláslistában legyenek elhelyezve! </a:t>
            </a:r>
          </a:p>
          <a:p>
            <a:pPr eaLnBrk="1" hangingPunct="1"/>
            <a:r>
              <a:rPr lang="hu-HU" sz="1200" b="1" dirty="0" smtClean="0"/>
              <a:t>A menü a lap gördítésekor ugyanazon a pozíción maradjon (fix pozícionálás)!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Sötét</a:t>
            </a:r>
          </a:p>
        </p:txBody>
      </p:sp>
      <p:sp>
        <p:nvSpPr>
          <p:cNvPr id="14340" name="Tartalom helye 12"/>
          <p:cNvSpPr>
            <a:spLocks noGrp="1"/>
          </p:cNvSpPr>
          <p:nvPr>
            <p:ph idx="1"/>
          </p:nvPr>
        </p:nvSpPr>
        <p:spPr>
          <a:xfrm>
            <a:off x="457200" y="1775191"/>
            <a:ext cx="4186808" cy="462560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hu-HU" sz="1400" b="1" dirty="0" smtClean="0"/>
              <a:t>Tulajdonságok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A linkek színe:sárga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Látogatott linkek színe: :#ff9900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Link színe, ha fölé visszük az egeret: fehér 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Bekezdés első betűje kétszerese az alap méretnek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Bekezdés első sora dőlt.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A kijelölt szöveg háttere sárga, színe fekete.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A fontos osztályba sorolt bekezdés előtt jelenjen meg a Fontos szó, pirossal!</a:t>
            </a:r>
          </a:p>
          <a:p>
            <a:pPr eaLnBrk="1" hangingPunct="1">
              <a:buFont typeface="Wingdings" pitchFamily="2" charset="2"/>
              <a:buNone/>
            </a:pPr>
            <a:r>
              <a:rPr lang="hu-HU" sz="1400" b="1" dirty="0" smtClean="0"/>
              <a:t>CSS: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a:link {</a:t>
            </a:r>
            <a:r>
              <a:rPr lang="hu-HU" sz="1400" dirty="0" err="1" smtClean="0"/>
              <a:t>color</a:t>
            </a:r>
            <a:r>
              <a:rPr lang="hu-HU" sz="1400" dirty="0" smtClean="0"/>
              <a:t>:</a:t>
            </a:r>
            <a:r>
              <a:rPr lang="hu-HU" sz="1400" dirty="0" err="1" smtClean="0"/>
              <a:t>yellow</a:t>
            </a:r>
            <a:r>
              <a:rPr lang="hu-HU" sz="1400" dirty="0" smtClean="0"/>
              <a:t> }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a:visited {</a:t>
            </a:r>
            <a:r>
              <a:rPr lang="hu-HU" sz="1400" dirty="0" err="1" smtClean="0"/>
              <a:t>color</a:t>
            </a:r>
            <a:r>
              <a:rPr lang="hu-HU" sz="1400" dirty="0" smtClean="0"/>
              <a:t>:#ff9900 }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a:hover {</a:t>
            </a:r>
            <a:r>
              <a:rPr lang="hu-HU" sz="1400" dirty="0" err="1" smtClean="0"/>
              <a:t>color</a:t>
            </a:r>
            <a:r>
              <a:rPr lang="hu-HU" sz="1400" dirty="0" smtClean="0"/>
              <a:t>:</a:t>
            </a:r>
            <a:r>
              <a:rPr lang="hu-HU" sz="1400" dirty="0" err="1" smtClean="0"/>
              <a:t>white</a:t>
            </a:r>
            <a:r>
              <a:rPr lang="hu-HU" sz="1400" dirty="0" smtClean="0"/>
              <a:t>}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p:first-letter {</a:t>
            </a:r>
            <a:r>
              <a:rPr lang="hu-HU" sz="1400" dirty="0" err="1" smtClean="0"/>
              <a:t>font-size</a:t>
            </a:r>
            <a:r>
              <a:rPr lang="hu-HU" sz="1400" dirty="0" smtClean="0"/>
              <a:t>:200%}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p:first-line {</a:t>
            </a:r>
            <a:r>
              <a:rPr lang="hu-HU" sz="1400" dirty="0" err="1" smtClean="0"/>
              <a:t>font-style</a:t>
            </a:r>
            <a:r>
              <a:rPr lang="hu-HU" sz="1400" dirty="0" smtClean="0"/>
              <a:t>:</a:t>
            </a:r>
            <a:r>
              <a:rPr lang="hu-HU" sz="1400" dirty="0" err="1" smtClean="0"/>
              <a:t>italic</a:t>
            </a:r>
            <a:r>
              <a:rPr lang="hu-HU" sz="1400" dirty="0" smtClean="0"/>
              <a:t>}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::</a:t>
            </a:r>
            <a:r>
              <a:rPr lang="hu-HU" sz="1400" dirty="0" err="1" smtClean="0"/>
              <a:t>selection</a:t>
            </a:r>
            <a:r>
              <a:rPr lang="hu-HU" sz="1400" dirty="0" smtClean="0"/>
              <a:t> {</a:t>
            </a:r>
            <a:r>
              <a:rPr lang="hu-HU" sz="1400" dirty="0" err="1" smtClean="0"/>
              <a:t>background-color</a:t>
            </a:r>
            <a:r>
              <a:rPr lang="hu-HU" sz="1400" dirty="0" smtClean="0"/>
              <a:t>:</a:t>
            </a:r>
            <a:r>
              <a:rPr lang="hu-HU" sz="1400" dirty="0" err="1" smtClean="0"/>
              <a:t>yellow</a:t>
            </a:r>
            <a:r>
              <a:rPr lang="hu-HU" sz="1400" dirty="0" smtClean="0"/>
              <a:t>; </a:t>
            </a:r>
            <a:r>
              <a:rPr lang="hu-HU" sz="1400" dirty="0" err="1" smtClean="0"/>
              <a:t>color</a:t>
            </a:r>
            <a:r>
              <a:rPr lang="hu-HU" sz="1400" dirty="0" smtClean="0"/>
              <a:t>: </a:t>
            </a:r>
            <a:r>
              <a:rPr lang="hu-HU" sz="1400" dirty="0" err="1" smtClean="0"/>
              <a:t>black</a:t>
            </a:r>
            <a:r>
              <a:rPr lang="hu-HU" sz="1400" dirty="0" smtClean="0"/>
              <a:t>;}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err="1" smtClean="0"/>
              <a:t>p.fontos</a:t>
            </a:r>
            <a:r>
              <a:rPr lang="hu-HU" sz="1400" dirty="0" smtClean="0"/>
              <a:t>:</a:t>
            </a:r>
            <a:r>
              <a:rPr lang="hu-HU" sz="1400" dirty="0" err="1" smtClean="0"/>
              <a:t>before</a:t>
            </a:r>
            <a:r>
              <a:rPr lang="hu-HU" sz="1400" dirty="0" smtClean="0"/>
              <a:t>    {</a:t>
            </a:r>
            <a:r>
              <a:rPr lang="hu-HU" sz="1400" dirty="0" err="1" smtClean="0"/>
              <a:t>content</a:t>
            </a:r>
            <a:r>
              <a:rPr lang="hu-HU" sz="1400" dirty="0" smtClean="0"/>
              <a:t>: "Fontos:"; display:</a:t>
            </a:r>
            <a:r>
              <a:rPr lang="hu-HU" sz="1400" dirty="0" err="1" smtClean="0"/>
              <a:t>block</a:t>
            </a:r>
            <a:r>
              <a:rPr lang="hu-HU" sz="1400" dirty="0" smtClean="0"/>
              <a:t>; </a:t>
            </a:r>
            <a:r>
              <a:rPr lang="hu-HU" sz="1400" dirty="0" err="1" smtClean="0"/>
              <a:t>color</a:t>
            </a:r>
            <a:r>
              <a:rPr lang="hu-HU" sz="1400" dirty="0" smtClean="0"/>
              <a:t>:</a:t>
            </a:r>
            <a:r>
              <a:rPr lang="hu-HU" sz="1400" dirty="0" err="1" smtClean="0"/>
              <a:t>red</a:t>
            </a:r>
            <a:r>
              <a:rPr lang="hu-HU" sz="1400" dirty="0" smtClean="0"/>
              <a:t>;}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700808"/>
            <a:ext cx="42672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Táblázat</a:t>
            </a:r>
          </a:p>
        </p:txBody>
      </p:sp>
      <p:sp>
        <p:nvSpPr>
          <p:cNvPr id="21508" name="Tartalom helye 12"/>
          <p:cNvSpPr>
            <a:spLocks noGrp="1"/>
          </p:cNvSpPr>
          <p:nvPr>
            <p:ph idx="1"/>
          </p:nvPr>
        </p:nvSpPr>
        <p:spPr>
          <a:xfrm>
            <a:off x="457200" y="1775191"/>
            <a:ext cx="3250704" cy="462560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hu-HU" sz="1400" b="1" dirty="0" smtClean="0"/>
              <a:t>Tulajdonságok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Cellák belső kitöltése: 10 képpont, Szegély: 1 képpont vastag, folytonos, #999999 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Fejléc cellákban a háttér #003300 színkódú, a szegély és szövegszín fehér színű.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Táblázat szegély összevonásra kerül.</a:t>
            </a:r>
          </a:p>
          <a:p>
            <a:pPr eaLnBrk="1" hangingPunct="1">
              <a:buFont typeface="Wingdings" pitchFamily="2" charset="2"/>
              <a:buNone/>
            </a:pPr>
            <a:r>
              <a:rPr lang="hu-HU" sz="1400" b="1" dirty="0" smtClean="0"/>
              <a:t>CSS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err="1" smtClean="0"/>
              <a:t>td</a:t>
            </a:r>
            <a:r>
              <a:rPr lang="hu-HU" sz="1400" dirty="0" smtClean="0"/>
              <a:t> { </a:t>
            </a:r>
            <a:r>
              <a:rPr lang="hu-HU" sz="1400" dirty="0" err="1" smtClean="0"/>
              <a:t>padding</a:t>
            </a:r>
            <a:r>
              <a:rPr lang="hu-HU" sz="1400" dirty="0" smtClean="0"/>
              <a:t>: 10px;</a:t>
            </a:r>
            <a:br>
              <a:rPr lang="hu-HU" sz="1400" dirty="0" smtClean="0"/>
            </a:br>
            <a:r>
              <a:rPr lang="hu-HU" sz="1400" dirty="0" smtClean="0"/>
              <a:t>     </a:t>
            </a:r>
            <a:r>
              <a:rPr lang="hu-HU" sz="1400" dirty="0" err="1" smtClean="0"/>
              <a:t>border</a:t>
            </a:r>
            <a:r>
              <a:rPr lang="hu-HU" sz="1400" dirty="0" smtClean="0"/>
              <a:t>:1px </a:t>
            </a:r>
            <a:r>
              <a:rPr lang="hu-HU" sz="1400" dirty="0" err="1" smtClean="0"/>
              <a:t>solid</a:t>
            </a:r>
            <a:r>
              <a:rPr lang="hu-HU" sz="1400" dirty="0" smtClean="0"/>
              <a:t> #999999;}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th {</a:t>
            </a:r>
            <a:r>
              <a:rPr lang="hu-HU" sz="1400" dirty="0" err="1" smtClean="0"/>
              <a:t>background-color</a:t>
            </a:r>
            <a:r>
              <a:rPr lang="hu-HU" sz="1400" dirty="0" smtClean="0"/>
              <a:t>:#003300;</a:t>
            </a:r>
            <a:br>
              <a:rPr lang="hu-HU" sz="1400" dirty="0" smtClean="0"/>
            </a:br>
            <a:r>
              <a:rPr lang="hu-HU" sz="1400" dirty="0" smtClean="0"/>
              <a:t>     </a:t>
            </a:r>
            <a:r>
              <a:rPr lang="hu-HU" sz="1400" dirty="0" err="1" smtClean="0"/>
              <a:t>color</a:t>
            </a:r>
            <a:r>
              <a:rPr lang="hu-HU" sz="1400" dirty="0" smtClean="0"/>
              <a:t>:</a:t>
            </a:r>
            <a:r>
              <a:rPr lang="hu-HU" sz="1400" dirty="0" err="1" smtClean="0"/>
              <a:t>white</a:t>
            </a:r>
            <a:r>
              <a:rPr lang="hu-HU" sz="1400" dirty="0" smtClean="0"/>
              <a:t>;</a:t>
            </a:r>
            <a:br>
              <a:rPr lang="hu-HU" sz="1400" dirty="0" smtClean="0"/>
            </a:br>
            <a:r>
              <a:rPr lang="hu-HU" sz="1400" dirty="0" smtClean="0"/>
              <a:t>     </a:t>
            </a:r>
            <a:r>
              <a:rPr lang="hu-HU" sz="1400" dirty="0" err="1" smtClean="0"/>
              <a:t>border</a:t>
            </a:r>
            <a:r>
              <a:rPr lang="hu-HU" sz="1400" dirty="0" smtClean="0"/>
              <a:t>:1px </a:t>
            </a:r>
            <a:r>
              <a:rPr lang="hu-HU" sz="1400" dirty="0" err="1" smtClean="0"/>
              <a:t>solid</a:t>
            </a:r>
            <a:r>
              <a:rPr lang="hu-HU" sz="1400" dirty="0" smtClean="0"/>
              <a:t> #</a:t>
            </a:r>
            <a:r>
              <a:rPr lang="hu-HU" sz="1400" dirty="0" err="1" smtClean="0"/>
              <a:t>ffffff</a:t>
            </a:r>
            <a:r>
              <a:rPr lang="hu-HU" sz="1400" dirty="0" smtClean="0"/>
              <a:t>;</a:t>
            </a:r>
            <a:br>
              <a:rPr lang="hu-HU" sz="1400" dirty="0" smtClean="0"/>
            </a:br>
            <a:r>
              <a:rPr lang="hu-HU" sz="1400" dirty="0" smtClean="0"/>
              <a:t>      </a:t>
            </a:r>
            <a:r>
              <a:rPr lang="hu-HU" sz="1400" dirty="0" err="1" smtClean="0"/>
              <a:t>padding</a:t>
            </a:r>
            <a:r>
              <a:rPr lang="hu-HU" sz="1400" dirty="0" smtClean="0"/>
              <a:t>:10px;}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err="1" smtClean="0"/>
              <a:t>table</a:t>
            </a:r>
            <a:r>
              <a:rPr lang="hu-HU" sz="1400" dirty="0" smtClean="0"/>
              <a:t> { </a:t>
            </a:r>
            <a:r>
              <a:rPr lang="hu-HU" sz="1400" dirty="0" err="1" smtClean="0"/>
              <a:t>border-collapse</a:t>
            </a:r>
            <a:r>
              <a:rPr lang="hu-HU" sz="1400" dirty="0" smtClean="0"/>
              <a:t>:</a:t>
            </a:r>
            <a:r>
              <a:rPr lang="hu-HU" sz="1400" dirty="0" err="1" smtClean="0"/>
              <a:t>collapse</a:t>
            </a:r>
            <a:r>
              <a:rPr lang="hu-HU" sz="1400" dirty="0" smtClean="0"/>
              <a:t> }</a:t>
            </a:r>
          </a:p>
        </p:txBody>
      </p:sp>
      <p:pic>
        <p:nvPicPr>
          <p:cNvPr id="21511" name="Picture 2"/>
          <p:cNvPicPr>
            <a:picLocks noChangeAspect="1" noChangeArrowheads="1"/>
          </p:cNvPicPr>
          <p:nvPr/>
        </p:nvPicPr>
        <p:blipFill>
          <a:blip r:embed="rId2" cstate="print"/>
          <a:srcRect l="1770" t="18509" r="2943" b="5237"/>
          <a:stretch>
            <a:fillRect/>
          </a:stretch>
        </p:blipFill>
        <p:spPr bwMode="auto">
          <a:xfrm>
            <a:off x="3779912" y="1844824"/>
            <a:ext cx="5146158" cy="3827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Táblázat (továbbfejlesztés)</a:t>
            </a:r>
          </a:p>
        </p:txBody>
      </p:sp>
      <p:sp>
        <p:nvSpPr>
          <p:cNvPr id="10" name="Tartalom helye 12"/>
          <p:cNvSpPr>
            <a:spLocks noGrp="1"/>
          </p:cNvSpPr>
          <p:nvPr>
            <p:ph idx="1"/>
          </p:nvPr>
        </p:nvSpPr>
        <p:spPr>
          <a:xfrm>
            <a:off x="457200" y="1775191"/>
            <a:ext cx="3034680" cy="323798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hu-HU" sz="1400" b="1" dirty="0" smtClean="0"/>
              <a:t>Tulajdonságok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Minden páratlan (</a:t>
            </a:r>
            <a:r>
              <a:rPr lang="hu-HU" sz="1400" i="1" dirty="0" err="1" smtClean="0"/>
              <a:t>odd</a:t>
            </a:r>
            <a:r>
              <a:rPr lang="hu-HU" sz="1400" dirty="0" smtClean="0"/>
              <a:t>) sor háttere legyen világoszöld! (a fejléc elemek kivételével)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Minden páros (</a:t>
            </a:r>
            <a:r>
              <a:rPr lang="hu-HU" sz="1400" i="1" dirty="0" err="1" smtClean="0"/>
              <a:t>even</a:t>
            </a:r>
            <a:r>
              <a:rPr lang="hu-HU" sz="1400" dirty="0" smtClean="0"/>
              <a:t>) sor háttere legyen világossárga!</a:t>
            </a:r>
          </a:p>
          <a:p>
            <a:pPr eaLnBrk="1" hangingPunct="1">
              <a:buFont typeface="Arial" charset="0"/>
              <a:buAutoNum type="arabicPeriod"/>
            </a:pPr>
            <a:endParaRPr lang="hu-HU" sz="1400" dirty="0" smtClean="0"/>
          </a:p>
          <a:p>
            <a:pPr eaLnBrk="1" hangingPunct="1">
              <a:buFont typeface="Wingdings" pitchFamily="2" charset="2"/>
              <a:buNone/>
            </a:pPr>
            <a:r>
              <a:rPr lang="hu-HU" sz="1400" b="1" dirty="0" smtClean="0"/>
              <a:t>CSS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err="1" smtClean="0"/>
              <a:t>tr</a:t>
            </a:r>
            <a:r>
              <a:rPr lang="hu-HU" sz="1400" dirty="0" smtClean="0"/>
              <a:t>:</a:t>
            </a:r>
            <a:r>
              <a:rPr lang="hu-HU" sz="1400" dirty="0" err="1" smtClean="0"/>
              <a:t>nth-child</a:t>
            </a:r>
            <a:r>
              <a:rPr lang="hu-HU" sz="1400" dirty="0" smtClean="0"/>
              <a:t>(</a:t>
            </a:r>
            <a:r>
              <a:rPr lang="hu-HU" sz="1400" dirty="0" err="1" smtClean="0"/>
              <a:t>odd</a:t>
            </a:r>
            <a:r>
              <a:rPr lang="hu-HU" sz="1400" dirty="0" smtClean="0"/>
              <a:t>) {</a:t>
            </a:r>
            <a:br>
              <a:rPr lang="hu-HU" sz="1400" dirty="0" smtClean="0"/>
            </a:br>
            <a:r>
              <a:rPr lang="hu-HU" sz="1400" dirty="0" smtClean="0"/>
              <a:t>  </a:t>
            </a:r>
            <a:r>
              <a:rPr lang="hu-HU" sz="1400" dirty="0" err="1" smtClean="0"/>
              <a:t>background-color</a:t>
            </a:r>
            <a:r>
              <a:rPr lang="hu-HU" sz="1400" dirty="0" smtClean="0"/>
              <a:t>: </a:t>
            </a:r>
            <a:r>
              <a:rPr lang="hu-HU" sz="1400" dirty="0" err="1" smtClean="0"/>
              <a:t>lightgreen</a:t>
            </a:r>
            <a:r>
              <a:rPr lang="hu-HU" sz="1400" dirty="0" smtClean="0"/>
              <a:t>;}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err="1" smtClean="0"/>
              <a:t>tr</a:t>
            </a:r>
            <a:r>
              <a:rPr lang="hu-HU" sz="1400" dirty="0" smtClean="0"/>
              <a:t>:</a:t>
            </a:r>
            <a:r>
              <a:rPr lang="hu-HU" sz="1400" dirty="0" err="1" smtClean="0"/>
              <a:t>nth-child</a:t>
            </a:r>
            <a:r>
              <a:rPr lang="hu-HU" sz="1400" dirty="0" smtClean="0"/>
              <a:t>(</a:t>
            </a:r>
            <a:r>
              <a:rPr lang="hu-HU" sz="1400" dirty="0" err="1" smtClean="0"/>
              <a:t>even</a:t>
            </a:r>
            <a:r>
              <a:rPr lang="hu-HU" sz="1400" dirty="0" smtClean="0"/>
              <a:t>) {</a:t>
            </a:r>
            <a:br>
              <a:rPr lang="hu-HU" sz="1400" dirty="0" smtClean="0"/>
            </a:br>
            <a:r>
              <a:rPr lang="hu-HU" sz="1400" dirty="0" smtClean="0"/>
              <a:t>   </a:t>
            </a:r>
            <a:r>
              <a:rPr lang="hu-HU" sz="1400" dirty="0" err="1" smtClean="0"/>
              <a:t>background-color</a:t>
            </a:r>
            <a:r>
              <a:rPr lang="hu-HU" sz="1400" dirty="0" smtClean="0"/>
              <a:t>: </a:t>
            </a:r>
            <a:r>
              <a:rPr lang="hu-HU" sz="1400" dirty="0" err="1" smtClean="0"/>
              <a:t>lightyellow</a:t>
            </a:r>
            <a:r>
              <a:rPr lang="hu-HU" sz="1400" dirty="0" smtClean="0"/>
              <a:t>;}</a:t>
            </a:r>
          </a:p>
          <a:p>
            <a:pPr eaLnBrk="1" hangingPunct="1">
              <a:buFont typeface="Arial" charset="0"/>
              <a:buAutoNum type="arabicPeriod"/>
            </a:pPr>
            <a:endParaRPr lang="hu-HU" sz="1400" dirty="0" smtClean="0"/>
          </a:p>
        </p:txBody>
      </p:sp>
      <p:pic>
        <p:nvPicPr>
          <p:cNvPr id="22534" name="Picture 2"/>
          <p:cNvPicPr>
            <a:picLocks noChangeAspect="1" noChangeArrowheads="1"/>
          </p:cNvPicPr>
          <p:nvPr/>
        </p:nvPicPr>
        <p:blipFill>
          <a:blip r:embed="rId2" cstate="print"/>
          <a:srcRect l="1481" t="24498" r="2478" b="8229"/>
          <a:stretch>
            <a:fillRect/>
          </a:stretch>
        </p:blipFill>
        <p:spPr bwMode="auto">
          <a:xfrm>
            <a:off x="3491880" y="1772816"/>
            <a:ext cx="5427966" cy="2541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églalap 10"/>
          <p:cNvSpPr/>
          <p:nvPr/>
        </p:nvSpPr>
        <p:spPr>
          <a:xfrm>
            <a:off x="3635896" y="4365104"/>
            <a:ext cx="4805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hu-HU" sz="1200" b="1" dirty="0" smtClean="0"/>
              <a:t>CSS (másik megoldás)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200" dirty="0" err="1" smtClean="0"/>
              <a:t>tr</a:t>
            </a:r>
            <a:r>
              <a:rPr lang="hu-HU" sz="1200" dirty="0" smtClean="0"/>
              <a:t>:</a:t>
            </a:r>
            <a:r>
              <a:rPr lang="hu-HU" sz="1200" dirty="0" err="1" smtClean="0"/>
              <a:t>nth-child</a:t>
            </a:r>
            <a:r>
              <a:rPr lang="hu-HU" sz="1200" dirty="0" smtClean="0"/>
              <a:t>(2n+1) {</a:t>
            </a:r>
            <a:r>
              <a:rPr lang="hu-HU" sz="1200" dirty="0" err="1" smtClean="0"/>
              <a:t>background-color</a:t>
            </a:r>
            <a:r>
              <a:rPr lang="hu-HU" sz="1200" dirty="0" smtClean="0"/>
              <a:t>: </a:t>
            </a:r>
            <a:r>
              <a:rPr lang="hu-HU" sz="1200" dirty="0" err="1" smtClean="0"/>
              <a:t>lightgreen</a:t>
            </a:r>
            <a:r>
              <a:rPr lang="hu-HU" sz="1200" dirty="0" smtClean="0"/>
              <a:t>;}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200" dirty="0" err="1" smtClean="0"/>
              <a:t>tr</a:t>
            </a:r>
            <a:r>
              <a:rPr lang="hu-HU" sz="1200" dirty="0" smtClean="0"/>
              <a:t>:</a:t>
            </a:r>
            <a:r>
              <a:rPr lang="hu-HU" sz="1200" dirty="0" err="1" smtClean="0"/>
              <a:t>nth-child</a:t>
            </a:r>
            <a:r>
              <a:rPr lang="hu-HU" sz="1200" dirty="0" smtClean="0"/>
              <a:t>(2n)     {</a:t>
            </a:r>
            <a:r>
              <a:rPr lang="hu-HU" sz="1200" dirty="0" err="1" smtClean="0"/>
              <a:t>background-color</a:t>
            </a:r>
            <a:r>
              <a:rPr lang="hu-HU" sz="1200" dirty="0" smtClean="0"/>
              <a:t>: </a:t>
            </a:r>
            <a:r>
              <a:rPr lang="hu-HU" sz="1200" dirty="0" err="1" smtClean="0"/>
              <a:t>lightyellow</a:t>
            </a:r>
            <a:r>
              <a:rPr lang="hu-HU" sz="1200" dirty="0" smtClean="0"/>
              <a:t>;}</a:t>
            </a:r>
          </a:p>
        </p:txBody>
      </p:sp>
      <p:sp>
        <p:nvSpPr>
          <p:cNvPr id="16" name="Téglalap 15"/>
          <p:cNvSpPr/>
          <p:nvPr/>
        </p:nvSpPr>
        <p:spPr>
          <a:xfrm>
            <a:off x="611560" y="5301208"/>
            <a:ext cx="820833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u-HU" dirty="0" smtClean="0"/>
              <a:t>Önálló feladat: Állítsd be, hogy a táblázatok sorai felváltva világoszöld, sárga, fehér színűek legyenek!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Lebegtetés</a:t>
            </a:r>
            <a:endParaRPr lang="hu-HU" dirty="0"/>
          </a:p>
        </p:txBody>
      </p:sp>
      <p:sp>
        <p:nvSpPr>
          <p:cNvPr id="10" name="Tartalom helye 12"/>
          <p:cNvSpPr>
            <a:spLocks noGrp="1"/>
          </p:cNvSpPr>
          <p:nvPr>
            <p:ph idx="1"/>
          </p:nvPr>
        </p:nvSpPr>
        <p:spPr>
          <a:xfrm>
            <a:off x="457200" y="1775191"/>
            <a:ext cx="4330824" cy="4625609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hu-HU" sz="1400" b="1" dirty="0" smtClean="0"/>
              <a:t>Tulajdonságok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hu-HU" sz="1400" dirty="0" smtClean="0"/>
              <a:t>Oldal betűmérete 90%, betűtípus: </a:t>
            </a:r>
            <a:r>
              <a:rPr lang="hu-HU" sz="1400" dirty="0" err="1" smtClean="0"/>
              <a:t>Arial</a:t>
            </a:r>
            <a:r>
              <a:rPr lang="hu-HU" sz="1400" dirty="0" smtClean="0"/>
              <a:t>, </a:t>
            </a:r>
            <a:r>
              <a:rPr lang="hu-HU" sz="1400" dirty="0" err="1" smtClean="0"/>
              <a:t>Helvetica</a:t>
            </a:r>
            <a:r>
              <a:rPr lang="hu-HU" sz="1400" dirty="0" smtClean="0"/>
              <a:t>, </a:t>
            </a:r>
            <a:r>
              <a:rPr lang="hu-HU" sz="1400" dirty="0" err="1" smtClean="0"/>
              <a:t>sans-serif</a:t>
            </a:r>
            <a:r>
              <a:rPr lang="hu-HU" sz="1400" dirty="0" smtClean="0"/>
              <a:t>;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hu-HU" sz="1400" dirty="0" smtClean="0"/>
              <a:t>A bekezdések sorkizártak.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hu-HU" sz="1400" dirty="0" smtClean="0"/>
              <a:t>A képeket tartalmazó </a:t>
            </a:r>
            <a:r>
              <a:rPr lang="hu-HU" sz="1400" dirty="0" err="1" smtClean="0"/>
              <a:t>divek</a:t>
            </a:r>
            <a:r>
              <a:rPr lang="hu-HU" sz="1400" dirty="0" smtClean="0"/>
              <a:t> be vannak sorolva a balra, jobbra és </a:t>
            </a:r>
            <a:r>
              <a:rPr lang="hu-HU" sz="1400" dirty="0" err="1" smtClean="0"/>
              <a:t>nemlebeg</a:t>
            </a:r>
            <a:r>
              <a:rPr lang="hu-HU" sz="1400" dirty="0" smtClean="0"/>
              <a:t> osztályokba. Ezeknek meg kell adnunk a megfelelő tulajdonságokat.</a:t>
            </a:r>
          </a:p>
          <a:p>
            <a:pPr marL="342900" indent="-342900" eaLnBrk="1" hangingPunct="1">
              <a:buFont typeface="+mj-lt"/>
              <a:buAutoNum type="arabicPeriod"/>
            </a:pPr>
            <a:endParaRPr lang="hu-HU" sz="1400" dirty="0" smtClean="0"/>
          </a:p>
          <a:p>
            <a:pPr eaLnBrk="1" hangingPunct="1">
              <a:buFont typeface="Wingdings" pitchFamily="2" charset="2"/>
              <a:buNone/>
            </a:pPr>
            <a:r>
              <a:rPr lang="hu-HU" sz="1400" b="1" dirty="0" smtClean="0"/>
              <a:t>Szükséges paraméterek</a:t>
            </a:r>
          </a:p>
          <a:p>
            <a:pPr eaLnBrk="1" hangingPunct="1">
              <a:buFont typeface="Arial" charset="0"/>
              <a:buAutoNum type="arabicPeriod"/>
            </a:pPr>
            <a:r>
              <a:rPr lang="en-US" sz="1400" dirty="0" smtClean="0">
                <a:solidFill>
                  <a:srgbClr val="FF0000"/>
                </a:solidFill>
              </a:rPr>
              <a:t>body {</a:t>
            </a:r>
            <a:r>
              <a:rPr lang="hu-HU" sz="1400" dirty="0" smtClean="0">
                <a:solidFill>
                  <a:srgbClr val="FF0000"/>
                </a:solidFill>
              </a:rPr>
              <a:t> </a:t>
            </a:r>
            <a:r>
              <a:rPr lang="hu-HU" sz="1400" dirty="0" smtClean="0"/>
              <a:t>  </a:t>
            </a:r>
            <a:r>
              <a:rPr lang="en-US" sz="1400" dirty="0" smtClean="0"/>
              <a:t>font-size:90%;</a:t>
            </a:r>
            <a:r>
              <a:rPr lang="hu-HU" sz="1400" dirty="0" smtClean="0"/>
              <a:t/>
            </a:r>
            <a:br>
              <a:rPr lang="hu-HU" sz="1400" dirty="0" smtClean="0"/>
            </a:br>
            <a:r>
              <a:rPr lang="en-US" sz="1400" dirty="0" smtClean="0"/>
              <a:t>	font-</a:t>
            </a:r>
            <a:r>
              <a:rPr lang="en-US" sz="1400" dirty="0" err="1" smtClean="0"/>
              <a:t>family:Arial</a:t>
            </a:r>
            <a:r>
              <a:rPr lang="en-US" sz="1400" dirty="0" smtClean="0"/>
              <a:t>, Helvetica, sans-serif;</a:t>
            </a:r>
            <a:r>
              <a:rPr lang="hu-HU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}</a:t>
            </a:r>
            <a:endParaRPr lang="hu-HU" sz="1400" dirty="0" smtClean="0">
              <a:solidFill>
                <a:srgbClr val="FF0000"/>
              </a:solidFill>
            </a:endParaRP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>
                <a:solidFill>
                  <a:srgbClr val="FF0000"/>
                </a:solidFill>
              </a:rPr>
              <a:t>p { </a:t>
            </a:r>
            <a:r>
              <a:rPr lang="hu-HU" sz="1400" dirty="0" err="1" smtClean="0"/>
              <a:t>text-align</a:t>
            </a:r>
            <a:r>
              <a:rPr lang="hu-HU" sz="1400" dirty="0" smtClean="0"/>
              <a:t>:</a:t>
            </a:r>
            <a:r>
              <a:rPr lang="hu-HU" sz="1400" dirty="0" err="1" smtClean="0"/>
              <a:t>justify</a:t>
            </a:r>
            <a:r>
              <a:rPr lang="hu-HU" sz="1400" dirty="0" smtClean="0"/>
              <a:t>;</a:t>
            </a:r>
            <a:r>
              <a:rPr lang="hu-HU" sz="1400" dirty="0" smtClean="0">
                <a:solidFill>
                  <a:srgbClr val="FF0000"/>
                </a:solidFill>
              </a:rPr>
              <a:t>}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err="1" smtClean="0">
                <a:solidFill>
                  <a:srgbClr val="FF0000"/>
                </a:solidFill>
              </a:rPr>
              <a:t>div.balra</a:t>
            </a:r>
            <a:r>
              <a:rPr lang="hu-HU" sz="1400" dirty="0" smtClean="0">
                <a:solidFill>
                  <a:srgbClr val="FF0000"/>
                </a:solidFill>
              </a:rPr>
              <a:t> {</a:t>
            </a:r>
            <a:r>
              <a:rPr lang="hu-HU" sz="1400" dirty="0" smtClean="0"/>
              <a:t> </a:t>
            </a:r>
            <a:r>
              <a:rPr lang="hu-HU" sz="1400" dirty="0" err="1" smtClean="0"/>
              <a:t>float</a:t>
            </a:r>
            <a:r>
              <a:rPr lang="hu-HU" sz="1400" dirty="0" smtClean="0"/>
              <a:t>:</a:t>
            </a:r>
            <a:r>
              <a:rPr lang="hu-HU" sz="1400" dirty="0" err="1" smtClean="0"/>
              <a:t>left</a:t>
            </a:r>
            <a:r>
              <a:rPr lang="hu-HU" sz="1400" dirty="0" smtClean="0"/>
              <a:t>;</a:t>
            </a:r>
            <a:br>
              <a:rPr lang="hu-HU" sz="1400" dirty="0" smtClean="0"/>
            </a:br>
            <a:r>
              <a:rPr lang="hu-HU" sz="1400" dirty="0" smtClean="0"/>
              <a:t>	   margin-right:10px; </a:t>
            </a:r>
            <a:r>
              <a:rPr lang="hu-HU" sz="1400" dirty="0" smtClean="0">
                <a:solidFill>
                  <a:srgbClr val="FF0000"/>
                </a:solidFill>
              </a:rPr>
              <a:t>}</a:t>
            </a:r>
            <a:r>
              <a:rPr lang="hu-HU" sz="1400" dirty="0" smtClean="0"/>
              <a:t/>
            </a:r>
            <a:br>
              <a:rPr lang="hu-HU" sz="1400" dirty="0" smtClean="0"/>
            </a:br>
            <a:r>
              <a:rPr lang="hu-HU" sz="1400" dirty="0" err="1" smtClean="0">
                <a:solidFill>
                  <a:srgbClr val="FF0000"/>
                </a:solidFill>
              </a:rPr>
              <a:t>div.jobbra</a:t>
            </a:r>
            <a:r>
              <a:rPr lang="hu-HU" sz="1400" dirty="0" smtClean="0">
                <a:solidFill>
                  <a:srgbClr val="FF0000"/>
                </a:solidFill>
              </a:rPr>
              <a:t> {</a:t>
            </a:r>
            <a:r>
              <a:rPr lang="hu-HU" sz="1400" dirty="0" smtClean="0"/>
              <a:t> </a:t>
            </a:r>
            <a:r>
              <a:rPr lang="hu-HU" sz="1400" dirty="0" err="1" smtClean="0"/>
              <a:t>float</a:t>
            </a:r>
            <a:r>
              <a:rPr lang="hu-HU" sz="1400" dirty="0" smtClean="0"/>
              <a:t>:right;</a:t>
            </a:r>
            <a:br>
              <a:rPr lang="hu-HU" sz="1400" dirty="0" smtClean="0"/>
            </a:br>
            <a:r>
              <a:rPr lang="hu-HU" sz="1400" dirty="0" smtClean="0"/>
              <a:t>	      </a:t>
            </a:r>
            <a:r>
              <a:rPr lang="hu-HU" sz="1400" dirty="0" err="1" smtClean="0"/>
              <a:t>margin-left</a:t>
            </a:r>
            <a:r>
              <a:rPr lang="hu-HU" sz="1400" dirty="0" smtClean="0"/>
              <a:t>:10px; </a:t>
            </a:r>
            <a:r>
              <a:rPr lang="hu-HU" sz="1400" dirty="0" smtClean="0">
                <a:solidFill>
                  <a:srgbClr val="FF0000"/>
                </a:solidFill>
              </a:rPr>
              <a:t>}</a:t>
            </a:r>
            <a:r>
              <a:rPr lang="hu-HU" sz="1400" dirty="0" smtClean="0"/>
              <a:t/>
            </a:r>
            <a:br>
              <a:rPr lang="hu-HU" sz="1400" dirty="0" smtClean="0"/>
            </a:br>
            <a:r>
              <a:rPr lang="hu-HU" sz="1400" dirty="0" err="1" smtClean="0">
                <a:solidFill>
                  <a:srgbClr val="FF0000"/>
                </a:solidFill>
              </a:rPr>
              <a:t>div.nemlebeg</a:t>
            </a:r>
            <a:r>
              <a:rPr lang="hu-HU" sz="1400" dirty="0" smtClean="0">
                <a:solidFill>
                  <a:srgbClr val="FF0000"/>
                </a:solidFill>
              </a:rPr>
              <a:t> {</a:t>
            </a:r>
            <a:r>
              <a:rPr lang="hu-HU" sz="1400" dirty="0" err="1" smtClean="0"/>
              <a:t>clear</a:t>
            </a:r>
            <a:r>
              <a:rPr lang="hu-HU" sz="1400" dirty="0" smtClean="0"/>
              <a:t>:</a:t>
            </a:r>
            <a:r>
              <a:rPr lang="hu-HU" sz="1400" dirty="0" err="1" smtClean="0"/>
              <a:t>both</a:t>
            </a:r>
            <a:r>
              <a:rPr lang="hu-HU" sz="1400" dirty="0" smtClean="0"/>
              <a:t>;</a:t>
            </a:r>
            <a:r>
              <a:rPr lang="hu-HU" sz="1400" dirty="0" smtClean="0">
                <a:solidFill>
                  <a:srgbClr val="FF0000"/>
                </a:solidFill>
              </a:rPr>
              <a:t>}</a:t>
            </a:r>
          </a:p>
          <a:p>
            <a:pPr eaLnBrk="1" hangingPunct="1">
              <a:buFont typeface="Arial" charset="0"/>
              <a:buAutoNum type="arabicPeriod"/>
            </a:pPr>
            <a:endParaRPr lang="hu-HU" sz="1400" dirty="0" smtClean="0"/>
          </a:p>
          <a:p>
            <a:pPr eaLnBrk="1" hangingPunct="1">
              <a:buFont typeface="Arial" charset="0"/>
              <a:buAutoNum type="arabicPeriod"/>
            </a:pPr>
            <a:endParaRPr lang="hu-HU" sz="1400" dirty="0" smtClean="0"/>
          </a:p>
          <a:p>
            <a:pPr eaLnBrk="1" hangingPunct="1">
              <a:buFont typeface="Arial" charset="0"/>
              <a:buAutoNum type="arabicPeriod"/>
            </a:pPr>
            <a:endParaRPr lang="hu-HU" sz="1400" dirty="0" smtClean="0"/>
          </a:p>
          <a:p>
            <a:pPr eaLnBrk="1" hangingPunct="1">
              <a:buFont typeface="Arial" charset="0"/>
              <a:buAutoNum type="arabicPeriod"/>
            </a:pPr>
            <a:endParaRPr lang="hu-HU" sz="14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556792"/>
            <a:ext cx="3857846" cy="5030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Lebegtetés 2.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Nézzük meg a lebegtetes2 mappa tartalmát!</a:t>
            </a:r>
            <a:endParaRPr lang="hu-H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564904"/>
            <a:ext cx="5942493" cy="156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zövegdoboz 8"/>
          <p:cNvSpPr txBox="1"/>
          <p:nvPr/>
        </p:nvSpPr>
        <p:spPr>
          <a:xfrm>
            <a:off x="971600" y="4293096"/>
            <a:ext cx="6475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Nagyobb felbontásban a lebegtetett elem kilóg a tartalmazó elemből.  Mi lehet a megoldás?</a:t>
            </a:r>
          </a:p>
          <a:p>
            <a:endParaRPr lang="hu-HU" dirty="0" smtClean="0"/>
          </a:p>
          <a:p>
            <a:r>
              <a:rPr lang="hu-HU" dirty="0" smtClean="0"/>
              <a:t>Például elhelyezhetünk egy olyan elemet a </a:t>
            </a:r>
            <a:r>
              <a:rPr lang="hu-HU" dirty="0" err="1" smtClean="0"/>
              <a:t>div</a:t>
            </a:r>
            <a:r>
              <a:rPr lang="hu-HU" dirty="0" smtClean="0"/>
              <a:t> záró </a:t>
            </a:r>
            <a:r>
              <a:rPr lang="hu-HU" dirty="0" err="1" smtClean="0"/>
              <a:t>tagje</a:t>
            </a:r>
            <a:r>
              <a:rPr lang="hu-HU" dirty="0" smtClean="0"/>
              <a:t> elé, amely megtöri a lebegést (</a:t>
            </a:r>
            <a:r>
              <a:rPr lang="hu-HU" dirty="0" err="1" smtClean="0"/>
              <a:t>clear</a:t>
            </a:r>
            <a:r>
              <a:rPr lang="hu-HU" dirty="0" smtClean="0"/>
              <a:t>:</a:t>
            </a:r>
            <a:r>
              <a:rPr lang="hu-HU" dirty="0" err="1" smtClean="0"/>
              <a:t>both</a:t>
            </a:r>
            <a:r>
              <a:rPr lang="hu-HU" dirty="0" smtClean="0"/>
              <a:t>) paraméterrel. Szebb megoldás, ha az </a:t>
            </a:r>
            <a:r>
              <a:rPr lang="hu-HU" dirty="0" err="1" smtClean="0"/>
              <a:t>overflow</a:t>
            </a:r>
            <a:r>
              <a:rPr lang="hu-HU" dirty="0" smtClean="0"/>
              <a:t> paramétert használjuk.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Overflow</a:t>
            </a:r>
            <a:r>
              <a:rPr lang="hu-HU" dirty="0" smtClean="0"/>
              <a:t> tulajdonság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700" dirty="0" smtClean="0"/>
              <a:t>Mi történik, ha a tartalom mérete nagyobb, mint a tartalmazó elemé?</a:t>
            </a:r>
          </a:p>
          <a:p>
            <a:pPr lvl="2"/>
            <a:endParaRPr lang="hu-HU" sz="2000" dirty="0" smtClean="0"/>
          </a:p>
          <a:p>
            <a:pPr lvl="1"/>
            <a:endParaRPr lang="hu-HU" sz="2400" dirty="0"/>
          </a:p>
        </p:txBody>
      </p:sp>
      <p:pic>
        <p:nvPicPr>
          <p:cNvPr id="8194" name="Picture 2" descr="http://m.blog.hu/du/duplaklikk/image/overflow_visib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636912"/>
            <a:ext cx="1655118" cy="1180289"/>
          </a:xfrm>
          <a:prstGeom prst="rect">
            <a:avLst/>
          </a:prstGeom>
          <a:noFill/>
        </p:spPr>
      </p:pic>
      <p:pic>
        <p:nvPicPr>
          <p:cNvPr id="8196" name="Picture 4" descr="http://m.blog.hu/du/duplaklikk/image/overflow_hidd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1904" y="3476957"/>
            <a:ext cx="1366042" cy="1358236"/>
          </a:xfrm>
          <a:prstGeom prst="rect">
            <a:avLst/>
          </a:prstGeom>
          <a:noFill/>
        </p:spPr>
      </p:pic>
      <p:sp>
        <p:nvSpPr>
          <p:cNvPr id="6" name="Téglalap 5"/>
          <p:cNvSpPr/>
          <p:nvPr/>
        </p:nvSpPr>
        <p:spPr>
          <a:xfrm>
            <a:off x="467544" y="2764572"/>
            <a:ext cx="4572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hu-HU" sz="2000" b="1" dirty="0" err="1" smtClean="0"/>
              <a:t>overflow</a:t>
            </a:r>
            <a:r>
              <a:rPr lang="hu-HU" sz="2000" b="1" dirty="0" smtClean="0"/>
              <a:t>: </a:t>
            </a:r>
            <a:r>
              <a:rPr lang="hu-HU" sz="2000" b="1" dirty="0" err="1" smtClean="0"/>
              <a:t>visible</a:t>
            </a:r>
            <a:endParaRPr lang="hu-HU" sz="2000" b="1" dirty="0" smtClean="0"/>
          </a:p>
          <a:p>
            <a:pPr lvl="2"/>
            <a:r>
              <a:rPr lang="hu-HU" dirty="0" smtClean="0"/>
              <a:t>Ez az alapbeállítás, ekkor a tartalom kilóghat a tartalmazó elemből.</a:t>
            </a:r>
          </a:p>
          <a:p>
            <a:pPr lvl="1"/>
            <a:r>
              <a:rPr lang="hu-HU" sz="2000" b="1" dirty="0" err="1" smtClean="0"/>
              <a:t>overflow</a:t>
            </a:r>
            <a:r>
              <a:rPr lang="hu-HU" sz="2000" b="1" dirty="0" smtClean="0"/>
              <a:t>:</a:t>
            </a:r>
            <a:r>
              <a:rPr lang="hu-HU" sz="2000" b="1" dirty="0" err="1" smtClean="0"/>
              <a:t>hidden</a:t>
            </a:r>
            <a:endParaRPr lang="hu-HU" sz="2000" b="1" dirty="0" smtClean="0"/>
          </a:p>
          <a:p>
            <a:pPr lvl="2"/>
            <a:r>
              <a:rPr lang="hu-HU" dirty="0" smtClean="0"/>
              <a:t>A túlnyúlás el lesz rejtve. </a:t>
            </a:r>
          </a:p>
          <a:p>
            <a:pPr lvl="1"/>
            <a:r>
              <a:rPr lang="hu-HU" sz="2000" b="1" dirty="0" err="1" smtClean="0"/>
              <a:t>overflow</a:t>
            </a:r>
            <a:r>
              <a:rPr lang="hu-HU" sz="2000" b="1" dirty="0" smtClean="0"/>
              <a:t>:</a:t>
            </a:r>
            <a:r>
              <a:rPr lang="hu-HU" sz="2000" b="1" dirty="0" err="1" smtClean="0"/>
              <a:t>auto</a:t>
            </a:r>
            <a:endParaRPr lang="hu-HU" sz="2000" b="1" dirty="0" smtClean="0"/>
          </a:p>
          <a:p>
            <a:pPr lvl="2"/>
            <a:r>
              <a:rPr lang="hu-HU" dirty="0" smtClean="0"/>
              <a:t>A túlnyúlás el lesz rejtve, de megjelenik egy </a:t>
            </a:r>
            <a:r>
              <a:rPr lang="hu-HU" dirty="0" err="1" smtClean="0"/>
              <a:t>gördítősáv</a:t>
            </a:r>
            <a:r>
              <a:rPr lang="hu-HU" dirty="0" smtClean="0"/>
              <a:t>, ha szükséges. </a:t>
            </a:r>
          </a:p>
          <a:p>
            <a:pPr lvl="1"/>
            <a:r>
              <a:rPr lang="hu-HU" sz="2000" b="1" dirty="0" err="1" smtClean="0"/>
              <a:t>overflow</a:t>
            </a:r>
            <a:r>
              <a:rPr lang="hu-HU" sz="2000" b="1" dirty="0" smtClean="0"/>
              <a:t>:</a:t>
            </a:r>
            <a:r>
              <a:rPr lang="hu-HU" sz="2000" b="1" dirty="0" err="1" smtClean="0"/>
              <a:t>scroll</a:t>
            </a:r>
            <a:endParaRPr lang="hu-HU" sz="2000" b="1" dirty="0" smtClean="0"/>
          </a:p>
          <a:p>
            <a:pPr lvl="2"/>
            <a:r>
              <a:rPr lang="hu-HU" dirty="0" smtClean="0"/>
              <a:t>A túlnyúlás el lesz rejtve, és mindenképpen megjelenik a </a:t>
            </a:r>
            <a:r>
              <a:rPr lang="hu-HU" dirty="0" err="1" smtClean="0"/>
              <a:t>gördítősáv</a:t>
            </a:r>
            <a:r>
              <a:rPr lang="hu-HU" dirty="0" smtClean="0"/>
              <a:t>.. </a:t>
            </a:r>
          </a:p>
        </p:txBody>
      </p:sp>
      <p:pic>
        <p:nvPicPr>
          <p:cNvPr id="8198" name="Picture 6" descr="http://m.blog.hu/du/duplaklikk/image/overflow_auto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4293096"/>
            <a:ext cx="1486494" cy="1478000"/>
          </a:xfrm>
          <a:prstGeom prst="rect">
            <a:avLst/>
          </a:prstGeom>
          <a:noFill/>
        </p:spPr>
      </p:pic>
      <p:pic>
        <p:nvPicPr>
          <p:cNvPr id="8200" name="Picture 8" descr="http://m.blog.hu/du/duplaklikk/image/overflow_scroll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5301208"/>
            <a:ext cx="1400945" cy="1392939"/>
          </a:xfrm>
          <a:prstGeom prst="rect">
            <a:avLst/>
          </a:prstGeom>
          <a:noFill/>
        </p:spPr>
      </p:pic>
      <p:cxnSp>
        <p:nvCxnSpPr>
          <p:cNvPr id="10" name="Egyenes összekötő nyíllal 9"/>
          <p:cNvCxnSpPr/>
          <p:nvPr/>
        </p:nvCxnSpPr>
        <p:spPr>
          <a:xfrm>
            <a:off x="3491880" y="2924944"/>
            <a:ext cx="13681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>
            <a:off x="3923928" y="4005064"/>
            <a:ext cx="26642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/>
          <p:nvPr/>
        </p:nvCxnSpPr>
        <p:spPr>
          <a:xfrm>
            <a:off x="3563888" y="5229200"/>
            <a:ext cx="13681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/>
          <p:nvPr/>
        </p:nvCxnSpPr>
        <p:spPr>
          <a:xfrm>
            <a:off x="3923928" y="6381328"/>
            <a:ext cx="26642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Overflow</a:t>
            </a:r>
            <a:r>
              <a:rPr lang="hu-HU" dirty="0" smtClean="0"/>
              <a:t> tulajdonság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Ha nem szeretnénk, hogy egy lebegtetett elem kilógjon a dobozból, akkor is sikerrel használhatjuk az </a:t>
            </a:r>
            <a:r>
              <a:rPr lang="hu-HU" dirty="0" err="1" smtClean="0"/>
              <a:t>overflow</a:t>
            </a:r>
            <a:r>
              <a:rPr lang="hu-HU" dirty="0" smtClean="0"/>
              <a:t>:</a:t>
            </a:r>
            <a:r>
              <a:rPr lang="hu-HU" dirty="0" err="1" smtClean="0"/>
              <a:t>hidden</a:t>
            </a:r>
            <a:r>
              <a:rPr lang="hu-HU" dirty="0" smtClean="0"/>
              <a:t>, vagy </a:t>
            </a:r>
            <a:r>
              <a:rPr lang="hu-HU" dirty="0" err="1" smtClean="0"/>
              <a:t>overflow</a:t>
            </a:r>
            <a:r>
              <a:rPr lang="hu-HU" dirty="0" smtClean="0"/>
              <a:t>:</a:t>
            </a:r>
            <a:r>
              <a:rPr lang="hu-HU" dirty="0" err="1" smtClean="0"/>
              <a:t>auto</a:t>
            </a:r>
            <a:r>
              <a:rPr lang="hu-HU" dirty="0" smtClean="0"/>
              <a:t>; tulajdonságot.</a:t>
            </a:r>
            <a:endParaRPr lang="hu-H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293096"/>
            <a:ext cx="57150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églalap 4"/>
          <p:cNvSpPr/>
          <p:nvPr/>
        </p:nvSpPr>
        <p:spPr>
          <a:xfrm>
            <a:off x="6300192" y="4365104"/>
            <a:ext cx="30409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400" dirty="0" err="1" smtClean="0"/>
              <a:t>div.doboz</a:t>
            </a:r>
            <a:r>
              <a:rPr lang="hu-HU" sz="1400" dirty="0" smtClean="0"/>
              <a:t> {</a:t>
            </a:r>
          </a:p>
          <a:p>
            <a:r>
              <a:rPr lang="hu-HU" sz="1400" dirty="0" smtClean="0"/>
              <a:t>  </a:t>
            </a:r>
            <a:r>
              <a:rPr lang="hu-HU" sz="1400" dirty="0" err="1" smtClean="0"/>
              <a:t>background-color</a:t>
            </a:r>
            <a:r>
              <a:rPr lang="hu-HU" sz="1400" dirty="0" smtClean="0"/>
              <a:t>:</a:t>
            </a:r>
            <a:r>
              <a:rPr lang="hu-HU" sz="1400" dirty="0" err="1" smtClean="0"/>
              <a:t>lightyellow</a:t>
            </a:r>
            <a:r>
              <a:rPr lang="hu-HU" sz="1400" dirty="0" smtClean="0"/>
              <a:t>;</a:t>
            </a:r>
          </a:p>
          <a:p>
            <a:r>
              <a:rPr lang="hu-HU" sz="1400" dirty="0" smtClean="0"/>
              <a:t>  </a:t>
            </a:r>
            <a:r>
              <a:rPr lang="hu-HU" sz="1400" dirty="0" err="1" smtClean="0"/>
              <a:t>border</a:t>
            </a:r>
            <a:r>
              <a:rPr lang="hu-HU" sz="1400" dirty="0" smtClean="0"/>
              <a:t>:1px </a:t>
            </a:r>
            <a:r>
              <a:rPr lang="hu-HU" sz="1400" dirty="0" err="1" smtClean="0"/>
              <a:t>solid</a:t>
            </a:r>
            <a:r>
              <a:rPr lang="hu-HU" sz="1400" dirty="0" smtClean="0"/>
              <a:t> </a:t>
            </a:r>
            <a:r>
              <a:rPr lang="hu-HU" sz="1400" dirty="0" err="1" smtClean="0"/>
              <a:t>green</a:t>
            </a:r>
            <a:r>
              <a:rPr lang="hu-HU" sz="1400" dirty="0" smtClean="0"/>
              <a:t>;	</a:t>
            </a:r>
          </a:p>
          <a:p>
            <a:r>
              <a:rPr lang="hu-HU" sz="1400" dirty="0" smtClean="0"/>
              <a:t>  </a:t>
            </a:r>
            <a:r>
              <a:rPr lang="hu-HU" sz="1400" dirty="0" err="1" smtClean="0"/>
              <a:t>padding</a:t>
            </a:r>
            <a:r>
              <a:rPr lang="hu-HU" sz="1400" dirty="0" smtClean="0"/>
              <a:t>:5px;</a:t>
            </a:r>
          </a:p>
          <a:p>
            <a:r>
              <a:rPr lang="hu-HU" sz="1400" dirty="0" smtClean="0"/>
              <a:t>  </a:t>
            </a:r>
            <a:r>
              <a:rPr lang="hu-HU" sz="1400" dirty="0" err="1" smtClean="0"/>
              <a:t>overflow</a:t>
            </a:r>
            <a:r>
              <a:rPr lang="hu-HU" sz="1400" dirty="0" smtClean="0"/>
              <a:t>:</a:t>
            </a:r>
            <a:r>
              <a:rPr lang="hu-HU" sz="1400" dirty="0" err="1" smtClean="0"/>
              <a:t>hidden</a:t>
            </a:r>
            <a:r>
              <a:rPr lang="hu-HU" sz="1400" dirty="0" smtClean="0"/>
              <a:t>;</a:t>
            </a:r>
          </a:p>
          <a:p>
            <a:r>
              <a:rPr lang="hu-HU" sz="1400" dirty="0" smtClean="0"/>
              <a:t>	}</a:t>
            </a:r>
            <a:endParaRPr lang="hu-H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Lista menü</a:t>
            </a:r>
          </a:p>
        </p:txBody>
      </p:sp>
      <p:sp>
        <p:nvSpPr>
          <p:cNvPr id="25604" name="Tartalom helye 12"/>
          <p:cNvSpPr>
            <a:spLocks noGrp="1"/>
          </p:cNvSpPr>
          <p:nvPr>
            <p:ph idx="1"/>
          </p:nvPr>
        </p:nvSpPr>
        <p:spPr>
          <a:xfrm>
            <a:off x="457200" y="1775191"/>
            <a:ext cx="6059016" cy="4625609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hu-HU" sz="1800" b="1" dirty="0" smtClean="0"/>
              <a:t>Tulajdonságok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800" dirty="0" smtClean="0"/>
              <a:t>Nincs listaelem jelölő.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800" dirty="0" smtClean="0"/>
              <a:t>A listaelemek egymás után, beágyazott (</a:t>
            </a:r>
            <a:r>
              <a:rPr lang="hu-HU" sz="1800" dirty="0" err="1" smtClean="0"/>
              <a:t>in-line</a:t>
            </a:r>
            <a:r>
              <a:rPr lang="hu-HU" sz="1800" dirty="0" smtClean="0"/>
              <a:t>) módon jelennek meg.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800" dirty="0" smtClean="0"/>
              <a:t>A listaelemek jobb oldalán pontozott szegély látható.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800" dirty="0" smtClean="0"/>
              <a:t>Felül és alul 5, jobbra és balra 20 képpontos belső kitöltés van definiálva.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800" dirty="0" smtClean="0"/>
              <a:t>Az utolsó menüpontnál nincs jobb oldali szegély</a:t>
            </a:r>
          </a:p>
          <a:p>
            <a:pPr eaLnBrk="1" hangingPunct="1">
              <a:buFont typeface="Arial" charset="0"/>
              <a:buAutoNum type="arabicPeriod"/>
            </a:pPr>
            <a:endParaRPr lang="hu-HU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hu-HU" sz="1800" b="1" dirty="0" smtClean="0"/>
              <a:t>CSS	</a:t>
            </a:r>
            <a:endParaRPr lang="hu-HU" sz="1800" dirty="0" smtClean="0"/>
          </a:p>
          <a:p>
            <a:pPr eaLnBrk="1" hangingPunct="1">
              <a:buFont typeface="Arial" charset="0"/>
              <a:buAutoNum type="arabicPeriod"/>
            </a:pPr>
            <a:r>
              <a:rPr lang="hu-HU" sz="1800" dirty="0" err="1" smtClean="0">
                <a:solidFill>
                  <a:srgbClr val="FF0000"/>
                </a:solidFill>
              </a:rPr>
              <a:t>div</a:t>
            </a:r>
            <a:r>
              <a:rPr lang="hu-HU" sz="1800" dirty="0" smtClean="0">
                <a:solidFill>
                  <a:srgbClr val="FF0000"/>
                </a:solidFill>
              </a:rPr>
              <a:t>#</a:t>
            </a:r>
            <a:r>
              <a:rPr lang="hu-HU" sz="1800" dirty="0" err="1" smtClean="0">
                <a:solidFill>
                  <a:srgbClr val="FF0000"/>
                </a:solidFill>
              </a:rPr>
              <a:t>menu</a:t>
            </a:r>
            <a:r>
              <a:rPr lang="hu-HU" sz="1800" dirty="0" smtClean="0">
                <a:solidFill>
                  <a:srgbClr val="FF0000"/>
                </a:solidFill>
              </a:rPr>
              <a:t> </a:t>
            </a:r>
            <a:r>
              <a:rPr lang="hu-HU" sz="1800" dirty="0" err="1" smtClean="0">
                <a:solidFill>
                  <a:srgbClr val="FF0000"/>
                </a:solidFill>
              </a:rPr>
              <a:t>li</a:t>
            </a:r>
            <a:r>
              <a:rPr lang="hu-HU" sz="1800" dirty="0" smtClean="0">
                <a:solidFill>
                  <a:srgbClr val="FF0000"/>
                </a:solidFill>
              </a:rPr>
              <a:t> {</a:t>
            </a:r>
            <a:r>
              <a:rPr lang="hu-HU" sz="1800" dirty="0" smtClean="0"/>
              <a:t> </a:t>
            </a:r>
            <a:r>
              <a:rPr lang="hu-HU" sz="1800" dirty="0" err="1" smtClean="0"/>
              <a:t>list-style-type</a:t>
            </a:r>
            <a:r>
              <a:rPr lang="hu-HU" sz="1800" dirty="0" smtClean="0"/>
              <a:t>:</a:t>
            </a:r>
            <a:r>
              <a:rPr lang="hu-HU" sz="1800" dirty="0" err="1" smtClean="0"/>
              <a:t>none</a:t>
            </a:r>
            <a:r>
              <a:rPr lang="hu-HU" sz="1800" dirty="0" smtClean="0"/>
              <a:t>;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800" dirty="0" smtClean="0"/>
              <a:t>	display:</a:t>
            </a:r>
            <a:r>
              <a:rPr lang="hu-HU" sz="1800" dirty="0" err="1" smtClean="0"/>
              <a:t>inline</a:t>
            </a:r>
            <a:r>
              <a:rPr lang="hu-HU" sz="1800" dirty="0" smtClean="0"/>
              <a:t>;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800" dirty="0" smtClean="0"/>
              <a:t>	</a:t>
            </a:r>
            <a:r>
              <a:rPr lang="hu-HU" sz="1800" dirty="0" err="1" smtClean="0"/>
              <a:t>border-right</a:t>
            </a:r>
            <a:r>
              <a:rPr lang="hu-HU" sz="1800" dirty="0" smtClean="0"/>
              <a:t>:1px </a:t>
            </a:r>
            <a:r>
              <a:rPr lang="hu-HU" sz="1800" dirty="0" err="1" smtClean="0"/>
              <a:t>dotted</a:t>
            </a:r>
            <a:r>
              <a:rPr lang="hu-HU" sz="1800" dirty="0" smtClean="0"/>
              <a:t> </a:t>
            </a:r>
            <a:r>
              <a:rPr lang="hu-HU" sz="1800" dirty="0" err="1" smtClean="0"/>
              <a:t>black</a:t>
            </a:r>
            <a:r>
              <a:rPr lang="hu-HU" sz="1800" dirty="0" smtClean="0"/>
              <a:t>;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800" dirty="0" smtClean="0"/>
              <a:t>	</a:t>
            </a:r>
            <a:r>
              <a:rPr lang="hu-HU" sz="1800" dirty="0" err="1" smtClean="0"/>
              <a:t>padding</a:t>
            </a:r>
            <a:r>
              <a:rPr lang="hu-HU" sz="1800" dirty="0" smtClean="0"/>
              <a:t>: 5px 20px;</a:t>
            </a:r>
            <a:r>
              <a:rPr lang="hu-HU" sz="1800" dirty="0" smtClean="0">
                <a:solidFill>
                  <a:srgbClr val="FF0000"/>
                </a:solidFill>
              </a:rPr>
              <a:t>}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800" dirty="0" err="1" smtClean="0">
                <a:solidFill>
                  <a:srgbClr val="FF0000"/>
                </a:solidFill>
              </a:rPr>
              <a:t>div</a:t>
            </a:r>
            <a:r>
              <a:rPr lang="hu-HU" sz="1800" dirty="0" smtClean="0">
                <a:solidFill>
                  <a:srgbClr val="FF0000"/>
                </a:solidFill>
              </a:rPr>
              <a:t>#</a:t>
            </a:r>
            <a:r>
              <a:rPr lang="hu-HU" sz="1800" dirty="0" err="1" smtClean="0">
                <a:solidFill>
                  <a:srgbClr val="FF0000"/>
                </a:solidFill>
              </a:rPr>
              <a:t>menu</a:t>
            </a:r>
            <a:r>
              <a:rPr lang="hu-HU" sz="1800" dirty="0" smtClean="0">
                <a:solidFill>
                  <a:srgbClr val="FF0000"/>
                </a:solidFill>
              </a:rPr>
              <a:t> </a:t>
            </a:r>
            <a:r>
              <a:rPr lang="hu-HU" sz="1800" dirty="0" err="1" smtClean="0">
                <a:solidFill>
                  <a:srgbClr val="FF0000"/>
                </a:solidFill>
              </a:rPr>
              <a:t>li</a:t>
            </a:r>
            <a:r>
              <a:rPr lang="hu-HU" sz="1800" dirty="0" smtClean="0">
                <a:solidFill>
                  <a:srgbClr val="FF0000"/>
                </a:solidFill>
              </a:rPr>
              <a:t>:</a:t>
            </a:r>
            <a:r>
              <a:rPr lang="hu-HU" sz="1800" dirty="0" err="1" smtClean="0">
                <a:solidFill>
                  <a:srgbClr val="FF0000"/>
                </a:solidFill>
              </a:rPr>
              <a:t>last-child</a:t>
            </a:r>
            <a:r>
              <a:rPr lang="hu-HU" sz="1800" dirty="0" smtClean="0">
                <a:solidFill>
                  <a:srgbClr val="FF0000"/>
                </a:solidFill>
              </a:rPr>
              <a:t> {</a:t>
            </a:r>
            <a:r>
              <a:rPr lang="hu-HU" sz="1800" dirty="0" err="1" smtClean="0"/>
              <a:t>border-right</a:t>
            </a:r>
            <a:r>
              <a:rPr lang="hu-HU" sz="1800" dirty="0" smtClean="0"/>
              <a:t>:</a:t>
            </a:r>
            <a:r>
              <a:rPr lang="hu-HU" sz="1800" dirty="0" err="1" smtClean="0"/>
              <a:t>none</a:t>
            </a:r>
            <a:r>
              <a:rPr lang="hu-HU" sz="1800" dirty="0" smtClean="0">
                <a:solidFill>
                  <a:srgbClr val="FF0000"/>
                </a:solidFill>
              </a:rPr>
              <a:t>} </a:t>
            </a:r>
            <a:r>
              <a:rPr lang="hu-HU" sz="1800" dirty="0" smtClean="0"/>
              <a:t>	</a:t>
            </a:r>
          </a:p>
          <a:p>
            <a:pPr eaLnBrk="1" hangingPunct="1">
              <a:buFont typeface="Arial" charset="0"/>
              <a:buAutoNum type="arabicPeriod"/>
            </a:pPr>
            <a:endParaRPr lang="hu-HU" sz="1800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437" y="2564904"/>
            <a:ext cx="2731563" cy="1880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efelé nyíl 9"/>
          <p:cNvSpPr/>
          <p:nvPr/>
        </p:nvSpPr>
        <p:spPr>
          <a:xfrm>
            <a:off x="7380312" y="4581128"/>
            <a:ext cx="340537" cy="845879"/>
          </a:xfrm>
          <a:prstGeom prst="downArrow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3238" y="6093296"/>
            <a:ext cx="4680762" cy="425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Montázs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16832"/>
            <a:ext cx="6257925" cy="332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Kiindulási állomány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a HTML állomány, amelyet átalakítunk, a következő címről letölthető:</a:t>
            </a:r>
          </a:p>
          <a:p>
            <a:pPr lvl="1"/>
            <a:r>
              <a:rPr lang="hu-HU" sz="2400" dirty="0" smtClean="0">
                <a:hlinkClick r:id="rId2"/>
              </a:rPr>
              <a:t>http://webfejlesztes.inf.elte.hu/feladatsor/css_alap.html</a:t>
            </a:r>
            <a:endParaRPr lang="hu-HU" sz="2400" dirty="0" smtClean="0"/>
          </a:p>
          <a:p>
            <a:pPr lvl="1"/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http://bit.ly/19PLn7J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endParaRPr lang="hu-HU" dirty="0" smtClean="0"/>
          </a:p>
          <a:p>
            <a:pPr lvl="1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8672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Montázs</a:t>
            </a:r>
            <a:endParaRPr lang="hu-HU" dirty="0"/>
          </a:p>
        </p:txBody>
      </p:sp>
      <p:sp>
        <p:nvSpPr>
          <p:cNvPr id="9" name="Tartalom helye 12"/>
          <p:cNvSpPr>
            <a:spLocks noGrp="1"/>
          </p:cNvSpPr>
          <p:nvPr>
            <p:ph idx="1"/>
          </p:nvPr>
        </p:nvSpPr>
        <p:spPr>
          <a:xfrm>
            <a:off x="457200" y="1775191"/>
            <a:ext cx="4762872" cy="4625609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hu-HU" sz="1800" b="1" dirty="0" smtClean="0"/>
              <a:t>Tulajdonságok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800" dirty="0" smtClean="0"/>
              <a:t>Oldal háttérszíne: #</a:t>
            </a:r>
            <a:r>
              <a:rPr lang="hu-HU" sz="1800" dirty="0" err="1" smtClean="0"/>
              <a:t>eee</a:t>
            </a:r>
            <a:endParaRPr lang="hu-HU" sz="1800" dirty="0" smtClean="0"/>
          </a:p>
          <a:p>
            <a:pPr eaLnBrk="1" hangingPunct="1">
              <a:buFont typeface="Arial" charset="0"/>
              <a:buAutoNum type="arabicPeriod"/>
            </a:pPr>
            <a:r>
              <a:rPr lang="hu-HU" sz="1800" dirty="0" smtClean="0"/>
              <a:t>A képeknek legyen vékony, fekete szegélye, 10 képpontos belső kitöltése és fehér háttérszíne!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800" dirty="0" smtClean="0"/>
              <a:t>A </a:t>
            </a:r>
            <a:r>
              <a:rPr lang="hu-HU" sz="1800" dirty="0" err="1" smtClean="0"/>
              <a:t>fotok</a:t>
            </a:r>
            <a:r>
              <a:rPr lang="hu-HU" sz="1800" dirty="0" smtClean="0"/>
              <a:t> </a:t>
            </a:r>
            <a:r>
              <a:rPr lang="hu-HU" sz="1800" dirty="0" err="1" smtClean="0"/>
              <a:t>azonosítójú</a:t>
            </a:r>
            <a:r>
              <a:rPr lang="hu-HU" sz="1800" dirty="0" smtClean="0"/>
              <a:t> </a:t>
            </a:r>
            <a:r>
              <a:rPr lang="hu-HU" sz="1800" dirty="0" err="1" smtClean="0"/>
              <a:t>div</a:t>
            </a:r>
            <a:r>
              <a:rPr lang="hu-HU" sz="1800" dirty="0" smtClean="0"/>
              <a:t> tulajdonságai:</a:t>
            </a:r>
          </a:p>
          <a:p>
            <a:pPr lvl="1" eaLnBrk="1" hangingPunct="1">
              <a:buFont typeface="Arial" charset="0"/>
              <a:buAutoNum type="arabicPeriod"/>
            </a:pPr>
            <a:r>
              <a:rPr lang="hu-HU" sz="1400" dirty="0" smtClean="0"/>
              <a:t>Legyen relatív pozícionálású, mivel ekkor a </a:t>
            </a:r>
            <a:r>
              <a:rPr lang="hu-HU" sz="1400" dirty="0" err="1" smtClean="0"/>
              <a:t>divben</a:t>
            </a:r>
            <a:r>
              <a:rPr lang="hu-HU" sz="1400" dirty="0" smtClean="0"/>
              <a:t> lévő képek abszolút pozícionálásakor a </a:t>
            </a:r>
            <a:r>
              <a:rPr lang="hu-HU" sz="1400" dirty="0" err="1" smtClean="0"/>
              <a:t>fotok</a:t>
            </a:r>
            <a:r>
              <a:rPr lang="hu-HU" sz="1400" dirty="0" smtClean="0"/>
              <a:t> </a:t>
            </a:r>
            <a:r>
              <a:rPr lang="hu-HU" sz="1400" dirty="0" err="1" smtClean="0"/>
              <a:t>div</a:t>
            </a:r>
            <a:r>
              <a:rPr lang="hu-HU" sz="1400" dirty="0" smtClean="0"/>
              <a:t> elhelyezkedéséhez képest tudjuk az eltolást beállítani.</a:t>
            </a:r>
          </a:p>
          <a:p>
            <a:pPr lvl="1" eaLnBrk="1" hangingPunct="1">
              <a:buFont typeface="Arial" charset="0"/>
              <a:buAutoNum type="arabicPeriod"/>
            </a:pPr>
            <a:r>
              <a:rPr lang="hu-HU" sz="1400" dirty="0" smtClean="0"/>
              <a:t>Legyen középre igazítva!</a:t>
            </a:r>
          </a:p>
          <a:p>
            <a:pPr lvl="1" eaLnBrk="1" hangingPunct="1">
              <a:buFont typeface="Arial" charset="0"/>
              <a:buAutoNum type="arabicPeriod"/>
            </a:pPr>
            <a:r>
              <a:rPr lang="hu-HU" sz="1400" dirty="0" smtClean="0"/>
              <a:t>A háttérkép a fa_</a:t>
            </a:r>
            <a:r>
              <a:rPr lang="hu-HU" sz="1400" dirty="0" err="1" smtClean="0"/>
              <a:t>mintazat.jpg</a:t>
            </a:r>
            <a:r>
              <a:rPr lang="hu-HU" sz="1400" dirty="0" smtClean="0"/>
              <a:t> kép legyen!</a:t>
            </a:r>
            <a:br>
              <a:rPr lang="hu-HU" sz="1400" dirty="0" smtClean="0"/>
            </a:br>
            <a:r>
              <a:rPr lang="hu-HU" sz="1400" dirty="0" smtClean="0"/>
              <a:t>A szegély vékony, fekete legyen!</a:t>
            </a:r>
          </a:p>
          <a:p>
            <a:pPr lvl="1" eaLnBrk="1" hangingPunct="1">
              <a:buFont typeface="Arial" charset="0"/>
              <a:buAutoNum type="arabicPeriod"/>
            </a:pPr>
            <a:r>
              <a:rPr lang="hu-HU" sz="1400" dirty="0" smtClean="0"/>
              <a:t>A szélesség 500px, magasság 260px legyen!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800" dirty="0" smtClean="0"/>
              <a:t>A képeket pozícionáljuk abszolút módon. A megcímzésükhöz használjuk az </a:t>
            </a:r>
            <a:r>
              <a:rPr lang="hu-HU" sz="1800" dirty="0" err="1" smtClean="0"/>
              <a:t>nth-child</a:t>
            </a:r>
            <a:r>
              <a:rPr lang="hu-HU" sz="1800" dirty="0" smtClean="0"/>
              <a:t> látszólagos osztályt! 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800" dirty="0" smtClean="0"/>
              <a:t>A képekre tegyünk egy jobbra és le vetülő árnyékot!</a:t>
            </a:r>
          </a:p>
          <a:p>
            <a:pPr eaLnBrk="1" hangingPunct="1">
              <a:buFont typeface="Arial" charset="0"/>
              <a:buAutoNum type="arabicPeriod"/>
            </a:pPr>
            <a:endParaRPr lang="hu-HU" sz="1800" dirty="0" smtClean="0"/>
          </a:p>
          <a:p>
            <a:pPr eaLnBrk="1" hangingPunct="1">
              <a:buFont typeface="Arial" charset="0"/>
              <a:buAutoNum type="arabicPeriod"/>
            </a:pPr>
            <a:endParaRPr lang="hu-HU" sz="1800" dirty="0" smtClean="0"/>
          </a:p>
          <a:p>
            <a:pPr eaLnBrk="1" hangingPunct="1">
              <a:buFont typeface="Arial" charset="0"/>
              <a:buAutoNum type="arabicPeriod"/>
            </a:pPr>
            <a:endParaRPr lang="hu-HU" sz="1800" dirty="0" smtClean="0"/>
          </a:p>
          <a:p>
            <a:pPr eaLnBrk="1" hangingPunct="1">
              <a:buFont typeface="Arial" charset="0"/>
              <a:buAutoNum type="arabicPeriod"/>
            </a:pPr>
            <a:endParaRPr lang="hu-HU" sz="1800" dirty="0" smtClean="0"/>
          </a:p>
          <a:p>
            <a:pPr eaLnBrk="1" hangingPunct="1">
              <a:buFont typeface="Arial" charset="0"/>
              <a:buAutoNum type="arabicPeriod"/>
            </a:pPr>
            <a:endParaRPr lang="hu-HU" sz="1800" dirty="0" smtClean="0"/>
          </a:p>
        </p:txBody>
      </p:sp>
      <p:sp>
        <p:nvSpPr>
          <p:cNvPr id="10" name="Tartalom helye 12"/>
          <p:cNvSpPr>
            <a:spLocks noGrp="1"/>
          </p:cNvSpPr>
          <p:nvPr>
            <p:ph sz="quarter" idx="4294967295"/>
          </p:nvPr>
        </p:nvSpPr>
        <p:spPr>
          <a:xfrm>
            <a:off x="5148064" y="1700808"/>
            <a:ext cx="3797300" cy="4651375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hu-HU" sz="1400" b="1" dirty="0" smtClean="0"/>
              <a:t>CSS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err="1" smtClean="0"/>
              <a:t>background-color</a:t>
            </a:r>
            <a:r>
              <a:rPr lang="hu-HU" sz="1400" dirty="0" smtClean="0"/>
              <a:t>:#</a:t>
            </a:r>
            <a:r>
              <a:rPr lang="hu-HU" sz="1400" dirty="0" err="1" smtClean="0"/>
              <a:t>eee</a:t>
            </a:r>
            <a:endParaRPr lang="hu-HU" sz="1400" dirty="0" smtClean="0"/>
          </a:p>
          <a:p>
            <a:pPr eaLnBrk="1" hangingPunct="1">
              <a:buFont typeface="Arial" charset="0"/>
              <a:buAutoNum type="arabicPeriod"/>
            </a:pPr>
            <a:r>
              <a:rPr lang="en-US" sz="1400" dirty="0" smtClean="0"/>
              <a:t>border: 1px solid black;</a:t>
            </a:r>
            <a:r>
              <a:rPr lang="hu-HU" sz="1400" dirty="0" smtClean="0"/>
              <a:t/>
            </a:r>
            <a:br>
              <a:rPr lang="hu-HU" sz="1400" dirty="0" smtClean="0"/>
            </a:br>
            <a:r>
              <a:rPr lang="en-US" sz="1400" dirty="0" smtClean="0"/>
              <a:t>padding:10px;</a:t>
            </a:r>
            <a:r>
              <a:rPr lang="hu-HU" sz="1400" dirty="0" smtClean="0"/>
              <a:t/>
            </a:r>
            <a:br>
              <a:rPr lang="hu-HU" sz="1400" dirty="0" smtClean="0"/>
            </a:br>
            <a:r>
              <a:rPr lang="en-US" sz="1400" dirty="0" smtClean="0"/>
              <a:t>background-</a:t>
            </a:r>
            <a:r>
              <a:rPr lang="en-US" sz="1400" dirty="0" err="1" smtClean="0"/>
              <a:t>color:white</a:t>
            </a:r>
            <a:r>
              <a:rPr lang="en-US" sz="1400" dirty="0" smtClean="0"/>
              <a:t>;</a:t>
            </a:r>
            <a:endParaRPr lang="hu-HU" sz="1400" dirty="0" smtClean="0"/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err="1" smtClean="0"/>
              <a:t>position</a:t>
            </a:r>
            <a:r>
              <a:rPr lang="hu-HU" sz="1400" dirty="0" smtClean="0"/>
              <a:t>:</a:t>
            </a:r>
            <a:r>
              <a:rPr lang="hu-HU" sz="1400" dirty="0" err="1" smtClean="0"/>
              <a:t>relative</a:t>
            </a:r>
            <a:r>
              <a:rPr lang="hu-HU" sz="1400" dirty="0" smtClean="0"/>
              <a:t>;</a:t>
            </a:r>
            <a:br>
              <a:rPr lang="hu-HU" sz="1400" dirty="0" smtClean="0"/>
            </a:br>
            <a:r>
              <a:rPr lang="hu-HU" sz="1400" dirty="0" err="1" smtClean="0"/>
              <a:t>margin</a:t>
            </a:r>
            <a:r>
              <a:rPr lang="hu-HU" sz="1400" dirty="0" smtClean="0"/>
              <a:t>:0 </a:t>
            </a:r>
            <a:r>
              <a:rPr lang="hu-HU" sz="1400" dirty="0" err="1" smtClean="0"/>
              <a:t>auto</a:t>
            </a:r>
            <a:r>
              <a:rPr lang="hu-HU" sz="1400" dirty="0" smtClean="0"/>
              <a:t>;</a:t>
            </a:r>
            <a:br>
              <a:rPr lang="hu-HU" sz="1400" dirty="0" smtClean="0"/>
            </a:br>
            <a:r>
              <a:rPr lang="hu-HU" sz="1400" dirty="0" smtClean="0"/>
              <a:t>margin-top:20px;</a:t>
            </a:r>
            <a:br>
              <a:rPr lang="hu-HU" sz="1400" dirty="0" smtClean="0"/>
            </a:br>
            <a:r>
              <a:rPr lang="hu-HU" sz="1400" dirty="0" err="1" smtClean="0"/>
              <a:t>background-image</a:t>
            </a:r>
            <a:r>
              <a:rPr lang="hu-HU" sz="1400" dirty="0" smtClean="0"/>
              <a:t>: </a:t>
            </a:r>
            <a:r>
              <a:rPr lang="hu-HU" sz="1400" dirty="0" err="1" smtClean="0"/>
              <a:t>url</a:t>
            </a:r>
            <a:r>
              <a:rPr lang="hu-HU" sz="1400" dirty="0" smtClean="0"/>
              <a:t>(fa_</a:t>
            </a:r>
            <a:r>
              <a:rPr lang="hu-HU" sz="1400" dirty="0" err="1" smtClean="0"/>
              <a:t>mintazat.jpg</a:t>
            </a:r>
            <a:r>
              <a:rPr lang="hu-HU" sz="1400" dirty="0" smtClean="0"/>
              <a:t>);</a:t>
            </a:r>
            <a:br>
              <a:rPr lang="hu-HU" sz="1400" dirty="0" smtClean="0"/>
            </a:br>
            <a:r>
              <a:rPr lang="hu-HU" sz="1400" dirty="0" err="1" smtClean="0"/>
              <a:t>border</a:t>
            </a:r>
            <a:r>
              <a:rPr lang="hu-HU" sz="1400" dirty="0" smtClean="0"/>
              <a:t>:1px </a:t>
            </a:r>
            <a:r>
              <a:rPr lang="hu-HU" sz="1400" dirty="0" err="1" smtClean="0"/>
              <a:t>solid</a:t>
            </a:r>
            <a:r>
              <a:rPr lang="hu-HU" sz="1400" dirty="0" smtClean="0"/>
              <a:t> </a:t>
            </a:r>
            <a:r>
              <a:rPr lang="hu-HU" sz="1400" dirty="0" err="1" smtClean="0"/>
              <a:t>black</a:t>
            </a:r>
            <a:r>
              <a:rPr lang="hu-HU" sz="1400" dirty="0" smtClean="0"/>
              <a:t>;</a:t>
            </a:r>
            <a:br>
              <a:rPr lang="hu-HU" sz="1400" dirty="0" smtClean="0"/>
            </a:br>
            <a:r>
              <a:rPr lang="hu-HU" sz="1400" dirty="0" err="1" smtClean="0"/>
              <a:t>width</a:t>
            </a:r>
            <a:r>
              <a:rPr lang="hu-HU" sz="1400" dirty="0" smtClean="0"/>
              <a:t>: 500px;</a:t>
            </a:r>
            <a:br>
              <a:rPr lang="hu-HU" sz="1400" dirty="0" smtClean="0"/>
            </a:br>
            <a:r>
              <a:rPr lang="hu-HU" sz="1400" dirty="0" err="1" smtClean="0"/>
              <a:t>height</a:t>
            </a:r>
            <a:r>
              <a:rPr lang="hu-HU" sz="1400" dirty="0" smtClean="0"/>
              <a:t>: 260px;</a:t>
            </a:r>
          </a:p>
          <a:p>
            <a:pPr eaLnBrk="1" hangingPunct="1">
              <a:buFont typeface="Arial" charset="0"/>
              <a:buAutoNum type="arabicPeriod"/>
            </a:pPr>
            <a:r>
              <a:rPr lang="en-US" sz="1400" dirty="0" smtClean="0"/>
              <a:t> </a:t>
            </a:r>
            <a:r>
              <a:rPr lang="en-US" sz="1400" dirty="0" err="1" smtClean="0"/>
              <a:t>div#fotok</a:t>
            </a:r>
            <a:r>
              <a:rPr lang="en-US" sz="1400" dirty="0" smtClean="0"/>
              <a:t> a:nth-child(3n+1) </a:t>
            </a:r>
            <a:r>
              <a:rPr lang="en-US" sz="1400" dirty="0" err="1" smtClean="0"/>
              <a:t>img</a:t>
            </a:r>
            <a:r>
              <a:rPr lang="en-US" sz="1400" dirty="0" smtClean="0"/>
              <a:t> {</a:t>
            </a:r>
            <a:r>
              <a:rPr lang="hu-HU" sz="1400" dirty="0" smtClean="0"/>
              <a:t/>
            </a:r>
            <a:br>
              <a:rPr lang="hu-HU" sz="1400" dirty="0" smtClean="0"/>
            </a:br>
            <a:r>
              <a:rPr lang="en-US" sz="1400" dirty="0" err="1" smtClean="0"/>
              <a:t>position:absolute</a:t>
            </a:r>
            <a:r>
              <a:rPr lang="en-US" sz="1400" dirty="0" smtClean="0"/>
              <a:t>;</a:t>
            </a:r>
            <a:r>
              <a:rPr lang="hu-HU" sz="1400" dirty="0" smtClean="0"/>
              <a:t/>
            </a:r>
            <a:br>
              <a:rPr lang="hu-HU" sz="1400" dirty="0" smtClean="0"/>
            </a:br>
            <a:r>
              <a:rPr lang="en-US" sz="1400" dirty="0" smtClean="0"/>
              <a:t>left:20px;</a:t>
            </a:r>
            <a:r>
              <a:rPr lang="hu-HU" sz="1400" dirty="0" smtClean="0"/>
              <a:t/>
            </a:r>
            <a:br>
              <a:rPr lang="hu-HU" sz="1400" dirty="0" smtClean="0"/>
            </a:br>
            <a:r>
              <a:rPr lang="en-US" sz="1400" dirty="0" smtClean="0"/>
              <a:t>top:40px;</a:t>
            </a:r>
            <a:r>
              <a:rPr lang="hu-HU" sz="1400" dirty="0" smtClean="0"/>
              <a:t> } </a:t>
            </a:r>
            <a:br>
              <a:rPr lang="hu-HU" sz="1400" dirty="0" smtClean="0"/>
            </a:br>
            <a:r>
              <a:rPr lang="hu-HU" sz="1400" dirty="0" smtClean="0"/>
              <a:t>A többi két kép esetén hasonlóan járjunk el!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err="1" smtClean="0"/>
              <a:t>box-shadow</a:t>
            </a:r>
            <a:r>
              <a:rPr lang="hu-HU" sz="1400" dirty="0" smtClean="0"/>
              <a:t>: 2px </a:t>
            </a:r>
            <a:r>
              <a:rPr lang="hu-HU" sz="1400" dirty="0" err="1" smtClean="0"/>
              <a:t>2px</a:t>
            </a:r>
            <a:r>
              <a:rPr lang="hu-HU" sz="1400" dirty="0" smtClean="0"/>
              <a:t> 5px 0px </a:t>
            </a:r>
            <a:r>
              <a:rPr lang="hu-HU" sz="1400" dirty="0" err="1" smtClean="0"/>
              <a:t>rgba</a:t>
            </a:r>
            <a:r>
              <a:rPr lang="hu-HU" sz="1400" dirty="0" smtClean="0"/>
              <a:t>(0, </a:t>
            </a:r>
            <a:r>
              <a:rPr lang="hu-HU" sz="1400" dirty="0" err="1" smtClean="0"/>
              <a:t>0</a:t>
            </a:r>
            <a:r>
              <a:rPr lang="hu-HU" sz="1400" dirty="0" smtClean="0"/>
              <a:t>, </a:t>
            </a:r>
            <a:r>
              <a:rPr lang="hu-HU" sz="1400" dirty="0" err="1" smtClean="0"/>
              <a:t>0</a:t>
            </a:r>
            <a:r>
              <a:rPr lang="hu-HU" sz="1400" dirty="0" smtClean="0"/>
              <a:t>, 1);</a:t>
            </a:r>
            <a:br>
              <a:rPr lang="hu-HU" sz="1400" dirty="0" smtClean="0"/>
            </a:br>
            <a:endParaRPr lang="hu-HU" sz="1400" dirty="0" smtClean="0"/>
          </a:p>
          <a:p>
            <a:pPr eaLnBrk="1" hangingPunct="1">
              <a:buFont typeface="Arial" charset="0"/>
              <a:buAutoNum type="arabicPeriod"/>
            </a:pPr>
            <a:endParaRPr lang="hu-HU" sz="1400" dirty="0" smtClean="0"/>
          </a:p>
          <a:p>
            <a:pPr eaLnBrk="1" hangingPunct="1">
              <a:buFont typeface="Arial" charset="0"/>
              <a:buAutoNum type="arabicPeriod"/>
            </a:pPr>
            <a:endParaRPr lang="hu-HU" sz="1400" dirty="0" smtClean="0"/>
          </a:p>
          <a:p>
            <a:pPr eaLnBrk="1" hangingPunct="1">
              <a:buFont typeface="Arial" charset="0"/>
              <a:buAutoNum type="arabicPeriod"/>
            </a:pPr>
            <a:endParaRPr lang="hu-HU" sz="1400" dirty="0" smtClean="0"/>
          </a:p>
          <a:p>
            <a:pPr eaLnBrk="1" hangingPunct="1">
              <a:buFont typeface="Arial" charset="0"/>
              <a:buAutoNum type="arabicPeriod"/>
            </a:pPr>
            <a:endParaRPr lang="hu-HU" sz="1400" dirty="0" smtClean="0"/>
          </a:p>
          <a:p>
            <a:pPr eaLnBrk="1" hangingPunct="1">
              <a:buFont typeface="Arial" charset="0"/>
              <a:buAutoNum type="arabicPeriod"/>
            </a:pPr>
            <a:endParaRPr lang="hu-HU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Montázs </a:t>
            </a:r>
            <a:r>
              <a:rPr lang="hu-HU" sz="3600" dirty="0" smtClean="0"/>
              <a:t>(továbbfejlesztés)</a:t>
            </a:r>
            <a:endParaRPr lang="hu-HU" dirty="0" smtClean="0"/>
          </a:p>
        </p:txBody>
      </p:sp>
      <p:sp>
        <p:nvSpPr>
          <p:cNvPr id="23556" name="Tartalom helye 12"/>
          <p:cNvSpPr>
            <a:spLocks noGrp="1"/>
          </p:cNvSpPr>
          <p:nvPr>
            <p:ph sz="quarter" idx="4"/>
          </p:nvPr>
        </p:nvSpPr>
        <p:spPr>
          <a:xfrm>
            <a:off x="323528" y="4869160"/>
            <a:ext cx="3348037" cy="29575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hu-HU" sz="1400" b="1" dirty="0" smtClean="0"/>
              <a:t>Tulajdonságok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A címsor legyen a következő blokk-szintű elem soron-belüli eleme!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A szöveg legyen árnyékolt!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A képek legyenek kis mértékben elforgatva!</a:t>
            </a:r>
          </a:p>
          <a:p>
            <a:pPr eaLnBrk="1" hangingPunct="1">
              <a:buFont typeface="Arial" charset="0"/>
              <a:buAutoNum type="arabicPeriod"/>
            </a:pPr>
            <a:endParaRPr lang="hu-HU" sz="1400" dirty="0" smtClean="0"/>
          </a:p>
          <a:p>
            <a:pPr eaLnBrk="1" hangingPunct="1">
              <a:buFont typeface="Arial" charset="0"/>
              <a:buAutoNum type="arabicPeriod"/>
            </a:pPr>
            <a:endParaRPr lang="hu-HU" sz="1400" dirty="0" smtClean="0"/>
          </a:p>
          <a:p>
            <a:pPr eaLnBrk="1" hangingPunct="1">
              <a:buFont typeface="Arial" charset="0"/>
              <a:buAutoNum type="arabicPeriod"/>
            </a:pPr>
            <a:endParaRPr lang="hu-HU" sz="1400" dirty="0" smtClean="0"/>
          </a:p>
          <a:p>
            <a:pPr eaLnBrk="1" hangingPunct="1">
              <a:buFont typeface="Arial" charset="0"/>
              <a:buAutoNum type="arabicPeriod"/>
            </a:pPr>
            <a:endParaRPr lang="hu-HU" sz="1400" dirty="0" smtClean="0"/>
          </a:p>
          <a:p>
            <a:pPr eaLnBrk="1" hangingPunct="1">
              <a:buFont typeface="Arial" charset="0"/>
              <a:buAutoNum type="arabicPeriod"/>
            </a:pPr>
            <a:endParaRPr lang="hu-HU" sz="1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57626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artalom helye 12"/>
          <p:cNvSpPr>
            <a:spLocks noGrp="1"/>
          </p:cNvSpPr>
          <p:nvPr>
            <p:ph sz="quarter" idx="4"/>
          </p:nvPr>
        </p:nvSpPr>
        <p:spPr>
          <a:xfrm>
            <a:off x="4139952" y="4869160"/>
            <a:ext cx="4792220" cy="29575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hu-HU" sz="1400" b="1" dirty="0" smtClean="0"/>
              <a:t>CSS</a:t>
            </a:r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smtClean="0"/>
              <a:t>display: </a:t>
            </a:r>
            <a:r>
              <a:rPr lang="hu-HU" sz="1400" dirty="0" err="1" smtClean="0"/>
              <a:t>run-in</a:t>
            </a:r>
            <a:endParaRPr lang="hu-HU" sz="1400" dirty="0" smtClean="0"/>
          </a:p>
          <a:p>
            <a:pPr eaLnBrk="1" hangingPunct="1">
              <a:buFont typeface="Arial" charset="0"/>
              <a:buAutoNum type="arabicPeriod"/>
            </a:pPr>
            <a:r>
              <a:rPr lang="en-US" sz="1400" dirty="0" smtClean="0"/>
              <a:t>text-shadow: 3px </a:t>
            </a:r>
            <a:r>
              <a:rPr lang="en-US" sz="1400" dirty="0" err="1" smtClean="0"/>
              <a:t>3px</a:t>
            </a:r>
            <a:r>
              <a:rPr lang="en-US" sz="1400" dirty="0" smtClean="0"/>
              <a:t> </a:t>
            </a:r>
            <a:r>
              <a:rPr lang="en-US" sz="1400" dirty="0" err="1" smtClean="0"/>
              <a:t>3px</a:t>
            </a:r>
            <a:r>
              <a:rPr lang="en-US" sz="1400" dirty="0" smtClean="0"/>
              <a:t> #000;</a:t>
            </a:r>
            <a:endParaRPr lang="hu-HU" sz="1400" dirty="0" smtClean="0"/>
          </a:p>
          <a:p>
            <a:pPr eaLnBrk="1" hangingPunct="1">
              <a:buFont typeface="Arial" charset="0"/>
              <a:buAutoNum type="arabicPeriod"/>
            </a:pPr>
            <a:r>
              <a:rPr lang="hu-HU" sz="1400" dirty="0" err="1" smtClean="0"/>
              <a:t>transform</a:t>
            </a:r>
            <a:r>
              <a:rPr lang="hu-HU" sz="1400" dirty="0" smtClean="0"/>
              <a:t>:</a:t>
            </a:r>
            <a:r>
              <a:rPr lang="hu-HU" sz="1400" dirty="0" err="1" smtClean="0"/>
              <a:t>rotate</a:t>
            </a:r>
            <a:r>
              <a:rPr lang="hu-HU" sz="1400" dirty="0" smtClean="0"/>
              <a:t>(-7deg);</a:t>
            </a:r>
            <a:br>
              <a:rPr lang="hu-HU" sz="1400" dirty="0" smtClean="0"/>
            </a:br>
            <a:r>
              <a:rPr lang="hu-HU" sz="1400" dirty="0" err="1" smtClean="0"/>
              <a:t>-ms-transform</a:t>
            </a:r>
            <a:r>
              <a:rPr lang="hu-HU" sz="1400" dirty="0" smtClean="0"/>
              <a:t>:</a:t>
            </a:r>
            <a:r>
              <a:rPr lang="hu-HU" sz="1400" dirty="0" err="1" smtClean="0"/>
              <a:t>rotate</a:t>
            </a:r>
            <a:r>
              <a:rPr lang="hu-HU" sz="1400" dirty="0" smtClean="0"/>
              <a:t>(-7deg); /* IE 9 */</a:t>
            </a:r>
            <a:br>
              <a:rPr lang="hu-HU" sz="1400" dirty="0" smtClean="0"/>
            </a:br>
            <a:r>
              <a:rPr lang="hu-HU" sz="1400" dirty="0" err="1" smtClean="0"/>
              <a:t>-moz-transform</a:t>
            </a:r>
            <a:r>
              <a:rPr lang="hu-HU" sz="1400" dirty="0" smtClean="0"/>
              <a:t>:</a:t>
            </a:r>
            <a:r>
              <a:rPr lang="hu-HU" sz="1400" dirty="0" err="1" smtClean="0"/>
              <a:t>rotate</a:t>
            </a:r>
            <a:r>
              <a:rPr lang="hu-HU" sz="1400" dirty="0" smtClean="0"/>
              <a:t>(-7deg); /* </a:t>
            </a:r>
            <a:r>
              <a:rPr lang="hu-HU" sz="1400" dirty="0" err="1" smtClean="0"/>
              <a:t>Firefox</a:t>
            </a:r>
            <a:r>
              <a:rPr lang="hu-HU" sz="1400" dirty="0" smtClean="0"/>
              <a:t> */</a:t>
            </a:r>
            <a:br>
              <a:rPr lang="hu-HU" sz="1400" dirty="0" smtClean="0"/>
            </a:br>
            <a:r>
              <a:rPr lang="hu-HU" sz="1400" dirty="0" err="1" smtClean="0"/>
              <a:t>-webkit-transform</a:t>
            </a:r>
            <a:r>
              <a:rPr lang="hu-HU" sz="1400" dirty="0" smtClean="0"/>
              <a:t>:</a:t>
            </a:r>
            <a:r>
              <a:rPr lang="hu-HU" sz="1400" dirty="0" err="1" smtClean="0"/>
              <a:t>rotate</a:t>
            </a:r>
            <a:r>
              <a:rPr lang="hu-HU" sz="1400" dirty="0" smtClean="0"/>
              <a:t>(-7deg); /* </a:t>
            </a:r>
            <a:r>
              <a:rPr lang="hu-HU" sz="1400" dirty="0" err="1" smtClean="0"/>
              <a:t>Safari</a:t>
            </a:r>
            <a:r>
              <a:rPr lang="hu-HU" sz="1400" dirty="0" smtClean="0"/>
              <a:t> and </a:t>
            </a:r>
            <a:r>
              <a:rPr lang="hu-HU" sz="1400" dirty="0" err="1" smtClean="0"/>
              <a:t>Chrome</a:t>
            </a:r>
            <a:r>
              <a:rPr lang="hu-HU" sz="1400" dirty="0" smtClean="0"/>
              <a:t> */</a:t>
            </a:r>
            <a:br>
              <a:rPr lang="hu-HU" sz="1400" dirty="0" smtClean="0"/>
            </a:br>
            <a:r>
              <a:rPr lang="hu-HU" sz="1400" dirty="0" err="1" smtClean="0"/>
              <a:t>-o-transform</a:t>
            </a:r>
            <a:r>
              <a:rPr lang="hu-HU" sz="1400" dirty="0" smtClean="0"/>
              <a:t>:</a:t>
            </a:r>
            <a:r>
              <a:rPr lang="hu-HU" sz="1400" dirty="0" err="1" smtClean="0"/>
              <a:t>rotate</a:t>
            </a:r>
            <a:r>
              <a:rPr lang="hu-HU" sz="1400" dirty="0" smtClean="0"/>
              <a:t>(-7deg); /* Opera */</a:t>
            </a:r>
          </a:p>
          <a:p>
            <a:pPr eaLnBrk="1" hangingPunct="1">
              <a:buFont typeface="Arial" charset="0"/>
              <a:buAutoNum type="arabicPeriod"/>
            </a:pPr>
            <a:endParaRPr lang="hu-HU" sz="1400" dirty="0" smtClean="0"/>
          </a:p>
          <a:p>
            <a:pPr eaLnBrk="1" hangingPunct="1">
              <a:buFont typeface="Arial" charset="0"/>
              <a:buAutoNum type="arabicPeriod"/>
            </a:pPr>
            <a:endParaRPr lang="hu-HU" sz="1400" dirty="0" smtClean="0"/>
          </a:p>
          <a:p>
            <a:pPr eaLnBrk="1" hangingPunct="1">
              <a:buFont typeface="Arial" charset="0"/>
              <a:buAutoNum type="arabicPeriod"/>
            </a:pPr>
            <a:endParaRPr lang="hu-HU" sz="1400" dirty="0" smtClean="0"/>
          </a:p>
          <a:p>
            <a:pPr eaLnBrk="1" hangingPunct="1">
              <a:buFont typeface="Arial" charset="0"/>
              <a:buAutoNum type="arabicPeriod"/>
            </a:pPr>
            <a:endParaRPr lang="hu-HU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ím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hu-HU" smtClean="0"/>
              <a:t>Komplex feladat</a:t>
            </a:r>
          </a:p>
        </p:txBody>
      </p:sp>
      <p:sp>
        <p:nvSpPr>
          <p:cNvPr id="26628" name="Tartalom helye 11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hu-HU" sz="2800" dirty="0" smtClean="0"/>
              <a:t>Fiktívterv stúdió weblap megvalósítása </a:t>
            </a:r>
            <a:r>
              <a:rPr lang="hu-HU" sz="2800" dirty="0" err="1" smtClean="0"/>
              <a:t>CSS-el</a:t>
            </a:r>
            <a:endParaRPr lang="hu-HU" sz="2800" dirty="0" smtClean="0"/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492896"/>
            <a:ext cx="5315495" cy="338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 smtClean="0"/>
              <a:t>Szegélyek, árnyékok, több oszlop, átlátszóság, színátmenet gyakorlása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882C6B5F-4DAA-4846-8783-019172E107E5}" type="slidenum">
              <a:rPr lang="hu-HU" smtClean="0"/>
              <a:pPr/>
              <a:t>33</a:t>
            </a:fld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Lekerekített szegélyek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611560" y="1628800"/>
            <a:ext cx="4536504" cy="16619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800" dirty="0" err="1" smtClean="0"/>
              <a:t>border-radius</a:t>
            </a:r>
            <a:r>
              <a:rPr lang="hu-HU" sz="2800" dirty="0" smtClean="0"/>
              <a:t>: érték ; </a:t>
            </a:r>
            <a:br>
              <a:rPr lang="hu-HU" sz="2800" dirty="0" smtClean="0"/>
            </a:br>
            <a:r>
              <a:rPr lang="hu-HU" sz="2800" dirty="0" err="1" smtClean="0"/>
              <a:t>-webkit-border-radius</a:t>
            </a:r>
            <a:r>
              <a:rPr lang="hu-HU" sz="2800" dirty="0" smtClean="0"/>
              <a:t>: </a:t>
            </a:r>
            <a:r>
              <a:rPr lang="hu-HU" sz="2800" dirty="0" err="1" smtClean="0"/>
              <a:t>érték</a:t>
            </a:r>
            <a:r>
              <a:rPr lang="hu-HU" sz="2800" dirty="0" smtClean="0"/>
              <a:t> ; </a:t>
            </a:r>
            <a:br>
              <a:rPr lang="hu-HU" sz="2800" dirty="0" smtClean="0"/>
            </a:br>
            <a:r>
              <a:rPr lang="hu-HU" sz="2800" dirty="0" err="1" smtClean="0"/>
              <a:t>-moz-border-radius</a:t>
            </a:r>
            <a:r>
              <a:rPr lang="hu-HU" sz="2800" dirty="0" smtClean="0"/>
              <a:t>: </a:t>
            </a:r>
            <a:r>
              <a:rPr lang="hu-HU" sz="2800" dirty="0" err="1" smtClean="0"/>
              <a:t>érték</a:t>
            </a:r>
            <a:r>
              <a:rPr lang="hu-HU" sz="2800" dirty="0" smtClean="0"/>
              <a:t> ;</a:t>
            </a:r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611560" y="3717032"/>
            <a:ext cx="4176464" cy="2880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400" dirty="0" smtClean="0"/>
              <a:t>&lt;</a:t>
            </a:r>
            <a:r>
              <a:rPr lang="hu-HU" sz="1400" dirty="0" err="1" smtClean="0"/>
              <a:t>div</a:t>
            </a:r>
            <a:r>
              <a:rPr lang="hu-HU" sz="1400" dirty="0" smtClean="0"/>
              <a:t> </a:t>
            </a:r>
            <a:r>
              <a:rPr lang="hu-HU" sz="1400" dirty="0" err="1" smtClean="0"/>
              <a:t>style</a:t>
            </a:r>
            <a:r>
              <a:rPr lang="hu-HU" sz="1400" dirty="0" smtClean="0"/>
              <a:t>="</a:t>
            </a:r>
            <a:r>
              <a:rPr lang="hu-HU" sz="1400" dirty="0" err="1" smtClean="0">
                <a:solidFill>
                  <a:srgbClr val="7030A0"/>
                </a:solidFill>
              </a:rPr>
              <a:t>border</a:t>
            </a:r>
            <a:r>
              <a:rPr lang="hu-HU" sz="1400" dirty="0" smtClean="0">
                <a:solidFill>
                  <a:srgbClr val="7030A0"/>
                </a:solidFill>
              </a:rPr>
              <a:t>:1px </a:t>
            </a:r>
            <a:r>
              <a:rPr lang="hu-HU" sz="1400" dirty="0" err="1" smtClean="0">
                <a:solidFill>
                  <a:srgbClr val="7030A0"/>
                </a:solidFill>
              </a:rPr>
              <a:t>solid</a:t>
            </a:r>
            <a:r>
              <a:rPr lang="hu-HU" sz="1400" dirty="0" smtClean="0">
                <a:solidFill>
                  <a:srgbClr val="7030A0"/>
                </a:solidFill>
              </a:rPr>
              <a:t> </a:t>
            </a:r>
            <a:r>
              <a:rPr lang="hu-HU" sz="1400" dirty="0" err="1" smtClean="0">
                <a:solidFill>
                  <a:srgbClr val="7030A0"/>
                </a:solidFill>
              </a:rPr>
              <a:t>black</a:t>
            </a:r>
            <a:r>
              <a:rPr lang="hu-HU" sz="1400" dirty="0" smtClean="0">
                <a:solidFill>
                  <a:srgbClr val="7030A0"/>
                </a:solidFill>
              </a:rPr>
              <a:t>; </a:t>
            </a:r>
            <a:r>
              <a:rPr lang="hu-HU" sz="1400" dirty="0" err="1" smtClean="0">
                <a:solidFill>
                  <a:srgbClr val="7030A0"/>
                </a:solidFill>
              </a:rPr>
              <a:t>padding</a:t>
            </a:r>
            <a:r>
              <a:rPr lang="hu-HU" sz="1400" dirty="0" smtClean="0">
                <a:solidFill>
                  <a:srgbClr val="7030A0"/>
                </a:solidFill>
              </a:rPr>
              <a:t>:10px; </a:t>
            </a:r>
            <a:r>
              <a:rPr lang="hu-HU" sz="1400" dirty="0" err="1" smtClean="0">
                <a:solidFill>
                  <a:srgbClr val="7030A0"/>
                </a:solidFill>
              </a:rPr>
              <a:t>width</a:t>
            </a:r>
            <a:r>
              <a:rPr lang="hu-HU" sz="1400" dirty="0" smtClean="0">
                <a:solidFill>
                  <a:srgbClr val="7030A0"/>
                </a:solidFill>
              </a:rPr>
              <a:t>:400px; </a:t>
            </a:r>
            <a:br>
              <a:rPr lang="hu-HU" sz="1400" dirty="0" smtClean="0">
                <a:solidFill>
                  <a:srgbClr val="7030A0"/>
                </a:solidFill>
              </a:rPr>
            </a:br>
            <a:r>
              <a:rPr lang="hu-HU" sz="1400" b="1" dirty="0" err="1" smtClean="0">
                <a:solidFill>
                  <a:srgbClr val="7030A0"/>
                </a:solidFill>
              </a:rPr>
              <a:t>border-radius</a:t>
            </a:r>
            <a:r>
              <a:rPr lang="hu-HU" sz="1400" b="1" dirty="0" smtClean="0">
                <a:solidFill>
                  <a:srgbClr val="7030A0"/>
                </a:solidFill>
              </a:rPr>
              <a:t>: 30px; </a:t>
            </a:r>
            <a:r>
              <a:rPr lang="hu-HU" sz="1400" b="1" dirty="0" err="1" smtClean="0">
                <a:solidFill>
                  <a:srgbClr val="7030A0"/>
                </a:solidFill>
              </a:rPr>
              <a:t>-webkit-border-radius</a:t>
            </a:r>
            <a:r>
              <a:rPr lang="hu-HU" sz="1400" b="1" dirty="0" smtClean="0">
                <a:solidFill>
                  <a:srgbClr val="7030A0"/>
                </a:solidFill>
              </a:rPr>
              <a:t>: </a:t>
            </a:r>
            <a:r>
              <a:rPr lang="hu-HU" sz="1400" b="1" dirty="0" err="1" smtClean="0">
                <a:solidFill>
                  <a:srgbClr val="7030A0"/>
                </a:solidFill>
              </a:rPr>
              <a:t>30px</a:t>
            </a:r>
            <a:r>
              <a:rPr lang="hu-HU" sz="1400" b="1" dirty="0" smtClean="0">
                <a:solidFill>
                  <a:srgbClr val="7030A0"/>
                </a:solidFill>
              </a:rPr>
              <a:t>; </a:t>
            </a:r>
            <a:br>
              <a:rPr lang="hu-HU" sz="1400" b="1" dirty="0" smtClean="0">
                <a:solidFill>
                  <a:srgbClr val="7030A0"/>
                </a:solidFill>
              </a:rPr>
            </a:br>
            <a:r>
              <a:rPr lang="hu-HU" sz="1400" b="1" dirty="0" err="1" smtClean="0">
                <a:solidFill>
                  <a:srgbClr val="7030A0"/>
                </a:solidFill>
              </a:rPr>
              <a:t>-moz-border-radius</a:t>
            </a:r>
            <a:r>
              <a:rPr lang="hu-HU" sz="1400" b="1" dirty="0" smtClean="0">
                <a:solidFill>
                  <a:srgbClr val="7030A0"/>
                </a:solidFill>
              </a:rPr>
              <a:t>: </a:t>
            </a:r>
            <a:r>
              <a:rPr lang="hu-HU" sz="1400" b="1" dirty="0" err="1" smtClean="0">
                <a:solidFill>
                  <a:srgbClr val="7030A0"/>
                </a:solidFill>
              </a:rPr>
              <a:t>30px</a:t>
            </a:r>
            <a:r>
              <a:rPr lang="hu-HU" sz="1400" dirty="0" smtClean="0">
                <a:solidFill>
                  <a:srgbClr val="7030A0"/>
                </a:solidFill>
              </a:rPr>
              <a:t>;</a:t>
            </a:r>
            <a:r>
              <a:rPr lang="hu-HU" sz="1400" dirty="0" smtClean="0"/>
              <a:t>"&gt;</a:t>
            </a:r>
          </a:p>
          <a:p>
            <a:r>
              <a:rPr lang="hu-HU" sz="1400" dirty="0" smtClean="0"/>
              <a:t>  &lt;p&gt;</a:t>
            </a:r>
            <a:r>
              <a:rPr lang="hu-HU" sz="1400" dirty="0" err="1" smtClean="0"/>
              <a:t>Lorem</a:t>
            </a:r>
            <a:r>
              <a:rPr lang="hu-HU" sz="1400" dirty="0" smtClean="0"/>
              <a:t> </a:t>
            </a:r>
            <a:r>
              <a:rPr lang="hu-HU" sz="1400" dirty="0" err="1" smtClean="0"/>
              <a:t>ipsum</a:t>
            </a:r>
            <a:r>
              <a:rPr lang="hu-HU" sz="1400" dirty="0" smtClean="0"/>
              <a:t> </a:t>
            </a:r>
            <a:r>
              <a:rPr lang="hu-HU" sz="1400" dirty="0" err="1" smtClean="0"/>
              <a:t>dolor</a:t>
            </a:r>
            <a:r>
              <a:rPr lang="hu-HU" sz="1400" dirty="0" smtClean="0"/>
              <a:t> </a:t>
            </a:r>
            <a:r>
              <a:rPr lang="hu-HU" sz="1400" dirty="0" err="1" smtClean="0"/>
              <a:t>sit</a:t>
            </a:r>
            <a:r>
              <a:rPr lang="hu-HU" sz="1400" dirty="0" smtClean="0"/>
              <a:t> </a:t>
            </a:r>
            <a:r>
              <a:rPr lang="hu-HU" sz="1400" dirty="0" err="1" smtClean="0"/>
              <a:t>amet</a:t>
            </a:r>
            <a:r>
              <a:rPr lang="hu-HU" sz="1400" dirty="0" smtClean="0"/>
              <a:t>, </a:t>
            </a:r>
            <a:r>
              <a:rPr lang="hu-HU" sz="1400" dirty="0" err="1" smtClean="0"/>
              <a:t>consectetur</a:t>
            </a:r>
            <a:r>
              <a:rPr lang="hu-HU" sz="1400" dirty="0" smtClean="0"/>
              <a:t> </a:t>
            </a:r>
            <a:r>
              <a:rPr lang="hu-HU" sz="1400" dirty="0" err="1" smtClean="0"/>
              <a:t>adipiscing</a:t>
            </a:r>
            <a:r>
              <a:rPr lang="hu-HU" sz="1400" dirty="0" smtClean="0"/>
              <a:t> elit. </a:t>
            </a:r>
            <a:r>
              <a:rPr lang="hu-HU" sz="1400" dirty="0" err="1" smtClean="0"/>
              <a:t>Vivamus</a:t>
            </a:r>
            <a:r>
              <a:rPr lang="hu-HU" sz="1400" dirty="0" smtClean="0"/>
              <a:t> </a:t>
            </a:r>
            <a:r>
              <a:rPr lang="hu-HU" sz="1400" dirty="0" err="1" smtClean="0"/>
              <a:t>molestie</a:t>
            </a:r>
            <a:r>
              <a:rPr lang="hu-HU" sz="1400" dirty="0" smtClean="0"/>
              <a:t> </a:t>
            </a:r>
            <a:r>
              <a:rPr lang="hu-HU" sz="1400" dirty="0" err="1" smtClean="0"/>
              <a:t>augue</a:t>
            </a:r>
            <a:r>
              <a:rPr lang="hu-HU" sz="1400" dirty="0" smtClean="0"/>
              <a:t> </a:t>
            </a:r>
            <a:r>
              <a:rPr lang="hu-HU" sz="1400" dirty="0" err="1" smtClean="0"/>
              <a:t>vel</a:t>
            </a:r>
            <a:r>
              <a:rPr lang="hu-HU" sz="1400" dirty="0" smtClean="0"/>
              <a:t> </a:t>
            </a:r>
            <a:r>
              <a:rPr lang="hu-HU" sz="1400" dirty="0" err="1" smtClean="0"/>
              <a:t>justo</a:t>
            </a:r>
            <a:r>
              <a:rPr lang="hu-HU" sz="1400" dirty="0" smtClean="0"/>
              <a:t> </a:t>
            </a:r>
            <a:r>
              <a:rPr lang="hu-HU" sz="1400" dirty="0" err="1" smtClean="0"/>
              <a:t>eleifend</a:t>
            </a:r>
            <a:r>
              <a:rPr lang="hu-HU" sz="1400" dirty="0" smtClean="0"/>
              <a:t> </a:t>
            </a:r>
            <a:r>
              <a:rPr lang="hu-HU" sz="1400" dirty="0" err="1" smtClean="0"/>
              <a:t>euismod</a:t>
            </a:r>
            <a:r>
              <a:rPr lang="hu-HU" sz="1400" dirty="0" smtClean="0"/>
              <a:t> fermentum </a:t>
            </a:r>
            <a:r>
              <a:rPr lang="hu-HU" sz="1400" dirty="0" err="1" smtClean="0"/>
              <a:t>velit</a:t>
            </a:r>
            <a:r>
              <a:rPr lang="hu-HU" sz="1400" dirty="0" smtClean="0"/>
              <a:t> </a:t>
            </a:r>
            <a:r>
              <a:rPr lang="hu-HU" sz="1400" dirty="0" err="1" smtClean="0"/>
              <a:t>dictum</a:t>
            </a:r>
            <a:r>
              <a:rPr lang="hu-HU" sz="1400" dirty="0" smtClean="0"/>
              <a:t>. Maecenas </a:t>
            </a:r>
            <a:r>
              <a:rPr lang="hu-HU" sz="1400" dirty="0" err="1" smtClean="0"/>
              <a:t>libero</a:t>
            </a:r>
            <a:r>
              <a:rPr lang="hu-HU" sz="1400" dirty="0" smtClean="0"/>
              <a:t> </a:t>
            </a:r>
            <a:r>
              <a:rPr lang="hu-HU" sz="1400" dirty="0" err="1" smtClean="0"/>
              <a:t>odio</a:t>
            </a:r>
            <a:r>
              <a:rPr lang="hu-HU" sz="1400" dirty="0" smtClean="0"/>
              <a:t>, </a:t>
            </a:r>
            <a:r>
              <a:rPr lang="hu-HU" sz="1400" dirty="0" err="1" smtClean="0"/>
              <a:t>fringilla</a:t>
            </a:r>
            <a:r>
              <a:rPr lang="hu-HU" sz="1400" dirty="0" smtClean="0"/>
              <a:t> </a:t>
            </a:r>
            <a:r>
              <a:rPr lang="hu-HU" sz="1400" dirty="0" err="1" smtClean="0"/>
              <a:t>at</a:t>
            </a:r>
            <a:r>
              <a:rPr lang="hu-HU" sz="1400" dirty="0" smtClean="0"/>
              <a:t> </a:t>
            </a:r>
            <a:r>
              <a:rPr lang="hu-HU" sz="1400" dirty="0" err="1" smtClean="0"/>
              <a:t>bibendum</a:t>
            </a:r>
            <a:r>
              <a:rPr lang="hu-HU" sz="1400" dirty="0" smtClean="0"/>
              <a:t> </a:t>
            </a:r>
            <a:r>
              <a:rPr lang="hu-HU" sz="1400" dirty="0" err="1" smtClean="0"/>
              <a:t>ac</a:t>
            </a:r>
            <a:r>
              <a:rPr lang="hu-HU" sz="1400" dirty="0" smtClean="0"/>
              <a:t>, </a:t>
            </a:r>
            <a:r>
              <a:rPr lang="hu-HU" sz="1400" dirty="0" err="1" smtClean="0"/>
              <a:t>sagittis</a:t>
            </a:r>
            <a:r>
              <a:rPr lang="hu-HU" sz="1400" dirty="0" smtClean="0"/>
              <a:t> </a:t>
            </a:r>
            <a:r>
              <a:rPr lang="hu-HU" sz="1400" dirty="0" err="1" smtClean="0"/>
              <a:t>nec</a:t>
            </a:r>
            <a:r>
              <a:rPr lang="hu-HU" sz="1400" dirty="0" smtClean="0"/>
              <a:t> </a:t>
            </a:r>
            <a:r>
              <a:rPr lang="hu-HU" sz="1400" dirty="0" err="1" smtClean="0"/>
              <a:t>dolor</a:t>
            </a:r>
            <a:r>
              <a:rPr lang="hu-HU" sz="1400" dirty="0" smtClean="0"/>
              <a:t>. </a:t>
            </a:r>
            <a:r>
              <a:rPr lang="hu-HU" sz="1400" dirty="0" err="1" smtClean="0"/>
              <a:t>Fusce</a:t>
            </a:r>
            <a:r>
              <a:rPr lang="hu-HU" sz="1400" dirty="0" smtClean="0"/>
              <a:t> </a:t>
            </a:r>
            <a:r>
              <a:rPr lang="hu-HU" sz="1400" dirty="0" err="1" smtClean="0"/>
              <a:t>sed</a:t>
            </a:r>
            <a:r>
              <a:rPr lang="hu-HU" sz="1400" dirty="0" smtClean="0"/>
              <a:t> </a:t>
            </a:r>
            <a:r>
              <a:rPr lang="hu-HU" sz="1400" dirty="0" err="1" smtClean="0"/>
              <a:t>diam</a:t>
            </a:r>
            <a:r>
              <a:rPr lang="hu-HU" sz="1400" dirty="0" smtClean="0"/>
              <a:t> nulla. </a:t>
            </a:r>
            <a:r>
              <a:rPr lang="hu-HU" sz="1400" dirty="0" err="1" smtClean="0"/>
              <a:t>Cras</a:t>
            </a:r>
            <a:r>
              <a:rPr lang="hu-HU" sz="1400" dirty="0" smtClean="0"/>
              <a:t> </a:t>
            </a:r>
            <a:r>
              <a:rPr lang="hu-HU" sz="1400" dirty="0" err="1" smtClean="0"/>
              <a:t>in</a:t>
            </a:r>
            <a:r>
              <a:rPr lang="hu-HU" sz="1400" dirty="0" smtClean="0"/>
              <a:t> </a:t>
            </a:r>
            <a:r>
              <a:rPr lang="hu-HU" sz="1400" dirty="0" err="1" smtClean="0"/>
              <a:t>odio</a:t>
            </a:r>
            <a:r>
              <a:rPr lang="hu-HU" sz="1400" dirty="0" smtClean="0"/>
              <a:t> </a:t>
            </a:r>
            <a:r>
              <a:rPr lang="hu-HU" sz="1400" dirty="0" err="1" smtClean="0"/>
              <a:t>nec</a:t>
            </a:r>
            <a:r>
              <a:rPr lang="hu-HU" sz="1400" dirty="0" smtClean="0"/>
              <a:t> est </a:t>
            </a:r>
            <a:r>
              <a:rPr lang="hu-HU" sz="1400" dirty="0" err="1" smtClean="0"/>
              <a:t>auctor</a:t>
            </a:r>
            <a:r>
              <a:rPr lang="hu-HU" sz="1400" dirty="0" smtClean="0"/>
              <a:t> </a:t>
            </a:r>
            <a:r>
              <a:rPr lang="hu-HU" sz="1400" dirty="0" err="1" smtClean="0"/>
              <a:t>luctus</a:t>
            </a:r>
            <a:r>
              <a:rPr lang="hu-HU" sz="1400" dirty="0" smtClean="0"/>
              <a:t>. </a:t>
            </a:r>
            <a:br>
              <a:rPr lang="hu-HU" sz="1400" dirty="0" smtClean="0"/>
            </a:br>
            <a:r>
              <a:rPr lang="hu-HU" sz="1400" dirty="0" smtClean="0"/>
              <a:t>…..</a:t>
            </a:r>
            <a:br>
              <a:rPr lang="hu-HU" sz="1400" dirty="0" smtClean="0"/>
            </a:br>
            <a:r>
              <a:rPr lang="hu-HU" sz="1400" dirty="0" smtClean="0"/>
              <a:t>&lt;/p&gt;</a:t>
            </a:r>
          </a:p>
          <a:p>
            <a:r>
              <a:rPr lang="hu-HU" sz="1400" dirty="0" smtClean="0"/>
              <a:t>&lt;/</a:t>
            </a:r>
            <a:r>
              <a:rPr lang="hu-HU" sz="1400" dirty="0" err="1" smtClean="0"/>
              <a:t>div</a:t>
            </a:r>
            <a:r>
              <a:rPr lang="hu-HU" sz="1400" dirty="0" smtClean="0"/>
              <a:t>&gt;</a:t>
            </a:r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717032"/>
            <a:ext cx="41148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zövegdoboz 6"/>
          <p:cNvSpPr txBox="1"/>
          <p:nvPr/>
        </p:nvSpPr>
        <p:spPr>
          <a:xfrm>
            <a:off x="611560" y="3356992"/>
            <a:ext cx="1368152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Példakód: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410944" cy="125106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Lekerekített szegélyek</a:t>
            </a:r>
            <a:endParaRPr lang="hu-H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628800"/>
            <a:ext cx="3464842" cy="1688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9776" y="1679468"/>
            <a:ext cx="3360656" cy="177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zövegdoboz 5"/>
          <p:cNvSpPr txBox="1"/>
          <p:nvPr/>
        </p:nvSpPr>
        <p:spPr>
          <a:xfrm>
            <a:off x="6001936" y="53768"/>
            <a:ext cx="309634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err="1" smtClean="0"/>
              <a:t>border-radius</a:t>
            </a:r>
            <a:r>
              <a:rPr lang="hu-HU" dirty="0" smtClean="0"/>
              <a:t>: érték</a:t>
            </a:r>
            <a:br>
              <a:rPr lang="hu-HU" dirty="0" smtClean="0"/>
            </a:br>
            <a:r>
              <a:rPr lang="hu-HU" dirty="0" err="1" smtClean="0"/>
              <a:t>-webkit-border-radius</a:t>
            </a:r>
            <a:r>
              <a:rPr lang="hu-HU" dirty="0" smtClean="0"/>
              <a:t>: </a:t>
            </a:r>
            <a:r>
              <a:rPr lang="hu-HU" dirty="0" err="1" smtClean="0"/>
              <a:t>érték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-moz-border-radius</a:t>
            </a:r>
            <a:r>
              <a:rPr lang="hu-HU" dirty="0" smtClean="0"/>
              <a:t>: </a:t>
            </a:r>
            <a:r>
              <a:rPr lang="hu-HU" dirty="0" err="1" smtClean="0"/>
              <a:t>érték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0188" y="4008830"/>
            <a:ext cx="3669804" cy="189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3861048"/>
            <a:ext cx="3278782" cy="223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zövegdoboz 9"/>
          <p:cNvSpPr txBox="1"/>
          <p:nvPr/>
        </p:nvSpPr>
        <p:spPr>
          <a:xfrm>
            <a:off x="1979712" y="335699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1.feladat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6372200" y="3429000"/>
            <a:ext cx="148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2.feladat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2051720" y="6165304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3.feladat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300192" y="615601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4.feladat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Lekerekített szegélyek (egyéni)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467544" y="1628800"/>
            <a:ext cx="4392488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err="1" smtClean="0"/>
              <a:t>border-top-left-radius</a:t>
            </a:r>
            <a:r>
              <a:rPr lang="hu-HU" dirty="0" smtClean="0"/>
              <a:t>: érték ;</a:t>
            </a:r>
          </a:p>
          <a:p>
            <a:r>
              <a:rPr lang="hu-HU" dirty="0" err="1" smtClean="0"/>
              <a:t>border-top-right-radius</a:t>
            </a:r>
            <a:r>
              <a:rPr lang="hu-HU" dirty="0" smtClean="0"/>
              <a:t>: érték;</a:t>
            </a:r>
          </a:p>
          <a:p>
            <a:r>
              <a:rPr lang="hu-HU" dirty="0" err="1" smtClean="0"/>
              <a:t>border-bottom-left-radius</a:t>
            </a:r>
            <a:r>
              <a:rPr lang="hu-HU" dirty="0" smtClean="0"/>
              <a:t>: érték ;</a:t>
            </a:r>
          </a:p>
          <a:p>
            <a:r>
              <a:rPr lang="hu-HU" dirty="0" err="1" smtClean="0"/>
              <a:t>border-bottom-right-radius</a:t>
            </a:r>
            <a:r>
              <a:rPr lang="hu-HU" dirty="0" smtClean="0"/>
              <a:t>: érték ;</a:t>
            </a:r>
          </a:p>
          <a:p>
            <a:endParaRPr lang="hu-HU" dirty="0"/>
          </a:p>
          <a:p>
            <a:r>
              <a:rPr lang="hu-HU" dirty="0" err="1" smtClean="0"/>
              <a:t>-webkit-border-top-left-radius</a:t>
            </a:r>
            <a:r>
              <a:rPr lang="hu-HU" dirty="0" smtClean="0"/>
              <a:t>: érték ;</a:t>
            </a:r>
          </a:p>
          <a:p>
            <a:r>
              <a:rPr lang="hu-HU" dirty="0" err="1" smtClean="0"/>
              <a:t>-webkit-border-top-right-radius</a:t>
            </a:r>
            <a:r>
              <a:rPr lang="hu-HU" dirty="0" smtClean="0"/>
              <a:t>: érték ;</a:t>
            </a:r>
          </a:p>
          <a:p>
            <a:r>
              <a:rPr lang="hu-HU" dirty="0" err="1" smtClean="0"/>
              <a:t>-webkit-border-bottom-left-radius</a:t>
            </a:r>
            <a:r>
              <a:rPr lang="hu-HU" dirty="0" smtClean="0"/>
              <a:t>: érték ;</a:t>
            </a:r>
          </a:p>
          <a:p>
            <a:r>
              <a:rPr lang="hu-HU" dirty="0" err="1" smtClean="0"/>
              <a:t>-webkit-border-bottom-right-radius</a:t>
            </a:r>
            <a:r>
              <a:rPr lang="hu-HU" dirty="0" smtClean="0"/>
              <a:t>: érték ;</a:t>
            </a:r>
          </a:p>
          <a:p>
            <a:endParaRPr lang="hu-HU" dirty="0"/>
          </a:p>
          <a:p>
            <a:r>
              <a:rPr lang="hu-HU" dirty="0" err="1" smtClean="0"/>
              <a:t>-moz-border</a:t>
            </a:r>
            <a:r>
              <a:rPr lang="hu-HU" dirty="0" err="1" smtClean="0">
                <a:solidFill>
                  <a:srgbClr val="FF0000"/>
                </a:solidFill>
              </a:rPr>
              <a:t>-radius-topleft</a:t>
            </a:r>
            <a:r>
              <a:rPr lang="hu-HU" dirty="0" smtClean="0"/>
              <a:t>: érték;</a:t>
            </a:r>
          </a:p>
          <a:p>
            <a:r>
              <a:rPr lang="hu-HU" dirty="0" err="1" smtClean="0"/>
              <a:t>-moz-border</a:t>
            </a:r>
            <a:r>
              <a:rPr lang="hu-HU" dirty="0" err="1" smtClean="0">
                <a:solidFill>
                  <a:srgbClr val="FF0000"/>
                </a:solidFill>
              </a:rPr>
              <a:t>-radius-topright</a:t>
            </a:r>
            <a:r>
              <a:rPr lang="hu-HU" dirty="0" smtClean="0"/>
              <a:t>: érték;</a:t>
            </a:r>
          </a:p>
          <a:p>
            <a:r>
              <a:rPr lang="hu-HU" dirty="0" err="1" smtClean="0"/>
              <a:t>-moz-border</a:t>
            </a:r>
            <a:r>
              <a:rPr lang="hu-HU" dirty="0" err="1" smtClean="0">
                <a:solidFill>
                  <a:srgbClr val="FF0000"/>
                </a:solidFill>
              </a:rPr>
              <a:t>-radius-bottomleft</a:t>
            </a:r>
            <a:r>
              <a:rPr lang="hu-HU" dirty="0" smtClean="0"/>
              <a:t>: érték;</a:t>
            </a:r>
            <a:endParaRPr lang="hu-HU" sz="1200" dirty="0" smtClean="0"/>
          </a:p>
          <a:p>
            <a:r>
              <a:rPr lang="hu-HU" dirty="0" err="1" smtClean="0"/>
              <a:t>-moz-border</a:t>
            </a:r>
            <a:r>
              <a:rPr lang="hu-HU" dirty="0" err="1" smtClean="0">
                <a:solidFill>
                  <a:srgbClr val="FF0000"/>
                </a:solidFill>
              </a:rPr>
              <a:t>-radius-bottomright</a:t>
            </a:r>
            <a:r>
              <a:rPr lang="hu-HU" dirty="0" smtClean="0"/>
              <a:t>: érték;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861048"/>
            <a:ext cx="3619004" cy="182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628800"/>
            <a:ext cx="3540752" cy="172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zövegdoboz 9"/>
          <p:cNvSpPr txBox="1"/>
          <p:nvPr/>
        </p:nvSpPr>
        <p:spPr>
          <a:xfrm>
            <a:off x="6300192" y="335699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1.feladat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6372200" y="566124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2.feladat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Doboz árnyékok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323528" y="1628800"/>
            <a:ext cx="867645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400" dirty="0" err="1" smtClean="0"/>
              <a:t>box-shadow</a:t>
            </a:r>
            <a:r>
              <a:rPr lang="hu-HU" sz="2400" dirty="0" smtClean="0"/>
              <a:t>: </a:t>
            </a:r>
            <a:r>
              <a:rPr lang="hu-HU" i="1" dirty="0" smtClean="0"/>
              <a:t>vízszintes_eltolás függőleges_eltolás elmosódás_mértéke szín</a:t>
            </a:r>
            <a:r>
              <a:rPr lang="hu-HU" dirty="0" smtClean="0"/>
              <a:t>; 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err="1" smtClean="0"/>
              <a:t>-webkit-box-shadow</a:t>
            </a:r>
            <a:r>
              <a:rPr lang="hu-HU" sz="2400" dirty="0" smtClean="0"/>
              <a:t>: </a:t>
            </a:r>
            <a:r>
              <a:rPr lang="hu-HU" i="1" dirty="0">
                <a:solidFill>
                  <a:prstClr val="black"/>
                </a:solidFill>
              </a:rPr>
              <a:t>vízszintes_eltolás függőleges_eltolás elmosódás_mértéke szín</a:t>
            </a:r>
            <a:r>
              <a:rPr lang="hu-HU" dirty="0">
                <a:solidFill>
                  <a:prstClr val="black"/>
                </a:solidFill>
              </a:rPr>
              <a:t>; 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err="1" smtClean="0"/>
              <a:t>-moz-box-shadow</a:t>
            </a:r>
            <a:r>
              <a:rPr lang="hu-HU" sz="2400" dirty="0" smtClean="0"/>
              <a:t>:</a:t>
            </a:r>
            <a:r>
              <a:rPr lang="hu-HU" sz="1600" i="1" dirty="0" smtClean="0"/>
              <a:t> </a:t>
            </a:r>
            <a:r>
              <a:rPr lang="hu-HU" i="1" dirty="0" smtClean="0"/>
              <a:t>vízszintes_eltolás függőleges_eltolás elmosódás_mértéke szín</a:t>
            </a:r>
            <a:r>
              <a:rPr lang="hu-HU" dirty="0" smtClean="0"/>
              <a:t>; </a:t>
            </a:r>
            <a:endParaRPr lang="hu-HU" sz="16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611560" y="3717032"/>
            <a:ext cx="4176464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400" dirty="0" smtClean="0"/>
              <a:t>&lt;</a:t>
            </a:r>
            <a:r>
              <a:rPr lang="hu-HU" sz="1400" dirty="0" err="1" smtClean="0"/>
              <a:t>div</a:t>
            </a:r>
            <a:r>
              <a:rPr lang="hu-HU" sz="1400" dirty="0" smtClean="0"/>
              <a:t> </a:t>
            </a:r>
            <a:r>
              <a:rPr lang="hu-HU" sz="1400" dirty="0" err="1" smtClean="0"/>
              <a:t>style</a:t>
            </a:r>
            <a:r>
              <a:rPr lang="hu-HU" sz="1400" dirty="0" smtClean="0"/>
              <a:t>="</a:t>
            </a:r>
            <a:r>
              <a:rPr lang="hu-HU" sz="1400" dirty="0" err="1" smtClean="0"/>
              <a:t>-</a:t>
            </a:r>
            <a:r>
              <a:rPr lang="hu-HU" sz="1400" dirty="0" err="1" smtClean="0">
                <a:solidFill>
                  <a:srgbClr val="7030A0"/>
                </a:solidFill>
              </a:rPr>
              <a:t>webkit-box-shadow</a:t>
            </a:r>
            <a:r>
              <a:rPr lang="hu-HU" sz="1400" dirty="0" smtClean="0">
                <a:solidFill>
                  <a:srgbClr val="7030A0"/>
                </a:solidFill>
              </a:rPr>
              <a:t>: 5px 10px 5px </a:t>
            </a:r>
            <a:r>
              <a:rPr lang="hu-HU" sz="1400" dirty="0" err="1" smtClean="0">
                <a:solidFill>
                  <a:srgbClr val="7030A0"/>
                </a:solidFill>
              </a:rPr>
              <a:t>black</a:t>
            </a:r>
            <a:r>
              <a:rPr lang="hu-HU" sz="1400" dirty="0" smtClean="0">
                <a:solidFill>
                  <a:srgbClr val="7030A0"/>
                </a:solidFill>
              </a:rPr>
              <a:t>;</a:t>
            </a:r>
          </a:p>
          <a:p>
            <a:r>
              <a:rPr lang="hu-HU" sz="1400" dirty="0" err="1" smtClean="0">
                <a:solidFill>
                  <a:srgbClr val="7030A0"/>
                </a:solidFill>
              </a:rPr>
              <a:t>-moz-box-shadow</a:t>
            </a:r>
            <a:r>
              <a:rPr lang="hu-HU" sz="1400" dirty="0" smtClean="0">
                <a:solidFill>
                  <a:srgbClr val="7030A0"/>
                </a:solidFill>
              </a:rPr>
              <a:t>: 5px 10px 5px </a:t>
            </a:r>
            <a:r>
              <a:rPr lang="hu-HU" sz="1400" dirty="0" err="1" smtClean="0">
                <a:solidFill>
                  <a:srgbClr val="7030A0"/>
                </a:solidFill>
              </a:rPr>
              <a:t>black</a:t>
            </a:r>
            <a:r>
              <a:rPr lang="hu-HU" sz="1400" dirty="0" smtClean="0">
                <a:solidFill>
                  <a:srgbClr val="7030A0"/>
                </a:solidFill>
              </a:rPr>
              <a:t>;</a:t>
            </a:r>
          </a:p>
          <a:p>
            <a:r>
              <a:rPr lang="hu-HU" sz="1400" dirty="0" err="1" smtClean="0">
                <a:solidFill>
                  <a:srgbClr val="7030A0"/>
                </a:solidFill>
              </a:rPr>
              <a:t>box-shadow</a:t>
            </a:r>
            <a:r>
              <a:rPr lang="hu-HU" sz="1400" dirty="0" smtClean="0">
                <a:solidFill>
                  <a:srgbClr val="7030A0"/>
                </a:solidFill>
              </a:rPr>
              <a:t>:5px 10px 5px </a:t>
            </a:r>
            <a:r>
              <a:rPr lang="hu-HU" sz="1400" dirty="0" err="1" smtClean="0">
                <a:solidFill>
                  <a:srgbClr val="7030A0"/>
                </a:solidFill>
              </a:rPr>
              <a:t>black</a:t>
            </a:r>
            <a:r>
              <a:rPr lang="hu-HU" sz="1400" dirty="0" smtClean="0">
                <a:solidFill>
                  <a:srgbClr val="7030A0"/>
                </a:solidFill>
              </a:rPr>
              <a:t>;</a:t>
            </a:r>
          </a:p>
          <a:p>
            <a:r>
              <a:rPr lang="hu-HU" sz="1400" dirty="0" err="1" smtClean="0">
                <a:solidFill>
                  <a:srgbClr val="7030A0"/>
                </a:solidFill>
              </a:rPr>
              <a:t>background-color</a:t>
            </a:r>
            <a:r>
              <a:rPr lang="hu-HU" sz="1400" dirty="0" smtClean="0">
                <a:solidFill>
                  <a:srgbClr val="7030A0"/>
                </a:solidFill>
              </a:rPr>
              <a:t>:#FFC;</a:t>
            </a:r>
          </a:p>
          <a:p>
            <a:r>
              <a:rPr lang="hu-HU" sz="1400" dirty="0" err="1" smtClean="0">
                <a:solidFill>
                  <a:srgbClr val="7030A0"/>
                </a:solidFill>
              </a:rPr>
              <a:t>width</a:t>
            </a:r>
            <a:r>
              <a:rPr lang="hu-HU" sz="1400" dirty="0" smtClean="0">
                <a:solidFill>
                  <a:srgbClr val="7030A0"/>
                </a:solidFill>
              </a:rPr>
              <a:t>:400px; </a:t>
            </a:r>
            <a:r>
              <a:rPr lang="hu-HU" sz="1400" dirty="0" err="1" smtClean="0">
                <a:solidFill>
                  <a:srgbClr val="7030A0"/>
                </a:solidFill>
              </a:rPr>
              <a:t>margin-bottom</a:t>
            </a:r>
            <a:r>
              <a:rPr lang="hu-HU" sz="1400" dirty="0" smtClean="0">
                <a:solidFill>
                  <a:srgbClr val="7030A0"/>
                </a:solidFill>
              </a:rPr>
              <a:t>:40px; </a:t>
            </a:r>
            <a:r>
              <a:rPr lang="hu-HU" sz="1400" dirty="0" err="1" smtClean="0">
                <a:solidFill>
                  <a:srgbClr val="7030A0"/>
                </a:solidFill>
              </a:rPr>
              <a:t>padding</a:t>
            </a:r>
            <a:r>
              <a:rPr lang="hu-HU" sz="1400" dirty="0" smtClean="0">
                <a:solidFill>
                  <a:srgbClr val="7030A0"/>
                </a:solidFill>
              </a:rPr>
              <a:t>:10px;</a:t>
            </a:r>
            <a:r>
              <a:rPr lang="hu-HU" sz="1400" dirty="0" smtClean="0"/>
              <a:t>"&gt;</a:t>
            </a:r>
          </a:p>
          <a:p>
            <a:r>
              <a:rPr lang="hu-HU" sz="1400" dirty="0" err="1" smtClean="0"/>
              <a:t>Lorem</a:t>
            </a:r>
            <a:r>
              <a:rPr lang="hu-HU" sz="1400" dirty="0" smtClean="0"/>
              <a:t> </a:t>
            </a:r>
            <a:r>
              <a:rPr lang="hu-HU" sz="1400" dirty="0" err="1" smtClean="0"/>
              <a:t>ipsum</a:t>
            </a:r>
            <a:r>
              <a:rPr lang="hu-HU" sz="1400" dirty="0" smtClean="0"/>
              <a:t> </a:t>
            </a:r>
            <a:r>
              <a:rPr lang="hu-HU" sz="1400" dirty="0" err="1" smtClean="0"/>
              <a:t>dolor</a:t>
            </a:r>
            <a:r>
              <a:rPr lang="hu-HU" sz="1400" dirty="0" smtClean="0"/>
              <a:t> </a:t>
            </a:r>
            <a:r>
              <a:rPr lang="hu-HU" sz="1400" dirty="0" err="1" smtClean="0"/>
              <a:t>sit</a:t>
            </a:r>
            <a:r>
              <a:rPr lang="hu-HU" sz="1400" dirty="0" smtClean="0"/>
              <a:t> </a:t>
            </a:r>
            <a:r>
              <a:rPr lang="hu-HU" sz="1400" dirty="0" err="1" smtClean="0"/>
              <a:t>amet</a:t>
            </a:r>
            <a:r>
              <a:rPr lang="hu-HU" sz="1400" dirty="0" smtClean="0"/>
              <a:t>, </a:t>
            </a:r>
            <a:r>
              <a:rPr lang="hu-HU" sz="1400" dirty="0" err="1" smtClean="0"/>
              <a:t>consectetur</a:t>
            </a:r>
            <a:r>
              <a:rPr lang="hu-HU" sz="1400" dirty="0" smtClean="0"/>
              <a:t> </a:t>
            </a:r>
            <a:r>
              <a:rPr lang="hu-HU" sz="1400" dirty="0" err="1" smtClean="0"/>
              <a:t>adipiscing</a:t>
            </a:r>
            <a:r>
              <a:rPr lang="hu-HU" sz="1400" dirty="0" smtClean="0"/>
              <a:t> elit. </a:t>
            </a:r>
            <a:r>
              <a:rPr lang="hu-HU" sz="1400" dirty="0" err="1" smtClean="0"/>
              <a:t>Vivamus</a:t>
            </a:r>
            <a:r>
              <a:rPr lang="hu-HU" sz="1400" dirty="0" smtClean="0"/>
              <a:t> </a:t>
            </a:r>
            <a:r>
              <a:rPr lang="hu-HU" sz="1400" dirty="0" err="1" smtClean="0"/>
              <a:t>molestie</a:t>
            </a:r>
            <a:r>
              <a:rPr lang="hu-HU" sz="1400" dirty="0" smtClean="0"/>
              <a:t> </a:t>
            </a:r>
            <a:r>
              <a:rPr lang="hu-HU" sz="1400" dirty="0" err="1" smtClean="0"/>
              <a:t>augue</a:t>
            </a:r>
            <a:r>
              <a:rPr lang="hu-HU" sz="1400" dirty="0" smtClean="0"/>
              <a:t> </a:t>
            </a:r>
            <a:r>
              <a:rPr lang="hu-HU" sz="1400" dirty="0" err="1" smtClean="0"/>
              <a:t>vel</a:t>
            </a:r>
            <a:r>
              <a:rPr lang="hu-HU" sz="1400" dirty="0" smtClean="0"/>
              <a:t> </a:t>
            </a:r>
            <a:r>
              <a:rPr lang="hu-HU" sz="1400" dirty="0" err="1" smtClean="0"/>
              <a:t>justo</a:t>
            </a:r>
            <a:r>
              <a:rPr lang="hu-HU" sz="1400" dirty="0" smtClean="0"/>
              <a:t> </a:t>
            </a:r>
            <a:r>
              <a:rPr lang="hu-HU" sz="1400" dirty="0" err="1" smtClean="0"/>
              <a:t>eleifend</a:t>
            </a:r>
            <a:r>
              <a:rPr lang="hu-HU" sz="1400" dirty="0" smtClean="0"/>
              <a:t> </a:t>
            </a:r>
            <a:r>
              <a:rPr lang="hu-HU" sz="1400" dirty="0" err="1" smtClean="0"/>
              <a:t>euismod</a:t>
            </a:r>
            <a:r>
              <a:rPr lang="hu-HU" sz="1400" dirty="0" smtClean="0"/>
              <a:t> fermentum </a:t>
            </a:r>
            <a:r>
              <a:rPr lang="hu-HU" sz="1400" dirty="0" err="1" smtClean="0"/>
              <a:t>velit</a:t>
            </a:r>
            <a:r>
              <a:rPr lang="hu-HU" sz="1400" dirty="0" smtClean="0"/>
              <a:t> </a:t>
            </a:r>
            <a:r>
              <a:rPr lang="hu-HU" sz="1400" dirty="0" err="1" smtClean="0"/>
              <a:t>dictum</a:t>
            </a:r>
            <a:r>
              <a:rPr lang="hu-HU" sz="1400" dirty="0" smtClean="0"/>
              <a:t>. Maecenas </a:t>
            </a:r>
            <a:r>
              <a:rPr lang="hu-HU" sz="1400" dirty="0" err="1" smtClean="0"/>
              <a:t>libero</a:t>
            </a:r>
            <a:r>
              <a:rPr lang="hu-HU" sz="1400" dirty="0" smtClean="0"/>
              <a:t> </a:t>
            </a:r>
            <a:r>
              <a:rPr lang="hu-HU" sz="1400" dirty="0" err="1" smtClean="0"/>
              <a:t>odio</a:t>
            </a:r>
            <a:r>
              <a:rPr lang="hu-HU" sz="1400" dirty="0" smtClean="0"/>
              <a:t>, </a:t>
            </a:r>
            <a:r>
              <a:rPr lang="hu-HU" sz="1400" dirty="0" err="1" smtClean="0"/>
              <a:t>fringilla</a:t>
            </a:r>
            <a:r>
              <a:rPr lang="hu-HU" sz="1400" dirty="0" smtClean="0"/>
              <a:t> </a:t>
            </a:r>
            <a:r>
              <a:rPr lang="hu-HU" sz="1400" dirty="0" err="1" smtClean="0"/>
              <a:t>at</a:t>
            </a:r>
            <a:r>
              <a:rPr lang="hu-HU" sz="1400" dirty="0" smtClean="0"/>
              <a:t> </a:t>
            </a:r>
            <a:r>
              <a:rPr lang="hu-HU" sz="1400" dirty="0" err="1" smtClean="0"/>
              <a:t>bibendum</a:t>
            </a:r>
            <a:r>
              <a:rPr lang="hu-HU" sz="1400" dirty="0" smtClean="0"/>
              <a:t> </a:t>
            </a:r>
            <a:r>
              <a:rPr lang="hu-HU" sz="1400" dirty="0" err="1" smtClean="0"/>
              <a:t>ac</a:t>
            </a:r>
            <a:r>
              <a:rPr lang="hu-HU" sz="1400" dirty="0" smtClean="0"/>
              <a:t>, </a:t>
            </a:r>
            <a:r>
              <a:rPr lang="hu-HU" sz="1400" dirty="0" err="1" smtClean="0"/>
              <a:t>sagittis</a:t>
            </a:r>
            <a:r>
              <a:rPr lang="hu-HU" sz="1400" dirty="0" smtClean="0"/>
              <a:t> </a:t>
            </a:r>
            <a:r>
              <a:rPr lang="hu-HU" sz="1400" dirty="0" err="1" smtClean="0"/>
              <a:t>nec</a:t>
            </a:r>
            <a:r>
              <a:rPr lang="hu-HU" sz="1400" dirty="0" smtClean="0"/>
              <a:t> </a:t>
            </a:r>
            <a:r>
              <a:rPr lang="hu-HU" sz="1400" dirty="0" err="1" smtClean="0"/>
              <a:t>dolor</a:t>
            </a:r>
            <a:r>
              <a:rPr lang="hu-HU" sz="1400" dirty="0" smtClean="0"/>
              <a:t>. </a:t>
            </a:r>
            <a:r>
              <a:rPr lang="hu-HU" sz="1400" dirty="0" err="1" smtClean="0"/>
              <a:t>Fusce</a:t>
            </a:r>
            <a:r>
              <a:rPr lang="hu-HU" sz="1400" dirty="0" smtClean="0"/>
              <a:t> </a:t>
            </a:r>
            <a:r>
              <a:rPr lang="hu-HU" sz="1400" dirty="0" err="1" smtClean="0"/>
              <a:t>sed</a:t>
            </a:r>
            <a:r>
              <a:rPr lang="hu-HU" sz="1400" dirty="0" smtClean="0"/>
              <a:t> </a:t>
            </a:r>
            <a:r>
              <a:rPr lang="hu-HU" sz="1400" dirty="0" err="1" smtClean="0"/>
              <a:t>diam</a:t>
            </a:r>
            <a:r>
              <a:rPr lang="hu-HU" sz="1400" dirty="0" smtClean="0"/>
              <a:t> nulla. …</a:t>
            </a:r>
          </a:p>
          <a:p>
            <a:r>
              <a:rPr lang="hu-HU" sz="1400" dirty="0" smtClean="0"/>
              <a:t>&lt;/</a:t>
            </a:r>
            <a:r>
              <a:rPr lang="hu-HU" sz="1400" dirty="0" err="1" smtClean="0"/>
              <a:t>div</a:t>
            </a:r>
            <a:r>
              <a:rPr lang="hu-HU" sz="1400" dirty="0" smtClean="0"/>
              <a:t>&gt;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611560" y="3356992"/>
            <a:ext cx="1368152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Példakód: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4900" y="3645024"/>
            <a:ext cx="4008149" cy="202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Doboz árnyékok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323528" y="1628800"/>
            <a:ext cx="8676456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err="1" smtClean="0"/>
              <a:t>box-shadow</a:t>
            </a:r>
            <a:r>
              <a:rPr lang="hu-HU" dirty="0" smtClean="0"/>
              <a:t>: </a:t>
            </a:r>
            <a:r>
              <a:rPr lang="hu-HU" sz="1400" i="1" dirty="0" smtClean="0"/>
              <a:t>vízszintes_eltolás   függőleges_eltolás   elmosódás_mértéke   szín</a:t>
            </a:r>
            <a:r>
              <a:rPr lang="hu-HU" sz="1400" dirty="0" smtClean="0"/>
              <a:t>;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-webkit-box-shadow</a:t>
            </a:r>
            <a:r>
              <a:rPr lang="hu-HU" dirty="0" smtClean="0"/>
              <a:t>: </a:t>
            </a:r>
            <a:r>
              <a:rPr lang="hu-HU" sz="1400" i="1" dirty="0" smtClean="0">
                <a:solidFill>
                  <a:prstClr val="black"/>
                </a:solidFill>
              </a:rPr>
              <a:t>vízszintes_eltolás   </a:t>
            </a:r>
            <a:r>
              <a:rPr lang="hu-HU" sz="1400" i="1" dirty="0">
                <a:solidFill>
                  <a:prstClr val="black"/>
                </a:solidFill>
              </a:rPr>
              <a:t>függőleges_eltolás </a:t>
            </a:r>
            <a:r>
              <a:rPr lang="hu-HU" sz="1400" i="1" dirty="0" smtClean="0">
                <a:solidFill>
                  <a:prstClr val="black"/>
                </a:solidFill>
              </a:rPr>
              <a:t>  elmosódás_mértéke   szín</a:t>
            </a:r>
            <a:r>
              <a:rPr lang="hu-HU" sz="1400" dirty="0">
                <a:solidFill>
                  <a:prstClr val="black"/>
                </a:solidFill>
              </a:rPr>
              <a:t>;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-moz-box-shadow</a:t>
            </a:r>
            <a:r>
              <a:rPr lang="hu-HU" dirty="0" smtClean="0"/>
              <a:t>:</a:t>
            </a:r>
            <a:r>
              <a:rPr lang="hu-HU" sz="1200" i="1" dirty="0" smtClean="0"/>
              <a:t> </a:t>
            </a:r>
            <a:r>
              <a:rPr lang="hu-HU" sz="1400" i="1" dirty="0" smtClean="0"/>
              <a:t>vízszintes_eltolás   függőleges_eltolás   elmosódás_mértéke   szín</a:t>
            </a:r>
            <a:r>
              <a:rPr lang="hu-HU" sz="1400" dirty="0" smtClean="0"/>
              <a:t>; </a:t>
            </a:r>
            <a:endParaRPr lang="hu-HU" sz="1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24944"/>
            <a:ext cx="3623320" cy="185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zövegdoboz 9"/>
          <p:cNvSpPr txBox="1"/>
          <p:nvPr/>
        </p:nvSpPr>
        <p:spPr>
          <a:xfrm>
            <a:off x="323528" y="263691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1.feladat</a:t>
            </a:r>
            <a:endParaRPr lang="hu-HU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924944"/>
            <a:ext cx="3500140" cy="176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zövegdoboz 11"/>
          <p:cNvSpPr txBox="1"/>
          <p:nvPr/>
        </p:nvSpPr>
        <p:spPr>
          <a:xfrm>
            <a:off x="4355976" y="263691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2.feladat</a:t>
            </a:r>
            <a:endParaRPr lang="hu-HU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395536" y="4725144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3.feladat</a:t>
            </a:r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4355976" y="465313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4.feladat</a:t>
            </a:r>
            <a:endParaRPr lang="hu-HU" dirty="0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129808"/>
            <a:ext cx="341029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4954206"/>
            <a:ext cx="3095328" cy="1903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Doboz árnyékok (belső)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323528" y="1628800"/>
            <a:ext cx="867645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err="1" smtClean="0"/>
              <a:t>box-shadow</a:t>
            </a:r>
            <a:r>
              <a:rPr lang="hu-HU" dirty="0" smtClean="0"/>
              <a:t>: </a:t>
            </a:r>
            <a:r>
              <a:rPr lang="hu-HU" dirty="0" err="1" smtClean="0">
                <a:solidFill>
                  <a:srgbClr val="FF0000"/>
                </a:solidFill>
              </a:rPr>
              <a:t>inset</a:t>
            </a:r>
            <a:r>
              <a:rPr lang="hu-HU" dirty="0" smtClean="0"/>
              <a:t> </a:t>
            </a:r>
            <a:r>
              <a:rPr lang="hu-HU" i="1" dirty="0" smtClean="0"/>
              <a:t>vízszintes_eltolás függőleges_eltolás elmosódás_mértéke szín</a:t>
            </a:r>
            <a:r>
              <a:rPr lang="hu-HU" dirty="0" smtClean="0"/>
              <a:t>; </a:t>
            </a:r>
            <a:br>
              <a:rPr lang="hu-HU" dirty="0" smtClean="0"/>
            </a:br>
            <a:r>
              <a:rPr lang="hu-HU" dirty="0" err="1" smtClean="0"/>
              <a:t>-webkit-box-shadow</a:t>
            </a:r>
            <a:r>
              <a:rPr lang="hu-HU" dirty="0" smtClean="0"/>
              <a:t>: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err="1" smtClean="0">
                <a:solidFill>
                  <a:srgbClr val="FF0000"/>
                </a:solidFill>
              </a:rPr>
              <a:t>inset</a:t>
            </a:r>
            <a:r>
              <a:rPr lang="hu-HU" dirty="0" smtClean="0"/>
              <a:t> </a:t>
            </a:r>
            <a:r>
              <a:rPr lang="hu-HU" i="1" dirty="0">
                <a:solidFill>
                  <a:prstClr val="black"/>
                </a:solidFill>
              </a:rPr>
              <a:t>vízszintes_eltolás függőleges_eltolás elmosódás_mértéke szín</a:t>
            </a:r>
            <a:r>
              <a:rPr lang="hu-HU" dirty="0">
                <a:solidFill>
                  <a:prstClr val="black"/>
                </a:solidFill>
              </a:rPr>
              <a:t>;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-moz-box-shadow</a:t>
            </a:r>
            <a:r>
              <a:rPr lang="hu-HU" dirty="0" smtClean="0"/>
              <a:t>:</a:t>
            </a:r>
            <a:r>
              <a:rPr lang="hu-HU" i="1" dirty="0" smtClean="0"/>
              <a:t> </a:t>
            </a:r>
            <a:r>
              <a:rPr lang="hu-HU" dirty="0" err="1" smtClean="0">
                <a:solidFill>
                  <a:srgbClr val="FF0000"/>
                </a:solidFill>
              </a:rPr>
              <a:t>inset</a:t>
            </a:r>
            <a:r>
              <a:rPr lang="hu-HU" dirty="0" smtClean="0"/>
              <a:t> </a:t>
            </a:r>
            <a:r>
              <a:rPr lang="hu-HU" i="1" dirty="0" smtClean="0"/>
              <a:t>vízszintes_eltolás függőleges_eltolás elmosódás_mértéke szín</a:t>
            </a:r>
            <a:r>
              <a:rPr lang="hu-HU" dirty="0" smtClean="0"/>
              <a:t>; 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611560" y="3717032"/>
            <a:ext cx="4176464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400" dirty="0" smtClean="0"/>
              <a:t>&lt;</a:t>
            </a:r>
            <a:r>
              <a:rPr lang="hu-HU" sz="1400" dirty="0" err="1" smtClean="0"/>
              <a:t>div</a:t>
            </a:r>
            <a:r>
              <a:rPr lang="hu-HU" sz="1400" dirty="0" smtClean="0"/>
              <a:t> </a:t>
            </a:r>
            <a:r>
              <a:rPr lang="hu-HU" sz="1400" dirty="0" err="1" smtClean="0"/>
              <a:t>style</a:t>
            </a:r>
            <a:r>
              <a:rPr lang="hu-HU" sz="1400" dirty="0" smtClean="0">
                <a:solidFill>
                  <a:srgbClr val="7030A0"/>
                </a:solidFill>
              </a:rPr>
              <a:t>="</a:t>
            </a:r>
            <a:r>
              <a:rPr lang="hu-HU" sz="1400" dirty="0" err="1" smtClean="0">
                <a:solidFill>
                  <a:srgbClr val="7030A0"/>
                </a:solidFill>
              </a:rPr>
              <a:t>-webkit-box-shadow</a:t>
            </a:r>
            <a:r>
              <a:rPr lang="hu-HU" sz="1400" dirty="0" smtClean="0">
                <a:solidFill>
                  <a:srgbClr val="7030A0"/>
                </a:solidFill>
              </a:rPr>
              <a:t>: </a:t>
            </a:r>
            <a:r>
              <a:rPr lang="sv-SE" sz="1400" dirty="0" smtClean="0">
                <a:solidFill>
                  <a:srgbClr val="7030A0"/>
                </a:solidFill>
              </a:rPr>
              <a:t>inset 0px 0px 5px #960396</a:t>
            </a:r>
            <a:r>
              <a:rPr lang="hu-HU" sz="1400" dirty="0" smtClean="0">
                <a:solidFill>
                  <a:srgbClr val="7030A0"/>
                </a:solidFill>
              </a:rPr>
              <a:t>;</a:t>
            </a:r>
          </a:p>
          <a:p>
            <a:r>
              <a:rPr lang="hu-HU" sz="1400" dirty="0" err="1" smtClean="0">
                <a:solidFill>
                  <a:srgbClr val="7030A0"/>
                </a:solidFill>
              </a:rPr>
              <a:t>-moz-box-shadow</a:t>
            </a:r>
            <a:r>
              <a:rPr lang="hu-HU" sz="1400" dirty="0" smtClean="0">
                <a:solidFill>
                  <a:srgbClr val="7030A0"/>
                </a:solidFill>
              </a:rPr>
              <a:t>: </a:t>
            </a:r>
            <a:r>
              <a:rPr lang="sv-SE" sz="1400" dirty="0" smtClean="0">
                <a:solidFill>
                  <a:srgbClr val="7030A0"/>
                </a:solidFill>
              </a:rPr>
              <a:t>inset 0px 0px 5px #960396</a:t>
            </a:r>
            <a:r>
              <a:rPr lang="hu-HU" sz="1400" dirty="0" smtClean="0">
                <a:solidFill>
                  <a:srgbClr val="7030A0"/>
                </a:solidFill>
              </a:rPr>
              <a:t>;</a:t>
            </a:r>
          </a:p>
          <a:p>
            <a:r>
              <a:rPr lang="hu-HU" sz="1400" dirty="0" err="1" smtClean="0">
                <a:solidFill>
                  <a:srgbClr val="7030A0"/>
                </a:solidFill>
              </a:rPr>
              <a:t>box-shadow</a:t>
            </a:r>
            <a:r>
              <a:rPr lang="hu-HU" sz="1400" dirty="0" smtClean="0">
                <a:solidFill>
                  <a:srgbClr val="7030A0"/>
                </a:solidFill>
              </a:rPr>
              <a:t>: </a:t>
            </a:r>
            <a:r>
              <a:rPr lang="sv-SE" sz="1400" dirty="0" smtClean="0">
                <a:solidFill>
                  <a:srgbClr val="7030A0"/>
                </a:solidFill>
              </a:rPr>
              <a:t>inset 0px 0px 5px #960396</a:t>
            </a:r>
            <a:r>
              <a:rPr lang="hu-HU" sz="1400" dirty="0" smtClean="0">
                <a:solidFill>
                  <a:srgbClr val="7030A0"/>
                </a:solidFill>
              </a:rPr>
              <a:t>; </a:t>
            </a:r>
            <a:r>
              <a:rPr lang="hu-HU" sz="1400" dirty="0" err="1" smtClean="0">
                <a:solidFill>
                  <a:srgbClr val="7030A0"/>
                </a:solidFill>
              </a:rPr>
              <a:t>background-color</a:t>
            </a:r>
            <a:r>
              <a:rPr lang="hu-HU" sz="1400" dirty="0" smtClean="0">
                <a:solidFill>
                  <a:srgbClr val="7030A0"/>
                </a:solidFill>
              </a:rPr>
              <a:t>:#FFC;</a:t>
            </a:r>
          </a:p>
          <a:p>
            <a:r>
              <a:rPr lang="hu-HU" sz="1400" dirty="0" err="1" smtClean="0">
                <a:solidFill>
                  <a:srgbClr val="7030A0"/>
                </a:solidFill>
              </a:rPr>
              <a:t>width</a:t>
            </a:r>
            <a:r>
              <a:rPr lang="hu-HU" sz="1400" dirty="0" smtClean="0">
                <a:solidFill>
                  <a:srgbClr val="7030A0"/>
                </a:solidFill>
              </a:rPr>
              <a:t>:400px; </a:t>
            </a:r>
            <a:r>
              <a:rPr lang="hu-HU" sz="1400" dirty="0" err="1" smtClean="0">
                <a:solidFill>
                  <a:srgbClr val="7030A0"/>
                </a:solidFill>
              </a:rPr>
              <a:t>margin-bottom</a:t>
            </a:r>
            <a:r>
              <a:rPr lang="hu-HU" sz="1400" dirty="0" smtClean="0">
                <a:solidFill>
                  <a:srgbClr val="7030A0"/>
                </a:solidFill>
              </a:rPr>
              <a:t>:40px; </a:t>
            </a:r>
            <a:r>
              <a:rPr lang="hu-HU" sz="1400" dirty="0" err="1" smtClean="0">
                <a:solidFill>
                  <a:srgbClr val="7030A0"/>
                </a:solidFill>
              </a:rPr>
              <a:t>padding</a:t>
            </a:r>
            <a:r>
              <a:rPr lang="hu-HU" sz="1400" dirty="0" smtClean="0">
                <a:solidFill>
                  <a:srgbClr val="7030A0"/>
                </a:solidFill>
              </a:rPr>
              <a:t>:10px;</a:t>
            </a:r>
            <a:r>
              <a:rPr lang="hu-HU" sz="1400" dirty="0" smtClean="0"/>
              <a:t>"&gt;</a:t>
            </a:r>
          </a:p>
          <a:p>
            <a:r>
              <a:rPr lang="hu-HU" sz="1400" dirty="0" err="1" smtClean="0"/>
              <a:t>Lorem</a:t>
            </a:r>
            <a:r>
              <a:rPr lang="hu-HU" sz="1400" dirty="0" smtClean="0"/>
              <a:t> </a:t>
            </a:r>
            <a:r>
              <a:rPr lang="hu-HU" sz="1400" dirty="0" err="1" smtClean="0"/>
              <a:t>ipsum</a:t>
            </a:r>
            <a:r>
              <a:rPr lang="hu-HU" sz="1400" dirty="0" smtClean="0"/>
              <a:t> </a:t>
            </a:r>
            <a:r>
              <a:rPr lang="hu-HU" sz="1400" dirty="0" err="1" smtClean="0"/>
              <a:t>dolor</a:t>
            </a:r>
            <a:r>
              <a:rPr lang="hu-HU" sz="1400" dirty="0" smtClean="0"/>
              <a:t> </a:t>
            </a:r>
            <a:r>
              <a:rPr lang="hu-HU" sz="1400" dirty="0" err="1" smtClean="0"/>
              <a:t>sit</a:t>
            </a:r>
            <a:r>
              <a:rPr lang="hu-HU" sz="1400" dirty="0" smtClean="0"/>
              <a:t> </a:t>
            </a:r>
            <a:r>
              <a:rPr lang="hu-HU" sz="1400" dirty="0" err="1" smtClean="0"/>
              <a:t>amet</a:t>
            </a:r>
            <a:r>
              <a:rPr lang="hu-HU" sz="1400" dirty="0" smtClean="0"/>
              <a:t>, </a:t>
            </a:r>
            <a:r>
              <a:rPr lang="hu-HU" sz="1400" dirty="0" err="1" smtClean="0"/>
              <a:t>consectetur</a:t>
            </a:r>
            <a:r>
              <a:rPr lang="hu-HU" sz="1400" dirty="0" smtClean="0"/>
              <a:t> </a:t>
            </a:r>
            <a:r>
              <a:rPr lang="hu-HU" sz="1400" dirty="0" err="1" smtClean="0"/>
              <a:t>adipiscing</a:t>
            </a:r>
            <a:r>
              <a:rPr lang="hu-HU" sz="1400" dirty="0" smtClean="0"/>
              <a:t> elit. </a:t>
            </a:r>
            <a:r>
              <a:rPr lang="hu-HU" sz="1400" dirty="0" err="1" smtClean="0"/>
              <a:t>Vivamus</a:t>
            </a:r>
            <a:r>
              <a:rPr lang="hu-HU" sz="1400" dirty="0" smtClean="0"/>
              <a:t> </a:t>
            </a:r>
            <a:r>
              <a:rPr lang="hu-HU" sz="1400" dirty="0" err="1" smtClean="0"/>
              <a:t>molestie</a:t>
            </a:r>
            <a:r>
              <a:rPr lang="hu-HU" sz="1400" dirty="0" smtClean="0"/>
              <a:t> </a:t>
            </a:r>
            <a:r>
              <a:rPr lang="hu-HU" sz="1400" dirty="0" err="1" smtClean="0"/>
              <a:t>augue</a:t>
            </a:r>
            <a:r>
              <a:rPr lang="hu-HU" sz="1400" dirty="0" smtClean="0"/>
              <a:t> </a:t>
            </a:r>
            <a:r>
              <a:rPr lang="hu-HU" sz="1400" dirty="0" err="1" smtClean="0"/>
              <a:t>vel</a:t>
            </a:r>
            <a:r>
              <a:rPr lang="hu-HU" sz="1400" dirty="0" smtClean="0"/>
              <a:t> </a:t>
            </a:r>
            <a:r>
              <a:rPr lang="hu-HU" sz="1400" dirty="0" err="1" smtClean="0"/>
              <a:t>justo</a:t>
            </a:r>
            <a:r>
              <a:rPr lang="hu-HU" sz="1400" dirty="0" smtClean="0"/>
              <a:t> </a:t>
            </a:r>
            <a:r>
              <a:rPr lang="hu-HU" sz="1400" dirty="0" err="1" smtClean="0"/>
              <a:t>eleifend</a:t>
            </a:r>
            <a:r>
              <a:rPr lang="hu-HU" sz="1400" dirty="0" smtClean="0"/>
              <a:t> </a:t>
            </a:r>
            <a:r>
              <a:rPr lang="hu-HU" sz="1400" dirty="0" err="1" smtClean="0"/>
              <a:t>euismod</a:t>
            </a:r>
            <a:r>
              <a:rPr lang="hu-HU" sz="1400" dirty="0" smtClean="0"/>
              <a:t> fermentum </a:t>
            </a:r>
            <a:r>
              <a:rPr lang="hu-HU" sz="1400" dirty="0" err="1" smtClean="0"/>
              <a:t>velit</a:t>
            </a:r>
            <a:r>
              <a:rPr lang="hu-HU" sz="1400" dirty="0" smtClean="0"/>
              <a:t> </a:t>
            </a:r>
            <a:r>
              <a:rPr lang="hu-HU" sz="1400" dirty="0" err="1" smtClean="0"/>
              <a:t>dictum</a:t>
            </a:r>
            <a:r>
              <a:rPr lang="hu-HU" sz="1400" dirty="0" smtClean="0"/>
              <a:t>. Maecenas </a:t>
            </a:r>
            <a:r>
              <a:rPr lang="hu-HU" sz="1400" dirty="0" err="1" smtClean="0"/>
              <a:t>libero</a:t>
            </a:r>
            <a:r>
              <a:rPr lang="hu-HU" sz="1400" dirty="0" smtClean="0"/>
              <a:t> </a:t>
            </a:r>
            <a:r>
              <a:rPr lang="hu-HU" sz="1400" dirty="0" err="1" smtClean="0"/>
              <a:t>odio</a:t>
            </a:r>
            <a:r>
              <a:rPr lang="hu-HU" sz="1400" dirty="0" smtClean="0"/>
              <a:t>, </a:t>
            </a:r>
            <a:r>
              <a:rPr lang="hu-HU" sz="1400" dirty="0" err="1" smtClean="0"/>
              <a:t>fringilla</a:t>
            </a:r>
            <a:r>
              <a:rPr lang="hu-HU" sz="1400" dirty="0" smtClean="0"/>
              <a:t> </a:t>
            </a:r>
            <a:r>
              <a:rPr lang="hu-HU" sz="1400" dirty="0" err="1" smtClean="0"/>
              <a:t>at</a:t>
            </a:r>
            <a:r>
              <a:rPr lang="hu-HU" sz="1400" dirty="0" smtClean="0"/>
              <a:t> </a:t>
            </a:r>
            <a:r>
              <a:rPr lang="hu-HU" sz="1400" dirty="0" err="1" smtClean="0"/>
              <a:t>bibendum</a:t>
            </a:r>
            <a:r>
              <a:rPr lang="hu-HU" sz="1400" dirty="0" smtClean="0"/>
              <a:t> </a:t>
            </a:r>
            <a:r>
              <a:rPr lang="hu-HU" sz="1400" dirty="0" err="1" smtClean="0"/>
              <a:t>ac</a:t>
            </a:r>
            <a:r>
              <a:rPr lang="hu-HU" sz="1400" dirty="0" smtClean="0"/>
              <a:t>, </a:t>
            </a:r>
            <a:r>
              <a:rPr lang="hu-HU" sz="1400" dirty="0" err="1" smtClean="0"/>
              <a:t>sagittis</a:t>
            </a:r>
            <a:r>
              <a:rPr lang="hu-HU" sz="1400" dirty="0" smtClean="0"/>
              <a:t> </a:t>
            </a:r>
            <a:r>
              <a:rPr lang="hu-HU" sz="1400" dirty="0" err="1" smtClean="0"/>
              <a:t>nec</a:t>
            </a:r>
            <a:r>
              <a:rPr lang="hu-HU" sz="1400" dirty="0" smtClean="0"/>
              <a:t> </a:t>
            </a:r>
            <a:r>
              <a:rPr lang="hu-HU" sz="1400" dirty="0" err="1" smtClean="0"/>
              <a:t>dolor</a:t>
            </a:r>
            <a:r>
              <a:rPr lang="hu-HU" sz="1400" dirty="0" smtClean="0"/>
              <a:t>. </a:t>
            </a:r>
            <a:r>
              <a:rPr lang="hu-HU" sz="1400" dirty="0" err="1" smtClean="0"/>
              <a:t>Fusce</a:t>
            </a:r>
            <a:r>
              <a:rPr lang="hu-HU" sz="1400" dirty="0" smtClean="0"/>
              <a:t> </a:t>
            </a:r>
            <a:r>
              <a:rPr lang="hu-HU" sz="1400" dirty="0" err="1" smtClean="0"/>
              <a:t>sed</a:t>
            </a:r>
            <a:r>
              <a:rPr lang="hu-HU" sz="1400" dirty="0" smtClean="0"/>
              <a:t> </a:t>
            </a:r>
            <a:r>
              <a:rPr lang="hu-HU" sz="1400" dirty="0" err="1" smtClean="0"/>
              <a:t>diam</a:t>
            </a:r>
            <a:r>
              <a:rPr lang="hu-HU" sz="1400" dirty="0" smtClean="0"/>
              <a:t> nulla. …</a:t>
            </a:r>
          </a:p>
          <a:p>
            <a:r>
              <a:rPr lang="hu-HU" sz="1400" dirty="0" smtClean="0"/>
              <a:t>&lt;/</a:t>
            </a:r>
            <a:r>
              <a:rPr lang="hu-HU" sz="1400" dirty="0" err="1" smtClean="0"/>
              <a:t>div</a:t>
            </a:r>
            <a:r>
              <a:rPr lang="hu-HU" sz="1400" dirty="0" smtClean="0"/>
              <a:t>&gt;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611560" y="3356992"/>
            <a:ext cx="1368152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Példakód: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645024"/>
            <a:ext cx="40957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Minden 1-es címsor legyen #F60 színű és </a:t>
            </a:r>
            <a:r>
              <a:rPr lang="hu-HU" sz="2800" dirty="0" err="1" smtClean="0"/>
              <a:t>kiskapitális</a:t>
            </a:r>
            <a:r>
              <a:rPr lang="hu-HU" sz="2800" dirty="0" smtClean="0"/>
              <a:t>!</a:t>
            </a:r>
          </a:p>
          <a:p>
            <a:r>
              <a:rPr lang="hu-HU" sz="2800" dirty="0" smtClean="0"/>
              <a:t>Minden 2-es címsor legyen #933 színű, </a:t>
            </a:r>
            <a:r>
              <a:rPr lang="hu-HU" sz="2800" dirty="0" err="1" smtClean="0"/>
              <a:t>kiskapitális</a:t>
            </a:r>
            <a:r>
              <a:rPr lang="hu-HU" sz="2800" dirty="0" smtClean="0"/>
              <a:t> és legyen az első sora 20 képponttal beljebb húzva!</a:t>
            </a:r>
          </a:p>
          <a:p>
            <a:r>
              <a:rPr lang="hu-HU" sz="2800" dirty="0" smtClean="0"/>
              <a:t>Minden bekezdés első sora legyen beljebb húzva 20 képponttal!</a:t>
            </a:r>
          </a:p>
          <a:p>
            <a:r>
              <a:rPr lang="hu-HU" sz="2800" dirty="0" smtClean="0"/>
              <a:t>Minden listaelem sötétkék legyen, kivéve a beágyazott listaelemek, amelyek fekete színűek legyenek!</a:t>
            </a:r>
            <a:endParaRPr lang="hu-HU" sz="280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4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Doboz árnyékok (belső)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323528" y="1628800"/>
            <a:ext cx="867645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err="1" smtClean="0"/>
              <a:t>box-shadow</a:t>
            </a:r>
            <a:r>
              <a:rPr lang="hu-HU" dirty="0" smtClean="0"/>
              <a:t>: </a:t>
            </a:r>
            <a:r>
              <a:rPr lang="hu-HU" dirty="0" err="1" smtClean="0">
                <a:solidFill>
                  <a:srgbClr val="FF0000"/>
                </a:solidFill>
              </a:rPr>
              <a:t>inset</a:t>
            </a:r>
            <a:r>
              <a:rPr lang="hu-HU" dirty="0" smtClean="0"/>
              <a:t> </a:t>
            </a:r>
            <a:r>
              <a:rPr lang="hu-HU" i="1" dirty="0" smtClean="0"/>
              <a:t>vízszintes_eltolás függőleges_eltolás elmosódás_mértéke szín</a:t>
            </a:r>
            <a:r>
              <a:rPr lang="hu-HU" dirty="0" smtClean="0"/>
              <a:t>; </a:t>
            </a:r>
            <a:br>
              <a:rPr lang="hu-HU" dirty="0" smtClean="0"/>
            </a:br>
            <a:r>
              <a:rPr lang="hu-HU" dirty="0" err="1" smtClean="0"/>
              <a:t>-webkit-box-shadow</a:t>
            </a:r>
            <a:r>
              <a:rPr lang="hu-HU" dirty="0" smtClean="0"/>
              <a:t>: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err="1" smtClean="0">
                <a:solidFill>
                  <a:srgbClr val="FF0000"/>
                </a:solidFill>
              </a:rPr>
              <a:t>inset</a:t>
            </a:r>
            <a:r>
              <a:rPr lang="hu-HU" dirty="0" smtClean="0"/>
              <a:t> </a:t>
            </a:r>
            <a:r>
              <a:rPr lang="hu-HU" i="1" dirty="0">
                <a:solidFill>
                  <a:prstClr val="black"/>
                </a:solidFill>
              </a:rPr>
              <a:t>vízszintes_eltolás függőleges_eltolás elmosódás_mértéke szín</a:t>
            </a:r>
            <a:r>
              <a:rPr lang="hu-HU" dirty="0">
                <a:solidFill>
                  <a:prstClr val="black"/>
                </a:solidFill>
              </a:rPr>
              <a:t>;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-moz-box-shadow</a:t>
            </a:r>
            <a:r>
              <a:rPr lang="hu-HU" dirty="0" smtClean="0"/>
              <a:t>:</a:t>
            </a:r>
            <a:r>
              <a:rPr lang="hu-HU" i="1" dirty="0" smtClean="0"/>
              <a:t> </a:t>
            </a:r>
            <a:r>
              <a:rPr lang="hu-HU" dirty="0" err="1" smtClean="0">
                <a:solidFill>
                  <a:srgbClr val="FF0000"/>
                </a:solidFill>
              </a:rPr>
              <a:t>inset</a:t>
            </a:r>
            <a:r>
              <a:rPr lang="hu-HU" dirty="0" smtClean="0"/>
              <a:t> </a:t>
            </a:r>
            <a:r>
              <a:rPr lang="hu-HU" i="1" dirty="0" smtClean="0"/>
              <a:t>vízszintes_eltolás függőleges_eltolás elmosódás_mértéke szín</a:t>
            </a:r>
            <a:r>
              <a:rPr lang="hu-HU" dirty="0" smtClean="0"/>
              <a:t>; 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323528" y="263691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1.feladat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4355976" y="263691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2.feladat</a:t>
            </a:r>
            <a:endParaRPr lang="hu-HU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395536" y="4725144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3.feladat</a:t>
            </a:r>
            <a:endParaRPr lang="hu-H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996952"/>
            <a:ext cx="3432538" cy="1696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2996952"/>
            <a:ext cx="3424556" cy="167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085184"/>
            <a:ext cx="3024336" cy="166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Többoszlopos elrendezés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611560" y="1628800"/>
            <a:ext cx="4824536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err="1" smtClean="0"/>
              <a:t>column-count</a:t>
            </a:r>
            <a:r>
              <a:rPr lang="hu-HU" dirty="0" smtClean="0"/>
              <a:t>: oszlopok_száma;</a:t>
            </a:r>
            <a:br>
              <a:rPr lang="hu-HU" dirty="0" smtClean="0"/>
            </a:br>
            <a:r>
              <a:rPr lang="hu-HU" dirty="0" err="1" smtClean="0"/>
              <a:t>column-gap</a:t>
            </a:r>
            <a:r>
              <a:rPr lang="hu-HU" dirty="0" smtClean="0"/>
              <a:t>: térköz;</a:t>
            </a:r>
            <a:endParaRPr lang="hu-HU" sz="1200" dirty="0" smtClean="0"/>
          </a:p>
          <a:p>
            <a:r>
              <a:rPr lang="hu-HU" dirty="0" err="1" smtClean="0"/>
              <a:t>-moz-column-count</a:t>
            </a:r>
            <a:r>
              <a:rPr lang="hu-HU" dirty="0" smtClean="0"/>
              <a:t>: oszlopok_száma;</a:t>
            </a:r>
            <a:br>
              <a:rPr lang="hu-HU" dirty="0" smtClean="0"/>
            </a:br>
            <a:r>
              <a:rPr lang="hu-HU" dirty="0" err="1" smtClean="0"/>
              <a:t>-moz-column-gap</a:t>
            </a:r>
            <a:r>
              <a:rPr lang="hu-HU" dirty="0" smtClean="0"/>
              <a:t>: térköz;</a:t>
            </a:r>
            <a:br>
              <a:rPr lang="hu-HU" dirty="0" smtClean="0"/>
            </a:br>
            <a:r>
              <a:rPr lang="hu-HU" dirty="0" err="1" smtClean="0"/>
              <a:t>-webkit-column-count</a:t>
            </a:r>
            <a:r>
              <a:rPr lang="hu-HU" dirty="0" smtClean="0"/>
              <a:t>: oszlopok_száma;</a:t>
            </a:r>
            <a:br>
              <a:rPr lang="hu-HU" dirty="0" smtClean="0"/>
            </a:br>
            <a:r>
              <a:rPr lang="hu-HU" dirty="0" err="1" smtClean="0"/>
              <a:t>-webkit-column-gap</a:t>
            </a:r>
            <a:r>
              <a:rPr lang="hu-HU" dirty="0" smtClean="0"/>
              <a:t>: térköz;</a:t>
            </a:r>
            <a:br>
              <a:rPr lang="hu-HU" dirty="0" smtClean="0"/>
            </a:br>
            <a:endParaRPr lang="hu-HU" sz="12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611560" y="4063712"/>
            <a:ext cx="8136904" cy="11654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400" dirty="0" smtClean="0"/>
              <a:t>&lt;</a:t>
            </a:r>
            <a:r>
              <a:rPr lang="hu-HU" sz="1400" dirty="0" err="1" smtClean="0"/>
              <a:t>div</a:t>
            </a:r>
            <a:r>
              <a:rPr lang="hu-HU" sz="1400" dirty="0" smtClean="0"/>
              <a:t> </a:t>
            </a:r>
            <a:r>
              <a:rPr lang="hu-HU" sz="1400" dirty="0" err="1" smtClean="0"/>
              <a:t>style</a:t>
            </a:r>
            <a:r>
              <a:rPr lang="hu-HU" sz="1400" b="1" dirty="0" smtClean="0">
                <a:solidFill>
                  <a:srgbClr val="7030A0"/>
                </a:solidFill>
              </a:rPr>
              <a:t>="</a:t>
            </a:r>
            <a:r>
              <a:rPr lang="hu-HU" sz="1400" b="1" dirty="0" err="1" smtClean="0">
                <a:solidFill>
                  <a:srgbClr val="7030A0"/>
                </a:solidFill>
              </a:rPr>
              <a:t>-moz-column-count</a:t>
            </a:r>
            <a:r>
              <a:rPr lang="hu-HU" sz="1400" b="1" dirty="0" smtClean="0">
                <a:solidFill>
                  <a:srgbClr val="7030A0"/>
                </a:solidFill>
              </a:rPr>
              <a:t>: 3; </a:t>
            </a:r>
            <a:r>
              <a:rPr lang="hu-HU" sz="1400" b="1" dirty="0" err="1" smtClean="0">
                <a:solidFill>
                  <a:srgbClr val="7030A0"/>
                </a:solidFill>
              </a:rPr>
              <a:t>-moz-column-gap</a:t>
            </a:r>
            <a:r>
              <a:rPr lang="hu-HU" sz="1400" b="1" dirty="0" smtClean="0">
                <a:solidFill>
                  <a:srgbClr val="7030A0"/>
                </a:solidFill>
              </a:rPr>
              <a:t>: 10px; </a:t>
            </a:r>
            <a:r>
              <a:rPr lang="hu-HU" sz="1400" b="1" dirty="0" err="1" smtClean="0">
                <a:solidFill>
                  <a:srgbClr val="7030A0"/>
                </a:solidFill>
              </a:rPr>
              <a:t>-webkit-column-count</a:t>
            </a:r>
            <a:r>
              <a:rPr lang="hu-HU" sz="1400" b="1" dirty="0" smtClean="0">
                <a:solidFill>
                  <a:srgbClr val="7030A0"/>
                </a:solidFill>
              </a:rPr>
              <a:t>: 3; </a:t>
            </a:r>
            <a:r>
              <a:rPr lang="hu-HU" sz="1400" b="1" dirty="0" err="1" smtClean="0">
                <a:solidFill>
                  <a:srgbClr val="7030A0"/>
                </a:solidFill>
              </a:rPr>
              <a:t>-webkit-column-gap</a:t>
            </a:r>
            <a:r>
              <a:rPr lang="hu-HU" sz="1400" b="1" dirty="0" smtClean="0">
                <a:solidFill>
                  <a:srgbClr val="7030A0"/>
                </a:solidFill>
              </a:rPr>
              <a:t>: 10px; </a:t>
            </a:r>
            <a:r>
              <a:rPr lang="hu-HU" sz="1400" b="1" dirty="0" err="1" smtClean="0">
                <a:solidFill>
                  <a:srgbClr val="7030A0"/>
                </a:solidFill>
              </a:rPr>
              <a:t>column-count</a:t>
            </a:r>
            <a:r>
              <a:rPr lang="hu-HU" sz="1400" b="1" dirty="0" smtClean="0">
                <a:solidFill>
                  <a:srgbClr val="7030A0"/>
                </a:solidFill>
              </a:rPr>
              <a:t>: 3; </a:t>
            </a:r>
            <a:r>
              <a:rPr lang="hu-HU" sz="1400" b="1" dirty="0" err="1" smtClean="0">
                <a:solidFill>
                  <a:srgbClr val="7030A0"/>
                </a:solidFill>
              </a:rPr>
              <a:t>column-gap</a:t>
            </a:r>
            <a:r>
              <a:rPr lang="hu-HU" sz="1400" b="1" dirty="0" smtClean="0">
                <a:solidFill>
                  <a:srgbClr val="7030A0"/>
                </a:solidFill>
              </a:rPr>
              <a:t>: 10px; </a:t>
            </a:r>
            <a:r>
              <a:rPr lang="hu-HU" sz="1400" dirty="0" smtClean="0"/>
              <a:t>"&gt;</a:t>
            </a:r>
          </a:p>
          <a:p>
            <a:r>
              <a:rPr lang="hu-HU" sz="1400" dirty="0" err="1" smtClean="0"/>
              <a:t>Lorem</a:t>
            </a:r>
            <a:r>
              <a:rPr lang="hu-HU" sz="1400" dirty="0" smtClean="0"/>
              <a:t> </a:t>
            </a:r>
            <a:r>
              <a:rPr lang="hu-HU" sz="1400" dirty="0" err="1" smtClean="0"/>
              <a:t>ipsum</a:t>
            </a:r>
            <a:r>
              <a:rPr lang="hu-HU" sz="1400" dirty="0" smtClean="0"/>
              <a:t> </a:t>
            </a:r>
            <a:r>
              <a:rPr lang="hu-HU" sz="1400" dirty="0" err="1" smtClean="0"/>
              <a:t>dolor</a:t>
            </a:r>
            <a:r>
              <a:rPr lang="hu-HU" sz="1400" dirty="0" smtClean="0"/>
              <a:t> </a:t>
            </a:r>
            <a:r>
              <a:rPr lang="hu-HU" sz="1400" dirty="0" err="1" smtClean="0"/>
              <a:t>sit</a:t>
            </a:r>
            <a:r>
              <a:rPr lang="hu-HU" sz="1400" dirty="0" smtClean="0"/>
              <a:t> </a:t>
            </a:r>
            <a:r>
              <a:rPr lang="hu-HU" sz="1400" dirty="0" err="1" smtClean="0"/>
              <a:t>amet</a:t>
            </a:r>
            <a:r>
              <a:rPr lang="hu-HU" sz="1400" dirty="0" smtClean="0"/>
              <a:t>, </a:t>
            </a:r>
            <a:r>
              <a:rPr lang="hu-HU" sz="1400" dirty="0" err="1" smtClean="0"/>
              <a:t>consectetur</a:t>
            </a:r>
            <a:r>
              <a:rPr lang="hu-HU" sz="1400" dirty="0" smtClean="0"/>
              <a:t> </a:t>
            </a:r>
            <a:r>
              <a:rPr lang="hu-HU" sz="1400" dirty="0" err="1" smtClean="0"/>
              <a:t>adipiscing</a:t>
            </a:r>
            <a:r>
              <a:rPr lang="hu-HU" sz="1400" dirty="0" smtClean="0"/>
              <a:t> elit. </a:t>
            </a:r>
            <a:r>
              <a:rPr lang="hu-HU" sz="1400" dirty="0" err="1" smtClean="0"/>
              <a:t>Vivamus</a:t>
            </a:r>
            <a:r>
              <a:rPr lang="hu-HU" sz="1400" dirty="0" smtClean="0"/>
              <a:t> </a:t>
            </a:r>
            <a:r>
              <a:rPr lang="hu-HU" sz="1400" dirty="0" err="1" smtClean="0"/>
              <a:t>molestie</a:t>
            </a:r>
            <a:r>
              <a:rPr lang="hu-HU" sz="1400" dirty="0" smtClean="0"/>
              <a:t> </a:t>
            </a:r>
            <a:r>
              <a:rPr lang="hu-HU" sz="1400" dirty="0" err="1" smtClean="0"/>
              <a:t>augue</a:t>
            </a:r>
            <a:r>
              <a:rPr lang="hu-HU" sz="1400" dirty="0" smtClean="0"/>
              <a:t> </a:t>
            </a:r>
            <a:r>
              <a:rPr lang="hu-HU" sz="1400" dirty="0" err="1" smtClean="0"/>
              <a:t>vel</a:t>
            </a:r>
            <a:r>
              <a:rPr lang="hu-HU" sz="1400" dirty="0" smtClean="0"/>
              <a:t> </a:t>
            </a:r>
            <a:r>
              <a:rPr lang="hu-HU" sz="1400" dirty="0" err="1" smtClean="0"/>
              <a:t>justo</a:t>
            </a:r>
            <a:r>
              <a:rPr lang="hu-HU" sz="1400" dirty="0" smtClean="0"/>
              <a:t> </a:t>
            </a:r>
            <a:r>
              <a:rPr lang="hu-HU" sz="1400" dirty="0" err="1" smtClean="0"/>
              <a:t>eleifend</a:t>
            </a:r>
            <a:r>
              <a:rPr lang="hu-HU" sz="1400" dirty="0" smtClean="0"/>
              <a:t> </a:t>
            </a:r>
            <a:r>
              <a:rPr lang="hu-HU" sz="1400" dirty="0" err="1" smtClean="0"/>
              <a:t>euismod</a:t>
            </a:r>
            <a:r>
              <a:rPr lang="hu-HU" sz="1400" dirty="0" smtClean="0"/>
              <a:t> ….</a:t>
            </a:r>
          </a:p>
          <a:p>
            <a:r>
              <a:rPr lang="hu-HU" sz="1400" dirty="0" smtClean="0"/>
              <a:t>&lt;/</a:t>
            </a:r>
            <a:r>
              <a:rPr lang="hu-HU" sz="1400" dirty="0" err="1" smtClean="0"/>
              <a:t>div</a:t>
            </a:r>
            <a:r>
              <a:rPr lang="hu-HU" sz="1400" dirty="0" smtClean="0"/>
              <a:t>&gt;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611560" y="3707740"/>
            <a:ext cx="1368152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Példakód: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445224"/>
            <a:ext cx="71628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Többoszlopos elrendezés</a:t>
            </a:r>
            <a:endParaRPr lang="hu-H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861048"/>
            <a:ext cx="3643014" cy="195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zövegdoboz 9"/>
          <p:cNvSpPr txBox="1"/>
          <p:nvPr/>
        </p:nvSpPr>
        <p:spPr>
          <a:xfrm>
            <a:off x="611560" y="1681962"/>
            <a:ext cx="4824536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err="1" smtClean="0"/>
              <a:t>column-count</a:t>
            </a:r>
            <a:r>
              <a:rPr lang="hu-HU" dirty="0" smtClean="0"/>
              <a:t>: oszlopok_száma;</a:t>
            </a:r>
            <a:br>
              <a:rPr lang="hu-HU" dirty="0" smtClean="0"/>
            </a:br>
            <a:r>
              <a:rPr lang="hu-HU" dirty="0" err="1" smtClean="0"/>
              <a:t>column-gap</a:t>
            </a:r>
            <a:r>
              <a:rPr lang="hu-HU" dirty="0" smtClean="0"/>
              <a:t>: térköz;</a:t>
            </a:r>
            <a:endParaRPr lang="hu-HU" sz="1200" dirty="0" smtClean="0"/>
          </a:p>
          <a:p>
            <a:r>
              <a:rPr lang="hu-HU" dirty="0" err="1" smtClean="0"/>
              <a:t>-moz-column-count</a:t>
            </a:r>
            <a:r>
              <a:rPr lang="hu-HU" dirty="0" smtClean="0"/>
              <a:t>: oszlopok_száma;</a:t>
            </a:r>
            <a:br>
              <a:rPr lang="hu-HU" dirty="0" smtClean="0"/>
            </a:br>
            <a:r>
              <a:rPr lang="hu-HU" dirty="0" err="1" smtClean="0"/>
              <a:t>-moz-column-gap</a:t>
            </a:r>
            <a:r>
              <a:rPr lang="hu-HU" dirty="0" smtClean="0"/>
              <a:t>: térköz;</a:t>
            </a:r>
            <a:br>
              <a:rPr lang="hu-HU" dirty="0" smtClean="0"/>
            </a:br>
            <a:r>
              <a:rPr lang="hu-HU" dirty="0" err="1" smtClean="0"/>
              <a:t>-webkit-column-count</a:t>
            </a:r>
            <a:r>
              <a:rPr lang="hu-HU" dirty="0" smtClean="0"/>
              <a:t>: oszlopok_száma;</a:t>
            </a:r>
            <a:br>
              <a:rPr lang="hu-HU" dirty="0" smtClean="0"/>
            </a:br>
            <a:r>
              <a:rPr lang="hu-HU" dirty="0" err="1" smtClean="0"/>
              <a:t>-webkit-column-gap</a:t>
            </a:r>
            <a:r>
              <a:rPr lang="hu-HU" dirty="0" smtClean="0"/>
              <a:t>: térköz;</a:t>
            </a:r>
            <a:br>
              <a:rPr lang="hu-HU" dirty="0" smtClean="0"/>
            </a:br>
            <a:endParaRPr lang="hu-HU" sz="12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1835696" y="587727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1.feladat</a:t>
            </a:r>
            <a:endParaRPr lang="hu-H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3861048"/>
            <a:ext cx="4592586" cy="1552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zövegdoboz 12"/>
          <p:cNvSpPr txBox="1"/>
          <p:nvPr/>
        </p:nvSpPr>
        <p:spPr>
          <a:xfrm>
            <a:off x="6372200" y="551723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2.feladat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Átlátszóság (</a:t>
            </a:r>
            <a:r>
              <a:rPr lang="hu-HU" dirty="0" err="1" smtClean="0"/>
              <a:t>rgba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611560" y="1628800"/>
            <a:ext cx="6552728" cy="6771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000" dirty="0" err="1" smtClean="0"/>
              <a:t>rgba</a:t>
            </a:r>
            <a:r>
              <a:rPr lang="hu-HU" sz="2000" dirty="0" smtClean="0">
                <a:sym typeface="Wingdings" pitchFamily="2" charset="2"/>
              </a:rPr>
              <a:t>(vörös[0-255],zöld[0-255], kék[0-255],átlátszóság[0-1])</a:t>
            </a:r>
            <a:endParaRPr lang="hu-HU" sz="2000" dirty="0" smtClean="0"/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611560" y="2780928"/>
            <a:ext cx="3888432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400" dirty="0" smtClean="0"/>
              <a:t>body {</a:t>
            </a:r>
          </a:p>
          <a:p>
            <a:r>
              <a:rPr lang="hu-HU" sz="1400" dirty="0" smtClean="0"/>
              <a:t>    </a:t>
            </a:r>
            <a:r>
              <a:rPr lang="hu-HU" sz="1400" dirty="0" err="1" smtClean="0"/>
              <a:t>background-image</a:t>
            </a:r>
            <a:r>
              <a:rPr lang="hu-HU" sz="1400" dirty="0" smtClean="0"/>
              <a:t>:</a:t>
            </a:r>
            <a:r>
              <a:rPr lang="hu-HU" sz="1400" dirty="0" err="1" smtClean="0"/>
              <a:t>url</a:t>
            </a:r>
            <a:r>
              <a:rPr lang="hu-HU" sz="1400" dirty="0" smtClean="0"/>
              <a:t>('</a:t>
            </a:r>
            <a:r>
              <a:rPr lang="hu-HU" sz="1400" dirty="0" err="1" smtClean="0"/>
              <a:t>bgimage.gif</a:t>
            </a:r>
            <a:r>
              <a:rPr lang="hu-HU" sz="1400" dirty="0" smtClean="0"/>
              <a:t>');</a:t>
            </a:r>
          </a:p>
          <a:p>
            <a:r>
              <a:rPr lang="hu-HU" sz="1400" dirty="0" smtClean="0"/>
              <a:t>}</a:t>
            </a:r>
          </a:p>
          <a:p>
            <a:r>
              <a:rPr lang="hu-HU" sz="1400" dirty="0" err="1" smtClean="0"/>
              <a:t>div</a:t>
            </a:r>
            <a:r>
              <a:rPr lang="hu-HU" sz="1400" dirty="0" smtClean="0"/>
              <a:t> {</a:t>
            </a:r>
          </a:p>
          <a:p>
            <a:r>
              <a:rPr lang="hu-HU" sz="1400" dirty="0"/>
              <a:t> </a:t>
            </a:r>
            <a:r>
              <a:rPr lang="hu-HU" sz="1400" dirty="0" smtClean="0"/>
              <a:t>  </a:t>
            </a:r>
            <a:r>
              <a:rPr lang="hu-HU" sz="1400" dirty="0" err="1" smtClean="0"/>
              <a:t>background-color</a:t>
            </a:r>
            <a:r>
              <a:rPr lang="hu-HU" sz="1400" dirty="0" smtClean="0"/>
              <a:t>:</a:t>
            </a:r>
            <a:r>
              <a:rPr lang="hu-HU" sz="1400" dirty="0" err="1" smtClean="0"/>
              <a:t>rgba</a:t>
            </a:r>
            <a:r>
              <a:rPr lang="hu-HU" sz="1400" dirty="0" smtClean="0"/>
              <a:t>(255, </a:t>
            </a:r>
            <a:r>
              <a:rPr lang="hu-HU" sz="1400" dirty="0" err="1" smtClean="0"/>
              <a:t>255</a:t>
            </a:r>
            <a:r>
              <a:rPr lang="hu-HU" sz="1400" dirty="0" smtClean="0"/>
              <a:t>, </a:t>
            </a:r>
            <a:r>
              <a:rPr lang="hu-HU" sz="1400" dirty="0" err="1" smtClean="0"/>
              <a:t>255</a:t>
            </a:r>
            <a:r>
              <a:rPr lang="hu-HU" sz="1400" dirty="0" smtClean="0"/>
              <a:t>, 0.8);</a:t>
            </a:r>
          </a:p>
          <a:p>
            <a:r>
              <a:rPr lang="hu-HU" sz="1400" dirty="0" smtClean="0"/>
              <a:t>   </a:t>
            </a:r>
            <a:r>
              <a:rPr lang="hu-HU" sz="1400" dirty="0" err="1" smtClean="0"/>
              <a:t>width</a:t>
            </a:r>
            <a:r>
              <a:rPr lang="hu-HU" sz="1400" dirty="0" smtClean="0"/>
              <a:t>:600px;</a:t>
            </a:r>
          </a:p>
          <a:p>
            <a:r>
              <a:rPr lang="hu-HU" sz="1400" dirty="0" smtClean="0"/>
              <a:t>   </a:t>
            </a:r>
            <a:r>
              <a:rPr lang="hu-HU" sz="1400" dirty="0" err="1" smtClean="0"/>
              <a:t>padding</a:t>
            </a:r>
            <a:r>
              <a:rPr lang="hu-HU" sz="1400" dirty="0" smtClean="0"/>
              <a:t>:10px;</a:t>
            </a:r>
          </a:p>
          <a:p>
            <a:r>
              <a:rPr lang="hu-HU" sz="1400" dirty="0" smtClean="0"/>
              <a:t>}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611560" y="2420888"/>
            <a:ext cx="1368152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Példakód: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2978" y="2825552"/>
            <a:ext cx="445102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Átlátszóság (</a:t>
            </a:r>
            <a:r>
              <a:rPr lang="hu-HU" dirty="0" err="1" smtClean="0"/>
              <a:t>rgba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611560" y="1628800"/>
            <a:ext cx="7560840" cy="6771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000" dirty="0" err="1" smtClean="0"/>
              <a:t>rgba</a:t>
            </a:r>
            <a:r>
              <a:rPr lang="hu-HU" sz="2000" dirty="0" smtClean="0">
                <a:sym typeface="Wingdings" pitchFamily="2" charset="2"/>
              </a:rPr>
              <a:t>(vörös[0-255],zöld[0-255], kék[0-255],átlátszóság[0-1])</a:t>
            </a:r>
            <a:endParaRPr lang="hu-HU" sz="2000" dirty="0" smtClean="0"/>
          </a:p>
          <a:p>
            <a:endParaRPr lang="hu-H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429000"/>
            <a:ext cx="47148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zövegdoboz 8"/>
          <p:cNvSpPr txBox="1"/>
          <p:nvPr/>
        </p:nvSpPr>
        <p:spPr>
          <a:xfrm>
            <a:off x="683568" y="2708920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Helyezz el egy tetszőleges háttérképen különböző átlátszóság értékkel megadott háttérszínű dobozokat!</a:t>
            </a:r>
            <a:endParaRPr lang="hu-H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797152"/>
            <a:ext cx="2048128" cy="191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zövegdoboz 10"/>
          <p:cNvSpPr txBox="1"/>
          <p:nvPr/>
        </p:nvSpPr>
        <p:spPr>
          <a:xfrm>
            <a:off x="611560" y="234888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1.feladat</a:t>
            </a:r>
            <a:endParaRPr lang="hu-HU" b="1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2699792" y="486916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2.feladat</a:t>
            </a:r>
            <a:endParaRPr lang="hu-HU" b="1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2771800" y="5301208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Egymásra pozícionált (piros,kék és zöld színű) dobozok segítségével készítsd el az itt látható képet!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Színátmenet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611560" y="1628800"/>
            <a:ext cx="813690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400" dirty="0" smtClean="0"/>
              <a:t>A </a:t>
            </a:r>
            <a:r>
              <a:rPr lang="hu-HU" sz="2400" dirty="0" smtClean="0">
                <a:hlinkClick r:id="rId2"/>
              </a:rPr>
              <a:t>http://gradients.glrzad.com/</a:t>
            </a:r>
            <a:r>
              <a:rPr lang="hu-HU" sz="2400" dirty="0" smtClean="0"/>
              <a:t> oldalon próbáld ki a színátmenet generálást!</a:t>
            </a:r>
            <a:endParaRPr lang="hu-HU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492896"/>
            <a:ext cx="66960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Színátmenet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611560" y="1628800"/>
            <a:ext cx="813690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400" dirty="0" smtClean="0"/>
              <a:t>A </a:t>
            </a:r>
            <a:r>
              <a:rPr lang="hu-HU" sz="2400" dirty="0" smtClean="0">
                <a:hlinkClick r:id="rId2"/>
              </a:rPr>
              <a:t>http://gradients.glrzad.com/</a:t>
            </a:r>
            <a:r>
              <a:rPr lang="hu-HU" sz="2400" dirty="0" smtClean="0"/>
              <a:t> oldalon próbáld ki a színátmenet generálást!</a:t>
            </a:r>
            <a:endParaRPr lang="hu-HU" sz="16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611560" y="2492896"/>
            <a:ext cx="315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Készítsd el az alábbi gombokat!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 t="4404"/>
          <a:stretch>
            <a:fillRect/>
          </a:stretch>
        </p:blipFill>
        <p:spPr bwMode="auto">
          <a:xfrm>
            <a:off x="539552" y="2996952"/>
            <a:ext cx="3416470" cy="3126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Gombok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775191"/>
            <a:ext cx="6779096" cy="4625609"/>
          </a:xfrm>
        </p:spPr>
        <p:txBody>
          <a:bodyPr>
            <a:normAutofit lnSpcReduction="10000"/>
          </a:bodyPr>
          <a:lstStyle/>
          <a:p>
            <a:pPr algn="just"/>
            <a:r>
              <a:rPr lang="hu-HU" dirty="0" smtClean="0"/>
              <a:t>A bemutatott paraméterek </a:t>
            </a:r>
            <a:r>
              <a:rPr lang="hu-HU" dirty="0" err="1" smtClean="0"/>
              <a:t>segít-ségével</a:t>
            </a:r>
            <a:r>
              <a:rPr lang="hu-HU" dirty="0" smtClean="0"/>
              <a:t> készíts különböző stílusú gombokat! Használd ki a </a:t>
            </a:r>
            <a:r>
              <a:rPr lang="hu-HU" dirty="0" err="1" smtClean="0"/>
              <a:t>lekerekí-tettségben</a:t>
            </a:r>
            <a:r>
              <a:rPr lang="hu-HU" dirty="0" smtClean="0"/>
              <a:t>, árnyékolásban, </a:t>
            </a:r>
            <a:r>
              <a:rPr lang="hu-HU" dirty="0" err="1" smtClean="0"/>
              <a:t>átlátszó-ságban</a:t>
            </a:r>
            <a:r>
              <a:rPr lang="hu-HU" dirty="0" smtClean="0"/>
              <a:t>, színátmenetekben rejlő lehetőségeket! </a:t>
            </a:r>
          </a:p>
          <a:p>
            <a:r>
              <a:rPr lang="hu-HU" dirty="0" smtClean="0"/>
              <a:t>Ügyelj a gombon lévő felirat olvashatóságára!</a:t>
            </a:r>
          </a:p>
          <a:p>
            <a:r>
              <a:rPr lang="hu-HU" dirty="0" smtClean="0"/>
              <a:t>A gomb változzon meg, ha fölé visszük az egeret (:</a:t>
            </a:r>
            <a:r>
              <a:rPr lang="hu-HU" dirty="0" err="1" smtClean="0"/>
              <a:t>hover</a:t>
            </a:r>
            <a:r>
              <a:rPr lang="hu-HU" dirty="0" smtClean="0"/>
              <a:t>)!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dirty="0" smtClean="0"/>
              <a:t>CSS médiatípusok - példák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hu-HU" sz="21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Médiatípusok</a:t>
            </a:r>
            <a:endParaRPr lang="hu-HU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/>
        </p:nvGraphicFramePr>
        <p:xfrm>
          <a:off x="683568" y="1628800"/>
          <a:ext cx="7272790" cy="480664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54558"/>
                <a:gridCol w="1454558"/>
                <a:gridCol w="1454558"/>
                <a:gridCol w="1454558"/>
                <a:gridCol w="1454558"/>
              </a:tblGrid>
              <a:tr h="506810">
                <a:tc>
                  <a:txBody>
                    <a:bodyPr/>
                    <a:lstStyle/>
                    <a:p>
                      <a:r>
                        <a:rPr lang="hu-HU" sz="1600" dirty="0"/>
                        <a:t>Media </a:t>
                      </a:r>
                      <a:r>
                        <a:rPr lang="hu-HU" sz="1600" dirty="0" smtClean="0"/>
                        <a:t>típusok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Média csoportok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724014">
                <a:tc>
                  <a:txBody>
                    <a:bodyPr/>
                    <a:lstStyle/>
                    <a:p>
                      <a:r>
                        <a:rPr lang="hu-HU" sz="1600" dirty="0"/>
                        <a:t>  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continuous</a:t>
                      </a:r>
                      <a:r>
                        <a:rPr lang="hu-HU" sz="1600" dirty="0" smtClean="0"/>
                        <a:t>/</a:t>
                      </a:r>
                      <a:br>
                        <a:rPr lang="hu-HU" sz="1600" dirty="0" smtClean="0"/>
                      </a:br>
                      <a:r>
                        <a:rPr lang="hu-HU" sz="1600" dirty="0" err="1" smtClean="0"/>
                        <a:t>paged</a:t>
                      </a:r>
                      <a:r>
                        <a:rPr lang="hu-HU" sz="1600" dirty="0" smtClean="0"/>
                        <a:t> 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visual</a:t>
                      </a:r>
                      <a:r>
                        <a:rPr lang="hu-HU" sz="1600" dirty="0"/>
                        <a:t>/</a:t>
                      </a:r>
                      <a:r>
                        <a:rPr lang="hu-HU" sz="1600" dirty="0" err="1"/>
                        <a:t>audio</a:t>
                      </a:r>
                      <a:r>
                        <a:rPr lang="hu-HU" sz="1600" dirty="0"/>
                        <a:t>/</a:t>
                      </a:r>
                      <a:r>
                        <a:rPr lang="hu-HU" sz="1600" dirty="0" err="1"/>
                        <a:t>speech</a:t>
                      </a:r>
                      <a:r>
                        <a:rPr lang="hu-HU" sz="1600" dirty="0"/>
                        <a:t>/</a:t>
                      </a:r>
                      <a:r>
                        <a:rPr lang="hu-HU" sz="1600" dirty="0" err="1"/>
                        <a:t>tactile</a:t>
                      </a:r>
                      <a:r>
                        <a:rPr lang="hu-HU" sz="1600" dirty="0"/>
                        <a:t> 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grid</a:t>
                      </a:r>
                      <a:r>
                        <a:rPr lang="hu-HU" sz="1600" dirty="0"/>
                        <a:t>/bitmap 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interactive</a:t>
                      </a:r>
                      <a:r>
                        <a:rPr lang="hu-HU" sz="1600" dirty="0" smtClean="0"/>
                        <a:t>/</a:t>
                      </a:r>
                      <a:br>
                        <a:rPr lang="hu-HU" sz="1600" dirty="0" smtClean="0"/>
                      </a:br>
                      <a:r>
                        <a:rPr lang="hu-HU" sz="1600" dirty="0" err="1" smtClean="0"/>
                        <a:t>static</a:t>
                      </a:r>
                      <a:r>
                        <a:rPr lang="hu-HU" sz="1600" dirty="0" smtClean="0"/>
                        <a:t> 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</a:tr>
              <a:tr h="289605">
                <a:tc>
                  <a:txBody>
                    <a:bodyPr/>
                    <a:lstStyle/>
                    <a:p>
                      <a:r>
                        <a:rPr lang="hu-HU" sz="1600" dirty="0" err="1"/>
                        <a:t>braille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continuous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tactile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grid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both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</a:tr>
              <a:tr h="289605">
                <a:tc>
                  <a:txBody>
                    <a:bodyPr/>
                    <a:lstStyle/>
                    <a:p>
                      <a:r>
                        <a:rPr lang="hu-HU" sz="1600" dirty="0" err="1"/>
                        <a:t>embossed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paged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tactile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grid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static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</a:tr>
              <a:tr h="724014">
                <a:tc>
                  <a:txBody>
                    <a:bodyPr/>
                    <a:lstStyle/>
                    <a:p>
                      <a:r>
                        <a:rPr lang="hu-HU" sz="1600" dirty="0" err="1"/>
                        <a:t>handheld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both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visual</a:t>
                      </a:r>
                      <a:r>
                        <a:rPr lang="hu-HU" sz="1600" dirty="0"/>
                        <a:t>, </a:t>
                      </a:r>
                      <a:r>
                        <a:rPr lang="hu-HU" sz="1600" dirty="0" err="1"/>
                        <a:t>audio</a:t>
                      </a:r>
                      <a:r>
                        <a:rPr lang="hu-HU" sz="1600" dirty="0"/>
                        <a:t>, </a:t>
                      </a:r>
                      <a:r>
                        <a:rPr lang="hu-HU" sz="1600" dirty="0" err="1"/>
                        <a:t>speech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both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both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</a:tr>
              <a:tr h="289605">
                <a:tc>
                  <a:txBody>
                    <a:bodyPr/>
                    <a:lstStyle/>
                    <a:p>
                      <a:r>
                        <a:rPr lang="hu-HU" sz="1600" dirty="0"/>
                        <a:t>print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paged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visual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bitmap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static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</a:tr>
              <a:tr h="289605">
                <a:tc>
                  <a:txBody>
                    <a:bodyPr/>
                    <a:lstStyle/>
                    <a:p>
                      <a:r>
                        <a:rPr lang="hu-HU" sz="1600" dirty="0"/>
                        <a:t>projection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paged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visual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bitmap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interactive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</a:tr>
              <a:tr h="506810">
                <a:tc>
                  <a:txBody>
                    <a:bodyPr/>
                    <a:lstStyle/>
                    <a:p>
                      <a:r>
                        <a:rPr lang="hu-HU" sz="1600" dirty="0" err="1"/>
                        <a:t>screen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continuous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visual, audio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bitmap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both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</a:tr>
              <a:tr h="289605">
                <a:tc>
                  <a:txBody>
                    <a:bodyPr/>
                    <a:lstStyle/>
                    <a:p>
                      <a:r>
                        <a:rPr lang="hu-HU" sz="1600" dirty="0" err="1"/>
                        <a:t>speech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continuous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speech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N/A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both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</a:tr>
              <a:tr h="289605">
                <a:tc>
                  <a:txBody>
                    <a:bodyPr/>
                    <a:lstStyle/>
                    <a:p>
                      <a:r>
                        <a:rPr lang="hu-HU" sz="1600" dirty="0" err="1"/>
                        <a:t>tty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continuous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visual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grid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both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</a:tr>
              <a:tr h="506810">
                <a:tc>
                  <a:txBody>
                    <a:bodyPr/>
                    <a:lstStyle/>
                    <a:p>
                      <a:r>
                        <a:rPr lang="hu-HU" sz="1600" dirty="0"/>
                        <a:t>tv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both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visual, audio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bitmap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both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Minden olyan 1-es címsor, amely a body elem gyermekeleme, legyen ellátva sötétszürke szövegárnyékkal.</a:t>
            </a:r>
          </a:p>
          <a:p>
            <a:r>
              <a:rPr lang="hu-HU" sz="2800" dirty="0" smtClean="0"/>
              <a:t>Minden olyan bekezdésnek, amelyet közvetlenül megelőz egy 1-es címsor, ne legyen behúzva az első sora!</a:t>
            </a:r>
          </a:p>
          <a:p>
            <a:r>
              <a:rPr lang="hu-HU" sz="2800" dirty="0" smtClean="0"/>
              <a:t>Minden olyan bekezdés legyen sárga hátterű, amelynek van korábbi olyan testvére, amely felsoroláslista.</a:t>
            </a:r>
          </a:p>
          <a:p>
            <a:endParaRPr lang="hu-HU" sz="280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5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Stíluslapra hivatkozás, importálás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Hivatkozás külső stíluslapra, adott médiatípus esetén</a:t>
            </a:r>
          </a:p>
          <a:p>
            <a:pPr lvl="1"/>
            <a:r>
              <a:rPr lang="hu-HU" dirty="0" smtClean="0"/>
              <a:t>&lt;link </a:t>
            </a:r>
            <a:r>
              <a:rPr lang="hu-HU" dirty="0" err="1" smtClean="0"/>
              <a:t>rel</a:t>
            </a:r>
            <a:r>
              <a:rPr lang="hu-HU" dirty="0" smtClean="0"/>
              <a:t>="</a:t>
            </a:r>
            <a:r>
              <a:rPr lang="hu-HU" dirty="0" err="1" smtClean="0"/>
              <a:t>stylesheet</a:t>
            </a:r>
            <a:r>
              <a:rPr lang="hu-HU" dirty="0" smtClean="0"/>
              <a:t>" </a:t>
            </a:r>
            <a:r>
              <a:rPr lang="hu-HU" dirty="0" err="1" smtClean="0"/>
              <a:t>type</a:t>
            </a:r>
            <a:r>
              <a:rPr lang="hu-HU" dirty="0" smtClean="0"/>
              <a:t>="text/</a:t>
            </a:r>
            <a:r>
              <a:rPr lang="hu-HU" dirty="0" err="1" smtClean="0"/>
              <a:t>css</a:t>
            </a:r>
            <a:r>
              <a:rPr lang="hu-HU" dirty="0" smtClean="0"/>
              <a:t>" </a:t>
            </a:r>
            <a:r>
              <a:rPr lang="hu-HU" dirty="0" err="1" smtClean="0"/>
              <a:t>href</a:t>
            </a:r>
            <a:r>
              <a:rPr lang="hu-HU" dirty="0" smtClean="0"/>
              <a:t>="</a:t>
            </a:r>
            <a:r>
              <a:rPr lang="hu-HU" dirty="0" err="1" smtClean="0"/>
              <a:t>alap.css</a:t>
            </a:r>
            <a:r>
              <a:rPr lang="hu-HU" dirty="0" smtClean="0"/>
              <a:t>" </a:t>
            </a:r>
            <a:r>
              <a:rPr lang="hu-HU" dirty="0" err="1" smtClean="0"/>
              <a:t>media</a:t>
            </a:r>
            <a:r>
              <a:rPr lang="hu-HU" dirty="0" smtClean="0"/>
              <a:t>="</a:t>
            </a:r>
            <a:r>
              <a:rPr lang="hu-HU" dirty="0" err="1" smtClean="0"/>
              <a:t>screen</a:t>
            </a:r>
            <a:r>
              <a:rPr lang="hu-HU" dirty="0" smtClean="0"/>
              <a:t>"&gt;</a:t>
            </a:r>
          </a:p>
          <a:p>
            <a:pPr lvl="1"/>
            <a:r>
              <a:rPr lang="hu-HU" dirty="0" smtClean="0"/>
              <a:t>&lt;link </a:t>
            </a:r>
            <a:r>
              <a:rPr lang="hu-HU" dirty="0" err="1" smtClean="0"/>
              <a:t>rel</a:t>
            </a:r>
            <a:r>
              <a:rPr lang="hu-HU" dirty="0" smtClean="0"/>
              <a:t>="</a:t>
            </a:r>
            <a:r>
              <a:rPr lang="hu-HU" dirty="0" err="1" smtClean="0"/>
              <a:t>stylesheet</a:t>
            </a:r>
            <a:r>
              <a:rPr lang="hu-HU" dirty="0" smtClean="0"/>
              <a:t>" </a:t>
            </a:r>
            <a:r>
              <a:rPr lang="hu-HU" dirty="0" err="1" smtClean="0"/>
              <a:t>type</a:t>
            </a:r>
            <a:r>
              <a:rPr lang="hu-HU" dirty="0" smtClean="0"/>
              <a:t>="text/</a:t>
            </a:r>
            <a:r>
              <a:rPr lang="hu-HU" dirty="0" err="1" smtClean="0"/>
              <a:t>css</a:t>
            </a:r>
            <a:r>
              <a:rPr lang="hu-HU" dirty="0" smtClean="0"/>
              <a:t>" </a:t>
            </a:r>
            <a:r>
              <a:rPr lang="hu-HU" dirty="0" err="1" smtClean="0"/>
              <a:t>href</a:t>
            </a:r>
            <a:r>
              <a:rPr lang="hu-HU" dirty="0" smtClean="0"/>
              <a:t>="</a:t>
            </a:r>
            <a:r>
              <a:rPr lang="hu-HU" dirty="0" err="1" smtClean="0"/>
              <a:t>nyomtatas.css</a:t>
            </a:r>
            <a:r>
              <a:rPr lang="hu-HU" dirty="0" smtClean="0"/>
              <a:t>" </a:t>
            </a:r>
            <a:r>
              <a:rPr lang="hu-HU" dirty="0" err="1" smtClean="0"/>
              <a:t>media</a:t>
            </a:r>
            <a:r>
              <a:rPr lang="hu-HU" dirty="0" smtClean="0"/>
              <a:t>="print"&gt;</a:t>
            </a:r>
          </a:p>
          <a:p>
            <a:r>
              <a:rPr lang="hu-HU" dirty="0" smtClean="0"/>
              <a:t>Stíluslap médiafüggő importálása</a:t>
            </a:r>
          </a:p>
          <a:p>
            <a:pPr lvl="1"/>
            <a:r>
              <a:rPr lang="hu-HU" dirty="0" smtClean="0"/>
              <a:t>@import </a:t>
            </a:r>
            <a:r>
              <a:rPr lang="hu-HU" dirty="0" err="1" smtClean="0"/>
              <a:t>url</a:t>
            </a:r>
            <a:r>
              <a:rPr lang="hu-HU" dirty="0" smtClean="0"/>
              <a:t>("</a:t>
            </a:r>
            <a:r>
              <a:rPr lang="hu-HU" dirty="0" err="1" smtClean="0"/>
              <a:t>alap.css</a:t>
            </a:r>
            <a:r>
              <a:rPr lang="hu-HU" dirty="0" smtClean="0"/>
              <a:t>") </a:t>
            </a:r>
            <a:r>
              <a:rPr lang="hu-HU" dirty="0" err="1" smtClean="0"/>
              <a:t>screen</a:t>
            </a:r>
            <a:r>
              <a:rPr lang="hu-HU" dirty="0" smtClean="0"/>
              <a:t>;</a:t>
            </a:r>
          </a:p>
          <a:p>
            <a:pPr lvl="1"/>
            <a:r>
              <a:rPr lang="hu-HU" dirty="0" smtClean="0"/>
              <a:t>@import </a:t>
            </a:r>
            <a:r>
              <a:rPr lang="hu-HU" dirty="0" err="1" smtClean="0"/>
              <a:t>url</a:t>
            </a:r>
            <a:r>
              <a:rPr lang="hu-HU" dirty="0" smtClean="0"/>
              <a:t>("</a:t>
            </a:r>
            <a:r>
              <a:rPr lang="hu-HU" dirty="0" err="1" smtClean="0"/>
              <a:t>nyomtatas.css</a:t>
            </a:r>
            <a:r>
              <a:rPr lang="hu-HU" dirty="0" smtClean="0"/>
              <a:t>") print;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@</a:t>
            </a:r>
            <a:r>
              <a:rPr lang="hu-HU" dirty="0" err="1" smtClean="0"/>
              <a:t>media</a:t>
            </a:r>
            <a:r>
              <a:rPr lang="hu-HU" dirty="0" smtClean="0"/>
              <a:t> szabály használata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hu-HU" sz="2400" dirty="0" smtClean="0"/>
              <a:t>&lt;</a:t>
            </a:r>
            <a:r>
              <a:rPr lang="hu-HU" sz="2400" dirty="0" err="1" smtClean="0"/>
              <a:t>style</a:t>
            </a:r>
            <a:r>
              <a:rPr lang="hu-HU" sz="2400" dirty="0" smtClean="0"/>
              <a:t> </a:t>
            </a:r>
            <a:r>
              <a:rPr lang="hu-HU" sz="2400" dirty="0" err="1" smtClean="0"/>
              <a:t>type</a:t>
            </a:r>
            <a:r>
              <a:rPr lang="hu-HU" sz="2400" dirty="0" smtClean="0"/>
              <a:t>="text/</a:t>
            </a:r>
            <a:r>
              <a:rPr lang="hu-HU" sz="2400" dirty="0" err="1" smtClean="0"/>
              <a:t>css</a:t>
            </a:r>
            <a:r>
              <a:rPr lang="hu-HU" sz="2400" dirty="0" smtClean="0"/>
              <a:t>"&gt;</a:t>
            </a:r>
            <a:br>
              <a:rPr lang="hu-HU" sz="2400" dirty="0" smtClean="0"/>
            </a:br>
            <a:r>
              <a:rPr lang="hu-HU" sz="2400" dirty="0" smtClean="0"/>
              <a:t>@</a:t>
            </a:r>
            <a:r>
              <a:rPr lang="hu-HU" sz="2400" dirty="0" err="1" smtClean="0"/>
              <a:t>media</a:t>
            </a:r>
            <a:r>
              <a:rPr lang="hu-HU" sz="2400" dirty="0" smtClean="0"/>
              <a:t> </a:t>
            </a:r>
            <a:r>
              <a:rPr lang="hu-HU" sz="2400" dirty="0" err="1" smtClean="0"/>
              <a:t>screen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smtClean="0"/>
              <a:t>  {</a:t>
            </a:r>
            <a:br>
              <a:rPr lang="hu-HU" sz="2400" dirty="0" smtClean="0"/>
            </a:br>
            <a:r>
              <a:rPr lang="hu-HU" sz="2400" dirty="0" smtClean="0"/>
              <a:t>  p {</a:t>
            </a:r>
            <a:r>
              <a:rPr lang="hu-HU" sz="2400" dirty="0" err="1" smtClean="0"/>
              <a:t>font-family</a:t>
            </a:r>
            <a:r>
              <a:rPr lang="hu-HU" sz="2400" dirty="0" smtClean="0"/>
              <a:t>:</a:t>
            </a:r>
            <a:r>
              <a:rPr lang="hu-HU" sz="2400" dirty="0" err="1" smtClean="0"/>
              <a:t>verdana</a:t>
            </a:r>
            <a:r>
              <a:rPr lang="hu-HU" sz="2400" dirty="0" smtClean="0"/>
              <a:t>,</a:t>
            </a:r>
            <a:r>
              <a:rPr lang="hu-HU" sz="2400" dirty="0" err="1" smtClean="0"/>
              <a:t>sans-serif</a:t>
            </a:r>
            <a:r>
              <a:rPr lang="hu-HU" sz="2400" dirty="0" smtClean="0"/>
              <a:t>;</a:t>
            </a:r>
            <a:r>
              <a:rPr lang="hu-HU" sz="2400" dirty="0" err="1" smtClean="0"/>
              <a:t>font-size</a:t>
            </a:r>
            <a:r>
              <a:rPr lang="hu-HU" sz="2400" dirty="0" smtClean="0"/>
              <a:t>:14px;}</a:t>
            </a:r>
            <a:br>
              <a:rPr lang="hu-HU" sz="2400" dirty="0" smtClean="0"/>
            </a:br>
            <a:r>
              <a:rPr lang="hu-HU" sz="2400" dirty="0" smtClean="0"/>
              <a:t>  }</a:t>
            </a:r>
            <a:br>
              <a:rPr lang="hu-HU" sz="2400" dirty="0" smtClean="0"/>
            </a:br>
            <a:r>
              <a:rPr lang="hu-HU" sz="2400" dirty="0" smtClean="0"/>
              <a:t>@</a:t>
            </a:r>
            <a:r>
              <a:rPr lang="hu-HU" sz="2400" dirty="0" err="1" smtClean="0"/>
              <a:t>media</a:t>
            </a:r>
            <a:r>
              <a:rPr lang="hu-HU" sz="2400" dirty="0" smtClean="0"/>
              <a:t> print</a:t>
            </a:r>
            <a:br>
              <a:rPr lang="hu-HU" sz="2400" dirty="0" smtClean="0"/>
            </a:br>
            <a:r>
              <a:rPr lang="hu-HU" sz="2400" dirty="0" smtClean="0"/>
              <a:t>  {</a:t>
            </a:r>
            <a:br>
              <a:rPr lang="hu-HU" sz="2400" dirty="0" smtClean="0"/>
            </a:br>
            <a:r>
              <a:rPr lang="hu-HU" sz="2400" dirty="0" smtClean="0"/>
              <a:t>  p {</a:t>
            </a:r>
            <a:r>
              <a:rPr lang="hu-HU" sz="2400" dirty="0" err="1" smtClean="0"/>
              <a:t>font-family</a:t>
            </a:r>
            <a:r>
              <a:rPr lang="hu-HU" sz="2400" dirty="0" smtClean="0"/>
              <a:t>:</a:t>
            </a:r>
            <a:r>
              <a:rPr lang="hu-HU" sz="2400" dirty="0" err="1" smtClean="0"/>
              <a:t>times</a:t>
            </a:r>
            <a:r>
              <a:rPr lang="hu-HU" sz="2400" dirty="0" smtClean="0"/>
              <a:t>,serif;</a:t>
            </a:r>
            <a:r>
              <a:rPr lang="hu-HU" sz="2400" dirty="0" err="1" smtClean="0"/>
              <a:t>font-size</a:t>
            </a:r>
            <a:r>
              <a:rPr lang="hu-HU" sz="2400" dirty="0" smtClean="0"/>
              <a:t>:10px;}</a:t>
            </a:r>
            <a:br>
              <a:rPr lang="hu-HU" sz="2400" dirty="0" smtClean="0"/>
            </a:br>
            <a:r>
              <a:rPr lang="hu-HU" sz="2400" dirty="0" smtClean="0"/>
              <a:t>  }</a:t>
            </a:r>
            <a:br>
              <a:rPr lang="hu-HU" sz="2400" dirty="0" smtClean="0"/>
            </a:br>
            <a:r>
              <a:rPr lang="hu-HU" sz="2400" dirty="0" smtClean="0"/>
              <a:t>@</a:t>
            </a:r>
            <a:r>
              <a:rPr lang="hu-HU" sz="2400" dirty="0" err="1" smtClean="0"/>
              <a:t>media</a:t>
            </a:r>
            <a:r>
              <a:rPr lang="hu-HU" sz="2400" dirty="0" smtClean="0"/>
              <a:t> </a:t>
            </a:r>
            <a:r>
              <a:rPr lang="hu-HU" sz="2400" dirty="0" err="1" smtClean="0"/>
              <a:t>screen</a:t>
            </a:r>
            <a:r>
              <a:rPr lang="hu-HU" sz="2400" dirty="0" smtClean="0"/>
              <a:t>,print</a:t>
            </a:r>
            <a:br>
              <a:rPr lang="hu-HU" sz="2400" dirty="0" smtClean="0"/>
            </a:br>
            <a:r>
              <a:rPr lang="hu-HU" sz="2400" dirty="0" smtClean="0"/>
              <a:t>  {</a:t>
            </a:r>
            <a:br>
              <a:rPr lang="hu-HU" sz="2400" dirty="0" smtClean="0"/>
            </a:br>
            <a:r>
              <a:rPr lang="hu-HU" sz="2400" dirty="0" smtClean="0"/>
              <a:t>  p {</a:t>
            </a:r>
            <a:r>
              <a:rPr lang="hu-HU" sz="2400" dirty="0" err="1" smtClean="0"/>
              <a:t>text-align</a:t>
            </a:r>
            <a:r>
              <a:rPr lang="hu-HU" sz="2400" dirty="0" smtClean="0"/>
              <a:t>:</a:t>
            </a:r>
            <a:r>
              <a:rPr lang="hu-HU" sz="2400" dirty="0" err="1" smtClean="0"/>
              <a:t>justify</a:t>
            </a:r>
            <a:r>
              <a:rPr lang="hu-HU" sz="2400" dirty="0" smtClean="0"/>
              <a:t>;}</a:t>
            </a:r>
            <a:br>
              <a:rPr lang="hu-HU" sz="2400" dirty="0" smtClean="0"/>
            </a:br>
            <a:r>
              <a:rPr lang="hu-HU" sz="2400" dirty="0" smtClean="0"/>
              <a:t>  }</a:t>
            </a:r>
            <a:br>
              <a:rPr lang="hu-HU" sz="2400" dirty="0" smtClean="0"/>
            </a:br>
            <a:r>
              <a:rPr lang="hu-HU" sz="2400" dirty="0" smtClean="0"/>
              <a:t>&lt;/</a:t>
            </a:r>
            <a:r>
              <a:rPr lang="hu-HU" sz="2400" dirty="0" err="1" smtClean="0"/>
              <a:t>style</a:t>
            </a:r>
            <a:r>
              <a:rPr lang="hu-HU" sz="2400" dirty="0" smtClean="0"/>
              <a:t>&gt;</a:t>
            </a:r>
            <a:endParaRPr lang="hu-H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Feltételek megadása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800" dirty="0" smtClean="0"/>
              <a:t>Stíluslap olyan képernyőre, ami színes</a:t>
            </a:r>
          </a:p>
          <a:p>
            <a:pPr lvl="1"/>
            <a:r>
              <a:rPr lang="en-US" sz="2400" dirty="0" smtClean="0"/>
              <a:t>&lt;link </a:t>
            </a:r>
            <a:r>
              <a:rPr lang="en-US" sz="2400" dirty="0" err="1" smtClean="0"/>
              <a:t>rel</a:t>
            </a:r>
            <a:r>
              <a:rPr lang="en-US" sz="2400" dirty="0" smtClean="0"/>
              <a:t>="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" media="screen and (color)" </a:t>
            </a:r>
            <a:r>
              <a:rPr lang="en-US" sz="2400" dirty="0" err="1" smtClean="0"/>
              <a:t>href</a:t>
            </a:r>
            <a:r>
              <a:rPr lang="en-US" sz="2400" dirty="0" smtClean="0"/>
              <a:t>="example.css" /&gt;</a:t>
            </a:r>
            <a:endParaRPr lang="hu-HU" sz="2400" dirty="0" smtClean="0"/>
          </a:p>
          <a:p>
            <a:pPr lvl="1"/>
            <a:r>
              <a:rPr lang="en-US" sz="2400" dirty="0" smtClean="0"/>
              <a:t>@import </a:t>
            </a:r>
            <a:r>
              <a:rPr lang="en-US" sz="2400" dirty="0" err="1" smtClean="0"/>
              <a:t>url</a:t>
            </a:r>
            <a:r>
              <a:rPr lang="en-US" sz="2400" dirty="0" smtClean="0"/>
              <a:t>(color.css) screen and (color);</a:t>
            </a:r>
            <a:endParaRPr lang="hu-HU" sz="2400" dirty="0" smtClean="0"/>
          </a:p>
          <a:p>
            <a:r>
              <a:rPr lang="hu-HU" sz="2800" dirty="0" smtClean="0"/>
              <a:t>Stíluslap megadás, ha a méret legalább 500px</a:t>
            </a:r>
          </a:p>
          <a:p>
            <a:pPr lvl="1"/>
            <a:r>
              <a:rPr lang="hu-HU" sz="2400" dirty="0" smtClean="0"/>
              <a:t>&lt;link </a:t>
            </a:r>
            <a:r>
              <a:rPr lang="hu-HU" sz="2400" dirty="0" err="1" smtClean="0"/>
              <a:t>rel</a:t>
            </a:r>
            <a:r>
              <a:rPr lang="hu-HU" sz="2400" dirty="0" smtClean="0"/>
              <a:t>="</a:t>
            </a:r>
            <a:r>
              <a:rPr lang="hu-HU" sz="2400" dirty="0" err="1" smtClean="0"/>
              <a:t>stylesheet</a:t>
            </a:r>
            <a:r>
              <a:rPr lang="hu-HU" sz="2400" dirty="0" smtClean="0"/>
              <a:t>" </a:t>
            </a:r>
            <a:r>
              <a:rPr lang="hu-HU" sz="2400" dirty="0" err="1" smtClean="0"/>
              <a:t>media</a:t>
            </a:r>
            <a:r>
              <a:rPr lang="hu-HU" sz="2400" dirty="0" smtClean="0"/>
              <a:t>="</a:t>
            </a:r>
            <a:r>
              <a:rPr lang="hu-HU" sz="2400" dirty="0" err="1" smtClean="0"/>
              <a:t>screen</a:t>
            </a:r>
            <a:r>
              <a:rPr lang="hu-HU" sz="2400" dirty="0" smtClean="0"/>
              <a:t> and (</a:t>
            </a:r>
            <a:r>
              <a:rPr lang="hu-HU" sz="2400" dirty="0" err="1" smtClean="0"/>
              <a:t>min-width</a:t>
            </a:r>
            <a:r>
              <a:rPr lang="hu-HU" sz="2400" dirty="0" smtClean="0"/>
              <a:t>:500px)" </a:t>
            </a:r>
            <a:r>
              <a:rPr lang="hu-HU" sz="2400" dirty="0" err="1" smtClean="0"/>
              <a:t>href</a:t>
            </a:r>
            <a:r>
              <a:rPr lang="hu-HU" sz="2400" dirty="0" smtClean="0"/>
              <a:t>="</a:t>
            </a:r>
            <a:r>
              <a:rPr lang="hu-HU" sz="2400" dirty="0" err="1" smtClean="0"/>
              <a:t>small.css</a:t>
            </a:r>
            <a:r>
              <a:rPr lang="hu-HU" sz="2400" dirty="0" smtClean="0"/>
              <a:t>" /&gt;</a:t>
            </a:r>
          </a:p>
          <a:p>
            <a:pPr lvl="1"/>
            <a:r>
              <a:rPr lang="hu-HU" sz="2400" dirty="0" smtClean="0"/>
              <a:t>@</a:t>
            </a:r>
            <a:r>
              <a:rPr lang="hu-HU" sz="2400" dirty="0" err="1" smtClean="0"/>
              <a:t>media</a:t>
            </a:r>
            <a:r>
              <a:rPr lang="hu-HU" sz="2400" dirty="0" smtClean="0"/>
              <a:t> (</a:t>
            </a:r>
            <a:r>
              <a:rPr lang="hu-HU" sz="2400" dirty="0" err="1" smtClean="0"/>
              <a:t>min-width</a:t>
            </a:r>
            <a:r>
              <a:rPr lang="hu-HU" sz="2400" dirty="0" smtClean="0"/>
              <a:t>:500px) { … }</a:t>
            </a:r>
          </a:p>
          <a:p>
            <a:r>
              <a:rPr lang="hu-HU" sz="2800" dirty="0" smtClean="0"/>
              <a:t>Ugyanez 600-900px között:</a:t>
            </a:r>
          </a:p>
          <a:p>
            <a:pPr lvl="1"/>
            <a:r>
              <a:rPr lang="en-US" sz="2400" dirty="0" smtClean="0"/>
              <a:t>@media screen and (min-width: 600px) and (max-width: 900px) {</a:t>
            </a:r>
            <a:r>
              <a:rPr lang="hu-HU" sz="2400" dirty="0" smtClean="0"/>
              <a:t>…}</a:t>
            </a:r>
          </a:p>
          <a:p>
            <a:endParaRPr lang="hu-HU" sz="2800" dirty="0"/>
          </a:p>
        </p:txBody>
      </p:sp>
      <p:sp>
        <p:nvSpPr>
          <p:cNvPr id="4" name="Téglalap 3"/>
          <p:cNvSpPr/>
          <p:nvPr/>
        </p:nvSpPr>
        <p:spPr>
          <a:xfrm>
            <a:off x="616687" y="6274337"/>
            <a:ext cx="7230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hlinkClick r:id="rId2"/>
              </a:rPr>
              <a:t>http://www.w3.org/TR/css3-mediaqueries/</a:t>
            </a:r>
            <a:r>
              <a:rPr lang="hu-HU" dirty="0" smtClean="0"/>
              <a:t> 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251520" y="1700808"/>
            <a:ext cx="2534589" cy="4740442"/>
          </a:xfrm>
        </p:spPr>
        <p:txBody>
          <a:bodyPr/>
          <a:lstStyle/>
          <a:p>
            <a:pPr>
              <a:buNone/>
            </a:pPr>
            <a:r>
              <a:rPr lang="hu-HU" dirty="0" smtClean="0"/>
              <a:t>	Készítsd el ezt az oldalt!</a:t>
            </a:r>
            <a:endParaRPr lang="hu-HU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484784"/>
            <a:ext cx="5095412" cy="5290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75191"/>
            <a:ext cx="5050904" cy="4625609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Nyomtatásban Times, serif betűtípussal jelenjen meg az oldal, a menü pedig legyen eltüntetve!</a:t>
            </a:r>
          </a:p>
          <a:p>
            <a:r>
              <a:rPr lang="hu-HU" dirty="0" smtClean="0"/>
              <a:t>Ha a böngészőablak szélessége kisebb, mint 550px, akkor a két doboz kerüljön egymás alá, ne pedig egymás mellé, és töltsék ki a teljes szélességet!</a:t>
            </a:r>
            <a:endParaRPr lang="hu-H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6854" y="1439052"/>
            <a:ext cx="3224469" cy="4908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Vége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55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Készíts el </a:t>
            </a:r>
            <a:r>
              <a:rPr lang="hu-HU" sz="2800" i="1" dirty="0" err="1" smtClean="0"/>
              <a:t>szegely</a:t>
            </a:r>
            <a:r>
              <a:rPr lang="hu-HU" sz="2800" dirty="0" smtClean="0"/>
              <a:t> nevű osztályokat!</a:t>
            </a:r>
          </a:p>
          <a:p>
            <a:pPr lvl="1"/>
            <a:r>
              <a:rPr lang="hu-HU" sz="2400" dirty="0" smtClean="0"/>
              <a:t>Ha egyes címsort sorolunk a </a:t>
            </a:r>
            <a:r>
              <a:rPr lang="hu-HU" sz="2400" i="1" dirty="0" err="1" smtClean="0"/>
              <a:t>szegely</a:t>
            </a:r>
            <a:r>
              <a:rPr lang="hu-HU" sz="2400" dirty="0" smtClean="0"/>
              <a:t> osztályba, akkor csak felső szegélye legyen (kék színű, pontozott).</a:t>
            </a:r>
          </a:p>
          <a:p>
            <a:pPr lvl="1"/>
            <a:r>
              <a:rPr lang="hu-HU" sz="2400" dirty="0" smtClean="0"/>
              <a:t>Ha bekezdést sorolunk a </a:t>
            </a:r>
            <a:r>
              <a:rPr lang="hu-HU" sz="2400" i="1" dirty="0" err="1" smtClean="0"/>
              <a:t>szegely</a:t>
            </a:r>
            <a:r>
              <a:rPr lang="hu-HU" sz="2400" dirty="0" smtClean="0"/>
              <a:t> osztályba, akkor egy 4 képpont vastag, dupla, kék szegély jelenjen meg!</a:t>
            </a:r>
          </a:p>
          <a:p>
            <a:r>
              <a:rPr lang="hu-HU" dirty="0" smtClean="0"/>
              <a:t>Adj egyedi azonosítót az első felsoroláslista 3. elemének, és állítsd be, hogy piros színű legyen!</a:t>
            </a:r>
          </a:p>
          <a:p>
            <a:endParaRPr lang="hu-HU" sz="280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6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Minden olyan </a:t>
            </a:r>
            <a:r>
              <a:rPr lang="hu-HU" sz="2800" i="1" dirty="0" smtClean="0"/>
              <a:t>input</a:t>
            </a:r>
            <a:r>
              <a:rPr lang="hu-HU" sz="2800" dirty="0" smtClean="0"/>
              <a:t> elemet, amelynek van </a:t>
            </a:r>
            <a:r>
              <a:rPr lang="hu-HU" sz="2800" i="1" dirty="0" err="1" smtClean="0"/>
              <a:t>disabled</a:t>
            </a:r>
            <a:r>
              <a:rPr lang="hu-HU" sz="2800" dirty="0" smtClean="0"/>
              <a:t> attribútuma, állítsd át sötétszürke hátterűre!</a:t>
            </a:r>
          </a:p>
          <a:p>
            <a:r>
              <a:rPr lang="hu-HU" sz="2800" dirty="0" smtClean="0"/>
              <a:t>Minden olyan űrlap, amelynél post metódus van beállítva, legyen szürke szegéllyel ellátva, és legyen 20 képpontos margó beállítva!</a:t>
            </a:r>
          </a:p>
          <a:p>
            <a:r>
              <a:rPr lang="hu-HU" sz="2800" dirty="0" smtClean="0"/>
              <a:t>Minden olyan bekezdés, amelynek a </a:t>
            </a:r>
            <a:r>
              <a:rPr lang="hu-HU" sz="2800" i="1" dirty="0" err="1" smtClean="0"/>
              <a:t>title</a:t>
            </a:r>
            <a:r>
              <a:rPr lang="hu-HU" sz="2800" dirty="0" smtClean="0"/>
              <a:t> paraméterében a szóközzel elválasztott értékek között szerepel az </a:t>
            </a:r>
            <a:r>
              <a:rPr lang="hu-HU" sz="2800" b="1" dirty="0" err="1" smtClean="0"/>
              <a:t>ipsum</a:t>
            </a:r>
            <a:r>
              <a:rPr lang="hu-HU" sz="2800" dirty="0" smtClean="0"/>
              <a:t> szöveg, legyen félkövér!</a:t>
            </a:r>
          </a:p>
          <a:p>
            <a:endParaRPr lang="hu-HU" sz="2800" dirty="0" smtClean="0"/>
          </a:p>
          <a:p>
            <a:endParaRPr lang="hu-HU" dirty="0" smtClean="0"/>
          </a:p>
          <a:p>
            <a:endParaRPr lang="hu-HU" sz="280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7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Minden olyan </a:t>
            </a:r>
            <a:r>
              <a:rPr lang="hu-HU" sz="2800" i="1" dirty="0" err="1" smtClean="0"/>
              <a:t>span</a:t>
            </a:r>
            <a:r>
              <a:rPr lang="hu-HU" sz="2800" dirty="0" smtClean="0"/>
              <a:t> elem, amely olyan egyedi azonosítóval rendelkezik, ami a </a:t>
            </a:r>
            <a:r>
              <a:rPr lang="hu-HU" sz="2800" i="1" dirty="0" smtClean="0"/>
              <a:t>teszt</a:t>
            </a:r>
            <a:r>
              <a:rPr lang="hu-HU" sz="2800" dirty="0" smtClean="0"/>
              <a:t> szóval kezdődik, legyen világoszöld hátterű!</a:t>
            </a:r>
          </a:p>
          <a:p>
            <a:r>
              <a:rPr lang="hu-HU" sz="2800" dirty="0" smtClean="0"/>
              <a:t>Minden olyan </a:t>
            </a:r>
            <a:r>
              <a:rPr lang="hu-HU" sz="2800" i="1" dirty="0" err="1" smtClean="0"/>
              <a:t>span</a:t>
            </a:r>
            <a:r>
              <a:rPr lang="hu-HU" sz="2800" dirty="0" smtClean="0"/>
              <a:t> elem, amely olyan egyedi azonosítóval rendelkezik, ami a 2-es számmal végződik, legyen dőlt és piros szegélyű!</a:t>
            </a:r>
          </a:p>
          <a:p>
            <a:r>
              <a:rPr lang="hu-HU" sz="2800" dirty="0" smtClean="0"/>
              <a:t>Minden olyan </a:t>
            </a:r>
            <a:r>
              <a:rPr lang="hu-HU" sz="2800" dirty="0" err="1" smtClean="0"/>
              <a:t>span</a:t>
            </a:r>
            <a:r>
              <a:rPr lang="hu-HU" sz="2800" dirty="0" smtClean="0"/>
              <a:t> elem, amelynek azonosítójában szerepel az '</a:t>
            </a:r>
            <a:r>
              <a:rPr lang="hu-HU" sz="2800" dirty="0" err="1" smtClean="0"/>
              <a:t>sz</a:t>
            </a:r>
            <a:r>
              <a:rPr lang="hu-HU" sz="2800" dirty="0" smtClean="0"/>
              <a:t>' karakterlánc, legyen ritkított betűközzel megjelenítve!</a:t>
            </a:r>
          </a:p>
          <a:p>
            <a:endParaRPr lang="hu-HU" sz="2800" dirty="0" smtClean="0"/>
          </a:p>
          <a:p>
            <a:endParaRPr lang="hu-HU" sz="280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8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Minden nem látogatott hivatkozás legyen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#00C </a:t>
            </a:r>
            <a:r>
              <a:rPr lang="hu-HU" dirty="0" smtClean="0"/>
              <a:t>színű és félkövér!</a:t>
            </a:r>
          </a:p>
          <a:p>
            <a:r>
              <a:rPr lang="hu-HU" dirty="0" smtClean="0"/>
              <a:t>Minden látogatott hivatkozás legyen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#666 </a:t>
            </a:r>
            <a:r>
              <a:rPr lang="hu-HU" dirty="0" smtClean="0"/>
              <a:t>színű és félkövér!</a:t>
            </a:r>
          </a:p>
          <a:p>
            <a:r>
              <a:rPr lang="hu-HU" dirty="0" smtClean="0"/>
              <a:t>Minden aktív hivatkozás legyen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#C00</a:t>
            </a:r>
            <a:r>
              <a:rPr lang="hu-HU" dirty="0" smtClean="0"/>
              <a:t> színű és félkövér!</a:t>
            </a:r>
          </a:p>
          <a:p>
            <a:r>
              <a:rPr lang="hu-HU" dirty="0" smtClean="0"/>
              <a:t>Minden fókuszba kerülő elem körül legyen egy két képpontos szegély, melynek színkódja: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#0F0</a:t>
            </a:r>
          </a:p>
          <a:p>
            <a:endParaRPr lang="hu-HU" dirty="0" smtClean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9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483</TotalTime>
  <Words>2776</Words>
  <Application>Microsoft Office PowerPoint</Application>
  <PresentationFormat>Diavetítés a képernyőre (4:3 oldalarány)</PresentationFormat>
  <Paragraphs>609</Paragraphs>
  <Slides>55</Slides>
  <Notes>4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55</vt:i4>
      </vt:variant>
    </vt:vector>
  </HeadingPairs>
  <TitlesOfParts>
    <vt:vector size="56" baseType="lpstr">
      <vt:lpstr>Modul</vt:lpstr>
      <vt:lpstr>CSS3-as feladatsor</vt:lpstr>
      <vt:lpstr>Szelektorok gyakorlása</vt:lpstr>
      <vt:lpstr>Kiindulási állomány</vt:lpstr>
      <vt:lpstr>Feladatok</vt:lpstr>
      <vt:lpstr>Feladatok</vt:lpstr>
      <vt:lpstr>Feladatok</vt:lpstr>
      <vt:lpstr>Feladatok</vt:lpstr>
      <vt:lpstr>Feladatok</vt:lpstr>
      <vt:lpstr>Feladatok</vt:lpstr>
      <vt:lpstr>Eredmény</vt:lpstr>
      <vt:lpstr>Strukturális látszólagos osztályok</vt:lpstr>
      <vt:lpstr>Feladatok</vt:lpstr>
      <vt:lpstr>Feladatok</vt:lpstr>
      <vt:lpstr>Eredmény</vt:lpstr>
      <vt:lpstr>Látszólagos elemek</vt:lpstr>
      <vt:lpstr>Feladatok</vt:lpstr>
      <vt:lpstr>Eredmény</vt:lpstr>
      <vt:lpstr>Vegyes gyakorló feladatok</vt:lpstr>
      <vt:lpstr>Nyírfa</vt:lpstr>
      <vt:lpstr>Nyírfa (2. változat)</vt:lpstr>
      <vt:lpstr>Sötét</vt:lpstr>
      <vt:lpstr>Táblázat</vt:lpstr>
      <vt:lpstr>Táblázat (továbbfejlesztés)</vt:lpstr>
      <vt:lpstr>Lebegtetés</vt:lpstr>
      <vt:lpstr>Lebegtetés 2.</vt:lpstr>
      <vt:lpstr>Overflow tulajdonság</vt:lpstr>
      <vt:lpstr>Overflow tulajdonság</vt:lpstr>
      <vt:lpstr>Lista menü</vt:lpstr>
      <vt:lpstr>Montázs</vt:lpstr>
      <vt:lpstr>Montázs</vt:lpstr>
      <vt:lpstr>Montázs (továbbfejlesztés)</vt:lpstr>
      <vt:lpstr>Komplex feladat</vt:lpstr>
      <vt:lpstr>Szegélyek, árnyékok, több oszlop, átlátszóság, színátmenet gyakorlása</vt:lpstr>
      <vt:lpstr>Lekerekített szegélyek</vt:lpstr>
      <vt:lpstr>Lekerekített szegélyek</vt:lpstr>
      <vt:lpstr>Lekerekített szegélyek (egyéni)</vt:lpstr>
      <vt:lpstr>Doboz árnyékok</vt:lpstr>
      <vt:lpstr>Doboz árnyékok</vt:lpstr>
      <vt:lpstr>Doboz árnyékok (belső)</vt:lpstr>
      <vt:lpstr>Doboz árnyékok (belső)</vt:lpstr>
      <vt:lpstr>Többoszlopos elrendezés</vt:lpstr>
      <vt:lpstr>Többoszlopos elrendezés</vt:lpstr>
      <vt:lpstr>Átlátszóság (rgba)</vt:lpstr>
      <vt:lpstr>Átlátszóság (rgba)</vt:lpstr>
      <vt:lpstr>Színátmenet</vt:lpstr>
      <vt:lpstr>Színátmenet</vt:lpstr>
      <vt:lpstr>Gombok</vt:lpstr>
      <vt:lpstr>CSS médiatípusok - példák</vt:lpstr>
      <vt:lpstr>Médiatípusok</vt:lpstr>
      <vt:lpstr>Stíluslapra hivatkozás, importálás</vt:lpstr>
      <vt:lpstr>@media szabály használata</vt:lpstr>
      <vt:lpstr>Feltételek megadása</vt:lpstr>
      <vt:lpstr>Feladat</vt:lpstr>
      <vt:lpstr>Feladat</vt:lpstr>
      <vt:lpstr>Vége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CSS3-as feladatsor</dc:title>
  <dc:creator>abonyita</dc:creator>
  <cp:lastModifiedBy>abonyita</cp:lastModifiedBy>
  <cp:revision>95</cp:revision>
  <dcterms:created xsi:type="dcterms:W3CDTF">2013-09-30T12:38:38Z</dcterms:created>
  <dcterms:modified xsi:type="dcterms:W3CDTF">2014-11-04T09:39:55Z</dcterms:modified>
</cp:coreProperties>
</file>