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9"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0uczhqbz/fXb9/gFZyAYIfU90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515C3A-88B6-4488-BD1C-20FD55C384AB}">
  <a:tblStyle styleId="{09515C3A-88B6-4488-BD1C-20FD55C384A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f7169c4c9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af7169c4c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ffd4a15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ffd4a15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3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gaf7169c4c9_0_9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gaf7169c4c9_0_9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gaf7169c4c9_0_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gaf7169c4c9_0_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af7169c4c9_0_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gaf7169c4c9_0_1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af7169c4c9_0_1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gaf7169c4c9_0_1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af7169c4c9_0_1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af7169c4c9_0_1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gaf7169c4c9_0_1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af7169c4c9_0_1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gaf7169c4c9_0_1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af7169c4c9_0_1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af7169c4c9_0_1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25"/>
        <p:cNvGrpSpPr/>
        <p:nvPr/>
      </p:nvGrpSpPr>
      <p:grpSpPr>
        <a:xfrm>
          <a:off x="0" y="0"/>
          <a:ext cx="0" cy="0"/>
          <a:chOff x="0" y="0"/>
          <a:chExt cx="0" cy="0"/>
        </a:xfrm>
      </p:grpSpPr>
      <p:sp>
        <p:nvSpPr>
          <p:cNvPr id="126" name="Google Shape;1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7"/>
        <p:cNvGrpSpPr/>
        <p:nvPr/>
      </p:nvGrpSpPr>
      <p:grpSpPr>
        <a:xfrm>
          <a:off x="0" y="0"/>
          <a:ext cx="0" cy="0"/>
          <a:chOff x="0" y="0"/>
          <a:chExt cx="0" cy="0"/>
        </a:xfrm>
      </p:grpSpPr>
      <p:sp>
        <p:nvSpPr>
          <p:cNvPr id="18" name="Google Shape;18;gaf7169c4c9_0_10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af7169c4c9_0_10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gaf7169c4c9_0_10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gaf7169c4c9_0_1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af7169c4c9_0_1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3"/>
        <p:cNvGrpSpPr/>
        <p:nvPr/>
      </p:nvGrpSpPr>
      <p:grpSpPr>
        <a:xfrm>
          <a:off x="0" y="0"/>
          <a:ext cx="0" cy="0"/>
          <a:chOff x="0" y="0"/>
          <a:chExt cx="0" cy="0"/>
        </a:xfrm>
      </p:grpSpPr>
      <p:sp>
        <p:nvSpPr>
          <p:cNvPr id="24" name="Google Shape;24;gaf7169c4c9_0_1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af7169c4c9_0_1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gaf7169c4c9_0_1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af7169c4c9_0_1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af7169c4c9_0_1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9"/>
        <p:cNvGrpSpPr/>
        <p:nvPr/>
      </p:nvGrpSpPr>
      <p:grpSpPr>
        <a:xfrm>
          <a:off x="0" y="0"/>
          <a:ext cx="0" cy="0"/>
          <a:chOff x="0" y="0"/>
          <a:chExt cx="0" cy="0"/>
        </a:xfrm>
      </p:grpSpPr>
      <p:sp>
        <p:nvSpPr>
          <p:cNvPr id="30" name="Google Shape;30;gaf7169c4c9_0_1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gaf7169c4c9_0_1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gaf7169c4c9_0_1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gaf7169c4c9_0_1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af7169c4c9_0_1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af7169c4c9_0_1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36"/>
        <p:cNvGrpSpPr/>
        <p:nvPr/>
      </p:nvGrpSpPr>
      <p:grpSpPr>
        <a:xfrm>
          <a:off x="0" y="0"/>
          <a:ext cx="0" cy="0"/>
          <a:chOff x="0" y="0"/>
          <a:chExt cx="0" cy="0"/>
        </a:xfrm>
      </p:grpSpPr>
      <p:sp>
        <p:nvSpPr>
          <p:cNvPr id="37" name="Google Shape;37;gaf7169c4c9_0_1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af7169c4c9_0_1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af7169c4c9_0_1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af7169c4c9_0_1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gaf7169c4c9_0_1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gaf7169c4c9_0_1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af7169c4c9_0_1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gaf7169c4c9_0_1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gaf7169c4c9_0_1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af7169c4c9_0_1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gaf7169c4c9_0_1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gaf7169c4c9_0_1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gaf7169c4c9_0_1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gaf7169c4c9_0_1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af7169c4c9_0_1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gaf7169c4c9_0_1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gaf7169c4c9_0_1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gaf7169c4c9_0_1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gaf7169c4c9_0_1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af7169c4c9_0_1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af7169c4c9_0_1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gaf7169c4c9_0_1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af7169c4c9_0_14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gaf7169c4c9_0_1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gaf7169c4c9_0_1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gaf7169c4c9_0_1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af7169c4c9_0_1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af7169c4c9_0_9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gaf7169c4c9_0_9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gaf7169c4c9_0_9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gaf7169c4c9_0_9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gaf7169c4c9_0_9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af7169c4c9_0_85"/>
          <p:cNvSpPr txBox="1">
            <a:spLocks noGrp="1"/>
          </p:cNvSpPr>
          <p:nvPr>
            <p:ph type="ctrTitle"/>
          </p:nvPr>
        </p:nvSpPr>
        <p:spPr>
          <a:xfrm>
            <a:off x="1117780" y="631876"/>
            <a:ext cx="10029300" cy="4118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Times New Roman"/>
              <a:buNone/>
            </a:pPr>
            <a:r>
              <a:rPr lang="en-US" sz="2400" b="1" i="0" u="none" strike="noStrike" cap="none" dirty="0">
                <a:latin typeface="Times New Roman"/>
                <a:ea typeface="Times New Roman"/>
                <a:cs typeface="Times New Roman"/>
                <a:sym typeface="Times New Roman"/>
              </a:rPr>
              <a:t>MINISTRY OF EDUCATION OF THE REPUBLIC OF BELARUS</a:t>
            </a:r>
            <a:br>
              <a:rPr lang="en-US" sz="2400" b="1" i="0" u="none" strike="noStrike" cap="none" dirty="0">
                <a:latin typeface="Times New Roman"/>
                <a:ea typeface="Times New Roman"/>
                <a:cs typeface="Times New Roman"/>
                <a:sym typeface="Times New Roman"/>
              </a:rPr>
            </a:br>
            <a:r>
              <a:rPr lang="en-US" sz="2400" b="1" i="0" u="none" strike="noStrike" cap="none" dirty="0">
                <a:latin typeface="Times New Roman"/>
                <a:ea typeface="Times New Roman"/>
                <a:cs typeface="Times New Roman"/>
                <a:sym typeface="Times New Roman"/>
              </a:rPr>
              <a:t>BELARUSIAN STATE UNIVERSITY</a:t>
            </a:r>
            <a:br>
              <a:rPr lang="en-US" sz="2400" b="1" i="0" u="none" strike="noStrike" cap="none" dirty="0">
                <a:latin typeface="Times New Roman"/>
                <a:ea typeface="Times New Roman"/>
                <a:cs typeface="Times New Roman"/>
                <a:sym typeface="Times New Roman"/>
              </a:rPr>
            </a:br>
            <a:r>
              <a:rPr lang="en-US" sz="2400" b="1" i="0" u="none" strike="noStrike" cap="none" dirty="0">
                <a:latin typeface="Times New Roman"/>
                <a:ea typeface="Times New Roman"/>
                <a:cs typeface="Times New Roman"/>
                <a:sym typeface="Times New Roman"/>
              </a:rPr>
              <a:t>Faculty of Applied Mathematics and Informatics</a:t>
            </a:r>
            <a:br>
              <a:rPr lang="en-US" sz="2400" b="1" i="0" u="none" strike="noStrike" cap="none" dirty="0">
                <a:latin typeface="Times New Roman"/>
                <a:ea typeface="Times New Roman"/>
                <a:cs typeface="Times New Roman"/>
                <a:sym typeface="Times New Roman"/>
              </a:rPr>
            </a:br>
            <a:r>
              <a:rPr lang="en-US" sz="2400" b="1" i="0" u="none" strike="noStrike" cap="none" dirty="0">
                <a:latin typeface="Times New Roman"/>
                <a:ea typeface="Times New Roman"/>
                <a:cs typeface="Times New Roman"/>
                <a:sym typeface="Times New Roman"/>
              </a:rPr>
              <a:t>Department of Computer Technologies and Systems</a:t>
            </a:r>
            <a:br>
              <a:rPr lang="ru-RU" sz="2400" b="1" i="0" u="none" strike="noStrike" cap="none" dirty="0">
                <a:latin typeface="Times New Roman"/>
                <a:ea typeface="Times New Roman"/>
                <a:cs typeface="Times New Roman"/>
                <a:sym typeface="Times New Roman"/>
              </a:rPr>
            </a:br>
            <a:br>
              <a:rPr lang="ru-RU" sz="2400" b="1" dirty="0">
                <a:latin typeface="Times New Roman"/>
                <a:ea typeface="Times New Roman"/>
                <a:cs typeface="Times New Roman"/>
                <a:sym typeface="Times New Roman"/>
              </a:rPr>
            </a:br>
            <a:br>
              <a:rPr lang="ru-RU" sz="2400" b="1" dirty="0">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BUSKO EGOR ANDREEVICH </a:t>
            </a:r>
            <a:br>
              <a:rPr lang="en-US" sz="2400" b="1" dirty="0">
                <a:solidFill>
                  <a:srgbClr val="000000"/>
                </a:solidFill>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DETECTION AND RECOGNITION OF BUILDINGS ON SATELLITE RADAR IMAGES</a:t>
            </a:r>
            <a:br>
              <a:rPr lang="ru-RU" sz="2400" dirty="0"/>
            </a:br>
            <a:endParaRPr lang="ru-RU" sz="2400" b="0" i="0" u="none" strike="noStrike" cap="none" dirty="0">
              <a:solidFill>
                <a:schemeClr val="dk1"/>
              </a:solidFill>
            </a:endParaRPr>
          </a:p>
          <a:p>
            <a:pPr marL="0" marR="0" lvl="0" indent="0" algn="l"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Arial"/>
              <a:ea typeface="Arial"/>
              <a:cs typeface="Arial"/>
              <a:sym typeface="Arial"/>
            </a:endParaRPr>
          </a:p>
        </p:txBody>
      </p:sp>
      <p:graphicFrame>
        <p:nvGraphicFramePr>
          <p:cNvPr id="160" name="Google Shape;160;gaf7169c4c9_0_85"/>
          <p:cNvGraphicFramePr/>
          <p:nvPr>
            <p:extLst>
              <p:ext uri="{D42A27DB-BD31-4B8C-83A1-F6EECF244321}">
                <p14:modId xmlns:p14="http://schemas.microsoft.com/office/powerpoint/2010/main" val="3924681219"/>
              </p:ext>
            </p:extLst>
          </p:nvPr>
        </p:nvGraphicFramePr>
        <p:xfrm>
          <a:off x="3782886" y="5167620"/>
          <a:ext cx="8128000" cy="1539250"/>
        </p:xfrm>
        <a:graphic>
          <a:graphicData uri="http://schemas.openxmlformats.org/drawingml/2006/table">
            <a:tbl>
              <a:tblPr firstRow="1" bandRow="1">
                <a:noFill/>
                <a:tableStyleId>{09515C3A-88B6-4488-BD1C-20FD55C384AB}</a:tableStyleId>
              </a:tblPr>
              <a:tblGrid>
                <a:gridCol w="4499425">
                  <a:extLst>
                    <a:ext uri="{9D8B030D-6E8A-4147-A177-3AD203B41FA5}">
                      <a16:colId xmlns:a16="http://schemas.microsoft.com/office/drawing/2014/main" val="20000"/>
                    </a:ext>
                  </a:extLst>
                </a:gridCol>
                <a:gridCol w="3628575">
                  <a:extLst>
                    <a:ext uri="{9D8B030D-6E8A-4147-A177-3AD203B41FA5}">
                      <a16:colId xmlns:a16="http://schemas.microsoft.com/office/drawing/2014/main" val="20001"/>
                    </a:ext>
                  </a:extLst>
                </a:gridCol>
              </a:tblGrid>
              <a:tr h="11768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900" u="none" strike="noStrike" cap="none" dirty="0">
                          <a:solidFill>
                            <a:schemeClr val="dk1"/>
                          </a:solidFill>
                          <a:latin typeface="Times New Roman"/>
                          <a:ea typeface="Times New Roman"/>
                          <a:cs typeface="Times New Roman"/>
                          <a:sym typeface="Times New Roman"/>
                        </a:rPr>
                        <a:t>Project Manager:</a:t>
                      </a:r>
                    </a:p>
                    <a:p>
                      <a:pPr marL="0" marR="0" lvl="0" indent="0" algn="l" rtl="0">
                        <a:lnSpc>
                          <a:spcPct val="100000"/>
                        </a:lnSpc>
                        <a:spcBef>
                          <a:spcPts val="0"/>
                        </a:spcBef>
                        <a:spcAft>
                          <a:spcPts val="0"/>
                        </a:spcAft>
                        <a:buClr>
                          <a:schemeClr val="dk1"/>
                        </a:buClr>
                        <a:buSzPts val="1800"/>
                        <a:buFont typeface="Arial"/>
                        <a:buNone/>
                      </a:pPr>
                      <a:r>
                        <a:rPr lang="en-US" sz="1900" b="0" u="none" strike="noStrike" cap="none" dirty="0">
                          <a:solidFill>
                            <a:schemeClr val="dk1"/>
                          </a:solidFill>
                          <a:latin typeface="Times New Roman"/>
                          <a:ea typeface="Times New Roman"/>
                          <a:cs typeface="Times New Roman"/>
                          <a:sym typeface="Times New Roman"/>
                        </a:rPr>
                        <a:t>Associate Professor of the Department of CTS FPMI, Doctor of Technical Sciences</a:t>
                      </a:r>
                    </a:p>
                    <a:p>
                      <a:pPr marL="0" marR="0" lvl="0" indent="0" algn="l" rtl="0">
                        <a:lnSpc>
                          <a:spcPct val="100000"/>
                        </a:lnSpc>
                        <a:spcBef>
                          <a:spcPts val="0"/>
                        </a:spcBef>
                        <a:spcAft>
                          <a:spcPts val="0"/>
                        </a:spcAft>
                        <a:buClr>
                          <a:schemeClr val="dk1"/>
                        </a:buClr>
                        <a:buSzPts val="1800"/>
                        <a:buFont typeface="Arial"/>
                        <a:buNone/>
                      </a:pPr>
                      <a:r>
                        <a:rPr lang="en-US" sz="1900" b="0" u="none" strike="noStrike" cap="none" dirty="0" err="1">
                          <a:solidFill>
                            <a:schemeClr val="dk1"/>
                          </a:solidFill>
                          <a:latin typeface="Times New Roman"/>
                          <a:ea typeface="Times New Roman"/>
                          <a:cs typeface="Times New Roman"/>
                          <a:sym typeface="Times New Roman"/>
                        </a:rPr>
                        <a:t>Nedzved</a:t>
                      </a:r>
                      <a:r>
                        <a:rPr lang="en-US" sz="1900" b="0" u="none" strike="noStrike" cap="none" dirty="0">
                          <a:solidFill>
                            <a:schemeClr val="dk1"/>
                          </a:solidFill>
                          <a:latin typeface="Times New Roman"/>
                          <a:ea typeface="Times New Roman"/>
                          <a:cs typeface="Times New Roman"/>
                          <a:sym typeface="Times New Roman"/>
                        </a:rPr>
                        <a:t> Alexander Mikhailovich</a:t>
                      </a:r>
                      <a:endParaRPr sz="1500" b="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61" name="Google Shape;161;gaf7169c4c9_0_85"/>
          <p:cNvGraphicFramePr/>
          <p:nvPr>
            <p:extLst>
              <p:ext uri="{D42A27DB-BD31-4B8C-83A1-F6EECF244321}">
                <p14:modId xmlns:p14="http://schemas.microsoft.com/office/powerpoint/2010/main" val="504068996"/>
              </p:ext>
            </p:extLst>
          </p:nvPr>
        </p:nvGraphicFramePr>
        <p:xfrm>
          <a:off x="319104" y="5533380"/>
          <a:ext cx="2293450" cy="822970"/>
        </p:xfrm>
        <a:graphic>
          <a:graphicData uri="http://schemas.openxmlformats.org/drawingml/2006/table">
            <a:tbl>
              <a:tblPr firstRow="1" bandRow="1">
                <a:noFill/>
                <a:tableStyleId>{09515C3A-88B6-4488-BD1C-20FD55C384AB}</a:tableStyleId>
              </a:tblPr>
              <a:tblGrid>
                <a:gridCol w="2032200">
                  <a:extLst>
                    <a:ext uri="{9D8B030D-6E8A-4147-A177-3AD203B41FA5}">
                      <a16:colId xmlns:a16="http://schemas.microsoft.com/office/drawing/2014/main" val="20000"/>
                    </a:ext>
                  </a:extLst>
                </a:gridCol>
                <a:gridCol w="2612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u="none" strike="noStrike" cap="none" dirty="0">
                          <a:solidFill>
                            <a:schemeClr val="dk1"/>
                          </a:solidFill>
                          <a:latin typeface="Times New Roman"/>
                          <a:ea typeface="Times New Roman"/>
                          <a:cs typeface="Times New Roman"/>
                          <a:sym typeface="Times New Roman"/>
                        </a:rPr>
                        <a:t>Busko E. A.</a:t>
                      </a:r>
                    </a:p>
                    <a:p>
                      <a:pPr marL="0" marR="0" lvl="0" indent="0" algn="l" rtl="0">
                        <a:lnSpc>
                          <a:spcPct val="100000"/>
                        </a:lnSpc>
                        <a:spcBef>
                          <a:spcPts val="0"/>
                        </a:spcBef>
                        <a:spcAft>
                          <a:spcPts val="0"/>
                        </a:spcAft>
                        <a:buClr>
                          <a:srgbClr val="000000"/>
                        </a:buClr>
                        <a:buSzPts val="1600"/>
                        <a:buFont typeface="Arial"/>
                        <a:buNone/>
                      </a:pPr>
                      <a:r>
                        <a:rPr lang="en-US" sz="1600" b="0" u="none" strike="noStrike" cap="none" dirty="0">
                          <a:solidFill>
                            <a:schemeClr val="dk1"/>
                          </a:solidFill>
                          <a:latin typeface="Times New Roman"/>
                          <a:ea typeface="Times New Roman"/>
                          <a:cs typeface="Times New Roman"/>
                          <a:sym typeface="Times New Roman"/>
                        </a:rPr>
                        <a:t>Course work</a:t>
                      </a:r>
                    </a:p>
                    <a:p>
                      <a:pPr marL="0" marR="0" lvl="0" indent="0" algn="l" rtl="0">
                        <a:lnSpc>
                          <a:spcPct val="100000"/>
                        </a:lnSpc>
                        <a:spcBef>
                          <a:spcPts val="0"/>
                        </a:spcBef>
                        <a:spcAft>
                          <a:spcPts val="0"/>
                        </a:spcAft>
                        <a:buClr>
                          <a:srgbClr val="000000"/>
                        </a:buClr>
                        <a:buSzPts val="1600"/>
                        <a:buFont typeface="Arial"/>
                        <a:buNone/>
                      </a:pPr>
                      <a:r>
                        <a:rPr lang="en-US" sz="1600" b="0" u="none" strike="noStrike" cap="none" dirty="0">
                          <a:solidFill>
                            <a:schemeClr val="dk1"/>
                          </a:solidFill>
                          <a:latin typeface="Times New Roman"/>
                          <a:ea typeface="Times New Roman"/>
                          <a:cs typeface="Times New Roman"/>
                          <a:sym typeface="Times New Roman"/>
                        </a:rPr>
                        <a:t>Minsk, 2021</a:t>
                      </a:r>
                      <a:endParaRPr sz="1600" b="0" u="none" strike="noStrike" cap="none" dirty="0">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62" name="Google Shape;162;gaf7169c4c9_0_85"/>
          <p:cNvPicPr preferRelativeResize="0"/>
          <p:nvPr/>
        </p:nvPicPr>
        <p:blipFill rotWithShape="1">
          <a:blip r:embed="rId3">
            <a:alphaModFix/>
          </a:blip>
          <a:srcRect/>
          <a:stretch/>
        </p:blipFill>
        <p:spPr>
          <a:xfrm>
            <a:off x="319104" y="183854"/>
            <a:ext cx="1129237" cy="1485205"/>
          </a:xfrm>
          <a:prstGeom prst="rect">
            <a:avLst/>
          </a:prstGeom>
          <a:noFill/>
          <a:ln>
            <a:noFill/>
          </a:ln>
        </p:spPr>
      </p:pic>
      <p:sp>
        <p:nvSpPr>
          <p:cNvPr id="163" name="Google Shape;163;gaf7169c4c9_0_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ru-RU"/>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8"/>
          <p:cNvPicPr preferRelativeResize="0"/>
          <p:nvPr/>
        </p:nvPicPr>
        <p:blipFill rotWithShape="1">
          <a:blip r:embed="rId3">
            <a:alphaModFix/>
          </a:blip>
          <a:srcRect/>
          <a:stretch/>
        </p:blipFill>
        <p:spPr>
          <a:xfrm>
            <a:off x="534420" y="2666198"/>
            <a:ext cx="11123159" cy="2838551"/>
          </a:xfrm>
          <a:prstGeom prst="rect">
            <a:avLst/>
          </a:prstGeom>
          <a:noFill/>
          <a:ln>
            <a:noFill/>
          </a:ln>
        </p:spPr>
      </p:pic>
      <p:sp>
        <p:nvSpPr>
          <p:cNvPr id="222" name="Google Shape;222;p8"/>
          <p:cNvSpPr txBox="1"/>
          <p:nvPr/>
        </p:nvSpPr>
        <p:spPr>
          <a:xfrm>
            <a:off x="990600" y="458531"/>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Times New Roman"/>
              <a:buNone/>
            </a:pPr>
            <a:r>
              <a:rPr lang="en-US" sz="3200" b="0" i="0" u="none" strike="noStrike" cap="none" dirty="0">
                <a:solidFill>
                  <a:schemeClr val="dk1"/>
                </a:solidFill>
                <a:latin typeface="Times New Roman"/>
                <a:ea typeface="Times New Roman"/>
                <a:cs typeface="Times New Roman"/>
                <a:sym typeface="Times New Roman"/>
              </a:rPr>
              <a:t>Results of detection of buildings of three classes</a:t>
            </a:r>
            <a:endParaRPr lang="ru-RU" sz="1400" b="0" i="0" u="none" strike="noStrike" cap="none" dirty="0">
              <a:solidFill>
                <a:srgbClr val="000000"/>
              </a:solidFill>
              <a:latin typeface="Arial"/>
              <a:ea typeface="Arial"/>
              <a:cs typeface="Arial"/>
              <a:sym typeface="Arial"/>
            </a:endParaRPr>
          </a:p>
        </p:txBody>
      </p:sp>
      <p:pic>
        <p:nvPicPr>
          <p:cNvPr id="223" name="Google Shape;223;p8"/>
          <p:cNvPicPr preferRelativeResize="0"/>
          <p:nvPr/>
        </p:nvPicPr>
        <p:blipFill rotWithShape="1">
          <a:blip r:embed="rId4">
            <a:alphaModFix/>
          </a:blip>
          <a:srcRect/>
          <a:stretch/>
        </p:blipFill>
        <p:spPr>
          <a:xfrm>
            <a:off x="319104" y="183854"/>
            <a:ext cx="1129236" cy="1485204"/>
          </a:xfrm>
          <a:prstGeom prst="rect">
            <a:avLst/>
          </a:prstGeom>
          <a:noFill/>
          <a:ln>
            <a:noFill/>
          </a:ln>
        </p:spPr>
      </p:pic>
      <p:sp>
        <p:nvSpPr>
          <p:cNvPr id="3" name="TextBox 2">
            <a:extLst>
              <a:ext uri="{FF2B5EF4-FFF2-40B4-BE49-F238E27FC236}">
                <a16:creationId xmlns:a16="http://schemas.microsoft.com/office/drawing/2014/main" id="{69FF564D-35D2-FFDE-07D8-0EA31D68F74F}"/>
              </a:ext>
            </a:extLst>
          </p:cNvPr>
          <p:cNvSpPr txBox="1"/>
          <p:nvPr/>
        </p:nvSpPr>
        <p:spPr>
          <a:xfrm>
            <a:off x="1887792" y="4693415"/>
            <a:ext cx="8632723" cy="70788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dirty="0">
                <a:latin typeface="Times New Roman" panose="02020603050405020304" pitchFamily="18" charset="0"/>
                <a:cs typeface="Times New Roman" panose="02020603050405020304" pitchFamily="18" charset="0"/>
              </a:rPr>
              <a:t>T</a:t>
            </a:r>
            <a:r>
              <a:rPr lang="ru-RU" sz="2000" dirty="0" err="1">
                <a:latin typeface="Times New Roman" panose="02020603050405020304" pitchFamily="18" charset="0"/>
                <a:cs typeface="Times New Roman" panose="02020603050405020304" pitchFamily="18" charset="0"/>
              </a:rPr>
              <a:t>able</a:t>
            </a:r>
            <a:r>
              <a:rPr lang="ru-RU" sz="2000" dirty="0">
                <a:latin typeface="Times New Roman" panose="02020603050405020304" pitchFamily="18" charset="0"/>
                <a:cs typeface="Times New Roman" panose="02020603050405020304" pitchFamily="18" charset="0"/>
              </a:rPr>
              <a:t> 1 - </a:t>
            </a:r>
            <a:r>
              <a:rPr lang="en-US" sz="2000" dirty="0">
                <a:latin typeface="Times New Roman" panose="02020603050405020304" pitchFamily="18" charset="0"/>
                <a:cs typeface="Times New Roman" panose="02020603050405020304" pitchFamily="18" charset="0"/>
              </a:rPr>
              <a:t>B</a:t>
            </a:r>
            <a:r>
              <a:rPr lang="ru-RU" sz="2000" dirty="0" err="1">
                <a:latin typeface="Times New Roman" panose="02020603050405020304" pitchFamily="18" charset="0"/>
                <a:cs typeface="Times New Roman" panose="02020603050405020304" pitchFamily="18" charset="0"/>
              </a:rPr>
              <a:t>uilding</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detection</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accuracy</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for</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different</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classes</a:t>
            </a:r>
            <a:endParaRPr lang="en-US" sz="2000" dirty="0">
              <a:latin typeface="Times New Roman" panose="02020603050405020304" pitchFamily="18" charset="0"/>
              <a:cs typeface="Times New Roman" panose="02020603050405020304" pitchFamily="18" charset="0"/>
            </a:endParaRPr>
          </a:p>
          <a:p>
            <a:pPr algn="ctr"/>
            <a:endParaRPr 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9"/>
          <p:cNvPicPr preferRelativeResize="0"/>
          <p:nvPr/>
        </p:nvPicPr>
        <p:blipFill rotWithShape="1">
          <a:blip r:embed="rId3">
            <a:alphaModFix/>
          </a:blip>
          <a:srcRect/>
          <a:stretch/>
        </p:blipFill>
        <p:spPr>
          <a:xfrm>
            <a:off x="1552575" y="1902082"/>
            <a:ext cx="9086850" cy="4171950"/>
          </a:xfrm>
          <a:prstGeom prst="rect">
            <a:avLst/>
          </a:prstGeom>
          <a:noFill/>
          <a:ln>
            <a:noFill/>
          </a:ln>
        </p:spPr>
      </p:pic>
      <p:sp>
        <p:nvSpPr>
          <p:cNvPr id="229" name="Google Shape;229;p9"/>
          <p:cNvSpPr txBox="1"/>
          <p:nvPr/>
        </p:nvSpPr>
        <p:spPr>
          <a:xfrm>
            <a:off x="971747" y="180180"/>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Times New Roman"/>
              <a:buNone/>
            </a:pPr>
            <a:r>
              <a:rPr lang="en-US" sz="3200" b="0" i="0" u="none" strike="noStrike" cap="none" dirty="0">
                <a:solidFill>
                  <a:schemeClr val="dk1"/>
                </a:solidFill>
                <a:latin typeface="Times New Roman"/>
                <a:ea typeface="Times New Roman"/>
                <a:cs typeface="Times New Roman"/>
                <a:sym typeface="Times New Roman"/>
              </a:rPr>
              <a:t>Estimation of losses and average accuracy of the model</a:t>
            </a:r>
            <a:endParaRPr sz="1400" b="0" i="0" u="none" strike="noStrike" cap="none" dirty="0">
              <a:solidFill>
                <a:srgbClr val="000000"/>
              </a:solidFill>
              <a:latin typeface="Arial"/>
              <a:ea typeface="Arial"/>
              <a:cs typeface="Arial"/>
              <a:sym typeface="Arial"/>
            </a:endParaRPr>
          </a:p>
        </p:txBody>
      </p:sp>
      <p:pic>
        <p:nvPicPr>
          <p:cNvPr id="230" name="Google Shape;230;p9"/>
          <p:cNvPicPr preferRelativeResize="0"/>
          <p:nvPr/>
        </p:nvPicPr>
        <p:blipFill rotWithShape="1">
          <a:blip r:embed="rId4">
            <a:alphaModFix/>
          </a:blip>
          <a:srcRect/>
          <a:stretch/>
        </p:blipFill>
        <p:spPr>
          <a:xfrm>
            <a:off x="319104" y="183854"/>
            <a:ext cx="1129236" cy="1485204"/>
          </a:xfrm>
          <a:prstGeom prst="rect">
            <a:avLst/>
          </a:prstGeom>
          <a:noFill/>
          <a:ln>
            <a:noFill/>
          </a:ln>
        </p:spPr>
      </p:pic>
      <p:sp>
        <p:nvSpPr>
          <p:cNvPr id="3" name="TextBox 2">
            <a:extLst>
              <a:ext uri="{FF2B5EF4-FFF2-40B4-BE49-F238E27FC236}">
                <a16:creationId xmlns:a16="http://schemas.microsoft.com/office/drawing/2014/main" id="{07FE2B75-9C75-5365-BE4F-1D1D090F0719}"/>
              </a:ext>
            </a:extLst>
          </p:cNvPr>
          <p:cNvSpPr txBox="1"/>
          <p:nvPr/>
        </p:nvSpPr>
        <p:spPr>
          <a:xfrm>
            <a:off x="1523078" y="5214958"/>
            <a:ext cx="8824896" cy="70788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u-RU" sz="2000" dirty="0" err="1">
                <a:latin typeface="Times New Roman" panose="02020603050405020304" pitchFamily="18" charset="0"/>
                <a:cs typeface="Times New Roman" panose="02020603050405020304" pitchFamily="18" charset="0"/>
              </a:rPr>
              <a:t>Figure</a:t>
            </a:r>
            <a:r>
              <a:rPr lang="ru-RU"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a:t>
            </a:r>
            <a:r>
              <a:rPr lang="ru-RU" sz="2000" dirty="0">
                <a:latin typeface="Times New Roman" panose="02020603050405020304" pitchFamily="18" charset="0"/>
                <a:cs typeface="Times New Roman" panose="02020603050405020304" pitchFamily="18" charset="0"/>
              </a:rPr>
              <a:t>.10 - </a:t>
            </a:r>
            <a:r>
              <a:rPr lang="ru-RU" sz="2000" dirty="0" err="1">
                <a:latin typeface="Times New Roman" panose="02020603050405020304" pitchFamily="18" charset="0"/>
                <a:cs typeface="Times New Roman" panose="02020603050405020304" pitchFamily="18" charset="0"/>
              </a:rPr>
              <a:t>Dependence</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of</a:t>
            </a:r>
            <a:r>
              <a:rPr lang="ru-RU" sz="2000" dirty="0">
                <a:latin typeface="Times New Roman" panose="02020603050405020304" pitchFamily="18" charset="0"/>
                <a:cs typeface="Times New Roman" panose="02020603050405020304" pitchFamily="18" charset="0"/>
              </a:rPr>
              <a:t> a) </a:t>
            </a:r>
            <a:r>
              <a:rPr lang="ru-RU" sz="2000" dirty="0" err="1">
                <a:latin typeface="Times New Roman" panose="02020603050405020304" pitchFamily="18" charset="0"/>
                <a:cs typeface="Times New Roman" panose="02020603050405020304" pitchFamily="18" charset="0"/>
              </a:rPr>
              <a:t>average</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accuracy</a:t>
            </a:r>
            <a:r>
              <a:rPr lang="ru-RU" sz="2000" dirty="0">
                <a:latin typeface="Times New Roman" panose="02020603050405020304" pitchFamily="18" charset="0"/>
                <a:cs typeface="Times New Roman" panose="02020603050405020304" pitchFamily="18" charset="0"/>
              </a:rPr>
              <a:t>, b) </a:t>
            </a:r>
            <a:r>
              <a:rPr lang="ru-RU" sz="2000" dirty="0" err="1">
                <a:latin typeface="Times New Roman" panose="02020603050405020304" pitchFamily="18" charset="0"/>
                <a:cs typeface="Times New Roman" panose="02020603050405020304" pitchFamily="18" charset="0"/>
              </a:rPr>
              <a:t>model</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losses</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on</a:t>
            </a:r>
            <a:r>
              <a:rPr lang="ru-RU"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tens</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of</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iterations</a:t>
            </a:r>
            <a:endParaRPr 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Clr>
                <a:srgbClr val="000000"/>
              </a:buClr>
              <a:buSzPts val="2000"/>
              <a:buNone/>
            </a:pPr>
            <a:r>
              <a:rPr lang="en-US" sz="2000" dirty="0">
                <a:solidFill>
                  <a:srgbClr val="000000"/>
                </a:solidFill>
                <a:latin typeface="Times New Roman"/>
                <a:ea typeface="Times New Roman"/>
                <a:cs typeface="Times New Roman"/>
                <a:sym typeface="Times New Roman"/>
              </a:rPr>
              <a:t>To prepare the training set, an application was developed that allows you to select and classify the corresponding fragments. On their basis, the YOLOv4 neural network model was trained. The trained YOLOv4 model showed quite good results in detecting three classes of buildings on satellite radar images, especially skyscraper class buildings. The trained model is intended to solve cadastral problems - the search for illegal buildings.</a:t>
            </a:r>
            <a:endParaRPr sz="3200" dirty="0"/>
          </a:p>
        </p:txBody>
      </p:sp>
      <p:pic>
        <p:nvPicPr>
          <p:cNvPr id="236" name="Google Shape;236;p10"/>
          <p:cNvPicPr preferRelativeResize="0"/>
          <p:nvPr/>
        </p:nvPicPr>
        <p:blipFill rotWithShape="1">
          <a:blip r:embed="rId3">
            <a:alphaModFix/>
          </a:blip>
          <a:srcRect/>
          <a:stretch/>
        </p:blipFill>
        <p:spPr>
          <a:xfrm>
            <a:off x="319104" y="183854"/>
            <a:ext cx="1129236" cy="1485204"/>
          </a:xfrm>
          <a:prstGeom prst="rect">
            <a:avLst/>
          </a:prstGeom>
          <a:noFill/>
          <a:ln>
            <a:noFill/>
          </a:ln>
        </p:spPr>
      </p:pic>
      <p:sp>
        <p:nvSpPr>
          <p:cNvPr id="237" name="Google Shape;237;p10"/>
          <p:cNvSpPr txBox="1"/>
          <p:nvPr/>
        </p:nvSpPr>
        <p:spPr>
          <a:xfrm>
            <a:off x="2293256" y="365125"/>
            <a:ext cx="9060543"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3200" dirty="0">
                <a:solidFill>
                  <a:schemeClr val="dk1"/>
                </a:solidFill>
                <a:latin typeface="Times New Roman"/>
                <a:cs typeface="Times New Roman"/>
                <a:sym typeface="Times New Roman"/>
              </a:rPr>
              <a:t>Conclusion</a:t>
            </a:r>
            <a:endParaRPr sz="3200" dirty="0">
              <a:solidFill>
                <a:schemeClr val="dk1"/>
              </a:solidFill>
              <a:latin typeface="Times New Roman"/>
              <a:cs typeface="Times New Roman"/>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
          <p:cNvSpPr txBox="1">
            <a:spLocks noGrp="1"/>
          </p:cNvSpPr>
          <p:nvPr>
            <p:ph type="body" idx="1"/>
          </p:nvPr>
        </p:nvSpPr>
        <p:spPr>
          <a:xfrm>
            <a:off x="838200" y="1825625"/>
            <a:ext cx="10515600" cy="44997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r>
              <a:rPr lang="ru-RU" sz="2000" dirty="0">
                <a:highlight>
                  <a:srgbClr val="FFFFFF"/>
                </a:highlight>
                <a:latin typeface="Times New Roman"/>
                <a:ea typeface="Times New Roman"/>
                <a:cs typeface="Times New Roman"/>
                <a:sym typeface="Times New Roman"/>
              </a:rPr>
              <a:t>	</a:t>
            </a:r>
            <a:r>
              <a:rPr lang="en-US" sz="2000" dirty="0">
                <a:highlight>
                  <a:srgbClr val="FFFFFF"/>
                </a:highlight>
                <a:latin typeface="Times New Roman"/>
                <a:ea typeface="Times New Roman"/>
                <a:cs typeface="Times New Roman"/>
                <a:sym typeface="Times New Roman"/>
              </a:rPr>
              <a:t>The purpose of this course work is to study the pre-processing of SAR images, as well as the implementation of building recognition on satellite radar images using the YOLO neural network.</a:t>
            </a:r>
            <a:endParaRPr sz="2000" dirty="0">
              <a:latin typeface="Times New Roman"/>
              <a:ea typeface="Times New Roman"/>
              <a:cs typeface="Times New Roman"/>
              <a:sym typeface="Times New Roman"/>
            </a:endParaRPr>
          </a:p>
          <a:p>
            <a:pPr marL="0" marR="0" lvl="0" indent="0" algn="just" rtl="0">
              <a:lnSpc>
                <a:spcPct val="100000"/>
              </a:lnSpc>
              <a:spcBef>
                <a:spcPts val="600"/>
              </a:spcBef>
              <a:spcAft>
                <a:spcPts val="0"/>
              </a:spcAft>
              <a:buClr>
                <a:srgbClr val="000000"/>
              </a:buClr>
              <a:buSzPts val="2000"/>
              <a:buNone/>
            </a:pPr>
            <a:r>
              <a:rPr lang="ru-RU" sz="2000" dirty="0">
                <a:solidFill>
                  <a:srgbClr val="000000"/>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Work tasks</a:t>
            </a:r>
            <a:r>
              <a:rPr lang="ru-RU" sz="2100" dirty="0">
                <a:solidFill>
                  <a:srgbClr val="000000"/>
                </a:solidFill>
                <a:latin typeface="Times New Roman"/>
                <a:ea typeface="Times New Roman"/>
                <a:cs typeface="Times New Roman"/>
                <a:sym typeface="Times New Roman"/>
              </a:rPr>
              <a:t>:</a:t>
            </a:r>
            <a:endParaRPr lang="ru-RU" sz="2100" dirty="0">
              <a:latin typeface="Times New Roman"/>
              <a:ea typeface="Times New Roman"/>
              <a:cs typeface="Times New Roman"/>
              <a:sym typeface="Times New Roman"/>
            </a:endParaRPr>
          </a:p>
          <a:p>
            <a:pPr marL="342900" marR="0" lvl="0" indent="-342900" algn="just" rtl="0">
              <a:lnSpc>
                <a:spcPct val="100000"/>
              </a:lnSpc>
              <a:spcBef>
                <a:spcPts val="600"/>
              </a:spcBef>
              <a:spcAft>
                <a:spcPts val="0"/>
              </a:spcAft>
              <a:buClr>
                <a:srgbClr val="000000"/>
              </a:buClr>
              <a:buSzPts val="2000"/>
              <a:buFont typeface="Calibri"/>
              <a:buAutoNum type="arabicPeriod"/>
            </a:pPr>
            <a:r>
              <a:rPr lang="en-US" sz="2000" dirty="0">
                <a:solidFill>
                  <a:srgbClr val="000000"/>
                </a:solidFill>
                <a:latin typeface="Times New Roman"/>
                <a:ea typeface="Times New Roman"/>
                <a:cs typeface="Times New Roman"/>
                <a:sym typeface="Times New Roman"/>
              </a:rPr>
              <a:t>Processing of SAR images and extraction of informative fragments</a:t>
            </a:r>
          </a:p>
          <a:p>
            <a:pPr marL="342900" marR="0" lvl="0" indent="-342900" algn="just" rtl="0">
              <a:lnSpc>
                <a:spcPct val="100000"/>
              </a:lnSpc>
              <a:spcBef>
                <a:spcPts val="600"/>
              </a:spcBef>
              <a:spcAft>
                <a:spcPts val="0"/>
              </a:spcAft>
              <a:buClr>
                <a:srgbClr val="000000"/>
              </a:buClr>
              <a:buSzPts val="2000"/>
              <a:buFont typeface="Calibri"/>
              <a:buAutoNum type="arabicPeriod"/>
            </a:pPr>
            <a:r>
              <a:rPr lang="en-US" sz="2000" dirty="0">
                <a:solidFill>
                  <a:srgbClr val="000000"/>
                </a:solidFill>
                <a:latin typeface="Times New Roman"/>
                <a:ea typeface="Times New Roman"/>
                <a:cs typeface="Times New Roman"/>
                <a:sym typeface="Times New Roman"/>
              </a:rPr>
              <a:t>From a large number of different structures in the image, determine which building classes will be detected</a:t>
            </a:r>
          </a:p>
          <a:p>
            <a:pPr marL="342900" marR="0" lvl="0" indent="-342900" algn="just" rtl="0">
              <a:lnSpc>
                <a:spcPct val="100000"/>
              </a:lnSpc>
              <a:spcBef>
                <a:spcPts val="600"/>
              </a:spcBef>
              <a:spcAft>
                <a:spcPts val="0"/>
              </a:spcAft>
              <a:buClr>
                <a:srgbClr val="000000"/>
              </a:buClr>
              <a:buSzPts val="2000"/>
              <a:buFont typeface="Calibri"/>
              <a:buAutoNum type="arabicPeriod"/>
            </a:pPr>
            <a:r>
              <a:rPr lang="en-US" sz="2000" dirty="0">
                <a:solidFill>
                  <a:srgbClr val="000000"/>
                </a:solidFill>
                <a:latin typeface="Times New Roman"/>
                <a:ea typeface="Times New Roman"/>
                <a:cs typeface="Times New Roman"/>
                <a:sym typeface="Times New Roman"/>
              </a:rPr>
              <a:t>Solve a problem with small enough data to train the network</a:t>
            </a:r>
          </a:p>
          <a:p>
            <a:pPr marL="342900" marR="0" lvl="0" indent="-342900" algn="just" rtl="0">
              <a:lnSpc>
                <a:spcPct val="100000"/>
              </a:lnSpc>
              <a:spcBef>
                <a:spcPts val="600"/>
              </a:spcBef>
              <a:spcAft>
                <a:spcPts val="0"/>
              </a:spcAft>
              <a:buClr>
                <a:srgbClr val="000000"/>
              </a:buClr>
              <a:buSzPts val="2000"/>
              <a:buFont typeface="Calibri"/>
              <a:buAutoNum type="arabicPeriod"/>
            </a:pPr>
            <a:r>
              <a:rPr lang="en-US" sz="2000" dirty="0">
                <a:solidFill>
                  <a:srgbClr val="000000"/>
                </a:solidFill>
                <a:latin typeface="Times New Roman"/>
                <a:ea typeface="Times New Roman"/>
                <a:cs typeface="Times New Roman"/>
                <a:sym typeface="Times New Roman"/>
              </a:rPr>
              <a:t>Generate a dataset suitable for our chosen network model</a:t>
            </a:r>
          </a:p>
          <a:p>
            <a:pPr marL="342900" marR="0" lvl="0" indent="-342900" algn="just" rtl="0">
              <a:lnSpc>
                <a:spcPct val="100000"/>
              </a:lnSpc>
              <a:spcBef>
                <a:spcPts val="600"/>
              </a:spcBef>
              <a:spcAft>
                <a:spcPts val="0"/>
              </a:spcAft>
              <a:buClr>
                <a:srgbClr val="000000"/>
              </a:buClr>
              <a:buSzPts val="2000"/>
              <a:buFont typeface="Calibri"/>
              <a:buAutoNum type="arabicPeriod"/>
            </a:pPr>
            <a:r>
              <a:rPr lang="en-US" sz="2000" dirty="0">
                <a:latin typeface="Times New Roman"/>
                <a:ea typeface="Times New Roman"/>
                <a:cs typeface="Times New Roman"/>
                <a:sym typeface="Times New Roman"/>
              </a:rPr>
              <a:t>Train and test a neural network model to identify buildings in SAR images</a:t>
            </a:r>
            <a:endParaRPr dirty="0">
              <a:latin typeface="Times New Roman"/>
              <a:ea typeface="Times New Roman"/>
              <a:cs typeface="Times New Roman"/>
              <a:sym typeface="Times New Roman"/>
            </a:endParaRPr>
          </a:p>
        </p:txBody>
      </p:sp>
      <p:pic>
        <p:nvPicPr>
          <p:cNvPr id="169" name="Google Shape;169;p2"/>
          <p:cNvPicPr preferRelativeResize="0"/>
          <p:nvPr/>
        </p:nvPicPr>
        <p:blipFill rotWithShape="1">
          <a:blip r:embed="rId3">
            <a:alphaModFix/>
          </a:blip>
          <a:srcRect/>
          <a:stretch/>
        </p:blipFill>
        <p:spPr>
          <a:xfrm>
            <a:off x="319104" y="183854"/>
            <a:ext cx="1129236" cy="1485204"/>
          </a:xfrm>
          <a:prstGeom prst="rect">
            <a:avLst/>
          </a:prstGeom>
          <a:noFill/>
          <a:ln>
            <a:noFill/>
          </a:ln>
        </p:spPr>
      </p:pic>
      <p:sp>
        <p:nvSpPr>
          <p:cNvPr id="170" name="Google Shape;170;p2"/>
          <p:cNvSpPr txBox="1">
            <a:spLocks noGrp="1"/>
          </p:cNvSpPr>
          <p:nvPr>
            <p:ph type="title"/>
          </p:nvPr>
        </p:nvSpPr>
        <p:spPr>
          <a:xfrm>
            <a:off x="2245573" y="263674"/>
            <a:ext cx="756887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Objectives and purpose of the project</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
          <p:cNvPicPr preferRelativeResize="0"/>
          <p:nvPr/>
        </p:nvPicPr>
        <p:blipFill rotWithShape="1">
          <a:blip r:embed="rId3">
            <a:alphaModFix/>
          </a:blip>
          <a:srcRect/>
          <a:stretch/>
        </p:blipFill>
        <p:spPr>
          <a:xfrm>
            <a:off x="319104" y="183854"/>
            <a:ext cx="1129236" cy="1485204"/>
          </a:xfrm>
          <a:prstGeom prst="rect">
            <a:avLst/>
          </a:prstGeom>
          <a:noFill/>
          <a:ln>
            <a:noFill/>
          </a:ln>
        </p:spPr>
      </p:pic>
      <p:pic>
        <p:nvPicPr>
          <p:cNvPr id="176" name="Google Shape;176;p3" descr="A close up of a map&#10;&#10;Description automatically generated"/>
          <p:cNvPicPr preferRelativeResize="0"/>
          <p:nvPr/>
        </p:nvPicPr>
        <p:blipFill rotWithShape="1">
          <a:blip r:embed="rId4">
            <a:alphaModFix/>
          </a:blip>
          <a:srcRect/>
          <a:stretch/>
        </p:blipFill>
        <p:spPr>
          <a:xfrm>
            <a:off x="1322832" y="1669058"/>
            <a:ext cx="5659401" cy="4291706"/>
          </a:xfrm>
          <a:prstGeom prst="rect">
            <a:avLst/>
          </a:prstGeom>
          <a:noFill/>
          <a:ln>
            <a:noFill/>
          </a:ln>
        </p:spPr>
      </p:pic>
      <p:sp>
        <p:nvSpPr>
          <p:cNvPr id="177" name="Google Shape;177;p3"/>
          <p:cNvSpPr txBox="1"/>
          <p:nvPr/>
        </p:nvSpPr>
        <p:spPr>
          <a:xfrm>
            <a:off x="2293613" y="263674"/>
            <a:ext cx="8789254"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b="0" i="0" u="none" strike="noStrike" cap="none" dirty="0">
                <a:solidFill>
                  <a:srgbClr val="000000"/>
                </a:solidFill>
                <a:latin typeface="Times New Roman"/>
                <a:ea typeface="Times New Roman"/>
                <a:cs typeface="Times New Roman"/>
                <a:sym typeface="Times New Roman"/>
              </a:rPr>
              <a:t>Schematic representation of satellite operation</a:t>
            </a:r>
            <a:endParaRPr sz="3200" b="0" i="0" u="none" strike="noStrike" cap="none" dirty="0">
              <a:solidFill>
                <a:schemeClr val="dk1"/>
              </a:solidFill>
              <a:latin typeface="Calibri"/>
              <a:ea typeface="Calibri"/>
              <a:cs typeface="Calibri"/>
              <a:sym typeface="Calibri"/>
            </a:endParaRPr>
          </a:p>
        </p:txBody>
      </p:sp>
      <p:sp>
        <p:nvSpPr>
          <p:cNvPr id="178" name="Google Shape;178;p3"/>
          <p:cNvSpPr txBox="1"/>
          <p:nvPr/>
        </p:nvSpPr>
        <p:spPr>
          <a:xfrm>
            <a:off x="7411325" y="2245575"/>
            <a:ext cx="4085700" cy="3715200"/>
          </a:xfrm>
          <a:prstGeom prst="rect">
            <a:avLst/>
          </a:prstGeom>
          <a:noFill/>
          <a:ln>
            <a:noFill/>
          </a:ln>
        </p:spPr>
        <p:txBody>
          <a:bodyPr spcFirstLastPara="1" wrap="square" lIns="91425" tIns="91425" rIns="91425" bIns="91425" anchor="t" anchorCtr="0">
            <a:noAutofit/>
          </a:bodyPr>
          <a:lstStyle/>
          <a:p>
            <a:pPr marL="0" lvl="0" indent="45720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SAR is a form of radar that is used to create 2D images or 3D reconstructions of objects such as landscapes.</a:t>
            </a:r>
          </a:p>
          <a:p>
            <a:pPr marL="0" lvl="0" indent="45720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SAR uses the movement of a radar antenna over a target area.</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838200" y="18385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00"/>
              </a:buClr>
              <a:buSzPts val="3200"/>
              <a:buFont typeface="Times New Roman"/>
              <a:buNone/>
            </a:pPr>
            <a:r>
              <a:rPr lang="en-US" sz="3200" dirty="0">
                <a:solidFill>
                  <a:srgbClr val="000000"/>
                </a:solidFill>
                <a:latin typeface="Times New Roman"/>
                <a:ea typeface="Times New Roman"/>
                <a:cs typeface="Times New Roman"/>
                <a:sym typeface="Times New Roman"/>
              </a:rPr>
              <a:t>Satellite images</a:t>
            </a:r>
            <a:endParaRPr dirty="0"/>
          </a:p>
        </p:txBody>
      </p:sp>
      <p:pic>
        <p:nvPicPr>
          <p:cNvPr id="184" name="Google Shape;184;p4"/>
          <p:cNvPicPr preferRelativeResize="0"/>
          <p:nvPr/>
        </p:nvPicPr>
        <p:blipFill rotWithShape="1">
          <a:blip r:embed="rId3">
            <a:alphaModFix/>
          </a:blip>
          <a:srcRect/>
          <a:stretch/>
        </p:blipFill>
        <p:spPr>
          <a:xfrm>
            <a:off x="319104" y="183854"/>
            <a:ext cx="1129236" cy="1485204"/>
          </a:xfrm>
          <a:prstGeom prst="rect">
            <a:avLst/>
          </a:prstGeom>
          <a:noFill/>
          <a:ln>
            <a:noFill/>
          </a:ln>
        </p:spPr>
      </p:pic>
      <p:pic>
        <p:nvPicPr>
          <p:cNvPr id="3" name="Рисунок 2">
            <a:extLst>
              <a:ext uri="{FF2B5EF4-FFF2-40B4-BE49-F238E27FC236}">
                <a16:creationId xmlns:a16="http://schemas.microsoft.com/office/drawing/2014/main" id="{B502E6E3-A992-4EEF-B83D-4D739FAA8E1B}"/>
              </a:ext>
            </a:extLst>
          </p:cNvPr>
          <p:cNvPicPr>
            <a:picLocks noChangeAspect="1"/>
          </p:cNvPicPr>
          <p:nvPr/>
        </p:nvPicPr>
        <p:blipFill>
          <a:blip r:embed="rId4"/>
          <a:stretch>
            <a:fillRect/>
          </a:stretch>
        </p:blipFill>
        <p:spPr>
          <a:xfrm>
            <a:off x="1448340" y="1568410"/>
            <a:ext cx="9577287" cy="4756215"/>
          </a:xfrm>
          <a:prstGeom prst="rect">
            <a:avLst/>
          </a:prstGeom>
        </p:spPr>
      </p:pic>
      <p:sp>
        <p:nvSpPr>
          <p:cNvPr id="4" name="TextBox 3">
            <a:extLst>
              <a:ext uri="{FF2B5EF4-FFF2-40B4-BE49-F238E27FC236}">
                <a16:creationId xmlns:a16="http://schemas.microsoft.com/office/drawing/2014/main" id="{D3CF5B7C-2989-0C4B-480E-E8718423C3D0}"/>
              </a:ext>
            </a:extLst>
          </p:cNvPr>
          <p:cNvSpPr txBox="1"/>
          <p:nvPr/>
        </p:nvSpPr>
        <p:spPr>
          <a:xfrm>
            <a:off x="1573162" y="5185029"/>
            <a:ext cx="9577286" cy="1154162"/>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457200" lvl="3" indent="-457200" algn="ctr">
              <a:buAutoNum type="alphaLcParenR"/>
            </a:pPr>
            <a:r>
              <a:rPr lang="en-US" sz="2000" dirty="0">
                <a:latin typeface="Times New Roman" panose="02020603050405020304" pitchFamily="18" charset="0"/>
                <a:cs typeface="Times New Roman" panose="02020603050405020304" pitchFamily="18" charset="0"/>
              </a:rPr>
              <a:t>                                                               b)</a:t>
            </a:r>
          </a:p>
          <a:p>
            <a:pPr marL="457200" indent="-457200" algn="ctr">
              <a:buAutoNum type="alphaLcParenR"/>
            </a:pPr>
            <a:endParaRPr lang="en-US" sz="9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Image 1 - </a:t>
            </a:r>
            <a:r>
              <a:rPr lang="ru-RU" sz="2000" dirty="0">
                <a:latin typeface="Times New Roman" panose="02020603050405020304" pitchFamily="18" charset="0"/>
                <a:cs typeface="Times New Roman" panose="02020603050405020304" pitchFamily="18" charset="0"/>
              </a:rPr>
              <a:t>Satellite </a:t>
            </a:r>
            <a:r>
              <a:rPr lang="ru-RU" sz="2000" dirty="0" err="1">
                <a:latin typeface="Times New Roman" panose="02020603050405020304" pitchFamily="18" charset="0"/>
                <a:cs typeface="Times New Roman" panose="02020603050405020304" pitchFamily="18" charset="0"/>
              </a:rPr>
              <a:t>images</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of</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multi-storey</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buildings</a:t>
            </a:r>
            <a:r>
              <a:rPr lang="ru-RU" sz="2000" dirty="0">
                <a:latin typeface="Times New Roman" panose="02020603050405020304" pitchFamily="18" charset="0"/>
                <a:cs typeface="Times New Roman" panose="02020603050405020304" pitchFamily="18" charset="0"/>
              </a:rPr>
              <a:t>: a) </a:t>
            </a:r>
            <a:r>
              <a:rPr lang="ru-RU" sz="2000" dirty="0" err="1">
                <a:latin typeface="Times New Roman" panose="02020603050405020304" pitchFamily="18" charset="0"/>
                <a:cs typeface="Times New Roman" panose="02020603050405020304" pitchFamily="18" charset="0"/>
              </a:rPr>
              <a:t>color</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image</a:t>
            </a:r>
            <a:r>
              <a:rPr lang="ru-RU" sz="2000" dirty="0">
                <a:latin typeface="Times New Roman" panose="02020603050405020304" pitchFamily="18" charset="0"/>
                <a:cs typeface="Times New Roman" panose="02020603050405020304" pitchFamily="18" charset="0"/>
              </a:rPr>
              <a:t>, b) SAR </a:t>
            </a:r>
            <a:r>
              <a:rPr lang="ru-RU" sz="2000" dirty="0" err="1">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lgn="ctr"/>
            <a:endParaRPr 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ffd4a152f_0_0"/>
          <p:cNvSpPr txBox="1">
            <a:spLocks noGrp="1"/>
          </p:cNvSpPr>
          <p:nvPr>
            <p:ph type="body" idx="1"/>
          </p:nvPr>
        </p:nvSpPr>
        <p:spPr>
          <a:xfrm>
            <a:off x="6673325" y="2123100"/>
            <a:ext cx="4947000" cy="2909276"/>
          </a:xfrm>
          <a:prstGeom prst="rect">
            <a:avLst/>
          </a:prstGeom>
        </p:spPr>
        <p:txBody>
          <a:bodyPr spcFirstLastPara="1" wrap="square" lIns="91425" tIns="45700" rIns="91425" bIns="45700" anchor="t" anchorCtr="0">
            <a:noAutofit/>
          </a:bodyPr>
          <a:lstStyle/>
          <a:p>
            <a:pPr marL="457200" lvl="0" indent="457200" algn="just" rtl="0">
              <a:spcBef>
                <a:spcPts val="1000"/>
              </a:spcBef>
              <a:spcAft>
                <a:spcPts val="0"/>
              </a:spcAft>
              <a:buNone/>
            </a:pPr>
            <a:r>
              <a:rPr lang="en-US" sz="2000" dirty="0">
                <a:latin typeface="Times New Roman" panose="02020603050405020304" pitchFamily="18" charset="0"/>
                <a:cs typeface="Times New Roman" panose="02020603050405020304" pitchFamily="18" charset="0"/>
              </a:rPr>
              <a:t>Based on the profile of the building on the SAR image with a description of the shadow, key classes were determined to be determined using the Yolo network.</a:t>
            </a:r>
            <a:endParaRPr sz="2000" dirty="0">
              <a:latin typeface="Times New Roman" panose="02020603050405020304" pitchFamily="18" charset="0"/>
              <a:cs typeface="Times New Roman" panose="02020603050405020304" pitchFamily="18" charset="0"/>
            </a:endParaRPr>
          </a:p>
        </p:txBody>
      </p:sp>
      <p:pic>
        <p:nvPicPr>
          <p:cNvPr id="191" name="Google Shape;191;gaffd4a152f_0_0"/>
          <p:cNvPicPr preferRelativeResize="0"/>
          <p:nvPr/>
        </p:nvPicPr>
        <p:blipFill rotWithShape="1">
          <a:blip r:embed="rId3">
            <a:alphaModFix/>
          </a:blip>
          <a:srcRect/>
          <a:stretch/>
        </p:blipFill>
        <p:spPr>
          <a:xfrm>
            <a:off x="319104" y="183854"/>
            <a:ext cx="1129237" cy="1485205"/>
          </a:xfrm>
          <a:prstGeom prst="rect">
            <a:avLst/>
          </a:prstGeom>
          <a:noFill/>
          <a:ln>
            <a:noFill/>
          </a:ln>
        </p:spPr>
      </p:pic>
      <p:sp>
        <p:nvSpPr>
          <p:cNvPr id="192" name="Google Shape;192;gaffd4a152f_0_0"/>
          <p:cNvSpPr txBox="1">
            <a:spLocks noGrp="1"/>
          </p:cNvSpPr>
          <p:nvPr>
            <p:ph type="title"/>
          </p:nvPr>
        </p:nvSpPr>
        <p:spPr>
          <a:xfrm>
            <a:off x="838200" y="183854"/>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Times New Roman"/>
              <a:buNone/>
            </a:pPr>
            <a:r>
              <a:rPr lang="en-US" sz="3200" dirty="0">
                <a:solidFill>
                  <a:srgbClr val="000000"/>
                </a:solidFill>
                <a:latin typeface="Times New Roman"/>
                <a:ea typeface="Times New Roman"/>
                <a:cs typeface="Times New Roman"/>
                <a:sym typeface="Times New Roman"/>
              </a:rPr>
              <a:t>Solving the problem of selecting buildings</a:t>
            </a:r>
            <a:endParaRPr dirty="0"/>
          </a:p>
        </p:txBody>
      </p:sp>
      <p:pic>
        <p:nvPicPr>
          <p:cNvPr id="193" name="Google Shape;193;gaffd4a152f_0_0"/>
          <p:cNvPicPr preferRelativeResize="0"/>
          <p:nvPr/>
        </p:nvPicPr>
        <p:blipFill>
          <a:blip r:embed="rId4">
            <a:alphaModFix/>
          </a:blip>
          <a:stretch>
            <a:fillRect/>
          </a:stretch>
        </p:blipFill>
        <p:spPr>
          <a:xfrm>
            <a:off x="1889713" y="1669050"/>
            <a:ext cx="4652224" cy="480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
          <p:cNvSpPr txBox="1">
            <a:spLocks noGrp="1"/>
          </p:cNvSpPr>
          <p:nvPr>
            <p:ph type="title"/>
          </p:nvPr>
        </p:nvSpPr>
        <p:spPr>
          <a:xfrm>
            <a:off x="883722" y="18385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Quantifying Buildings for Learning</a:t>
            </a:r>
            <a:endParaRPr dirty="0"/>
          </a:p>
        </p:txBody>
      </p:sp>
      <p:pic>
        <p:nvPicPr>
          <p:cNvPr id="199" name="Google Shape;199;p5"/>
          <p:cNvPicPr preferRelativeResize="0"/>
          <p:nvPr/>
        </p:nvPicPr>
        <p:blipFill rotWithShape="1">
          <a:blip r:embed="rId3">
            <a:alphaModFix/>
          </a:blip>
          <a:srcRect/>
          <a:stretch/>
        </p:blipFill>
        <p:spPr>
          <a:xfrm>
            <a:off x="319104" y="183854"/>
            <a:ext cx="1129236" cy="1485204"/>
          </a:xfrm>
          <a:prstGeom prst="rect">
            <a:avLst/>
          </a:prstGeom>
          <a:noFill/>
          <a:ln>
            <a:noFill/>
          </a:ln>
        </p:spPr>
      </p:pic>
      <p:sp>
        <p:nvSpPr>
          <p:cNvPr id="201" name="Google Shape;201;p5"/>
          <p:cNvSpPr txBox="1"/>
          <p:nvPr/>
        </p:nvSpPr>
        <p:spPr>
          <a:xfrm>
            <a:off x="1026000" y="4793950"/>
            <a:ext cx="10140000" cy="2228400"/>
          </a:xfrm>
          <a:prstGeom prst="rect">
            <a:avLst/>
          </a:prstGeom>
          <a:noFill/>
          <a:ln>
            <a:noFill/>
          </a:ln>
        </p:spPr>
        <p:txBody>
          <a:bodyPr spcFirstLastPara="1" wrap="square" lIns="91425" tIns="91425" rIns="91425" bIns="91425" anchor="t" anchorCtr="0">
            <a:noAutofit/>
          </a:bodyPr>
          <a:lstStyle/>
          <a:p>
            <a:pPr marL="0" lvl="0" indent="444500" algn="just" rtl="0">
              <a:lnSpc>
                <a:spcPct val="115000"/>
              </a:lnSpc>
              <a:spcBef>
                <a:spcPts val="1200"/>
              </a:spcBef>
              <a:spcAft>
                <a:spcPts val="0"/>
              </a:spcAft>
              <a:buNone/>
            </a:pPr>
            <a:r>
              <a:rPr lang="ru-RU" sz="2100" dirty="0">
                <a:solidFill>
                  <a:schemeClr val="dk1"/>
                </a:solidFill>
                <a:latin typeface="Times New Roman"/>
                <a:ea typeface="Times New Roman"/>
                <a:cs typeface="Times New Roman"/>
                <a:sym typeface="Times New Roman"/>
              </a:rPr>
              <a:t>Большую часть изображений мы отнесли к набору для обучения (в процентном исполнении </a:t>
            </a:r>
            <a:r>
              <a:rPr lang="en-US" sz="2100" dirty="0">
                <a:solidFill>
                  <a:schemeClr val="dk1"/>
                </a:solidFill>
                <a:latin typeface="Times New Roman"/>
                <a:ea typeface="Times New Roman"/>
                <a:cs typeface="Times New Roman"/>
                <a:sym typeface="Times New Roman"/>
              </a:rPr>
              <a:t>85</a:t>
            </a:r>
            <a:r>
              <a:rPr lang="ru-RU" sz="2100" dirty="0">
                <a:solidFill>
                  <a:schemeClr val="dk1"/>
                </a:solidFill>
                <a:latin typeface="Times New Roman"/>
                <a:ea typeface="Times New Roman"/>
                <a:cs typeface="Times New Roman"/>
                <a:sym typeface="Times New Roman"/>
              </a:rPr>
              <a:t>%) и </a:t>
            </a:r>
            <a:r>
              <a:rPr lang="en-US" sz="2100" dirty="0">
                <a:solidFill>
                  <a:schemeClr val="dk1"/>
                </a:solidFill>
                <a:latin typeface="Times New Roman"/>
                <a:ea typeface="Times New Roman"/>
                <a:cs typeface="Times New Roman"/>
                <a:sym typeface="Times New Roman"/>
              </a:rPr>
              <a:t>10</a:t>
            </a:r>
            <a:r>
              <a:rPr lang="ru-RU" sz="2100" dirty="0">
                <a:solidFill>
                  <a:schemeClr val="dk1"/>
                </a:solidFill>
                <a:latin typeface="Times New Roman"/>
                <a:ea typeface="Times New Roman"/>
                <a:cs typeface="Times New Roman"/>
                <a:sym typeface="Times New Roman"/>
              </a:rPr>
              <a:t>% к набору для тестирования.</a:t>
            </a:r>
            <a:endParaRPr sz="2100" dirty="0">
              <a:solidFill>
                <a:schemeClr val="dk1"/>
              </a:solidFill>
              <a:latin typeface="Times New Roman"/>
              <a:ea typeface="Times New Roman"/>
              <a:cs typeface="Times New Roman"/>
              <a:sym typeface="Times New Roman"/>
            </a:endParaRPr>
          </a:p>
        </p:txBody>
      </p:sp>
      <p:pic>
        <p:nvPicPr>
          <p:cNvPr id="6" name="Рисунок 5">
            <a:extLst>
              <a:ext uri="{FF2B5EF4-FFF2-40B4-BE49-F238E27FC236}">
                <a16:creationId xmlns:a16="http://schemas.microsoft.com/office/drawing/2014/main" id="{47B2A73D-2BEF-4C99-8413-E558A5F6029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72226" y="2594728"/>
            <a:ext cx="9447548" cy="14852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7" name="Google Shape;207;p6"/>
          <p:cNvPicPr preferRelativeResize="0"/>
          <p:nvPr/>
        </p:nvPicPr>
        <p:blipFill rotWithShape="1">
          <a:blip r:embed="rId3">
            <a:alphaModFix/>
          </a:blip>
          <a:srcRect/>
          <a:stretch/>
        </p:blipFill>
        <p:spPr>
          <a:xfrm>
            <a:off x="319104" y="183854"/>
            <a:ext cx="1129236" cy="1485204"/>
          </a:xfrm>
          <a:prstGeom prst="rect">
            <a:avLst/>
          </a:prstGeom>
          <a:noFill/>
          <a:ln>
            <a:noFill/>
          </a:ln>
        </p:spPr>
      </p:pic>
      <p:sp>
        <p:nvSpPr>
          <p:cNvPr id="208" name="Google Shape;208;p6"/>
          <p:cNvSpPr txBox="1">
            <a:spLocks noGrp="1"/>
          </p:cNvSpPr>
          <p:nvPr>
            <p:ph type="title"/>
          </p:nvPr>
        </p:nvSpPr>
        <p:spPr>
          <a:xfrm>
            <a:off x="838199" y="183854"/>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sz="3200" dirty="0">
                <a:latin typeface="Times New Roman"/>
                <a:ea typeface="Times New Roman"/>
                <a:cs typeface="Times New Roman"/>
                <a:sym typeface="Times New Roman"/>
              </a:rPr>
              <a:t>SAR Image Histogram</a:t>
            </a:r>
            <a:endParaRPr sz="3200" dirty="0">
              <a:latin typeface="Times New Roman"/>
              <a:ea typeface="Times New Roman"/>
              <a:cs typeface="Times New Roman"/>
              <a:sym typeface="Times New Roman"/>
            </a:endParaRPr>
          </a:p>
        </p:txBody>
      </p:sp>
      <p:pic>
        <p:nvPicPr>
          <p:cNvPr id="8" name="Рисунок 7">
            <a:extLst>
              <a:ext uri="{FF2B5EF4-FFF2-40B4-BE49-F238E27FC236}">
                <a16:creationId xmlns:a16="http://schemas.microsoft.com/office/drawing/2014/main" id="{098260C6-73C2-485D-A4BC-092327F14E31}"/>
              </a:ext>
            </a:extLst>
          </p:cNvPr>
          <p:cNvPicPr/>
          <p:nvPr/>
        </p:nvPicPr>
        <p:blipFill>
          <a:blip r:embed="rId4"/>
          <a:stretch>
            <a:fillRect/>
          </a:stretch>
        </p:blipFill>
        <p:spPr>
          <a:xfrm>
            <a:off x="2289713" y="1669058"/>
            <a:ext cx="7612571" cy="44084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7" name="Google Shape;207;p6"/>
          <p:cNvPicPr preferRelativeResize="0"/>
          <p:nvPr/>
        </p:nvPicPr>
        <p:blipFill rotWithShape="1">
          <a:blip r:embed="rId3">
            <a:alphaModFix/>
          </a:blip>
          <a:srcRect/>
          <a:stretch/>
        </p:blipFill>
        <p:spPr>
          <a:xfrm>
            <a:off x="319104" y="183854"/>
            <a:ext cx="1129236" cy="1485204"/>
          </a:xfrm>
          <a:prstGeom prst="rect">
            <a:avLst/>
          </a:prstGeom>
          <a:noFill/>
          <a:ln>
            <a:noFill/>
          </a:ln>
        </p:spPr>
      </p:pic>
      <p:sp>
        <p:nvSpPr>
          <p:cNvPr id="208" name="Google Shape;208;p6"/>
          <p:cNvSpPr txBox="1">
            <a:spLocks noGrp="1"/>
          </p:cNvSpPr>
          <p:nvPr>
            <p:ph type="title"/>
          </p:nvPr>
        </p:nvSpPr>
        <p:spPr>
          <a:xfrm>
            <a:off x="838199" y="183854"/>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sz="3200" dirty="0">
                <a:latin typeface="Times New Roman"/>
                <a:ea typeface="Times New Roman"/>
                <a:cs typeface="Times New Roman"/>
                <a:sym typeface="Times New Roman"/>
              </a:rPr>
              <a:t>Image labeling program</a:t>
            </a:r>
            <a:endParaRPr sz="3200" dirty="0">
              <a:latin typeface="Times New Roman"/>
              <a:ea typeface="Times New Roman"/>
              <a:cs typeface="Times New Roman"/>
              <a:sym typeface="Times New Roman"/>
            </a:endParaRPr>
          </a:p>
        </p:txBody>
      </p:sp>
      <p:pic>
        <p:nvPicPr>
          <p:cNvPr id="5" name="Рисунок 4">
            <a:extLst>
              <a:ext uri="{FF2B5EF4-FFF2-40B4-BE49-F238E27FC236}">
                <a16:creationId xmlns:a16="http://schemas.microsoft.com/office/drawing/2014/main" id="{B16031F5-55BD-4F10-8C73-298804D48311}"/>
              </a:ext>
            </a:extLst>
          </p:cNvPr>
          <p:cNvPicPr>
            <a:picLocks noChangeAspect="1"/>
          </p:cNvPicPr>
          <p:nvPr/>
        </p:nvPicPr>
        <p:blipFill>
          <a:blip r:embed="rId4"/>
          <a:stretch>
            <a:fillRect/>
          </a:stretch>
        </p:blipFill>
        <p:spPr>
          <a:xfrm>
            <a:off x="713439" y="2335344"/>
            <a:ext cx="6285168" cy="3557447"/>
          </a:xfrm>
          <a:prstGeom prst="rect">
            <a:avLst/>
          </a:prstGeom>
        </p:spPr>
      </p:pic>
      <p:pic>
        <p:nvPicPr>
          <p:cNvPr id="6" name="Рисунок 5">
            <a:extLst>
              <a:ext uri="{FF2B5EF4-FFF2-40B4-BE49-F238E27FC236}">
                <a16:creationId xmlns:a16="http://schemas.microsoft.com/office/drawing/2014/main" id="{916FF7A0-0794-42E3-85CC-46F11149967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956219" y="1320002"/>
            <a:ext cx="3605587" cy="2794066"/>
          </a:xfrm>
          <a:prstGeom prst="rect">
            <a:avLst/>
          </a:prstGeom>
          <a:noFill/>
          <a:ln>
            <a:noFill/>
          </a:ln>
        </p:spPr>
      </p:pic>
      <p:pic>
        <p:nvPicPr>
          <p:cNvPr id="7" name="Рисунок 6">
            <a:extLst>
              <a:ext uri="{FF2B5EF4-FFF2-40B4-BE49-F238E27FC236}">
                <a16:creationId xmlns:a16="http://schemas.microsoft.com/office/drawing/2014/main" id="{6B49DB93-1E71-4BA4-A63B-BB55E901845A}"/>
              </a:ext>
            </a:extLst>
          </p:cNvPr>
          <p:cNvPicPr/>
          <p:nvPr/>
        </p:nvPicPr>
        <p:blipFill>
          <a:blip r:embed="rId6"/>
          <a:stretch>
            <a:fillRect/>
          </a:stretch>
        </p:blipFill>
        <p:spPr>
          <a:xfrm>
            <a:off x="8335978" y="4227673"/>
            <a:ext cx="2846070" cy="2235200"/>
          </a:xfrm>
          <a:prstGeom prst="rect">
            <a:avLst/>
          </a:prstGeom>
        </p:spPr>
      </p:pic>
    </p:spTree>
    <p:extLst>
      <p:ext uri="{BB962C8B-B14F-4D97-AF65-F5344CB8AC3E}">
        <p14:creationId xmlns:p14="http://schemas.microsoft.com/office/powerpoint/2010/main" val="259973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7" descr="Изображение выглядит как текст, фабрика&#10;&#10;Автоматически созданное описание"/>
          <p:cNvPicPr preferRelativeResize="0">
            <a:picLocks noGrp="1"/>
          </p:cNvPicPr>
          <p:nvPr>
            <p:ph type="body" idx="1"/>
          </p:nvPr>
        </p:nvPicPr>
        <p:blipFill rotWithShape="1">
          <a:blip r:embed="rId3">
            <a:alphaModFix/>
          </a:blip>
          <a:srcRect/>
          <a:stretch/>
        </p:blipFill>
        <p:spPr>
          <a:xfrm>
            <a:off x="217911" y="2338362"/>
            <a:ext cx="4021373" cy="3125972"/>
          </a:xfrm>
          <a:prstGeom prst="rect">
            <a:avLst/>
          </a:prstGeom>
          <a:noFill/>
          <a:ln>
            <a:noFill/>
          </a:ln>
        </p:spPr>
      </p:pic>
      <p:pic>
        <p:nvPicPr>
          <p:cNvPr id="214" name="Google Shape;214;p7"/>
          <p:cNvPicPr preferRelativeResize="0"/>
          <p:nvPr/>
        </p:nvPicPr>
        <p:blipFill rotWithShape="1">
          <a:blip r:embed="rId4">
            <a:alphaModFix/>
          </a:blip>
          <a:srcRect/>
          <a:stretch/>
        </p:blipFill>
        <p:spPr>
          <a:xfrm>
            <a:off x="8605284" y="2375812"/>
            <a:ext cx="3332211" cy="3051072"/>
          </a:xfrm>
          <a:prstGeom prst="rect">
            <a:avLst/>
          </a:prstGeom>
          <a:noFill/>
          <a:ln>
            <a:noFill/>
          </a:ln>
        </p:spPr>
      </p:pic>
      <p:sp>
        <p:nvSpPr>
          <p:cNvPr id="215" name="Google Shape;215;p7"/>
          <p:cNvSpPr txBox="1"/>
          <p:nvPr/>
        </p:nvSpPr>
        <p:spPr>
          <a:xfrm>
            <a:off x="990600" y="526952"/>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Times New Roman"/>
              <a:buNone/>
            </a:pPr>
            <a:r>
              <a:rPr lang="en-US" sz="3200" b="0" i="0" u="none" strike="noStrike" cap="none" dirty="0">
                <a:solidFill>
                  <a:schemeClr val="dk1"/>
                </a:solidFill>
                <a:latin typeface="Times New Roman"/>
                <a:ea typeface="Times New Roman"/>
                <a:cs typeface="Times New Roman"/>
                <a:sym typeface="Times New Roman"/>
              </a:rPr>
              <a:t>Test results</a:t>
            </a:r>
            <a:endParaRPr sz="1400" b="0" i="0" u="none" strike="noStrike" cap="none" dirty="0">
              <a:solidFill>
                <a:srgbClr val="000000"/>
              </a:solidFill>
              <a:latin typeface="Arial"/>
              <a:ea typeface="Arial"/>
              <a:cs typeface="Arial"/>
              <a:sym typeface="Arial"/>
            </a:endParaRPr>
          </a:p>
        </p:txBody>
      </p:sp>
      <p:pic>
        <p:nvPicPr>
          <p:cNvPr id="216" name="Google Shape;216;p7"/>
          <p:cNvPicPr preferRelativeResize="0"/>
          <p:nvPr/>
        </p:nvPicPr>
        <p:blipFill rotWithShape="1">
          <a:blip r:embed="rId5">
            <a:alphaModFix/>
          </a:blip>
          <a:srcRect/>
          <a:stretch/>
        </p:blipFill>
        <p:spPr>
          <a:xfrm>
            <a:off x="319104" y="183854"/>
            <a:ext cx="1129236" cy="1485204"/>
          </a:xfrm>
          <a:prstGeom prst="rect">
            <a:avLst/>
          </a:prstGeom>
          <a:noFill/>
          <a:ln>
            <a:noFill/>
          </a:ln>
        </p:spPr>
      </p:pic>
      <p:pic>
        <p:nvPicPr>
          <p:cNvPr id="6" name="Google Shape;206;p6" descr="Изображение выглядит как текст&#10;&#10;Автоматически созданное описание">
            <a:extLst>
              <a:ext uri="{FF2B5EF4-FFF2-40B4-BE49-F238E27FC236}">
                <a16:creationId xmlns:a16="http://schemas.microsoft.com/office/drawing/2014/main" id="{A78DAE51-E261-4AA5-9966-A68C0DB60600}"/>
              </a:ext>
            </a:extLst>
          </p:cNvPr>
          <p:cNvPicPr preferRelativeResize="0">
            <a:picLocks/>
          </p:cNvPicPr>
          <p:nvPr/>
        </p:nvPicPr>
        <p:blipFill rotWithShape="1">
          <a:blip r:embed="rId6">
            <a:alphaModFix/>
          </a:blip>
          <a:srcRect/>
          <a:stretch/>
        </p:blipFill>
        <p:spPr>
          <a:xfrm>
            <a:off x="4209616" y="2338362"/>
            <a:ext cx="4395668" cy="3125972"/>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432</Words>
  <Application>Microsoft Office PowerPoint</Application>
  <PresentationFormat>Widescreen</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Тема Office</vt:lpstr>
      <vt:lpstr>Тема Office</vt:lpstr>
      <vt:lpstr>MINISTRY OF EDUCATION OF THE REPUBLIC OF BELARUS BELARUSIAN STATE UNIVERSITY Faculty of Applied Mathematics and Informatics Department of Computer Technologies and Systems   BUSKO EGOR ANDREEVICH  DETECTION AND RECOGNITION OF BUILDINGS ON SATELLITE RADAR IMAGES  </vt:lpstr>
      <vt:lpstr>Objectives and purpose of the project</vt:lpstr>
      <vt:lpstr>PowerPoint Presentation</vt:lpstr>
      <vt:lpstr>Satellite images</vt:lpstr>
      <vt:lpstr>Solving the problem of selecting buildings</vt:lpstr>
      <vt:lpstr>Quantifying Buildings for Learning</vt:lpstr>
      <vt:lpstr>SAR Image Histogram</vt:lpstr>
      <vt:lpstr>Image labeling program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РЕСПУБЛИКИ БЕЛАРУСЬ БЕЛОРУССКИЙ ГОСУДАРСТВЕННЫЙ УНИВЕРСИТЕТ Факультет прикладной математики и информатики Кафедра компьютерных технологий и систем    БУСЬКО ЕГОР АНДРЕЕВИЧ  ДЕТЕКТИРОВАНИЕ И РАСПОЗНАВАНИЕ ЗДАНИЙ  НА СПУТНИКОВЫХ РАДАРНЫХ СНИМКАХ  </dc:title>
  <dc:creator>Yegor Busko</dc:creator>
  <cp:lastModifiedBy>Andrey Busko</cp:lastModifiedBy>
  <cp:revision>17</cp:revision>
  <dcterms:created xsi:type="dcterms:W3CDTF">2020-12-06T13:31:38Z</dcterms:created>
  <dcterms:modified xsi:type="dcterms:W3CDTF">2023-08-26T09:52:27Z</dcterms:modified>
</cp:coreProperties>
</file>