
<file path=[Content_Types].xml><?xml version="1.0" encoding="utf-8"?>
<Types xmlns="http://schemas.openxmlformats.org/package/2006/content-types">
  <Default Extension="png" ContentType="image/png"/>
  <Default Extension="webp" ContentType="image/webp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81E6D7-DE7D-475B-9615-F5506CE8843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01B31-9CDF-4B2F-A875-54F188D4B9C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7E6F3-4968-48AD-AC3A-24186F714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1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A51552-29D5-9333-8C13-372C8E319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89FD68-CDC5-921C-D936-9F7067C72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1B0EB2-49B7-3DE6-A2B9-0149C3FE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032361-D884-44D8-B82A-B127DE3D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815023-E710-F56F-2F36-6DD38D48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A7B1B-09B7-FB74-19E6-7AC02C55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2DE666C-2D08-073F-D7BE-88BFD1047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FF511E-BCA9-B530-3631-613AB792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2E727D-02F0-BB51-6954-C04D7EC7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908BBA-CEFD-6652-5458-571FE19A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2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8BD3D36-CF3C-9C90-CD21-C04D036C9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85B11E-4900-E842-AF62-9A4E8D068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75DB7F-B694-C928-D0C9-6704D6D8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4AFEC5-EAA0-43EB-905A-6D85A1BE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D88226-593A-C874-EC91-3AF85836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5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6ED127-F491-4DBF-72A3-AE9D70C3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B0CA1A-0BC0-49DF-E4D4-557AC7100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D0CDA4-F477-144F-EC5B-0E942C85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C55EA1-3090-F1E4-9637-C93AF926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934FD1-750A-E778-89EB-99FA4080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1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E7B036-D016-D8D8-D638-B185AFE8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C43F83-6A1A-2921-1187-6A450FB61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43099C-3F48-945B-622A-083F2F3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38D608-E2E4-43A3-2CD1-17F24FDD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FC4756-BC21-8743-F6A6-627621AC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9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7850FC-4ED7-45B5-57A7-926611BD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146583-6DE8-35CA-D290-6FBC9048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61AF899-606A-7FEC-8C6F-DC18CBDF9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2B4BE6-4D5B-459C-EEC0-4492EED2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B02B44-C368-4DF5-3552-3C548B99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DBE8F2-D1FD-E323-34DA-A643E76A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5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FCE89F-7343-7031-4205-1AD1F601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D7D9EAD-8C37-AE2F-026E-3B0F98DE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7176358-BD5F-6F1C-DCAB-179686F39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AD968A4-2FDF-2EB1-D591-29F54A477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18358F7-9930-867E-E0A6-0C6DAD148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E32F427-38F5-8AA3-C934-BD80D10F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2AA2909-C6A5-98C8-E12D-1DD1D30F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9474156-4AFC-1328-FDE9-C945B757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B6486D-2C6D-A0AF-FE50-A4425A60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49B47E-1496-D357-9DF6-843E2D23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7D56281-5058-950C-63DA-203AE6D2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11E069E-23B6-AD48-FB1A-1F5890ED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8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CF4C3E-CC01-D8FC-A1A5-046E640D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FD824B-36C6-76B0-13D1-0165F888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08EB6CB-7536-4054-90E4-8D262808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0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7CE531-2361-53A4-37E3-212008D7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8D20E8-8D79-9442-C5C3-ACE560E8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51E6B4F-DC72-FBDF-10DC-C31CD2F5B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F4F33DB-5042-0BA4-157E-936758A0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13EA2C-3ED5-C6D6-1ECA-8CFE83F4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6D78F6D-6B06-11F5-E0AA-50DF937E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512A33-D979-E1AC-1EAE-3E48CC47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7A9CE6B-028C-E2A4-9DD4-F6F2C9A37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8E069D-A221-795A-F980-375C23710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7F6741-A4D1-9754-BC7F-AB1E789E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1B83A5D-3991-DF61-A542-2DD4DF96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1E3F80-145F-4F98-B7D6-E6EC2A94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5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4B6E94-44EF-67D9-521A-40C0BEAA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E49705-42EC-B00E-3266-F22E12599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D6B4A4-DDA2-842D-37FC-DD88AED5B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CF05AB-AE00-7EC3-4574-F8FA3C038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9E51B1-A08A-947F-B144-95349272A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4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simplilearn.com/tutorials/data-structure-tutorial/queue-in-data-struc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eb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68193-CB68-5163-B760-678450DCD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144" y="1570990"/>
            <a:ext cx="10087992" cy="2729086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noAutofit/>
          </a:bodyPr>
          <a:lstStyle/>
          <a:p>
            <a:r>
              <a:rPr kumimoji="0" lang="en-US" altLang="en-US" sz="6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DATA STRUCTURES LABORATORY</a:t>
            </a:r>
            <a:r>
              <a:rPr kumimoji="0" lang="en-US" altLang="en-US" sz="8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8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sz="66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70E5ED5A-C4DE-15B5-999A-B1BF9BCC0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FA0DDF9-81AD-A8E1-86FE-42A1B0E13875}"/>
              </a:ext>
            </a:extLst>
          </p:cNvPr>
          <p:cNvSpPr/>
          <p:nvPr/>
        </p:nvSpPr>
        <p:spPr>
          <a:xfrm>
            <a:off x="3762375" y="1323340"/>
            <a:ext cx="2857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490D919-F2B2-3E7F-4677-CC6A93B72801}"/>
              </a:ext>
            </a:extLst>
          </p:cNvPr>
          <p:cNvSpPr txBox="1"/>
          <p:nvPr/>
        </p:nvSpPr>
        <p:spPr>
          <a:xfrm>
            <a:off x="7154247" y="615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indent="-228600" algn="ctr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Bookman Old Style" panose="02050604050505020204" pitchFamily="18" charset="0"/>
              </a:rPr>
              <a:t>Lab Session </a:t>
            </a:r>
            <a:r>
              <a:rPr lang="en-US" b="1" dirty="0">
                <a:latin typeface="Book Antiqua" panose="02040602050305030304" pitchFamily="18" charset="0"/>
                <a:ea typeface="Times New Roman" panose="02020603050405020304" pitchFamily="18" charset="0"/>
                <a:cs typeface="Bookman Old Style" panose="02050604050505020204" pitchFamily="18" charset="0"/>
              </a:rPr>
              <a:t>7</a:t>
            </a:r>
            <a:r>
              <a:rPr lang="en-US" sz="1800" b="1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Bookman Old Style" panose="02050604050505020204" pitchFamily="18" charset="0"/>
              </a:rPr>
              <a:t> (</a:t>
            </a:r>
            <a:r>
              <a:rPr lang="en-US" sz="18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ookman Old Style" panose="02050604050505020204" pitchFamily="18" charset="0"/>
              </a:rPr>
              <a:t>queue</a:t>
            </a:r>
            <a:r>
              <a:rPr lang="en-US" sz="1800" b="1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Bookman Old Style" panose="02050604050505020204" pitchFamily="18" charset="0"/>
              </a:rPr>
              <a:t> operations)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0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BDCA0F-DA39-2F7D-4D5E-90219B50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7D7BEE-B693-92EE-D397-4814B7914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88978A1-746D-9DC9-58CE-8E4A24778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663" y="215828"/>
            <a:ext cx="5691672" cy="642634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50598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543B3B-E5A2-2395-974B-75950B21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463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Dequeue() Operation</a:t>
            </a:r>
            <a:b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B2132F-D17D-F6EA-FAE2-A45FE5E75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151"/>
            <a:ext cx="10515600" cy="55518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5156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Check if the queue is empty (Front = -1 &amp; Rear = -1)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5156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If the queue is empty, Underflow error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5156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Set Element = Queue[Front]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5156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 If there is only one element in a queue, set both Front and Rear to -1 (IF Front = Rear, set Front = Rear = -1)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5156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5: And if Front = </a:t>
            </a:r>
            <a:r>
              <a:rPr lang="en-US" sz="2000" dirty="0" err="1">
                <a:solidFill>
                  <a:srgbClr val="5156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sz="2000" dirty="0">
                <a:solidFill>
                  <a:srgbClr val="5156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-1 set Front = 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5156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6: Otherwise, set Front = Front + 1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5156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7: Exit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8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298826-A30C-7D94-0858-BA02B3CF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896F25-F8BA-2A7B-9CF3-865A3701E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46D60AD-AF6F-EA13-5632-D423B85B6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69" y="276127"/>
            <a:ext cx="5959510" cy="36054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900936C-4597-B32F-1D25-FE8645F39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879" y="2928682"/>
            <a:ext cx="5693645" cy="385467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593722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FDEF84-4523-AF1E-B82C-E388D852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F84C4D-888C-E7AF-33CD-3A0AFA6F3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7615863-0A3A-A08B-61FC-93A0EFA00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9" y="187583"/>
            <a:ext cx="6143919" cy="62038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6027AA9-C5CD-9C21-E245-A8FB3FF12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767" y="94329"/>
            <a:ext cx="5197151" cy="6398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2264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79F990-2E8B-A960-7243-7649669E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E80966-FB31-E2C2-336C-409D66E98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7F909C-C1F4-FCA2-75B7-5D12D3D8C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92" y="143847"/>
            <a:ext cx="5893348" cy="63150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33F5EF3-03DA-43D4-843F-86359EC84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658" y="143847"/>
            <a:ext cx="5695950" cy="6315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3014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2F5E08-303E-2C7B-5683-C14E503A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1470C0-3901-EE79-CD03-55E5D89A7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25FA59-0277-A104-E65D-5DD1674D9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04" y="47625"/>
            <a:ext cx="5119396" cy="67627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28544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215A47-D62E-8E4F-5F18-5B0C7020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7B615B5-F3D0-B5D9-3C45-3B763983F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827628"/>
              </p:ext>
            </p:extLst>
          </p:nvPr>
        </p:nvGraphicFramePr>
        <p:xfrm>
          <a:off x="838201" y="142044"/>
          <a:ext cx="9291220" cy="6818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4640">
                  <a:extLst>
                    <a:ext uri="{9D8B030D-6E8A-4147-A177-3AD203B41FA5}">
                      <a16:colId xmlns:a16="http://schemas.microsoft.com/office/drawing/2014/main" xmlns="" val="3726962648"/>
                    </a:ext>
                  </a:extLst>
                </a:gridCol>
                <a:gridCol w="6636588">
                  <a:extLst>
                    <a:ext uri="{9D8B030D-6E8A-4147-A177-3AD203B41FA5}">
                      <a16:colId xmlns:a16="http://schemas.microsoft.com/office/drawing/2014/main" xmlns="" val="2272779143"/>
                    </a:ext>
                  </a:extLst>
                </a:gridCol>
                <a:gridCol w="1239992">
                  <a:extLst>
                    <a:ext uri="{9D8B030D-6E8A-4147-A177-3AD203B41FA5}">
                      <a16:colId xmlns:a16="http://schemas.microsoft.com/office/drawing/2014/main" xmlns="" val="2475888343"/>
                    </a:ext>
                  </a:extLst>
                </a:gridCol>
              </a:tblGrid>
              <a:tr h="4086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Session No.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Programs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Page No.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3535577870"/>
                  </a:ext>
                </a:extLst>
              </a:tr>
              <a:tr h="1079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find the length of a string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concatenate two strings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copy a string to another string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reverse a string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839088563"/>
                  </a:ext>
                </a:extLst>
              </a:tr>
              <a:tr h="6911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To generate “n” terms of the Fibonacci series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To find the GCD of two numbers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4166108452"/>
                  </a:ext>
                </a:extLst>
              </a:tr>
              <a:tr h="11611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insert an element at a given position in an array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delete an element from a given position in an array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perform Bubble sort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3100664003"/>
                  </a:ext>
                </a:extLst>
              </a:tr>
              <a:tr h="5316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To perform Insertion sort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To perform Selection sort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1967141634"/>
                  </a:ext>
                </a:extLst>
              </a:tr>
              <a:tr h="5316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To perform Linear search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To perform Binary search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1220214638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 To perform stack operations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2741666975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perform Queue operations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766442953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perform circular Queue operations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1888636113"/>
                  </a:ext>
                </a:extLst>
              </a:tr>
              <a:tr h="4561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To convert Infix expression to Postfix expression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2837657515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Insertion of elements to a linked list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1505010097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Deletion of elements from a linked list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518075119"/>
                  </a:ext>
                </a:extLst>
              </a:tr>
              <a:tr h="4561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To create a binary tree and perform tree traversal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1153551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63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88BB81-4F8C-28A2-41A3-B72D3AA5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ook Antiqua" panose="02040602050305030304" pitchFamily="18" charset="0"/>
              </a:rPr>
              <a:t>Circular</a:t>
            </a:r>
            <a:r>
              <a:rPr lang="en-US" sz="4400" b="0" i="1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sz="44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ookman Old Style" panose="02050604050505020204" pitchFamily="18" charset="0"/>
              </a:rPr>
              <a:t>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87FF5C-5BDA-8E22-99E0-66A17AA19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35" y="699796"/>
            <a:ext cx="11318031" cy="40028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0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Circular Queue is a special version of a queue where the last element of the queue is connected to the first element of the queue forming a circle.</a:t>
            </a:r>
          </a:p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operations are performed based on FIFO (First In First Out) principle. It is also called </a:t>
            </a:r>
            <a:r>
              <a:rPr lang="en-US" sz="18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‘Ring Buffer’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 linear </a:t>
            </a:r>
            <a:r>
              <a:rPr lang="en-US" sz="1800" b="0" i="0" u="none" strike="noStrike" dirty="0">
                <a:solidFill>
                  <a:srgbClr val="1179E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queue"/>
              </a:rPr>
              <a:t>queue</a:t>
            </a:r>
            <a:r>
              <a:rPr lang="en-US" sz="1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brings the drawback of memory wastage.</a:t>
            </a:r>
          </a:p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a linear queue, when the rear pointer reaches the </a:t>
            </a:r>
            <a:r>
              <a:rPr lang="en-US" sz="1800" b="1" i="0" dirty="0" err="1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sz="1800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a queue, there might be a possibility that after a certain number of dequeue() operations, it will create an empty space at the start of a queue. 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A27F8FB-6216-404A-310B-ED62E572E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065" y="3576118"/>
            <a:ext cx="3214009" cy="3047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65565F9-4260-DDEB-9CFB-F8F670975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6" y="3873194"/>
            <a:ext cx="2649893" cy="28195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DB381BD-7EEC-52A5-2E81-6286A6DDBB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936" y="3838600"/>
            <a:ext cx="5051360" cy="281959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9901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04F048E2-6134-7EA7-9CC5-0D43F61D0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572"/>
            <a:ext cx="10515600" cy="58503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this </a:t>
            </a:r>
            <a:r>
              <a:rPr lang="en-US" sz="1800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newly created empty space can never be re-utilized as the rear pointer reaches the end of a queue</a:t>
            </a:r>
            <a:r>
              <a:rPr lang="en-US" sz="1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Hence, experts introduced the concept of the circular queue to overcome this limitation.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AE46419-5244-E10C-9E48-1E86992A5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060" y="1492628"/>
            <a:ext cx="5151405" cy="351827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22D0EF3-BDA4-2D4E-5A6B-756E24140089}"/>
              </a:ext>
            </a:extLst>
          </p:cNvPr>
          <p:cNvSpPr txBox="1"/>
          <p:nvPr/>
        </p:nvSpPr>
        <p:spPr>
          <a:xfrm>
            <a:off x="838200" y="5365372"/>
            <a:ext cx="10694437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5156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shown in the figure above, </a:t>
            </a:r>
            <a:r>
              <a:rPr lang="en-US" b="1" dirty="0">
                <a:solidFill>
                  <a:srgbClr val="5156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rear pointer arrives at the beginning of a queue with the help of a circular link to re-utilize the empty space to insert a new element</a:t>
            </a:r>
            <a:r>
              <a:rPr lang="en-US" dirty="0">
                <a:solidFill>
                  <a:srgbClr val="5156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This simple addition of a </a:t>
            </a:r>
            <a:r>
              <a:rPr lang="en-US" b="1" dirty="0">
                <a:solidFill>
                  <a:srgbClr val="5156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link resolves the problem of memory wastage </a:t>
            </a:r>
            <a:r>
              <a:rPr lang="en-US" dirty="0">
                <a:solidFill>
                  <a:srgbClr val="5156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queue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68641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xmlns="" id="{41F1B483-DEA8-37DF-D3FF-ECB1B94AF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91" y="2362853"/>
            <a:ext cx="6699902" cy="385133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9BD7BE6-6686-8150-23B4-555F35D92F54}"/>
              </a:ext>
            </a:extLst>
          </p:cNvPr>
          <p:cNvSpPr txBox="1"/>
          <p:nvPr/>
        </p:nvSpPr>
        <p:spPr>
          <a:xfrm>
            <a:off x="613488" y="193224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Circular Queue in a Data Structure?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B6AD470-951A-182A-F5EC-CDC29041DF99}"/>
              </a:ext>
            </a:extLst>
          </p:cNvPr>
          <p:cNvSpPr txBox="1"/>
          <p:nvPr/>
        </p:nvSpPr>
        <p:spPr>
          <a:xfrm>
            <a:off x="1052027" y="722987"/>
            <a:ext cx="10611238" cy="1295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 circular queue is an extended version of a linear queue as it follows the First In First Out principle with the exception that it connects the last node of a queue to its first by forming a circular link. Hence, it is also called a Ring Buffer.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5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A81D2B-CF2E-7047-05F0-6FBE34FA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0614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Circular Queue 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59A688-B495-14FF-1B93-919B3C3E8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1"/>
            <a:ext cx="10515600" cy="4945322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 - Used to get the </a:t>
            </a:r>
            <a:r>
              <a:rPr lang="en-US" sz="2000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starting element </a:t>
            </a: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the Circular Queue.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Rear - Used to get the </a:t>
            </a:r>
            <a:r>
              <a:rPr lang="en-US" sz="2000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element </a:t>
            </a: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the Circular Queue.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(value) - Used </a:t>
            </a:r>
            <a:r>
              <a:rPr lang="en-US" sz="2000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insert </a:t>
            </a: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new value in the Circular Queue. This operation takes place from the end of the Queue.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- Used </a:t>
            </a:r>
            <a:r>
              <a:rPr lang="en-US" sz="2000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delete </a:t>
            </a: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value from the Circular Queue. This operation takes place from the front of the Queue. 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2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3B9EA-0BA0-DE7C-88EA-EDFB2DA53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-93306"/>
            <a:ext cx="10515600" cy="62702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5156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mplementing a circular link is a new addition that you need to execute. Additionally, this queue works by the process of circular incrementation. That is, when you reach the end of a queue, you start from the beginning of a queue. The circular incrementation is achievable with the help of the modulo division.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CB70D1-829C-0054-E0C1-B3BB6DFDC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932" y="1924050"/>
            <a:ext cx="8439150" cy="15049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2093F6C-F030-0BEE-6F46-250ED9A6C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32" y="3675946"/>
            <a:ext cx="4516245" cy="311673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80070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3104A8-5779-0638-4AC2-E61EDB60B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563"/>
            <a:ext cx="10515600" cy="5822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5156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Similarly, the tail node of a linked list can be connected to its head node by adding the address value of a head node in the reference field of the tail node.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B1C8228-5790-B06E-2C44-B7DC26522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636" y="1914485"/>
            <a:ext cx="9720164" cy="386116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802802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E45FA9-D7D9-2CE3-0E0E-A3A0E02B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3"/>
            <a:ext cx="10515600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6D3BB7-4488-2639-A0DC-D3FD1D5A6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416"/>
            <a:ext cx="10515600" cy="5318547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Enqueue(x) Operation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 Check if the queue is full (Rear + 1 % </a:t>
            </a:r>
            <a:r>
              <a:rPr lang="en-US" sz="2000" b="0" i="0" dirty="0" err="1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Front)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 If the queue is full, there will be an Overflow error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 Check if the queue is empty, and set both Front and Rear to 0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4: If Rear = </a:t>
            </a:r>
            <a:r>
              <a:rPr lang="en-US" sz="2000" b="0" i="0" dirty="0" err="1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- 1 &amp; Front != 0 (rear pointer is at the end of the queue and front is not at 0th index), then set Rear = 0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5: Otherwise, set Rear = (Rear + 1) % </a:t>
            </a:r>
            <a:r>
              <a:rPr lang="en-US" sz="2000" b="0" i="0" dirty="0" err="1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endParaRPr lang="en-US" sz="20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6: Insert the element into the queue (Queue[Rear] = x)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7: Exit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4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760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Book Antiqua</vt:lpstr>
      <vt:lpstr>Bookman Old Style</vt:lpstr>
      <vt:lpstr>Calibri</vt:lpstr>
      <vt:lpstr>Calibri Light</vt:lpstr>
      <vt:lpstr>Roboto</vt:lpstr>
      <vt:lpstr>Times New Roman</vt:lpstr>
      <vt:lpstr>urw-din</vt:lpstr>
      <vt:lpstr>Office Theme</vt:lpstr>
      <vt:lpstr>DATA STRUCTURES LABORATORY </vt:lpstr>
      <vt:lpstr>PowerPoint Presentation</vt:lpstr>
      <vt:lpstr>Circular queue</vt:lpstr>
      <vt:lpstr>PowerPoint Presentation</vt:lpstr>
      <vt:lpstr>PowerPoint Presentation</vt:lpstr>
      <vt:lpstr>Circular Queue Work?</vt:lpstr>
      <vt:lpstr>PowerPoint Presentation</vt:lpstr>
      <vt:lpstr>PowerPoint Presentation</vt:lpstr>
      <vt:lpstr>Operation</vt:lpstr>
      <vt:lpstr>PowerPoint Presentation</vt:lpstr>
      <vt:lpstr>Dequeue() Operation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LABORATORY OBJECTIVE</dc:title>
  <dc:creator>sanjeev mandal</dc:creator>
  <cp:lastModifiedBy>iNurture</cp:lastModifiedBy>
  <cp:revision>57</cp:revision>
  <dcterms:created xsi:type="dcterms:W3CDTF">2022-12-07T04:57:25Z</dcterms:created>
  <dcterms:modified xsi:type="dcterms:W3CDTF">2023-04-21T10:08:41Z</dcterms:modified>
</cp:coreProperties>
</file>