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96" r:id="rId3"/>
    <p:sldId id="25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267" r:id="rId12"/>
    <p:sldId id="304" r:id="rId13"/>
    <p:sldId id="305" r:id="rId14"/>
    <p:sldId id="306" r:id="rId15"/>
    <p:sldId id="307" r:id="rId16"/>
    <p:sldId id="308" r:id="rId17"/>
    <p:sldId id="309" r:id="rId18"/>
    <p:sldId id="270" r:id="rId19"/>
    <p:sldId id="310" r:id="rId20"/>
    <p:sldId id="311" r:id="rId21"/>
    <p:sldId id="320" r:id="rId22"/>
    <p:sldId id="313" r:id="rId23"/>
    <p:sldId id="314" r:id="rId24"/>
    <p:sldId id="318" r:id="rId25"/>
    <p:sldId id="316" r:id="rId26"/>
    <p:sldId id="315" r:id="rId27"/>
    <p:sldId id="319" r:id="rId28"/>
    <p:sldId id="31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55E18D-C64A-40AA-A00A-28FB4B6454CF}" type="doc">
      <dgm:prSet loTypeId="urn:microsoft.com/office/officeart/2005/8/layout/cycle7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455994-97B2-461A-A770-AB20DD9CEAA0}">
      <dgm:prSet phldrT="[Text]"/>
      <dgm:spPr/>
      <dgm:t>
        <a:bodyPr/>
        <a:lstStyle/>
        <a:p>
          <a:pPr algn="ctr"/>
          <a:r>
            <a:rPr lang="en-US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comparison-based algorithm </a:t>
          </a:r>
          <a:endParaRPr lang="en-US" dirty="0">
            <a:solidFill>
              <a:schemeClr val="bg1"/>
            </a:solidFill>
          </a:endParaRPr>
        </a:p>
      </dgm:t>
    </dgm:pt>
    <dgm:pt modelId="{5A423CC5-54AA-4D72-9D11-0F3EC4CF91FF}" type="parTrans" cxnId="{44CB3987-BEB7-484B-846B-C33A7EB8C1A0}">
      <dgm:prSet/>
      <dgm:spPr/>
      <dgm:t>
        <a:bodyPr/>
        <a:lstStyle/>
        <a:p>
          <a:pPr algn="ctr"/>
          <a:endParaRPr lang="en-US"/>
        </a:p>
      </dgm:t>
    </dgm:pt>
    <dgm:pt modelId="{72D6C65A-CC3B-488D-BF8F-B05D9B76C8EF}" type="sibTrans" cxnId="{44CB3987-BEB7-484B-846B-C33A7EB8C1A0}">
      <dgm:prSet/>
      <dgm:spPr/>
      <dgm:t>
        <a:bodyPr/>
        <a:lstStyle/>
        <a:p>
          <a:pPr algn="ctr"/>
          <a:endParaRPr lang="en-US"/>
        </a:p>
      </dgm:t>
    </dgm:pt>
    <dgm:pt modelId="{876EE7DC-02F3-43EF-8ADE-745A935532C7}">
      <dgm:prSet phldrT="[Text]"/>
      <dgm:spPr/>
      <dgm:t>
        <a:bodyPr/>
        <a:lstStyle/>
        <a:p>
          <a:pPr algn="ctr"/>
          <a:r>
            <a:rPr lang="en-US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The unsorted part at the right end</a:t>
          </a:r>
          <a:endParaRPr lang="en-US" dirty="0">
            <a:solidFill>
              <a:schemeClr val="bg1"/>
            </a:solidFill>
          </a:endParaRPr>
        </a:p>
      </dgm:t>
    </dgm:pt>
    <dgm:pt modelId="{95599419-2149-4DD7-81B0-30C68D85C37E}" type="parTrans" cxnId="{C39C452B-C6AE-49B2-A376-2688B1AD56E6}">
      <dgm:prSet/>
      <dgm:spPr/>
      <dgm:t>
        <a:bodyPr/>
        <a:lstStyle/>
        <a:p>
          <a:pPr algn="ctr"/>
          <a:endParaRPr lang="en-US"/>
        </a:p>
      </dgm:t>
    </dgm:pt>
    <dgm:pt modelId="{060B7E23-A243-476E-A163-CC314ADCEA34}" type="sibTrans" cxnId="{C39C452B-C6AE-49B2-A376-2688B1AD56E6}">
      <dgm:prSet/>
      <dgm:spPr/>
      <dgm:t>
        <a:bodyPr/>
        <a:lstStyle/>
        <a:p>
          <a:pPr algn="ctr"/>
          <a:endParaRPr lang="en-US"/>
        </a:p>
      </dgm:t>
    </dgm:pt>
    <dgm:pt modelId="{FA95618F-4DAA-4B64-A7FC-32C9C11CFEF2}">
      <dgm:prSet phldrT="[Text]"/>
      <dgm:spPr/>
      <dgm:t>
        <a:bodyPr/>
        <a:lstStyle/>
        <a:p>
          <a:pPr algn="ctr"/>
          <a:r>
            <a:rPr lang="en-US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The sorted part at the left end </a:t>
          </a:r>
          <a:endParaRPr lang="en-US" b="1" dirty="0">
            <a:solidFill>
              <a:schemeClr val="bg1"/>
            </a:solidFill>
          </a:endParaRPr>
        </a:p>
      </dgm:t>
    </dgm:pt>
    <dgm:pt modelId="{ADB8F670-795E-4738-A2C9-5AFBD74CCD8F}" type="parTrans" cxnId="{CDC61992-371E-4BC8-8D4A-709BE28CE401}">
      <dgm:prSet/>
      <dgm:spPr/>
      <dgm:t>
        <a:bodyPr/>
        <a:lstStyle/>
        <a:p>
          <a:pPr algn="ctr"/>
          <a:endParaRPr lang="en-US"/>
        </a:p>
      </dgm:t>
    </dgm:pt>
    <dgm:pt modelId="{8E36DD49-A96F-441D-8EE3-31E1F2AAC177}" type="sibTrans" cxnId="{CDC61992-371E-4BC8-8D4A-709BE28CE401}">
      <dgm:prSet/>
      <dgm:spPr/>
      <dgm:t>
        <a:bodyPr/>
        <a:lstStyle/>
        <a:p>
          <a:pPr algn="ctr"/>
          <a:endParaRPr lang="en-US"/>
        </a:p>
      </dgm:t>
    </dgm:pt>
    <dgm:pt modelId="{C33A8B05-E684-4A3F-B322-58549308FFE7}" type="pres">
      <dgm:prSet presAssocID="{6555E18D-C64A-40AA-A00A-28FB4B6454CF}" presName="Name0" presStyleCnt="0">
        <dgm:presLayoutVars>
          <dgm:dir/>
          <dgm:resizeHandles val="exact"/>
        </dgm:presLayoutVars>
      </dgm:prSet>
      <dgm:spPr/>
    </dgm:pt>
    <dgm:pt modelId="{BC5D428D-8F1A-4F27-B6F3-60E836BF5A61}" type="pres">
      <dgm:prSet presAssocID="{AE455994-97B2-461A-A770-AB20DD9CEAA0}" presName="node" presStyleLbl="node1" presStyleIdx="0" presStyleCnt="3" custScaleX="217173">
        <dgm:presLayoutVars>
          <dgm:bulletEnabled val="1"/>
        </dgm:presLayoutVars>
      </dgm:prSet>
      <dgm:spPr/>
    </dgm:pt>
    <dgm:pt modelId="{89C9713B-E2E8-4104-A88D-BBAA6084ED1F}" type="pres">
      <dgm:prSet presAssocID="{72D6C65A-CC3B-488D-BF8F-B05D9B76C8EF}" presName="sibTrans" presStyleLbl="sibTrans2D1" presStyleIdx="0" presStyleCnt="3" custScaleX="331042" custScaleY="173873"/>
      <dgm:spPr/>
    </dgm:pt>
    <dgm:pt modelId="{A89BD9BB-F846-430C-8E5C-8556F2D1D0AF}" type="pres">
      <dgm:prSet presAssocID="{72D6C65A-CC3B-488D-BF8F-B05D9B76C8EF}" presName="connectorText" presStyleLbl="sibTrans2D1" presStyleIdx="0" presStyleCnt="3"/>
      <dgm:spPr/>
    </dgm:pt>
    <dgm:pt modelId="{E18C624B-807E-4126-B0CE-37B719F71E80}" type="pres">
      <dgm:prSet presAssocID="{876EE7DC-02F3-43EF-8ADE-745A935532C7}" presName="node" presStyleLbl="node1" presStyleIdx="1" presStyleCnt="3" custScaleX="136926" custScaleY="99066" custRadScaleRad="105676" custRadScaleInc="-2641">
        <dgm:presLayoutVars>
          <dgm:bulletEnabled val="1"/>
        </dgm:presLayoutVars>
      </dgm:prSet>
      <dgm:spPr/>
    </dgm:pt>
    <dgm:pt modelId="{80109CAC-DD6E-48BD-87A4-B32A9D08F67F}" type="pres">
      <dgm:prSet presAssocID="{060B7E23-A243-476E-A163-CC314ADCEA34}" presName="sibTrans" presStyleLbl="sibTrans2D1" presStyleIdx="1" presStyleCnt="3"/>
      <dgm:spPr/>
    </dgm:pt>
    <dgm:pt modelId="{0DF6C91D-3266-4E3A-A138-0897F75BC555}" type="pres">
      <dgm:prSet presAssocID="{060B7E23-A243-476E-A163-CC314ADCEA34}" presName="connectorText" presStyleLbl="sibTrans2D1" presStyleIdx="1" presStyleCnt="3"/>
      <dgm:spPr/>
    </dgm:pt>
    <dgm:pt modelId="{7436E9F0-E749-4F4F-B3B5-E2AB876B3207}" type="pres">
      <dgm:prSet presAssocID="{FA95618F-4DAA-4B64-A7FC-32C9C11CFEF2}" presName="node" presStyleLbl="node1" presStyleIdx="2" presStyleCnt="3" custScaleX="145189" custRadScaleRad="105559" custRadScaleInc="2836">
        <dgm:presLayoutVars>
          <dgm:bulletEnabled val="1"/>
        </dgm:presLayoutVars>
      </dgm:prSet>
      <dgm:spPr/>
    </dgm:pt>
    <dgm:pt modelId="{57331DC1-5360-44B8-8196-326A5DE71994}" type="pres">
      <dgm:prSet presAssocID="{8E36DD49-A96F-441D-8EE3-31E1F2AAC177}" presName="sibTrans" presStyleLbl="sibTrans2D1" presStyleIdx="2" presStyleCnt="3" custScaleX="293040" custScaleY="152004"/>
      <dgm:spPr/>
    </dgm:pt>
    <dgm:pt modelId="{DCA26DEF-4F4F-441E-BB2B-3FE0B3CDCC54}" type="pres">
      <dgm:prSet presAssocID="{8E36DD49-A96F-441D-8EE3-31E1F2AAC177}" presName="connectorText" presStyleLbl="sibTrans2D1" presStyleIdx="2" presStyleCnt="3"/>
      <dgm:spPr/>
    </dgm:pt>
  </dgm:ptLst>
  <dgm:cxnLst>
    <dgm:cxn modelId="{B5318F02-5222-40AB-90FF-12FABBFC863B}" type="presOf" srcId="{72D6C65A-CC3B-488D-BF8F-B05D9B76C8EF}" destId="{89C9713B-E2E8-4104-A88D-BBAA6084ED1F}" srcOrd="0" destOrd="0" presId="urn:microsoft.com/office/officeart/2005/8/layout/cycle7"/>
    <dgm:cxn modelId="{64089A27-28BC-4832-8109-BAA60B0EE43C}" type="presOf" srcId="{8E36DD49-A96F-441D-8EE3-31E1F2AAC177}" destId="{57331DC1-5360-44B8-8196-326A5DE71994}" srcOrd="0" destOrd="0" presId="urn:microsoft.com/office/officeart/2005/8/layout/cycle7"/>
    <dgm:cxn modelId="{F0BDFE28-DA5E-4CD5-98AB-8115CC9842BA}" type="presOf" srcId="{060B7E23-A243-476E-A163-CC314ADCEA34}" destId="{0DF6C91D-3266-4E3A-A138-0897F75BC555}" srcOrd="1" destOrd="0" presId="urn:microsoft.com/office/officeart/2005/8/layout/cycle7"/>
    <dgm:cxn modelId="{C39C452B-C6AE-49B2-A376-2688B1AD56E6}" srcId="{6555E18D-C64A-40AA-A00A-28FB4B6454CF}" destId="{876EE7DC-02F3-43EF-8ADE-745A935532C7}" srcOrd="1" destOrd="0" parTransId="{95599419-2149-4DD7-81B0-30C68D85C37E}" sibTransId="{060B7E23-A243-476E-A163-CC314ADCEA34}"/>
    <dgm:cxn modelId="{62565E70-8426-44B2-8192-C8D405B6ED65}" type="presOf" srcId="{060B7E23-A243-476E-A163-CC314ADCEA34}" destId="{80109CAC-DD6E-48BD-87A4-B32A9D08F67F}" srcOrd="0" destOrd="0" presId="urn:microsoft.com/office/officeart/2005/8/layout/cycle7"/>
    <dgm:cxn modelId="{44CB3987-BEB7-484B-846B-C33A7EB8C1A0}" srcId="{6555E18D-C64A-40AA-A00A-28FB4B6454CF}" destId="{AE455994-97B2-461A-A770-AB20DD9CEAA0}" srcOrd="0" destOrd="0" parTransId="{5A423CC5-54AA-4D72-9D11-0F3EC4CF91FF}" sibTransId="{72D6C65A-CC3B-488D-BF8F-B05D9B76C8EF}"/>
    <dgm:cxn modelId="{CDC61992-371E-4BC8-8D4A-709BE28CE401}" srcId="{6555E18D-C64A-40AA-A00A-28FB4B6454CF}" destId="{FA95618F-4DAA-4B64-A7FC-32C9C11CFEF2}" srcOrd="2" destOrd="0" parTransId="{ADB8F670-795E-4738-A2C9-5AFBD74CCD8F}" sibTransId="{8E36DD49-A96F-441D-8EE3-31E1F2AAC177}"/>
    <dgm:cxn modelId="{00C5CA9F-8FB9-4B5E-B0A6-AA85DD49FDA3}" type="presOf" srcId="{876EE7DC-02F3-43EF-8ADE-745A935532C7}" destId="{E18C624B-807E-4126-B0CE-37B719F71E80}" srcOrd="0" destOrd="0" presId="urn:microsoft.com/office/officeart/2005/8/layout/cycle7"/>
    <dgm:cxn modelId="{70B0E4AB-5D70-4536-A643-49C0C168E64B}" type="presOf" srcId="{72D6C65A-CC3B-488D-BF8F-B05D9B76C8EF}" destId="{A89BD9BB-F846-430C-8E5C-8556F2D1D0AF}" srcOrd="1" destOrd="0" presId="urn:microsoft.com/office/officeart/2005/8/layout/cycle7"/>
    <dgm:cxn modelId="{E895CEB1-410D-4C00-89CB-E5C5F5B63CFD}" type="presOf" srcId="{8E36DD49-A96F-441D-8EE3-31E1F2AAC177}" destId="{DCA26DEF-4F4F-441E-BB2B-3FE0B3CDCC54}" srcOrd="1" destOrd="0" presId="urn:microsoft.com/office/officeart/2005/8/layout/cycle7"/>
    <dgm:cxn modelId="{1B8054D2-A86F-464D-81A1-F88F69FD57BC}" type="presOf" srcId="{FA95618F-4DAA-4B64-A7FC-32C9C11CFEF2}" destId="{7436E9F0-E749-4F4F-B3B5-E2AB876B3207}" srcOrd="0" destOrd="0" presId="urn:microsoft.com/office/officeart/2005/8/layout/cycle7"/>
    <dgm:cxn modelId="{635719D9-CBD2-464E-9028-9F0D9A174C93}" type="presOf" srcId="{6555E18D-C64A-40AA-A00A-28FB4B6454CF}" destId="{C33A8B05-E684-4A3F-B322-58549308FFE7}" srcOrd="0" destOrd="0" presId="urn:microsoft.com/office/officeart/2005/8/layout/cycle7"/>
    <dgm:cxn modelId="{879A63EC-06C5-410E-A206-A5E439E72CE1}" type="presOf" srcId="{AE455994-97B2-461A-A770-AB20DD9CEAA0}" destId="{BC5D428D-8F1A-4F27-B6F3-60E836BF5A61}" srcOrd="0" destOrd="0" presId="urn:microsoft.com/office/officeart/2005/8/layout/cycle7"/>
    <dgm:cxn modelId="{99336A3B-D86B-4AF8-9D21-9775A564C0F7}" type="presParOf" srcId="{C33A8B05-E684-4A3F-B322-58549308FFE7}" destId="{BC5D428D-8F1A-4F27-B6F3-60E836BF5A61}" srcOrd="0" destOrd="0" presId="urn:microsoft.com/office/officeart/2005/8/layout/cycle7"/>
    <dgm:cxn modelId="{D597C9D8-F83E-41FA-9E29-2F70D3314835}" type="presParOf" srcId="{C33A8B05-E684-4A3F-B322-58549308FFE7}" destId="{89C9713B-E2E8-4104-A88D-BBAA6084ED1F}" srcOrd="1" destOrd="0" presId="urn:microsoft.com/office/officeart/2005/8/layout/cycle7"/>
    <dgm:cxn modelId="{562008E1-C560-44CD-B754-9FA6618B1675}" type="presParOf" srcId="{89C9713B-E2E8-4104-A88D-BBAA6084ED1F}" destId="{A89BD9BB-F846-430C-8E5C-8556F2D1D0AF}" srcOrd="0" destOrd="0" presId="urn:microsoft.com/office/officeart/2005/8/layout/cycle7"/>
    <dgm:cxn modelId="{58A6710B-6860-4EDF-9715-ECDEAB7EBC7D}" type="presParOf" srcId="{C33A8B05-E684-4A3F-B322-58549308FFE7}" destId="{E18C624B-807E-4126-B0CE-37B719F71E80}" srcOrd="2" destOrd="0" presId="urn:microsoft.com/office/officeart/2005/8/layout/cycle7"/>
    <dgm:cxn modelId="{7363B8ED-E8CC-430A-A085-083CA14E3F51}" type="presParOf" srcId="{C33A8B05-E684-4A3F-B322-58549308FFE7}" destId="{80109CAC-DD6E-48BD-87A4-B32A9D08F67F}" srcOrd="3" destOrd="0" presId="urn:microsoft.com/office/officeart/2005/8/layout/cycle7"/>
    <dgm:cxn modelId="{D523A933-DF93-40D3-BAB0-FDF9BC4594F4}" type="presParOf" srcId="{80109CAC-DD6E-48BD-87A4-B32A9D08F67F}" destId="{0DF6C91D-3266-4E3A-A138-0897F75BC555}" srcOrd="0" destOrd="0" presId="urn:microsoft.com/office/officeart/2005/8/layout/cycle7"/>
    <dgm:cxn modelId="{C7020A20-AA0A-42E5-9471-00BE498EDBA2}" type="presParOf" srcId="{C33A8B05-E684-4A3F-B322-58549308FFE7}" destId="{7436E9F0-E749-4F4F-B3B5-E2AB876B3207}" srcOrd="4" destOrd="0" presId="urn:microsoft.com/office/officeart/2005/8/layout/cycle7"/>
    <dgm:cxn modelId="{79F90099-C66A-43A1-9E33-E4E8FE04C27B}" type="presParOf" srcId="{C33A8B05-E684-4A3F-B322-58549308FFE7}" destId="{57331DC1-5360-44B8-8196-326A5DE71994}" srcOrd="5" destOrd="0" presId="urn:microsoft.com/office/officeart/2005/8/layout/cycle7"/>
    <dgm:cxn modelId="{851DED4E-D172-42DF-B935-4F2741BC76B0}" type="presParOf" srcId="{57331DC1-5360-44B8-8196-326A5DE71994}" destId="{DCA26DEF-4F4F-441E-BB2B-3FE0B3CDCC54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D428D-8F1A-4F27-B6F3-60E836BF5A61}">
      <dsp:nvSpPr>
        <dsp:cNvPr id="0" name=""/>
        <dsp:cNvSpPr/>
      </dsp:nvSpPr>
      <dsp:spPr>
        <a:xfrm>
          <a:off x="1885786" y="588"/>
          <a:ext cx="3191028" cy="734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comparison-based algorithm 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1907304" y="22106"/>
        <a:ext cx="3147992" cy="691638"/>
      </dsp:txXfrm>
    </dsp:sp>
    <dsp:sp modelId="{89C9713B-E2E8-4104-A88D-BBAA6084ED1F}">
      <dsp:nvSpPr>
        <dsp:cNvPr id="0" name=""/>
        <dsp:cNvSpPr/>
      </dsp:nvSpPr>
      <dsp:spPr>
        <a:xfrm rot="3495930">
          <a:off x="3431436" y="1198099"/>
          <a:ext cx="1403061" cy="447090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565563" y="1287517"/>
        <a:ext cx="1134807" cy="268254"/>
      </dsp:txXfrm>
    </dsp:sp>
    <dsp:sp modelId="{E18C624B-807E-4126-B0CE-37B719F71E80}">
      <dsp:nvSpPr>
        <dsp:cNvPr id="0" name=""/>
        <dsp:cNvSpPr/>
      </dsp:nvSpPr>
      <dsp:spPr>
        <a:xfrm>
          <a:off x="3776552" y="2108026"/>
          <a:ext cx="2011920" cy="727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The unsorted part at the right end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3797869" y="2129343"/>
        <a:ext cx="1969286" cy="685178"/>
      </dsp:txXfrm>
    </dsp:sp>
    <dsp:sp modelId="{80109CAC-DD6E-48BD-87A4-B32A9D08F67F}">
      <dsp:nvSpPr>
        <dsp:cNvPr id="0" name=""/>
        <dsp:cNvSpPr/>
      </dsp:nvSpPr>
      <dsp:spPr>
        <a:xfrm rot="10804538">
          <a:off x="3299741" y="2341687"/>
          <a:ext cx="423832" cy="257136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376882" y="2393114"/>
        <a:ext cx="269550" cy="154282"/>
      </dsp:txXfrm>
    </dsp:sp>
    <dsp:sp modelId="{7436E9F0-E749-4F4F-B3B5-E2AB876B3207}">
      <dsp:nvSpPr>
        <dsp:cNvPr id="0" name=""/>
        <dsp:cNvSpPr/>
      </dsp:nvSpPr>
      <dsp:spPr>
        <a:xfrm>
          <a:off x="1113429" y="2101160"/>
          <a:ext cx="2133332" cy="7346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The sorted part at the left end </a:t>
          </a:r>
          <a:endParaRPr lang="en-US" sz="1800" b="1" kern="1200" dirty="0">
            <a:solidFill>
              <a:schemeClr val="bg1"/>
            </a:solidFill>
          </a:endParaRPr>
        </a:p>
      </dsp:txBody>
      <dsp:txXfrm>
        <a:off x="1134947" y="2122678"/>
        <a:ext cx="2090296" cy="691638"/>
      </dsp:txXfrm>
    </dsp:sp>
    <dsp:sp modelId="{57331DC1-5360-44B8-8196-326A5DE71994}">
      <dsp:nvSpPr>
        <dsp:cNvPr id="0" name=""/>
        <dsp:cNvSpPr/>
      </dsp:nvSpPr>
      <dsp:spPr>
        <a:xfrm rot="18106575">
          <a:off x="2209699" y="1222783"/>
          <a:ext cx="1241997" cy="390857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326956" y="1300954"/>
        <a:ext cx="1007483" cy="234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E58A1-BC70-45AF-9DA5-5FC4698943F1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AF9A0-AB0A-41A5-8C54-E810BDD4B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2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https://www.javatpoint.com/selection-sort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F9A0-AB0A-41A5-8C54-E810BDD4BA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13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AF9A0-AB0A-41A5-8C54-E810BDD4BA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360A-F5AF-88B8-F385-B5F32D4EB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F9E88-E778-5495-B0CD-6667393FC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F3DA4-EC16-AB79-DA8C-62571105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500-F931-498C-ACBC-E32F1EC1F19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8663E-6C4E-C5F9-12BA-847FEF0D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1A3E9-5E04-4D1E-4C0E-EA3938FD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BF23-076E-4E0A-8B81-06C644DE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1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8541-B4B4-1F5A-004F-32AF008A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E5A81-94FB-8C26-92A7-F87A786BD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8F098-2EAB-3575-F801-17A702E0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500-F931-498C-ACBC-E32F1EC1F19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807F-3133-6D84-66ED-C300EAD2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B42E-871A-52CF-EF58-2D99D9CE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BF23-076E-4E0A-8B81-06C644DE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8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257609-312D-C0BA-3344-2918F4162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12E70-F005-376D-3326-57BAFF041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85DFE-C55A-3744-3FF4-62826ACD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500-F931-498C-ACBC-E32F1EC1F19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ED85B-B5A6-B3F6-3AC2-EC2BE45E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1111E-2194-61A9-ED8E-419A1B98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BF23-076E-4E0A-8B81-06C644DE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DF0C-B5CC-0951-C47C-18D1F592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0833-3207-C73B-53C2-8E72E0565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A4B8-24A3-02AA-6B90-AA892846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500-F931-498C-ACBC-E32F1EC1F19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13A7B-04A2-9726-7F8F-175B362E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EC537-7558-D5CB-ECA7-21E05A3A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BF23-076E-4E0A-8B81-06C644DE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ED009-5B27-E7FF-5A95-DBFEB3F7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748DD-1F4F-CA6E-2478-E1C84584E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DD47-33F7-AD02-1E07-BCC07B435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500-F931-498C-ACBC-E32F1EC1F19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6E00F-D6D0-EB2C-8D80-23F69668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8BE28-3050-CEE5-1818-F98D4814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BF23-076E-4E0A-8B81-06C644DE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80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528C-BA0A-0EB6-F91F-98CC952D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2315-BA6E-9F5D-02D3-1DC9CA8BF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A4738-5E9C-66F5-2DB5-74F63050D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66710-C936-81D1-40BA-5529F4DAC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500-F931-498C-ACBC-E32F1EC1F19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A726F-B788-6FAB-F524-630E2144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07500-F857-4272-637E-405E72E5F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BF23-076E-4E0A-8B81-06C644DE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15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77CA-7CBA-2989-A4F4-018B8302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18993-DFFB-B4B8-5EFF-22B82388A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4B10D-8458-461B-7F6E-C5EE0E3C5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4150B-F76D-B790-4509-6EDF0444E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79984F-6F15-D5B2-8EC6-91CDC181B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42CCEA-B2C7-34AB-93C6-F4106FE7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500-F931-498C-ACBC-E32F1EC1F19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7FF68-9D4F-53FD-DB06-7A4B208A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F2946-E4E9-19B9-5AEE-34B967B2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BF23-076E-4E0A-8B81-06C644DE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0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7763-BB2B-FB3B-1291-0A9658D2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7921B-854A-415A-3C21-234EB1F9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500-F931-498C-ACBC-E32F1EC1F19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90177-3A84-359C-E8DA-8334034F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A8FC4-31B7-1BAE-921D-2BA19C60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BF23-076E-4E0A-8B81-06C644DE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1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8FDBA-0931-6861-8521-DC778F39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500-F931-498C-ACBC-E32F1EC1F19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CE687-AACF-A7EB-6BD7-CBBD32ED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92E86-3809-F278-8F2C-9ECB4E5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BF23-076E-4E0A-8B81-06C644DE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6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D609-344A-2660-3E1D-E1D5EB2B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5C624-AA0E-22E0-7CA9-62F9A9461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99CF3-F021-1A94-2FC2-E27F52801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38B75-0CF0-F9D2-0F8D-CAD6B6D6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500-F931-498C-ACBC-E32F1EC1F19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EC32A-05EF-D41A-DA6C-6D4901D6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E2390-A15C-23E1-82D0-FD8C3E31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BF23-076E-4E0A-8B81-06C644DE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7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421E-0847-3352-3283-70EEEB44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F6341-9A03-827D-FC28-C539EA96F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EAC77-F337-4038-5F33-2ACBF623A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160D4-85D9-E2F1-8387-02E1DF2A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5500-F931-498C-ACBC-E32F1EC1F19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E29A1-C5BD-6D2C-DD67-1373B65E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75685-CA83-4261-2B84-782FC7B3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2BF23-076E-4E0A-8B81-06C644DE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2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B068C-701D-8EB9-9792-F20E4E85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814EC-36B3-6B68-7107-2D9F7C407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0F5F3-B171-F5C6-4448-8CB11F6AB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5500-F931-498C-ACBC-E32F1EC1F19A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AFEF-66A8-176B-ABCE-75A744E07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A0865-0E17-D346-F6A8-6B764766A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2BF23-076E-4E0A-8B81-06C644DEA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8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69FE-E0AC-BB73-DA45-22DE82DAC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851" y="559292"/>
            <a:ext cx="7984538" cy="1136343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GB" sz="36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USING C</a:t>
            </a:r>
            <a:br>
              <a:rPr lang="en-I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IN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IN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3DE1F-CC05-5D4C-3191-2A8DDB6EAAEB}"/>
              </a:ext>
            </a:extLst>
          </p:cNvPr>
          <p:cNvSpPr txBox="1"/>
          <p:nvPr/>
        </p:nvSpPr>
        <p:spPr>
          <a:xfrm>
            <a:off x="8683050" y="3312060"/>
            <a:ext cx="2357434" cy="559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22BCA2C05</a:t>
            </a:r>
            <a:endParaRPr lang="en-US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5F18A-4B25-DC80-EBA7-1F168BDDC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57" y="3536501"/>
            <a:ext cx="6958017" cy="25974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D45CA-E9FA-B40B-2B63-B7517F54C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EE76E-1505-ACC3-EBEF-B67FDA59D7A7}"/>
              </a:ext>
            </a:extLst>
          </p:cNvPr>
          <p:cNvSpPr txBox="1"/>
          <p:nvPr/>
        </p:nvSpPr>
        <p:spPr>
          <a:xfrm>
            <a:off x="8683050" y="4894118"/>
            <a:ext cx="305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UNIT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63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E615-9AB5-0238-98FC-3F8372C3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8" y="127323"/>
            <a:ext cx="10515600" cy="55371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Bubble Sort</a:t>
            </a:r>
          </a:p>
        </p:txBody>
      </p:sp>
      <p:pic>
        <p:nvPicPr>
          <p:cNvPr id="1026" name="Picture 2" descr="Bubble sort in C - python tutorials">
            <a:extLst>
              <a:ext uri="{FF2B5EF4-FFF2-40B4-BE49-F238E27FC236}">
                <a16:creationId xmlns:a16="http://schemas.microsoft.com/office/drawing/2014/main" id="{24B1DFEC-30C3-02BE-807F-DAD8F740C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11" y="2186680"/>
            <a:ext cx="10740501" cy="4027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32294C-A4DB-F129-D274-C51136DE9F32}"/>
              </a:ext>
            </a:extLst>
          </p:cNvPr>
          <p:cNvSpPr txBox="1"/>
          <p:nvPr/>
        </p:nvSpPr>
        <p:spPr>
          <a:xfrm>
            <a:off x="730187" y="861520"/>
            <a:ext cx="10943948" cy="888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Bubble sort is a simple sorting algorithm. This sorting algorithm is a comparison-based algorithm in which each pair of 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adjacent elements 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is compared and the elements are swapped if they are not in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8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127190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S</a:t>
            </a:r>
            <a:r>
              <a:rPr sz="1200" spc="-10" dirty="0">
                <a:latin typeface="Cambria"/>
                <a:cs typeface="Cambria"/>
              </a:rPr>
              <a:t>o</a:t>
            </a:r>
            <a:r>
              <a:rPr sz="1200" spc="-1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14" dirty="0">
                <a:latin typeface="Cambria"/>
                <a:cs typeface="Cambria"/>
              </a:rPr>
              <a:t>T</a:t>
            </a:r>
            <a:r>
              <a:rPr sz="1200" spc="-10" dirty="0">
                <a:latin typeface="Cambria"/>
                <a:cs typeface="Cambria"/>
              </a:rPr>
              <a:t>echniques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2319" y="334640"/>
            <a:ext cx="338391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Bubble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</a:t>
            </a:r>
            <a:r>
              <a:rPr sz="1200" spc="-10" dirty="0">
                <a:latin typeface="Cambria"/>
                <a:cs typeface="Cambria"/>
              </a:rPr>
              <a:t>nser</a:t>
            </a:r>
            <a:r>
              <a:rPr sz="1200" spc="0" dirty="0">
                <a:latin typeface="Cambria"/>
                <a:cs typeface="Cambria"/>
              </a:rPr>
              <a:t>ti</a:t>
            </a:r>
            <a:r>
              <a:rPr sz="1200" spc="-10" dirty="0">
                <a:latin typeface="Cambria"/>
                <a:cs typeface="Cambria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S</a:t>
            </a:r>
            <a:r>
              <a:rPr sz="1200" spc="-10" dirty="0">
                <a:latin typeface="Cambria"/>
                <a:cs typeface="Cambria"/>
              </a:rPr>
              <a:t>o</a:t>
            </a:r>
            <a:r>
              <a:rPr sz="1200" spc="-1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Al</a:t>
            </a:r>
            <a:r>
              <a:rPr sz="1200" spc="-10" dirty="0">
                <a:latin typeface="Cambria"/>
                <a:cs typeface="Cambria"/>
              </a:rPr>
              <a:t>go</a:t>
            </a:r>
            <a:r>
              <a:rPr sz="1200" spc="-1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10" dirty="0">
                <a:latin typeface="Cambria"/>
                <a:cs typeface="Cambria"/>
              </a:rPr>
              <a:t>h</a:t>
            </a:r>
            <a:r>
              <a:rPr sz="1200" spc="-15" dirty="0">
                <a:latin typeface="Cambria"/>
                <a:cs typeface="Cambria"/>
              </a:rPr>
              <a:t>m</a:t>
            </a:r>
            <a:r>
              <a:rPr sz="1200" spc="-5" dirty="0">
                <a:latin typeface="Cambria"/>
                <a:cs typeface="Cambria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w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10" dirty="0">
                <a:latin typeface="Cambria"/>
                <a:cs typeface="Cambria"/>
              </a:rPr>
              <a:t>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E</a:t>
            </a:r>
            <a:r>
              <a:rPr sz="1200" spc="-20" dirty="0">
                <a:latin typeface="Cambria"/>
                <a:cs typeface="Cambria"/>
              </a:rPr>
              <a:t>x</a:t>
            </a:r>
            <a:r>
              <a:rPr sz="1200" spc="0" dirty="0">
                <a:latin typeface="Cambria"/>
                <a:cs typeface="Cambria"/>
              </a:rPr>
              <a:t>ample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2164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292" y="895345"/>
            <a:ext cx="3743960" cy="5213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5B9AD5"/>
                </a:solidFill>
                <a:latin typeface="Calibri"/>
                <a:cs typeface="Calibri"/>
              </a:rPr>
              <a:t>Bu</a:t>
            </a:r>
            <a:r>
              <a:rPr sz="3200" b="1" spc="-10" dirty="0">
                <a:solidFill>
                  <a:srgbClr val="5B9AD5"/>
                </a:solidFill>
                <a:latin typeface="Calibri"/>
                <a:cs typeface="Calibri"/>
              </a:rPr>
              <a:t>b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ble</a:t>
            </a:r>
            <a:r>
              <a:rPr sz="3200" b="1" spc="-9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Sort</a:t>
            </a:r>
            <a:r>
              <a:rPr sz="3200" b="1" spc="-85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-</a:t>
            </a:r>
            <a:r>
              <a:rPr sz="3200" b="1" spc="-80" dirty="0">
                <a:solidFill>
                  <a:srgbClr val="5B9AD5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E</a:t>
            </a:r>
            <a:r>
              <a:rPr sz="3200" b="1" spc="-50" dirty="0">
                <a:solidFill>
                  <a:srgbClr val="5B9AD5"/>
                </a:solidFill>
                <a:latin typeface="Calibri"/>
                <a:cs typeface="Calibri"/>
              </a:rPr>
              <a:t>x</a:t>
            </a:r>
            <a:r>
              <a:rPr sz="3200" b="1" spc="0" dirty="0">
                <a:solidFill>
                  <a:srgbClr val="5B9AD5"/>
                </a:solidFill>
                <a:latin typeface="Calibri"/>
                <a:cs typeface="Calibri"/>
              </a:rPr>
              <a:t>ample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6387" y="1526026"/>
            <a:ext cx="8896746" cy="4554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65170" y="6275521"/>
            <a:ext cx="2226618" cy="376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1200" b="1" spc="-10">
                <a:latin typeface="Cambria"/>
                <a:cs typeface="Cambria"/>
              </a:rPr>
              <a:t>D</a:t>
            </a:r>
            <a:r>
              <a:rPr lang="en-US" sz="1200" b="1">
                <a:latin typeface="Cambria"/>
                <a:cs typeface="Cambria"/>
              </a:rPr>
              <a:t>ata</a:t>
            </a:r>
            <a:r>
              <a:rPr lang="en-US" sz="1200" b="1" spc="-60">
                <a:latin typeface="Times New Roman"/>
                <a:cs typeface="Times New Roman"/>
              </a:rPr>
              <a:t> </a:t>
            </a:r>
            <a:r>
              <a:rPr lang="en-US" sz="1200" b="1" spc="-5">
                <a:latin typeface="Cambria"/>
                <a:cs typeface="Cambria"/>
              </a:rPr>
              <a:t>S</a:t>
            </a:r>
            <a:r>
              <a:rPr lang="en-US" sz="1200" b="1">
                <a:latin typeface="Cambria"/>
                <a:cs typeface="Cambria"/>
              </a:rPr>
              <a:t>tructu</a:t>
            </a:r>
            <a:r>
              <a:rPr lang="en-US" sz="1200" b="1" spc="-15">
                <a:latin typeface="Cambria"/>
                <a:cs typeface="Cambria"/>
              </a:rPr>
              <a:t>r</a:t>
            </a:r>
            <a:r>
              <a:rPr lang="en-US" sz="1200" b="1">
                <a:latin typeface="Cambria"/>
                <a:cs typeface="Cambria"/>
              </a:rPr>
              <a:t>es</a:t>
            </a:r>
            <a:r>
              <a:rPr lang="en-US" sz="1200" b="1" spc="-75">
                <a:latin typeface="Times New Roman"/>
                <a:cs typeface="Times New Roman"/>
              </a:rPr>
              <a:t> </a:t>
            </a:r>
            <a:r>
              <a:rPr lang="en-US" sz="1200" b="1">
                <a:latin typeface="Cambria"/>
                <a:cs typeface="Cambria"/>
              </a:rPr>
              <a:t>a</a:t>
            </a:r>
            <a:r>
              <a:rPr lang="en-US" sz="1200" b="1" spc="-10">
                <a:latin typeface="Cambria"/>
                <a:cs typeface="Cambria"/>
              </a:rPr>
              <a:t>n</a:t>
            </a:r>
            <a:r>
              <a:rPr lang="en-US" sz="1200" b="1">
                <a:latin typeface="Cambria"/>
                <a:cs typeface="Cambria"/>
              </a:rPr>
              <a:t>d</a:t>
            </a:r>
            <a:r>
              <a:rPr lang="en-US" sz="1200" b="1" spc="-50">
                <a:latin typeface="Times New Roman"/>
                <a:cs typeface="Times New Roman"/>
              </a:rPr>
              <a:t> </a:t>
            </a:r>
            <a:r>
              <a:rPr lang="en-US" sz="1200" b="1" spc="-5">
                <a:latin typeface="Cambria"/>
                <a:cs typeface="Cambria"/>
              </a:rPr>
              <a:t>A</a:t>
            </a:r>
            <a:r>
              <a:rPr lang="en-US" sz="1200" b="1">
                <a:latin typeface="Cambria"/>
                <a:cs typeface="Cambria"/>
              </a:rPr>
              <a:t>lgor</a:t>
            </a:r>
            <a:r>
              <a:rPr lang="en-US" sz="1200" b="1" spc="-10">
                <a:latin typeface="Cambria"/>
                <a:cs typeface="Cambria"/>
              </a:rPr>
              <a:t>i</a:t>
            </a:r>
            <a:r>
              <a:rPr lang="en-US" sz="1200" b="1">
                <a:latin typeface="Cambria"/>
                <a:cs typeface="Cambria"/>
              </a:rPr>
              <a:t>thms</a:t>
            </a:r>
            <a:endParaRPr lang="en-US" sz="1200">
              <a:latin typeface="Cambria"/>
              <a:cs typeface="Cambria"/>
            </a:endParaRPr>
          </a:p>
          <a:p>
            <a:pPr marL="12700"/>
            <a:r>
              <a:rPr lang="en-US" sz="1200" i="1">
                <a:latin typeface="Cambria"/>
                <a:cs typeface="Cambria"/>
              </a:rPr>
              <a:t>Sem</a:t>
            </a:r>
            <a:r>
              <a:rPr lang="en-US" sz="1200" i="1" spc="-10">
                <a:latin typeface="Cambria"/>
                <a:cs typeface="Cambria"/>
              </a:rPr>
              <a:t>e</a:t>
            </a:r>
            <a:r>
              <a:rPr lang="en-US" sz="1200" i="1">
                <a:latin typeface="Cambria"/>
                <a:cs typeface="Cambria"/>
              </a:rPr>
              <a:t>s</a:t>
            </a:r>
            <a:r>
              <a:rPr lang="en-US" sz="1200" i="1" spc="-10">
                <a:latin typeface="Cambria"/>
                <a:cs typeface="Cambria"/>
              </a:rPr>
              <a:t>t</a:t>
            </a:r>
            <a:r>
              <a:rPr lang="en-US" sz="1200" i="1">
                <a:latin typeface="Cambria"/>
                <a:cs typeface="Cambria"/>
              </a:rPr>
              <a:t>er</a:t>
            </a:r>
            <a:r>
              <a:rPr lang="en-US" sz="1200" i="1" spc="-35">
                <a:latin typeface="Times New Roman"/>
                <a:cs typeface="Times New Roman"/>
              </a:rPr>
              <a:t> </a:t>
            </a:r>
            <a:r>
              <a:rPr lang="en-US" sz="1200" i="1">
                <a:latin typeface="Cambria"/>
                <a:cs typeface="Cambria"/>
              </a:rPr>
              <a:t>V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9954903" y="6275521"/>
            <a:ext cx="1555204" cy="376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/>
            <a:r>
              <a:rPr lang="en-US" sz="1200" b="1" spc="5">
                <a:latin typeface="Cambria"/>
                <a:cs typeface="Cambria"/>
              </a:rPr>
              <a:t>S</a:t>
            </a:r>
            <a:r>
              <a:rPr lang="en-US" sz="1200" b="1">
                <a:latin typeface="Cambria"/>
                <a:cs typeface="Cambria"/>
              </a:rPr>
              <a:t>ea</a:t>
            </a:r>
            <a:r>
              <a:rPr lang="en-US" sz="1200" b="1" spc="-15">
                <a:latin typeface="Cambria"/>
                <a:cs typeface="Cambria"/>
              </a:rPr>
              <a:t>r</a:t>
            </a:r>
            <a:r>
              <a:rPr lang="en-US" sz="1200" b="1">
                <a:latin typeface="Cambria"/>
                <a:cs typeface="Cambria"/>
              </a:rPr>
              <a:t>chi</a:t>
            </a:r>
            <a:r>
              <a:rPr lang="en-US" sz="1200" b="1" spc="-10">
                <a:latin typeface="Cambria"/>
                <a:cs typeface="Cambria"/>
              </a:rPr>
              <a:t>n</a:t>
            </a:r>
            <a:r>
              <a:rPr lang="en-US" sz="1200" b="1">
                <a:latin typeface="Cambria"/>
                <a:cs typeface="Cambria"/>
              </a:rPr>
              <a:t>g</a:t>
            </a:r>
            <a:r>
              <a:rPr lang="en-US" sz="1200" b="1" spc="-65">
                <a:latin typeface="Times New Roman"/>
                <a:cs typeface="Times New Roman"/>
              </a:rPr>
              <a:t> </a:t>
            </a:r>
            <a:r>
              <a:rPr lang="en-US" sz="1200" b="1">
                <a:latin typeface="Cambria"/>
                <a:cs typeface="Cambria"/>
              </a:rPr>
              <a:t>a</a:t>
            </a:r>
            <a:r>
              <a:rPr lang="en-US" sz="1200" b="1" spc="-10">
                <a:latin typeface="Cambria"/>
                <a:cs typeface="Cambria"/>
              </a:rPr>
              <a:t>n</a:t>
            </a:r>
            <a:r>
              <a:rPr lang="en-US" sz="1200" b="1">
                <a:latin typeface="Cambria"/>
                <a:cs typeface="Cambria"/>
              </a:rPr>
              <a:t>d</a:t>
            </a:r>
            <a:r>
              <a:rPr lang="en-US" sz="1200" b="1" spc="-50">
                <a:latin typeface="Times New Roman"/>
                <a:cs typeface="Times New Roman"/>
              </a:rPr>
              <a:t> </a:t>
            </a:r>
            <a:r>
              <a:rPr lang="en-US" sz="1200" b="1" spc="5">
                <a:latin typeface="Cambria"/>
                <a:cs typeface="Cambria"/>
              </a:rPr>
              <a:t>S</a:t>
            </a:r>
            <a:r>
              <a:rPr lang="en-US" sz="1200" b="1">
                <a:latin typeface="Cambria"/>
                <a:cs typeface="Cambria"/>
              </a:rPr>
              <a:t>orti</a:t>
            </a:r>
            <a:r>
              <a:rPr lang="en-US" sz="1200" b="1" spc="-15">
                <a:latin typeface="Cambria"/>
                <a:cs typeface="Cambria"/>
              </a:rPr>
              <a:t>n</a:t>
            </a:r>
            <a:r>
              <a:rPr lang="en-US" sz="1200" b="1">
                <a:latin typeface="Cambria"/>
                <a:cs typeface="Cambria"/>
              </a:rPr>
              <a:t>g</a:t>
            </a:r>
            <a:endParaRPr lang="en-US" sz="1200">
              <a:latin typeface="Cambria"/>
              <a:cs typeface="Cambria"/>
            </a:endParaRPr>
          </a:p>
          <a:p>
            <a:pPr marL="958850"/>
            <a:r>
              <a:rPr lang="en-US" sz="1200" i="1" spc="-10">
                <a:latin typeface="Cambria"/>
                <a:cs typeface="Cambria"/>
              </a:rPr>
              <a:t>Mo</a:t>
            </a:r>
            <a:r>
              <a:rPr lang="en-US" sz="1200" i="1" spc="-15">
                <a:latin typeface="Cambria"/>
                <a:cs typeface="Cambria"/>
              </a:rPr>
              <a:t>d</a:t>
            </a:r>
            <a:r>
              <a:rPr lang="en-US" sz="1200" i="1">
                <a:latin typeface="Cambria"/>
                <a:cs typeface="Cambria"/>
              </a:rPr>
              <a:t>u</a:t>
            </a:r>
            <a:r>
              <a:rPr lang="en-US" sz="1200" i="1" spc="-5">
                <a:latin typeface="Cambria"/>
                <a:cs typeface="Cambria"/>
              </a:rPr>
              <a:t>le</a:t>
            </a:r>
            <a:r>
              <a:rPr lang="en-US" sz="1200" i="1" spc="-50">
                <a:latin typeface="Times New Roman"/>
                <a:cs typeface="Times New Roman"/>
              </a:rPr>
              <a:t> </a:t>
            </a:r>
            <a:r>
              <a:rPr lang="en-US" sz="1200" i="1">
                <a:latin typeface="Cambria"/>
                <a:cs typeface="Cambria"/>
              </a:rPr>
              <a:t>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5996817" y="6385361"/>
            <a:ext cx="191007" cy="1636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lang="en-US" sz="1000" spc="-10" smtClean="0">
                <a:solidFill>
                  <a:srgbClr val="888888"/>
                </a:solidFill>
                <a:latin typeface="Arial"/>
                <a:cs typeface="Arial"/>
              </a:rPr>
              <a:pPr marL="25400"/>
              <a:t>11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1378-08B9-D63E-02A2-9CB22B69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63FB-8109-B872-8B3E-22F0D2AFE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384ABB-5617-E597-8BA1-325BD32C7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21" y="128192"/>
            <a:ext cx="10316546" cy="66632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15814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0476-3DA5-B3C4-A668-9849A67B1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34108"/>
            <a:ext cx="10515600" cy="64692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B0F0"/>
                </a:solidFill>
                <a:effectLst/>
                <a:latin typeface="erdana"/>
              </a:rPr>
              <a:t>Algorithm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0BC64-CCCF-4B20-1A6E-E7008ABFFDE4}"/>
              </a:ext>
            </a:extLst>
          </p:cNvPr>
          <p:cNvSpPr txBox="1"/>
          <p:nvPr/>
        </p:nvSpPr>
        <p:spPr>
          <a:xfrm>
            <a:off x="676921" y="1200024"/>
            <a:ext cx="3983855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  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all array elements  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 &gt;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[i+1]  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swap(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],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[i+1])  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end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end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2400" b="1" i="0" dirty="0">
                <a:solidFill>
                  <a:srgbClr val="006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</a:t>
            </a:r>
          </a:p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 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33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A685-7AFE-33AC-8670-AEE7A22A3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482" y="63285"/>
            <a:ext cx="10515600" cy="353965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00B0F0"/>
                </a:solidFill>
                <a:effectLst/>
                <a:latin typeface="erdana"/>
              </a:rPr>
              <a:t>Implementation of Bubble sort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0ADA9-9F1E-C2D2-570D-5D931F2C3D92}"/>
              </a:ext>
            </a:extLst>
          </p:cNvPr>
          <p:cNvSpPr txBox="1"/>
          <p:nvPr/>
        </p:nvSpPr>
        <p:spPr>
          <a:xfrm>
            <a:off x="135383" y="417250"/>
            <a:ext cx="10682671" cy="71711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#include &lt;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stdio.h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&gt;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int main(){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int 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[50], num, x, y, temp;    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("Please Enter the Number of Elements you want in the array: ");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scanf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("%d", &amp;num);    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("Please Enter the Value of Elements: ");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for(x = 0; x &lt; num; x++)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scanf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("%d", &amp;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[x]);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for(x = 0; x &lt; num - 1; x++){       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    for(y = 0; y &lt; num - x - 1; y++){          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        if(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[y] &gt; 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[y + 1]){               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            temp = 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[y];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[y] = 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[y + 1];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[y + 1] = temp;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        }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    }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}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("Array after implementing bubble sort: ");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for(x = 0; x &lt; num; x++){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printf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("%d  ", </a:t>
            </a:r>
            <a:r>
              <a:rPr lang="en-US" sz="2000" dirty="0" err="1">
                <a:solidFill>
                  <a:srgbClr val="000000"/>
                </a:solidFill>
                <a:latin typeface="inter-regular"/>
              </a:rPr>
              <a:t>arr</a:t>
            </a:r>
            <a:r>
              <a:rPr lang="en-US" sz="2000" dirty="0">
                <a:solidFill>
                  <a:srgbClr val="000000"/>
                </a:solidFill>
                <a:latin typeface="inter-regular"/>
              </a:rPr>
              <a:t>[x]);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}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    return 0;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latin typeface="inter-regular"/>
              </a:rPr>
              <a:t>}</a:t>
            </a:r>
            <a:endParaRPr lang="en-US" sz="20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54606-D966-41DA-8D49-3EB8FD00D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817" y="2797706"/>
            <a:ext cx="6798712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0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DE5C-1700-EEAC-6102-C87454BC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56" y="149517"/>
            <a:ext cx="10515600" cy="531520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Selection sort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6FD3F-AE34-DEFF-068D-7781D27F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7"/>
            <a:ext cx="10515600" cy="549592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 is a simple sorting algorithm. </a:t>
            </a:r>
          </a:p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sorting algorithm is an in-place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comparison-based algorithm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which the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is divided into two parts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sorted part at the left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and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unsorted part at the right end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Initially, the sorted part is empty and the unsorted part is the entire list.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41AFD25-893F-E90D-BED9-84ACA2529B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4581614"/>
              </p:ext>
            </p:extLst>
          </p:nvPr>
        </p:nvGraphicFramePr>
        <p:xfrm>
          <a:off x="314911" y="3344242"/>
          <a:ext cx="6901895" cy="2835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799166-176B-3982-C608-5165A6577AA5}"/>
              </a:ext>
            </a:extLst>
          </p:cNvPr>
          <p:cNvSpPr txBox="1"/>
          <p:nvPr/>
        </p:nvSpPr>
        <p:spPr>
          <a:xfrm>
            <a:off x="7503357" y="4610629"/>
            <a:ext cx="4489882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i="0" dirty="0">
                <a:solidFill>
                  <a:srgbClr val="333333"/>
                </a:solidFill>
                <a:effectLst/>
                <a:latin typeface="inter-regular"/>
              </a:rPr>
              <a:t>Selection sort is generally used when -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A small array is to be sorted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Swapping cost doesn't matter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inter-regular"/>
              </a:rPr>
              <a:t>It is compulsory to check all elements</a:t>
            </a:r>
          </a:p>
        </p:txBody>
      </p:sp>
    </p:spTree>
    <p:extLst>
      <p:ext uri="{BB962C8B-B14F-4D97-AF65-F5344CB8AC3E}">
        <p14:creationId xmlns:p14="http://schemas.microsoft.com/office/powerpoint/2010/main" val="23898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5E01-9372-8A3C-9924-56E38F3B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69618"/>
            <a:ext cx="10515600" cy="61141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</a:rPr>
              <a:t>Working</a:t>
            </a:r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 </a:t>
            </a:r>
            <a:r>
              <a:rPr lang="en-US" sz="3600" dirty="0">
                <a:solidFill>
                  <a:schemeClr val="accent1"/>
                </a:solidFill>
                <a:latin typeface="Times New Roman" panose="02020603050405020304" pitchFamily="18" charset="0"/>
              </a:rPr>
              <a:t>Algorithm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6BDB0-A6F9-B127-D69F-A886A4A19657}"/>
              </a:ext>
            </a:extLst>
          </p:cNvPr>
          <p:cNvSpPr txBox="1"/>
          <p:nvPr/>
        </p:nvSpPr>
        <p:spPr>
          <a:xfrm>
            <a:off x="1316115" y="88399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regular"/>
              </a:rPr>
              <a:t>Let the elements of the array are</a:t>
            </a:r>
            <a:endParaRPr lang="en-US" b="1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2C8F618-CE9C-DC2B-988A-7460EE3277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664" y="1383373"/>
            <a:ext cx="3986861" cy="5710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A814DA-5A76-704C-50B5-74BCB550F6D1}"/>
              </a:ext>
            </a:extLst>
          </p:cNvPr>
          <p:cNvSpPr txBox="1"/>
          <p:nvPr/>
        </p:nvSpPr>
        <p:spPr>
          <a:xfrm>
            <a:off x="1229557" y="2201735"/>
            <a:ext cx="9991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For the first position in the sorted list, the whole list is scanned, and find that 10 is the lowest value.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AA04AD-6A8E-947E-38C2-7BE0B7785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564" y="2902785"/>
            <a:ext cx="4437794" cy="635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BB002D-0C78-8514-EBEA-1F79B75B162E}"/>
              </a:ext>
            </a:extLst>
          </p:cNvPr>
          <p:cNvSpPr txBox="1"/>
          <p:nvPr/>
        </p:nvSpPr>
        <p:spPr>
          <a:xfrm>
            <a:off x="1316114" y="3796470"/>
            <a:ext cx="10082813" cy="888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So </a:t>
            </a:r>
            <a:r>
              <a:rPr lang="en-US" b="1" i="0" dirty="0">
                <a:solidFill>
                  <a:srgbClr val="000000"/>
                </a:solidFill>
                <a:effectLst/>
                <a:latin typeface="Nunito" pitchFamily="2" charset="0"/>
              </a:rPr>
              <a:t>we replace 14 with 10</a:t>
            </a: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. After one iteration 10, which happens to be the minimum value in the list, appears in the first position of the sorted list.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FF3A18F-BA93-A416-2E50-EB624574F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120" y="4787781"/>
            <a:ext cx="4462140" cy="6374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DEAEE4-92D3-A94B-A893-13B9AFF9E790}"/>
              </a:ext>
            </a:extLst>
          </p:cNvPr>
          <p:cNvSpPr txBox="1"/>
          <p:nvPr/>
        </p:nvSpPr>
        <p:spPr>
          <a:xfrm>
            <a:off x="1316114" y="5621111"/>
            <a:ext cx="9967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For the second position, where 33 is residing, we start scanning the rest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47A036-0F5F-ADC7-1B56-2A4154CE30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220" y="6041458"/>
            <a:ext cx="4468080" cy="6399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9523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6DD30F-0F9E-809F-C065-6C1E872BE739}"/>
              </a:ext>
            </a:extLst>
          </p:cNvPr>
          <p:cNvSpPr txBox="1"/>
          <p:nvPr/>
        </p:nvSpPr>
        <p:spPr>
          <a:xfrm>
            <a:off x="339570" y="230188"/>
            <a:ext cx="11014229" cy="888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We find that 14 is the second lowest value in the list and it should appear at the second place. We swap these values.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6D2B01-BF1D-C109-1787-AABB7128F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571" y="955577"/>
            <a:ext cx="4994800" cy="7135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81163B-D54D-A31C-4C03-07009DAFAF5E}"/>
              </a:ext>
            </a:extLst>
          </p:cNvPr>
          <p:cNvSpPr txBox="1"/>
          <p:nvPr/>
        </p:nvSpPr>
        <p:spPr>
          <a:xfrm>
            <a:off x="339570" y="1844025"/>
            <a:ext cx="7437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The same process is applied to the rest of the items in the array.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BBD8B1-86E0-8808-E1E7-0DC1E61CA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8579" y="676275"/>
            <a:ext cx="38081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7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69807" y="656204"/>
            <a:ext cx="11059298" cy="85740"/>
          </a:xfrm>
          <a:custGeom>
            <a:avLst/>
            <a:gdLst/>
            <a:ahLst/>
            <a:cxnLst/>
            <a:rect l="l" t="t" r="r" b="b"/>
            <a:pathLst>
              <a:path w="11059298" h="85740">
                <a:moveTo>
                  <a:pt x="35083" y="470"/>
                </a:moveTo>
                <a:lnTo>
                  <a:pt x="1154" y="36552"/>
                </a:lnTo>
                <a:lnTo>
                  <a:pt x="0" y="53962"/>
                </a:lnTo>
                <a:lnTo>
                  <a:pt x="5751" y="66655"/>
                </a:lnTo>
                <a:lnTo>
                  <a:pt x="15107" y="76720"/>
                </a:lnTo>
                <a:lnTo>
                  <a:pt x="27260" y="83350"/>
                </a:lnTo>
                <a:lnTo>
                  <a:pt x="41399" y="85740"/>
                </a:lnTo>
                <a:lnTo>
                  <a:pt x="53924" y="83867"/>
                </a:lnTo>
                <a:lnTo>
                  <a:pt x="66073" y="77798"/>
                </a:lnTo>
                <a:lnTo>
                  <a:pt x="75670" y="68145"/>
                </a:lnTo>
                <a:lnTo>
                  <a:pt x="81158" y="57165"/>
                </a:lnTo>
                <a:lnTo>
                  <a:pt x="41399" y="57165"/>
                </a:lnTo>
                <a:lnTo>
                  <a:pt x="41399" y="28590"/>
                </a:lnTo>
                <a:lnTo>
                  <a:pt x="81641" y="28590"/>
                </a:lnTo>
                <a:lnTo>
                  <a:pt x="81459" y="27732"/>
                </a:lnTo>
                <a:lnTo>
                  <a:pt x="74805" y="16596"/>
                </a:lnTo>
                <a:lnTo>
                  <a:pt x="64614" y="7898"/>
                </a:lnTo>
                <a:lnTo>
                  <a:pt x="51251" y="2301"/>
                </a:lnTo>
                <a:lnTo>
                  <a:pt x="35083" y="470"/>
                </a:lnTo>
                <a:close/>
              </a:path>
              <a:path w="11059298" h="85740">
                <a:moveTo>
                  <a:pt x="11017926" y="0"/>
                </a:moveTo>
                <a:lnTo>
                  <a:pt x="10983610" y="17556"/>
                </a:lnTo>
                <a:lnTo>
                  <a:pt x="10975067" y="45016"/>
                </a:lnTo>
                <a:lnTo>
                  <a:pt x="10977829" y="57966"/>
                </a:lnTo>
                <a:lnTo>
                  <a:pt x="10984484" y="69127"/>
                </a:lnTo>
                <a:lnTo>
                  <a:pt x="10994665" y="77840"/>
                </a:lnTo>
                <a:lnTo>
                  <a:pt x="11008006" y="83445"/>
                </a:lnTo>
                <a:lnTo>
                  <a:pt x="11024142" y="85282"/>
                </a:lnTo>
                <a:lnTo>
                  <a:pt x="11035860" y="81567"/>
                </a:lnTo>
                <a:lnTo>
                  <a:pt x="11045819" y="74229"/>
                </a:lnTo>
                <a:lnTo>
                  <a:pt x="11053435" y="63403"/>
                </a:lnTo>
                <a:lnTo>
                  <a:pt x="11055497" y="57165"/>
                </a:lnTo>
                <a:lnTo>
                  <a:pt x="11017917" y="57165"/>
                </a:lnTo>
                <a:lnTo>
                  <a:pt x="11017917" y="28590"/>
                </a:lnTo>
                <a:lnTo>
                  <a:pt x="11057843" y="28590"/>
                </a:lnTo>
                <a:lnTo>
                  <a:pt x="11053575" y="19121"/>
                </a:lnTo>
                <a:lnTo>
                  <a:pt x="11044229" y="9042"/>
                </a:lnTo>
                <a:lnTo>
                  <a:pt x="11032073" y="2396"/>
                </a:lnTo>
                <a:lnTo>
                  <a:pt x="11017926" y="0"/>
                </a:lnTo>
                <a:close/>
              </a:path>
              <a:path w="11059298" h="85740">
                <a:moveTo>
                  <a:pt x="81641" y="28590"/>
                </a:moveTo>
                <a:lnTo>
                  <a:pt x="41399" y="28590"/>
                </a:lnTo>
                <a:lnTo>
                  <a:pt x="41399" y="57165"/>
                </a:lnTo>
                <a:lnTo>
                  <a:pt x="81158" y="57165"/>
                </a:lnTo>
                <a:lnTo>
                  <a:pt x="81966" y="55547"/>
                </a:lnTo>
                <a:lnTo>
                  <a:pt x="84209" y="40641"/>
                </a:lnTo>
                <a:lnTo>
                  <a:pt x="81641" y="28590"/>
                </a:lnTo>
                <a:close/>
              </a:path>
              <a:path w="11059298" h="85740">
                <a:moveTo>
                  <a:pt x="10978083" y="28590"/>
                </a:moveTo>
                <a:lnTo>
                  <a:pt x="81641" y="28590"/>
                </a:lnTo>
                <a:lnTo>
                  <a:pt x="84209" y="40641"/>
                </a:lnTo>
                <a:lnTo>
                  <a:pt x="81966" y="55547"/>
                </a:lnTo>
                <a:lnTo>
                  <a:pt x="81158" y="57165"/>
                </a:lnTo>
                <a:lnTo>
                  <a:pt x="10977659" y="57165"/>
                </a:lnTo>
                <a:lnTo>
                  <a:pt x="10975067" y="45016"/>
                </a:lnTo>
                <a:lnTo>
                  <a:pt x="10977310" y="30134"/>
                </a:lnTo>
                <a:lnTo>
                  <a:pt x="10978083" y="28590"/>
                </a:lnTo>
                <a:close/>
              </a:path>
              <a:path w="11059298" h="85740">
                <a:moveTo>
                  <a:pt x="11057843" y="28590"/>
                </a:moveTo>
                <a:lnTo>
                  <a:pt x="11017917" y="28590"/>
                </a:lnTo>
                <a:lnTo>
                  <a:pt x="11017917" y="57165"/>
                </a:lnTo>
                <a:lnTo>
                  <a:pt x="11055497" y="57165"/>
                </a:lnTo>
                <a:lnTo>
                  <a:pt x="11058123" y="49221"/>
                </a:lnTo>
                <a:lnTo>
                  <a:pt x="11059298" y="31817"/>
                </a:lnTo>
                <a:lnTo>
                  <a:pt x="11057843" y="28590"/>
                </a:lnTo>
                <a:close/>
              </a:path>
            </a:pathLst>
          </a:custGeom>
          <a:solidFill>
            <a:srgbClr val="1E99A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5292" y="334640"/>
            <a:ext cx="127190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S</a:t>
            </a:r>
            <a:r>
              <a:rPr sz="1200" spc="-10" dirty="0">
                <a:latin typeface="Cambria"/>
                <a:cs typeface="Cambria"/>
              </a:rPr>
              <a:t>o</a:t>
            </a:r>
            <a:r>
              <a:rPr sz="1200" spc="-1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14" dirty="0">
                <a:latin typeface="Cambria"/>
                <a:cs typeface="Cambria"/>
              </a:rPr>
              <a:t>T</a:t>
            </a:r>
            <a:r>
              <a:rPr sz="1200" spc="-10" dirty="0">
                <a:latin typeface="Cambria"/>
                <a:cs typeface="Cambria"/>
              </a:rPr>
              <a:t>echniques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2319" y="334640"/>
            <a:ext cx="338391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"/>
                <a:cs typeface="Cambria"/>
              </a:rPr>
              <a:t>Bubble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an</a:t>
            </a:r>
            <a:r>
              <a:rPr sz="1200" spc="-10" dirty="0">
                <a:latin typeface="Cambria"/>
                <a:cs typeface="Cambria"/>
              </a:rPr>
              <a:t>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Cambria"/>
                <a:cs typeface="Cambria"/>
              </a:rPr>
              <a:t>I</a:t>
            </a:r>
            <a:r>
              <a:rPr sz="1200" spc="-10" dirty="0">
                <a:latin typeface="Cambria"/>
                <a:cs typeface="Cambria"/>
              </a:rPr>
              <a:t>nser</a:t>
            </a:r>
            <a:r>
              <a:rPr sz="1200" spc="0" dirty="0">
                <a:latin typeface="Cambria"/>
                <a:cs typeface="Cambria"/>
              </a:rPr>
              <a:t>ti</a:t>
            </a:r>
            <a:r>
              <a:rPr sz="1200" spc="-10" dirty="0">
                <a:latin typeface="Cambria"/>
                <a:cs typeface="Cambria"/>
              </a:rPr>
              <a:t>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S</a:t>
            </a:r>
            <a:r>
              <a:rPr sz="1200" spc="-10" dirty="0">
                <a:latin typeface="Cambria"/>
                <a:cs typeface="Cambria"/>
              </a:rPr>
              <a:t>o</a:t>
            </a:r>
            <a:r>
              <a:rPr sz="1200" spc="-1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Al</a:t>
            </a:r>
            <a:r>
              <a:rPr sz="1200" spc="-10" dirty="0">
                <a:latin typeface="Cambria"/>
                <a:cs typeface="Cambria"/>
              </a:rPr>
              <a:t>go</a:t>
            </a:r>
            <a:r>
              <a:rPr sz="1200" spc="-15" dirty="0">
                <a:latin typeface="Cambria"/>
                <a:cs typeface="Cambria"/>
              </a:rPr>
              <a:t>r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10" dirty="0">
                <a:latin typeface="Cambria"/>
                <a:cs typeface="Cambria"/>
              </a:rPr>
              <a:t>h</a:t>
            </a:r>
            <a:r>
              <a:rPr sz="1200" spc="-15" dirty="0">
                <a:latin typeface="Cambria"/>
                <a:cs typeface="Cambria"/>
              </a:rPr>
              <a:t>m</a:t>
            </a:r>
            <a:r>
              <a:rPr sz="1200" spc="-5" dirty="0">
                <a:latin typeface="Cambria"/>
                <a:cs typeface="Cambria"/>
              </a:rPr>
              <a:t>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Cambria"/>
                <a:cs typeface="Cambria"/>
              </a:rPr>
              <a:t>w</a:t>
            </a:r>
            <a:r>
              <a:rPr sz="1200" spc="0" dirty="0">
                <a:latin typeface="Cambria"/>
                <a:cs typeface="Cambria"/>
              </a:rPr>
              <a:t>it</a:t>
            </a:r>
            <a:r>
              <a:rPr sz="1200" spc="-10" dirty="0">
                <a:latin typeface="Cambria"/>
                <a:cs typeface="Cambria"/>
              </a:rPr>
              <a:t>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0" dirty="0">
                <a:latin typeface="Cambria"/>
                <a:cs typeface="Cambria"/>
              </a:rPr>
              <a:t>E</a:t>
            </a:r>
            <a:r>
              <a:rPr sz="1200" spc="-20" dirty="0">
                <a:latin typeface="Cambria"/>
                <a:cs typeface="Cambria"/>
              </a:rPr>
              <a:t>x</a:t>
            </a:r>
            <a:r>
              <a:rPr sz="1200" spc="0" dirty="0">
                <a:latin typeface="Cambria"/>
                <a:cs typeface="Cambria"/>
              </a:rPr>
              <a:t>ample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82164" y="293370"/>
            <a:ext cx="0" cy="276971"/>
          </a:xfrm>
          <a:custGeom>
            <a:avLst/>
            <a:gdLst/>
            <a:ahLst/>
            <a:cxnLst/>
            <a:rect l="l" t="t" r="r" b="b"/>
            <a:pathLst>
              <a:path h="276971">
                <a:moveTo>
                  <a:pt x="0" y="0"/>
                </a:moveTo>
                <a:lnTo>
                  <a:pt x="0" y="276971"/>
                </a:lnTo>
              </a:path>
            </a:pathLst>
          </a:custGeom>
          <a:ln w="12700">
            <a:solidFill>
              <a:srgbClr val="A5A5A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5292" y="895345"/>
            <a:ext cx="5061585" cy="4407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1E99AF"/>
                </a:solidFill>
                <a:latin typeface="Calibri"/>
                <a:cs typeface="Calibri"/>
              </a:rPr>
              <a:t>Sel</a:t>
            </a:r>
            <a:r>
              <a:rPr sz="3200" b="1" spc="-10" dirty="0">
                <a:solidFill>
                  <a:srgbClr val="1E99AF"/>
                </a:solidFill>
                <a:latin typeface="Calibri"/>
                <a:cs typeface="Calibri"/>
              </a:rPr>
              <a:t>e</a:t>
            </a:r>
            <a:r>
              <a:rPr sz="3200" b="1" spc="0" dirty="0">
                <a:solidFill>
                  <a:srgbClr val="1E99AF"/>
                </a:solidFill>
                <a:latin typeface="Calibri"/>
                <a:cs typeface="Calibri"/>
              </a:rPr>
              <a:t>ct</a:t>
            </a:r>
            <a:r>
              <a:rPr sz="3200" b="1" spc="5" dirty="0">
                <a:solidFill>
                  <a:srgbClr val="1E99AF"/>
                </a:solidFill>
                <a:latin typeface="Calibri"/>
                <a:cs typeface="Calibri"/>
              </a:rPr>
              <a:t>i</a:t>
            </a:r>
            <a:r>
              <a:rPr sz="3200" b="1" spc="0" dirty="0">
                <a:solidFill>
                  <a:srgbClr val="1E99AF"/>
                </a:solidFill>
                <a:latin typeface="Calibri"/>
                <a:cs typeface="Calibri"/>
              </a:rPr>
              <a:t>on</a:t>
            </a:r>
            <a:r>
              <a:rPr sz="3200" b="1" spc="-95" dirty="0">
                <a:solidFill>
                  <a:srgbClr val="1E99A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1E99AF"/>
                </a:solidFill>
                <a:latin typeface="Calibri"/>
                <a:cs typeface="Calibri"/>
              </a:rPr>
              <a:t>Sort</a:t>
            </a:r>
            <a:r>
              <a:rPr sz="3200" b="1" spc="-75" dirty="0">
                <a:solidFill>
                  <a:srgbClr val="1E99AF"/>
                </a:solidFill>
                <a:latin typeface="Times New Roman"/>
                <a:cs typeface="Times New Roman"/>
              </a:rPr>
              <a:t> </a:t>
            </a:r>
            <a:r>
              <a:rPr sz="3200" b="1" spc="0" dirty="0">
                <a:solidFill>
                  <a:srgbClr val="1E99AF"/>
                </a:solidFill>
                <a:latin typeface="Calibri"/>
                <a:cs typeface="Calibri"/>
              </a:rPr>
              <a:t>Al</a:t>
            </a:r>
            <a:r>
              <a:rPr sz="3200" b="1" spc="-30" dirty="0">
                <a:solidFill>
                  <a:srgbClr val="1E99AF"/>
                </a:solidFill>
                <a:latin typeface="Calibri"/>
                <a:cs typeface="Calibri"/>
              </a:rPr>
              <a:t>g</a:t>
            </a:r>
            <a:r>
              <a:rPr sz="3200" b="1" spc="0" dirty="0">
                <a:solidFill>
                  <a:srgbClr val="1E99AF"/>
                </a:solidFill>
                <a:latin typeface="Calibri"/>
                <a:cs typeface="Calibri"/>
              </a:rPr>
              <a:t>ori</a:t>
            </a:r>
            <a:r>
              <a:rPr sz="3200" b="1" spc="10" dirty="0">
                <a:solidFill>
                  <a:srgbClr val="1E99AF"/>
                </a:solidFill>
                <a:latin typeface="Calibri"/>
                <a:cs typeface="Calibri"/>
              </a:rPr>
              <a:t>t</a:t>
            </a:r>
            <a:r>
              <a:rPr sz="3200" b="1" spc="0" dirty="0">
                <a:solidFill>
                  <a:srgbClr val="1E99AF"/>
                </a:solidFill>
                <a:latin typeface="Calibri"/>
                <a:cs typeface="Calibri"/>
              </a:rPr>
              <a:t>hm</a:t>
            </a:r>
            <a:endParaRPr sz="3200">
              <a:latin typeface="Calibri"/>
              <a:cs typeface="Calibri"/>
            </a:endParaRPr>
          </a:p>
          <a:p>
            <a:pPr>
              <a:lnSpc>
                <a:spcPts val="1400"/>
              </a:lnSpc>
              <a:spcBef>
                <a:spcPts val="22"/>
              </a:spcBef>
            </a:pPr>
            <a:endParaRPr sz="1400"/>
          </a:p>
          <a:p>
            <a:pPr marL="12700" marR="12700">
              <a:lnSpc>
                <a:spcPct val="80100"/>
              </a:lnSpc>
            </a:pPr>
            <a:r>
              <a:rPr sz="2200" spc="-10" dirty="0">
                <a:latin typeface="Cambria"/>
                <a:cs typeface="Cambria"/>
              </a:rPr>
              <a:t>Selection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sort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algorithm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starts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Cambria"/>
                <a:cs typeface="Cambria"/>
              </a:rPr>
              <a:t>b</a:t>
            </a:r>
            <a:r>
              <a:rPr sz="2200" spc="-15" dirty="0">
                <a:latin typeface="Cambria"/>
                <a:cs typeface="Cambria"/>
              </a:rPr>
              <a:t>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comparing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first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</a:t>
            </a:r>
            <a:r>
              <a:rPr sz="2200" spc="-40" dirty="0">
                <a:latin typeface="Cambria"/>
                <a:cs typeface="Cambria"/>
              </a:rPr>
              <a:t>w</a:t>
            </a:r>
            <a:r>
              <a:rPr sz="2200" spc="-15" dirty="0">
                <a:latin typeface="Cambria"/>
                <a:cs typeface="Cambria"/>
              </a:rPr>
              <a:t>o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15" dirty="0">
                <a:latin typeface="Cambria"/>
                <a:cs typeface="Cambria"/>
              </a:rPr>
              <a:t>leme</a:t>
            </a:r>
            <a:r>
              <a:rPr sz="2200" spc="-25" dirty="0">
                <a:latin typeface="Cambria"/>
                <a:cs typeface="Cambria"/>
              </a:rPr>
              <a:t>n</a:t>
            </a:r>
            <a:r>
              <a:rPr sz="2200" spc="-10" dirty="0">
                <a:latin typeface="Cambria"/>
                <a:cs typeface="Cambria"/>
              </a:rPr>
              <a:t>ts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of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that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ar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70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</a:t>
            </a:r>
            <a:r>
              <a:rPr sz="2200" spc="-25" dirty="0">
                <a:latin typeface="Cambria"/>
                <a:cs typeface="Cambria"/>
              </a:rPr>
              <a:t>n</a:t>
            </a:r>
            <a:r>
              <a:rPr sz="2200" spc="-15" dirty="0">
                <a:latin typeface="Cambria"/>
                <a:cs typeface="Cambria"/>
              </a:rPr>
              <a:t>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mbria"/>
                <a:cs typeface="Cambria"/>
              </a:rPr>
              <a:t>s</a:t>
            </a:r>
            <a:r>
              <a:rPr sz="2200" spc="-55" dirty="0">
                <a:latin typeface="Cambria"/>
                <a:cs typeface="Cambria"/>
              </a:rPr>
              <a:t>w</a:t>
            </a:r>
            <a:r>
              <a:rPr sz="2200" spc="-15" dirty="0">
                <a:latin typeface="Cambria"/>
                <a:cs typeface="Cambria"/>
              </a:rPr>
              <a:t>ap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ele</a:t>
            </a:r>
            <a:r>
              <a:rPr sz="2200" spc="-35" dirty="0">
                <a:latin typeface="Cambria"/>
                <a:cs typeface="Cambria"/>
              </a:rPr>
              <a:t>m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n</a:t>
            </a:r>
            <a:r>
              <a:rPr sz="2200" spc="-10" dirty="0">
                <a:latin typeface="Cambria"/>
                <a:cs typeface="Cambria"/>
              </a:rPr>
              <a:t>ts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if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q</a:t>
            </a:r>
            <a:r>
              <a:rPr sz="2200" spc="-10" dirty="0">
                <a:latin typeface="Cambria"/>
                <a:cs typeface="Cambria"/>
              </a:rPr>
              <a:t>ui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ed</a:t>
            </a:r>
            <a:endParaRPr sz="2200">
              <a:latin typeface="Cambria"/>
              <a:cs typeface="Cambria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0"/>
              </a:spcBef>
            </a:pPr>
            <a:endParaRPr sz="1100"/>
          </a:p>
          <a:p>
            <a:pPr marL="12700" marR="508000">
              <a:lnSpc>
                <a:spcPts val="2110"/>
              </a:lnSpc>
            </a:pPr>
            <a:r>
              <a:rPr sz="2200" spc="-15" dirty="0">
                <a:latin typeface="Cambria"/>
                <a:cs typeface="Cambria"/>
              </a:rPr>
              <a:t>Th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n,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</a:t>
            </a:r>
            <a:r>
              <a:rPr sz="2200" spc="-50" dirty="0">
                <a:latin typeface="Cambria"/>
                <a:cs typeface="Cambria"/>
              </a:rPr>
              <a:t>g</a:t>
            </a:r>
            <a:r>
              <a:rPr sz="2200" spc="-10" dirty="0">
                <a:latin typeface="Cambria"/>
                <a:cs typeface="Cambria"/>
              </a:rPr>
              <a:t>ain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first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elem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nt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and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thi</a:t>
            </a:r>
            <a:r>
              <a:rPr sz="2200" spc="-4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elem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nt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</a:t>
            </a:r>
            <a:r>
              <a:rPr sz="2200" spc="-50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compa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and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mbria"/>
                <a:cs typeface="Cambria"/>
              </a:rPr>
              <a:t>s</a:t>
            </a:r>
            <a:r>
              <a:rPr sz="2200" spc="-55" dirty="0">
                <a:latin typeface="Cambria"/>
                <a:cs typeface="Cambria"/>
              </a:rPr>
              <a:t>w</a:t>
            </a:r>
            <a:r>
              <a:rPr sz="2200" spc="-15" dirty="0">
                <a:latin typeface="Cambria"/>
                <a:cs typeface="Cambria"/>
              </a:rPr>
              <a:t>apped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e</a:t>
            </a:r>
            <a:r>
              <a:rPr sz="2200" spc="-25" dirty="0">
                <a:latin typeface="Cambria"/>
                <a:cs typeface="Cambria"/>
              </a:rPr>
              <a:t>q</a:t>
            </a:r>
            <a:r>
              <a:rPr sz="2200" spc="-10" dirty="0">
                <a:latin typeface="Cambria"/>
                <a:cs typeface="Cambria"/>
              </a:rPr>
              <a:t>ui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0" dirty="0">
                <a:latin typeface="Cambria"/>
                <a:cs typeface="Cambria"/>
              </a:rPr>
              <a:t>ed.</a:t>
            </a:r>
            <a:endParaRPr sz="2200">
              <a:latin typeface="Cambria"/>
              <a:cs typeface="Cambria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34"/>
              </a:spcBef>
            </a:pPr>
            <a:endParaRPr sz="1100"/>
          </a:p>
          <a:p>
            <a:pPr marL="12700" marR="104139">
              <a:lnSpc>
                <a:spcPct val="80000"/>
              </a:lnSpc>
            </a:pPr>
            <a:r>
              <a:rPr sz="2200" spc="-15" dirty="0">
                <a:latin typeface="Cambria"/>
                <a:cs typeface="Cambria"/>
              </a:rPr>
              <a:t>This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p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5" dirty="0">
                <a:latin typeface="Cambria"/>
                <a:cs typeface="Cambria"/>
              </a:rPr>
              <a:t>ocess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wi</a:t>
            </a:r>
            <a:r>
              <a:rPr sz="2200" spc="-5" dirty="0">
                <a:latin typeface="Cambria"/>
                <a:cs typeface="Cambria"/>
              </a:rPr>
              <a:t>l</a:t>
            </a:r>
            <a:r>
              <a:rPr sz="2200" spc="-10" dirty="0">
                <a:latin typeface="Cambria"/>
                <a:cs typeface="Cambria"/>
              </a:rPr>
              <a:t>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continue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until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first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and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last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elem</a:t>
            </a:r>
            <a:r>
              <a:rPr sz="2200" spc="-25" dirty="0">
                <a:latin typeface="Cambria"/>
                <a:cs typeface="Cambria"/>
              </a:rPr>
              <a:t>e</a:t>
            </a:r>
            <a:r>
              <a:rPr sz="2200" spc="-10" dirty="0">
                <a:latin typeface="Cambria"/>
                <a:cs typeface="Cambria"/>
              </a:rPr>
              <a:t>nt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of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that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ar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70" dirty="0">
                <a:latin typeface="Cambria"/>
                <a:cs typeface="Cambria"/>
              </a:rPr>
              <a:t>a</a:t>
            </a:r>
            <a:r>
              <a:rPr sz="2200" spc="-15" dirty="0">
                <a:latin typeface="Cambria"/>
                <a:cs typeface="Cambria"/>
              </a:rPr>
              <a:t>y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is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compa</a:t>
            </a:r>
            <a:r>
              <a:rPr sz="2200" spc="-45" dirty="0">
                <a:latin typeface="Cambria"/>
                <a:cs typeface="Cambria"/>
              </a:rPr>
              <a:t>r</a:t>
            </a:r>
            <a:r>
              <a:rPr sz="2200" spc="-10" dirty="0">
                <a:latin typeface="Cambria"/>
                <a:cs typeface="Cambria"/>
              </a:rPr>
              <a:t>ed,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thus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completing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first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mbria"/>
                <a:cs typeface="Cambria"/>
              </a:rPr>
              <a:t>pass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of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selection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mbria"/>
                <a:cs typeface="Cambria"/>
              </a:rPr>
              <a:t>sor</a:t>
            </a:r>
            <a:r>
              <a:rPr sz="2200" spc="30" dirty="0">
                <a:latin typeface="Cambria"/>
                <a:cs typeface="Cambria"/>
              </a:rPr>
              <a:t>t</a:t>
            </a:r>
            <a:r>
              <a:rPr sz="2200" spc="-5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33259" y="1292352"/>
            <a:ext cx="3858767" cy="4660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86600" y="1295400"/>
            <a:ext cx="3752850" cy="45529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665170" y="6275521"/>
            <a:ext cx="2226618" cy="376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</a:pPr>
            <a:r>
              <a:rPr lang="en-US" sz="1200" b="1" spc="-10">
                <a:latin typeface="Cambria"/>
                <a:cs typeface="Cambria"/>
              </a:rPr>
              <a:t>Data Structures and Algorithms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FB0733-7566-B9BF-B369-BCCB71AD3534}"/>
              </a:ext>
            </a:extLst>
          </p:cNvPr>
          <p:cNvSpPr txBox="1"/>
          <p:nvPr/>
        </p:nvSpPr>
        <p:spPr>
          <a:xfrm>
            <a:off x="77993" y="92502"/>
            <a:ext cx="6094206" cy="66511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#include &lt;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stdio.h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selection(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[],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n)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j, small;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</a:p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=0;i&lt;n-1;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++)    </a:t>
            </a:r>
            <a:r>
              <a:rPr lang="en-US" sz="1400" b="0" i="0" dirty="0">
                <a:solidFill>
                  <a:srgbClr val="008200"/>
                </a:solidFill>
                <a:effectLst/>
                <a:latin typeface="inter-regular"/>
              </a:rPr>
              <a:t>// One by one move boundary of unsorted subarray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{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small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</a:t>
            </a:r>
            <a:r>
              <a:rPr lang="en-US" sz="1600" b="0" i="0" dirty="0">
                <a:solidFill>
                  <a:srgbClr val="008200"/>
                </a:solidFill>
                <a:effectLst/>
                <a:latin typeface="inter-regular"/>
              </a:rPr>
              <a:t>//minimum element in unsorted array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(j = i+1; j &lt; n;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j++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[j] &lt;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[small])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    small = j;  </a:t>
            </a:r>
          </a:p>
          <a:p>
            <a:pPr algn="just">
              <a:lnSpc>
                <a:spcPct val="150000"/>
              </a:lnSpc>
            </a:pPr>
            <a:r>
              <a:rPr lang="en-US" sz="1600" b="0" i="0" dirty="0">
                <a:solidFill>
                  <a:srgbClr val="008200"/>
                </a:solidFill>
                <a:effectLst/>
                <a:latin typeface="inter-regular"/>
              </a:rPr>
              <a:t>// Swap the minimum element with the first element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temp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[small];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[small] =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];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 = temp;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}  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}</a:t>
            </a:r>
            <a:endParaRPr lang="en-US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9B431-ECA1-974B-F539-D8FF3540EB37}"/>
              </a:ext>
            </a:extLst>
          </p:cNvPr>
          <p:cNvSpPr txBox="1"/>
          <p:nvPr/>
        </p:nvSpPr>
        <p:spPr>
          <a:xfrm>
            <a:off x="6355079" y="46336"/>
            <a:ext cx="5836921" cy="669734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printArr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a[],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n) </a:t>
            </a:r>
            <a:r>
              <a:rPr lang="en-US" b="0" i="0" dirty="0">
                <a:solidFill>
                  <a:srgbClr val="008200"/>
                </a:solidFill>
                <a:effectLst/>
                <a:latin typeface="inter-regular"/>
              </a:rPr>
              <a:t>/* function to print the array */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= 0;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&lt; n;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++)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"%d 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, a[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]);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}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main()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{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a[] = { 12, 31, 25, 8, 32, 17 };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2E8B57"/>
                </a:solidFill>
                <a:effectLst/>
                <a:latin typeface="inter-regular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n = </a:t>
            </a:r>
            <a:r>
              <a:rPr lang="en-US" b="1" i="0" dirty="0" err="1">
                <a:solidFill>
                  <a:srgbClr val="006699"/>
                </a:solidFill>
                <a:effectLst/>
                <a:latin typeface="inter-regular"/>
              </a:rPr>
              <a:t>sizeof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(a) / </a:t>
            </a:r>
            <a:r>
              <a:rPr lang="en-US" b="1" i="0" dirty="0" err="1">
                <a:solidFill>
                  <a:srgbClr val="006699"/>
                </a:solidFill>
                <a:effectLst/>
                <a:latin typeface="inter-regular"/>
              </a:rPr>
              <a:t>sizeof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(a[0]);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"Before sorting array elements are - \n"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printArr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(a, n);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selection(a, n);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"\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inter-regular"/>
              </a:rPr>
              <a:t>nAfter</a:t>
            </a:r>
            <a:r>
              <a:rPr lang="en-US" b="0" i="0" dirty="0">
                <a:solidFill>
                  <a:srgbClr val="0000FF"/>
                </a:solidFill>
                <a:effectLst/>
                <a:latin typeface="inter-regular"/>
              </a:rPr>
              <a:t> sorting array elements are - \n"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);  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-regular"/>
              </a:rPr>
              <a:t>printArr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(a, n);  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   </a:t>
            </a:r>
            <a:r>
              <a:rPr lang="en-US" b="1" i="0" dirty="0">
                <a:solidFill>
                  <a:srgbClr val="006699"/>
                </a:solidFill>
                <a:effectLst/>
                <a:latin typeface="inter-regular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 0;  }    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07E253-FCED-DE3B-5A56-360406C56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7010" y="1487192"/>
            <a:ext cx="5836920" cy="169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2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1DD15-2C3E-2157-D7AD-582EBA22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A602-75FF-E999-D498-5A79B5404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76206-6201-2F18-9332-73B997A8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22BCA2C05 Data Structures using 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1BB22E-2D61-04B2-ADB1-CC4F829DC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49"/>
            <a:ext cx="12192000" cy="68061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57137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4B82-0EB3-251C-7C63-44A775348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4B899-D2B6-1AF7-7504-9C8D3DB50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59708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D03403-616B-EA81-F2C8-7D7E999CA03D}"/>
              </a:ext>
            </a:extLst>
          </p:cNvPr>
          <p:cNvSpPr txBox="1"/>
          <p:nvPr/>
        </p:nvSpPr>
        <p:spPr>
          <a:xfrm>
            <a:off x="3325907" y="-62200"/>
            <a:ext cx="60942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Insertion sort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232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6B9F11-1673-D560-9C99-D0CC97A38FBD}"/>
              </a:ext>
            </a:extLst>
          </p:cNvPr>
          <p:cNvSpPr txBox="1"/>
          <p:nvPr/>
        </p:nvSpPr>
        <p:spPr>
          <a:xfrm>
            <a:off x="156288" y="723933"/>
            <a:ext cx="5134169" cy="43651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#include&lt;stdio.h&gt;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#include&lt;conio.h&gt;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main( 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a[10],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i,j,k,n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clrscr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("How many elements you want to sort?\n");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d",&amp;n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nEnter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Elements into an array:\n");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=0;i&lt;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n;i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d",&amp;a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72F6D-E549-E404-8BF9-D34FC7AFD406}"/>
              </a:ext>
            </a:extLst>
          </p:cNvPr>
          <p:cNvSpPr txBox="1"/>
          <p:nvPr/>
        </p:nvSpPr>
        <p:spPr>
          <a:xfrm>
            <a:off x="6644952" y="723933"/>
            <a:ext cx="4458476" cy="43651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=1;i&lt;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n;i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k=a[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for(j= i-1; j&gt;=0 &amp;&amp; k&lt;a[j]; j--)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a[j+1]=a[j];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a[j+1]=k;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}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("\n\n Elements after sorting: \n");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=0;i&lt;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n;i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("%d\n", a[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getch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0080A2-E51C-E518-F841-F960CE648F5D}"/>
              </a:ext>
            </a:extLst>
          </p:cNvPr>
          <p:cNvSpPr txBox="1"/>
          <p:nvPr/>
        </p:nvSpPr>
        <p:spPr>
          <a:xfrm>
            <a:off x="2320990" y="81257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Insertion sort</a:t>
            </a:r>
            <a:endParaRPr lang="en-US" sz="3200" dirty="0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87CC9-7053-CD3C-A19F-EDDD49BF9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022" y="5146940"/>
            <a:ext cx="5134168" cy="1628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4968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4653-286A-BA99-A728-A67B210F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BA104-33A5-2B48-C3E1-83A88247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AE987-6634-5C73-223D-51220AF39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39"/>
            <a:ext cx="12192000" cy="654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00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69A7-B582-1A59-035C-26493D4F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10447D-56C5-02F1-6DA0-FBBBEB37B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" y="0"/>
            <a:ext cx="11310771" cy="7607729"/>
          </a:xfrm>
        </p:spPr>
      </p:pic>
    </p:spTree>
    <p:extLst>
      <p:ext uri="{BB962C8B-B14F-4D97-AF65-F5344CB8AC3E}">
        <p14:creationId xmlns:p14="http://schemas.microsoft.com/office/powerpoint/2010/main" val="3268759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BF365C-D3B9-C8FD-1EBF-5F01A4410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358" y="525911"/>
            <a:ext cx="8425026" cy="60858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8D71C0-6FDD-3DB4-E18E-3566C88A67F2}"/>
              </a:ext>
            </a:extLst>
          </p:cNvPr>
          <p:cNvSpPr txBox="1"/>
          <p:nvPr/>
        </p:nvSpPr>
        <p:spPr>
          <a:xfrm>
            <a:off x="0" y="106362"/>
            <a:ext cx="39372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EX: Consider Element are: 39 9 81 45 90 27 72 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FB2BBE-9192-4730-8BBF-AB0772B6EEF6}"/>
              </a:ext>
            </a:extLst>
          </p:cNvPr>
          <p:cNvSpPr txBox="1"/>
          <p:nvPr/>
        </p:nvSpPr>
        <p:spPr>
          <a:xfrm>
            <a:off x="-62752" y="5822908"/>
            <a:ext cx="615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Sorted elements are: 9 18 27 39 45 72 81 90</a:t>
            </a:r>
          </a:p>
        </p:txBody>
      </p:sp>
    </p:spTree>
    <p:extLst>
      <p:ext uri="{BB962C8B-B14F-4D97-AF65-F5344CB8AC3E}">
        <p14:creationId xmlns:p14="http://schemas.microsoft.com/office/powerpoint/2010/main" val="2214986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7F35-4B16-6BE1-12A0-0D16FD4B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418C-3F91-F3D5-F2E5-51280503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29BCE-6641-FEBA-EC72-0B8B6B18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365"/>
            <a:ext cx="12192000" cy="616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84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38E1-133E-EA04-1F14-ABAB5CF4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593F2-50AC-A4DC-7D50-E07496E6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CB2C3-B1DB-6D00-2ED5-36E8672B1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69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96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5A1A1DD-6F90-E0CF-CBEC-4218C6DF1DE8}"/>
              </a:ext>
            </a:extLst>
          </p:cNvPr>
          <p:cNvSpPr txBox="1"/>
          <p:nvPr/>
        </p:nvSpPr>
        <p:spPr>
          <a:xfrm>
            <a:off x="142539" y="99162"/>
            <a:ext cx="5003762" cy="675883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#include&lt;stdio.h&gt;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quicksort(int[ ],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int,int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main( 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low, high, pivot, t, n,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j, a[10];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clrscr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nHow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many elements you want to sort ? 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d",&amp;n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("\Enter elements for an array:");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&lt;n;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d",&amp;a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low=0;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high=n-1;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quicksort(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a,low,high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("\After Sorting the elements are:");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=0;i&lt;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n;i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("%d ",a[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E517E-9BDB-F0EE-7794-69265D52D97E}"/>
              </a:ext>
            </a:extLst>
          </p:cNvPr>
          <p:cNvSpPr txBox="1"/>
          <p:nvPr/>
        </p:nvSpPr>
        <p:spPr>
          <a:xfrm>
            <a:off x="5332666" y="0"/>
            <a:ext cx="3622637" cy="69332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 quicksort(int a[ ],int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low,int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high)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pivot,t,i,j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if(low&lt;high)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pivot=a[low];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=low+1;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j=high;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while(1)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while(pivot&gt;a[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]&amp;&amp;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&lt;=high)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while(pivot&lt;a[j]&amp;&amp;j&gt;=low)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j--;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&lt;j)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901096-E8C9-1AC0-ED7B-138DE02739F6}"/>
              </a:ext>
            </a:extLst>
          </p:cNvPr>
          <p:cNvSpPr txBox="1"/>
          <p:nvPr/>
        </p:nvSpPr>
        <p:spPr>
          <a:xfrm>
            <a:off x="9067023" y="99162"/>
            <a:ext cx="2907793" cy="51567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t=a[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a[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]=a[j];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a[j]=t;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else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break;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a[low]=a[j];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a[j]=pivot;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quicksort(a,low,j-1);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quicksort(a,j+1,high);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79BACC-BFC1-2E7B-19BE-0BB2EF6A8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633" y="5145811"/>
            <a:ext cx="3931828" cy="17874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038027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CE7F-AF7D-DFB0-2701-170D0344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F6BA-EF7D-46CE-5095-8D18D4939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9DDF7-006A-E538-D704-DAA780EE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" y="903007"/>
            <a:ext cx="12192000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9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1381-07DE-9D39-157D-B5F8E49E6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1C7C9-B976-5962-CE97-3BE980C76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227B6-D9B9-0F5A-A348-7A828AA8A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4869"/>
            <a:ext cx="12192000" cy="556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1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C39A-6B85-10A9-C8B7-445B86EA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3F5A-A3DA-5E89-F789-7B0CF8630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99FA8-CC60-8A50-BA66-56C39D63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303"/>
            <a:ext cx="12192000" cy="503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59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A60F5-F656-9E2A-D4EB-1ED9F133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C17D6-5032-5CF9-0BD6-3668B5F0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2CF28-6F09-258A-0CCF-58C502FE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059"/>
            <a:ext cx="12192000" cy="56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5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242A-D4EF-2FE3-1B1B-764CE6E9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F1CB-A49F-EA44-A909-457F2F2AA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0D949-3FE0-43B6-1C90-5F4173FF2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0035"/>
            <a:ext cx="12192000" cy="50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92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41CD-3F39-A6D4-2E2D-531D87EF5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89521-5F07-DAB1-839F-33B6A48B5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ADF49-E1AC-55DD-6A51-87A5F6DD7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5" y="531608"/>
            <a:ext cx="12192000" cy="564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9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917B-4DB9-81D9-9FDD-D0E5481A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5A45A-3478-EFD2-64DA-0EDA9134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E515C-37B7-53C4-9D2C-AB0B2A099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783"/>
            <a:ext cx="12192000" cy="347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45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33DF-E1CD-97E9-ADC9-EE2B54F5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0489"/>
          </a:xfrm>
        </p:spPr>
        <p:txBody>
          <a:bodyPr/>
          <a:lstStyle/>
          <a:p>
            <a:r>
              <a:rPr lang="en-GB" sz="44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Sorting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1318-66DA-C1E9-27C0-06073D3FC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9FABE-2366-167B-0117-F2A597D66048}"/>
              </a:ext>
            </a:extLst>
          </p:cNvPr>
          <p:cNvSpPr txBox="1"/>
          <p:nvPr/>
        </p:nvSpPr>
        <p:spPr>
          <a:xfrm>
            <a:off x="1494038" y="2741365"/>
            <a:ext cx="10167251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Bubble sort, Selection sort, Insertion sort, Merge sort, Quick sort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8912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1141</Words>
  <Application>Microsoft Office PowerPoint</Application>
  <PresentationFormat>Widescreen</PresentationFormat>
  <Paragraphs>191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erdana</vt:lpstr>
      <vt:lpstr>inter-regular</vt:lpstr>
      <vt:lpstr>Nunito</vt:lpstr>
      <vt:lpstr>Times New Roman</vt:lpstr>
      <vt:lpstr>Wingdings</vt:lpstr>
      <vt:lpstr>Office Theme</vt:lpstr>
      <vt:lpstr>DATA STRUCTURES USING C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</vt:lpstr>
      <vt:lpstr>Bubble Sort</vt:lpstr>
      <vt:lpstr>PowerPoint Presentation</vt:lpstr>
      <vt:lpstr>PowerPoint Presentation</vt:lpstr>
      <vt:lpstr>Algorithm</vt:lpstr>
      <vt:lpstr>Implementation of Bubble sort</vt:lpstr>
      <vt:lpstr>Selection sort</vt:lpstr>
      <vt:lpstr>Working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mandal</dc:creator>
  <cp:lastModifiedBy>Acer</cp:lastModifiedBy>
  <cp:revision>48</cp:revision>
  <dcterms:created xsi:type="dcterms:W3CDTF">2023-02-01T02:35:33Z</dcterms:created>
  <dcterms:modified xsi:type="dcterms:W3CDTF">2023-02-16T05:13:36Z</dcterms:modified>
</cp:coreProperties>
</file>