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6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258" r:id="rId12"/>
    <p:sldId id="259" r:id="rId13"/>
    <p:sldId id="305" r:id="rId14"/>
    <p:sldId id="306" r:id="rId15"/>
    <p:sldId id="307" r:id="rId16"/>
    <p:sldId id="308" r:id="rId17"/>
    <p:sldId id="266" r:id="rId18"/>
    <p:sldId id="309" r:id="rId19"/>
    <p:sldId id="310" r:id="rId20"/>
    <p:sldId id="311" r:id="rId21"/>
    <p:sldId id="312" r:id="rId22"/>
    <p:sldId id="313" r:id="rId23"/>
    <p:sldId id="314" r:id="rId24"/>
    <p:sldId id="29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42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F4CC4-3217-4138-87DF-B203276FC990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946B-4FE8-4E82-B0A7-667382646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06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12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&gt;int main(){    int array[50], position, c, n, value;        </a:t>
            </a:r>
            <a:r>
              <a:rPr lang="en-US" dirty="0" err="1"/>
              <a:t>printf</a:t>
            </a:r>
            <a:r>
              <a:rPr lang="en-US" dirty="0"/>
              <a:t>("Enter number of elements in the array\n");    </a:t>
            </a:r>
            <a:r>
              <a:rPr lang="en-US" dirty="0" err="1"/>
              <a:t>scanf</a:t>
            </a:r>
            <a:r>
              <a:rPr lang="en-US" dirty="0"/>
              <a:t>("%d", &amp;n);    </a:t>
            </a:r>
            <a:r>
              <a:rPr lang="en-US" dirty="0" err="1"/>
              <a:t>printf</a:t>
            </a:r>
            <a:r>
              <a:rPr lang="en-US" dirty="0"/>
              <a:t>("Enter %d elements\n", n);    for (c = 0; c &lt; n; </a:t>
            </a:r>
            <a:r>
              <a:rPr lang="en-US" dirty="0" err="1"/>
              <a:t>c++</a:t>
            </a:r>
            <a:r>
              <a:rPr lang="en-US" dirty="0"/>
              <a:t>)            </a:t>
            </a:r>
            <a:r>
              <a:rPr lang="en-US" dirty="0" err="1"/>
              <a:t>scanf</a:t>
            </a:r>
            <a:r>
              <a:rPr lang="en-US" dirty="0"/>
              <a:t>("%d", &amp;array[c]);        </a:t>
            </a:r>
            <a:r>
              <a:rPr lang="en-US" dirty="0" err="1"/>
              <a:t>printf</a:t>
            </a:r>
            <a:r>
              <a:rPr lang="en-US" dirty="0"/>
              <a:t>("Please enter the location where you want to insert an new element\n");    </a:t>
            </a:r>
            <a:r>
              <a:rPr lang="en-US" dirty="0" err="1"/>
              <a:t>scanf</a:t>
            </a:r>
            <a:r>
              <a:rPr lang="en-US" dirty="0"/>
              <a:t>("%d", &amp;position);    </a:t>
            </a:r>
            <a:r>
              <a:rPr lang="en-US" dirty="0" err="1"/>
              <a:t>printf</a:t>
            </a:r>
            <a:r>
              <a:rPr lang="en-US" dirty="0"/>
              <a:t>("Please enter the value\n");    </a:t>
            </a:r>
            <a:r>
              <a:rPr lang="en-US" dirty="0" err="1"/>
              <a:t>scanf</a:t>
            </a:r>
            <a:r>
              <a:rPr lang="en-US" dirty="0"/>
              <a:t>("%d", &amp;value);    for (c = n - 1; c &gt;= position - 1; c--)            array[c+1] = array[c];    array[position-1] = value;    </a:t>
            </a:r>
            <a:r>
              <a:rPr lang="en-US" dirty="0" err="1"/>
              <a:t>printf</a:t>
            </a:r>
            <a:r>
              <a:rPr lang="en-US" dirty="0"/>
              <a:t>("Resultant array is\n");    for (c = 0; c &lt;= n; </a:t>
            </a:r>
            <a:r>
              <a:rPr lang="en-US" dirty="0" err="1"/>
              <a:t>c++</a:t>
            </a:r>
            <a:r>
              <a:rPr lang="en-US" dirty="0"/>
              <a:t>)            </a:t>
            </a:r>
            <a:r>
              <a:rPr lang="en-US" dirty="0" err="1"/>
              <a:t>printf</a:t>
            </a:r>
            <a:r>
              <a:rPr lang="en-US" dirty="0"/>
              <a:t>("%d\n", array[c]);        return 0;}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7E6F3-4968-48AD-AC3A-24186F7140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3A946B-4FE8-4E82-B0A7-667382646B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8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6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2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86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71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22BCA2C05 Data Structures using C</a:t>
            </a:r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r>
              <a:rPr lang="en-US"/>
              <a:t>22BCA2C05 Data Structures using 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5113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19C41B3-14BA-4820-8364-1EAFC692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A69FE-E0AC-BB73-DA45-22DE82DA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1" y="559292"/>
            <a:ext cx="7984538" cy="113634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USING C</a:t>
            </a:r>
            <a:b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CB18E0-1DDF-4646-88F3-F94254CF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75384" y="1368239"/>
            <a:ext cx="5988425" cy="4076699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70000">
                <a:schemeClr val="accent2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B5D85F-D893-403B-A0AA-D5821267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7" y="-3"/>
            <a:ext cx="3611463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  <a:alpha val="4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47611-AE0F-4337-9311-A2CA2CACE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5" y="3"/>
            <a:ext cx="4092520" cy="6857997"/>
          </a:xfrm>
          <a:prstGeom prst="rect">
            <a:avLst/>
          </a:prstGeom>
          <a:gradFill>
            <a:gsLst>
              <a:gs pos="7000">
                <a:schemeClr val="accent2">
                  <a:alpha val="92000"/>
                </a:schemeClr>
              </a:gs>
              <a:gs pos="99000">
                <a:schemeClr val="accent4">
                  <a:alpha val="74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DE1F-CC05-5D4C-3191-2A8DDB6EAAEB}"/>
              </a:ext>
            </a:extLst>
          </p:cNvPr>
          <p:cNvSpPr txBox="1"/>
          <p:nvPr/>
        </p:nvSpPr>
        <p:spPr>
          <a:xfrm>
            <a:off x="8683050" y="3312060"/>
            <a:ext cx="2357434" cy="5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22BCA2C05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5F18A-4B25-DC80-EBA7-1F168BDDC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7" y="3536501"/>
            <a:ext cx="6958017" cy="25974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45CA-E9FA-B40B-2B63-B7517F54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EE76E-1505-ACC3-EBEF-B67FDA59D7A7}"/>
              </a:ext>
            </a:extLst>
          </p:cNvPr>
          <p:cNvSpPr txBox="1"/>
          <p:nvPr/>
        </p:nvSpPr>
        <p:spPr>
          <a:xfrm>
            <a:off x="8683050" y="4894118"/>
            <a:ext cx="305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F924-20DD-64F5-3740-3787F75E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73" y="1184564"/>
            <a:ext cx="11353107" cy="48870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Searching is the process of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finding some particular element in the list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If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element is present in the list, then the process is called successful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and the process returns the location of that element; otherwise, the search is called unsuccessful.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Linear search is also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called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sequential search algorithm.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It is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simplest searching algorithm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In Linear search, we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simply traverse the list completely and match each element of the list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with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item whose location is to be found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0EB6-611F-E29D-60E3-1A316D58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ADA03-10BC-2FF0-4C70-AD830ECD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4096" y="205221"/>
            <a:ext cx="2967904" cy="8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0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5E2B58B-95F8-AEDA-6050-EBDB4C5BEFA2}"/>
              </a:ext>
            </a:extLst>
          </p:cNvPr>
          <p:cNvSpPr txBox="1"/>
          <p:nvPr/>
        </p:nvSpPr>
        <p:spPr>
          <a:xfrm>
            <a:off x="471408" y="77945"/>
            <a:ext cx="10792438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effectLst/>
                <a:latin typeface="Poppins" panose="00000500000000000000" pitchFamily="2" charset="0"/>
              </a:rPr>
              <a:t>What is </a:t>
            </a:r>
            <a:r>
              <a:rPr lang="en-US" sz="2400" b="1" dirty="0">
                <a:latin typeface="Poppins" panose="00000500000000000000" pitchFamily="2" charset="0"/>
              </a:rPr>
              <a:t>Linear search</a:t>
            </a:r>
            <a:r>
              <a:rPr lang="en-US" sz="2400" b="1" i="0" dirty="0">
                <a:effectLst/>
                <a:latin typeface="Poppins" panose="00000500000000000000" pitchFamily="2" charset="0"/>
              </a:rPr>
              <a:t>?</a:t>
            </a:r>
            <a:br>
              <a:rPr lang="en-US" sz="2400" b="1" i="0" dirty="0">
                <a:effectLst/>
                <a:latin typeface="Poppins" panose="00000500000000000000" pitchFamily="2" charset="0"/>
              </a:rPr>
            </a:br>
            <a:endParaRPr lang="en-US" sz="2400" b="1" i="0" dirty="0">
              <a:effectLst/>
              <a:latin typeface="Poppins" panose="00000500000000000000" pitchFamily="2" charset="0"/>
            </a:endParaRP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Search is an </a:t>
            </a:r>
            <a:r>
              <a:rPr lang="en-US" sz="2400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that starts at one end and goes through each element of a list until the desired element is found</a:t>
            </a:r>
            <a:r>
              <a:rPr lang="en-US" sz="2000" b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otherwise the </a:t>
            </a:r>
            <a:r>
              <a:rPr lang="en-US" sz="2000" b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continues till the end of the data set</a:t>
            </a:r>
            <a:r>
              <a:rPr lang="en-US" sz="2000" b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is the easiest search algorithm</a:t>
            </a:r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4DDF1-BE05-43D2-5689-E96A3C49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2423267"/>
            <a:ext cx="8489373" cy="382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19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4E979A-C0D8-BD31-A04E-34DE96846F95}"/>
              </a:ext>
            </a:extLst>
          </p:cNvPr>
          <p:cNvSpPr txBox="1"/>
          <p:nvPr/>
        </p:nvSpPr>
        <p:spPr>
          <a:xfrm>
            <a:off x="-1" y="155902"/>
            <a:ext cx="511317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Working algorithm of </a:t>
            </a:r>
            <a:r>
              <a:rPr lang="en-US" sz="24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Linear search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C325A-DFE7-DF70-2666-AAA0BA122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2" y="3446492"/>
            <a:ext cx="7144235" cy="282724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B37D84-A1B3-88AD-C449-A6EFEE6F2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3" y="617567"/>
            <a:ext cx="793432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0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2FB-38B6-9920-FC59-2DE2D043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54448"/>
            <a:ext cx="10241280" cy="731936"/>
          </a:xfrm>
        </p:spPr>
        <p:txBody>
          <a:bodyPr>
            <a:normAutofit/>
          </a:bodyPr>
          <a:lstStyle/>
          <a:p>
            <a:pPr algn="ctr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6DFD-86E1-7DE3-C349-EBFB4D59A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2" y="2026227"/>
            <a:ext cx="5112327" cy="4777325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Step 1: set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inter-regular"/>
              </a:rPr>
              <a:t>pos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= -1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Step 2: set </a:t>
            </a:r>
            <a:r>
              <a:rPr lang="en-US" sz="2800" b="0" i="0" dirty="0" err="1">
                <a:solidFill>
                  <a:srgbClr val="FF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2800" b="0" i="0" dirty="0">
                <a:solidFill>
                  <a:srgbClr val="0000FF"/>
                </a:solidFill>
                <a:effectLst/>
                <a:latin typeface="inter-regular"/>
              </a:rPr>
              <a:t>1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Step 3: repeat step 4 while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800" b="1" i="0" dirty="0">
                <a:solidFill>
                  <a:srgbClr val="006699"/>
                </a:solidFill>
                <a:effectLst/>
                <a:latin typeface="inter-regular"/>
              </a:rPr>
              <a:t>&lt;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= n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Step 4: if a[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set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inter-regular"/>
              </a:rPr>
              <a:t>pos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= </a:t>
            </a:r>
            <a:r>
              <a:rPr lang="en-US" sz="2800" b="0" i="0" dirty="0" err="1">
                <a:solidFill>
                  <a:srgbClr val="0000FF"/>
                </a:solidFill>
                <a:effectLst/>
                <a:latin typeface="inter-regular"/>
              </a:rPr>
              <a:t>i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inter-regular"/>
              </a:rPr>
              <a:t>print pos  </a:t>
            </a:r>
          </a:p>
          <a:p>
            <a:pPr algn="just">
              <a:buFont typeface="+mj-lt"/>
              <a:buAutoNum type="arabicPeriod"/>
            </a:pPr>
            <a:endParaRPr lang="en-US" sz="28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1049F-BF66-C128-66CD-0464FBF2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90DBA-D4AC-671F-C4AD-C734AB967A5B}"/>
              </a:ext>
            </a:extLst>
          </p:cNvPr>
          <p:cNvSpPr txBox="1"/>
          <p:nvPr/>
        </p:nvSpPr>
        <p:spPr>
          <a:xfrm>
            <a:off x="5754832" y="1731957"/>
            <a:ext cx="6094268" cy="4579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8. 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go to step 6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9. [end of if]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10. set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+ 1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11. [end of loop]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12. Step 5: if pos = -1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13. print "value is not present in the array "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14. [end of if]  </a:t>
            </a:r>
          </a:p>
          <a:p>
            <a:pPr algn="just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15. Step 6: exit  </a:t>
            </a:r>
            <a:endParaRPr lang="en-US" sz="1400" dirty="0">
              <a:solidFill>
                <a:srgbClr val="000000"/>
              </a:solidFill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162B7-0DEF-16B8-3B10-D53C9CB0538A}"/>
              </a:ext>
            </a:extLst>
          </p:cNvPr>
          <p:cNvSpPr txBox="1"/>
          <p:nvPr/>
        </p:nvSpPr>
        <p:spPr>
          <a:xfrm>
            <a:off x="477982" y="936005"/>
            <a:ext cx="11253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Linear_Search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(a, n,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 //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'a' is the given array, 'n' is the size of given array, '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inter-regular"/>
              </a:rPr>
              <a:t>' is the value to search  </a:t>
            </a:r>
          </a:p>
        </p:txBody>
      </p:sp>
    </p:spTree>
    <p:extLst>
      <p:ext uri="{BB962C8B-B14F-4D97-AF65-F5344CB8AC3E}">
        <p14:creationId xmlns:p14="http://schemas.microsoft.com/office/powerpoint/2010/main" val="15706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2DD73-F812-00B0-337D-BEF0ED07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01054C-20B1-F954-239C-A73AB632C3C2}"/>
              </a:ext>
            </a:extLst>
          </p:cNvPr>
          <p:cNvSpPr txBox="1"/>
          <p:nvPr/>
        </p:nvSpPr>
        <p:spPr>
          <a:xfrm>
            <a:off x="231718" y="-49076"/>
            <a:ext cx="4825538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sz="2400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linearSearch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a[],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n, 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v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 {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0" i="0" dirty="0">
                <a:solidFill>
                  <a:srgbClr val="008200"/>
                </a:solidFill>
                <a:effectLst/>
                <a:latin typeface="inter-regular"/>
              </a:rPr>
              <a:t>// Going through array sequentially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24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&lt; n;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(a[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] ==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i+1;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 -1;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CDB56-2037-2CAB-F888-2BC52E0B93B0}"/>
              </a:ext>
            </a:extLst>
          </p:cNvPr>
          <p:cNvSpPr txBox="1"/>
          <p:nvPr/>
        </p:nvSpPr>
        <p:spPr>
          <a:xfrm>
            <a:off x="5680018" y="-111600"/>
            <a:ext cx="6555624" cy="6969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main() {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a[] = {70, 40, 30, 11, 57, 41, 25, 14, 52};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given 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= 41;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value to be searched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n = 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sizeof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(a) / </a:t>
            </a:r>
            <a:r>
              <a:rPr lang="en-US" sz="2000" b="1" i="0" dirty="0" err="1">
                <a:solidFill>
                  <a:srgbClr val="006699"/>
                </a:solidFill>
                <a:effectLst/>
                <a:latin typeface="inter-regular"/>
              </a:rPr>
              <a:t>sizeof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(a[0]);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size of array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res =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linearSearch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(a, n,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 Store result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"The elements of the array are -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sz="20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&lt; n;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a[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]); 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nElement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 to be searched is - %d"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(res == -1)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nElement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 is not present in the array"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else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inter-regular"/>
              </a:rPr>
              <a:t>nElement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inter-regular"/>
              </a:rPr>
              <a:t> is present at %d position of array"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, res);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0;  }</a:t>
            </a:r>
          </a:p>
          <a:p>
            <a:pPr algn="just"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CE55A6-74EB-90B6-868F-E4D8F03A6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6633972"/>
            <a:ext cx="11531849" cy="20587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0514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E26D-DE9D-8640-0D57-1DFB7295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9C633-133D-62F5-9F0C-1AF2E404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780C-5E0A-FFF8-00EA-07982390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D35AB-93AA-40A3-5526-BB113926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906"/>
            <a:ext cx="12192000" cy="5498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87B15B-4872-76D8-59D8-B5526103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721" y="205639"/>
            <a:ext cx="2914650" cy="1790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936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35F9-C3F5-9EFC-BD80-D60BA82E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09" y="1049482"/>
            <a:ext cx="11166071" cy="50221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Binary search is the </a:t>
            </a:r>
            <a:r>
              <a:rPr lang="en-US" sz="2400" i="0" dirty="0">
                <a:solidFill>
                  <a:srgbClr val="333333"/>
                </a:solidFill>
                <a:effectLst/>
                <a:latin typeface="inter-regular"/>
              </a:rPr>
              <a:t>search technique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that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inter-regular"/>
              </a:rPr>
              <a:t>works efficiently on sorted lists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Hence, to search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an element into some list using the binary search technique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we must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ensure that the list is sorted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333333"/>
              </a:solidFill>
              <a:latin typeface="inter-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Binary search follows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divide and conquer approach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in which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list is divided into two halves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, and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item is compared with the middle element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of the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If the match is found then, the location of the middle element is returned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Otherwise,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we search into either of the halves depending upon the result produced through the match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E6BCD-1873-8E46-8F2A-BC0C8E53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B30389-9C03-0754-6AF6-9F02D91A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564" y="20297"/>
            <a:ext cx="1863436" cy="11448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393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1E9AE7-54A9-D53A-053C-1EA0549D2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13" y="1580828"/>
            <a:ext cx="9193231" cy="43897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988C89-0866-8FC8-AE0B-DF75779EC957}"/>
              </a:ext>
            </a:extLst>
          </p:cNvPr>
          <p:cNvSpPr txBox="1"/>
          <p:nvPr/>
        </p:nvSpPr>
        <p:spPr>
          <a:xfrm>
            <a:off x="-1" y="155902"/>
            <a:ext cx="511317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Working algorithm of </a:t>
            </a:r>
            <a:r>
              <a:rPr lang="en-US" sz="2400" b="1" dirty="0">
                <a:effectLst/>
                <a:latin typeface="Book Antiqua" panose="02040602050305030304" pitchFamily="18" charset="0"/>
                <a:ea typeface="Times New Roman" panose="02020603050405020304" pitchFamily="18" charset="0"/>
                <a:cs typeface="Bookman Old Style" panose="02050604050505020204" pitchFamily="18" charset="0"/>
              </a:rPr>
              <a:t>Binary search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83556-1659-9797-107E-12E824EA857D}"/>
              </a:ext>
            </a:extLst>
          </p:cNvPr>
          <p:cNvSpPr txBox="1"/>
          <p:nvPr/>
        </p:nvSpPr>
        <p:spPr>
          <a:xfrm>
            <a:off x="5488797" y="74251"/>
            <a:ext cx="631201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Binary Search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 is a </a:t>
            </a:r>
            <a:r>
              <a:rPr lang="en-US" b="0" dirty="0">
                <a:effectLst/>
                <a:latin typeface="urw-din"/>
              </a:rPr>
              <a:t>searching algorithm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 used in a sorted array by </a:t>
            </a:r>
            <a:r>
              <a:rPr lang="en-US" b="1" dirty="0">
                <a:solidFill>
                  <a:srgbClr val="273239"/>
                </a:solidFill>
                <a:effectLst/>
                <a:latin typeface="urw-din"/>
              </a:rPr>
              <a:t>repeatedly dividing the search interval in half</a:t>
            </a:r>
            <a:r>
              <a:rPr lang="en-US" b="0" dirty="0">
                <a:solidFill>
                  <a:srgbClr val="273239"/>
                </a:solidFill>
                <a:effectLst/>
                <a:latin typeface="urw-din"/>
              </a:rPr>
              <a:t>. 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615B491-7DEB-D919-9DE3-258C826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 dirty="0"/>
              <a:t>22BCA2C05 Data Structures using C</a:t>
            </a:r>
          </a:p>
        </p:txBody>
      </p:sp>
    </p:spTree>
    <p:extLst>
      <p:ext uri="{BB962C8B-B14F-4D97-AF65-F5344CB8AC3E}">
        <p14:creationId xmlns:p14="http://schemas.microsoft.com/office/powerpoint/2010/main" val="337009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D0-B8F7-2B39-0775-2A92E9D5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"/>
            <a:ext cx="10241280" cy="4393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Algorithm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57E50-063B-FD5A-3960-EB90FD46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AD427A-064D-E34E-E205-599BB578A6B0}"/>
              </a:ext>
            </a:extLst>
          </p:cNvPr>
          <p:cNvSpPr txBox="1"/>
          <p:nvPr/>
        </p:nvSpPr>
        <p:spPr>
          <a:xfrm>
            <a:off x="436418" y="2316065"/>
            <a:ext cx="6722918" cy="3730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1: set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0" i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- 1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2: repeat steps 3 and 4 while beg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=end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3: set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(beg + end)/2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 4: if a[mid] =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 pos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 to step 6  </a:t>
            </a:r>
          </a:p>
          <a:p>
            <a:pPr algn="just">
              <a:lnSpc>
                <a:spcPct val="150000"/>
              </a:lnSpc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3AFF0-0B0D-2BC0-95A0-A4D3753501C1}"/>
              </a:ext>
            </a:extLst>
          </p:cNvPr>
          <p:cNvSpPr txBox="1"/>
          <p:nvPr/>
        </p:nvSpPr>
        <p:spPr>
          <a:xfrm>
            <a:off x="181842" y="432043"/>
            <a:ext cx="11736532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 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'a' is the given array, '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lower_bound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 is the index of the first array element, '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upper_bound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 is the index of the last array element, '</a:t>
            </a:r>
            <a:r>
              <a:rPr lang="en-US" sz="20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 is the value to search 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A7711-5229-2D2A-0A85-C439DB4215C4}"/>
              </a:ext>
            </a:extLst>
          </p:cNvPr>
          <p:cNvSpPr txBox="1"/>
          <p:nvPr/>
        </p:nvSpPr>
        <p:spPr>
          <a:xfrm>
            <a:off x="7525442" y="2081419"/>
            <a:ext cx="4471555" cy="4199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 if a[mid]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- 1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  set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+ 1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[end of if]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[end of loop]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Step 5: if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inter-regular"/>
              </a:rPr>
              <a:t>pos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= -1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print "value is not present in the array"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[end of if]  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Step 6: exit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19739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392F-DA4C-3A40-99D2-9C4833A4F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28" y="7066"/>
            <a:ext cx="10241280" cy="4305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Working of Binary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0917-D85D-F501-9FCB-5E16F7B9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936" y="748145"/>
            <a:ext cx="11082944" cy="5323471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Let the elements of array are -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6E253-C129-C70C-E0AF-B3E40CA8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6A1488-E362-AA90-8D4F-386D66141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552" y="1162483"/>
            <a:ext cx="5238750" cy="1000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FDC928-5BA0-AE67-9781-45DE0FB34C58}"/>
              </a:ext>
            </a:extLst>
          </p:cNvPr>
          <p:cNvSpPr txBox="1"/>
          <p:nvPr/>
        </p:nvSpPr>
        <p:spPr>
          <a:xfrm>
            <a:off x="651857" y="2253780"/>
            <a:ext cx="875191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Let the element to search is,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K = 56</a:t>
            </a:r>
            <a:endParaRPr lang="en-US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We have to use the below formula to calculate the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mid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of the array -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A6860-EC39-DEDA-407A-8B5CEC77429D}"/>
              </a:ext>
            </a:extLst>
          </p:cNvPr>
          <p:cNvSpPr txBox="1"/>
          <p:nvPr/>
        </p:nvSpPr>
        <p:spPr>
          <a:xfrm>
            <a:off x="3919971" y="3502431"/>
            <a:ext cx="294842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inter-regular"/>
              </a:rPr>
              <a:t>mid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inter-regular"/>
              </a:rPr>
              <a:t> = (beg + end)/2 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07F8A-DEDE-C5D1-6B4F-F417AFD1B40F}"/>
              </a:ext>
            </a:extLst>
          </p:cNvPr>
          <p:cNvSpPr txBox="1"/>
          <p:nvPr/>
        </p:nvSpPr>
        <p:spPr>
          <a:xfrm>
            <a:off x="774123" y="4169322"/>
            <a:ext cx="609426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beg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= 0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end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= 8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mid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= (0 + 8)/2 = 4. So, 4 is the mid of the array.</a:t>
            </a:r>
          </a:p>
        </p:txBody>
      </p:sp>
    </p:spTree>
    <p:extLst>
      <p:ext uri="{BB962C8B-B14F-4D97-AF65-F5344CB8AC3E}">
        <p14:creationId xmlns:p14="http://schemas.microsoft.com/office/powerpoint/2010/main" val="3593288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DD15-2C3E-2157-D7AD-582EBA2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A602-75FF-E999-D498-5A79B540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6206-6201-2F18-9332-73B997A8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BB22E-2D61-04B2-ADB1-CC4F829D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9"/>
            <a:ext cx="12192000" cy="6806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7137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EE4F-3612-05AD-2143-E437D135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153334-E478-5E10-7571-748BE6506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6" y="155287"/>
            <a:ext cx="6496050" cy="2266661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F4D77D-1923-B2CB-335C-ACB5A9038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73" y="2421948"/>
            <a:ext cx="6345743" cy="2121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BEF61D-BB1C-D077-D381-C0493BA224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86" y="4322619"/>
            <a:ext cx="7493578" cy="20349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1B1BC72-6AB6-CC95-16CC-EFDDC3B3B762}"/>
              </a:ext>
            </a:extLst>
          </p:cNvPr>
          <p:cNvSpPr txBox="1"/>
          <p:nvPr/>
        </p:nvSpPr>
        <p:spPr>
          <a:xfrm>
            <a:off x="8177644" y="5157196"/>
            <a:ext cx="3912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Now, the element to search is found. So algorithm will return the index of the element matched.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3DE29-536D-16A9-3642-25676F08B3DB}"/>
              </a:ext>
            </a:extLst>
          </p:cNvPr>
          <p:cNvSpPr txBox="1"/>
          <p:nvPr/>
        </p:nvSpPr>
        <p:spPr>
          <a:xfrm>
            <a:off x="8440016" y="238071"/>
            <a:ext cx="1753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333333"/>
                </a:solidFill>
                <a:effectLst/>
                <a:latin typeface="inter-bold"/>
              </a:rPr>
              <a:t>K = 56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054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2E7F-B44E-BA62-7F6F-172564E1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EBF06-A430-D110-9BC2-4D2CC815B604}"/>
              </a:ext>
            </a:extLst>
          </p:cNvPr>
          <p:cNvSpPr txBox="1"/>
          <p:nvPr/>
        </p:nvSpPr>
        <p:spPr>
          <a:xfrm>
            <a:off x="75334" y="0"/>
            <a:ext cx="5556539" cy="6335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#include &lt;</a:t>
            </a:r>
            <a:r>
              <a:rPr lang="en-US" sz="1600" dirty="0" err="1"/>
              <a:t>stdio.h</a:t>
            </a:r>
            <a:r>
              <a:rPr lang="en-US" sz="1600" dirty="0"/>
              <a:t>&gt;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int </a:t>
            </a:r>
            <a:r>
              <a:rPr lang="en-US" sz="1600" dirty="0" err="1"/>
              <a:t>binarySearch</a:t>
            </a:r>
            <a:r>
              <a:rPr lang="en-US" sz="1600" dirty="0"/>
              <a:t>(int a[], int beg, int end, int </a:t>
            </a:r>
            <a:r>
              <a:rPr lang="en-US" sz="1600" dirty="0" err="1"/>
              <a:t>val</a:t>
            </a:r>
            <a:r>
              <a:rPr lang="en-US" sz="1600" dirty="0"/>
              <a:t>)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{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int mid;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if(end &gt;= beg) 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{        mid = (beg + end)/2;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if(a[mid] == </a:t>
            </a:r>
            <a:r>
              <a:rPr lang="en-US" sz="1600" dirty="0" err="1"/>
              <a:t>val</a:t>
            </a:r>
            <a:r>
              <a:rPr lang="en-US" sz="1600" dirty="0"/>
              <a:t>)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{             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return mid+1;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}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else if(a[mid] &lt; </a:t>
            </a:r>
            <a:r>
              <a:rPr lang="en-US" sz="1600" dirty="0" err="1"/>
              <a:t>val</a:t>
            </a:r>
            <a:r>
              <a:rPr lang="en-US" sz="1600" dirty="0"/>
              <a:t>) 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{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return </a:t>
            </a:r>
            <a:r>
              <a:rPr lang="en-US" sz="1600" dirty="0" err="1"/>
              <a:t>binarySearch</a:t>
            </a:r>
            <a:r>
              <a:rPr lang="en-US" sz="1600" dirty="0"/>
              <a:t>(a, mid+1, end, </a:t>
            </a:r>
            <a:r>
              <a:rPr lang="en-US" sz="1600" dirty="0" err="1"/>
              <a:t>val</a:t>
            </a:r>
            <a:r>
              <a:rPr lang="en-US" sz="1600" dirty="0"/>
              <a:t>);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}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else 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{  return </a:t>
            </a:r>
            <a:r>
              <a:rPr lang="en-US" sz="1600" dirty="0" err="1"/>
              <a:t>binarySearch</a:t>
            </a:r>
            <a:r>
              <a:rPr lang="en-US" sz="1600" dirty="0"/>
              <a:t>(a, beg, mid-1, </a:t>
            </a:r>
            <a:r>
              <a:rPr lang="en-US" sz="1600" dirty="0" err="1"/>
              <a:t>val</a:t>
            </a:r>
            <a:r>
              <a:rPr lang="en-US" sz="1600" dirty="0"/>
              <a:t>);       }      }   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return -1;     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DC2C3-68CA-FCD7-F011-9D07ED39C316}"/>
              </a:ext>
            </a:extLst>
          </p:cNvPr>
          <p:cNvSpPr txBox="1"/>
          <p:nvPr/>
        </p:nvSpPr>
        <p:spPr>
          <a:xfrm>
            <a:off x="5925415" y="125403"/>
            <a:ext cx="6094268" cy="62845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 main() {  </a:t>
            </a:r>
          </a:p>
          <a:p>
            <a:pPr>
              <a:lnSpc>
                <a:spcPct val="150000"/>
              </a:lnSpc>
            </a:pPr>
            <a:r>
              <a:rPr lang="en-US" dirty="0"/>
              <a:t>  int a[] = {11, 14, 25, 30, 40, 41, 52, 57}; // given array  </a:t>
            </a:r>
          </a:p>
          <a:p>
            <a:pPr>
              <a:lnSpc>
                <a:spcPct val="150000"/>
              </a:lnSpc>
            </a:pPr>
            <a:r>
              <a:rPr lang="en-US" dirty="0"/>
              <a:t>  int </a:t>
            </a:r>
            <a:r>
              <a:rPr lang="en-US" dirty="0" err="1"/>
              <a:t>val</a:t>
            </a:r>
            <a:r>
              <a:rPr lang="en-US" dirty="0"/>
              <a:t> = 40; // value to be searched  </a:t>
            </a:r>
          </a:p>
          <a:p>
            <a:pPr>
              <a:lnSpc>
                <a:spcPct val="150000"/>
              </a:lnSpc>
            </a:pPr>
            <a:r>
              <a:rPr lang="en-US" dirty="0"/>
              <a:t>  int n = </a:t>
            </a:r>
            <a:r>
              <a:rPr lang="en-US" dirty="0" err="1"/>
              <a:t>sizeof</a:t>
            </a:r>
            <a:r>
              <a:rPr lang="en-US" dirty="0"/>
              <a:t>(a) / </a:t>
            </a:r>
            <a:r>
              <a:rPr lang="en-US" dirty="0" err="1"/>
              <a:t>sizeof</a:t>
            </a:r>
            <a:r>
              <a:rPr lang="en-US" dirty="0"/>
              <a:t>(a[0]); // size of array  </a:t>
            </a:r>
          </a:p>
          <a:p>
            <a:pPr>
              <a:lnSpc>
                <a:spcPct val="150000"/>
              </a:lnSpc>
            </a:pPr>
            <a:r>
              <a:rPr lang="en-US" dirty="0"/>
              <a:t>  int res = </a:t>
            </a:r>
            <a:r>
              <a:rPr lang="en-US" dirty="0" err="1"/>
              <a:t>binarySearch</a:t>
            </a:r>
            <a:r>
              <a:rPr lang="en-US" dirty="0"/>
              <a:t>(a, 0, n-1, </a:t>
            </a:r>
            <a:r>
              <a:rPr lang="en-US" dirty="0" err="1"/>
              <a:t>val</a:t>
            </a:r>
            <a:r>
              <a:rPr lang="en-US" dirty="0"/>
              <a:t>); // Store result  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("The elements of the array are - ");  </a:t>
            </a:r>
          </a:p>
          <a:p>
            <a:pPr>
              <a:lnSpc>
                <a:spcPct val="150000"/>
              </a:lnSpc>
            </a:pPr>
            <a:r>
              <a:rPr lang="en-US" dirty="0"/>
              <a:t>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("%d ", a[</a:t>
            </a:r>
            <a:r>
              <a:rPr lang="en-US" dirty="0" err="1"/>
              <a:t>i</a:t>
            </a:r>
            <a:r>
              <a:rPr lang="en-US" dirty="0"/>
              <a:t>]);   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nElement</a:t>
            </a:r>
            <a:r>
              <a:rPr lang="en-US" dirty="0"/>
              <a:t> to be searched is - %d", </a:t>
            </a:r>
            <a:r>
              <a:rPr lang="en-US" dirty="0" err="1"/>
              <a:t>val</a:t>
            </a:r>
            <a:r>
              <a:rPr lang="en-US" dirty="0"/>
              <a:t>);  </a:t>
            </a:r>
          </a:p>
          <a:p>
            <a:pPr>
              <a:lnSpc>
                <a:spcPct val="150000"/>
              </a:lnSpc>
            </a:pPr>
            <a:r>
              <a:rPr lang="en-US" dirty="0"/>
              <a:t>  if (res == -1)  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nElement</a:t>
            </a:r>
            <a:r>
              <a:rPr lang="en-US" dirty="0"/>
              <a:t> is not present in the array");  </a:t>
            </a:r>
          </a:p>
          <a:p>
            <a:pPr>
              <a:lnSpc>
                <a:spcPct val="150000"/>
              </a:lnSpc>
            </a:pPr>
            <a:r>
              <a:rPr lang="en-US" dirty="0"/>
              <a:t>  else  </a:t>
            </a:r>
          </a:p>
          <a:p>
            <a:pPr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nElement</a:t>
            </a:r>
            <a:r>
              <a:rPr lang="en-US" dirty="0"/>
              <a:t> is present at %d position of array", res);  </a:t>
            </a:r>
          </a:p>
          <a:p>
            <a:pPr>
              <a:lnSpc>
                <a:spcPct val="150000"/>
              </a:lnSpc>
            </a:pPr>
            <a:r>
              <a:rPr lang="en-US" dirty="0"/>
              <a:t>  return 0;  </a:t>
            </a:r>
          </a:p>
          <a:p>
            <a:pPr>
              <a:lnSpc>
                <a:spcPct val="150000"/>
              </a:lnSpc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94422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1ABB-81BE-687D-0C13-F4F61F0D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555290"/>
          </a:xfrm>
        </p:spPr>
        <p:txBody>
          <a:bodyPr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A32-657C-5F3A-C9AA-E0CC5C7E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63748-19BD-B433-3C69-BE356C9D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860EEA-225B-943A-36C0-A57D23EC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9" y="2029968"/>
            <a:ext cx="7838150" cy="24789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8685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B6B1-FE46-EB48-29CD-46378864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4F50-B3A2-BCA2-3716-E0FA9CA6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04707-D0DB-E960-27CB-F143B731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F9DBE8-E214-BD96-0B20-2DADF92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21128"/>
            <a:ext cx="8842663" cy="619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14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5BCCF-05AE-B866-D965-729263A8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3"/>
            <a:ext cx="10241280" cy="16873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68FFF-A5CF-A49D-9237-44AF287B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</p:spTree>
    <p:extLst>
      <p:ext uri="{BB962C8B-B14F-4D97-AF65-F5344CB8AC3E}">
        <p14:creationId xmlns:p14="http://schemas.microsoft.com/office/powerpoint/2010/main" val="297699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B497-7F44-0035-2BBD-22E0666C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3E10B-E499-923F-216A-9598FB91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F015D-436F-9351-FEB3-3DBDAA2A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D641-05F8-4D72-6FA9-9A346ED1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1101"/>
            <a:ext cx="12192000" cy="537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15FC-62C2-67F6-3252-FD1FABA4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B44A-B0D2-DD10-05BE-F44BBAC59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CBA4-1736-5528-8C0F-B58A10F9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FE965-4E4F-3364-1E69-6DD836CBD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662"/>
            <a:ext cx="11458575" cy="616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2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D757B-D528-D6D9-A16F-EA799325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BF13-B41C-FE0D-3D42-B916D8AA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98CD-6179-31B0-BC6E-58F48ADC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4FE399-6370-114E-CA4E-EC9F9DD87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295275"/>
            <a:ext cx="11572875" cy="59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53A7-DB61-5C40-255F-F8FFBD6D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A987-E661-9A61-FB55-FACF334CF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448E-2BB1-F496-D1D6-610485EA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55C23-EE7C-BD7D-D502-49C05EF0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847850"/>
            <a:ext cx="10106025" cy="31623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4678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B076-B9A6-351F-B51E-31AE98BF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3D76-DF1D-2B8D-AC8F-C3F1DF50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2262-044D-32FE-D7CF-EDFFD9D7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06588-D4DE-8E27-3B9A-E0D00AD7E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50"/>
            <a:ext cx="12192000" cy="61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82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38D2-9B31-0D0C-3390-264264E4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5AB9-E169-5912-2C54-1F4DDA9E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3E2CF-AB7A-3498-6C24-EAE11158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356BB-1923-E278-E9B2-3AFA7A34C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5623"/>
            <a:ext cx="11906250" cy="620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E035-C2F6-1764-1C6C-2AB2306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1876-053E-14BB-27ED-CF86D41C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Linear Search Algorithm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23952-9269-23D1-C695-B66A3EF6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4D226-F857-2F05-ABF9-6779C983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660" y="1990482"/>
            <a:ext cx="10504679" cy="31720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72300916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833</Words>
  <Application>Microsoft Office PowerPoint</Application>
  <PresentationFormat>Widescreen</PresentationFormat>
  <Paragraphs>152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Book Antiqua</vt:lpstr>
      <vt:lpstr>Calibri</vt:lpstr>
      <vt:lpstr>erdana</vt:lpstr>
      <vt:lpstr>Gill Sans Nova</vt:lpstr>
      <vt:lpstr>inter-bold</vt:lpstr>
      <vt:lpstr>inter-regular</vt:lpstr>
      <vt:lpstr>Poppins</vt:lpstr>
      <vt:lpstr>Times New Roman</vt:lpstr>
      <vt:lpstr>urw-din</vt:lpstr>
      <vt:lpstr>Wingdings</vt:lpstr>
      <vt:lpstr>GradientRiseVTI</vt:lpstr>
      <vt:lpstr>DATA STRUCTURES USING 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Algorithm</vt:lpstr>
      <vt:lpstr>Working of Binary search</vt:lpstr>
      <vt:lpstr>PowerPoint Presentation</vt:lpstr>
      <vt:lpstr>PowerPoint Presentation</vt:lpstr>
      <vt:lpstr>Output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Networking  CAP-276</dc:title>
  <dc:creator>Yasir Afaq</dc:creator>
  <cp:lastModifiedBy>Acer</cp:lastModifiedBy>
  <cp:revision>77</cp:revision>
  <dcterms:created xsi:type="dcterms:W3CDTF">2022-08-24T09:55:00Z</dcterms:created>
  <dcterms:modified xsi:type="dcterms:W3CDTF">2023-02-15T19:10:08Z</dcterms:modified>
</cp:coreProperties>
</file>