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58" r:id="rId17"/>
    <p:sldId id="261" r:id="rId18"/>
    <p:sldId id="262" r:id="rId19"/>
    <p:sldId id="263" r:id="rId20"/>
    <p:sldId id="288" r:id="rId21"/>
    <p:sldId id="289" r:id="rId22"/>
    <p:sldId id="290" r:id="rId23"/>
    <p:sldId id="291" r:id="rId24"/>
    <p:sldId id="292" r:id="rId25"/>
    <p:sldId id="264" r:id="rId26"/>
    <p:sldId id="265" r:id="rId27"/>
    <p:sldId id="266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CC7C-2E93-41CC-872F-9D47F35D7894}" type="datetimeFigureOut">
              <a:rPr lang="en-US" smtClean="0"/>
              <a:pPr/>
              <a:t>4/27/2023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6849-E007-4A51-896B-9AE5418AA87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GB" dirty="0" smtClean="0"/>
              <a:t>TREES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357187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Degree</a:t>
            </a:r>
          </a:p>
          <a:p>
            <a:r>
              <a:rPr lang="en-GB" dirty="0" smtClean="0"/>
              <a:t>In a tree data structure, the total number of children of a node is called as </a:t>
            </a:r>
            <a:r>
              <a:rPr lang="en-GB" b="1" dirty="0" smtClean="0"/>
              <a:t>DEGREE</a:t>
            </a:r>
            <a:r>
              <a:rPr lang="en-GB" dirty="0" smtClean="0"/>
              <a:t> of that Node. In simple words, the Degree of a node is total number of children it has. The highest degree of a node among all the nodes in a tree is called as '</a:t>
            </a:r>
            <a:r>
              <a:rPr lang="en-GB" b="1" dirty="0" smtClean="0"/>
              <a:t>Degree of Tree</a:t>
            </a:r>
            <a:r>
              <a:rPr lang="en-GB" dirty="0" smtClean="0"/>
              <a:t>'</a:t>
            </a:r>
          </a:p>
          <a:p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86124"/>
            <a:ext cx="914400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3000371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 smtClean="0"/>
              <a:t>Level</a:t>
            </a:r>
          </a:p>
          <a:p>
            <a:r>
              <a:rPr lang="en-GB" dirty="0" smtClean="0"/>
              <a:t>In a tree data structure, the root node is said to be at Level 0 and the children of root node are at Level 1 and the children of the nodes which are at Level 1 will be at Level 2 and so on... In simple words, in a tree each step from top to bottom is called as a Level and the Level count starts with '0' and incremented by one at each level (Step).</a:t>
            </a:r>
          </a:p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28934"/>
            <a:ext cx="9144000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3214686"/>
          </a:xfrm>
        </p:spPr>
        <p:txBody>
          <a:bodyPr/>
          <a:lstStyle/>
          <a:p>
            <a:r>
              <a:rPr lang="en-GB" b="1" dirty="0" smtClean="0"/>
              <a:t>Height</a:t>
            </a:r>
          </a:p>
          <a:p>
            <a:r>
              <a:rPr lang="en-GB" dirty="0" smtClean="0"/>
              <a:t>In a tree data structure, the total number of </a:t>
            </a:r>
            <a:r>
              <a:rPr lang="en-GB" dirty="0" err="1" smtClean="0"/>
              <a:t>egdes</a:t>
            </a:r>
            <a:r>
              <a:rPr lang="en-GB" dirty="0" smtClean="0"/>
              <a:t> from leaf node to a particular node in the longest path is called as </a:t>
            </a:r>
            <a:r>
              <a:rPr lang="en-GB" b="1" dirty="0" smtClean="0"/>
              <a:t>HEIGHT</a:t>
            </a:r>
            <a:r>
              <a:rPr lang="en-GB" dirty="0" smtClean="0"/>
              <a:t> of that Node. </a:t>
            </a:r>
            <a:r>
              <a:rPr lang="en-GB" u="sng" dirty="0" smtClean="0"/>
              <a:t>In a tree, height of the root node is said to be </a:t>
            </a:r>
            <a:r>
              <a:rPr lang="en-GB" b="1" u="sng" dirty="0" smtClean="0"/>
              <a:t>height of the tree</a:t>
            </a:r>
            <a:r>
              <a:rPr lang="en-GB" dirty="0" smtClean="0"/>
              <a:t>. In a tree, </a:t>
            </a:r>
            <a:r>
              <a:rPr lang="en-GB" b="1" u="sng" dirty="0" smtClean="0"/>
              <a:t>height of all leaf nodes is '0'.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91440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3571875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Depth</a:t>
            </a:r>
          </a:p>
          <a:p>
            <a:r>
              <a:rPr lang="en-GB" dirty="0" smtClean="0"/>
              <a:t>In a tree data structure, the total number of </a:t>
            </a:r>
            <a:r>
              <a:rPr lang="en-GB" dirty="0" err="1" smtClean="0"/>
              <a:t>egdes</a:t>
            </a:r>
            <a:r>
              <a:rPr lang="en-GB" dirty="0" smtClean="0"/>
              <a:t> from root node to a particular node is called as </a:t>
            </a:r>
            <a:r>
              <a:rPr lang="en-GB" b="1" dirty="0" smtClean="0"/>
              <a:t>DEPTH</a:t>
            </a:r>
            <a:r>
              <a:rPr lang="en-GB" dirty="0" smtClean="0"/>
              <a:t> of that Node. </a:t>
            </a:r>
            <a:r>
              <a:rPr lang="en-GB" u="sng" dirty="0" smtClean="0"/>
              <a:t>In a tree, the total number of edges from root node to a leaf node in the longest path is said to be </a:t>
            </a:r>
            <a:r>
              <a:rPr lang="en-GB" b="1" u="sng" dirty="0" smtClean="0"/>
              <a:t>Depth of the tree</a:t>
            </a:r>
            <a:r>
              <a:rPr lang="en-GB" dirty="0" smtClean="0"/>
              <a:t>. In simple words, the highest depth of any leaf node in a tree is said to be depth of that tree. In a tree, </a:t>
            </a:r>
            <a:r>
              <a:rPr lang="en-GB" b="1" u="sng" dirty="0" smtClean="0"/>
              <a:t>depth of the root node is '0'.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76"/>
            <a:ext cx="9144000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3143247"/>
          </a:xfrm>
        </p:spPr>
        <p:txBody>
          <a:bodyPr/>
          <a:lstStyle/>
          <a:p>
            <a:r>
              <a:rPr lang="en-GB" b="1" dirty="0" smtClean="0"/>
              <a:t>Path</a:t>
            </a:r>
          </a:p>
          <a:p>
            <a:r>
              <a:rPr lang="en-GB" dirty="0" smtClean="0"/>
              <a:t>In a tree data structure, the sequence of Nodes and Edges from one node to another node is called as </a:t>
            </a:r>
            <a:r>
              <a:rPr lang="en-GB" b="1" dirty="0" smtClean="0"/>
              <a:t>PATH</a:t>
            </a:r>
            <a:r>
              <a:rPr lang="en-GB" dirty="0" smtClean="0"/>
              <a:t> between that two Nodes. </a:t>
            </a:r>
            <a:r>
              <a:rPr lang="en-GB" b="1" u="sng" dirty="0" smtClean="0"/>
              <a:t>Length of a Path</a:t>
            </a:r>
            <a:r>
              <a:rPr lang="en-GB" u="sng" dirty="0" smtClean="0"/>
              <a:t> is total number of nodes in that path.</a:t>
            </a:r>
            <a:r>
              <a:rPr lang="en-GB" dirty="0" smtClean="0"/>
              <a:t> In below example </a:t>
            </a:r>
            <a:r>
              <a:rPr lang="en-GB" b="1" dirty="0" smtClean="0"/>
              <a:t>the path A - B - E - J has length 4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86100"/>
            <a:ext cx="91440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2143116"/>
          </a:xfrm>
        </p:spPr>
        <p:txBody>
          <a:bodyPr/>
          <a:lstStyle/>
          <a:p>
            <a:r>
              <a:rPr lang="en-GB" b="1" dirty="0" smtClean="0"/>
              <a:t>Sub Tree</a:t>
            </a:r>
          </a:p>
          <a:p>
            <a:r>
              <a:rPr lang="en-GB" dirty="0" smtClean="0"/>
              <a:t>In a tree data structure, each child from a node forms a </a:t>
            </a:r>
            <a:r>
              <a:rPr lang="en-GB" dirty="0" err="1" smtClean="0"/>
              <a:t>subtree</a:t>
            </a:r>
            <a:r>
              <a:rPr lang="en-GB" dirty="0" smtClean="0"/>
              <a:t> recursively. Every child node will form a </a:t>
            </a:r>
            <a:r>
              <a:rPr lang="en-GB" dirty="0" err="1" smtClean="0"/>
              <a:t>subtree</a:t>
            </a:r>
            <a:r>
              <a:rPr lang="en-GB" dirty="0" smtClean="0"/>
              <a:t> on its parent node.</a:t>
            </a:r>
          </a:p>
          <a:p>
            <a:endParaRPr lang="en-GB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57454"/>
            <a:ext cx="9144000" cy="45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Trees are classified as</a:t>
            </a:r>
          </a:p>
          <a:p>
            <a:pPr marL="514350" indent="204788">
              <a:buFont typeface="Wingdings" pitchFamily="2" charset="2"/>
              <a:buChar char="ü"/>
              <a:tabLst>
                <a:tab pos="809625" algn="l"/>
              </a:tabLst>
            </a:pPr>
            <a:r>
              <a:rPr lang="en-GB" dirty="0" smtClean="0"/>
              <a:t> Binary tree.</a:t>
            </a:r>
          </a:p>
          <a:p>
            <a:pPr marL="514350" indent="204788">
              <a:buFont typeface="Wingdings" pitchFamily="2" charset="2"/>
              <a:buChar char="ü"/>
              <a:tabLst>
                <a:tab pos="809625" algn="l"/>
              </a:tabLst>
            </a:pPr>
            <a:r>
              <a:rPr lang="en-GB" dirty="0" smtClean="0"/>
              <a:t>Complete binary tree.</a:t>
            </a:r>
          </a:p>
          <a:p>
            <a:pPr marL="514350" indent="204788">
              <a:buFont typeface="Wingdings" pitchFamily="2" charset="2"/>
              <a:buChar char="ü"/>
              <a:tabLst>
                <a:tab pos="809625" algn="l"/>
              </a:tabLst>
            </a:pPr>
            <a:r>
              <a:rPr lang="en-GB" dirty="0" smtClean="0"/>
              <a:t>Binary search tree.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3000371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BINARY TREE:</a:t>
            </a:r>
          </a:p>
          <a:p>
            <a:r>
              <a:rPr lang="en-GB" dirty="0" smtClean="0"/>
              <a:t>A tree in which every node can have a maximum of two children is called as Binary Tree.</a:t>
            </a:r>
          </a:p>
          <a:p>
            <a:r>
              <a:rPr lang="en-GB" dirty="0" smtClean="0"/>
              <a:t>In a binary tree, every node can have either 0 or 1 child or 2 children, but not more than 2 children.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785818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GB" dirty="0" smtClean="0"/>
              <a:t>There are different types of binary trees and they are:</a:t>
            </a:r>
          </a:p>
          <a:p>
            <a:pPr>
              <a:buNone/>
            </a:pPr>
            <a:r>
              <a:rPr lang="en-GB" b="1" dirty="0" smtClean="0"/>
              <a:t>Strictly Binary Tree</a:t>
            </a:r>
          </a:p>
          <a:p>
            <a:r>
              <a:rPr lang="en-GB" dirty="0" smtClean="0"/>
              <a:t>A binary tree in which every node has either two or zero number of children is called Strictly Binary Tree.</a:t>
            </a:r>
          </a:p>
          <a:p>
            <a:r>
              <a:rPr lang="en-GB" dirty="0" smtClean="0"/>
              <a:t>That means every internal node must have exactly two children.</a:t>
            </a:r>
          </a:p>
          <a:p>
            <a:r>
              <a:rPr lang="en-GB" dirty="0" smtClean="0"/>
              <a:t>Strictly binary tree is also called as </a:t>
            </a:r>
            <a:r>
              <a:rPr lang="en-GB" b="1" dirty="0" smtClean="0"/>
              <a:t>Full Binary Tree</a:t>
            </a:r>
            <a:r>
              <a:rPr lang="en-GB" dirty="0" smtClean="0"/>
              <a:t> or </a:t>
            </a:r>
            <a:r>
              <a:rPr lang="en-GB" b="1" dirty="0" smtClean="0"/>
              <a:t>Proper Binary Tree</a:t>
            </a:r>
            <a:r>
              <a:rPr lang="en-GB" dirty="0" smtClean="0"/>
              <a:t> or </a:t>
            </a:r>
            <a:r>
              <a:rPr lang="en-GB" b="1" dirty="0" smtClean="0"/>
              <a:t>2-Tree.</a:t>
            </a:r>
          </a:p>
          <a:p>
            <a:r>
              <a:rPr lang="en-GB" dirty="0" smtClean="0"/>
              <a:t>Strictly binary tree data structure is used to represent mathematical expressions.</a:t>
            </a:r>
            <a:endParaRPr lang="en-GB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3286124"/>
          </a:xfrm>
        </p:spPr>
        <p:txBody>
          <a:bodyPr/>
          <a:lstStyle/>
          <a:p>
            <a:r>
              <a:rPr lang="en-GB" b="1" dirty="0" smtClean="0"/>
              <a:t>Complete Binary Tree</a:t>
            </a:r>
          </a:p>
          <a:p>
            <a:r>
              <a:rPr lang="en-GB" dirty="0" smtClean="0"/>
              <a:t>A binary tree in which every internal node has exactly two children and all leaf nodes are at same level is called Complete Binary Tree.</a:t>
            </a:r>
          </a:p>
          <a:p>
            <a:r>
              <a:rPr lang="en-GB" dirty="0" smtClean="0"/>
              <a:t>Complete binary tree is also called as </a:t>
            </a:r>
            <a:r>
              <a:rPr lang="en-GB" b="1" dirty="0" smtClean="0"/>
              <a:t>Perfect Binary Tree.</a:t>
            </a:r>
            <a:endParaRPr lang="en-GB" dirty="0"/>
          </a:p>
        </p:txBody>
      </p:sp>
      <p:sp>
        <p:nvSpPr>
          <p:cNvPr id="10244" name="AutoShape 4" descr="Image result for images of complete 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46" name="AutoShape 6" descr="Image result for images of complete 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48" name="AutoShape 8" descr="Image result for images of complete 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50" name="AutoShape 10" descr="Image result for images of complete 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52" name="AutoShape 12" descr="Image result for images of complete binary 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tree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8686800" cy="5715016"/>
          </a:xfrm>
        </p:spPr>
        <p:txBody>
          <a:bodyPr>
            <a:normAutofit/>
          </a:bodyPr>
          <a:lstStyle/>
          <a:p>
            <a:r>
              <a:rPr lang="en-GB" dirty="0" smtClean="0"/>
              <a:t>Tree data structure is a collection of data (Node) which is organized in hierarchical structure.</a:t>
            </a:r>
          </a:p>
          <a:p>
            <a:r>
              <a:rPr lang="en-GB" dirty="0" smtClean="0"/>
              <a:t>In tree data structure, </a:t>
            </a:r>
          </a:p>
          <a:p>
            <a:pPr>
              <a:buNone/>
            </a:pPr>
            <a:r>
              <a:rPr lang="en-GB" dirty="0"/>
              <a:t> </a:t>
            </a:r>
            <a:r>
              <a:rPr lang="en-GB" dirty="0" smtClean="0"/>
              <a:t>         Every individual element is called as </a:t>
            </a:r>
            <a:r>
              <a:rPr lang="en-GB" b="1" dirty="0" smtClean="0"/>
              <a:t>Node</a:t>
            </a:r>
            <a:r>
              <a:rPr lang="en-GB" dirty="0" smtClean="0"/>
              <a:t>. 	Node, stores the actual data.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Link to next element in hierarchical structure.</a:t>
            </a:r>
            <a:endParaRPr lang="en-GB" dirty="0"/>
          </a:p>
          <a:p>
            <a:r>
              <a:rPr lang="en-GB" dirty="0" smtClean="0"/>
              <a:t>If a tree has </a:t>
            </a:r>
            <a:r>
              <a:rPr lang="en-GB" b="1" dirty="0" smtClean="0"/>
              <a:t>N</a:t>
            </a:r>
            <a:r>
              <a:rPr lang="en-GB" dirty="0" smtClean="0"/>
              <a:t> number of nodes then maximum of </a:t>
            </a:r>
            <a:r>
              <a:rPr lang="en-GB" b="1" dirty="0" smtClean="0"/>
              <a:t>N-1</a:t>
            </a:r>
            <a:r>
              <a:rPr lang="en-GB" dirty="0" smtClean="0"/>
              <a:t> number of links exists.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GB" dirty="0" smtClean="0"/>
              <a:t>Construct the binary tree and perform traversal:</a:t>
            </a:r>
          </a:p>
          <a:p>
            <a:r>
              <a:rPr lang="en-GB" dirty="0" smtClean="0"/>
              <a:t>1. Pre order: 1 2 4 5 3</a:t>
            </a:r>
          </a:p>
          <a:p>
            <a:pPr lvl="1">
              <a:buNone/>
            </a:pPr>
            <a:r>
              <a:rPr lang="en-GB" dirty="0" smtClean="0"/>
              <a:t>Post order: 4 5 2 3 1.</a:t>
            </a:r>
          </a:p>
          <a:p>
            <a:pPr lvl="1">
              <a:buNone/>
            </a:pPr>
            <a:r>
              <a:rPr lang="en-GB" dirty="0" smtClean="0"/>
              <a:t>2. </a:t>
            </a:r>
            <a:r>
              <a:rPr lang="en-GB" dirty="0" err="1" smtClean="0"/>
              <a:t>ab+cd</a:t>
            </a:r>
            <a:r>
              <a:rPr lang="en-GB" dirty="0" smtClean="0"/>
              <a:t>-*</a:t>
            </a:r>
            <a:r>
              <a:rPr lang="en-GB" dirty="0" err="1" smtClean="0"/>
              <a:t>ef</a:t>
            </a:r>
            <a:r>
              <a:rPr lang="en-GB" dirty="0" smtClean="0"/>
              <a:t>+/.</a:t>
            </a:r>
          </a:p>
          <a:p>
            <a:pPr lvl="1">
              <a:buNone/>
            </a:pPr>
            <a:r>
              <a:rPr lang="en-GB" dirty="0" smtClean="0"/>
              <a:t>Post order: ACEDBHIGF</a:t>
            </a:r>
          </a:p>
          <a:p>
            <a:pPr lvl="1">
              <a:buNone/>
            </a:pPr>
            <a:r>
              <a:rPr lang="en-GB" dirty="0" smtClean="0"/>
              <a:t>Inorder</a:t>
            </a:r>
            <a:r>
              <a:rPr lang="en-GB" smtClean="0"/>
              <a:t>: ABCDEFIGH</a:t>
            </a:r>
            <a:endParaRPr lang="en-GB" dirty="0" smtClean="0"/>
          </a:p>
          <a:p>
            <a:pPr lvl="1">
              <a:buNone/>
            </a:pPr>
            <a:r>
              <a:rPr lang="en-GB" dirty="0" smtClean="0"/>
              <a:t>Pre order: FBADCEGIH.</a:t>
            </a:r>
          </a:p>
          <a:p>
            <a:pPr lvl="1">
              <a:buNone/>
            </a:pPr>
            <a:r>
              <a:rPr lang="en-GB" dirty="0" smtClean="0"/>
              <a:t>3. Post order: DFEBGLJKHCA</a:t>
            </a:r>
          </a:p>
          <a:p>
            <a:pPr lvl="1">
              <a:buNone/>
            </a:pPr>
            <a:r>
              <a:rPr lang="en-GB" dirty="0" smtClean="0"/>
              <a:t>Inorder: DBFEAGCLJHK</a:t>
            </a:r>
          </a:p>
          <a:p>
            <a:pPr lvl="1">
              <a:buNone/>
            </a:pPr>
            <a:r>
              <a:rPr lang="en-GB" dirty="0" smtClean="0"/>
              <a:t>4. Preorder: ABDEFCGHJLK</a:t>
            </a:r>
          </a:p>
          <a:p>
            <a:pPr lvl="1">
              <a:buNone/>
            </a:pPr>
            <a:r>
              <a:rPr lang="en-GB" dirty="0" smtClean="0"/>
              <a:t>Inorder: DBFEAGCLJHK.</a:t>
            </a:r>
          </a:p>
          <a:p>
            <a:pPr lvl="1">
              <a:buNone/>
            </a:pPr>
            <a:r>
              <a:rPr lang="en-GB" dirty="0" smtClean="0"/>
              <a:t>5. Pre order: 1 2 3 5 8 9 6 10 4 7</a:t>
            </a:r>
          </a:p>
          <a:p>
            <a:pPr lvl="1">
              <a:buNone/>
            </a:pPr>
            <a:r>
              <a:rPr lang="en-GB" dirty="0" smtClean="0"/>
              <a:t>In order: 2 1 8 5 9 3 10 6 7 4 </a:t>
            </a:r>
          </a:p>
          <a:p>
            <a:pPr lvl="1"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6. In order: 4 8 2 5 1 6 3 7</a:t>
            </a:r>
          </a:p>
          <a:p>
            <a:r>
              <a:rPr lang="en-GB" dirty="0" smtClean="0"/>
              <a:t>Post order: 8 4 5 2 6 7 3 1.</a:t>
            </a:r>
          </a:p>
          <a:p>
            <a:r>
              <a:rPr lang="en-GB" dirty="0" smtClean="0"/>
              <a:t>7. Pre order: 3 9 20 15 7</a:t>
            </a:r>
          </a:p>
          <a:p>
            <a:r>
              <a:rPr lang="en-GB" dirty="0" smtClean="0"/>
              <a:t>In order: 9  3 15 20 7.</a:t>
            </a:r>
          </a:p>
          <a:p>
            <a:r>
              <a:rPr lang="en-GB" dirty="0" smtClean="0"/>
              <a:t>8. Pre order: 1 2 4 5 3 6</a:t>
            </a:r>
          </a:p>
          <a:p>
            <a:r>
              <a:rPr lang="en-GB" dirty="0" smtClean="0"/>
              <a:t> In order: 4 2 5 1 3 6</a:t>
            </a:r>
          </a:p>
          <a:p>
            <a:r>
              <a:rPr lang="en-GB" dirty="0" smtClean="0"/>
              <a:t>9.  Pre order: a b d c e g f.</a:t>
            </a:r>
          </a:p>
          <a:p>
            <a:r>
              <a:rPr lang="en-GB" dirty="0" smtClean="0"/>
              <a:t>   In order: d b a e g c f</a:t>
            </a:r>
          </a:p>
          <a:p>
            <a:r>
              <a:rPr lang="en-GB" dirty="0" smtClean="0"/>
              <a:t>10. Pre order:1 2 3 4 5 7 8 9 6</a:t>
            </a:r>
          </a:p>
          <a:p>
            <a:r>
              <a:rPr lang="en-GB" dirty="0" smtClean="0"/>
              <a:t>  In order: 2 3 1 7 5 9 8 4 6.</a:t>
            </a:r>
          </a:p>
          <a:p>
            <a:r>
              <a:rPr lang="en-GB" dirty="0" smtClean="0"/>
              <a:t>11. Post order:8 9 4 5 2 6 7 3 1</a:t>
            </a:r>
          </a:p>
          <a:p>
            <a:r>
              <a:rPr lang="en-GB" dirty="0" smtClean="0"/>
              <a:t>Pre order: 1 2 4 8 9 5 3 6 7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12. Post order: G K H D B E F C A</a:t>
            </a:r>
          </a:p>
          <a:p>
            <a:r>
              <a:rPr lang="en-GB" dirty="0" smtClean="0"/>
              <a:t>Pre order: A B D G H K C E F.</a:t>
            </a:r>
          </a:p>
          <a:p>
            <a:r>
              <a:rPr lang="en-GB" dirty="0" smtClean="0"/>
              <a:t>13. Pre order: A B D E C F</a:t>
            </a:r>
          </a:p>
          <a:p>
            <a:r>
              <a:rPr lang="en-GB" dirty="0" smtClean="0"/>
              <a:t>Post order: D E B F C A.</a:t>
            </a:r>
          </a:p>
          <a:p>
            <a:r>
              <a:rPr lang="en-GB" dirty="0" smtClean="0"/>
              <a:t>14. Pre order: A B D G H K C E F</a:t>
            </a:r>
          </a:p>
          <a:p>
            <a:r>
              <a:rPr lang="en-GB" dirty="0" smtClean="0"/>
              <a:t>Post order: G K H D B E F C </a:t>
            </a:r>
            <a:r>
              <a:rPr lang="en-GB" smtClean="0"/>
              <a:t>A.</a:t>
            </a:r>
          </a:p>
          <a:p>
            <a:r>
              <a:rPr lang="en-GB" smtClean="0"/>
              <a:t>15. In order : GDHBAEICF</a:t>
            </a:r>
          </a:p>
          <a:p>
            <a:r>
              <a:rPr lang="en-GB"/>
              <a:t> </a:t>
            </a:r>
            <a:r>
              <a:rPr lang="en-GB" smtClean="0"/>
              <a:t>  Post order : GHBDIEFCA</a:t>
            </a:r>
          </a:p>
          <a:p>
            <a:r>
              <a:rPr lang="en-GB" smtClean="0"/>
              <a:t>16. In order : DCEBAGFHI</a:t>
            </a:r>
          </a:p>
          <a:p>
            <a:pPr marL="0" indent="0">
              <a:buNone/>
            </a:pPr>
            <a:r>
              <a:rPr lang="en-GB" smtClean="0"/>
              <a:t>       Pre order  : ABCDEFGHI</a:t>
            </a:r>
          </a:p>
          <a:p>
            <a:r>
              <a:rPr lang="en-GB" smtClean="0"/>
              <a:t>17. In order : GDBEHACF</a:t>
            </a:r>
          </a:p>
          <a:p>
            <a:pPr marL="0" indent="0">
              <a:buNone/>
            </a:pPr>
            <a:r>
              <a:rPr lang="en-GB" smtClean="0"/>
              <a:t>      Post order : GDHEBFCA</a:t>
            </a:r>
          </a:p>
          <a:p>
            <a:r>
              <a:rPr lang="en-GB" smtClean="0"/>
              <a:t>18. Post order: 9,1,2,12,7,5,3,11,4,8.</a:t>
            </a:r>
          </a:p>
          <a:p>
            <a:r>
              <a:rPr lang="en-GB" smtClean="0"/>
              <a:t>Inorder: 9,5,1,7,2,12,8,4,3,11.</a:t>
            </a:r>
          </a:p>
          <a:p>
            <a:r>
              <a:rPr lang="en-GB" smtClean="0"/>
              <a:t>19. In order : 4,8,2,5,1,6,3,7</a:t>
            </a:r>
          </a:p>
          <a:p>
            <a:r>
              <a:rPr lang="en-GB" smtClean="0"/>
              <a:t>Post order : 8,4,5,2,6,7,3,1  </a:t>
            </a:r>
            <a:endParaRPr lang="en-GB" dirty="0" smtClean="0"/>
          </a:p>
          <a:p>
            <a:r>
              <a:rPr lang="en-GB" dirty="0" smtClean="0"/>
              <a:t>Binary Search tree:</a:t>
            </a:r>
          </a:p>
          <a:p>
            <a:r>
              <a:rPr lang="en-GB" dirty="0" smtClean="0"/>
              <a:t>56 38 10 65 72 44 50 .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When pre order and post order traversal given to construct the binary tree then, </a:t>
            </a:r>
          </a:p>
          <a:p>
            <a:r>
              <a:rPr lang="en-GB" dirty="0" smtClean="0"/>
              <a:t>In post order traversal, immediate </a:t>
            </a:r>
            <a:r>
              <a:rPr lang="en-GB" b="1" dirty="0" smtClean="0"/>
              <a:t>predecessor</a:t>
            </a:r>
            <a:r>
              <a:rPr lang="en-GB" dirty="0" smtClean="0"/>
              <a:t> of the root node is the </a:t>
            </a:r>
            <a:r>
              <a:rPr lang="en-GB" b="1" dirty="0" smtClean="0"/>
              <a:t>right child</a:t>
            </a:r>
            <a:r>
              <a:rPr lang="en-GB" dirty="0" smtClean="0"/>
              <a:t> of the root node.</a:t>
            </a:r>
          </a:p>
          <a:p>
            <a:r>
              <a:rPr lang="en-GB" dirty="0" smtClean="0"/>
              <a:t>In pre order traversal, immediate </a:t>
            </a:r>
            <a:r>
              <a:rPr lang="en-GB" b="1" dirty="0" smtClean="0"/>
              <a:t>successor</a:t>
            </a:r>
            <a:r>
              <a:rPr lang="en-GB" dirty="0" smtClean="0"/>
              <a:t> of the root node is the </a:t>
            </a:r>
            <a:r>
              <a:rPr lang="en-GB" b="1" dirty="0" smtClean="0"/>
              <a:t>left child</a:t>
            </a:r>
            <a:r>
              <a:rPr lang="en-GB" dirty="0" smtClean="0"/>
              <a:t> of the root node.</a:t>
            </a:r>
          </a:p>
          <a:p>
            <a:r>
              <a:rPr lang="en-GB" dirty="0" smtClean="0"/>
              <a:t>If both predecessor and successor node are same, then tree cannot be unique.</a:t>
            </a:r>
          </a:p>
          <a:p>
            <a:r>
              <a:rPr lang="en-GB" dirty="0" smtClean="0"/>
              <a:t>In pre order, </a:t>
            </a:r>
            <a:r>
              <a:rPr lang="en-GB" b="1" dirty="0" smtClean="0"/>
              <a:t>in between left and right child</a:t>
            </a:r>
            <a:r>
              <a:rPr lang="en-GB" dirty="0" smtClean="0"/>
              <a:t> of the root node, all the elements belong to left sub tree and </a:t>
            </a:r>
            <a:r>
              <a:rPr lang="en-GB" b="1" dirty="0" smtClean="0"/>
              <a:t>after right child,</a:t>
            </a:r>
            <a:r>
              <a:rPr lang="en-GB" dirty="0" smtClean="0"/>
              <a:t> all the elements belong to right sub tree.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GB" dirty="0" smtClean="0"/>
              <a:t>Example:</a:t>
            </a:r>
          </a:p>
          <a:p>
            <a:r>
              <a:rPr lang="en-GB" dirty="0" smtClean="0"/>
              <a:t>Pre order: ABDGHKCEF</a:t>
            </a:r>
          </a:p>
          <a:p>
            <a:r>
              <a:rPr lang="en-GB" dirty="0" smtClean="0"/>
              <a:t>Post </a:t>
            </a:r>
            <a:r>
              <a:rPr lang="en-GB" dirty="0" err="1" smtClean="0"/>
              <a:t>order:GKHDBEFCA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In Pre order always the first node and in post order always last node is Root node so, </a:t>
            </a:r>
            <a:r>
              <a:rPr lang="en-GB" b="1" dirty="0" smtClean="0"/>
              <a:t>A</a:t>
            </a:r>
            <a:r>
              <a:rPr lang="en-GB" dirty="0" smtClean="0"/>
              <a:t> is the root node. </a:t>
            </a:r>
          </a:p>
          <a:p>
            <a:pPr>
              <a:buNone/>
            </a:pPr>
            <a:r>
              <a:rPr lang="en-GB" dirty="0" smtClean="0"/>
              <a:t>The immediate successor of root node A in Pre order is the left child </a:t>
            </a:r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b="1" dirty="0" smtClean="0"/>
              <a:t>B.</a:t>
            </a:r>
          </a:p>
          <a:p>
            <a:pPr>
              <a:buNone/>
            </a:pPr>
            <a:r>
              <a:rPr lang="en-GB" dirty="0" smtClean="0"/>
              <a:t>The immediate predecessor of root node A in Post order is the right child </a:t>
            </a:r>
            <a:r>
              <a:rPr lang="en-GB" dirty="0" err="1" smtClean="0"/>
              <a:t>ie</a:t>
            </a:r>
            <a:r>
              <a:rPr lang="en-GB" dirty="0" smtClean="0"/>
              <a:t>. </a:t>
            </a:r>
            <a:r>
              <a:rPr lang="en-GB" b="1" dirty="0" smtClean="0"/>
              <a:t>C.</a:t>
            </a:r>
          </a:p>
          <a:p>
            <a:pPr>
              <a:buNone/>
            </a:pPr>
            <a:endParaRPr lang="en-GB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643570" y="4643446"/>
            <a:ext cx="1205516" cy="1300172"/>
            <a:chOff x="4143372" y="5000636"/>
            <a:chExt cx="1205516" cy="1300172"/>
          </a:xfrm>
        </p:grpSpPr>
        <p:sp>
          <p:nvSpPr>
            <p:cNvPr id="4" name="Oval 3"/>
            <p:cNvSpPr/>
            <p:nvPr/>
          </p:nvSpPr>
          <p:spPr>
            <a:xfrm>
              <a:off x="4786314" y="5000636"/>
              <a:ext cx="562574" cy="42862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A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endCxn id="7" idx="0"/>
            </p:cNvCxnSpPr>
            <p:nvPr/>
          </p:nvCxnSpPr>
          <p:spPr>
            <a:xfrm rot="5400000">
              <a:off x="4339828" y="5411404"/>
              <a:ext cx="642942" cy="5357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43372" y="6000768"/>
              <a:ext cx="500066" cy="3000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B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GB" dirty="0" smtClean="0"/>
              <a:t>Binary Search </a:t>
            </a:r>
            <a:r>
              <a:rPr lang="en-GB" dirty="0"/>
              <a:t>T</a:t>
            </a:r>
            <a:r>
              <a:rPr lang="en-GB" dirty="0" smtClean="0"/>
              <a:t>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Binary Search Tree (BST) is a tree in which all the nodes follow some properties:</a:t>
            </a:r>
          </a:p>
          <a:p>
            <a:r>
              <a:rPr lang="en-GB" dirty="0" smtClean="0"/>
              <a:t>The left sub-tree of a node has a key less than or equal to its parent node's key.</a:t>
            </a:r>
          </a:p>
          <a:p>
            <a:r>
              <a:rPr lang="en-GB" dirty="0" smtClean="0"/>
              <a:t>The right sub-tree of a node has a key greater than to its parent node's key.</a:t>
            </a:r>
          </a:p>
          <a:p>
            <a:r>
              <a:rPr lang="en-GB" dirty="0" smtClean="0"/>
              <a:t>Thus, BST divides all its sub-trees into two segments; the left sub-tree and the right sub-tree and can be defined as −</a:t>
            </a:r>
          </a:p>
          <a:p>
            <a:r>
              <a:rPr lang="en-GB" dirty="0" err="1" smtClean="0"/>
              <a:t>left_subtree</a:t>
            </a:r>
            <a:r>
              <a:rPr lang="en-GB" dirty="0" smtClean="0"/>
              <a:t> (keys) ≤ node (key) ≤ </a:t>
            </a:r>
            <a:r>
              <a:rPr lang="en-GB" dirty="0" err="1" smtClean="0"/>
              <a:t>right_subtree</a:t>
            </a:r>
            <a:r>
              <a:rPr lang="en-GB" dirty="0" smtClean="0"/>
              <a:t> (keys) </a:t>
            </a:r>
            <a:endParaRPr lang="en-GB" b="1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Binary Search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4686"/>
            <a:ext cx="9144000" cy="3643314"/>
          </a:xfrm>
        </p:spPr>
        <p:txBody>
          <a:bodyPr>
            <a:normAutofit/>
          </a:bodyPr>
          <a:lstStyle/>
          <a:p>
            <a:r>
              <a:rPr lang="en-GB" dirty="0" smtClean="0"/>
              <a:t>There are three types of binary tree traversals.</a:t>
            </a:r>
          </a:p>
          <a:p>
            <a:r>
              <a:rPr lang="en-GB" b="1" dirty="0" smtClean="0"/>
              <a:t>In - Order Traversal</a:t>
            </a:r>
          </a:p>
          <a:p>
            <a:r>
              <a:rPr lang="en-GB" b="1" dirty="0" smtClean="0"/>
              <a:t>Pre - Order Traversal</a:t>
            </a:r>
          </a:p>
          <a:p>
            <a:r>
              <a:rPr lang="en-GB" b="1" smtClean="0"/>
              <a:t>Post - Order Traversal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700089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 Traversal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Displaying (or) visiting order of nodes in a binary tree is called as Binary Tree Traversal.</a:t>
            </a:r>
          </a:p>
          <a:p>
            <a:r>
              <a:rPr lang="en-GB" dirty="0" err="1" smtClean="0"/>
              <a:t>Preorder</a:t>
            </a:r>
            <a:r>
              <a:rPr lang="en-GB" dirty="0" smtClean="0"/>
              <a:t> traversal sequence : root, left, right.</a:t>
            </a:r>
          </a:p>
          <a:p>
            <a:r>
              <a:rPr lang="en-GB" dirty="0" err="1" smtClean="0"/>
              <a:t>Inorder</a:t>
            </a:r>
            <a:r>
              <a:rPr lang="en-GB" dirty="0" smtClean="0"/>
              <a:t> traversal sequence  : left, root, right.</a:t>
            </a:r>
          </a:p>
          <a:p>
            <a:r>
              <a:rPr lang="en-GB" dirty="0" err="1" smtClean="0"/>
              <a:t>Postorder</a:t>
            </a:r>
            <a:r>
              <a:rPr lang="en-GB" dirty="0" smtClean="0"/>
              <a:t> traversal sequence: left, right, root.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232886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 binary tree is represented using two methods. </a:t>
            </a:r>
          </a:p>
          <a:p>
            <a:r>
              <a:rPr lang="en-GB" dirty="0" smtClean="0"/>
              <a:t>Array Representation.</a:t>
            </a:r>
          </a:p>
          <a:p>
            <a:r>
              <a:rPr lang="en-GB" dirty="0" smtClean="0"/>
              <a:t>Linked list Representation.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7715303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32"/>
          </a:xfrm>
        </p:spPr>
        <p:txBody>
          <a:bodyPr/>
          <a:lstStyle/>
          <a:p>
            <a:r>
              <a:rPr lang="en-GB" dirty="0" smtClean="0"/>
              <a:t>TREE TERMINOLOGY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28575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b="1" dirty="0" smtClean="0"/>
              <a:t>ROOT NODE:</a:t>
            </a:r>
          </a:p>
          <a:p>
            <a:r>
              <a:rPr lang="en-GB" dirty="0" smtClean="0"/>
              <a:t>In a tree data structure, 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The first node is called as </a:t>
            </a:r>
            <a:r>
              <a:rPr lang="en-GB" b="1" dirty="0" smtClean="0"/>
              <a:t>Root Node</a:t>
            </a:r>
            <a:r>
              <a:rPr lang="en-GB" dirty="0" smtClean="0"/>
              <a:t>. 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Every tree must have root node. </a:t>
            </a:r>
          </a:p>
          <a:p>
            <a:pPr>
              <a:buNone/>
            </a:pPr>
            <a:r>
              <a:rPr lang="en-GB" dirty="0" smtClean="0"/>
              <a:t>		Root node is the origin of tree data structure. </a:t>
            </a:r>
          </a:p>
          <a:p>
            <a:pPr>
              <a:buNone/>
            </a:pPr>
            <a:r>
              <a:rPr lang="en-GB" dirty="0" smtClean="0"/>
              <a:t>		In any tree, there must be only one root node. </a:t>
            </a:r>
          </a:p>
          <a:p>
            <a:pPr>
              <a:buNone/>
            </a:pPr>
            <a:r>
              <a:rPr lang="en-GB" dirty="0" smtClean="0"/>
              <a:t>		We never have multiple root nodes in a tree.</a:t>
            </a:r>
          </a:p>
          <a:p>
            <a:endParaRPr lang="en-GB" dirty="0"/>
          </a:p>
        </p:txBody>
      </p:sp>
      <p:pic>
        <p:nvPicPr>
          <p:cNvPr id="4" name="Picture 4" descr="http://btechsmartclass.com/DS/images/Ro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86190"/>
            <a:ext cx="9144000" cy="307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2928934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Edge</a:t>
            </a:r>
          </a:p>
          <a:p>
            <a:r>
              <a:rPr lang="en-GB" dirty="0" smtClean="0"/>
              <a:t>In a tree data structure, the connecting link between any two nodes is called as </a:t>
            </a:r>
            <a:r>
              <a:rPr lang="en-GB" b="1" dirty="0" smtClean="0"/>
              <a:t>EDGE</a:t>
            </a:r>
            <a:r>
              <a:rPr lang="en-GB" dirty="0" smtClean="0"/>
              <a:t>. In a tree with '</a:t>
            </a:r>
            <a:r>
              <a:rPr lang="en-GB" b="1" dirty="0" smtClean="0"/>
              <a:t>N</a:t>
            </a:r>
            <a:r>
              <a:rPr lang="en-GB" dirty="0" smtClean="0"/>
              <a:t>' number of nodes there will be a maximum of '</a:t>
            </a:r>
            <a:r>
              <a:rPr lang="en-GB" b="1" dirty="0" smtClean="0"/>
              <a:t>N-1</a:t>
            </a:r>
            <a:r>
              <a:rPr lang="en-GB" dirty="0" smtClean="0"/>
              <a:t>' number of edges.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9144000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335756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 smtClean="0"/>
              <a:t>Parent</a:t>
            </a:r>
          </a:p>
          <a:p>
            <a:r>
              <a:rPr lang="en-GB" dirty="0" smtClean="0"/>
              <a:t>In a tree data structure, the node which is predecessor of any node is called as </a:t>
            </a:r>
            <a:r>
              <a:rPr lang="en-GB" b="1" dirty="0" smtClean="0"/>
              <a:t>PARENT NODE</a:t>
            </a:r>
            <a:r>
              <a:rPr lang="en-GB" dirty="0" smtClean="0"/>
              <a:t>. In simple words, the node which has branch from it to any other node is called as parent node. Parent node can also be defined as "</a:t>
            </a:r>
            <a:r>
              <a:rPr lang="en-GB" b="1" dirty="0" smtClean="0"/>
              <a:t>The node which has child / children</a:t>
            </a:r>
            <a:r>
              <a:rPr lang="en-GB" dirty="0" smtClean="0"/>
              <a:t>".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57562"/>
            <a:ext cx="91440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32861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 smtClean="0"/>
              <a:t>Child</a:t>
            </a:r>
          </a:p>
          <a:p>
            <a:r>
              <a:rPr lang="en-GB" dirty="0" smtClean="0"/>
              <a:t>In a tree data structure, the node which is descendant of any node is called as </a:t>
            </a:r>
            <a:r>
              <a:rPr lang="en-GB" b="1" dirty="0" smtClean="0"/>
              <a:t>CHILD Node</a:t>
            </a:r>
            <a:r>
              <a:rPr lang="en-GB" dirty="0" smtClean="0"/>
              <a:t>. In simple words, the node which has a link from its parent node is called as child node. In a tree, any parent node can have any number of child nodes. In a tree, all the nodes except root are child nodes.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24"/>
            <a:ext cx="914400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GB" b="1" dirty="0" smtClean="0"/>
              <a:t>Siblings</a:t>
            </a:r>
          </a:p>
          <a:p>
            <a:r>
              <a:rPr lang="en-GB" dirty="0" smtClean="0"/>
              <a:t>In a tree data structure, nodes which belong to same Parent are called as </a:t>
            </a:r>
            <a:r>
              <a:rPr lang="en-GB" b="1" dirty="0" smtClean="0"/>
              <a:t>SIBLINGS</a:t>
            </a:r>
            <a:r>
              <a:rPr lang="en-GB" dirty="0" smtClean="0"/>
              <a:t>. In simple words, the nodes with same parent are called as Sibling nodes.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86124"/>
            <a:ext cx="914400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3786190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Leaf</a:t>
            </a:r>
          </a:p>
          <a:p>
            <a:r>
              <a:rPr lang="en-GB" dirty="0" smtClean="0"/>
              <a:t>In a tree data structure, the node which does not have a child is called as </a:t>
            </a:r>
            <a:r>
              <a:rPr lang="en-GB" b="1" dirty="0" smtClean="0"/>
              <a:t>LEAF Node</a:t>
            </a:r>
            <a:r>
              <a:rPr lang="en-GB" dirty="0" smtClean="0"/>
              <a:t>. In simple words, a leaf is a node with no child.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a tree data structure, the leaf nodes are also called as </a:t>
            </a:r>
            <a:r>
              <a:rPr lang="en-GB" b="1" dirty="0" smtClean="0"/>
              <a:t>External Nodes</a:t>
            </a:r>
            <a:r>
              <a:rPr lang="en-GB" dirty="0" smtClean="0"/>
              <a:t>. External node is also a node with no child. In a tree, </a:t>
            </a:r>
            <a:r>
              <a:rPr lang="en-GB" u="sng" dirty="0" smtClean="0"/>
              <a:t>leaf node is also called as '</a:t>
            </a:r>
            <a:r>
              <a:rPr lang="en-GB" b="1" u="sng" dirty="0" smtClean="0"/>
              <a:t>Terminal</a:t>
            </a:r>
            <a:r>
              <a:rPr lang="en-GB" u="sng" dirty="0" smtClean="0"/>
              <a:t>' node.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876"/>
            <a:ext cx="9144000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9144000" cy="3357562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/>
              <a:t>7. Internal Nodes</a:t>
            </a:r>
          </a:p>
          <a:p>
            <a:r>
              <a:rPr lang="en-GB" dirty="0" smtClean="0"/>
              <a:t>In a tree data structure, the node which has </a:t>
            </a:r>
            <a:r>
              <a:rPr lang="en-GB" dirty="0" err="1" smtClean="0"/>
              <a:t>atleast</a:t>
            </a:r>
            <a:r>
              <a:rPr lang="en-GB" dirty="0" smtClean="0"/>
              <a:t> one child is called as </a:t>
            </a:r>
            <a:r>
              <a:rPr lang="en-GB" b="1" dirty="0" smtClean="0"/>
              <a:t>INTERNAL Node</a:t>
            </a:r>
            <a:r>
              <a:rPr lang="en-GB" dirty="0" smtClean="0"/>
              <a:t>. In simple words, an internal node is a node with </a:t>
            </a:r>
            <a:r>
              <a:rPr lang="en-GB" dirty="0" err="1" smtClean="0"/>
              <a:t>atleast</a:t>
            </a:r>
            <a:r>
              <a:rPr lang="en-GB" dirty="0" smtClean="0"/>
              <a:t> one child.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a tree data structure, nodes other than leaf nodes are called as </a:t>
            </a:r>
            <a:r>
              <a:rPr lang="en-GB" b="1" dirty="0" smtClean="0"/>
              <a:t>Internal Nodes</a:t>
            </a:r>
            <a:r>
              <a:rPr lang="en-GB" dirty="0" smtClean="0"/>
              <a:t>.</a:t>
            </a:r>
            <a:r>
              <a:rPr lang="en-GB" b="1" u="sng" dirty="0" smtClean="0"/>
              <a:t> The root node is also said to be Internal Node</a:t>
            </a:r>
            <a:r>
              <a:rPr lang="en-GB" dirty="0" smtClean="0"/>
              <a:t> if the tree has more than one node. </a:t>
            </a:r>
            <a:r>
              <a:rPr lang="en-GB" u="sng" dirty="0" smtClean="0"/>
              <a:t>Internal nodes are also called as '</a:t>
            </a:r>
            <a:r>
              <a:rPr lang="en-GB" b="1" u="sng" dirty="0" smtClean="0"/>
              <a:t>Non-Terminal</a:t>
            </a:r>
            <a:r>
              <a:rPr lang="en-GB" u="sng" dirty="0" smtClean="0"/>
              <a:t>' nodes.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14686"/>
            <a:ext cx="9144000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6447</TotalTime>
  <Words>1603</Words>
  <Application>Microsoft Office PowerPoint</Application>
  <PresentationFormat>On-screen Show (4:3)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TREES </vt:lpstr>
      <vt:lpstr>Definition of tree </vt:lpstr>
      <vt:lpstr>TREE TERMINOLOGY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</vt:lpstr>
      <vt:lpstr>Binary Search Tree</vt:lpstr>
      <vt:lpstr>Binary Tree Traversal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GRAPHS</dc:title>
  <dc:creator>josh</dc:creator>
  <cp:lastModifiedBy>iNurture</cp:lastModifiedBy>
  <cp:revision>95</cp:revision>
  <dcterms:created xsi:type="dcterms:W3CDTF">2018-02-26T05:25:54Z</dcterms:created>
  <dcterms:modified xsi:type="dcterms:W3CDTF">2023-04-27T09:12:36Z</dcterms:modified>
</cp:coreProperties>
</file>