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8" d="100"/>
          <a:sy n="58" d="100"/>
        </p:scale>
        <p:origin x="9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C1295-0F19-8FFD-D3DA-BB8C79E0CF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123FEE-0344-AD98-C887-C1E3E02E32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F6AB0E-4D42-AD50-FFFB-E374C93DA668}"/>
              </a:ext>
            </a:extLst>
          </p:cNvPr>
          <p:cNvSpPr>
            <a:spLocks noGrp="1"/>
          </p:cNvSpPr>
          <p:nvPr>
            <p:ph type="dt" sz="half" idx="10"/>
          </p:nvPr>
        </p:nvSpPr>
        <p:spPr/>
        <p:txBody>
          <a:bodyPr/>
          <a:lstStyle/>
          <a:p>
            <a:fld id="{2A840677-9869-42B5-8989-4DB5444C52AB}" type="datetimeFigureOut">
              <a:rPr lang="en-US" smtClean="0"/>
              <a:t>3/27/2024</a:t>
            </a:fld>
            <a:endParaRPr lang="en-US"/>
          </a:p>
        </p:txBody>
      </p:sp>
      <p:sp>
        <p:nvSpPr>
          <p:cNvPr id="5" name="Footer Placeholder 4">
            <a:extLst>
              <a:ext uri="{FF2B5EF4-FFF2-40B4-BE49-F238E27FC236}">
                <a16:creationId xmlns:a16="http://schemas.microsoft.com/office/drawing/2014/main" id="{D2EA2637-82B6-97CA-6AFE-73A4A5201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2BEC9-C61F-AFF3-0F8E-477C8E04644E}"/>
              </a:ext>
            </a:extLst>
          </p:cNvPr>
          <p:cNvSpPr>
            <a:spLocks noGrp="1"/>
          </p:cNvSpPr>
          <p:nvPr>
            <p:ph type="sldNum" sz="quarter" idx="12"/>
          </p:nvPr>
        </p:nvSpPr>
        <p:spPr/>
        <p:txBody>
          <a:bodyPr/>
          <a:lstStyle/>
          <a:p>
            <a:fld id="{3073A512-3D2F-4EE4-B06E-D8F3325099C0}" type="slidenum">
              <a:rPr lang="en-US" smtClean="0"/>
              <a:t>‹#›</a:t>
            </a:fld>
            <a:endParaRPr lang="en-US"/>
          </a:p>
        </p:txBody>
      </p:sp>
    </p:spTree>
    <p:extLst>
      <p:ext uri="{BB962C8B-B14F-4D97-AF65-F5344CB8AC3E}">
        <p14:creationId xmlns:p14="http://schemas.microsoft.com/office/powerpoint/2010/main" val="2899066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E62C-F3CC-36D0-E469-4AEC99C1B8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69B7E3-C05C-858D-76DC-DDF09A1E83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C5C456-1E1D-C9EE-D324-FDC628F78161}"/>
              </a:ext>
            </a:extLst>
          </p:cNvPr>
          <p:cNvSpPr>
            <a:spLocks noGrp="1"/>
          </p:cNvSpPr>
          <p:nvPr>
            <p:ph type="dt" sz="half" idx="10"/>
          </p:nvPr>
        </p:nvSpPr>
        <p:spPr/>
        <p:txBody>
          <a:bodyPr/>
          <a:lstStyle/>
          <a:p>
            <a:fld id="{2A840677-9869-42B5-8989-4DB5444C52AB}" type="datetimeFigureOut">
              <a:rPr lang="en-US" smtClean="0"/>
              <a:t>3/27/2024</a:t>
            </a:fld>
            <a:endParaRPr lang="en-US"/>
          </a:p>
        </p:txBody>
      </p:sp>
      <p:sp>
        <p:nvSpPr>
          <p:cNvPr id="5" name="Footer Placeholder 4">
            <a:extLst>
              <a:ext uri="{FF2B5EF4-FFF2-40B4-BE49-F238E27FC236}">
                <a16:creationId xmlns:a16="http://schemas.microsoft.com/office/drawing/2014/main" id="{8A19B25A-BA5E-1F6D-978B-3D9A53E2B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516D4-E2AC-EC50-BECA-068C8C305B62}"/>
              </a:ext>
            </a:extLst>
          </p:cNvPr>
          <p:cNvSpPr>
            <a:spLocks noGrp="1"/>
          </p:cNvSpPr>
          <p:nvPr>
            <p:ph type="sldNum" sz="quarter" idx="12"/>
          </p:nvPr>
        </p:nvSpPr>
        <p:spPr/>
        <p:txBody>
          <a:bodyPr/>
          <a:lstStyle/>
          <a:p>
            <a:fld id="{3073A512-3D2F-4EE4-B06E-D8F3325099C0}" type="slidenum">
              <a:rPr lang="en-US" smtClean="0"/>
              <a:t>‹#›</a:t>
            </a:fld>
            <a:endParaRPr lang="en-US"/>
          </a:p>
        </p:txBody>
      </p:sp>
    </p:spTree>
    <p:extLst>
      <p:ext uri="{BB962C8B-B14F-4D97-AF65-F5344CB8AC3E}">
        <p14:creationId xmlns:p14="http://schemas.microsoft.com/office/powerpoint/2010/main" val="2065568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8EE31B-E083-C698-C716-B78A308316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05152C-7084-833B-72F5-931722D3E3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F581E9-6B75-5E70-C26F-E66CF1EAB8DD}"/>
              </a:ext>
            </a:extLst>
          </p:cNvPr>
          <p:cNvSpPr>
            <a:spLocks noGrp="1"/>
          </p:cNvSpPr>
          <p:nvPr>
            <p:ph type="dt" sz="half" idx="10"/>
          </p:nvPr>
        </p:nvSpPr>
        <p:spPr/>
        <p:txBody>
          <a:bodyPr/>
          <a:lstStyle/>
          <a:p>
            <a:fld id="{2A840677-9869-42B5-8989-4DB5444C52AB}" type="datetimeFigureOut">
              <a:rPr lang="en-US" smtClean="0"/>
              <a:t>3/27/2024</a:t>
            </a:fld>
            <a:endParaRPr lang="en-US"/>
          </a:p>
        </p:txBody>
      </p:sp>
      <p:sp>
        <p:nvSpPr>
          <p:cNvPr id="5" name="Footer Placeholder 4">
            <a:extLst>
              <a:ext uri="{FF2B5EF4-FFF2-40B4-BE49-F238E27FC236}">
                <a16:creationId xmlns:a16="http://schemas.microsoft.com/office/drawing/2014/main" id="{2F7DE09B-3AC2-8E44-1FF1-7892774C3C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7B8E5-A13D-3C9B-44E8-C261EA229478}"/>
              </a:ext>
            </a:extLst>
          </p:cNvPr>
          <p:cNvSpPr>
            <a:spLocks noGrp="1"/>
          </p:cNvSpPr>
          <p:nvPr>
            <p:ph type="sldNum" sz="quarter" idx="12"/>
          </p:nvPr>
        </p:nvSpPr>
        <p:spPr/>
        <p:txBody>
          <a:bodyPr/>
          <a:lstStyle/>
          <a:p>
            <a:fld id="{3073A512-3D2F-4EE4-B06E-D8F3325099C0}" type="slidenum">
              <a:rPr lang="en-US" smtClean="0"/>
              <a:t>‹#›</a:t>
            </a:fld>
            <a:endParaRPr lang="en-US"/>
          </a:p>
        </p:txBody>
      </p:sp>
    </p:spTree>
    <p:extLst>
      <p:ext uri="{BB962C8B-B14F-4D97-AF65-F5344CB8AC3E}">
        <p14:creationId xmlns:p14="http://schemas.microsoft.com/office/powerpoint/2010/main" val="2215213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6BF6-70AE-7462-924C-70AB2734E2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669803-F274-72EE-E9E4-9A43647244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5758A1-DF5B-3A74-8237-8C0645FD0859}"/>
              </a:ext>
            </a:extLst>
          </p:cNvPr>
          <p:cNvSpPr>
            <a:spLocks noGrp="1"/>
          </p:cNvSpPr>
          <p:nvPr>
            <p:ph type="dt" sz="half" idx="10"/>
          </p:nvPr>
        </p:nvSpPr>
        <p:spPr/>
        <p:txBody>
          <a:bodyPr/>
          <a:lstStyle/>
          <a:p>
            <a:fld id="{2A840677-9869-42B5-8989-4DB5444C52AB}" type="datetimeFigureOut">
              <a:rPr lang="en-US" smtClean="0"/>
              <a:t>3/27/2024</a:t>
            </a:fld>
            <a:endParaRPr lang="en-US"/>
          </a:p>
        </p:txBody>
      </p:sp>
      <p:sp>
        <p:nvSpPr>
          <p:cNvPr id="5" name="Footer Placeholder 4">
            <a:extLst>
              <a:ext uri="{FF2B5EF4-FFF2-40B4-BE49-F238E27FC236}">
                <a16:creationId xmlns:a16="http://schemas.microsoft.com/office/drawing/2014/main" id="{C95DB275-F4A3-134A-3E7C-BE5E0F79B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27EE7C-0EEE-ADCB-9A69-DBA2CFD3DDD8}"/>
              </a:ext>
            </a:extLst>
          </p:cNvPr>
          <p:cNvSpPr>
            <a:spLocks noGrp="1"/>
          </p:cNvSpPr>
          <p:nvPr>
            <p:ph type="sldNum" sz="quarter" idx="12"/>
          </p:nvPr>
        </p:nvSpPr>
        <p:spPr/>
        <p:txBody>
          <a:bodyPr/>
          <a:lstStyle/>
          <a:p>
            <a:fld id="{3073A512-3D2F-4EE4-B06E-D8F3325099C0}" type="slidenum">
              <a:rPr lang="en-US" smtClean="0"/>
              <a:t>‹#›</a:t>
            </a:fld>
            <a:endParaRPr lang="en-US"/>
          </a:p>
        </p:txBody>
      </p:sp>
    </p:spTree>
    <p:extLst>
      <p:ext uri="{BB962C8B-B14F-4D97-AF65-F5344CB8AC3E}">
        <p14:creationId xmlns:p14="http://schemas.microsoft.com/office/powerpoint/2010/main" val="3620850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95A11-F78A-BA8B-1CC9-60F5F376FE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E2377B-486B-CA52-1FA9-C243D1B494D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B29495-5B6C-441E-0623-4BCDE3E477A9}"/>
              </a:ext>
            </a:extLst>
          </p:cNvPr>
          <p:cNvSpPr>
            <a:spLocks noGrp="1"/>
          </p:cNvSpPr>
          <p:nvPr>
            <p:ph type="dt" sz="half" idx="10"/>
          </p:nvPr>
        </p:nvSpPr>
        <p:spPr/>
        <p:txBody>
          <a:bodyPr/>
          <a:lstStyle/>
          <a:p>
            <a:fld id="{2A840677-9869-42B5-8989-4DB5444C52AB}" type="datetimeFigureOut">
              <a:rPr lang="en-US" smtClean="0"/>
              <a:t>3/27/2024</a:t>
            </a:fld>
            <a:endParaRPr lang="en-US"/>
          </a:p>
        </p:txBody>
      </p:sp>
      <p:sp>
        <p:nvSpPr>
          <p:cNvPr id="5" name="Footer Placeholder 4">
            <a:extLst>
              <a:ext uri="{FF2B5EF4-FFF2-40B4-BE49-F238E27FC236}">
                <a16:creationId xmlns:a16="http://schemas.microsoft.com/office/drawing/2014/main" id="{119678A3-F1F0-6B77-3686-854C5D6173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88918-940D-BDDC-9374-0F4EEADB5DA8}"/>
              </a:ext>
            </a:extLst>
          </p:cNvPr>
          <p:cNvSpPr>
            <a:spLocks noGrp="1"/>
          </p:cNvSpPr>
          <p:nvPr>
            <p:ph type="sldNum" sz="quarter" idx="12"/>
          </p:nvPr>
        </p:nvSpPr>
        <p:spPr/>
        <p:txBody>
          <a:bodyPr/>
          <a:lstStyle/>
          <a:p>
            <a:fld id="{3073A512-3D2F-4EE4-B06E-D8F3325099C0}" type="slidenum">
              <a:rPr lang="en-US" smtClean="0"/>
              <a:t>‹#›</a:t>
            </a:fld>
            <a:endParaRPr lang="en-US"/>
          </a:p>
        </p:txBody>
      </p:sp>
    </p:spTree>
    <p:extLst>
      <p:ext uri="{BB962C8B-B14F-4D97-AF65-F5344CB8AC3E}">
        <p14:creationId xmlns:p14="http://schemas.microsoft.com/office/powerpoint/2010/main" val="2877093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2D516-8CC6-FB3E-A4B5-122E40B9CA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FC93FA-A141-5906-5777-8537258AB3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C22737-D26D-170F-F5EA-7AE8BDD00F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302304-52C7-FF16-A3CE-75A6C9355042}"/>
              </a:ext>
            </a:extLst>
          </p:cNvPr>
          <p:cNvSpPr>
            <a:spLocks noGrp="1"/>
          </p:cNvSpPr>
          <p:nvPr>
            <p:ph type="dt" sz="half" idx="10"/>
          </p:nvPr>
        </p:nvSpPr>
        <p:spPr/>
        <p:txBody>
          <a:bodyPr/>
          <a:lstStyle/>
          <a:p>
            <a:fld id="{2A840677-9869-42B5-8989-4DB5444C52AB}" type="datetimeFigureOut">
              <a:rPr lang="en-US" smtClean="0"/>
              <a:t>3/27/2024</a:t>
            </a:fld>
            <a:endParaRPr lang="en-US"/>
          </a:p>
        </p:txBody>
      </p:sp>
      <p:sp>
        <p:nvSpPr>
          <p:cNvPr id="6" name="Footer Placeholder 5">
            <a:extLst>
              <a:ext uri="{FF2B5EF4-FFF2-40B4-BE49-F238E27FC236}">
                <a16:creationId xmlns:a16="http://schemas.microsoft.com/office/drawing/2014/main" id="{03DBDDAD-9C27-7619-6A06-3243875C0B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E8670-72BD-C140-A072-027CB0C442E5}"/>
              </a:ext>
            </a:extLst>
          </p:cNvPr>
          <p:cNvSpPr>
            <a:spLocks noGrp="1"/>
          </p:cNvSpPr>
          <p:nvPr>
            <p:ph type="sldNum" sz="quarter" idx="12"/>
          </p:nvPr>
        </p:nvSpPr>
        <p:spPr/>
        <p:txBody>
          <a:bodyPr/>
          <a:lstStyle/>
          <a:p>
            <a:fld id="{3073A512-3D2F-4EE4-B06E-D8F3325099C0}" type="slidenum">
              <a:rPr lang="en-US" smtClean="0"/>
              <a:t>‹#›</a:t>
            </a:fld>
            <a:endParaRPr lang="en-US"/>
          </a:p>
        </p:txBody>
      </p:sp>
    </p:spTree>
    <p:extLst>
      <p:ext uri="{BB962C8B-B14F-4D97-AF65-F5344CB8AC3E}">
        <p14:creationId xmlns:p14="http://schemas.microsoft.com/office/powerpoint/2010/main" val="1997251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BA62A-07C5-CCF6-DEAE-42758403CC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4B90363-4193-FD1D-5AF4-5A71206D6B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153D50-88CA-D756-D484-F0CB02E575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688F87-2A3C-5D8A-7E7D-B7D0182D22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928FE3-6364-D391-DEA0-C3D0469B84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065593-A36B-60A1-E7A6-4E20C13CF260}"/>
              </a:ext>
            </a:extLst>
          </p:cNvPr>
          <p:cNvSpPr>
            <a:spLocks noGrp="1"/>
          </p:cNvSpPr>
          <p:nvPr>
            <p:ph type="dt" sz="half" idx="10"/>
          </p:nvPr>
        </p:nvSpPr>
        <p:spPr/>
        <p:txBody>
          <a:bodyPr/>
          <a:lstStyle/>
          <a:p>
            <a:fld id="{2A840677-9869-42B5-8989-4DB5444C52AB}" type="datetimeFigureOut">
              <a:rPr lang="en-US" smtClean="0"/>
              <a:t>3/27/2024</a:t>
            </a:fld>
            <a:endParaRPr lang="en-US"/>
          </a:p>
        </p:txBody>
      </p:sp>
      <p:sp>
        <p:nvSpPr>
          <p:cNvPr id="8" name="Footer Placeholder 7">
            <a:extLst>
              <a:ext uri="{FF2B5EF4-FFF2-40B4-BE49-F238E27FC236}">
                <a16:creationId xmlns:a16="http://schemas.microsoft.com/office/drawing/2014/main" id="{A7C97CB4-967A-3CD9-4964-97B8DABAB2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098B40-879A-ADEC-F9C7-7923E1B7E763}"/>
              </a:ext>
            </a:extLst>
          </p:cNvPr>
          <p:cNvSpPr>
            <a:spLocks noGrp="1"/>
          </p:cNvSpPr>
          <p:nvPr>
            <p:ph type="sldNum" sz="quarter" idx="12"/>
          </p:nvPr>
        </p:nvSpPr>
        <p:spPr/>
        <p:txBody>
          <a:bodyPr/>
          <a:lstStyle/>
          <a:p>
            <a:fld id="{3073A512-3D2F-4EE4-B06E-D8F3325099C0}" type="slidenum">
              <a:rPr lang="en-US" smtClean="0"/>
              <a:t>‹#›</a:t>
            </a:fld>
            <a:endParaRPr lang="en-US"/>
          </a:p>
        </p:txBody>
      </p:sp>
    </p:spTree>
    <p:extLst>
      <p:ext uri="{BB962C8B-B14F-4D97-AF65-F5344CB8AC3E}">
        <p14:creationId xmlns:p14="http://schemas.microsoft.com/office/powerpoint/2010/main" val="2669009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45037-53FD-F240-C715-2401611CA1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1FC38F-99D7-3C62-2EAC-0A3B0B053F33}"/>
              </a:ext>
            </a:extLst>
          </p:cNvPr>
          <p:cNvSpPr>
            <a:spLocks noGrp="1"/>
          </p:cNvSpPr>
          <p:nvPr>
            <p:ph type="dt" sz="half" idx="10"/>
          </p:nvPr>
        </p:nvSpPr>
        <p:spPr/>
        <p:txBody>
          <a:bodyPr/>
          <a:lstStyle/>
          <a:p>
            <a:fld id="{2A840677-9869-42B5-8989-4DB5444C52AB}" type="datetimeFigureOut">
              <a:rPr lang="en-US" smtClean="0"/>
              <a:t>3/27/2024</a:t>
            </a:fld>
            <a:endParaRPr lang="en-US"/>
          </a:p>
        </p:txBody>
      </p:sp>
      <p:sp>
        <p:nvSpPr>
          <p:cNvPr id="4" name="Footer Placeholder 3">
            <a:extLst>
              <a:ext uri="{FF2B5EF4-FFF2-40B4-BE49-F238E27FC236}">
                <a16:creationId xmlns:a16="http://schemas.microsoft.com/office/drawing/2014/main" id="{D5803FF7-5AE4-866A-546B-D857F8937F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0577E4F-4F33-0546-721B-C39E0919337D}"/>
              </a:ext>
            </a:extLst>
          </p:cNvPr>
          <p:cNvSpPr>
            <a:spLocks noGrp="1"/>
          </p:cNvSpPr>
          <p:nvPr>
            <p:ph type="sldNum" sz="quarter" idx="12"/>
          </p:nvPr>
        </p:nvSpPr>
        <p:spPr/>
        <p:txBody>
          <a:bodyPr/>
          <a:lstStyle/>
          <a:p>
            <a:fld id="{3073A512-3D2F-4EE4-B06E-D8F3325099C0}" type="slidenum">
              <a:rPr lang="en-US" smtClean="0"/>
              <a:t>‹#›</a:t>
            </a:fld>
            <a:endParaRPr lang="en-US"/>
          </a:p>
        </p:txBody>
      </p:sp>
    </p:spTree>
    <p:extLst>
      <p:ext uri="{BB962C8B-B14F-4D97-AF65-F5344CB8AC3E}">
        <p14:creationId xmlns:p14="http://schemas.microsoft.com/office/powerpoint/2010/main" val="640671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8B1014-3D37-1ADF-BB94-E51BE7F858A5}"/>
              </a:ext>
            </a:extLst>
          </p:cNvPr>
          <p:cNvSpPr>
            <a:spLocks noGrp="1"/>
          </p:cNvSpPr>
          <p:nvPr>
            <p:ph type="dt" sz="half" idx="10"/>
          </p:nvPr>
        </p:nvSpPr>
        <p:spPr/>
        <p:txBody>
          <a:bodyPr/>
          <a:lstStyle/>
          <a:p>
            <a:fld id="{2A840677-9869-42B5-8989-4DB5444C52AB}" type="datetimeFigureOut">
              <a:rPr lang="en-US" smtClean="0"/>
              <a:t>3/27/2024</a:t>
            </a:fld>
            <a:endParaRPr lang="en-US"/>
          </a:p>
        </p:txBody>
      </p:sp>
      <p:sp>
        <p:nvSpPr>
          <p:cNvPr id="3" name="Footer Placeholder 2">
            <a:extLst>
              <a:ext uri="{FF2B5EF4-FFF2-40B4-BE49-F238E27FC236}">
                <a16:creationId xmlns:a16="http://schemas.microsoft.com/office/drawing/2014/main" id="{2C04336C-C21A-4F6B-FD18-6B639D732E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B2434C-BB48-7278-D9D9-8BD5BE77EBD8}"/>
              </a:ext>
            </a:extLst>
          </p:cNvPr>
          <p:cNvSpPr>
            <a:spLocks noGrp="1"/>
          </p:cNvSpPr>
          <p:nvPr>
            <p:ph type="sldNum" sz="quarter" idx="12"/>
          </p:nvPr>
        </p:nvSpPr>
        <p:spPr/>
        <p:txBody>
          <a:bodyPr/>
          <a:lstStyle/>
          <a:p>
            <a:fld id="{3073A512-3D2F-4EE4-B06E-D8F3325099C0}" type="slidenum">
              <a:rPr lang="en-US" smtClean="0"/>
              <a:t>‹#›</a:t>
            </a:fld>
            <a:endParaRPr lang="en-US"/>
          </a:p>
        </p:txBody>
      </p:sp>
    </p:spTree>
    <p:extLst>
      <p:ext uri="{BB962C8B-B14F-4D97-AF65-F5344CB8AC3E}">
        <p14:creationId xmlns:p14="http://schemas.microsoft.com/office/powerpoint/2010/main" val="3324672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3C93F-95EE-2EDE-CBC7-34410D6208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E6D051-88D2-8638-8B31-594C7BD968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D3538F-46DC-75E9-5F8F-CBAD6CA035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0DD19A-00FB-3FF2-71E5-85E5E5204D94}"/>
              </a:ext>
            </a:extLst>
          </p:cNvPr>
          <p:cNvSpPr>
            <a:spLocks noGrp="1"/>
          </p:cNvSpPr>
          <p:nvPr>
            <p:ph type="dt" sz="half" idx="10"/>
          </p:nvPr>
        </p:nvSpPr>
        <p:spPr/>
        <p:txBody>
          <a:bodyPr/>
          <a:lstStyle/>
          <a:p>
            <a:fld id="{2A840677-9869-42B5-8989-4DB5444C52AB}" type="datetimeFigureOut">
              <a:rPr lang="en-US" smtClean="0"/>
              <a:t>3/27/2024</a:t>
            </a:fld>
            <a:endParaRPr lang="en-US"/>
          </a:p>
        </p:txBody>
      </p:sp>
      <p:sp>
        <p:nvSpPr>
          <p:cNvPr id="6" name="Footer Placeholder 5">
            <a:extLst>
              <a:ext uri="{FF2B5EF4-FFF2-40B4-BE49-F238E27FC236}">
                <a16:creationId xmlns:a16="http://schemas.microsoft.com/office/drawing/2014/main" id="{1449C921-BAA8-D5AA-AE9C-9984FA649E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CCCA9F-3D80-1570-F270-24ED8BCBE05F}"/>
              </a:ext>
            </a:extLst>
          </p:cNvPr>
          <p:cNvSpPr>
            <a:spLocks noGrp="1"/>
          </p:cNvSpPr>
          <p:nvPr>
            <p:ph type="sldNum" sz="quarter" idx="12"/>
          </p:nvPr>
        </p:nvSpPr>
        <p:spPr/>
        <p:txBody>
          <a:bodyPr/>
          <a:lstStyle/>
          <a:p>
            <a:fld id="{3073A512-3D2F-4EE4-B06E-D8F3325099C0}" type="slidenum">
              <a:rPr lang="en-US" smtClean="0"/>
              <a:t>‹#›</a:t>
            </a:fld>
            <a:endParaRPr lang="en-US"/>
          </a:p>
        </p:txBody>
      </p:sp>
    </p:spTree>
    <p:extLst>
      <p:ext uri="{BB962C8B-B14F-4D97-AF65-F5344CB8AC3E}">
        <p14:creationId xmlns:p14="http://schemas.microsoft.com/office/powerpoint/2010/main" val="926740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BF6EF-8ABF-51B6-670E-FA328137F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A67E6E9-4C94-4FB3-8A97-DD1BE62980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A4DE29-7C23-21EF-F54D-654D536642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FE4751-713B-1A63-B844-CEF08B477A69}"/>
              </a:ext>
            </a:extLst>
          </p:cNvPr>
          <p:cNvSpPr>
            <a:spLocks noGrp="1"/>
          </p:cNvSpPr>
          <p:nvPr>
            <p:ph type="dt" sz="half" idx="10"/>
          </p:nvPr>
        </p:nvSpPr>
        <p:spPr/>
        <p:txBody>
          <a:bodyPr/>
          <a:lstStyle/>
          <a:p>
            <a:fld id="{2A840677-9869-42B5-8989-4DB5444C52AB}" type="datetimeFigureOut">
              <a:rPr lang="en-US" smtClean="0"/>
              <a:t>3/27/2024</a:t>
            </a:fld>
            <a:endParaRPr lang="en-US"/>
          </a:p>
        </p:txBody>
      </p:sp>
      <p:sp>
        <p:nvSpPr>
          <p:cNvPr id="6" name="Footer Placeholder 5">
            <a:extLst>
              <a:ext uri="{FF2B5EF4-FFF2-40B4-BE49-F238E27FC236}">
                <a16:creationId xmlns:a16="http://schemas.microsoft.com/office/drawing/2014/main" id="{A166D326-3504-6E52-417E-A583D5E085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C2C07C-E8CF-5084-17A3-ECF4660EC2D6}"/>
              </a:ext>
            </a:extLst>
          </p:cNvPr>
          <p:cNvSpPr>
            <a:spLocks noGrp="1"/>
          </p:cNvSpPr>
          <p:nvPr>
            <p:ph type="sldNum" sz="quarter" idx="12"/>
          </p:nvPr>
        </p:nvSpPr>
        <p:spPr/>
        <p:txBody>
          <a:bodyPr/>
          <a:lstStyle/>
          <a:p>
            <a:fld id="{3073A512-3D2F-4EE4-B06E-D8F3325099C0}" type="slidenum">
              <a:rPr lang="en-US" smtClean="0"/>
              <a:t>‹#›</a:t>
            </a:fld>
            <a:endParaRPr lang="en-US"/>
          </a:p>
        </p:txBody>
      </p:sp>
    </p:spTree>
    <p:extLst>
      <p:ext uri="{BB962C8B-B14F-4D97-AF65-F5344CB8AC3E}">
        <p14:creationId xmlns:p14="http://schemas.microsoft.com/office/powerpoint/2010/main" val="2009335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256168-CE16-0A52-2600-16A23BDEC6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B8EB1F-54DC-D5E6-3297-CCE6A87BAF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31D6F7-A38A-D5C3-D7D4-75037D0E1E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A840677-9869-42B5-8989-4DB5444C52AB}" type="datetimeFigureOut">
              <a:rPr lang="en-US" smtClean="0"/>
              <a:t>3/27/2024</a:t>
            </a:fld>
            <a:endParaRPr lang="en-US"/>
          </a:p>
        </p:txBody>
      </p:sp>
      <p:sp>
        <p:nvSpPr>
          <p:cNvPr id="5" name="Footer Placeholder 4">
            <a:extLst>
              <a:ext uri="{FF2B5EF4-FFF2-40B4-BE49-F238E27FC236}">
                <a16:creationId xmlns:a16="http://schemas.microsoft.com/office/drawing/2014/main" id="{0A06D033-A40B-D289-8638-DEE7B69605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C8E8853-9B5F-FCFE-9D40-CF70D097F3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73A512-3D2F-4EE4-B06E-D8F3325099C0}" type="slidenum">
              <a:rPr lang="en-US" smtClean="0"/>
              <a:t>‹#›</a:t>
            </a:fld>
            <a:endParaRPr lang="en-US"/>
          </a:p>
        </p:txBody>
      </p:sp>
    </p:spTree>
    <p:extLst>
      <p:ext uri="{BB962C8B-B14F-4D97-AF65-F5344CB8AC3E}">
        <p14:creationId xmlns:p14="http://schemas.microsoft.com/office/powerpoint/2010/main" val="3255133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758D7CB-378D-3FC6-F051-7B614076EA2E}"/>
              </a:ext>
            </a:extLst>
          </p:cNvPr>
          <p:cNvGraphicFramePr>
            <a:graphicFrameLocks noGrp="1"/>
          </p:cNvGraphicFramePr>
          <p:nvPr>
            <p:extLst>
              <p:ext uri="{D42A27DB-BD31-4B8C-83A1-F6EECF244321}">
                <p14:modId xmlns:p14="http://schemas.microsoft.com/office/powerpoint/2010/main" val="2877035979"/>
              </p:ext>
            </p:extLst>
          </p:nvPr>
        </p:nvGraphicFramePr>
        <p:xfrm>
          <a:off x="429658" y="220337"/>
          <a:ext cx="11457543" cy="6290632"/>
        </p:xfrm>
        <a:graphic>
          <a:graphicData uri="http://schemas.openxmlformats.org/drawingml/2006/table">
            <a:tbl>
              <a:tblPr firstRow="1" bandRow="1">
                <a:tableStyleId>{5940675A-B579-460E-94D1-54222C63F5DA}</a:tableStyleId>
              </a:tblPr>
              <a:tblGrid>
                <a:gridCol w="991518">
                  <a:extLst>
                    <a:ext uri="{9D8B030D-6E8A-4147-A177-3AD203B41FA5}">
                      <a16:colId xmlns:a16="http://schemas.microsoft.com/office/drawing/2014/main" val="2801629504"/>
                    </a:ext>
                  </a:extLst>
                </a:gridCol>
                <a:gridCol w="4043190">
                  <a:extLst>
                    <a:ext uri="{9D8B030D-6E8A-4147-A177-3AD203B41FA5}">
                      <a16:colId xmlns:a16="http://schemas.microsoft.com/office/drawing/2014/main" val="3108660939"/>
                    </a:ext>
                  </a:extLst>
                </a:gridCol>
                <a:gridCol w="6422835">
                  <a:extLst>
                    <a:ext uri="{9D8B030D-6E8A-4147-A177-3AD203B41FA5}">
                      <a16:colId xmlns:a16="http://schemas.microsoft.com/office/drawing/2014/main" val="2823663957"/>
                    </a:ext>
                  </a:extLst>
                </a:gridCol>
              </a:tblGrid>
              <a:tr h="398557">
                <a:tc>
                  <a:txBody>
                    <a:bodyPr/>
                    <a:lstStyle/>
                    <a:p>
                      <a:r>
                        <a:rPr lang="en-US" dirty="0"/>
                        <a:t>SL</a:t>
                      </a:r>
                    </a:p>
                  </a:txBody>
                  <a:tcPr/>
                </a:tc>
                <a:tc>
                  <a:txBody>
                    <a:bodyPr/>
                    <a:lstStyle/>
                    <a:p>
                      <a:r>
                        <a:rPr lang="en-US" dirty="0"/>
                        <a:t>Script</a:t>
                      </a:r>
                    </a:p>
                  </a:txBody>
                  <a:tcPr/>
                </a:tc>
                <a:tc>
                  <a:txBody>
                    <a:bodyPr/>
                    <a:lstStyle/>
                    <a:p>
                      <a:r>
                        <a:rPr lang="en-US" dirty="0"/>
                        <a:t>Media</a:t>
                      </a:r>
                    </a:p>
                  </a:txBody>
                  <a:tcPr/>
                </a:tc>
                <a:extLst>
                  <a:ext uri="{0D108BD9-81ED-4DB2-BD59-A6C34878D82A}">
                    <a16:rowId xmlns:a16="http://schemas.microsoft.com/office/drawing/2014/main" val="4159715785"/>
                  </a:ext>
                </a:extLst>
              </a:tr>
              <a:tr h="5892075">
                <a:tc>
                  <a:txBody>
                    <a:bodyPr/>
                    <a:lstStyle/>
                    <a:p>
                      <a:r>
                        <a:rPr lang="en-US" dirty="0"/>
                        <a:t>1.</a:t>
                      </a:r>
                    </a:p>
                  </a:txBody>
                  <a:tcPr/>
                </a:tc>
                <a:tc>
                  <a:txBody>
                    <a:bodyPr/>
                    <a:lstStyle/>
                    <a:p>
                      <a:r>
                        <a:rPr lang="en-US" sz="1800" b="0" i="0" kern="1200" dirty="0">
                          <a:solidFill>
                            <a:schemeClr val="tx1"/>
                          </a:solidFill>
                          <a:effectLst/>
                          <a:latin typeface="+mn-lt"/>
                          <a:ea typeface="+mn-ea"/>
                          <a:cs typeface="+mn-cs"/>
                        </a:rPr>
                        <a:t>Welcome to our documentary on the prestigious civilian awards of India. These awards celebrate excellence and honor individuals who have made remarkable contributions to various fields, shaping the nation's progress and inspiring generations</a:t>
                      </a:r>
                      <a:endParaRPr lang="en-US" dirty="0"/>
                    </a:p>
                  </a:txBody>
                  <a:tcPr/>
                </a:tc>
                <a:tc>
                  <a:txBody>
                    <a:bodyPr/>
                    <a:lstStyle/>
                    <a:p>
                      <a:endParaRPr lang="en-US" dirty="0"/>
                    </a:p>
                  </a:txBody>
                  <a:tcPr/>
                </a:tc>
                <a:extLst>
                  <a:ext uri="{0D108BD9-81ED-4DB2-BD59-A6C34878D82A}">
                    <a16:rowId xmlns:a16="http://schemas.microsoft.com/office/drawing/2014/main" val="3712855100"/>
                  </a:ext>
                </a:extLst>
              </a:tr>
            </a:tbl>
          </a:graphicData>
        </a:graphic>
      </p:graphicFrame>
      <p:pic>
        <p:nvPicPr>
          <p:cNvPr id="7" name="Picture 6">
            <a:extLst>
              <a:ext uri="{FF2B5EF4-FFF2-40B4-BE49-F238E27FC236}">
                <a16:creationId xmlns:a16="http://schemas.microsoft.com/office/drawing/2014/main" id="{DCD3F35A-DE47-D795-7C96-0E4BF27463F7}"/>
              </a:ext>
            </a:extLst>
          </p:cNvPr>
          <p:cNvPicPr>
            <a:picLocks noChangeAspect="1"/>
          </p:cNvPicPr>
          <p:nvPr/>
        </p:nvPicPr>
        <p:blipFill>
          <a:blip r:embed="rId2"/>
          <a:stretch>
            <a:fillRect/>
          </a:stretch>
        </p:blipFill>
        <p:spPr>
          <a:xfrm>
            <a:off x="6329815" y="720332"/>
            <a:ext cx="4808238" cy="3005148"/>
          </a:xfrm>
          <a:prstGeom prst="rect">
            <a:avLst/>
          </a:prstGeom>
        </p:spPr>
      </p:pic>
      <p:pic>
        <p:nvPicPr>
          <p:cNvPr id="3" name="Picture 2" descr="A flag with a circle in the middle&#10;&#10;Description automatically generated">
            <a:extLst>
              <a:ext uri="{FF2B5EF4-FFF2-40B4-BE49-F238E27FC236}">
                <a16:creationId xmlns:a16="http://schemas.microsoft.com/office/drawing/2014/main" id="{FFF3E312-2C6B-F403-9809-ADF9B3430C48}"/>
              </a:ext>
            </a:extLst>
          </p:cNvPr>
          <p:cNvPicPr>
            <a:picLocks noChangeAspect="1"/>
          </p:cNvPicPr>
          <p:nvPr/>
        </p:nvPicPr>
        <p:blipFill>
          <a:blip r:embed="rId3"/>
          <a:stretch>
            <a:fillRect/>
          </a:stretch>
        </p:blipFill>
        <p:spPr>
          <a:xfrm>
            <a:off x="6770556" y="3843052"/>
            <a:ext cx="4092078" cy="2550344"/>
          </a:xfrm>
          <a:prstGeom prst="rect">
            <a:avLst/>
          </a:prstGeom>
        </p:spPr>
      </p:pic>
    </p:spTree>
    <p:extLst>
      <p:ext uri="{BB962C8B-B14F-4D97-AF65-F5344CB8AC3E}">
        <p14:creationId xmlns:p14="http://schemas.microsoft.com/office/powerpoint/2010/main" val="1839294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7956CCC-B336-C9C9-177E-F01DB3B8604C}"/>
              </a:ext>
            </a:extLst>
          </p:cNvPr>
          <p:cNvGraphicFramePr>
            <a:graphicFrameLocks noGrp="1"/>
          </p:cNvGraphicFramePr>
          <p:nvPr>
            <p:extLst>
              <p:ext uri="{D42A27DB-BD31-4B8C-83A1-F6EECF244321}">
                <p14:modId xmlns:p14="http://schemas.microsoft.com/office/powerpoint/2010/main" val="1615754846"/>
              </p:ext>
            </p:extLst>
          </p:nvPr>
        </p:nvGraphicFramePr>
        <p:xfrm>
          <a:off x="368968" y="224589"/>
          <a:ext cx="11389896" cy="6336631"/>
        </p:xfrm>
        <a:graphic>
          <a:graphicData uri="http://schemas.openxmlformats.org/drawingml/2006/table">
            <a:tbl>
              <a:tblPr firstRow="1" bandRow="1">
                <a:tableStyleId>{5940675A-B579-460E-94D1-54222C63F5DA}</a:tableStyleId>
              </a:tblPr>
              <a:tblGrid>
                <a:gridCol w="657727">
                  <a:extLst>
                    <a:ext uri="{9D8B030D-6E8A-4147-A177-3AD203B41FA5}">
                      <a16:colId xmlns:a16="http://schemas.microsoft.com/office/drawing/2014/main" val="2057881108"/>
                    </a:ext>
                  </a:extLst>
                </a:gridCol>
                <a:gridCol w="4652210">
                  <a:extLst>
                    <a:ext uri="{9D8B030D-6E8A-4147-A177-3AD203B41FA5}">
                      <a16:colId xmlns:a16="http://schemas.microsoft.com/office/drawing/2014/main" val="3367723463"/>
                    </a:ext>
                  </a:extLst>
                </a:gridCol>
                <a:gridCol w="6079959">
                  <a:extLst>
                    <a:ext uri="{9D8B030D-6E8A-4147-A177-3AD203B41FA5}">
                      <a16:colId xmlns:a16="http://schemas.microsoft.com/office/drawing/2014/main" val="2913184567"/>
                    </a:ext>
                  </a:extLst>
                </a:gridCol>
              </a:tblGrid>
              <a:tr h="6336631">
                <a:tc>
                  <a:txBody>
                    <a:bodyPr/>
                    <a:lstStyle/>
                    <a:p>
                      <a:r>
                        <a:rPr lang="en-US" dirty="0"/>
                        <a:t>10.</a:t>
                      </a:r>
                    </a:p>
                  </a:txBody>
                  <a:tcPr/>
                </a:tc>
                <a:tc>
                  <a:txBody>
                    <a:bodyPr/>
                    <a:lstStyle/>
                    <a:p>
                      <a:r>
                        <a:rPr lang="en-US" sz="1800" b="0" i="0" kern="1200" dirty="0">
                          <a:solidFill>
                            <a:schemeClr val="tx1"/>
                          </a:solidFill>
                          <a:effectLst/>
                          <a:latin typeface="+mn-lt"/>
                          <a:ea typeface="+mn-ea"/>
                          <a:cs typeface="+mn-cs"/>
                        </a:rPr>
                        <a:t>Today, Dr. Vikram Ambalal Sarabhai's legacy lives on, inspiring generations of scientists, engineers, and dreamers to push boundaries, think beyond limits, and strive for excellence.</a:t>
                      </a:r>
                      <a:endParaRPr lang="en-US" dirty="0"/>
                    </a:p>
                  </a:txBody>
                  <a:tcPr/>
                </a:tc>
                <a:tc>
                  <a:txBody>
                    <a:bodyPr/>
                    <a:lstStyle/>
                    <a:p>
                      <a:endParaRPr lang="en-US" dirty="0"/>
                    </a:p>
                  </a:txBody>
                  <a:tcPr/>
                </a:tc>
                <a:extLst>
                  <a:ext uri="{0D108BD9-81ED-4DB2-BD59-A6C34878D82A}">
                    <a16:rowId xmlns:a16="http://schemas.microsoft.com/office/drawing/2014/main" val="841274246"/>
                  </a:ext>
                </a:extLst>
              </a:tr>
            </a:tbl>
          </a:graphicData>
        </a:graphic>
      </p:graphicFrame>
      <p:pic>
        <p:nvPicPr>
          <p:cNvPr id="3" name="Picture 2" descr="A person in a suit&#10;&#10;Description automatically generated">
            <a:extLst>
              <a:ext uri="{FF2B5EF4-FFF2-40B4-BE49-F238E27FC236}">
                <a16:creationId xmlns:a16="http://schemas.microsoft.com/office/drawing/2014/main" id="{7D6C180C-A60B-C36D-59F4-539BF5365F44}"/>
              </a:ext>
            </a:extLst>
          </p:cNvPr>
          <p:cNvPicPr>
            <a:picLocks noChangeAspect="1"/>
          </p:cNvPicPr>
          <p:nvPr/>
        </p:nvPicPr>
        <p:blipFill>
          <a:blip r:embed="rId2"/>
          <a:stretch>
            <a:fillRect/>
          </a:stretch>
        </p:blipFill>
        <p:spPr>
          <a:xfrm>
            <a:off x="6932277" y="296780"/>
            <a:ext cx="3665950" cy="3665950"/>
          </a:xfrm>
          <a:prstGeom prst="rect">
            <a:avLst/>
          </a:prstGeom>
        </p:spPr>
      </p:pic>
      <p:pic>
        <p:nvPicPr>
          <p:cNvPr id="5" name="Picture 4" descr="A silhouette of a person's head with gears coming out of his head&#10;&#10;Description automatically generated">
            <a:extLst>
              <a:ext uri="{FF2B5EF4-FFF2-40B4-BE49-F238E27FC236}">
                <a16:creationId xmlns:a16="http://schemas.microsoft.com/office/drawing/2014/main" id="{18FF06AD-821B-02C7-A44E-0001C5E7A0E7}"/>
              </a:ext>
            </a:extLst>
          </p:cNvPr>
          <p:cNvPicPr>
            <a:picLocks noChangeAspect="1"/>
          </p:cNvPicPr>
          <p:nvPr/>
        </p:nvPicPr>
        <p:blipFill>
          <a:blip r:embed="rId3"/>
          <a:stretch>
            <a:fillRect/>
          </a:stretch>
        </p:blipFill>
        <p:spPr>
          <a:xfrm>
            <a:off x="6673510" y="4117573"/>
            <a:ext cx="4183484" cy="2288803"/>
          </a:xfrm>
          <a:prstGeom prst="rect">
            <a:avLst/>
          </a:prstGeom>
        </p:spPr>
      </p:pic>
    </p:spTree>
    <p:extLst>
      <p:ext uri="{BB962C8B-B14F-4D97-AF65-F5344CB8AC3E}">
        <p14:creationId xmlns:p14="http://schemas.microsoft.com/office/powerpoint/2010/main" val="1860323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7956CCC-B336-C9C9-177E-F01DB3B8604C}"/>
              </a:ext>
            </a:extLst>
          </p:cNvPr>
          <p:cNvGraphicFramePr>
            <a:graphicFrameLocks noGrp="1"/>
          </p:cNvGraphicFramePr>
          <p:nvPr>
            <p:extLst>
              <p:ext uri="{D42A27DB-BD31-4B8C-83A1-F6EECF244321}">
                <p14:modId xmlns:p14="http://schemas.microsoft.com/office/powerpoint/2010/main" val="1958362604"/>
              </p:ext>
            </p:extLst>
          </p:nvPr>
        </p:nvGraphicFramePr>
        <p:xfrm>
          <a:off x="368968" y="224589"/>
          <a:ext cx="11389896" cy="6336631"/>
        </p:xfrm>
        <a:graphic>
          <a:graphicData uri="http://schemas.openxmlformats.org/drawingml/2006/table">
            <a:tbl>
              <a:tblPr firstRow="1" bandRow="1">
                <a:tableStyleId>{5940675A-B579-460E-94D1-54222C63F5DA}</a:tableStyleId>
              </a:tblPr>
              <a:tblGrid>
                <a:gridCol w="657727">
                  <a:extLst>
                    <a:ext uri="{9D8B030D-6E8A-4147-A177-3AD203B41FA5}">
                      <a16:colId xmlns:a16="http://schemas.microsoft.com/office/drawing/2014/main" val="2057881108"/>
                    </a:ext>
                  </a:extLst>
                </a:gridCol>
                <a:gridCol w="4652210">
                  <a:extLst>
                    <a:ext uri="{9D8B030D-6E8A-4147-A177-3AD203B41FA5}">
                      <a16:colId xmlns:a16="http://schemas.microsoft.com/office/drawing/2014/main" val="3367723463"/>
                    </a:ext>
                  </a:extLst>
                </a:gridCol>
                <a:gridCol w="6079959">
                  <a:extLst>
                    <a:ext uri="{9D8B030D-6E8A-4147-A177-3AD203B41FA5}">
                      <a16:colId xmlns:a16="http://schemas.microsoft.com/office/drawing/2014/main" val="2913184567"/>
                    </a:ext>
                  </a:extLst>
                </a:gridCol>
              </a:tblGrid>
              <a:tr h="6336631">
                <a:tc>
                  <a:txBody>
                    <a:bodyPr/>
                    <a:lstStyle/>
                    <a:p>
                      <a:r>
                        <a:rPr lang="en-US" dirty="0"/>
                        <a:t>11.</a:t>
                      </a:r>
                    </a:p>
                  </a:txBody>
                  <a:tcPr/>
                </a:tc>
                <a:tc>
                  <a:txBody>
                    <a:bodyPr/>
                    <a:lstStyle/>
                    <a:p>
                      <a:r>
                        <a:rPr lang="en-US" sz="1800" b="0" i="0" kern="1200" dirty="0">
                          <a:solidFill>
                            <a:schemeClr val="tx1"/>
                          </a:solidFill>
                          <a:effectLst/>
                          <a:latin typeface="+mn-lt"/>
                          <a:ea typeface="+mn-ea"/>
                          <a:cs typeface="+mn-cs"/>
                        </a:rPr>
                        <a:t>In conclusion, Dr. Vikram Ambalal Sarabhai's contributions to Indian science and technology, his visionary leadership at ISRO, and his impact on society make him a true pioneer and a recipient of India's highest civilian honors.</a:t>
                      </a:r>
                      <a:endParaRPr lang="en-US" dirty="0"/>
                    </a:p>
                  </a:txBody>
                  <a:tcPr/>
                </a:tc>
                <a:tc>
                  <a:txBody>
                    <a:bodyPr/>
                    <a:lstStyle/>
                    <a:p>
                      <a:endParaRPr lang="en-US" dirty="0"/>
                    </a:p>
                  </a:txBody>
                  <a:tcPr/>
                </a:tc>
                <a:extLst>
                  <a:ext uri="{0D108BD9-81ED-4DB2-BD59-A6C34878D82A}">
                    <a16:rowId xmlns:a16="http://schemas.microsoft.com/office/drawing/2014/main" val="841274246"/>
                  </a:ext>
                </a:extLst>
              </a:tr>
            </a:tbl>
          </a:graphicData>
        </a:graphic>
      </p:graphicFrame>
      <p:pic>
        <p:nvPicPr>
          <p:cNvPr id="3" name="Picture 2" descr="A logo with text and a flower&#10;&#10;Description automatically generated">
            <a:extLst>
              <a:ext uri="{FF2B5EF4-FFF2-40B4-BE49-F238E27FC236}">
                <a16:creationId xmlns:a16="http://schemas.microsoft.com/office/drawing/2014/main" id="{F23BBEF1-156C-BF4A-DB17-C4B983C513A7}"/>
              </a:ext>
            </a:extLst>
          </p:cNvPr>
          <p:cNvPicPr>
            <a:picLocks noChangeAspect="1"/>
          </p:cNvPicPr>
          <p:nvPr/>
        </p:nvPicPr>
        <p:blipFill>
          <a:blip r:embed="rId2"/>
          <a:stretch>
            <a:fillRect/>
          </a:stretch>
        </p:blipFill>
        <p:spPr>
          <a:xfrm>
            <a:off x="9107340" y="3767368"/>
            <a:ext cx="2143125" cy="2143125"/>
          </a:xfrm>
          <a:prstGeom prst="rect">
            <a:avLst/>
          </a:prstGeom>
        </p:spPr>
      </p:pic>
      <p:pic>
        <p:nvPicPr>
          <p:cNvPr id="3074" name="Picture 2" descr="ISRO - Wikipedia">
            <a:extLst>
              <a:ext uri="{FF2B5EF4-FFF2-40B4-BE49-F238E27FC236}">
                <a16:creationId xmlns:a16="http://schemas.microsoft.com/office/drawing/2014/main" id="{5F55EC85-C8E1-2FD5-6BFE-327E85BF37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7241" y="3805468"/>
            <a:ext cx="2171700" cy="21050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rocket on a launch pad&#10;&#10;Description automatically generated">
            <a:extLst>
              <a:ext uri="{FF2B5EF4-FFF2-40B4-BE49-F238E27FC236}">
                <a16:creationId xmlns:a16="http://schemas.microsoft.com/office/drawing/2014/main" id="{4338CC19-ED88-DB33-B734-91075768A45F}"/>
              </a:ext>
            </a:extLst>
          </p:cNvPr>
          <p:cNvPicPr>
            <a:picLocks noChangeAspect="1"/>
          </p:cNvPicPr>
          <p:nvPr/>
        </p:nvPicPr>
        <p:blipFill>
          <a:blip r:embed="rId4"/>
          <a:stretch>
            <a:fillRect/>
          </a:stretch>
        </p:blipFill>
        <p:spPr>
          <a:xfrm>
            <a:off x="6345754" y="413737"/>
            <a:ext cx="2009775" cy="2276475"/>
          </a:xfrm>
          <a:prstGeom prst="rect">
            <a:avLst/>
          </a:prstGeom>
        </p:spPr>
      </p:pic>
      <p:pic>
        <p:nvPicPr>
          <p:cNvPr id="8" name="Picture 7" descr="A tall building with a rocket in the background&#10;&#10;Description automatically generated">
            <a:extLst>
              <a:ext uri="{FF2B5EF4-FFF2-40B4-BE49-F238E27FC236}">
                <a16:creationId xmlns:a16="http://schemas.microsoft.com/office/drawing/2014/main" id="{43526274-0E50-C549-63EC-A7F548A0FA26}"/>
              </a:ext>
            </a:extLst>
          </p:cNvPr>
          <p:cNvPicPr>
            <a:picLocks noChangeAspect="1"/>
          </p:cNvPicPr>
          <p:nvPr/>
        </p:nvPicPr>
        <p:blipFill>
          <a:blip r:embed="rId5"/>
          <a:stretch>
            <a:fillRect/>
          </a:stretch>
        </p:blipFill>
        <p:spPr>
          <a:xfrm>
            <a:off x="8798789" y="947137"/>
            <a:ext cx="2619375" cy="1743075"/>
          </a:xfrm>
          <a:prstGeom prst="rect">
            <a:avLst/>
          </a:prstGeom>
        </p:spPr>
      </p:pic>
    </p:spTree>
    <p:extLst>
      <p:ext uri="{BB962C8B-B14F-4D97-AF65-F5344CB8AC3E}">
        <p14:creationId xmlns:p14="http://schemas.microsoft.com/office/powerpoint/2010/main" val="2793151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7956CCC-B336-C9C9-177E-F01DB3B8604C}"/>
              </a:ext>
            </a:extLst>
          </p:cNvPr>
          <p:cNvGraphicFramePr>
            <a:graphicFrameLocks noGrp="1"/>
          </p:cNvGraphicFramePr>
          <p:nvPr>
            <p:extLst>
              <p:ext uri="{D42A27DB-BD31-4B8C-83A1-F6EECF244321}">
                <p14:modId xmlns:p14="http://schemas.microsoft.com/office/powerpoint/2010/main" val="699901121"/>
              </p:ext>
            </p:extLst>
          </p:nvPr>
        </p:nvGraphicFramePr>
        <p:xfrm>
          <a:off x="368968" y="224589"/>
          <a:ext cx="11389896" cy="6336631"/>
        </p:xfrm>
        <a:graphic>
          <a:graphicData uri="http://schemas.openxmlformats.org/drawingml/2006/table">
            <a:tbl>
              <a:tblPr firstRow="1" bandRow="1">
                <a:tableStyleId>{5940675A-B579-460E-94D1-54222C63F5DA}</a:tableStyleId>
              </a:tblPr>
              <a:tblGrid>
                <a:gridCol w="657727">
                  <a:extLst>
                    <a:ext uri="{9D8B030D-6E8A-4147-A177-3AD203B41FA5}">
                      <a16:colId xmlns:a16="http://schemas.microsoft.com/office/drawing/2014/main" val="2057881108"/>
                    </a:ext>
                  </a:extLst>
                </a:gridCol>
                <a:gridCol w="4652210">
                  <a:extLst>
                    <a:ext uri="{9D8B030D-6E8A-4147-A177-3AD203B41FA5}">
                      <a16:colId xmlns:a16="http://schemas.microsoft.com/office/drawing/2014/main" val="3367723463"/>
                    </a:ext>
                  </a:extLst>
                </a:gridCol>
                <a:gridCol w="6079959">
                  <a:extLst>
                    <a:ext uri="{9D8B030D-6E8A-4147-A177-3AD203B41FA5}">
                      <a16:colId xmlns:a16="http://schemas.microsoft.com/office/drawing/2014/main" val="2913184567"/>
                    </a:ext>
                  </a:extLst>
                </a:gridCol>
              </a:tblGrid>
              <a:tr h="6336631">
                <a:tc>
                  <a:txBody>
                    <a:bodyPr/>
                    <a:lstStyle/>
                    <a:p>
                      <a:r>
                        <a:rPr lang="en-US" dirty="0"/>
                        <a:t>12.</a:t>
                      </a:r>
                    </a:p>
                  </a:txBody>
                  <a:tcPr/>
                </a:tc>
                <a:tc>
                  <a:txBody>
                    <a:bodyPr/>
                    <a:lstStyle/>
                    <a:p>
                      <a:r>
                        <a:rPr lang="en-US" sz="1800" b="0" i="0" kern="1200" dirty="0">
                          <a:solidFill>
                            <a:schemeClr val="tx1"/>
                          </a:solidFill>
                          <a:effectLst/>
                          <a:latin typeface="+mn-lt"/>
                          <a:ea typeface="+mn-ea"/>
                          <a:cs typeface="+mn-cs"/>
                        </a:rPr>
                        <a:t>We extend our gratitude to all the sources and individuals who contributed to this documentary, helping us share the inspiring story of Dr. Vikram Ambalal Sarabhai and India's civilian awards.</a:t>
                      </a:r>
                      <a:endParaRPr lang="en-US" dirty="0"/>
                    </a:p>
                  </a:txBody>
                  <a:tcPr/>
                </a:tc>
                <a:tc>
                  <a:txBody>
                    <a:bodyPr/>
                    <a:lstStyle/>
                    <a:p>
                      <a:endParaRPr lang="en-US" dirty="0"/>
                    </a:p>
                  </a:txBody>
                  <a:tcPr/>
                </a:tc>
                <a:extLst>
                  <a:ext uri="{0D108BD9-81ED-4DB2-BD59-A6C34878D82A}">
                    <a16:rowId xmlns:a16="http://schemas.microsoft.com/office/drawing/2014/main" val="841274246"/>
                  </a:ext>
                </a:extLst>
              </a:tr>
            </a:tbl>
          </a:graphicData>
        </a:graphic>
      </p:graphicFrame>
      <p:pic>
        <p:nvPicPr>
          <p:cNvPr id="3" name="Picture 2" descr="A group of people holding a paper rocket&#10;&#10;Description automatically generated">
            <a:extLst>
              <a:ext uri="{FF2B5EF4-FFF2-40B4-BE49-F238E27FC236}">
                <a16:creationId xmlns:a16="http://schemas.microsoft.com/office/drawing/2014/main" id="{231876EC-5930-204E-AF56-AEB33A18919E}"/>
              </a:ext>
            </a:extLst>
          </p:cNvPr>
          <p:cNvPicPr>
            <a:picLocks noChangeAspect="1"/>
          </p:cNvPicPr>
          <p:nvPr/>
        </p:nvPicPr>
        <p:blipFill>
          <a:blip r:embed="rId2"/>
          <a:stretch>
            <a:fillRect/>
          </a:stretch>
        </p:blipFill>
        <p:spPr>
          <a:xfrm>
            <a:off x="5805888" y="1608804"/>
            <a:ext cx="5852712" cy="3511627"/>
          </a:xfrm>
          <a:prstGeom prst="rect">
            <a:avLst/>
          </a:prstGeom>
        </p:spPr>
      </p:pic>
    </p:spTree>
    <p:extLst>
      <p:ext uri="{BB962C8B-B14F-4D97-AF65-F5344CB8AC3E}">
        <p14:creationId xmlns:p14="http://schemas.microsoft.com/office/powerpoint/2010/main" val="3710023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7956CCC-B336-C9C9-177E-F01DB3B8604C}"/>
              </a:ext>
            </a:extLst>
          </p:cNvPr>
          <p:cNvGraphicFramePr>
            <a:graphicFrameLocks noGrp="1"/>
          </p:cNvGraphicFramePr>
          <p:nvPr>
            <p:extLst>
              <p:ext uri="{D42A27DB-BD31-4B8C-83A1-F6EECF244321}">
                <p14:modId xmlns:p14="http://schemas.microsoft.com/office/powerpoint/2010/main" val="645994696"/>
              </p:ext>
            </p:extLst>
          </p:nvPr>
        </p:nvGraphicFramePr>
        <p:xfrm>
          <a:off x="368968" y="224589"/>
          <a:ext cx="11389896" cy="6336631"/>
        </p:xfrm>
        <a:graphic>
          <a:graphicData uri="http://schemas.openxmlformats.org/drawingml/2006/table">
            <a:tbl>
              <a:tblPr firstRow="1" bandRow="1">
                <a:tableStyleId>{5940675A-B579-460E-94D1-54222C63F5DA}</a:tableStyleId>
              </a:tblPr>
              <a:tblGrid>
                <a:gridCol w="657727">
                  <a:extLst>
                    <a:ext uri="{9D8B030D-6E8A-4147-A177-3AD203B41FA5}">
                      <a16:colId xmlns:a16="http://schemas.microsoft.com/office/drawing/2014/main" val="2057881108"/>
                    </a:ext>
                  </a:extLst>
                </a:gridCol>
                <a:gridCol w="4652210">
                  <a:extLst>
                    <a:ext uri="{9D8B030D-6E8A-4147-A177-3AD203B41FA5}">
                      <a16:colId xmlns:a16="http://schemas.microsoft.com/office/drawing/2014/main" val="3367723463"/>
                    </a:ext>
                  </a:extLst>
                </a:gridCol>
                <a:gridCol w="6079959">
                  <a:extLst>
                    <a:ext uri="{9D8B030D-6E8A-4147-A177-3AD203B41FA5}">
                      <a16:colId xmlns:a16="http://schemas.microsoft.com/office/drawing/2014/main" val="2913184567"/>
                    </a:ext>
                  </a:extLst>
                </a:gridCol>
              </a:tblGrid>
              <a:tr h="6336631">
                <a:tc>
                  <a:txBody>
                    <a:bodyPr/>
                    <a:lstStyle/>
                    <a:p>
                      <a:r>
                        <a:rPr lang="en-US" dirty="0"/>
                        <a:t>13.</a:t>
                      </a:r>
                    </a:p>
                  </a:txBody>
                  <a:tcPr/>
                </a:tc>
                <a:tc>
                  <a:txBody>
                    <a:bodyPr/>
                    <a:lstStyle/>
                    <a:p>
                      <a:r>
                        <a:rPr lang="en-US" sz="1800" b="0" i="0" kern="1200" dirty="0">
                          <a:solidFill>
                            <a:schemeClr val="tx1"/>
                          </a:solidFill>
                          <a:effectLst/>
                          <a:latin typeface="+mn-lt"/>
                          <a:ea typeface="+mn-ea"/>
                          <a:cs typeface="+mn-cs"/>
                        </a:rPr>
                        <a:t>For further reading and exploration, here are some references and resources that delve deeper into Dr. Sarabhai's life, achievements, and contributions.</a:t>
                      </a:r>
                      <a:endParaRPr lang="en-US" dirty="0"/>
                    </a:p>
                  </a:txBody>
                  <a:tcPr/>
                </a:tc>
                <a:tc>
                  <a:txBody>
                    <a:bodyPr/>
                    <a:lstStyle/>
                    <a:p>
                      <a:endParaRPr lang="en-US" dirty="0"/>
                    </a:p>
                  </a:txBody>
                  <a:tcPr/>
                </a:tc>
                <a:extLst>
                  <a:ext uri="{0D108BD9-81ED-4DB2-BD59-A6C34878D82A}">
                    <a16:rowId xmlns:a16="http://schemas.microsoft.com/office/drawing/2014/main" val="841274246"/>
                  </a:ext>
                </a:extLst>
              </a:tr>
            </a:tbl>
          </a:graphicData>
        </a:graphic>
      </p:graphicFrame>
      <p:pic>
        <p:nvPicPr>
          <p:cNvPr id="3" name="Picture 2" descr="A puzzle with letters on it&#10;&#10;Description automatically generated">
            <a:extLst>
              <a:ext uri="{FF2B5EF4-FFF2-40B4-BE49-F238E27FC236}">
                <a16:creationId xmlns:a16="http://schemas.microsoft.com/office/drawing/2014/main" id="{F74C545F-0778-9A7B-F071-CDBBD007A6EF}"/>
              </a:ext>
            </a:extLst>
          </p:cNvPr>
          <p:cNvPicPr>
            <a:picLocks noChangeAspect="1"/>
          </p:cNvPicPr>
          <p:nvPr/>
        </p:nvPicPr>
        <p:blipFill>
          <a:blip r:embed="rId2"/>
          <a:stretch>
            <a:fillRect/>
          </a:stretch>
        </p:blipFill>
        <p:spPr>
          <a:xfrm>
            <a:off x="5935279" y="779328"/>
            <a:ext cx="2238375" cy="2038350"/>
          </a:xfrm>
          <a:prstGeom prst="rect">
            <a:avLst/>
          </a:prstGeom>
        </p:spPr>
      </p:pic>
      <p:pic>
        <p:nvPicPr>
          <p:cNvPr id="6" name="Picture 5" descr="A blue flower with leaves&#10;&#10;Description automatically generated">
            <a:extLst>
              <a:ext uri="{FF2B5EF4-FFF2-40B4-BE49-F238E27FC236}">
                <a16:creationId xmlns:a16="http://schemas.microsoft.com/office/drawing/2014/main" id="{E62CC631-06B4-BA0F-F3BD-8F649528BA7C}"/>
              </a:ext>
            </a:extLst>
          </p:cNvPr>
          <p:cNvPicPr>
            <a:picLocks noChangeAspect="1"/>
          </p:cNvPicPr>
          <p:nvPr/>
        </p:nvPicPr>
        <p:blipFill>
          <a:blip r:embed="rId3"/>
          <a:stretch>
            <a:fillRect/>
          </a:stretch>
        </p:blipFill>
        <p:spPr>
          <a:xfrm>
            <a:off x="8893194" y="865053"/>
            <a:ext cx="2447925" cy="1866900"/>
          </a:xfrm>
          <a:prstGeom prst="rect">
            <a:avLst/>
          </a:prstGeom>
        </p:spPr>
      </p:pic>
      <p:pic>
        <p:nvPicPr>
          <p:cNvPr id="8" name="Picture 7" descr="A person leaning on his head&#10;&#10;Description automatically generated">
            <a:extLst>
              <a:ext uri="{FF2B5EF4-FFF2-40B4-BE49-F238E27FC236}">
                <a16:creationId xmlns:a16="http://schemas.microsoft.com/office/drawing/2014/main" id="{E7617A44-23FA-7A23-FEEE-1D3B76810CFD}"/>
              </a:ext>
            </a:extLst>
          </p:cNvPr>
          <p:cNvPicPr>
            <a:picLocks noChangeAspect="1"/>
          </p:cNvPicPr>
          <p:nvPr/>
        </p:nvPicPr>
        <p:blipFill>
          <a:blip r:embed="rId4"/>
          <a:stretch>
            <a:fillRect/>
          </a:stretch>
        </p:blipFill>
        <p:spPr>
          <a:xfrm>
            <a:off x="5935279" y="3460553"/>
            <a:ext cx="2731180" cy="2743373"/>
          </a:xfrm>
          <a:prstGeom prst="rect">
            <a:avLst/>
          </a:prstGeom>
        </p:spPr>
      </p:pic>
      <p:pic>
        <p:nvPicPr>
          <p:cNvPr id="10" name="Picture 9" descr="A logo with a satellite and text&#10;&#10;Description automatically generated">
            <a:extLst>
              <a:ext uri="{FF2B5EF4-FFF2-40B4-BE49-F238E27FC236}">
                <a16:creationId xmlns:a16="http://schemas.microsoft.com/office/drawing/2014/main" id="{21C410CF-5187-4F21-5803-021A032DA8F0}"/>
              </a:ext>
            </a:extLst>
          </p:cNvPr>
          <p:cNvPicPr>
            <a:picLocks noChangeAspect="1"/>
          </p:cNvPicPr>
          <p:nvPr/>
        </p:nvPicPr>
        <p:blipFill>
          <a:blip r:embed="rId5"/>
          <a:stretch>
            <a:fillRect/>
          </a:stretch>
        </p:blipFill>
        <p:spPr>
          <a:xfrm>
            <a:off x="9273677" y="3779726"/>
            <a:ext cx="2171700" cy="2105025"/>
          </a:xfrm>
          <a:prstGeom prst="rect">
            <a:avLst/>
          </a:prstGeom>
        </p:spPr>
      </p:pic>
    </p:spTree>
    <p:extLst>
      <p:ext uri="{BB962C8B-B14F-4D97-AF65-F5344CB8AC3E}">
        <p14:creationId xmlns:p14="http://schemas.microsoft.com/office/powerpoint/2010/main" val="212514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7956CCC-B336-C9C9-177E-F01DB3B8604C}"/>
              </a:ext>
            </a:extLst>
          </p:cNvPr>
          <p:cNvGraphicFramePr>
            <a:graphicFrameLocks noGrp="1"/>
          </p:cNvGraphicFramePr>
          <p:nvPr>
            <p:extLst>
              <p:ext uri="{D42A27DB-BD31-4B8C-83A1-F6EECF244321}">
                <p14:modId xmlns:p14="http://schemas.microsoft.com/office/powerpoint/2010/main" val="3402633234"/>
              </p:ext>
            </p:extLst>
          </p:nvPr>
        </p:nvGraphicFramePr>
        <p:xfrm>
          <a:off x="368968" y="224589"/>
          <a:ext cx="11389896" cy="6336631"/>
        </p:xfrm>
        <a:graphic>
          <a:graphicData uri="http://schemas.openxmlformats.org/drawingml/2006/table">
            <a:tbl>
              <a:tblPr firstRow="1" bandRow="1">
                <a:tableStyleId>{5940675A-B579-460E-94D1-54222C63F5DA}</a:tableStyleId>
              </a:tblPr>
              <a:tblGrid>
                <a:gridCol w="657727">
                  <a:extLst>
                    <a:ext uri="{9D8B030D-6E8A-4147-A177-3AD203B41FA5}">
                      <a16:colId xmlns:a16="http://schemas.microsoft.com/office/drawing/2014/main" val="2057881108"/>
                    </a:ext>
                  </a:extLst>
                </a:gridCol>
                <a:gridCol w="4652210">
                  <a:extLst>
                    <a:ext uri="{9D8B030D-6E8A-4147-A177-3AD203B41FA5}">
                      <a16:colId xmlns:a16="http://schemas.microsoft.com/office/drawing/2014/main" val="3367723463"/>
                    </a:ext>
                  </a:extLst>
                </a:gridCol>
                <a:gridCol w="6079959">
                  <a:extLst>
                    <a:ext uri="{9D8B030D-6E8A-4147-A177-3AD203B41FA5}">
                      <a16:colId xmlns:a16="http://schemas.microsoft.com/office/drawing/2014/main" val="2913184567"/>
                    </a:ext>
                  </a:extLst>
                </a:gridCol>
              </a:tblGrid>
              <a:tr h="6336631">
                <a:tc>
                  <a:txBody>
                    <a:bodyPr/>
                    <a:lstStyle/>
                    <a:p>
                      <a:r>
                        <a:rPr lang="en-US" dirty="0"/>
                        <a:t>14.</a:t>
                      </a:r>
                    </a:p>
                  </a:txBody>
                  <a:tcPr/>
                </a:tc>
                <a:tc>
                  <a:txBody>
                    <a:bodyPr/>
                    <a:lstStyle/>
                    <a:p>
                      <a:r>
                        <a:rPr lang="en-US" sz="1800" b="0" i="0" kern="1200" dirty="0">
                          <a:solidFill>
                            <a:schemeClr val="tx1"/>
                          </a:solidFill>
                          <a:effectLst/>
                          <a:latin typeface="+mn-lt"/>
                          <a:ea typeface="+mn-ea"/>
                          <a:cs typeface="+mn-cs"/>
                        </a:rPr>
                        <a:t>Thank you for joining us on this enlightening journey through the life and legacy of Dr. Vikram Ambalal Sarabhai, a true visionary and a beacon of inspiration for generations to come.</a:t>
                      </a:r>
                      <a:endParaRPr lang="en-US" dirty="0"/>
                    </a:p>
                  </a:txBody>
                  <a:tcPr/>
                </a:tc>
                <a:tc>
                  <a:txBody>
                    <a:bodyPr/>
                    <a:lstStyle/>
                    <a:p>
                      <a:endParaRPr lang="en-US" dirty="0"/>
                    </a:p>
                  </a:txBody>
                  <a:tcPr/>
                </a:tc>
                <a:extLst>
                  <a:ext uri="{0D108BD9-81ED-4DB2-BD59-A6C34878D82A}">
                    <a16:rowId xmlns:a16="http://schemas.microsoft.com/office/drawing/2014/main" val="841274246"/>
                  </a:ext>
                </a:extLst>
              </a:tr>
            </a:tbl>
          </a:graphicData>
        </a:graphic>
      </p:graphicFrame>
      <p:pic>
        <p:nvPicPr>
          <p:cNvPr id="3" name="Picture 2" descr="A group of rockets with colorful smoke and words&#10;&#10;Description automatically generated with medium confidence">
            <a:extLst>
              <a:ext uri="{FF2B5EF4-FFF2-40B4-BE49-F238E27FC236}">
                <a16:creationId xmlns:a16="http://schemas.microsoft.com/office/drawing/2014/main" id="{A1A2FBB8-3000-E434-C3E2-DBDE17D903B5}"/>
              </a:ext>
            </a:extLst>
          </p:cNvPr>
          <p:cNvPicPr>
            <a:picLocks noChangeAspect="1"/>
          </p:cNvPicPr>
          <p:nvPr/>
        </p:nvPicPr>
        <p:blipFill>
          <a:blip r:embed="rId2"/>
          <a:stretch>
            <a:fillRect/>
          </a:stretch>
        </p:blipFill>
        <p:spPr>
          <a:xfrm>
            <a:off x="7149946" y="3207966"/>
            <a:ext cx="3270522" cy="3270522"/>
          </a:xfrm>
          <a:prstGeom prst="rect">
            <a:avLst/>
          </a:prstGeom>
        </p:spPr>
      </p:pic>
      <p:pic>
        <p:nvPicPr>
          <p:cNvPr id="5" name="Picture 4" descr="A blue and orange rocket&#10;&#10;Description automatically generated">
            <a:extLst>
              <a:ext uri="{FF2B5EF4-FFF2-40B4-BE49-F238E27FC236}">
                <a16:creationId xmlns:a16="http://schemas.microsoft.com/office/drawing/2014/main" id="{4867495D-B99A-3660-88AF-35BECEC5116B}"/>
              </a:ext>
            </a:extLst>
          </p:cNvPr>
          <p:cNvPicPr>
            <a:picLocks noChangeAspect="1"/>
          </p:cNvPicPr>
          <p:nvPr/>
        </p:nvPicPr>
        <p:blipFill>
          <a:blip r:embed="rId3"/>
          <a:stretch>
            <a:fillRect/>
          </a:stretch>
        </p:blipFill>
        <p:spPr>
          <a:xfrm>
            <a:off x="6429948" y="480323"/>
            <a:ext cx="4531835" cy="2537828"/>
          </a:xfrm>
          <a:prstGeom prst="rect">
            <a:avLst/>
          </a:prstGeom>
        </p:spPr>
      </p:pic>
    </p:spTree>
    <p:extLst>
      <p:ext uri="{BB962C8B-B14F-4D97-AF65-F5344CB8AC3E}">
        <p14:creationId xmlns:p14="http://schemas.microsoft.com/office/powerpoint/2010/main" val="741605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7956CCC-B336-C9C9-177E-F01DB3B8604C}"/>
              </a:ext>
            </a:extLst>
          </p:cNvPr>
          <p:cNvGraphicFramePr>
            <a:graphicFrameLocks noGrp="1"/>
          </p:cNvGraphicFramePr>
          <p:nvPr/>
        </p:nvGraphicFramePr>
        <p:xfrm>
          <a:off x="368968" y="224589"/>
          <a:ext cx="11389896" cy="6336631"/>
        </p:xfrm>
        <a:graphic>
          <a:graphicData uri="http://schemas.openxmlformats.org/drawingml/2006/table">
            <a:tbl>
              <a:tblPr firstRow="1" bandRow="1">
                <a:tableStyleId>{5940675A-B579-460E-94D1-54222C63F5DA}</a:tableStyleId>
              </a:tblPr>
              <a:tblGrid>
                <a:gridCol w="657727">
                  <a:extLst>
                    <a:ext uri="{9D8B030D-6E8A-4147-A177-3AD203B41FA5}">
                      <a16:colId xmlns:a16="http://schemas.microsoft.com/office/drawing/2014/main" val="2057881108"/>
                    </a:ext>
                  </a:extLst>
                </a:gridCol>
                <a:gridCol w="4652210">
                  <a:extLst>
                    <a:ext uri="{9D8B030D-6E8A-4147-A177-3AD203B41FA5}">
                      <a16:colId xmlns:a16="http://schemas.microsoft.com/office/drawing/2014/main" val="3367723463"/>
                    </a:ext>
                  </a:extLst>
                </a:gridCol>
                <a:gridCol w="6079959">
                  <a:extLst>
                    <a:ext uri="{9D8B030D-6E8A-4147-A177-3AD203B41FA5}">
                      <a16:colId xmlns:a16="http://schemas.microsoft.com/office/drawing/2014/main" val="2913184567"/>
                    </a:ext>
                  </a:extLst>
                </a:gridCol>
              </a:tblGrid>
              <a:tr h="6336631">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841274246"/>
                  </a:ext>
                </a:extLst>
              </a:tr>
            </a:tbl>
          </a:graphicData>
        </a:graphic>
      </p:graphicFrame>
    </p:spTree>
    <p:extLst>
      <p:ext uri="{BB962C8B-B14F-4D97-AF65-F5344CB8AC3E}">
        <p14:creationId xmlns:p14="http://schemas.microsoft.com/office/powerpoint/2010/main" val="176551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7956CCC-B336-C9C9-177E-F01DB3B8604C}"/>
              </a:ext>
            </a:extLst>
          </p:cNvPr>
          <p:cNvGraphicFramePr>
            <a:graphicFrameLocks noGrp="1"/>
          </p:cNvGraphicFramePr>
          <p:nvPr>
            <p:extLst>
              <p:ext uri="{D42A27DB-BD31-4B8C-83A1-F6EECF244321}">
                <p14:modId xmlns:p14="http://schemas.microsoft.com/office/powerpoint/2010/main" val="2462143812"/>
              </p:ext>
            </p:extLst>
          </p:nvPr>
        </p:nvGraphicFramePr>
        <p:xfrm>
          <a:off x="368968" y="224589"/>
          <a:ext cx="11389896" cy="6336631"/>
        </p:xfrm>
        <a:graphic>
          <a:graphicData uri="http://schemas.openxmlformats.org/drawingml/2006/table">
            <a:tbl>
              <a:tblPr firstRow="1" bandRow="1">
                <a:tableStyleId>{5940675A-B579-460E-94D1-54222C63F5DA}</a:tableStyleId>
              </a:tblPr>
              <a:tblGrid>
                <a:gridCol w="657727">
                  <a:extLst>
                    <a:ext uri="{9D8B030D-6E8A-4147-A177-3AD203B41FA5}">
                      <a16:colId xmlns:a16="http://schemas.microsoft.com/office/drawing/2014/main" val="2057881108"/>
                    </a:ext>
                  </a:extLst>
                </a:gridCol>
                <a:gridCol w="4652210">
                  <a:extLst>
                    <a:ext uri="{9D8B030D-6E8A-4147-A177-3AD203B41FA5}">
                      <a16:colId xmlns:a16="http://schemas.microsoft.com/office/drawing/2014/main" val="3367723463"/>
                    </a:ext>
                  </a:extLst>
                </a:gridCol>
                <a:gridCol w="6079959">
                  <a:extLst>
                    <a:ext uri="{9D8B030D-6E8A-4147-A177-3AD203B41FA5}">
                      <a16:colId xmlns:a16="http://schemas.microsoft.com/office/drawing/2014/main" val="2913184567"/>
                    </a:ext>
                  </a:extLst>
                </a:gridCol>
              </a:tblGrid>
              <a:tr h="6336631">
                <a:tc>
                  <a:txBody>
                    <a:bodyPr/>
                    <a:lstStyle/>
                    <a:p>
                      <a:r>
                        <a:rPr lang="en-US" dirty="0"/>
                        <a:t>2.</a:t>
                      </a:r>
                    </a:p>
                  </a:txBody>
                  <a:tcPr/>
                </a:tc>
                <a:tc>
                  <a:txBody>
                    <a:bodyPr/>
                    <a:lstStyle/>
                    <a:p>
                      <a:r>
                        <a:rPr lang="en-US" sz="1800" b="0" i="0" kern="1200" dirty="0">
                          <a:solidFill>
                            <a:schemeClr val="tx1"/>
                          </a:solidFill>
                          <a:effectLst/>
                          <a:latin typeface="+mn-lt"/>
                          <a:ea typeface="+mn-ea"/>
                          <a:cs typeface="+mn-cs"/>
                        </a:rPr>
                        <a:t>Our focus today is on one of India's most revered scientists and visionaries, Dr. Vikram Ambalal Sarabhai. His journey is not just about personal achievements but also about how one man's dedication can ignite a revolution in science and technology.</a:t>
                      </a:r>
                      <a:endParaRPr lang="en-US" dirty="0"/>
                    </a:p>
                  </a:txBody>
                  <a:tcPr/>
                </a:tc>
                <a:tc>
                  <a:txBody>
                    <a:bodyPr/>
                    <a:lstStyle/>
                    <a:p>
                      <a:endParaRPr lang="en-US" dirty="0"/>
                    </a:p>
                  </a:txBody>
                  <a:tcPr/>
                </a:tc>
                <a:extLst>
                  <a:ext uri="{0D108BD9-81ED-4DB2-BD59-A6C34878D82A}">
                    <a16:rowId xmlns:a16="http://schemas.microsoft.com/office/drawing/2014/main" val="841274246"/>
                  </a:ext>
                </a:extLst>
              </a:tr>
            </a:tbl>
          </a:graphicData>
        </a:graphic>
      </p:graphicFrame>
      <p:pic>
        <p:nvPicPr>
          <p:cNvPr id="6" name="Picture 5">
            <a:extLst>
              <a:ext uri="{FF2B5EF4-FFF2-40B4-BE49-F238E27FC236}">
                <a16:creationId xmlns:a16="http://schemas.microsoft.com/office/drawing/2014/main" id="{A0F67019-801E-0D6B-99DD-0E0AAEC0B1C1}"/>
              </a:ext>
            </a:extLst>
          </p:cNvPr>
          <p:cNvPicPr>
            <a:picLocks noChangeAspect="1"/>
          </p:cNvPicPr>
          <p:nvPr/>
        </p:nvPicPr>
        <p:blipFill>
          <a:blip r:embed="rId2"/>
          <a:stretch>
            <a:fillRect/>
          </a:stretch>
        </p:blipFill>
        <p:spPr>
          <a:xfrm>
            <a:off x="6618552" y="296780"/>
            <a:ext cx="4012725" cy="3009544"/>
          </a:xfrm>
          <a:prstGeom prst="rect">
            <a:avLst/>
          </a:prstGeom>
        </p:spPr>
      </p:pic>
      <p:pic>
        <p:nvPicPr>
          <p:cNvPr id="3" name="Picture 2" descr="A person pointing at a globe&#10;&#10;Description automatically generated">
            <a:extLst>
              <a:ext uri="{FF2B5EF4-FFF2-40B4-BE49-F238E27FC236}">
                <a16:creationId xmlns:a16="http://schemas.microsoft.com/office/drawing/2014/main" id="{39AF6A20-BDD3-D734-464B-9DD236BD5A74}"/>
              </a:ext>
            </a:extLst>
          </p:cNvPr>
          <p:cNvPicPr>
            <a:picLocks noChangeAspect="1"/>
          </p:cNvPicPr>
          <p:nvPr/>
        </p:nvPicPr>
        <p:blipFill>
          <a:blip r:embed="rId3"/>
          <a:stretch>
            <a:fillRect/>
          </a:stretch>
        </p:blipFill>
        <p:spPr>
          <a:xfrm>
            <a:off x="7378720" y="3417983"/>
            <a:ext cx="2536462" cy="3039781"/>
          </a:xfrm>
          <a:prstGeom prst="rect">
            <a:avLst/>
          </a:prstGeom>
        </p:spPr>
      </p:pic>
    </p:spTree>
    <p:extLst>
      <p:ext uri="{BB962C8B-B14F-4D97-AF65-F5344CB8AC3E}">
        <p14:creationId xmlns:p14="http://schemas.microsoft.com/office/powerpoint/2010/main" val="2006464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7956CCC-B336-C9C9-177E-F01DB3B8604C}"/>
              </a:ext>
            </a:extLst>
          </p:cNvPr>
          <p:cNvGraphicFramePr>
            <a:graphicFrameLocks noGrp="1"/>
          </p:cNvGraphicFramePr>
          <p:nvPr>
            <p:extLst>
              <p:ext uri="{D42A27DB-BD31-4B8C-83A1-F6EECF244321}">
                <p14:modId xmlns:p14="http://schemas.microsoft.com/office/powerpoint/2010/main" val="2571639418"/>
              </p:ext>
            </p:extLst>
          </p:nvPr>
        </p:nvGraphicFramePr>
        <p:xfrm>
          <a:off x="368968" y="224589"/>
          <a:ext cx="11389896" cy="6336631"/>
        </p:xfrm>
        <a:graphic>
          <a:graphicData uri="http://schemas.openxmlformats.org/drawingml/2006/table">
            <a:tbl>
              <a:tblPr firstRow="1" bandRow="1">
                <a:tableStyleId>{5940675A-B579-460E-94D1-54222C63F5DA}</a:tableStyleId>
              </a:tblPr>
              <a:tblGrid>
                <a:gridCol w="657727">
                  <a:extLst>
                    <a:ext uri="{9D8B030D-6E8A-4147-A177-3AD203B41FA5}">
                      <a16:colId xmlns:a16="http://schemas.microsoft.com/office/drawing/2014/main" val="2057881108"/>
                    </a:ext>
                  </a:extLst>
                </a:gridCol>
                <a:gridCol w="4652210">
                  <a:extLst>
                    <a:ext uri="{9D8B030D-6E8A-4147-A177-3AD203B41FA5}">
                      <a16:colId xmlns:a16="http://schemas.microsoft.com/office/drawing/2014/main" val="3367723463"/>
                    </a:ext>
                  </a:extLst>
                </a:gridCol>
                <a:gridCol w="6079959">
                  <a:extLst>
                    <a:ext uri="{9D8B030D-6E8A-4147-A177-3AD203B41FA5}">
                      <a16:colId xmlns:a16="http://schemas.microsoft.com/office/drawing/2014/main" val="2913184567"/>
                    </a:ext>
                  </a:extLst>
                </a:gridCol>
              </a:tblGrid>
              <a:tr h="6336631">
                <a:tc>
                  <a:txBody>
                    <a:bodyPr/>
                    <a:lstStyle/>
                    <a:p>
                      <a:r>
                        <a:rPr lang="en-US" dirty="0"/>
                        <a:t>3. </a:t>
                      </a:r>
                    </a:p>
                  </a:txBody>
                  <a:tcPr/>
                </a:tc>
                <a:tc>
                  <a:txBody>
                    <a:bodyPr/>
                    <a:lstStyle/>
                    <a:p>
                      <a:r>
                        <a:rPr lang="en-US" sz="1800" b="0" i="0" kern="1200" dirty="0">
                          <a:solidFill>
                            <a:schemeClr val="tx1"/>
                          </a:solidFill>
                          <a:effectLst/>
                          <a:latin typeface="+mn-lt"/>
                          <a:ea typeface="+mn-ea"/>
                          <a:cs typeface="+mn-cs"/>
                        </a:rPr>
                        <a:t>Born on August 12, 1919, in Ahmedabad, Gujarat, Dr. Sarabhai showed exceptional intelligence and curiosity from a young age. His academic journey led him to Cambridge University, where he pursued his higher studies in science and engineering.</a:t>
                      </a:r>
                      <a:endParaRPr lang="en-US" dirty="0"/>
                    </a:p>
                  </a:txBody>
                  <a:tcPr/>
                </a:tc>
                <a:tc>
                  <a:txBody>
                    <a:bodyPr/>
                    <a:lstStyle/>
                    <a:p>
                      <a:endParaRPr lang="en-US" dirty="0"/>
                    </a:p>
                  </a:txBody>
                  <a:tcPr/>
                </a:tc>
                <a:extLst>
                  <a:ext uri="{0D108BD9-81ED-4DB2-BD59-A6C34878D82A}">
                    <a16:rowId xmlns:a16="http://schemas.microsoft.com/office/drawing/2014/main" val="841274246"/>
                  </a:ext>
                </a:extLst>
              </a:tr>
            </a:tbl>
          </a:graphicData>
        </a:graphic>
      </p:graphicFrame>
      <p:pic>
        <p:nvPicPr>
          <p:cNvPr id="3" name="Picture 2">
            <a:extLst>
              <a:ext uri="{FF2B5EF4-FFF2-40B4-BE49-F238E27FC236}">
                <a16:creationId xmlns:a16="http://schemas.microsoft.com/office/drawing/2014/main" id="{EB0A78CA-3745-E2B7-85C2-BF0D6C32352C}"/>
              </a:ext>
            </a:extLst>
          </p:cNvPr>
          <p:cNvPicPr>
            <a:picLocks noChangeAspect="1"/>
          </p:cNvPicPr>
          <p:nvPr/>
        </p:nvPicPr>
        <p:blipFill>
          <a:blip r:embed="rId2"/>
          <a:stretch>
            <a:fillRect/>
          </a:stretch>
        </p:blipFill>
        <p:spPr>
          <a:xfrm>
            <a:off x="5894973" y="494298"/>
            <a:ext cx="5678704" cy="2457451"/>
          </a:xfrm>
          <a:prstGeom prst="rect">
            <a:avLst/>
          </a:prstGeom>
        </p:spPr>
      </p:pic>
      <p:pic>
        <p:nvPicPr>
          <p:cNvPr id="5" name="Picture 4">
            <a:extLst>
              <a:ext uri="{FF2B5EF4-FFF2-40B4-BE49-F238E27FC236}">
                <a16:creationId xmlns:a16="http://schemas.microsoft.com/office/drawing/2014/main" id="{8095767D-EF5A-BF9C-9754-EA4B1245C8E1}"/>
              </a:ext>
            </a:extLst>
          </p:cNvPr>
          <p:cNvPicPr>
            <a:picLocks noChangeAspect="1"/>
          </p:cNvPicPr>
          <p:nvPr/>
        </p:nvPicPr>
        <p:blipFill>
          <a:blip r:embed="rId3"/>
          <a:stretch>
            <a:fillRect/>
          </a:stretch>
        </p:blipFill>
        <p:spPr>
          <a:xfrm>
            <a:off x="7285979" y="3221458"/>
            <a:ext cx="2896691" cy="2896691"/>
          </a:xfrm>
          <a:prstGeom prst="rect">
            <a:avLst/>
          </a:prstGeom>
        </p:spPr>
      </p:pic>
    </p:spTree>
    <p:extLst>
      <p:ext uri="{BB962C8B-B14F-4D97-AF65-F5344CB8AC3E}">
        <p14:creationId xmlns:p14="http://schemas.microsoft.com/office/powerpoint/2010/main" val="4092286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7956CCC-B336-C9C9-177E-F01DB3B8604C}"/>
              </a:ext>
            </a:extLst>
          </p:cNvPr>
          <p:cNvGraphicFramePr>
            <a:graphicFrameLocks noGrp="1"/>
          </p:cNvGraphicFramePr>
          <p:nvPr>
            <p:extLst>
              <p:ext uri="{D42A27DB-BD31-4B8C-83A1-F6EECF244321}">
                <p14:modId xmlns:p14="http://schemas.microsoft.com/office/powerpoint/2010/main" val="2248434214"/>
              </p:ext>
            </p:extLst>
          </p:nvPr>
        </p:nvGraphicFramePr>
        <p:xfrm>
          <a:off x="368968" y="224589"/>
          <a:ext cx="11389896" cy="6336631"/>
        </p:xfrm>
        <a:graphic>
          <a:graphicData uri="http://schemas.openxmlformats.org/drawingml/2006/table">
            <a:tbl>
              <a:tblPr firstRow="1" bandRow="1">
                <a:tableStyleId>{5940675A-B579-460E-94D1-54222C63F5DA}</a:tableStyleId>
              </a:tblPr>
              <a:tblGrid>
                <a:gridCol w="657727">
                  <a:extLst>
                    <a:ext uri="{9D8B030D-6E8A-4147-A177-3AD203B41FA5}">
                      <a16:colId xmlns:a16="http://schemas.microsoft.com/office/drawing/2014/main" val="2057881108"/>
                    </a:ext>
                  </a:extLst>
                </a:gridCol>
                <a:gridCol w="4652210">
                  <a:extLst>
                    <a:ext uri="{9D8B030D-6E8A-4147-A177-3AD203B41FA5}">
                      <a16:colId xmlns:a16="http://schemas.microsoft.com/office/drawing/2014/main" val="3367723463"/>
                    </a:ext>
                  </a:extLst>
                </a:gridCol>
                <a:gridCol w="6079959">
                  <a:extLst>
                    <a:ext uri="{9D8B030D-6E8A-4147-A177-3AD203B41FA5}">
                      <a16:colId xmlns:a16="http://schemas.microsoft.com/office/drawing/2014/main" val="2913184567"/>
                    </a:ext>
                  </a:extLst>
                </a:gridCol>
              </a:tblGrid>
              <a:tr h="6336631">
                <a:tc>
                  <a:txBody>
                    <a:bodyPr/>
                    <a:lstStyle/>
                    <a:p>
                      <a:r>
                        <a:rPr lang="en-US" dirty="0"/>
                        <a:t>4. </a:t>
                      </a:r>
                    </a:p>
                  </a:txBody>
                  <a:tcPr/>
                </a:tc>
                <a:tc>
                  <a:txBody>
                    <a:bodyPr/>
                    <a:lstStyle/>
                    <a:p>
                      <a:r>
                        <a:rPr lang="en-US" sz="1800" b="0" i="0" kern="1200" dirty="0">
                          <a:solidFill>
                            <a:schemeClr val="tx1"/>
                          </a:solidFill>
                          <a:effectLst/>
                          <a:latin typeface="+mn-lt"/>
                          <a:ea typeface="+mn-ea"/>
                          <a:cs typeface="+mn-cs"/>
                        </a:rPr>
                        <a:t>Dr. Sarabhai's contributions to space research are monumental. He laid the foundation for India's space program and played a pivotal role in establishing the Indian Space Research Organization (ISRO) in 1969.</a:t>
                      </a:r>
                      <a:endParaRPr lang="en-US" dirty="0"/>
                    </a:p>
                  </a:txBody>
                  <a:tcPr/>
                </a:tc>
                <a:tc>
                  <a:txBody>
                    <a:bodyPr/>
                    <a:lstStyle/>
                    <a:p>
                      <a:endParaRPr lang="en-US" dirty="0"/>
                    </a:p>
                  </a:txBody>
                  <a:tcPr/>
                </a:tc>
                <a:extLst>
                  <a:ext uri="{0D108BD9-81ED-4DB2-BD59-A6C34878D82A}">
                    <a16:rowId xmlns:a16="http://schemas.microsoft.com/office/drawing/2014/main" val="841274246"/>
                  </a:ext>
                </a:extLst>
              </a:tr>
            </a:tbl>
          </a:graphicData>
        </a:graphic>
      </p:graphicFrame>
      <p:pic>
        <p:nvPicPr>
          <p:cNvPr id="3" name="Picture 2" descr="A galaxy in space with stars&#10;&#10;Description automatically generated">
            <a:extLst>
              <a:ext uri="{FF2B5EF4-FFF2-40B4-BE49-F238E27FC236}">
                <a16:creationId xmlns:a16="http://schemas.microsoft.com/office/drawing/2014/main" id="{3C20E58F-E9DF-9E71-EF47-AB6F986AD356}"/>
              </a:ext>
            </a:extLst>
          </p:cNvPr>
          <p:cNvPicPr>
            <a:picLocks noChangeAspect="1"/>
          </p:cNvPicPr>
          <p:nvPr/>
        </p:nvPicPr>
        <p:blipFill>
          <a:blip r:embed="rId2"/>
          <a:stretch>
            <a:fillRect/>
          </a:stretch>
        </p:blipFill>
        <p:spPr>
          <a:xfrm>
            <a:off x="6437897" y="427120"/>
            <a:ext cx="4695324" cy="2639201"/>
          </a:xfrm>
          <a:prstGeom prst="rect">
            <a:avLst/>
          </a:prstGeom>
        </p:spPr>
      </p:pic>
      <p:pic>
        <p:nvPicPr>
          <p:cNvPr id="6" name="Picture 5" descr="A logo with a satellite and text&#10;&#10;Description automatically generated">
            <a:extLst>
              <a:ext uri="{FF2B5EF4-FFF2-40B4-BE49-F238E27FC236}">
                <a16:creationId xmlns:a16="http://schemas.microsoft.com/office/drawing/2014/main" id="{FFCCADF8-44B6-F3F3-3086-1F2C2175B14F}"/>
              </a:ext>
            </a:extLst>
          </p:cNvPr>
          <p:cNvPicPr>
            <a:picLocks noChangeAspect="1"/>
          </p:cNvPicPr>
          <p:nvPr/>
        </p:nvPicPr>
        <p:blipFill>
          <a:blip r:embed="rId3"/>
          <a:stretch>
            <a:fillRect/>
          </a:stretch>
        </p:blipFill>
        <p:spPr>
          <a:xfrm>
            <a:off x="7426993" y="3429000"/>
            <a:ext cx="2791828" cy="2706114"/>
          </a:xfrm>
          <a:prstGeom prst="rect">
            <a:avLst/>
          </a:prstGeom>
        </p:spPr>
      </p:pic>
    </p:spTree>
    <p:extLst>
      <p:ext uri="{BB962C8B-B14F-4D97-AF65-F5344CB8AC3E}">
        <p14:creationId xmlns:p14="http://schemas.microsoft.com/office/powerpoint/2010/main" val="81749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7956CCC-B336-C9C9-177E-F01DB3B8604C}"/>
              </a:ext>
            </a:extLst>
          </p:cNvPr>
          <p:cNvGraphicFramePr>
            <a:graphicFrameLocks noGrp="1"/>
          </p:cNvGraphicFramePr>
          <p:nvPr>
            <p:extLst>
              <p:ext uri="{D42A27DB-BD31-4B8C-83A1-F6EECF244321}">
                <p14:modId xmlns:p14="http://schemas.microsoft.com/office/powerpoint/2010/main" val="2870270"/>
              </p:ext>
            </p:extLst>
          </p:nvPr>
        </p:nvGraphicFramePr>
        <p:xfrm>
          <a:off x="368968" y="224589"/>
          <a:ext cx="11389896" cy="6336631"/>
        </p:xfrm>
        <a:graphic>
          <a:graphicData uri="http://schemas.openxmlformats.org/drawingml/2006/table">
            <a:tbl>
              <a:tblPr firstRow="1" bandRow="1">
                <a:tableStyleId>{5940675A-B579-460E-94D1-54222C63F5DA}</a:tableStyleId>
              </a:tblPr>
              <a:tblGrid>
                <a:gridCol w="657727">
                  <a:extLst>
                    <a:ext uri="{9D8B030D-6E8A-4147-A177-3AD203B41FA5}">
                      <a16:colId xmlns:a16="http://schemas.microsoft.com/office/drawing/2014/main" val="2057881108"/>
                    </a:ext>
                  </a:extLst>
                </a:gridCol>
                <a:gridCol w="4652210">
                  <a:extLst>
                    <a:ext uri="{9D8B030D-6E8A-4147-A177-3AD203B41FA5}">
                      <a16:colId xmlns:a16="http://schemas.microsoft.com/office/drawing/2014/main" val="3367723463"/>
                    </a:ext>
                  </a:extLst>
                </a:gridCol>
                <a:gridCol w="6079959">
                  <a:extLst>
                    <a:ext uri="{9D8B030D-6E8A-4147-A177-3AD203B41FA5}">
                      <a16:colId xmlns:a16="http://schemas.microsoft.com/office/drawing/2014/main" val="2913184567"/>
                    </a:ext>
                  </a:extLst>
                </a:gridCol>
              </a:tblGrid>
              <a:tr h="6336631">
                <a:tc>
                  <a:txBody>
                    <a:bodyPr/>
                    <a:lstStyle/>
                    <a:p>
                      <a:r>
                        <a:rPr lang="en-US" dirty="0"/>
                        <a:t>5. </a:t>
                      </a:r>
                    </a:p>
                  </a:txBody>
                  <a:tcPr/>
                </a:tc>
                <a:tc>
                  <a:txBody>
                    <a:bodyPr/>
                    <a:lstStyle/>
                    <a:p>
                      <a:r>
                        <a:rPr lang="en-US" sz="1800" b="0" i="0" kern="1200" dirty="0">
                          <a:solidFill>
                            <a:schemeClr val="tx1"/>
                          </a:solidFill>
                          <a:effectLst/>
                          <a:latin typeface="+mn-lt"/>
                          <a:ea typeface="+mn-ea"/>
                          <a:cs typeface="+mn-cs"/>
                        </a:rPr>
                        <a:t>His visionary leadership and scientific acumen earned him numerous awards, including the Padma Bhushan in 1966 for his contributions to science and engineering.</a:t>
                      </a:r>
                      <a:endParaRPr lang="en-US" dirty="0"/>
                    </a:p>
                  </a:txBody>
                  <a:tcPr/>
                </a:tc>
                <a:tc>
                  <a:txBody>
                    <a:bodyPr/>
                    <a:lstStyle/>
                    <a:p>
                      <a:endParaRPr lang="en-US" dirty="0"/>
                    </a:p>
                  </a:txBody>
                  <a:tcPr/>
                </a:tc>
                <a:extLst>
                  <a:ext uri="{0D108BD9-81ED-4DB2-BD59-A6C34878D82A}">
                    <a16:rowId xmlns:a16="http://schemas.microsoft.com/office/drawing/2014/main" val="841274246"/>
                  </a:ext>
                </a:extLst>
              </a:tr>
            </a:tbl>
          </a:graphicData>
        </a:graphic>
      </p:graphicFrame>
      <p:pic>
        <p:nvPicPr>
          <p:cNvPr id="3" name="Picture 2" descr="A gold and black medal with red and white ribbon&#10;&#10;Description automatically generated">
            <a:extLst>
              <a:ext uri="{FF2B5EF4-FFF2-40B4-BE49-F238E27FC236}">
                <a16:creationId xmlns:a16="http://schemas.microsoft.com/office/drawing/2014/main" id="{FD86AA3C-541F-467B-4473-19B52F98CCEF}"/>
              </a:ext>
            </a:extLst>
          </p:cNvPr>
          <p:cNvPicPr>
            <a:picLocks noChangeAspect="1"/>
          </p:cNvPicPr>
          <p:nvPr/>
        </p:nvPicPr>
        <p:blipFill>
          <a:blip r:embed="rId2"/>
          <a:stretch>
            <a:fillRect/>
          </a:stretch>
        </p:blipFill>
        <p:spPr>
          <a:xfrm>
            <a:off x="7667123" y="296780"/>
            <a:ext cx="2262940" cy="2806046"/>
          </a:xfrm>
          <a:prstGeom prst="rect">
            <a:avLst/>
          </a:prstGeom>
        </p:spPr>
      </p:pic>
      <p:pic>
        <p:nvPicPr>
          <p:cNvPr id="5" name="Picture 4" descr="A couple of men sitting at a table&#10;&#10;Description automatically generated">
            <a:extLst>
              <a:ext uri="{FF2B5EF4-FFF2-40B4-BE49-F238E27FC236}">
                <a16:creationId xmlns:a16="http://schemas.microsoft.com/office/drawing/2014/main" id="{13C4CA9D-7CF4-2502-DD0C-EFE756E22DE3}"/>
              </a:ext>
            </a:extLst>
          </p:cNvPr>
          <p:cNvPicPr>
            <a:picLocks noChangeAspect="1"/>
          </p:cNvPicPr>
          <p:nvPr/>
        </p:nvPicPr>
        <p:blipFill>
          <a:blip r:embed="rId3"/>
          <a:stretch>
            <a:fillRect/>
          </a:stretch>
        </p:blipFill>
        <p:spPr>
          <a:xfrm>
            <a:off x="6842003" y="3336387"/>
            <a:ext cx="3867059" cy="2943227"/>
          </a:xfrm>
          <a:prstGeom prst="rect">
            <a:avLst/>
          </a:prstGeom>
        </p:spPr>
      </p:pic>
    </p:spTree>
    <p:extLst>
      <p:ext uri="{BB962C8B-B14F-4D97-AF65-F5344CB8AC3E}">
        <p14:creationId xmlns:p14="http://schemas.microsoft.com/office/powerpoint/2010/main" val="1401005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7956CCC-B336-C9C9-177E-F01DB3B8604C}"/>
              </a:ext>
            </a:extLst>
          </p:cNvPr>
          <p:cNvGraphicFramePr>
            <a:graphicFrameLocks noGrp="1"/>
          </p:cNvGraphicFramePr>
          <p:nvPr>
            <p:extLst>
              <p:ext uri="{D42A27DB-BD31-4B8C-83A1-F6EECF244321}">
                <p14:modId xmlns:p14="http://schemas.microsoft.com/office/powerpoint/2010/main" val="3731371818"/>
              </p:ext>
            </p:extLst>
          </p:nvPr>
        </p:nvGraphicFramePr>
        <p:xfrm>
          <a:off x="368968" y="224589"/>
          <a:ext cx="11389896" cy="6336631"/>
        </p:xfrm>
        <a:graphic>
          <a:graphicData uri="http://schemas.openxmlformats.org/drawingml/2006/table">
            <a:tbl>
              <a:tblPr firstRow="1" bandRow="1">
                <a:tableStyleId>{5940675A-B579-460E-94D1-54222C63F5DA}</a:tableStyleId>
              </a:tblPr>
              <a:tblGrid>
                <a:gridCol w="657727">
                  <a:extLst>
                    <a:ext uri="{9D8B030D-6E8A-4147-A177-3AD203B41FA5}">
                      <a16:colId xmlns:a16="http://schemas.microsoft.com/office/drawing/2014/main" val="2057881108"/>
                    </a:ext>
                  </a:extLst>
                </a:gridCol>
                <a:gridCol w="4652210">
                  <a:extLst>
                    <a:ext uri="{9D8B030D-6E8A-4147-A177-3AD203B41FA5}">
                      <a16:colId xmlns:a16="http://schemas.microsoft.com/office/drawing/2014/main" val="3367723463"/>
                    </a:ext>
                  </a:extLst>
                </a:gridCol>
                <a:gridCol w="6079959">
                  <a:extLst>
                    <a:ext uri="{9D8B030D-6E8A-4147-A177-3AD203B41FA5}">
                      <a16:colId xmlns:a16="http://schemas.microsoft.com/office/drawing/2014/main" val="2913184567"/>
                    </a:ext>
                  </a:extLst>
                </a:gridCol>
              </a:tblGrid>
              <a:tr h="6336631">
                <a:tc>
                  <a:txBody>
                    <a:bodyPr/>
                    <a:lstStyle/>
                    <a:p>
                      <a:r>
                        <a:rPr lang="en-US" dirty="0"/>
                        <a:t>6. </a:t>
                      </a:r>
                    </a:p>
                  </a:txBody>
                  <a:tcPr/>
                </a:tc>
                <a:tc>
                  <a:txBody>
                    <a:bodyPr/>
                    <a:lstStyle/>
                    <a:p>
                      <a:r>
                        <a:rPr lang="en-US" sz="1800" b="0" i="0" kern="1200" dirty="0">
                          <a:solidFill>
                            <a:schemeClr val="tx1"/>
                          </a:solidFill>
                          <a:effectLst/>
                          <a:latin typeface="+mn-lt"/>
                          <a:ea typeface="+mn-ea"/>
                          <a:cs typeface="+mn-cs"/>
                        </a:rPr>
                        <a:t>Under Dr. Sarabhai's guidance, ISRO achieved remarkable milestones like launching India's first satellite, Aryabhata, and embarking on ambitious missions like </a:t>
                      </a:r>
                      <a:r>
                        <a:rPr lang="en-US" sz="1800" b="0" i="0" kern="1200" dirty="0" err="1">
                          <a:solidFill>
                            <a:schemeClr val="tx1"/>
                          </a:solidFill>
                          <a:effectLst/>
                          <a:latin typeface="+mn-lt"/>
                          <a:ea typeface="+mn-ea"/>
                          <a:cs typeface="+mn-cs"/>
                        </a:rPr>
                        <a:t>Chandrayaan</a:t>
                      </a:r>
                      <a:r>
                        <a:rPr lang="en-US" sz="1800" b="0" i="0" kern="1200" dirty="0">
                          <a:solidFill>
                            <a:schemeClr val="tx1"/>
                          </a:solidFill>
                          <a:effectLst/>
                          <a:latin typeface="+mn-lt"/>
                          <a:ea typeface="+mn-ea"/>
                          <a:cs typeface="+mn-cs"/>
                        </a:rPr>
                        <a:t>, showcasing India's prowess in space exploration.</a:t>
                      </a:r>
                      <a:endParaRPr lang="en-US" dirty="0"/>
                    </a:p>
                  </a:txBody>
                  <a:tcPr/>
                </a:tc>
                <a:tc>
                  <a:txBody>
                    <a:bodyPr/>
                    <a:lstStyle/>
                    <a:p>
                      <a:endParaRPr lang="en-US" dirty="0"/>
                    </a:p>
                  </a:txBody>
                  <a:tcPr/>
                </a:tc>
                <a:extLst>
                  <a:ext uri="{0D108BD9-81ED-4DB2-BD59-A6C34878D82A}">
                    <a16:rowId xmlns:a16="http://schemas.microsoft.com/office/drawing/2014/main" val="841274246"/>
                  </a:ext>
                </a:extLst>
              </a:tr>
            </a:tbl>
          </a:graphicData>
        </a:graphic>
      </p:graphicFrame>
      <p:pic>
        <p:nvPicPr>
          <p:cNvPr id="3" name="Picture 2" descr="A rocket launching with smoke and flames&#10;&#10;Description automatically generated">
            <a:extLst>
              <a:ext uri="{FF2B5EF4-FFF2-40B4-BE49-F238E27FC236}">
                <a16:creationId xmlns:a16="http://schemas.microsoft.com/office/drawing/2014/main" id="{75029F8A-F128-C396-C42E-E8E28D880836}"/>
              </a:ext>
            </a:extLst>
          </p:cNvPr>
          <p:cNvPicPr>
            <a:picLocks noChangeAspect="1"/>
          </p:cNvPicPr>
          <p:nvPr/>
        </p:nvPicPr>
        <p:blipFill>
          <a:blip r:embed="rId2"/>
          <a:stretch>
            <a:fillRect/>
          </a:stretch>
        </p:blipFill>
        <p:spPr>
          <a:xfrm>
            <a:off x="6096000" y="296780"/>
            <a:ext cx="4905626" cy="2808120"/>
          </a:xfrm>
          <a:prstGeom prst="rect">
            <a:avLst/>
          </a:prstGeom>
        </p:spPr>
      </p:pic>
      <p:pic>
        <p:nvPicPr>
          <p:cNvPr id="6" name="Picture 5" descr="A rocket launching with fire and smoke&#10;&#10;Description automatically generated">
            <a:extLst>
              <a:ext uri="{FF2B5EF4-FFF2-40B4-BE49-F238E27FC236}">
                <a16:creationId xmlns:a16="http://schemas.microsoft.com/office/drawing/2014/main" id="{ED838F71-C050-60BC-3C1D-B4F98B9F5DA0}"/>
              </a:ext>
            </a:extLst>
          </p:cNvPr>
          <p:cNvPicPr>
            <a:picLocks noChangeAspect="1"/>
          </p:cNvPicPr>
          <p:nvPr/>
        </p:nvPicPr>
        <p:blipFill>
          <a:blip r:embed="rId3"/>
          <a:stretch>
            <a:fillRect/>
          </a:stretch>
        </p:blipFill>
        <p:spPr>
          <a:xfrm>
            <a:off x="6079958" y="3532019"/>
            <a:ext cx="4905626" cy="2721726"/>
          </a:xfrm>
          <a:prstGeom prst="rect">
            <a:avLst/>
          </a:prstGeom>
        </p:spPr>
      </p:pic>
    </p:spTree>
    <p:extLst>
      <p:ext uri="{BB962C8B-B14F-4D97-AF65-F5344CB8AC3E}">
        <p14:creationId xmlns:p14="http://schemas.microsoft.com/office/powerpoint/2010/main" val="4175279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7956CCC-B336-C9C9-177E-F01DB3B8604C}"/>
              </a:ext>
            </a:extLst>
          </p:cNvPr>
          <p:cNvGraphicFramePr>
            <a:graphicFrameLocks noGrp="1"/>
          </p:cNvGraphicFramePr>
          <p:nvPr>
            <p:extLst>
              <p:ext uri="{D42A27DB-BD31-4B8C-83A1-F6EECF244321}">
                <p14:modId xmlns:p14="http://schemas.microsoft.com/office/powerpoint/2010/main" val="661190390"/>
              </p:ext>
            </p:extLst>
          </p:nvPr>
        </p:nvGraphicFramePr>
        <p:xfrm>
          <a:off x="368968" y="224589"/>
          <a:ext cx="11389896" cy="6336631"/>
        </p:xfrm>
        <a:graphic>
          <a:graphicData uri="http://schemas.openxmlformats.org/drawingml/2006/table">
            <a:tbl>
              <a:tblPr firstRow="1" bandRow="1">
                <a:tableStyleId>{5940675A-B579-460E-94D1-54222C63F5DA}</a:tableStyleId>
              </a:tblPr>
              <a:tblGrid>
                <a:gridCol w="657727">
                  <a:extLst>
                    <a:ext uri="{9D8B030D-6E8A-4147-A177-3AD203B41FA5}">
                      <a16:colId xmlns:a16="http://schemas.microsoft.com/office/drawing/2014/main" val="2057881108"/>
                    </a:ext>
                  </a:extLst>
                </a:gridCol>
                <a:gridCol w="4652210">
                  <a:extLst>
                    <a:ext uri="{9D8B030D-6E8A-4147-A177-3AD203B41FA5}">
                      <a16:colId xmlns:a16="http://schemas.microsoft.com/office/drawing/2014/main" val="3367723463"/>
                    </a:ext>
                  </a:extLst>
                </a:gridCol>
                <a:gridCol w="6079959">
                  <a:extLst>
                    <a:ext uri="{9D8B030D-6E8A-4147-A177-3AD203B41FA5}">
                      <a16:colId xmlns:a16="http://schemas.microsoft.com/office/drawing/2014/main" val="2913184567"/>
                    </a:ext>
                  </a:extLst>
                </a:gridCol>
              </a:tblGrid>
              <a:tr h="6336631">
                <a:tc>
                  <a:txBody>
                    <a:bodyPr/>
                    <a:lstStyle/>
                    <a:p>
                      <a:r>
                        <a:rPr lang="en-US" dirty="0"/>
                        <a:t>7. </a:t>
                      </a:r>
                    </a:p>
                  </a:txBody>
                  <a:tcPr/>
                </a:tc>
                <a:tc>
                  <a:txBody>
                    <a:bodyPr/>
                    <a:lstStyle/>
                    <a:p>
                      <a:r>
                        <a:rPr lang="en-US" sz="1800" b="0" i="0" kern="1200" dirty="0">
                          <a:solidFill>
                            <a:schemeClr val="tx1"/>
                          </a:solidFill>
                          <a:effectLst/>
                          <a:latin typeface="+mn-lt"/>
                          <a:ea typeface="+mn-ea"/>
                          <a:cs typeface="+mn-cs"/>
                        </a:rPr>
                        <a:t>Beyond his scientific achievements, Dr. Sarabhai believed in using technology for societal development. He pioneered satellite communication and weather forecasting systems, revolutionizing communication and disaster management.</a:t>
                      </a:r>
                      <a:endParaRPr lang="en-US" dirty="0"/>
                    </a:p>
                  </a:txBody>
                  <a:tcPr/>
                </a:tc>
                <a:tc>
                  <a:txBody>
                    <a:bodyPr/>
                    <a:lstStyle/>
                    <a:p>
                      <a:endParaRPr lang="en-US" dirty="0"/>
                    </a:p>
                  </a:txBody>
                  <a:tcPr/>
                </a:tc>
                <a:extLst>
                  <a:ext uri="{0D108BD9-81ED-4DB2-BD59-A6C34878D82A}">
                    <a16:rowId xmlns:a16="http://schemas.microsoft.com/office/drawing/2014/main" val="841274246"/>
                  </a:ext>
                </a:extLst>
              </a:tr>
            </a:tbl>
          </a:graphicData>
        </a:graphic>
      </p:graphicFrame>
      <p:pic>
        <p:nvPicPr>
          <p:cNvPr id="3" name="Picture 2" descr="A satellite in space with a network of light&#10;&#10;Description automatically generated">
            <a:extLst>
              <a:ext uri="{FF2B5EF4-FFF2-40B4-BE49-F238E27FC236}">
                <a16:creationId xmlns:a16="http://schemas.microsoft.com/office/drawing/2014/main" id="{A91DCFCC-0D4D-9B1E-C228-621FCED768C9}"/>
              </a:ext>
            </a:extLst>
          </p:cNvPr>
          <p:cNvPicPr>
            <a:picLocks noChangeAspect="1"/>
          </p:cNvPicPr>
          <p:nvPr/>
        </p:nvPicPr>
        <p:blipFill>
          <a:blip r:embed="rId2"/>
          <a:stretch>
            <a:fillRect/>
          </a:stretch>
        </p:blipFill>
        <p:spPr>
          <a:xfrm>
            <a:off x="5949198" y="304357"/>
            <a:ext cx="5530233" cy="3107288"/>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38764F78-039D-BFEA-9AA5-A3D7A8CED0B0}"/>
              </a:ext>
            </a:extLst>
          </p:cNvPr>
          <p:cNvPicPr>
            <a:picLocks noChangeAspect="1"/>
          </p:cNvPicPr>
          <p:nvPr/>
        </p:nvPicPr>
        <p:blipFill>
          <a:blip r:embed="rId3"/>
          <a:stretch>
            <a:fillRect/>
          </a:stretch>
        </p:blipFill>
        <p:spPr>
          <a:xfrm>
            <a:off x="5916683" y="3638166"/>
            <a:ext cx="5636623" cy="2696533"/>
          </a:xfrm>
          <a:prstGeom prst="rect">
            <a:avLst/>
          </a:prstGeom>
        </p:spPr>
      </p:pic>
    </p:spTree>
    <p:extLst>
      <p:ext uri="{BB962C8B-B14F-4D97-AF65-F5344CB8AC3E}">
        <p14:creationId xmlns:p14="http://schemas.microsoft.com/office/powerpoint/2010/main" val="616016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7956CCC-B336-C9C9-177E-F01DB3B8604C}"/>
              </a:ext>
            </a:extLst>
          </p:cNvPr>
          <p:cNvGraphicFramePr>
            <a:graphicFrameLocks noGrp="1"/>
          </p:cNvGraphicFramePr>
          <p:nvPr>
            <p:extLst>
              <p:ext uri="{D42A27DB-BD31-4B8C-83A1-F6EECF244321}">
                <p14:modId xmlns:p14="http://schemas.microsoft.com/office/powerpoint/2010/main" val="3726800086"/>
              </p:ext>
            </p:extLst>
          </p:nvPr>
        </p:nvGraphicFramePr>
        <p:xfrm>
          <a:off x="368968" y="224589"/>
          <a:ext cx="11389896" cy="6336631"/>
        </p:xfrm>
        <a:graphic>
          <a:graphicData uri="http://schemas.openxmlformats.org/drawingml/2006/table">
            <a:tbl>
              <a:tblPr firstRow="1" bandRow="1">
                <a:tableStyleId>{5940675A-B579-460E-94D1-54222C63F5DA}</a:tableStyleId>
              </a:tblPr>
              <a:tblGrid>
                <a:gridCol w="657727">
                  <a:extLst>
                    <a:ext uri="{9D8B030D-6E8A-4147-A177-3AD203B41FA5}">
                      <a16:colId xmlns:a16="http://schemas.microsoft.com/office/drawing/2014/main" val="2057881108"/>
                    </a:ext>
                  </a:extLst>
                </a:gridCol>
                <a:gridCol w="4652210">
                  <a:extLst>
                    <a:ext uri="{9D8B030D-6E8A-4147-A177-3AD203B41FA5}">
                      <a16:colId xmlns:a16="http://schemas.microsoft.com/office/drawing/2014/main" val="3367723463"/>
                    </a:ext>
                  </a:extLst>
                </a:gridCol>
                <a:gridCol w="6079959">
                  <a:extLst>
                    <a:ext uri="{9D8B030D-6E8A-4147-A177-3AD203B41FA5}">
                      <a16:colId xmlns:a16="http://schemas.microsoft.com/office/drawing/2014/main" val="2913184567"/>
                    </a:ext>
                  </a:extLst>
                </a:gridCol>
              </a:tblGrid>
              <a:tr h="6336631">
                <a:tc>
                  <a:txBody>
                    <a:bodyPr/>
                    <a:lstStyle/>
                    <a:p>
                      <a:r>
                        <a:rPr lang="en-US" dirty="0"/>
                        <a:t>8. </a:t>
                      </a:r>
                    </a:p>
                  </a:txBody>
                  <a:tcPr/>
                </a:tc>
                <a:tc>
                  <a:txBody>
                    <a:bodyPr/>
                    <a:lstStyle/>
                    <a:p>
                      <a:r>
                        <a:rPr lang="en-US" sz="1800" b="0" i="0" kern="1200" dirty="0">
                          <a:solidFill>
                            <a:schemeClr val="tx1"/>
                          </a:solidFill>
                          <a:effectLst/>
                          <a:latin typeface="+mn-lt"/>
                          <a:ea typeface="+mn-ea"/>
                          <a:cs typeface="+mn-cs"/>
                        </a:rPr>
                        <a:t>Like any journey of innovation, Dr. Sarabhai faced challenges and setbacks. Failures in rocket launches and budget constraints tested his resilience and determination.</a:t>
                      </a:r>
                      <a:endParaRPr lang="en-US" dirty="0"/>
                    </a:p>
                  </a:txBody>
                  <a:tcPr/>
                </a:tc>
                <a:tc>
                  <a:txBody>
                    <a:bodyPr/>
                    <a:lstStyle/>
                    <a:p>
                      <a:endParaRPr lang="en-US" dirty="0"/>
                    </a:p>
                  </a:txBody>
                  <a:tcPr/>
                </a:tc>
                <a:extLst>
                  <a:ext uri="{0D108BD9-81ED-4DB2-BD59-A6C34878D82A}">
                    <a16:rowId xmlns:a16="http://schemas.microsoft.com/office/drawing/2014/main" val="841274246"/>
                  </a:ext>
                </a:extLst>
              </a:tr>
            </a:tbl>
          </a:graphicData>
        </a:graphic>
      </p:graphicFrame>
      <p:pic>
        <p:nvPicPr>
          <p:cNvPr id="3" name="Picture 2" descr="A cartoon rocket with a face on it&#10;&#10;Description automatically generated">
            <a:extLst>
              <a:ext uri="{FF2B5EF4-FFF2-40B4-BE49-F238E27FC236}">
                <a16:creationId xmlns:a16="http://schemas.microsoft.com/office/drawing/2014/main" id="{2997507E-134B-8113-1D7F-8ADF967674BF}"/>
              </a:ext>
            </a:extLst>
          </p:cNvPr>
          <p:cNvPicPr>
            <a:picLocks noChangeAspect="1"/>
          </p:cNvPicPr>
          <p:nvPr/>
        </p:nvPicPr>
        <p:blipFill>
          <a:blip r:embed="rId2"/>
          <a:stretch>
            <a:fillRect/>
          </a:stretch>
        </p:blipFill>
        <p:spPr>
          <a:xfrm>
            <a:off x="5935579" y="296780"/>
            <a:ext cx="5470358" cy="3248277"/>
          </a:xfrm>
          <a:prstGeom prst="rect">
            <a:avLst/>
          </a:prstGeom>
        </p:spPr>
      </p:pic>
      <p:pic>
        <p:nvPicPr>
          <p:cNvPr id="1026" name="Picture 2" descr="image depting lack of money and budget contrains to a sucesfful and ambitions project like launcking rocket">
            <a:extLst>
              <a:ext uri="{FF2B5EF4-FFF2-40B4-BE49-F238E27FC236}">
                <a16:creationId xmlns:a16="http://schemas.microsoft.com/office/drawing/2014/main" id="{0B1DCCE7-A872-B9AD-7D89-40EC04BA4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8295" y="3391022"/>
            <a:ext cx="4973053" cy="3007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217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7956CCC-B336-C9C9-177E-F01DB3B8604C}"/>
              </a:ext>
            </a:extLst>
          </p:cNvPr>
          <p:cNvGraphicFramePr>
            <a:graphicFrameLocks noGrp="1"/>
          </p:cNvGraphicFramePr>
          <p:nvPr>
            <p:extLst>
              <p:ext uri="{D42A27DB-BD31-4B8C-83A1-F6EECF244321}">
                <p14:modId xmlns:p14="http://schemas.microsoft.com/office/powerpoint/2010/main" val="3618925647"/>
              </p:ext>
            </p:extLst>
          </p:nvPr>
        </p:nvGraphicFramePr>
        <p:xfrm>
          <a:off x="368968" y="224589"/>
          <a:ext cx="11389896" cy="6336631"/>
        </p:xfrm>
        <a:graphic>
          <a:graphicData uri="http://schemas.openxmlformats.org/drawingml/2006/table">
            <a:tbl>
              <a:tblPr firstRow="1" bandRow="1">
                <a:tableStyleId>{5940675A-B579-460E-94D1-54222C63F5DA}</a:tableStyleId>
              </a:tblPr>
              <a:tblGrid>
                <a:gridCol w="657727">
                  <a:extLst>
                    <a:ext uri="{9D8B030D-6E8A-4147-A177-3AD203B41FA5}">
                      <a16:colId xmlns:a16="http://schemas.microsoft.com/office/drawing/2014/main" val="2057881108"/>
                    </a:ext>
                  </a:extLst>
                </a:gridCol>
                <a:gridCol w="4652210">
                  <a:extLst>
                    <a:ext uri="{9D8B030D-6E8A-4147-A177-3AD203B41FA5}">
                      <a16:colId xmlns:a16="http://schemas.microsoft.com/office/drawing/2014/main" val="3367723463"/>
                    </a:ext>
                  </a:extLst>
                </a:gridCol>
                <a:gridCol w="6079959">
                  <a:extLst>
                    <a:ext uri="{9D8B030D-6E8A-4147-A177-3AD203B41FA5}">
                      <a16:colId xmlns:a16="http://schemas.microsoft.com/office/drawing/2014/main" val="2913184567"/>
                    </a:ext>
                  </a:extLst>
                </a:gridCol>
              </a:tblGrid>
              <a:tr h="6336631">
                <a:tc>
                  <a:txBody>
                    <a:bodyPr/>
                    <a:lstStyle/>
                    <a:p>
                      <a:r>
                        <a:rPr lang="en-US" dirty="0"/>
                        <a:t>9.</a:t>
                      </a:r>
                    </a:p>
                  </a:txBody>
                  <a:tcPr/>
                </a:tc>
                <a:tc>
                  <a:txBody>
                    <a:bodyPr/>
                    <a:lstStyle/>
                    <a:p>
                      <a:r>
                        <a:rPr lang="en-US" sz="1800" b="0" i="0" kern="1200" dirty="0">
                          <a:solidFill>
                            <a:schemeClr val="tx1"/>
                          </a:solidFill>
                          <a:effectLst/>
                          <a:latin typeface="+mn-lt"/>
                          <a:ea typeface="+mn-ea"/>
                          <a:cs typeface="+mn-cs"/>
                        </a:rPr>
                        <a:t>However, Dr. Sarabhai's resilience and leadership were unparalleled. He motivated his team, learned from failures, and strategized better approaches, leading to groundbreaking successes.</a:t>
                      </a:r>
                      <a:endParaRPr lang="en-US" dirty="0"/>
                    </a:p>
                  </a:txBody>
                  <a:tcPr/>
                </a:tc>
                <a:tc>
                  <a:txBody>
                    <a:bodyPr/>
                    <a:lstStyle/>
                    <a:p>
                      <a:endParaRPr lang="en-US" dirty="0"/>
                    </a:p>
                  </a:txBody>
                  <a:tcPr/>
                </a:tc>
                <a:extLst>
                  <a:ext uri="{0D108BD9-81ED-4DB2-BD59-A6C34878D82A}">
                    <a16:rowId xmlns:a16="http://schemas.microsoft.com/office/drawing/2014/main" val="841274246"/>
                  </a:ext>
                </a:extLst>
              </a:tr>
            </a:tbl>
          </a:graphicData>
        </a:graphic>
      </p:graphicFrame>
      <p:pic>
        <p:nvPicPr>
          <p:cNvPr id="2050" name="Picture 2" descr="The Complete Guide to Leading a Team and Developing Them into Future Leaders">
            <a:extLst>
              <a:ext uri="{FF2B5EF4-FFF2-40B4-BE49-F238E27FC236}">
                <a16:creationId xmlns:a16="http://schemas.microsoft.com/office/drawing/2014/main" id="{3F8B1B2A-7B85-5FEA-D060-0B6BCFD5FC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2299" y="295627"/>
            <a:ext cx="5567278" cy="311767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rocket launching with fire and smoke&#10;&#10;Description automatically generated">
            <a:extLst>
              <a:ext uri="{FF2B5EF4-FFF2-40B4-BE49-F238E27FC236}">
                <a16:creationId xmlns:a16="http://schemas.microsoft.com/office/drawing/2014/main" id="{F1A57EF8-6A45-5602-BE55-4C6CF0E5F2DF}"/>
              </a:ext>
            </a:extLst>
          </p:cNvPr>
          <p:cNvPicPr>
            <a:picLocks noChangeAspect="1"/>
          </p:cNvPicPr>
          <p:nvPr/>
        </p:nvPicPr>
        <p:blipFill>
          <a:blip r:embed="rId3"/>
          <a:stretch>
            <a:fillRect/>
          </a:stretch>
        </p:blipFill>
        <p:spPr>
          <a:xfrm>
            <a:off x="7824400" y="3507437"/>
            <a:ext cx="1973503" cy="2965647"/>
          </a:xfrm>
          <a:prstGeom prst="rect">
            <a:avLst/>
          </a:prstGeom>
        </p:spPr>
      </p:pic>
    </p:spTree>
    <p:extLst>
      <p:ext uri="{BB962C8B-B14F-4D97-AF65-F5344CB8AC3E}">
        <p14:creationId xmlns:p14="http://schemas.microsoft.com/office/powerpoint/2010/main" val="4161822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87</TotalTime>
  <Words>503</Words>
  <Application>Microsoft Office PowerPoint</Application>
  <PresentationFormat>Widescreen</PresentationFormat>
  <Paragraphs>31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dc:creator>
  <cp:lastModifiedBy>Bharath</cp:lastModifiedBy>
  <cp:revision>2</cp:revision>
  <dcterms:created xsi:type="dcterms:W3CDTF">2024-03-26T16:02:28Z</dcterms:created>
  <dcterms:modified xsi:type="dcterms:W3CDTF">2024-03-26T23:58:47Z</dcterms:modified>
</cp:coreProperties>
</file>