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9144000" cy="6858000"/>
  <p:embeddedFontLst>
    <p:embeddedFont>
      <p:font typeface="Garamond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gdDkKChfAP2OHBbDQ1Cmn0jdmT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A429D5-F930-449B-9989-73D834BDB761}">
  <a:tblStyle styleId="{EEA429D5-F930-449B-9989-73D834BDB7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aramond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Garamond-italic.fntdata"/><Relationship Id="rId25" Type="http://schemas.openxmlformats.org/officeDocument/2006/relationships/font" Target="fonts/Garamond-bold.fntdata"/><Relationship Id="rId28" Type="http://schemas.openxmlformats.org/officeDocument/2006/relationships/font" Target="fonts/Inter-regular.fntdata"/><Relationship Id="rId27" Type="http://schemas.openxmlformats.org/officeDocument/2006/relationships/font" Target="fonts/Garamond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/>
              <a:t>‹#›</a:t>
            </a:fld>
            <a:endParaRPr sz="12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2857500" y="514350"/>
            <a:ext cx="3429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" type="body"/>
          </p:nvPr>
        </p:nvSpPr>
        <p:spPr>
          <a:xfrm rot="5400000">
            <a:off x="2513330" y="-36829"/>
            <a:ext cx="41173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29"/>
          <p:cNvCxnSpPr/>
          <p:nvPr/>
        </p:nvCxnSpPr>
        <p:spPr>
          <a:xfrm rot="5400000">
            <a:off x="4267200" y="3429000"/>
            <a:ext cx="6858000" cy="1588"/>
          </a:xfrm>
          <a:prstGeom prst="straightConnector1">
            <a:avLst/>
          </a:prstGeom>
          <a:noFill/>
          <a:ln cap="flat" cmpd="sng" w="12700">
            <a:solidFill>
              <a:srgbClr val="BBAA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29"/>
          <p:cNvSpPr/>
          <p:nvPr/>
        </p:nvSpPr>
        <p:spPr>
          <a:xfrm>
            <a:off x="0" y="1"/>
            <a:ext cx="7696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 rot="5400000">
            <a:off x="1257300" y="114301"/>
            <a:ext cx="5029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3" name="Google Shape;93;p29"/>
          <p:cNvSpPr txBox="1"/>
          <p:nvPr>
            <p:ph type="title"/>
          </p:nvPr>
        </p:nvSpPr>
        <p:spPr>
          <a:xfrm rot="5400000">
            <a:off x="5187890" y="2965511"/>
            <a:ext cx="5029200" cy="92698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29" name="Google Shape;29;p21"/>
          <p:cNvCxnSpPr/>
          <p:nvPr/>
        </p:nvCxnSpPr>
        <p:spPr>
          <a:xfrm>
            <a:off x="0" y="2925286"/>
            <a:ext cx="9144000" cy="158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1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1800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2565400" y="3045460"/>
            <a:ext cx="40132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b="0" i="0" sz="160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type="title"/>
          </p:nvPr>
        </p:nvSpPr>
        <p:spPr>
          <a:xfrm>
            <a:off x="2565400" y="2397760"/>
            <a:ext cx="4013200" cy="599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8" name="Google Shape;38;p22"/>
          <p:cNvCxnSpPr/>
          <p:nvPr/>
        </p:nvCxnSpPr>
        <p:spPr>
          <a:xfrm>
            <a:off x="0" y="3921760"/>
            <a:ext cx="9144000" cy="1588"/>
          </a:xfrm>
          <a:prstGeom prst="straightConnector1">
            <a:avLst/>
          </a:prstGeom>
          <a:noFill/>
          <a:ln cap="flat" cmpd="sng" w="12700">
            <a:solidFill>
              <a:srgbClr val="3434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22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dk1"/>
          </a:solidFill>
          <a:ln cap="flat" cmpd="thinThick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1800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22"/>
          <p:cNvSpPr txBox="1"/>
          <p:nvPr>
            <p:ph type="title"/>
          </p:nvPr>
        </p:nvSpPr>
        <p:spPr>
          <a:xfrm>
            <a:off x="2529052" y="3367246"/>
            <a:ext cx="4085897" cy="7068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  <a:defRPr b="1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subTitle"/>
          </p:nvPr>
        </p:nvSpPr>
        <p:spPr>
          <a:xfrm>
            <a:off x="2518542" y="4084577"/>
            <a:ext cx="4106917" cy="39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4" name="Google Shape;44;p22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457201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663440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23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/>
          <p:nvPr>
            <p:ph idx="1" type="body"/>
          </p:nvPr>
        </p:nvSpPr>
        <p:spPr>
          <a:xfrm>
            <a:off x="457201" y="2819400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2" type="body"/>
          </p:nvPr>
        </p:nvSpPr>
        <p:spPr>
          <a:xfrm>
            <a:off x="4663440" y="2816352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3" type="body"/>
          </p:nvPr>
        </p:nvSpPr>
        <p:spPr>
          <a:xfrm>
            <a:off x="45720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b="1" sz="18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6" name="Google Shape;56;p24"/>
          <p:cNvSpPr txBox="1"/>
          <p:nvPr>
            <p:ph idx="4" type="body"/>
          </p:nvPr>
        </p:nvSpPr>
        <p:spPr>
          <a:xfrm>
            <a:off x="466344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b="1" i="0" sz="18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5" name="Google Shape;65;p25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idx="1" type="body"/>
          </p:nvPr>
        </p:nvSpPr>
        <p:spPr>
          <a:xfrm>
            <a:off x="1485900" y="1914525"/>
            <a:ext cx="6172200" cy="351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2" type="body"/>
          </p:nvPr>
        </p:nvSpPr>
        <p:spPr>
          <a:xfrm>
            <a:off x="1737360" y="5513832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6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7"/>
          <p:cNvSpPr/>
          <p:nvPr>
            <p:ph idx="2" type="pic"/>
          </p:nvPr>
        </p:nvSpPr>
        <p:spPr>
          <a:xfrm>
            <a:off x="1852209" y="2026918"/>
            <a:ext cx="5439582" cy="3263750"/>
          </a:xfrm>
          <a:prstGeom prst="rect">
            <a:avLst/>
          </a:prstGeom>
          <a:solidFill>
            <a:schemeClr val="lt1"/>
          </a:solidFill>
          <a:ln cap="flat" cmpd="dbl" w="698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1737360" y="5516880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b="0" i="0" sz="1400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dk2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dk2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1335973"/>
            <a:ext cx="9144000" cy="55220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aramond"/>
              <a:buNone/>
              <a:defRPr b="0" i="0" sz="18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5" name="Google Shape;15;p18"/>
          <p:cNvCxnSpPr/>
          <p:nvPr/>
        </p:nvCxnSpPr>
        <p:spPr>
          <a:xfrm>
            <a:off x="0" y="1331436"/>
            <a:ext cx="9144000" cy="1588"/>
          </a:xfrm>
          <a:prstGeom prst="straightConnector1">
            <a:avLst/>
          </a:prstGeom>
          <a:noFill/>
          <a:ln cap="flat" cmpd="sng" w="12700">
            <a:solidFill>
              <a:srgbClr val="BBAA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8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 b="1" i="0" sz="18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6.jpg"/><Relationship Id="rId7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geeksforgeeks.org/java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javatpoint.com/java-double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javatpoint.com/java-boolean" TargetMode="External"/><Relationship Id="rId4" Type="http://schemas.openxmlformats.org/officeDocument/2006/relationships/hyperlink" Target="https://www.javatpoint.com/post/java-character" TargetMode="External"/><Relationship Id="rId9" Type="http://schemas.openxmlformats.org/officeDocument/2006/relationships/hyperlink" Target="https://www.javatpoint.com/java-float" TargetMode="External"/><Relationship Id="rId5" Type="http://schemas.openxmlformats.org/officeDocument/2006/relationships/hyperlink" Target="https://www.javatpoint.com/java-byte" TargetMode="External"/><Relationship Id="rId6" Type="http://schemas.openxmlformats.org/officeDocument/2006/relationships/hyperlink" Target="https://www.javatpoint.com/java-short" TargetMode="External"/><Relationship Id="rId7" Type="http://schemas.openxmlformats.org/officeDocument/2006/relationships/hyperlink" Target="https://www.javatpoint.com/java-integer" TargetMode="External"/><Relationship Id="rId8" Type="http://schemas.openxmlformats.org/officeDocument/2006/relationships/hyperlink" Target="https://www.javatpoint.com/java-lo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3680" y="4957707"/>
            <a:ext cx="1290320" cy="1887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"/>
          <p:cNvGrpSpPr/>
          <p:nvPr/>
        </p:nvGrpSpPr>
        <p:grpSpPr>
          <a:xfrm>
            <a:off x="472440" y="2225039"/>
            <a:ext cx="8650224" cy="1655063"/>
            <a:chOff x="472440" y="2225039"/>
            <a:chExt cx="8650224" cy="1655063"/>
          </a:xfrm>
        </p:grpSpPr>
        <p:pic>
          <p:nvPicPr>
            <p:cNvPr id="100" name="Google Shape;10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440" y="2225039"/>
              <a:ext cx="8650224" cy="1655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7531" y="2687319"/>
              <a:ext cx="7605928" cy="5808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523" y="188595"/>
            <a:ext cx="1274571" cy="99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9720" y="188595"/>
            <a:ext cx="4123435" cy="97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"/>
          <p:cNvSpPr txBox="1"/>
          <p:nvPr/>
        </p:nvSpPr>
        <p:spPr>
          <a:xfrm>
            <a:off x="8288528" y="6563359"/>
            <a:ext cx="116839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286503" y="6704482"/>
            <a:ext cx="143002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JAIN UNIVERSITY BCA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305104" y="4321809"/>
            <a:ext cx="691070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SUBJECT:	PROGRAMMING IN JAVA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SEMESTER: 3</a:t>
            </a:r>
            <a:r>
              <a:rPr b="1" baseline="30000" lang="en-IN" sz="315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rd </a:t>
            </a: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Semester BCA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28600" y="152401"/>
            <a:ext cx="7391400" cy="664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What is Package in Java?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PACKAGE in Java</a:t>
            </a:r>
            <a:r>
              <a:rPr lang="en-IN" sz="1800">
                <a:solidFill>
                  <a:schemeClr val="lt1"/>
                </a:solidFill>
              </a:rPr>
              <a:t> is a collection of classes, sub-packages, and interfaces. It helps organize your classes into a folder structure and make it easy to locate and use them.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Advantages: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It helps improve code reusability.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classes with the same name cannot appear in the same package, they can appear in different packages</a:t>
            </a:r>
            <a:r>
              <a:rPr lang="en-IN" sz="1800"/>
              <a:t>. 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Syntax:-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package  nameOfPackage</a:t>
            </a:r>
            <a:r>
              <a:rPr lang="en-IN" sz="1800"/>
              <a:t>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/>
          <p:nvPr/>
        </p:nvSpPr>
        <p:spPr>
          <a:xfrm>
            <a:off x="381000" y="228600"/>
            <a:ext cx="7620000" cy="6100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Package</a:t>
            </a:r>
            <a:r>
              <a:rPr lang="en-IN" sz="1800">
                <a:solidFill>
                  <a:srgbClr val="F2F2F2"/>
                </a:solidFill>
              </a:rPr>
              <a:t> in </a:t>
            </a:r>
            <a:r>
              <a:rPr lang="en-IN" sz="1800" u="sng">
                <a:solidFill>
                  <a:srgbClr val="F2F2F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lang="en-IN" sz="1800">
                <a:solidFill>
                  <a:srgbClr val="F2F2F2"/>
                </a:solidFill>
              </a:rPr>
              <a:t> is a mechanism to encapsulate a group of classes, sub packages and interfaces.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PACKAGE in Java</a:t>
            </a:r>
            <a:r>
              <a:rPr lang="en-IN" sz="1800">
                <a:solidFill>
                  <a:schemeClr val="lt1"/>
                </a:solidFill>
              </a:rPr>
              <a:t> is a collection of classes, sub-packages, and interfaces. It helps organize your classes into a folder structure and make it easy to locate and use them.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Advantages: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It helps improve code reusability.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classes with the same name cannot appear in the same package, they can appear in different packages</a:t>
            </a:r>
            <a:r>
              <a:rPr lang="en-IN" sz="1800"/>
              <a:t>. 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Syntax:-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package  nameOfPackage</a:t>
            </a:r>
            <a:r>
              <a:rPr lang="en-IN" sz="1800"/>
              <a:t>;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/>
          <p:nvPr/>
        </p:nvSpPr>
        <p:spPr>
          <a:xfrm>
            <a:off x="152400" y="76200"/>
            <a:ext cx="883920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Package names and directory structure are closely related</a:t>
            </a:r>
            <a:r>
              <a:rPr lang="en-IN" sz="18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 </a:t>
            </a:r>
            <a:r>
              <a:rPr lang="en-IN" sz="1800">
                <a:solidFill>
                  <a:srgbClr val="F2F2F2"/>
                </a:solidFill>
              </a:rPr>
              <a:t>For example if a package name is </a:t>
            </a:r>
            <a:r>
              <a:rPr i="1" lang="en-IN" sz="1800">
                <a:solidFill>
                  <a:srgbClr val="F2F2F2"/>
                </a:solidFill>
              </a:rPr>
              <a:t>college.staff.cse</a:t>
            </a:r>
            <a:r>
              <a:rPr lang="en-IN" sz="1800">
                <a:solidFill>
                  <a:srgbClr val="F2F2F2"/>
                </a:solidFill>
              </a:rPr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N" sz="1800">
                <a:solidFill>
                  <a:srgbClr val="F2F2F2"/>
                </a:solidFill>
              </a:rPr>
              <a:t>staff</a:t>
            </a:r>
            <a:r>
              <a:rPr lang="en-IN" sz="1800">
                <a:solidFill>
                  <a:srgbClr val="F2F2F2"/>
                </a:solidFill>
              </a:rPr>
              <a:t> and </a:t>
            </a:r>
            <a:r>
              <a:rPr i="1" lang="en-IN" sz="1800">
                <a:solidFill>
                  <a:srgbClr val="F2F2F2"/>
                </a:solidFill>
              </a:rPr>
              <a:t>cse</a:t>
            </a:r>
            <a:r>
              <a:rPr lang="en-IN" sz="1800">
                <a:solidFill>
                  <a:srgbClr val="F2F2F2"/>
                </a:solidFill>
              </a:rPr>
              <a:t> such that </a:t>
            </a:r>
            <a:r>
              <a:rPr i="1" lang="en-IN" sz="1800">
                <a:solidFill>
                  <a:srgbClr val="F2F2F2"/>
                </a:solidFill>
              </a:rPr>
              <a:t>cse</a:t>
            </a:r>
            <a:r>
              <a:rPr lang="en-IN" sz="1800">
                <a:solidFill>
                  <a:srgbClr val="F2F2F2"/>
                </a:solidFill>
              </a:rPr>
              <a:t> is present in </a:t>
            </a:r>
            <a:r>
              <a:rPr i="1" lang="en-IN" sz="1800">
                <a:solidFill>
                  <a:srgbClr val="F2F2F2"/>
                </a:solidFill>
              </a:rPr>
              <a:t>staff</a:t>
            </a:r>
            <a:r>
              <a:rPr lang="en-IN" sz="1800">
                <a:solidFill>
                  <a:srgbClr val="F2F2F2"/>
                </a:solidFill>
              </a:rPr>
              <a:t> and </a:t>
            </a:r>
            <a:r>
              <a:rPr i="1" lang="en-IN" sz="1800">
                <a:solidFill>
                  <a:srgbClr val="F2F2F2"/>
                </a:solidFill>
              </a:rPr>
              <a:t>staff</a:t>
            </a:r>
            <a:r>
              <a:rPr lang="en-IN" sz="1800">
                <a:solidFill>
                  <a:srgbClr val="F2F2F2"/>
                </a:solidFill>
              </a:rPr>
              <a:t> is present inside </a:t>
            </a:r>
            <a:r>
              <a:rPr i="1" lang="en-IN" sz="1800">
                <a:solidFill>
                  <a:srgbClr val="F2F2F2"/>
                </a:solidFill>
              </a:rPr>
              <a:t>college</a:t>
            </a:r>
            <a:r>
              <a:rPr lang="en-IN" sz="1800">
                <a:solidFill>
                  <a:srgbClr val="F2F2F2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Packages that are inside another package are the </a:t>
            </a:r>
            <a:r>
              <a:rPr b="1" lang="en-IN" sz="1800">
                <a:solidFill>
                  <a:srgbClr val="F2F2F2"/>
                </a:solidFill>
              </a:rPr>
              <a:t>subpackages</a:t>
            </a:r>
            <a:r>
              <a:rPr lang="en-IN" sz="1800">
                <a:solidFill>
                  <a:srgbClr val="F2F2F2"/>
                </a:solidFill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import java.util.*; 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util</a:t>
            </a:r>
            <a:r>
              <a:rPr lang="en-IN" sz="1800">
                <a:solidFill>
                  <a:srgbClr val="F2F2F2"/>
                </a:solidFill>
              </a:rPr>
              <a:t> is a subpackage created inside </a:t>
            </a:r>
            <a:r>
              <a:rPr b="1" lang="en-IN" sz="1800">
                <a:solidFill>
                  <a:srgbClr val="F2F2F2"/>
                </a:solidFill>
              </a:rPr>
              <a:t>java</a:t>
            </a:r>
            <a:r>
              <a:rPr lang="en-IN" sz="1800">
                <a:solidFill>
                  <a:srgbClr val="F2F2F2"/>
                </a:solidFill>
              </a:rPr>
              <a:t> package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.  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Accessing classes inside a package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Consider following two statements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// import the Vector class from util package. import java.util.vector;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// import all the classes from util package import java.util</a:t>
            </a:r>
            <a:r>
              <a:rPr lang="en-IN" sz="1800">
                <a:solidFill>
                  <a:schemeClr val="lt1"/>
                </a:solidFill>
              </a:rPr>
              <a:t>.*;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 </a:t>
            </a:r>
            <a:r>
              <a:rPr b="1" lang="en-IN" sz="1800">
                <a:solidFill>
                  <a:schemeClr val="lt1"/>
                </a:solidFill>
              </a:rPr>
              <a:t>Types of packages: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4525356"/>
            <a:ext cx="4495799" cy="149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/>
          <p:nvPr/>
        </p:nvSpPr>
        <p:spPr>
          <a:xfrm>
            <a:off x="228600" y="152400"/>
            <a:ext cx="69342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Built-in Packages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java.lang: </a:t>
            </a:r>
            <a:r>
              <a:rPr lang="en-IN" sz="1800">
                <a:solidFill>
                  <a:srgbClr val="F2F2F2"/>
                </a:solidFill>
              </a:rPr>
              <a:t>classed which defines primitive data types, math operations). 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java.io: </a:t>
            </a:r>
            <a:r>
              <a:rPr lang="en-IN" sz="1800">
                <a:solidFill>
                  <a:srgbClr val="F2F2F2"/>
                </a:solidFill>
              </a:rPr>
              <a:t>Contains classed for supporting input / output operations. 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java.applet: </a:t>
            </a:r>
            <a:r>
              <a:rPr lang="en-IN" sz="1800">
                <a:solidFill>
                  <a:srgbClr val="F2F2F2"/>
                </a:solidFill>
              </a:rPr>
              <a:t>Contains classes for creating Applets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java.awt: </a:t>
            </a:r>
            <a:r>
              <a:rPr lang="en-IN" sz="1800">
                <a:solidFill>
                  <a:srgbClr val="F2F2F2"/>
                </a:solidFill>
              </a:rPr>
              <a:t>Contain classes for implementing the components for graphical user interfaces (like button , ;menus etc). 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F2F2F2"/>
                </a:solidFill>
              </a:rPr>
              <a:t>User-defined packages</a:t>
            </a:r>
            <a:r>
              <a:rPr lang="en-IN" sz="1800">
                <a:solidFill>
                  <a:srgbClr val="F2F2F2"/>
                </a:solidFill>
              </a:rPr>
              <a:t> These are the packages that are defined by the user. 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/>
          <p:nvPr/>
        </p:nvSpPr>
        <p:spPr>
          <a:xfrm>
            <a:off x="159521" y="304800"/>
            <a:ext cx="8991600" cy="52449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58700" lIns="0" spcFirstLastPara="1" rIns="0" wrap="square" tIns="158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package, use the </a:t>
            </a:r>
            <a:r>
              <a:rPr b="0" i="0" lang="en-IN" sz="3200" u="none" cap="none" strike="noStrike">
                <a:solidFill>
                  <a:srgbClr val="DC143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keyword: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name:MyPackageClass.java</a:t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77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package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mypack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77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rgbClr val="DD4A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MyPackageClass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7AA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0077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rgbClr val="0077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rgbClr val="0077A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IN" sz="3200" u="none" cap="none" strike="noStrike">
                <a:solidFill>
                  <a:srgbClr val="DD4A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IN" sz="3200" u="none" cap="none" strike="noStrike">
                <a:solidFill>
                  <a:srgbClr val="DD4A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[]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args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4A68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DD4A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en-IN" sz="3200" u="none" cap="none" strike="noStrike">
                <a:solidFill>
                  <a:srgbClr val="DD4A6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println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0" lang="en-IN" sz="3200" u="none" cap="none" strike="noStrike">
                <a:solidFill>
                  <a:srgbClr val="66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"This is my package!"</a:t>
            </a: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b="0" i="0" lang="en-I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200"/>
              <a:buFont typeface="Times New Roman"/>
              <a:buNone/>
            </a:pPr>
            <a:r>
              <a:rPr b="0" i="0" lang="en-IN" sz="3200" u="none" cap="none" strike="noStrik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i="0" sz="32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/>
          <p:nvPr/>
        </p:nvSpPr>
        <p:spPr>
          <a:xfrm>
            <a:off x="152400" y="304800"/>
            <a:ext cx="88392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Save the file as </a:t>
            </a:r>
            <a:r>
              <a:rPr b="1" lang="en-IN" sz="1800">
                <a:solidFill>
                  <a:srgbClr val="F2F2F2"/>
                </a:solidFill>
              </a:rPr>
              <a:t>MyPackageClass.java</a:t>
            </a:r>
            <a:r>
              <a:rPr lang="en-IN" sz="1800">
                <a:solidFill>
                  <a:srgbClr val="F2F2F2"/>
                </a:solidFill>
              </a:rPr>
              <a:t>, and compile 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C:\Users\</a:t>
            </a:r>
            <a:r>
              <a:rPr i="1" lang="en-IN" sz="1800">
                <a:solidFill>
                  <a:srgbClr val="F2F2F2"/>
                </a:solidFill>
              </a:rPr>
              <a:t>Your Name</a:t>
            </a:r>
            <a:r>
              <a:rPr lang="en-IN" sz="1800">
                <a:solidFill>
                  <a:srgbClr val="F2F2F2"/>
                </a:solidFill>
              </a:rPr>
              <a:t>&gt;javac MyPackageClass.java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Then compile the package: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C:\Users\</a:t>
            </a:r>
            <a:r>
              <a:rPr i="1" lang="en-IN" sz="1800">
                <a:solidFill>
                  <a:srgbClr val="F2F2F2"/>
                </a:solidFill>
              </a:rPr>
              <a:t>Your Name</a:t>
            </a:r>
            <a:r>
              <a:rPr lang="en-IN" sz="1800">
                <a:solidFill>
                  <a:srgbClr val="F2F2F2"/>
                </a:solidFill>
              </a:rPr>
              <a:t>&gt;javac -d . MyPackageClass.java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The -d keyword specifies the destination for where to save the class file. You can use any directory name, like c:/user (windows),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When we compiled the package in the example above, a new folder was created, called "mypack".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To run the </a:t>
            </a:r>
            <a:r>
              <a:rPr b="1" lang="en-IN" sz="1800">
                <a:solidFill>
                  <a:srgbClr val="F2F2F2"/>
                </a:solidFill>
              </a:rPr>
              <a:t>MyPackageClass.java</a:t>
            </a:r>
            <a:r>
              <a:rPr lang="en-IN" sz="1800">
                <a:solidFill>
                  <a:srgbClr val="F2F2F2"/>
                </a:solidFill>
              </a:rPr>
              <a:t> file, write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C:\Users\</a:t>
            </a:r>
            <a:r>
              <a:rPr i="1" lang="en-IN" sz="1800">
                <a:solidFill>
                  <a:srgbClr val="F2F2F2"/>
                </a:solidFill>
              </a:rPr>
              <a:t>Your Name</a:t>
            </a:r>
            <a:r>
              <a:rPr lang="en-IN" sz="1800">
                <a:solidFill>
                  <a:srgbClr val="F2F2F2"/>
                </a:solidFill>
              </a:rPr>
              <a:t>&gt;java mypack.MyPackageClass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The output will be:</a:t>
            </a:r>
            <a:endParaRPr sz="1800">
              <a:solidFill>
                <a:srgbClr val="F2F2F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2F2F2"/>
                </a:solidFill>
              </a:rPr>
              <a:t>This is my package!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/>
          <p:nvPr/>
        </p:nvSpPr>
        <p:spPr>
          <a:xfrm>
            <a:off x="76200" y="304800"/>
            <a:ext cx="8610600" cy="5770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We'll create a package named myPackage with two classes: MainClass and MyClass.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package myPackage;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class MainClass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{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static void main(String[] args)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{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System.out.println("Hello from MainClass!");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// Creating an instance of MyClass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MyClass myObject = new MyClass();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myObject.displayMessage();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}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/>
          <p:nvPr/>
        </p:nvSpPr>
        <p:spPr>
          <a:xfrm>
            <a:off x="252813" y="457200"/>
            <a:ext cx="8686800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package  myPackage;myPackage myPackage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public class MyClass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public void displayMessage()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System.out.println("Hello from MyClass!");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Open a terminal or command prompt, navigate to the myproject directory, and compile the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javac src/com/example/javac MainClass.java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This will compile both MainClass and MyClass.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Run the compiled program: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java myPackage.MainClass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You should see the output: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Hello from MainClass!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Hello from MyClass!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3680" y="4957707"/>
            <a:ext cx="1290320" cy="188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3" y="188595"/>
            <a:ext cx="1274571" cy="99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9720" y="188595"/>
            <a:ext cx="4123435" cy="97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 txBox="1"/>
          <p:nvPr/>
        </p:nvSpPr>
        <p:spPr>
          <a:xfrm>
            <a:off x="8288528" y="6563359"/>
            <a:ext cx="116839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4286503" y="6704482"/>
            <a:ext cx="143002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JAIN UNIVERSITY BCA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143000" y="1600200"/>
            <a:ext cx="6910705" cy="4074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8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OBJECTS</a:t>
            </a: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IN" sz="88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AND CLASSES</a:t>
            </a:r>
            <a:endParaRPr sz="88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457200" y="16764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b="1" lang="en-IN"/>
              <a:t>What Is An Array Of Objects?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b="1" lang="en-IN"/>
              <a:t>Java Array Of Objects</a:t>
            </a:r>
            <a:r>
              <a:rPr lang="en-IN"/>
              <a:t>, as defined by its name, stores an </a:t>
            </a:r>
            <a:r>
              <a:rPr b="1" lang="en-IN"/>
              <a:t>array of objects</a:t>
            </a:r>
            <a:r>
              <a:rPr lang="en-IN"/>
              <a:t>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The array elements store the location of the reference variables of the object.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b="1" lang="en-IN"/>
              <a:t>Syntax: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Class obj[]= new Class[array_length]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Class ObjectArray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public static void main(String args[])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Account obj[] = new Account[2] 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//obj[0] = new Account();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obj[1] = new Account();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obj[0].setData(1,2);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obj[1].setData(3,4);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System.out.println("For Array Element 0");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obj[0].showData();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System.out.println("For Array Element 1"); </a:t>
            </a:r>
            <a:endParaRPr/>
          </a:p>
        </p:txBody>
      </p:sp>
      <p:sp>
        <p:nvSpPr>
          <p:cNvPr id="122" name="Google Shape;122;p3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</a:pPr>
            <a:r>
              <a:rPr lang="en-IN"/>
              <a:t>WHAT IS AN ARRAY OF OBJECTS?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obj[0].showData();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System.out.println("For Array Element 1");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obj[1].showData();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} class Account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{ int a; int b;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public void setData(int c,int 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a=c; b=d;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 public void showData()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{ System.out.println("Value of a ="+a);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System.out.println("Value of b ="+b);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rPr lang="en-IN"/>
              <a:t>}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aramond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b="1" lang="en-IN"/>
              <a:t>Output: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For Array Element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 Value of a =1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Value of b =2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 For Array Element 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Value of a =3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Garamond"/>
              <a:buNone/>
            </a:pPr>
            <a:r>
              <a:rPr lang="en-IN"/>
              <a:t>Value of b =4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/>
          <p:nvPr/>
        </p:nvSpPr>
        <p:spPr>
          <a:xfrm>
            <a:off x="732746" y="137549"/>
            <a:ext cx="80010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classes in 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wrapper class in Java</a:t>
            </a: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provides the mechanism </a:t>
            </a:r>
            <a:r>
              <a:rPr i="1"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convert primitive into object and object into primitive</a:t>
            </a: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graphicFrame>
        <p:nvGraphicFramePr>
          <p:cNvPr id="138" name="Google Shape;138;p6"/>
          <p:cNvGraphicFramePr/>
          <p:nvPr/>
        </p:nvGraphicFramePr>
        <p:xfrm>
          <a:off x="533400" y="2745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{EEA429D5-F930-449B-9989-73D834BDB761}</a:tableStyleId>
              </a:tblPr>
              <a:tblGrid>
                <a:gridCol w="3233750"/>
                <a:gridCol w="3233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Primitive Type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Wrapper class</a:t>
                      </a:r>
                      <a:endParaRPr/>
                    </a:p>
                  </a:txBody>
                  <a:tcPr marT="91450" marB="91450" marR="91450" marL="91450">
                    <a:lnL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9B7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7CCBE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boolean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Boolean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char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Character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byte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Byte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short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Short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Integer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long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Long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float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9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Float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>
                          <a:solidFill>
                            <a:srgbClr val="333333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double</a:t>
                      </a:r>
                      <a:endParaRPr/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sng" cap="none" strike="noStrike">
                          <a:solidFill>
                            <a:srgbClr val="008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0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Double</a:t>
                      </a:r>
                      <a:endParaRPr sz="1800" u="none" cap="none" strike="noStrike">
                        <a:solidFill>
                          <a:srgbClr val="333333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0950" marB="60950" marR="60950" marL="60950">
                    <a:lnL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7CCB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6408" y="609600"/>
            <a:ext cx="845179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Autoboxing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The automatic conversion of primitive data type into its corresponding wrapper class is known as autoboxing,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Wrapper class Example: Primitive to Wrapper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//Java program to convert primitive into objects 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public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class</a:t>
            </a:r>
            <a:r>
              <a:rPr lang="en-IN" sz="1800">
                <a:solidFill>
                  <a:schemeClr val="lt1"/>
                </a:solidFill>
              </a:rPr>
              <a:t> WrapperExample3{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public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static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void</a:t>
            </a:r>
            <a:r>
              <a:rPr lang="en-IN" sz="1800">
                <a:solidFill>
                  <a:schemeClr val="lt1"/>
                </a:solidFill>
              </a:rPr>
              <a:t> main(String args[]){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byte</a:t>
            </a:r>
            <a:r>
              <a:rPr lang="en-IN" sz="1800">
                <a:solidFill>
                  <a:schemeClr val="lt1"/>
                </a:solidFill>
              </a:rPr>
              <a:t> b=10;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short</a:t>
            </a:r>
            <a:r>
              <a:rPr lang="en-IN" sz="1800">
                <a:solidFill>
                  <a:schemeClr val="lt1"/>
                </a:solidFill>
              </a:rPr>
              <a:t> s=20;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int</a:t>
            </a:r>
            <a:r>
              <a:rPr lang="en-IN" sz="1800">
                <a:solidFill>
                  <a:schemeClr val="lt1"/>
                </a:solidFill>
              </a:rPr>
              <a:t> i=30;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long</a:t>
            </a:r>
            <a:r>
              <a:rPr lang="en-IN" sz="1800">
                <a:solidFill>
                  <a:schemeClr val="lt1"/>
                </a:solidFill>
              </a:rPr>
              <a:t> l=40;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float</a:t>
            </a:r>
            <a:r>
              <a:rPr lang="en-IN" sz="1800">
                <a:solidFill>
                  <a:schemeClr val="lt1"/>
                </a:solidFill>
              </a:rPr>
              <a:t> f=50.0F;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double</a:t>
            </a:r>
            <a:r>
              <a:rPr lang="en-IN" sz="1800">
                <a:solidFill>
                  <a:schemeClr val="lt1"/>
                </a:solidFill>
              </a:rPr>
              <a:t> d=60.0D;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char</a:t>
            </a:r>
            <a:r>
              <a:rPr lang="en-IN" sz="1800">
                <a:solidFill>
                  <a:schemeClr val="lt1"/>
                </a:solidFill>
              </a:rPr>
              <a:t> c='a';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boolean</a:t>
            </a:r>
            <a:r>
              <a:rPr lang="en-IN" sz="1800">
                <a:solidFill>
                  <a:schemeClr val="lt1"/>
                </a:solidFill>
              </a:rPr>
              <a:t> b2=</a:t>
            </a:r>
            <a:r>
              <a:rPr b="1" lang="en-IN" sz="1800">
                <a:solidFill>
                  <a:schemeClr val="lt1"/>
                </a:solidFill>
              </a:rPr>
              <a:t>true</a:t>
            </a:r>
            <a:r>
              <a:rPr lang="en-IN" sz="1800">
                <a:solidFill>
                  <a:schemeClr val="lt1"/>
                </a:solidFill>
              </a:rPr>
              <a:t>;  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/>
          <p:nvPr/>
        </p:nvSpPr>
        <p:spPr>
          <a:xfrm>
            <a:off x="762000" y="474345"/>
            <a:ext cx="609600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//Autoboxing: Converting primitives into objects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Byte byteobj=b;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Short shortobj=s;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Integer intobj=i;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Long longobj=l;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Float floatobj=f;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Double doubleobj=d;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Character charobj=c;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Boolean boolobj=b2; 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/>
              <a:t>//</a:t>
            </a:r>
            <a:r>
              <a:rPr lang="en-IN" sz="1800">
                <a:solidFill>
                  <a:schemeClr val="lt1"/>
                </a:solidFill>
              </a:rPr>
              <a:t>Unboxing: Converting Objects to Primitives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byte</a:t>
            </a:r>
            <a:r>
              <a:rPr lang="en-IN" sz="1800">
                <a:solidFill>
                  <a:schemeClr val="lt1"/>
                </a:solidFill>
              </a:rPr>
              <a:t> bytevalue=byteobj;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short</a:t>
            </a:r>
            <a:r>
              <a:rPr lang="en-IN" sz="1800">
                <a:solidFill>
                  <a:schemeClr val="lt1"/>
                </a:solidFill>
              </a:rPr>
              <a:t> shortvalue=shortobj;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int</a:t>
            </a:r>
            <a:r>
              <a:rPr lang="en-IN" sz="1800">
                <a:solidFill>
                  <a:schemeClr val="lt1"/>
                </a:solidFill>
              </a:rPr>
              <a:t> intvalue=intobj;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long</a:t>
            </a:r>
            <a:r>
              <a:rPr lang="en-IN" sz="1800">
                <a:solidFill>
                  <a:schemeClr val="lt1"/>
                </a:solidFill>
              </a:rPr>
              <a:t> longvalue=longobj;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float</a:t>
            </a:r>
            <a:r>
              <a:rPr lang="en-IN" sz="1800">
                <a:solidFill>
                  <a:schemeClr val="lt1"/>
                </a:solidFill>
              </a:rPr>
              <a:t> floatvalue=floatobj;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double</a:t>
            </a:r>
            <a:r>
              <a:rPr lang="en-IN" sz="1800">
                <a:solidFill>
                  <a:schemeClr val="lt1"/>
                </a:solidFill>
              </a:rPr>
              <a:t> doublevalue=doubleobj;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char</a:t>
            </a:r>
            <a:r>
              <a:rPr lang="en-IN" sz="1800">
                <a:solidFill>
                  <a:schemeClr val="lt1"/>
                </a:solidFill>
              </a:rPr>
              <a:t> charvalue=charobj; 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boolean</a:t>
            </a:r>
            <a:r>
              <a:rPr lang="en-IN" sz="1800">
                <a:solidFill>
                  <a:schemeClr val="lt1"/>
                </a:solidFill>
              </a:rPr>
              <a:t> boolvalue=boolobj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228600" y="609600"/>
            <a:ext cx="86868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 object-oriented programming, a dependency between classes occurs when one class relies on another class, typically through method parameters or local variables.;  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Example: Dependency between Library and Book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In this example, the Library class has a method that depends on the Book class to perform a book checkout operation</a:t>
            </a:r>
            <a:r>
              <a:rPr lang="en-IN" sz="18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Association in object-oriented programming represents a relationship between two or more classes. It is a way of connecting classes and can be classified into various types, such as one-to-one, one-to-many, and many-to-many associations</a:t>
            </a:r>
            <a:r>
              <a:rPr lang="en-IN" sz="1800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Example: Association between Student and Course classes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Consider two classes: Student and Course. A student can be associated with multiple courses, and a course can have multiple students. This is an example of a many-to-many association.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Aggregation in Java is a type of class relationship where one class contains an object of another class,. Aggregation represents a "has-a" relationship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EXAMPLE</a:t>
            </a:r>
            <a:r>
              <a:rPr lang="en-IN" sz="1800">
                <a:solidFill>
                  <a:schemeClr val="lt1"/>
                </a:solidFill>
              </a:rPr>
              <a:t> of aggregation between a University and a Department class: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java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2023-12-20T13:10:50Z</dcterms:created>
  <dc:creator>Sushma Kumar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2023-12-20T00:00:00Z</vt:filetime>
  </property>
  <property fmtid="{D5CDD505-2E9C-101B-9397-08002B2CF9AE}" pid="5" name="Producer">
    <vt:lpwstr>3-Heights(TM) PDF Security Shell 4.8.25.2 (http://www.pdf-tools.com)</vt:lpwstr>
  </property>
</Properties>
</file>