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7"/>
  </p:notesMasterIdLst>
  <p:sldIdLst>
    <p:sldId id="256" r:id="rId2"/>
    <p:sldId id="259" r:id="rId3"/>
    <p:sldId id="265" r:id="rId4"/>
    <p:sldId id="258" r:id="rId5"/>
    <p:sldId id="264" r:id="rId6"/>
    <p:sldId id="263" r:id="rId7"/>
    <p:sldId id="277" r:id="rId8"/>
    <p:sldId id="287" r:id="rId9"/>
    <p:sldId id="275" r:id="rId10"/>
    <p:sldId id="260" r:id="rId11"/>
    <p:sldId id="272" r:id="rId12"/>
    <p:sldId id="273" r:id="rId13"/>
    <p:sldId id="276" r:id="rId14"/>
    <p:sldId id="289" r:id="rId15"/>
    <p:sldId id="285" r:id="rId16"/>
  </p:sldIdLst>
  <p:sldSz cx="9144000" cy="5143500" type="screen16x9"/>
  <p:notesSz cx="6858000" cy="9144000"/>
  <p:embeddedFontLst>
    <p:embeddedFont>
      <p:font typeface="Bebas Neue" panose="020B0606020202050201" pitchFamily="34" charset="0"/>
      <p:regular r:id="rId18"/>
    </p:embeddedFont>
    <p:embeddedFont>
      <p:font typeface="Bodoni MT" panose="02070603080606020203" pitchFamily="18" charset="0"/>
      <p:regular r:id="rId19"/>
      <p:bold r:id="rId20"/>
      <p:italic r:id="rId21"/>
      <p:boldItalic r:id="rId22"/>
    </p:embeddedFont>
    <p:embeddedFont>
      <p:font typeface="Nunito" pitchFamily="2" charset="0"/>
      <p:regular r:id="rId23"/>
      <p:bold r:id="rId24"/>
      <p:italic r:id="rId25"/>
      <p:boldItalic r:id="rId26"/>
    </p:embeddedFont>
    <p:embeddedFont>
      <p:font typeface="Raleway Medium"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9DBA49-1DF8-4BFF-A8A5-1320A4F50265}">
  <a:tblStyle styleId="{0F9DBA49-1DF8-4BFF-A8A5-1320A4F502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660"/>
  </p:normalViewPr>
  <p:slideViewPr>
    <p:cSldViewPr snapToGrid="0">
      <p:cViewPr varScale="1">
        <p:scale>
          <a:sx n="80" d="100"/>
          <a:sy n="80" d="100"/>
        </p:scale>
        <p:origin x="10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AppData\Roaming\Microsoft\Excel\Book1%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CO2 Emission (000s lbs)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CO2 Emission (000s lbs)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Sheet1!$A$2:$A$7</c:f>
              <c:strCache>
                <c:ptCount val="5"/>
                <c:pt idx="0">
                  <c:v>Air travel from New York City to San Francisco. ( 1 Pasanger)</c:v>
                </c:pt>
                <c:pt idx="1">
                  <c:v>Human Life (1 Year)</c:v>
                </c:pt>
                <c:pt idx="2">
                  <c:v>American Life (1 Year)</c:v>
                </c:pt>
                <c:pt idx="3">
                  <c:v>U.S car anufatureing and fuel consumption ( 1 Year)</c:v>
                </c:pt>
                <c:pt idx="4">
                  <c:v>Training an AI model</c:v>
                </c:pt>
              </c:strCache>
            </c:strRef>
          </c:cat>
          <c:val>
            <c:numRef>
              <c:f>Sheet1!$B$2:$B$7</c:f>
              <c:numCache>
                <c:formatCode>General</c:formatCode>
                <c:ptCount val="6"/>
                <c:pt idx="0">
                  <c:v>2</c:v>
                </c:pt>
                <c:pt idx="1">
                  <c:v>11</c:v>
                </c:pt>
                <c:pt idx="2">
                  <c:v>36.200000000000003</c:v>
                </c:pt>
                <c:pt idx="3">
                  <c:v>126</c:v>
                </c:pt>
                <c:pt idx="4">
                  <c:v>626.20000000000005</c:v>
                </c:pt>
              </c:numCache>
            </c:numRef>
          </c:val>
          <c:extLst>
            <c:ext xmlns:c16="http://schemas.microsoft.com/office/drawing/2014/chart" uri="{C3380CC4-5D6E-409C-BE32-E72D297353CC}">
              <c16:uniqueId val="{00000000-6E0A-4867-8235-B71291CFD859}"/>
            </c:ext>
          </c:extLst>
        </c:ser>
        <c:dLbls>
          <c:dLblPos val="inEnd"/>
          <c:showLegendKey val="0"/>
          <c:showVal val="1"/>
          <c:showCatName val="0"/>
          <c:showSerName val="0"/>
          <c:showPercent val="0"/>
          <c:showBubbleSize val="0"/>
        </c:dLbls>
        <c:gapWidth val="100"/>
        <c:overlap val="-24"/>
        <c:axId val="1089041551"/>
        <c:axId val="1089038671"/>
      </c:barChart>
      <c:catAx>
        <c:axId val="108904155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89038671"/>
        <c:crosses val="autoZero"/>
        <c:auto val="1"/>
        <c:lblAlgn val="ctr"/>
        <c:lblOffset val="100"/>
        <c:noMultiLvlLbl val="0"/>
      </c:catAx>
      <c:valAx>
        <c:axId val="1089038671"/>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890415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0a2de12ba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0a2de12b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10b68f5f6c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10b68f5f6c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0a18aa2564_0_23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0a18aa2564_0_23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0b68f5f6c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0b68f5f6c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10b68f5f6c9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10b68f5f6c9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2"/>
        <p:cNvGrpSpPr/>
        <p:nvPr/>
      </p:nvGrpSpPr>
      <p:grpSpPr>
        <a:xfrm>
          <a:off x="0" y="0"/>
          <a:ext cx="0" cy="0"/>
          <a:chOff x="0" y="0"/>
          <a:chExt cx="0" cy="0"/>
        </a:xfrm>
      </p:grpSpPr>
      <p:sp>
        <p:nvSpPr>
          <p:cNvPr id="1413" name="Google Shape;1413;g10b68f5f6c9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4" name="Google Shape;1414;g10b68f5f6c9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0a18aa2564_0_23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0a18aa2564_0_23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0a2de12baf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0a2de12baf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0a2de12ba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10a2de12ba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0a18aa256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0a18aa256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0a2de12baf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0a2de12ba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0b68f5f6c9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0b68f5f6c9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0b68f5f6c9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0b68f5f6c9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10b68f5f6c9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10b68f5f6c9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p:nvPr/>
        </p:nvSpPr>
        <p:spPr>
          <a:xfrm>
            <a:off x="11400" y="0"/>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0" name="Google Shape;10;p2"/>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1" name="Google Shape;11;p2"/>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2" name="Google Shape;12;p2"/>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3" name="Google Shape;13;p2"/>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3356550" y="1165860"/>
            <a:ext cx="4412100" cy="18759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60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356550" y="3041885"/>
            <a:ext cx="44121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3100" b="1">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 name="Google Shape;16;p2"/>
          <p:cNvSpPr txBox="1">
            <a:spLocks noGrp="1"/>
          </p:cNvSpPr>
          <p:nvPr>
            <p:ph type="subTitle" idx="2"/>
          </p:nvPr>
        </p:nvSpPr>
        <p:spPr>
          <a:xfrm>
            <a:off x="3356550" y="3840335"/>
            <a:ext cx="4412100" cy="4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dk1"/>
        </a:solidFill>
        <a:effectLst/>
      </p:bgPr>
    </p:bg>
    <p:spTree>
      <p:nvGrpSpPr>
        <p:cNvPr id="1" name="Shape 158"/>
        <p:cNvGrpSpPr/>
        <p:nvPr/>
      </p:nvGrpSpPr>
      <p:grpSpPr>
        <a:xfrm>
          <a:off x="0" y="0"/>
          <a:ext cx="0" cy="0"/>
          <a:chOff x="0" y="0"/>
          <a:chExt cx="0" cy="0"/>
        </a:xfrm>
      </p:grpSpPr>
      <p:sp>
        <p:nvSpPr>
          <p:cNvPr id="159" name="Google Shape;159;p24"/>
          <p:cNvSpPr txBox="1"/>
          <p:nvPr/>
        </p:nvSpPr>
        <p:spPr>
          <a:xfrm rot="5400000">
            <a:off x="-1536625" y="2730450"/>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160" name="Google Shape;160;p24"/>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1" name="Google Shape;161;p24"/>
          <p:cNvSpPr txBox="1">
            <a:spLocks noGrp="1"/>
          </p:cNvSpPr>
          <p:nvPr>
            <p:ph type="subTitle" idx="1"/>
          </p:nvPr>
        </p:nvSpPr>
        <p:spPr>
          <a:xfrm>
            <a:off x="1181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2" name="Google Shape;162;p24"/>
          <p:cNvSpPr txBox="1">
            <a:spLocks noGrp="1"/>
          </p:cNvSpPr>
          <p:nvPr>
            <p:ph type="subTitle" idx="2"/>
          </p:nvPr>
        </p:nvSpPr>
        <p:spPr>
          <a:xfrm>
            <a:off x="5220425" y="2857791"/>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63" name="Google Shape;163;p24"/>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4"/>
          <p:cNvSpPr txBox="1">
            <a:spLocks noGrp="1"/>
          </p:cNvSpPr>
          <p:nvPr>
            <p:ph type="subTitle" idx="4"/>
          </p:nvPr>
        </p:nvSpPr>
        <p:spPr>
          <a:xfrm>
            <a:off x="5220425" y="3397034"/>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1"/>
        </a:solidFill>
        <a:effectLst/>
      </p:bgPr>
    </p:bg>
    <p:spTree>
      <p:nvGrpSpPr>
        <p:cNvPr id="1" name="Shape 165"/>
        <p:cNvGrpSpPr/>
        <p:nvPr/>
      </p:nvGrpSpPr>
      <p:grpSpPr>
        <a:xfrm>
          <a:off x="0" y="0"/>
          <a:ext cx="0" cy="0"/>
          <a:chOff x="0" y="0"/>
          <a:chExt cx="0" cy="0"/>
        </a:xfrm>
      </p:grpSpPr>
      <p:sp>
        <p:nvSpPr>
          <p:cNvPr id="166" name="Google Shape;166;p25"/>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167" name="Google Shape;167;p25"/>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68" name="Google Shape;168;p25"/>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8724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1" name="Google Shape;171;p25"/>
          <p:cNvSpPr txBox="1">
            <a:spLocks noGrp="1"/>
          </p:cNvSpPr>
          <p:nvPr>
            <p:ph type="title" idx="2"/>
          </p:nvPr>
        </p:nvSpPr>
        <p:spPr>
          <a:xfrm>
            <a:off x="34038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3" name="Google Shape;173;p25"/>
          <p:cNvSpPr txBox="1">
            <a:spLocks noGrp="1"/>
          </p:cNvSpPr>
          <p:nvPr>
            <p:ph type="title" idx="4"/>
          </p:nvPr>
        </p:nvSpPr>
        <p:spPr>
          <a:xfrm>
            <a:off x="5935200" y="2645013"/>
            <a:ext cx="2336400" cy="40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400">
                <a:solidFill>
                  <a:schemeClr val="accent2"/>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75" name="Google Shape;175;p2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176"/>
        <p:cNvGrpSpPr/>
        <p:nvPr/>
      </p:nvGrpSpPr>
      <p:grpSpPr>
        <a:xfrm>
          <a:off x="0" y="0"/>
          <a:ext cx="0" cy="0"/>
          <a:chOff x="0" y="0"/>
          <a:chExt cx="0" cy="0"/>
        </a:xfrm>
      </p:grpSpPr>
      <p:sp>
        <p:nvSpPr>
          <p:cNvPr id="177" name="Google Shape;177;p26"/>
          <p:cNvSpPr txBox="1"/>
          <p:nvPr/>
        </p:nvSpPr>
        <p:spPr>
          <a:xfrm>
            <a:off x="11400" y="41045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8" name="Google Shape;178;p26"/>
          <p:cNvSpPr txBox="1"/>
          <p:nvPr/>
        </p:nvSpPr>
        <p:spPr>
          <a:xfrm>
            <a:off x="11400" y="27761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79" name="Google Shape;179;p26"/>
          <p:cNvSpPr txBox="1">
            <a:spLocks noGrp="1"/>
          </p:cNvSpPr>
          <p:nvPr>
            <p:ph type="title"/>
          </p:nvPr>
        </p:nvSpPr>
        <p:spPr>
          <a:xfrm>
            <a:off x="7226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0" name="Google Shape;180;p26"/>
          <p:cNvSpPr txBox="1">
            <a:spLocks noGrp="1"/>
          </p:cNvSpPr>
          <p:nvPr>
            <p:ph type="subTitle" idx="1"/>
          </p:nvPr>
        </p:nvSpPr>
        <p:spPr>
          <a:xfrm>
            <a:off x="7226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1" name="Google Shape;181;p26"/>
          <p:cNvSpPr txBox="1">
            <a:spLocks noGrp="1"/>
          </p:cNvSpPr>
          <p:nvPr>
            <p:ph type="title" idx="2"/>
          </p:nvPr>
        </p:nvSpPr>
        <p:spPr>
          <a:xfrm>
            <a:off x="34064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2" name="Google Shape;182;p26"/>
          <p:cNvSpPr txBox="1">
            <a:spLocks noGrp="1"/>
          </p:cNvSpPr>
          <p:nvPr>
            <p:ph type="subTitle" idx="3"/>
          </p:nvPr>
        </p:nvSpPr>
        <p:spPr>
          <a:xfrm>
            <a:off x="34064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3" name="Google Shape;183;p26"/>
          <p:cNvSpPr txBox="1">
            <a:spLocks noGrp="1"/>
          </p:cNvSpPr>
          <p:nvPr>
            <p:ph type="title" idx="4"/>
          </p:nvPr>
        </p:nvSpPr>
        <p:spPr>
          <a:xfrm>
            <a:off x="6090275" y="2160687"/>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2500"/>
              <a:buNone/>
              <a:defRPr sz="2500">
                <a:solidFill>
                  <a:schemeClr val="accent2"/>
                </a:solidFill>
              </a:defRPr>
            </a:lvl1pPr>
            <a:lvl2pPr lvl="1" algn="ctr" rtl="0">
              <a:spcBef>
                <a:spcPts val="0"/>
              </a:spcBef>
              <a:spcAft>
                <a:spcPts val="0"/>
              </a:spcAft>
              <a:buClr>
                <a:schemeClr val="accent2"/>
              </a:buClr>
              <a:buSzPts val="2500"/>
              <a:buNone/>
              <a:defRPr sz="2500">
                <a:solidFill>
                  <a:schemeClr val="accent2"/>
                </a:solidFill>
              </a:defRPr>
            </a:lvl2pPr>
            <a:lvl3pPr lvl="2" algn="ctr" rtl="0">
              <a:spcBef>
                <a:spcPts val="0"/>
              </a:spcBef>
              <a:spcAft>
                <a:spcPts val="0"/>
              </a:spcAft>
              <a:buClr>
                <a:schemeClr val="accent2"/>
              </a:buClr>
              <a:buSzPts val="2500"/>
              <a:buNone/>
              <a:defRPr sz="2500">
                <a:solidFill>
                  <a:schemeClr val="accent2"/>
                </a:solidFill>
              </a:defRPr>
            </a:lvl3pPr>
            <a:lvl4pPr lvl="3" algn="ctr" rtl="0">
              <a:spcBef>
                <a:spcPts val="0"/>
              </a:spcBef>
              <a:spcAft>
                <a:spcPts val="0"/>
              </a:spcAft>
              <a:buClr>
                <a:schemeClr val="accent2"/>
              </a:buClr>
              <a:buSzPts val="2500"/>
              <a:buNone/>
              <a:defRPr sz="2500">
                <a:solidFill>
                  <a:schemeClr val="accent2"/>
                </a:solidFill>
              </a:defRPr>
            </a:lvl4pPr>
            <a:lvl5pPr lvl="4" algn="ctr" rtl="0">
              <a:spcBef>
                <a:spcPts val="0"/>
              </a:spcBef>
              <a:spcAft>
                <a:spcPts val="0"/>
              </a:spcAft>
              <a:buClr>
                <a:schemeClr val="accent2"/>
              </a:buClr>
              <a:buSzPts val="2500"/>
              <a:buNone/>
              <a:defRPr sz="2500">
                <a:solidFill>
                  <a:schemeClr val="accent2"/>
                </a:solidFill>
              </a:defRPr>
            </a:lvl5pPr>
            <a:lvl6pPr lvl="5" algn="ctr" rtl="0">
              <a:spcBef>
                <a:spcPts val="0"/>
              </a:spcBef>
              <a:spcAft>
                <a:spcPts val="0"/>
              </a:spcAft>
              <a:buClr>
                <a:schemeClr val="accent2"/>
              </a:buClr>
              <a:buSzPts val="2500"/>
              <a:buNone/>
              <a:defRPr sz="2500">
                <a:solidFill>
                  <a:schemeClr val="accent2"/>
                </a:solidFill>
              </a:defRPr>
            </a:lvl6pPr>
            <a:lvl7pPr lvl="6" algn="ctr" rtl="0">
              <a:spcBef>
                <a:spcPts val="0"/>
              </a:spcBef>
              <a:spcAft>
                <a:spcPts val="0"/>
              </a:spcAft>
              <a:buClr>
                <a:schemeClr val="accent2"/>
              </a:buClr>
              <a:buSzPts val="2500"/>
              <a:buNone/>
              <a:defRPr sz="2500">
                <a:solidFill>
                  <a:schemeClr val="accent2"/>
                </a:solidFill>
              </a:defRPr>
            </a:lvl7pPr>
            <a:lvl8pPr lvl="7" algn="ctr" rtl="0">
              <a:spcBef>
                <a:spcPts val="0"/>
              </a:spcBef>
              <a:spcAft>
                <a:spcPts val="0"/>
              </a:spcAft>
              <a:buClr>
                <a:schemeClr val="accent2"/>
              </a:buClr>
              <a:buSzPts val="2500"/>
              <a:buNone/>
              <a:defRPr sz="2500">
                <a:solidFill>
                  <a:schemeClr val="accent2"/>
                </a:solidFill>
              </a:defRPr>
            </a:lvl8pPr>
            <a:lvl9pPr lvl="8" algn="ctr" rtl="0">
              <a:spcBef>
                <a:spcPts val="0"/>
              </a:spcBef>
              <a:spcAft>
                <a:spcPts val="0"/>
              </a:spcAft>
              <a:buClr>
                <a:schemeClr val="accent2"/>
              </a:buClr>
              <a:buSzPts val="2500"/>
              <a:buNone/>
              <a:defRPr sz="2500">
                <a:solidFill>
                  <a:schemeClr val="accent2"/>
                </a:solidFill>
              </a:defRPr>
            </a:lvl9pPr>
          </a:lstStyle>
          <a:p>
            <a:endParaRPr/>
          </a:p>
        </p:txBody>
      </p:sp>
      <p:sp>
        <p:nvSpPr>
          <p:cNvPr id="184" name="Google Shape;184;p26"/>
          <p:cNvSpPr txBox="1">
            <a:spLocks noGrp="1"/>
          </p:cNvSpPr>
          <p:nvPr>
            <p:ph type="subTitle" idx="5"/>
          </p:nvPr>
        </p:nvSpPr>
        <p:spPr>
          <a:xfrm>
            <a:off x="6090275" y="2781254"/>
            <a:ext cx="2336400" cy="63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2"/>
              </a:buClr>
              <a:buSzPts val="1400"/>
              <a:buNone/>
              <a:defRPr sz="1400">
                <a:solidFill>
                  <a:schemeClr val="accent2"/>
                </a:solidFill>
              </a:defRPr>
            </a:lvl1pPr>
            <a:lvl2pPr lvl="1" algn="ctr" rtl="0">
              <a:lnSpc>
                <a:spcPct val="100000"/>
              </a:lnSpc>
              <a:spcBef>
                <a:spcPts val="0"/>
              </a:spcBef>
              <a:spcAft>
                <a:spcPts val="0"/>
              </a:spcAft>
              <a:buClr>
                <a:schemeClr val="accent2"/>
              </a:buClr>
              <a:buSzPts val="1400"/>
              <a:buNone/>
              <a:defRPr>
                <a:solidFill>
                  <a:schemeClr val="accent2"/>
                </a:solidFill>
              </a:defRPr>
            </a:lvl2pPr>
            <a:lvl3pPr lvl="2" algn="ctr" rtl="0">
              <a:lnSpc>
                <a:spcPct val="100000"/>
              </a:lnSpc>
              <a:spcBef>
                <a:spcPts val="0"/>
              </a:spcBef>
              <a:spcAft>
                <a:spcPts val="0"/>
              </a:spcAft>
              <a:buClr>
                <a:schemeClr val="accent2"/>
              </a:buClr>
              <a:buSzPts val="1400"/>
              <a:buNone/>
              <a:defRPr>
                <a:solidFill>
                  <a:schemeClr val="accent2"/>
                </a:solidFill>
              </a:defRPr>
            </a:lvl3pPr>
            <a:lvl4pPr lvl="3" algn="ctr" rtl="0">
              <a:lnSpc>
                <a:spcPct val="100000"/>
              </a:lnSpc>
              <a:spcBef>
                <a:spcPts val="0"/>
              </a:spcBef>
              <a:spcAft>
                <a:spcPts val="0"/>
              </a:spcAft>
              <a:buClr>
                <a:schemeClr val="accent2"/>
              </a:buClr>
              <a:buSzPts val="1400"/>
              <a:buNone/>
              <a:defRPr>
                <a:solidFill>
                  <a:schemeClr val="accent2"/>
                </a:solidFill>
              </a:defRPr>
            </a:lvl4pPr>
            <a:lvl5pPr lvl="4" algn="ctr" rtl="0">
              <a:lnSpc>
                <a:spcPct val="100000"/>
              </a:lnSpc>
              <a:spcBef>
                <a:spcPts val="0"/>
              </a:spcBef>
              <a:spcAft>
                <a:spcPts val="0"/>
              </a:spcAft>
              <a:buClr>
                <a:schemeClr val="accent2"/>
              </a:buClr>
              <a:buSzPts val="1400"/>
              <a:buNone/>
              <a:defRPr>
                <a:solidFill>
                  <a:schemeClr val="accent2"/>
                </a:solidFill>
              </a:defRPr>
            </a:lvl5pPr>
            <a:lvl6pPr lvl="5" algn="ctr" rtl="0">
              <a:lnSpc>
                <a:spcPct val="100000"/>
              </a:lnSpc>
              <a:spcBef>
                <a:spcPts val="0"/>
              </a:spcBef>
              <a:spcAft>
                <a:spcPts val="0"/>
              </a:spcAft>
              <a:buClr>
                <a:schemeClr val="accent2"/>
              </a:buClr>
              <a:buSzPts val="1400"/>
              <a:buNone/>
              <a:defRPr>
                <a:solidFill>
                  <a:schemeClr val="accent2"/>
                </a:solidFill>
              </a:defRPr>
            </a:lvl6pPr>
            <a:lvl7pPr lvl="6" algn="ctr" rtl="0">
              <a:lnSpc>
                <a:spcPct val="100000"/>
              </a:lnSpc>
              <a:spcBef>
                <a:spcPts val="0"/>
              </a:spcBef>
              <a:spcAft>
                <a:spcPts val="0"/>
              </a:spcAft>
              <a:buClr>
                <a:schemeClr val="accent2"/>
              </a:buClr>
              <a:buSzPts val="1400"/>
              <a:buNone/>
              <a:defRPr>
                <a:solidFill>
                  <a:schemeClr val="accent2"/>
                </a:solidFill>
              </a:defRPr>
            </a:lvl7pPr>
            <a:lvl8pPr lvl="7" algn="ctr" rtl="0">
              <a:lnSpc>
                <a:spcPct val="100000"/>
              </a:lnSpc>
              <a:spcBef>
                <a:spcPts val="0"/>
              </a:spcBef>
              <a:spcAft>
                <a:spcPts val="0"/>
              </a:spcAft>
              <a:buClr>
                <a:schemeClr val="accent2"/>
              </a:buClr>
              <a:buSzPts val="1400"/>
              <a:buNone/>
              <a:defRPr>
                <a:solidFill>
                  <a:schemeClr val="accent2"/>
                </a:solidFill>
              </a:defRPr>
            </a:lvl8pPr>
            <a:lvl9pPr lvl="8" algn="ctr" rtl="0">
              <a:lnSpc>
                <a:spcPct val="100000"/>
              </a:lnSpc>
              <a:spcBef>
                <a:spcPts val="0"/>
              </a:spcBef>
              <a:spcAft>
                <a:spcPts val="0"/>
              </a:spcAft>
              <a:buClr>
                <a:schemeClr val="accent2"/>
              </a:buClr>
              <a:buSzPts val="1400"/>
              <a:buNone/>
              <a:defRPr>
                <a:solidFill>
                  <a:schemeClr val="accent2"/>
                </a:solidFill>
              </a:defRPr>
            </a:lvl9pPr>
          </a:lstStyle>
          <a:p>
            <a:endParaRPr/>
          </a:p>
        </p:txBody>
      </p:sp>
      <p:sp>
        <p:nvSpPr>
          <p:cNvPr id="185" name="Google Shape;185;p26"/>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26"/>
          <p:cNvSpPr txBox="1">
            <a:spLocks noGrp="1"/>
          </p:cNvSpPr>
          <p:nvPr>
            <p:ph type="title" idx="7"/>
          </p:nvPr>
        </p:nvSpPr>
        <p:spPr>
          <a:xfrm>
            <a:off x="7226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7" name="Google Shape;187;p26"/>
          <p:cNvSpPr txBox="1">
            <a:spLocks noGrp="1"/>
          </p:cNvSpPr>
          <p:nvPr>
            <p:ph type="title" idx="8"/>
          </p:nvPr>
        </p:nvSpPr>
        <p:spPr>
          <a:xfrm>
            <a:off x="34064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88" name="Google Shape;188;p26"/>
          <p:cNvSpPr txBox="1">
            <a:spLocks noGrp="1"/>
          </p:cNvSpPr>
          <p:nvPr>
            <p:ph type="title" idx="9"/>
          </p:nvPr>
        </p:nvSpPr>
        <p:spPr>
          <a:xfrm>
            <a:off x="6090275" y="35089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4">
    <p:bg>
      <p:bgPr>
        <a:solidFill>
          <a:schemeClr val="dk1"/>
        </a:solidFill>
        <a:effectLst/>
      </p:bgPr>
    </p:bg>
    <p:spTree>
      <p:nvGrpSpPr>
        <p:cNvPr id="1" name="Shape 189"/>
        <p:cNvGrpSpPr/>
        <p:nvPr/>
      </p:nvGrpSpPr>
      <p:grpSpPr>
        <a:xfrm>
          <a:off x="0" y="0"/>
          <a:ext cx="0" cy="0"/>
          <a:chOff x="0" y="0"/>
          <a:chExt cx="0" cy="0"/>
        </a:xfrm>
      </p:grpSpPr>
      <p:sp>
        <p:nvSpPr>
          <p:cNvPr id="190" name="Google Shape;190;p27"/>
          <p:cNvSpPr txBox="1"/>
          <p:nvPr/>
        </p:nvSpPr>
        <p:spPr>
          <a:xfrm>
            <a:off x="4434900" y="1574750"/>
            <a:ext cx="47091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191" name="Google Shape;191;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500"/>
              <a:buNone/>
              <a:defRPr>
                <a:solidFill>
                  <a:schemeClr val="accent1"/>
                </a:solidFill>
              </a:defRPr>
            </a:lvl1pPr>
            <a:lvl2pPr lvl="1" rtl="0">
              <a:spcBef>
                <a:spcPts val="0"/>
              </a:spcBef>
              <a:spcAft>
                <a:spcPts val="0"/>
              </a:spcAft>
              <a:buClr>
                <a:schemeClr val="accent1"/>
              </a:buClr>
              <a:buSzPts val="3500"/>
              <a:buNone/>
              <a:defRPr>
                <a:solidFill>
                  <a:schemeClr val="accent1"/>
                </a:solidFill>
              </a:defRPr>
            </a:lvl2pPr>
            <a:lvl3pPr lvl="2" rtl="0">
              <a:spcBef>
                <a:spcPts val="0"/>
              </a:spcBef>
              <a:spcAft>
                <a:spcPts val="0"/>
              </a:spcAft>
              <a:buClr>
                <a:schemeClr val="accent1"/>
              </a:buClr>
              <a:buSzPts val="3500"/>
              <a:buNone/>
              <a:defRPr>
                <a:solidFill>
                  <a:schemeClr val="accent1"/>
                </a:solidFill>
              </a:defRPr>
            </a:lvl3pPr>
            <a:lvl4pPr lvl="3" rtl="0">
              <a:spcBef>
                <a:spcPts val="0"/>
              </a:spcBef>
              <a:spcAft>
                <a:spcPts val="0"/>
              </a:spcAft>
              <a:buClr>
                <a:schemeClr val="accent1"/>
              </a:buClr>
              <a:buSzPts val="3500"/>
              <a:buNone/>
              <a:defRPr>
                <a:solidFill>
                  <a:schemeClr val="accent1"/>
                </a:solidFill>
              </a:defRPr>
            </a:lvl4pPr>
            <a:lvl5pPr lvl="4" rtl="0">
              <a:spcBef>
                <a:spcPts val="0"/>
              </a:spcBef>
              <a:spcAft>
                <a:spcPts val="0"/>
              </a:spcAft>
              <a:buClr>
                <a:schemeClr val="accent1"/>
              </a:buClr>
              <a:buSzPts val="3500"/>
              <a:buNone/>
              <a:defRPr>
                <a:solidFill>
                  <a:schemeClr val="accent1"/>
                </a:solidFill>
              </a:defRPr>
            </a:lvl5pPr>
            <a:lvl6pPr lvl="5" rtl="0">
              <a:spcBef>
                <a:spcPts val="0"/>
              </a:spcBef>
              <a:spcAft>
                <a:spcPts val="0"/>
              </a:spcAft>
              <a:buClr>
                <a:schemeClr val="accent1"/>
              </a:buClr>
              <a:buSzPts val="3500"/>
              <a:buNone/>
              <a:defRPr>
                <a:solidFill>
                  <a:schemeClr val="accent1"/>
                </a:solidFill>
              </a:defRPr>
            </a:lvl6pPr>
            <a:lvl7pPr lvl="6" rtl="0">
              <a:spcBef>
                <a:spcPts val="0"/>
              </a:spcBef>
              <a:spcAft>
                <a:spcPts val="0"/>
              </a:spcAft>
              <a:buClr>
                <a:schemeClr val="accent1"/>
              </a:buClr>
              <a:buSzPts val="3500"/>
              <a:buNone/>
              <a:defRPr>
                <a:solidFill>
                  <a:schemeClr val="accent1"/>
                </a:solidFill>
              </a:defRPr>
            </a:lvl7pPr>
            <a:lvl8pPr lvl="7" rtl="0">
              <a:spcBef>
                <a:spcPts val="0"/>
              </a:spcBef>
              <a:spcAft>
                <a:spcPts val="0"/>
              </a:spcAft>
              <a:buClr>
                <a:schemeClr val="accent1"/>
              </a:buClr>
              <a:buSzPts val="3500"/>
              <a:buNone/>
              <a:defRPr>
                <a:solidFill>
                  <a:schemeClr val="accent1"/>
                </a:solidFill>
              </a:defRPr>
            </a:lvl8pPr>
            <a:lvl9pPr lvl="8" rtl="0">
              <a:spcBef>
                <a:spcPts val="0"/>
              </a:spcBef>
              <a:spcAft>
                <a:spcPts val="0"/>
              </a:spcAft>
              <a:buClr>
                <a:schemeClr val="accent1"/>
              </a:buClr>
              <a:buSzPts val="3500"/>
              <a:buNone/>
              <a:defRPr>
                <a:solidFill>
                  <a:schemeClr val="accent1"/>
                </a:solidFill>
              </a:defRPr>
            </a:lvl9pPr>
          </a:lstStyle>
          <a:p>
            <a:endParaRPr/>
          </a:p>
        </p:txBody>
      </p:sp>
      <p:sp>
        <p:nvSpPr>
          <p:cNvPr id="192" name="Google Shape;192;p27"/>
          <p:cNvSpPr txBox="1">
            <a:spLocks noGrp="1"/>
          </p:cNvSpPr>
          <p:nvPr>
            <p:ph type="title" idx="2"/>
          </p:nvPr>
        </p:nvSpPr>
        <p:spPr>
          <a:xfrm>
            <a:off x="731342"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7"/>
          <p:cNvSpPr txBox="1">
            <a:spLocks noGrp="1"/>
          </p:cNvSpPr>
          <p:nvPr>
            <p:ph type="subTitle" idx="1"/>
          </p:nvPr>
        </p:nvSpPr>
        <p:spPr>
          <a:xfrm>
            <a:off x="731342"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4" name="Google Shape;194;p27"/>
          <p:cNvSpPr txBox="1">
            <a:spLocks noGrp="1"/>
          </p:cNvSpPr>
          <p:nvPr>
            <p:ph type="title" idx="3"/>
          </p:nvPr>
        </p:nvSpPr>
        <p:spPr>
          <a:xfrm>
            <a:off x="3430611"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7"/>
          <p:cNvSpPr txBox="1">
            <a:spLocks noGrp="1"/>
          </p:cNvSpPr>
          <p:nvPr>
            <p:ph type="subTitle" idx="4"/>
          </p:nvPr>
        </p:nvSpPr>
        <p:spPr>
          <a:xfrm>
            <a:off x="3430611"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7"/>
          <p:cNvSpPr txBox="1">
            <a:spLocks noGrp="1"/>
          </p:cNvSpPr>
          <p:nvPr>
            <p:ph type="title" idx="5"/>
          </p:nvPr>
        </p:nvSpPr>
        <p:spPr>
          <a:xfrm>
            <a:off x="6129887" y="2905242"/>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7"/>
          <p:cNvSpPr txBox="1">
            <a:spLocks noGrp="1"/>
          </p:cNvSpPr>
          <p:nvPr>
            <p:ph type="subTitle" idx="6"/>
          </p:nvPr>
        </p:nvSpPr>
        <p:spPr>
          <a:xfrm>
            <a:off x="6129887" y="3415567"/>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207"/>
        <p:cNvGrpSpPr/>
        <p:nvPr/>
      </p:nvGrpSpPr>
      <p:grpSpPr>
        <a:xfrm>
          <a:off x="0" y="0"/>
          <a:ext cx="0" cy="0"/>
          <a:chOff x="0" y="0"/>
          <a:chExt cx="0" cy="0"/>
        </a:xfrm>
      </p:grpSpPr>
      <p:sp>
        <p:nvSpPr>
          <p:cNvPr id="208" name="Google Shape;208;p29"/>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09" name="Google Shape;209;p29"/>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0" name="Google Shape;210;p29"/>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11" name="Google Shape;211;p29"/>
          <p:cNvSpPr/>
          <p:nvPr/>
        </p:nvSpPr>
        <p:spPr>
          <a:xfrm>
            <a:off x="712400" y="1168200"/>
            <a:ext cx="7716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txBox="1">
            <a:spLocks noGrp="1"/>
          </p:cNvSpPr>
          <p:nvPr>
            <p:ph type="title"/>
          </p:nvPr>
        </p:nvSpPr>
        <p:spPr>
          <a:xfrm>
            <a:off x="119586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3" name="Google Shape;213;p29"/>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29"/>
          <p:cNvSpPr txBox="1">
            <a:spLocks noGrp="1"/>
          </p:cNvSpPr>
          <p:nvPr>
            <p:ph type="title" idx="2"/>
          </p:nvPr>
        </p:nvSpPr>
        <p:spPr>
          <a:xfrm>
            <a:off x="5081043" y="1454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5" name="Google Shape;215;p29"/>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9"/>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7" name="Google Shape;217;p29"/>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9"/>
          <p:cNvSpPr txBox="1">
            <a:spLocks noGrp="1"/>
          </p:cNvSpPr>
          <p:nvPr>
            <p:ph type="title" idx="6"/>
          </p:nvPr>
        </p:nvSpPr>
        <p:spPr>
          <a:xfrm>
            <a:off x="5081043" y="32686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19" name="Google Shape;219;p29"/>
          <p:cNvSpPr txBox="1">
            <a:spLocks noGrp="1"/>
          </p:cNvSpPr>
          <p:nvPr>
            <p:ph type="subTitle" idx="7"/>
          </p:nvPr>
        </p:nvSpPr>
        <p:spPr>
          <a:xfrm>
            <a:off x="5081043" y="38551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dk1"/>
        </a:solidFill>
        <a:effectLst/>
      </p:bgPr>
    </p:bg>
    <p:spTree>
      <p:nvGrpSpPr>
        <p:cNvPr id="1" name="Shape 221"/>
        <p:cNvGrpSpPr/>
        <p:nvPr/>
      </p:nvGrpSpPr>
      <p:grpSpPr>
        <a:xfrm>
          <a:off x="0" y="0"/>
          <a:ext cx="0" cy="0"/>
          <a:chOff x="0" y="0"/>
          <a:chExt cx="0" cy="0"/>
        </a:xfrm>
      </p:grpSpPr>
      <p:sp>
        <p:nvSpPr>
          <p:cNvPr id="222" name="Google Shape;222;p30"/>
          <p:cNvSpPr txBox="1"/>
          <p:nvPr/>
        </p:nvSpPr>
        <p:spPr>
          <a:xfrm rot="5400000">
            <a:off x="-1274000" y="22278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3" name="Google Shape;223;p30"/>
          <p:cNvSpPr txBox="1"/>
          <p:nvPr/>
        </p:nvSpPr>
        <p:spPr>
          <a:xfrm rot="5400000">
            <a:off x="6769175" y="2380283"/>
            <a:ext cx="36825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/(AI)/(AI)/</a:t>
            </a:r>
            <a:endParaRPr>
              <a:solidFill>
                <a:schemeClr val="hlink"/>
              </a:solidFill>
            </a:endParaRPr>
          </a:p>
        </p:txBody>
      </p:sp>
      <p:sp>
        <p:nvSpPr>
          <p:cNvPr id="224" name="Google Shape;224;p30"/>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5" name="Google Shape;225;p30"/>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6" name="Google Shape;226;p30"/>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7" name="Google Shape;227;p30"/>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30"/>
          <p:cNvSpPr txBox="1">
            <a:spLocks noGrp="1"/>
          </p:cNvSpPr>
          <p:nvPr>
            <p:ph type="title" idx="4"/>
          </p:nvPr>
        </p:nvSpPr>
        <p:spPr>
          <a:xfrm>
            <a:off x="720000"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29" name="Google Shape;229;p30"/>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0" name="Google Shape;230;p30"/>
          <p:cNvSpPr txBox="1">
            <a:spLocks noGrp="1"/>
          </p:cNvSpPr>
          <p:nvPr>
            <p:ph type="title" idx="6"/>
          </p:nvPr>
        </p:nvSpPr>
        <p:spPr>
          <a:xfrm>
            <a:off x="3419269"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1" name="Google Shape;231;p30"/>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0"/>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3" name="Google Shape;233;p30"/>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30"/>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35" name="Google Shape;235;p30"/>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3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dk1"/>
        </a:solidFill>
        <a:effectLst/>
      </p:bgPr>
    </p:bg>
    <p:spTree>
      <p:nvGrpSpPr>
        <p:cNvPr id="1" name="Shape 237"/>
        <p:cNvGrpSpPr/>
        <p:nvPr/>
      </p:nvGrpSpPr>
      <p:grpSpPr>
        <a:xfrm>
          <a:off x="0" y="0"/>
          <a:ext cx="0" cy="0"/>
          <a:chOff x="0" y="0"/>
          <a:chExt cx="0" cy="0"/>
        </a:xfrm>
      </p:grpSpPr>
      <p:sp>
        <p:nvSpPr>
          <p:cNvPr id="238" name="Google Shape;238;p31"/>
          <p:cNvSpPr txBox="1"/>
          <p:nvPr/>
        </p:nvSpPr>
        <p:spPr>
          <a:xfrm rot="5400000">
            <a:off x="-571525" y="3695550"/>
            <a:ext cx="17523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/(AI)</a:t>
            </a:r>
            <a:endParaRPr>
              <a:solidFill>
                <a:schemeClr val="hlink"/>
              </a:solidFill>
            </a:endParaRPr>
          </a:p>
        </p:txBody>
      </p:sp>
      <p:sp>
        <p:nvSpPr>
          <p:cNvPr id="239" name="Google Shape;239;p31"/>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40" name="Google Shape;240;p31"/>
          <p:cNvSpPr/>
          <p:nvPr/>
        </p:nvSpPr>
        <p:spPr>
          <a:xfrm>
            <a:off x="719509" y="1393266"/>
            <a:ext cx="7704000" cy="296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1"/>
          <p:cNvSpPr txBox="1">
            <a:spLocks noGrp="1"/>
          </p:cNvSpPr>
          <p:nvPr>
            <p:ph type="title" hasCustomPrompt="1"/>
          </p:nvPr>
        </p:nvSpPr>
        <p:spPr>
          <a:xfrm>
            <a:off x="1205424" y="3396700"/>
            <a:ext cx="18132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2" name="Google Shape;242;p31"/>
          <p:cNvSpPr txBox="1">
            <a:spLocks noGrp="1"/>
          </p:cNvSpPr>
          <p:nvPr>
            <p:ph type="title" idx="2" hasCustomPrompt="1"/>
          </p:nvPr>
        </p:nvSpPr>
        <p:spPr>
          <a:xfrm>
            <a:off x="3658409" y="3396700"/>
            <a:ext cx="18159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3" name="Google Shape;243;p31"/>
          <p:cNvSpPr txBox="1">
            <a:spLocks noGrp="1"/>
          </p:cNvSpPr>
          <p:nvPr>
            <p:ph type="title" idx="3" hasCustomPrompt="1"/>
          </p:nvPr>
        </p:nvSpPr>
        <p:spPr>
          <a:xfrm>
            <a:off x="6120687" y="3396704"/>
            <a:ext cx="18288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4500">
                <a:solidFill>
                  <a:schemeClr val="accen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t>xx%</a:t>
            </a:r>
          </a:p>
        </p:txBody>
      </p:sp>
      <p:sp>
        <p:nvSpPr>
          <p:cNvPr id="244" name="Google Shape;244;p31"/>
          <p:cNvSpPr txBox="1">
            <a:spLocks noGrp="1"/>
          </p:cNvSpPr>
          <p:nvPr>
            <p:ph type="title" idx="4"/>
          </p:nvPr>
        </p:nvSpPr>
        <p:spPr>
          <a:xfrm>
            <a:off x="1204084" y="2368650"/>
            <a:ext cx="181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31"/>
          <p:cNvSpPr txBox="1">
            <a:spLocks noGrp="1"/>
          </p:cNvSpPr>
          <p:nvPr>
            <p:ph type="subTitle" idx="1"/>
          </p:nvPr>
        </p:nvSpPr>
        <p:spPr>
          <a:xfrm>
            <a:off x="1204084" y="2878975"/>
            <a:ext cx="18159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6" name="Google Shape;246;p31"/>
          <p:cNvSpPr txBox="1">
            <a:spLocks noGrp="1"/>
          </p:cNvSpPr>
          <p:nvPr>
            <p:ph type="title" idx="5"/>
          </p:nvPr>
        </p:nvSpPr>
        <p:spPr>
          <a:xfrm>
            <a:off x="3658409" y="2368650"/>
            <a:ext cx="1815900" cy="52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7" name="Google Shape;247;p31"/>
          <p:cNvSpPr txBox="1">
            <a:spLocks noGrp="1"/>
          </p:cNvSpPr>
          <p:nvPr>
            <p:ph type="subTitle" idx="6"/>
          </p:nvPr>
        </p:nvSpPr>
        <p:spPr>
          <a:xfrm>
            <a:off x="3658409" y="2875724"/>
            <a:ext cx="1815900" cy="4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31"/>
          <p:cNvSpPr txBox="1">
            <a:spLocks noGrp="1"/>
          </p:cNvSpPr>
          <p:nvPr>
            <p:ph type="title" idx="7"/>
          </p:nvPr>
        </p:nvSpPr>
        <p:spPr>
          <a:xfrm>
            <a:off x="6120687" y="2368650"/>
            <a:ext cx="1828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accent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9" name="Google Shape;249;p31"/>
          <p:cNvSpPr txBox="1">
            <a:spLocks noGrp="1"/>
          </p:cNvSpPr>
          <p:nvPr>
            <p:ph type="subTitle" idx="8"/>
          </p:nvPr>
        </p:nvSpPr>
        <p:spPr>
          <a:xfrm>
            <a:off x="6120687" y="2878975"/>
            <a:ext cx="1828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3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 name="Shape 258"/>
        <p:cNvGrpSpPr/>
        <p:nvPr/>
      </p:nvGrpSpPr>
      <p:grpSpPr>
        <a:xfrm>
          <a:off x="0" y="0"/>
          <a:ext cx="0" cy="0"/>
          <a:chOff x="0" y="0"/>
          <a:chExt cx="0" cy="0"/>
        </a:xfrm>
      </p:grpSpPr>
      <p:grpSp>
        <p:nvGrpSpPr>
          <p:cNvPr id="259" name="Google Shape;259;p33"/>
          <p:cNvGrpSpPr/>
          <p:nvPr/>
        </p:nvGrpSpPr>
        <p:grpSpPr>
          <a:xfrm>
            <a:off x="-457433" y="534990"/>
            <a:ext cx="2192659" cy="557097"/>
            <a:chOff x="2641350" y="846250"/>
            <a:chExt cx="413600" cy="105075"/>
          </a:xfrm>
        </p:grpSpPr>
        <p:sp>
          <p:nvSpPr>
            <p:cNvPr id="260" name="Google Shape;260;p3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33"/>
          <p:cNvGrpSpPr/>
          <p:nvPr/>
        </p:nvGrpSpPr>
        <p:grpSpPr>
          <a:xfrm>
            <a:off x="2881200" y="4514854"/>
            <a:ext cx="3397850" cy="187275"/>
            <a:chOff x="-3237675" y="-1132050"/>
            <a:chExt cx="3397850" cy="187275"/>
          </a:xfrm>
        </p:grpSpPr>
        <p:sp>
          <p:nvSpPr>
            <p:cNvPr id="265" name="Google Shape;265;p3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3"/>
          <p:cNvSpPr txBox="1"/>
          <p:nvPr/>
        </p:nvSpPr>
        <p:spPr>
          <a:xfrm>
            <a:off x="7751741" y="0"/>
            <a:ext cx="2370600" cy="5143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275"/>
        <p:cNvGrpSpPr/>
        <p:nvPr/>
      </p:nvGrpSpPr>
      <p:grpSpPr>
        <a:xfrm>
          <a:off x="0" y="0"/>
          <a:ext cx="0" cy="0"/>
          <a:chOff x="0" y="0"/>
          <a:chExt cx="0" cy="0"/>
        </a:xfrm>
      </p:grpSpPr>
      <p:sp>
        <p:nvSpPr>
          <p:cNvPr id="276" name="Google Shape;276;p34"/>
          <p:cNvSpPr txBox="1"/>
          <p:nvPr/>
        </p:nvSpPr>
        <p:spPr>
          <a:xfrm>
            <a:off x="11400" y="2656728"/>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7" name="Google Shape;277;p34"/>
          <p:cNvSpPr txBox="1"/>
          <p:nvPr/>
        </p:nvSpPr>
        <p:spPr>
          <a:xfrm>
            <a:off x="22675" y="3985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8" name="Google Shape;278;p34"/>
          <p:cNvSpPr txBox="1"/>
          <p:nvPr/>
        </p:nvSpPr>
        <p:spPr>
          <a:xfrm>
            <a:off x="11400" y="1328364"/>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dk1"/>
                </a:solidFill>
                <a:latin typeface="Bebas Neue"/>
                <a:ea typeface="Bebas Neue"/>
                <a:cs typeface="Bebas Neue"/>
                <a:sym typeface="Bebas Neue"/>
              </a:rPr>
              <a:t>ARTIFICIAL INTELLIGENCE (AI)</a:t>
            </a:r>
            <a:endParaRPr>
              <a:solidFill>
                <a:schemeClr val="dk1"/>
              </a:solidFill>
              <a:latin typeface="Nunito"/>
              <a:ea typeface="Nunito"/>
              <a:cs typeface="Nunito"/>
              <a:sym typeface="Nunito"/>
            </a:endParaRPr>
          </a:p>
        </p:txBody>
      </p:sp>
      <p:sp>
        <p:nvSpPr>
          <p:cNvPr id="279" name="Google Shape;279;p34"/>
          <p:cNvSpPr/>
          <p:nvPr/>
        </p:nvSpPr>
        <p:spPr>
          <a:xfrm>
            <a:off x="708150" y="535050"/>
            <a:ext cx="7720800" cy="4073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34"/>
          <p:cNvGrpSpPr/>
          <p:nvPr/>
        </p:nvGrpSpPr>
        <p:grpSpPr>
          <a:xfrm>
            <a:off x="419564" y="436857"/>
            <a:ext cx="772605" cy="196301"/>
            <a:chOff x="2641350" y="846250"/>
            <a:chExt cx="413600" cy="105075"/>
          </a:xfrm>
        </p:grpSpPr>
        <p:sp>
          <p:nvSpPr>
            <p:cNvPr id="281" name="Google Shape;281;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34"/>
          <p:cNvGrpSpPr/>
          <p:nvPr/>
        </p:nvGrpSpPr>
        <p:grpSpPr>
          <a:xfrm>
            <a:off x="7959731" y="436857"/>
            <a:ext cx="772605" cy="196301"/>
            <a:chOff x="2641350" y="846250"/>
            <a:chExt cx="413600" cy="105075"/>
          </a:xfrm>
        </p:grpSpPr>
        <p:sp>
          <p:nvSpPr>
            <p:cNvPr id="286" name="Google Shape;286;p34"/>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3"/>
          <p:cNvSpPr txBox="1"/>
          <p:nvPr/>
        </p:nvSpPr>
        <p:spPr>
          <a:xfrm rot="5400000">
            <a:off x="-577075" y="368975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7"/>
        <p:cNvGrpSpPr/>
        <p:nvPr/>
      </p:nvGrpSpPr>
      <p:grpSpPr>
        <a:xfrm>
          <a:off x="0" y="0"/>
          <a:ext cx="0" cy="0"/>
          <a:chOff x="0" y="0"/>
          <a:chExt cx="0" cy="0"/>
        </a:xfrm>
      </p:grpSpPr>
      <p:sp>
        <p:nvSpPr>
          <p:cNvPr id="28" name="Google Shape;28;p5"/>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29" name="Google Shape;29;p5"/>
          <p:cNvSpPr txBox="1">
            <a:spLocks noGrp="1"/>
          </p:cNvSpPr>
          <p:nvPr>
            <p:ph type="subTitle" idx="1"/>
          </p:nvPr>
        </p:nvSpPr>
        <p:spPr>
          <a:xfrm>
            <a:off x="1834113" y="1773447"/>
            <a:ext cx="2752200" cy="539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4572050" y="3532125"/>
            <a:ext cx="2752200" cy="53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accent2"/>
                </a:solidFill>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1" name="Google Shape;31;p5"/>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4"/>
          </p:nvPr>
        </p:nvSpPr>
        <p:spPr>
          <a:xfrm>
            <a:off x="1236966" y="3303975"/>
            <a:ext cx="2752200" cy="99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2"/>
                </a:solidFill>
                <a:latin typeface="Raleway Medium"/>
                <a:ea typeface="Raleway Medium"/>
                <a:cs typeface="Raleway Medium"/>
                <a:sym typeface="Raleway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4"/>
        <p:cNvGrpSpPr/>
        <p:nvPr/>
      </p:nvGrpSpPr>
      <p:grpSpPr>
        <a:xfrm>
          <a:off x="0" y="0"/>
          <a:ext cx="0" cy="0"/>
          <a:chOff x="0" y="0"/>
          <a:chExt cx="0" cy="0"/>
        </a:xfrm>
      </p:grpSpPr>
      <p:sp>
        <p:nvSpPr>
          <p:cNvPr id="35" name="Google Shape;35;p6"/>
          <p:cNvSpPr txBox="1"/>
          <p:nvPr/>
        </p:nvSpPr>
        <p:spPr>
          <a:xfrm>
            <a:off x="5382500" y="1655900"/>
            <a:ext cx="3754200" cy="35085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36" name="Google Shape;36;p6"/>
          <p:cNvSpPr/>
          <p:nvPr/>
        </p:nvSpPr>
        <p:spPr>
          <a:xfrm>
            <a:off x="712400" y="1168200"/>
            <a:ext cx="7716600" cy="397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3900">
                <a:solidFill>
                  <a:schemeClr val="accent1"/>
                </a:solidFill>
              </a:defRPr>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38"/>
        <p:cNvGrpSpPr/>
        <p:nvPr/>
      </p:nvGrpSpPr>
      <p:grpSpPr>
        <a:xfrm>
          <a:off x="0" y="0"/>
          <a:ext cx="0" cy="0"/>
          <a:chOff x="0" y="0"/>
          <a:chExt cx="0" cy="0"/>
        </a:xfrm>
      </p:grpSpPr>
      <p:sp>
        <p:nvSpPr>
          <p:cNvPr id="39" name="Google Shape;39;p7"/>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40" name="Google Shape;40;p7"/>
          <p:cNvSpPr txBox="1">
            <a:spLocks noGrp="1"/>
          </p:cNvSpPr>
          <p:nvPr>
            <p:ph type="subTitle" idx="1"/>
          </p:nvPr>
        </p:nvSpPr>
        <p:spPr>
          <a:xfrm>
            <a:off x="2259450" y="1849425"/>
            <a:ext cx="4625100" cy="17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solidFill>
                  <a:schemeClr val="accent2"/>
                </a:solidFill>
              </a:defRPr>
            </a:lvl1pPr>
            <a:lvl2pPr lvl="1" algn="ctr" rtl="0">
              <a:lnSpc>
                <a:spcPct val="100000"/>
              </a:lnSpc>
              <a:spcBef>
                <a:spcPts val="0"/>
              </a:spcBef>
              <a:spcAft>
                <a:spcPts val="0"/>
              </a:spcAft>
              <a:buClr>
                <a:schemeClr val="accent2"/>
              </a:buClr>
              <a:buSzPts val="1400"/>
              <a:buChar char="○"/>
              <a:defRPr>
                <a:solidFill>
                  <a:schemeClr val="accent2"/>
                </a:solidFill>
              </a:defRPr>
            </a:lvl2pPr>
            <a:lvl3pPr lvl="2" algn="ctr" rtl="0">
              <a:lnSpc>
                <a:spcPct val="100000"/>
              </a:lnSpc>
              <a:spcBef>
                <a:spcPts val="0"/>
              </a:spcBef>
              <a:spcAft>
                <a:spcPts val="0"/>
              </a:spcAft>
              <a:buClr>
                <a:schemeClr val="accent2"/>
              </a:buClr>
              <a:buSzPts val="1400"/>
              <a:buChar char="■"/>
              <a:defRPr>
                <a:solidFill>
                  <a:schemeClr val="accent2"/>
                </a:solidFill>
              </a:defRPr>
            </a:lvl3pPr>
            <a:lvl4pPr lvl="3" algn="ctr" rtl="0">
              <a:lnSpc>
                <a:spcPct val="100000"/>
              </a:lnSpc>
              <a:spcBef>
                <a:spcPts val="0"/>
              </a:spcBef>
              <a:spcAft>
                <a:spcPts val="0"/>
              </a:spcAft>
              <a:buClr>
                <a:schemeClr val="accent2"/>
              </a:buClr>
              <a:buSzPts val="1400"/>
              <a:buChar char="●"/>
              <a:defRPr>
                <a:solidFill>
                  <a:schemeClr val="accent2"/>
                </a:solidFill>
              </a:defRPr>
            </a:lvl4pPr>
            <a:lvl5pPr lvl="4" algn="ctr" rtl="0">
              <a:lnSpc>
                <a:spcPct val="100000"/>
              </a:lnSpc>
              <a:spcBef>
                <a:spcPts val="0"/>
              </a:spcBef>
              <a:spcAft>
                <a:spcPts val="0"/>
              </a:spcAft>
              <a:buClr>
                <a:schemeClr val="accent2"/>
              </a:buClr>
              <a:buSzPts val="1400"/>
              <a:buChar char="○"/>
              <a:defRPr>
                <a:solidFill>
                  <a:schemeClr val="accent2"/>
                </a:solidFill>
              </a:defRPr>
            </a:lvl5pPr>
            <a:lvl6pPr lvl="5" algn="ctr" rtl="0">
              <a:lnSpc>
                <a:spcPct val="100000"/>
              </a:lnSpc>
              <a:spcBef>
                <a:spcPts val="0"/>
              </a:spcBef>
              <a:spcAft>
                <a:spcPts val="0"/>
              </a:spcAft>
              <a:buClr>
                <a:schemeClr val="accent2"/>
              </a:buClr>
              <a:buSzPts val="1400"/>
              <a:buChar char="■"/>
              <a:defRPr>
                <a:solidFill>
                  <a:schemeClr val="accent2"/>
                </a:solidFill>
              </a:defRPr>
            </a:lvl6pPr>
            <a:lvl7pPr lvl="6" algn="ctr" rtl="0">
              <a:lnSpc>
                <a:spcPct val="100000"/>
              </a:lnSpc>
              <a:spcBef>
                <a:spcPts val="0"/>
              </a:spcBef>
              <a:spcAft>
                <a:spcPts val="0"/>
              </a:spcAft>
              <a:buClr>
                <a:schemeClr val="accent2"/>
              </a:buClr>
              <a:buSzPts val="1400"/>
              <a:buChar char="●"/>
              <a:defRPr>
                <a:solidFill>
                  <a:schemeClr val="accent2"/>
                </a:solidFill>
              </a:defRPr>
            </a:lvl7pPr>
            <a:lvl8pPr lvl="7" algn="ctr" rtl="0">
              <a:lnSpc>
                <a:spcPct val="100000"/>
              </a:lnSpc>
              <a:spcBef>
                <a:spcPts val="0"/>
              </a:spcBef>
              <a:spcAft>
                <a:spcPts val="0"/>
              </a:spcAft>
              <a:buClr>
                <a:schemeClr val="accent2"/>
              </a:buClr>
              <a:buSzPts val="1400"/>
              <a:buChar char="○"/>
              <a:defRPr>
                <a:solidFill>
                  <a:schemeClr val="accent2"/>
                </a:solidFill>
              </a:defRPr>
            </a:lvl8pPr>
            <a:lvl9pPr lvl="8" algn="ctr" rtl="0">
              <a:lnSpc>
                <a:spcPct val="100000"/>
              </a:lnSpc>
              <a:spcBef>
                <a:spcPts val="0"/>
              </a:spcBef>
              <a:spcAft>
                <a:spcPts val="0"/>
              </a:spcAft>
              <a:buClr>
                <a:schemeClr val="accent2"/>
              </a:buClr>
              <a:buSzPts val="1400"/>
              <a:buChar char="■"/>
              <a:defRPr>
                <a:solidFill>
                  <a:schemeClr val="accent2"/>
                </a:solidFill>
              </a:defRPr>
            </a:lvl9pPr>
          </a:lstStyle>
          <a:p>
            <a:endParaRPr/>
          </a:p>
        </p:txBody>
      </p:sp>
      <p:sp>
        <p:nvSpPr>
          <p:cNvPr id="41" name="Google Shape;41;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p:nvPr/>
        </p:nvSpPr>
        <p:spPr>
          <a:xfrm>
            <a:off x="11400" y="4030092"/>
            <a:ext cx="9121200" cy="11343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74" name="Google Shape;74;p13"/>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3"/>
          <p:cNvSpPr txBox="1">
            <a:spLocks noGrp="1"/>
          </p:cNvSpPr>
          <p:nvPr>
            <p:ph type="title" idx="2" hasCustomPrompt="1"/>
          </p:nvPr>
        </p:nvSpPr>
        <p:spPr>
          <a:xfrm>
            <a:off x="720000" y="1158483"/>
            <a:ext cx="9246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subTitle" idx="1"/>
          </p:nvPr>
        </p:nvSpPr>
        <p:spPr>
          <a:xfrm>
            <a:off x="7200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7" name="Google Shape;77;p13"/>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3"/>
          <p:cNvSpPr txBox="1">
            <a:spLocks noGrp="1"/>
          </p:cNvSpPr>
          <p:nvPr>
            <p:ph type="title" idx="4" hasCustomPrompt="1"/>
          </p:nvPr>
        </p:nvSpPr>
        <p:spPr>
          <a:xfrm>
            <a:off x="34038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5"/>
          </p:nvPr>
        </p:nvSpPr>
        <p:spPr>
          <a:xfrm>
            <a:off x="34038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3"/>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 name="Google Shape;81;p13"/>
          <p:cNvSpPr txBox="1">
            <a:spLocks noGrp="1"/>
          </p:cNvSpPr>
          <p:nvPr>
            <p:ph type="title" idx="7" hasCustomPrompt="1"/>
          </p:nvPr>
        </p:nvSpPr>
        <p:spPr>
          <a:xfrm>
            <a:off x="6087600" y="1158483"/>
            <a:ext cx="923400" cy="412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3" name="Google Shape;83;p13"/>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13"/>
          <p:cNvSpPr txBox="1">
            <a:spLocks noGrp="1"/>
          </p:cNvSpPr>
          <p:nvPr>
            <p:ph type="title" idx="13" hasCustomPrompt="1"/>
          </p:nvPr>
        </p:nvSpPr>
        <p:spPr>
          <a:xfrm>
            <a:off x="7200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6" name="Google Shape;86;p13"/>
          <p:cNvSpPr txBox="1">
            <a:spLocks noGrp="1"/>
          </p:cNvSpPr>
          <p:nvPr>
            <p:ph type="title" idx="15"/>
          </p:nvPr>
        </p:nvSpPr>
        <p:spPr>
          <a:xfrm>
            <a:off x="34038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3"/>
          <p:cNvSpPr txBox="1">
            <a:spLocks noGrp="1"/>
          </p:cNvSpPr>
          <p:nvPr>
            <p:ph type="title" idx="16" hasCustomPrompt="1"/>
          </p:nvPr>
        </p:nvSpPr>
        <p:spPr>
          <a:xfrm>
            <a:off x="34038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3"/>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0" name="Google Shape;90;p13"/>
          <p:cNvSpPr txBox="1">
            <a:spLocks noGrp="1"/>
          </p:cNvSpPr>
          <p:nvPr>
            <p:ph type="title" idx="19" hasCustomPrompt="1"/>
          </p:nvPr>
        </p:nvSpPr>
        <p:spPr>
          <a:xfrm>
            <a:off x="6087600" y="3012741"/>
            <a:ext cx="923400" cy="41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accent2"/>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9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0" y="1635000"/>
            <a:ext cx="4709100" cy="3508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accent3"/>
                </a:solidFill>
                <a:latin typeface="Bebas Neue"/>
                <a:ea typeface="Bebas Neue"/>
                <a:cs typeface="Bebas Neue"/>
                <a:sym typeface="Bebas Neue"/>
              </a:rPr>
              <a:t>ARTIFICIAL INTELLIGENCE (AI)</a:t>
            </a:r>
            <a:endParaRPr>
              <a:solidFill>
                <a:schemeClr val="accent3"/>
              </a:solidFill>
              <a:latin typeface="Nunito"/>
              <a:ea typeface="Nunito"/>
              <a:cs typeface="Nunito"/>
              <a:sym typeface="Nunito"/>
            </a:endParaRPr>
          </a:p>
        </p:txBody>
      </p:sp>
      <p:sp>
        <p:nvSpPr>
          <p:cNvPr id="95" name="Google Shape;95;p14"/>
          <p:cNvSpPr/>
          <p:nvPr/>
        </p:nvSpPr>
        <p:spPr>
          <a:xfrm>
            <a:off x="715100" y="698850"/>
            <a:ext cx="7713900" cy="374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7" name="Google Shape;97;p14"/>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accent2"/>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5">
  <p:cSld name="CUSTOM_7">
    <p:bg>
      <p:bgPr>
        <a:solidFill>
          <a:schemeClr val="accent1"/>
        </a:solidFill>
        <a:effectLst/>
      </p:bgPr>
    </p:bg>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2106050" y="2190967"/>
            <a:ext cx="4944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1" name="Google Shape;121;p19"/>
          <p:cNvSpPr txBox="1">
            <a:spLocks noGrp="1"/>
          </p:cNvSpPr>
          <p:nvPr>
            <p:ph type="title" idx="2" hasCustomPrompt="1"/>
          </p:nvPr>
        </p:nvSpPr>
        <p:spPr>
          <a:xfrm>
            <a:off x="3638942" y="1349167"/>
            <a:ext cx="1882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2" name="Google Shape;122;p19"/>
          <p:cNvSpPr txBox="1">
            <a:spLocks noGrp="1"/>
          </p:cNvSpPr>
          <p:nvPr>
            <p:ph type="subTitle" idx="1"/>
          </p:nvPr>
        </p:nvSpPr>
        <p:spPr>
          <a:xfrm>
            <a:off x="1897842" y="3055967"/>
            <a:ext cx="53508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9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9"/>
          <p:cNvSpPr txBox="1"/>
          <p:nvPr/>
        </p:nvSpPr>
        <p:spPr>
          <a:xfrm rot="5400000">
            <a:off x="-433600" y="233700"/>
            <a:ext cx="1763400" cy="11436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sz="7900">
                <a:solidFill>
                  <a:schemeClr val="lt1"/>
                </a:solidFill>
                <a:latin typeface="Bebas Neue"/>
                <a:ea typeface="Bebas Neue"/>
                <a:cs typeface="Bebas Neue"/>
                <a:sym typeface="Bebas Neue"/>
              </a:rPr>
              <a:t>/(AI)</a:t>
            </a:r>
            <a:endParaRPr>
              <a:solidFill>
                <a:schemeClr val="lt1"/>
              </a:solidFill>
            </a:endParaRPr>
          </a:p>
        </p:txBody>
      </p:sp>
      <p:grpSp>
        <p:nvGrpSpPr>
          <p:cNvPr id="124" name="Google Shape;124;p19"/>
          <p:cNvGrpSpPr/>
          <p:nvPr/>
        </p:nvGrpSpPr>
        <p:grpSpPr>
          <a:xfrm>
            <a:off x="4194039" y="4514332"/>
            <a:ext cx="772605" cy="196301"/>
            <a:chOff x="2641350" y="846250"/>
            <a:chExt cx="413600" cy="105075"/>
          </a:xfrm>
        </p:grpSpPr>
        <p:sp>
          <p:nvSpPr>
            <p:cNvPr id="125" name="Google Shape;125;p1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3500"/>
              <a:buFont typeface="Bebas Neue"/>
              <a:buNone/>
              <a:defRPr sz="3500">
                <a:solidFill>
                  <a:schemeClr val="accent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00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8" r:id="rId6"/>
    <p:sldLayoutId id="2147483659" r:id="rId7"/>
    <p:sldLayoutId id="2147483660" r:id="rId8"/>
    <p:sldLayoutId id="2147483665" r:id="rId9"/>
    <p:sldLayoutId id="2147483670" r:id="rId10"/>
    <p:sldLayoutId id="2147483671" r:id="rId11"/>
    <p:sldLayoutId id="2147483672" r:id="rId12"/>
    <p:sldLayoutId id="2147483673" r:id="rId13"/>
    <p:sldLayoutId id="2147483675" r:id="rId14"/>
    <p:sldLayoutId id="2147483676" r:id="rId15"/>
    <p:sldLayoutId id="2147483677" r:id="rId16"/>
    <p:sldLayoutId id="2147483679" r:id="rId17"/>
    <p:sldLayoutId id="214748368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46.svg"/></Relationships>
</file>

<file path=ppt/slides/_rels/slide12.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sv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8.svg"/><Relationship Id="rId9" Type="http://schemas.openxmlformats.org/officeDocument/2006/relationships/image" Target="../media/image5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image" Target="../media/image62.sv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slides/_rels/slide15.xml.rels><?xml version="1.0" encoding="UTF-8" standalone="yes"?>
<Relationships xmlns="http://schemas.openxmlformats.org/package/2006/relationships"><Relationship Id="rId8" Type="http://schemas.openxmlformats.org/officeDocument/2006/relationships/image" Target="../media/image68.svg"/><Relationship Id="rId13" Type="http://schemas.openxmlformats.org/officeDocument/2006/relationships/image" Target="../media/image73.png"/><Relationship Id="rId18" Type="http://schemas.openxmlformats.org/officeDocument/2006/relationships/image" Target="../media/image78.sv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svg"/><Relationship Id="rId17" Type="http://schemas.openxmlformats.org/officeDocument/2006/relationships/image" Target="../media/image77.png"/><Relationship Id="rId2" Type="http://schemas.openxmlformats.org/officeDocument/2006/relationships/notesSlide" Target="../notesSlides/notesSlide15.xml"/><Relationship Id="rId16" Type="http://schemas.openxmlformats.org/officeDocument/2006/relationships/image" Target="../media/image76.svg"/><Relationship Id="rId20" Type="http://schemas.openxmlformats.org/officeDocument/2006/relationships/image" Target="../media/image80.svg"/><Relationship Id="rId1" Type="http://schemas.openxmlformats.org/officeDocument/2006/relationships/slideLayout" Target="../slideLayouts/slideLayout9.xml"/><Relationship Id="rId6" Type="http://schemas.openxmlformats.org/officeDocument/2006/relationships/image" Target="../media/image66.sv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svg"/><Relationship Id="rId19" Type="http://schemas.openxmlformats.org/officeDocument/2006/relationships/image" Target="../media/image79.png"/><Relationship Id="rId4" Type="http://schemas.openxmlformats.org/officeDocument/2006/relationships/image" Target="../media/image64.svg"/><Relationship Id="rId9" Type="http://schemas.openxmlformats.org/officeDocument/2006/relationships/image" Target="../media/image69.png"/><Relationship Id="rId14" Type="http://schemas.openxmlformats.org/officeDocument/2006/relationships/image" Target="../media/image74.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9"/>
        <p:cNvGrpSpPr/>
        <p:nvPr/>
      </p:nvGrpSpPr>
      <p:grpSpPr>
        <a:xfrm>
          <a:off x="0" y="0"/>
          <a:ext cx="0" cy="0"/>
          <a:chOff x="0" y="0"/>
          <a:chExt cx="0" cy="0"/>
        </a:xfrm>
      </p:grpSpPr>
      <p:sp>
        <p:nvSpPr>
          <p:cNvPr id="300" name="Google Shape;300;p38"/>
          <p:cNvSpPr txBox="1">
            <a:spLocks noGrp="1"/>
          </p:cNvSpPr>
          <p:nvPr>
            <p:ph type="ctrTitle"/>
          </p:nvPr>
        </p:nvSpPr>
        <p:spPr>
          <a:xfrm>
            <a:off x="3356550" y="1165860"/>
            <a:ext cx="4829630" cy="18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ARTIFICIAL General INTELLIGENCE </a:t>
            </a:r>
            <a:endParaRPr dirty="0"/>
          </a:p>
        </p:txBody>
      </p:sp>
      <p:sp>
        <p:nvSpPr>
          <p:cNvPr id="301" name="Google Shape;301;p38"/>
          <p:cNvSpPr txBox="1">
            <a:spLocks noGrp="1"/>
          </p:cNvSpPr>
          <p:nvPr>
            <p:ph type="subTitle" idx="1"/>
          </p:nvPr>
        </p:nvSpPr>
        <p:spPr>
          <a:xfrm>
            <a:off x="3395246" y="3128711"/>
            <a:ext cx="4412100" cy="4096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Exploring the Potential, Challenges, and Economic Impact</a:t>
            </a:r>
            <a:endParaRPr sz="2000" dirty="0"/>
          </a:p>
        </p:txBody>
      </p:sp>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8"/>
          <p:cNvGrpSpPr/>
          <p:nvPr/>
        </p:nvGrpSpPr>
        <p:grpSpPr>
          <a:xfrm>
            <a:off x="6779025" y="349504"/>
            <a:ext cx="913425" cy="370975"/>
            <a:chOff x="6514150" y="4420266"/>
            <a:chExt cx="913425" cy="370975"/>
          </a:xfrm>
        </p:grpSpPr>
        <p:sp>
          <p:nvSpPr>
            <p:cNvPr id="383" name="Google Shape;383;p3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1" name="Google Shape;391;p38"/>
          <p:cNvCxnSpPr/>
          <p:nvPr/>
        </p:nvCxnSpPr>
        <p:spPr>
          <a:xfrm rot="10800000" flipH="1">
            <a:off x="3459250" y="3707110"/>
            <a:ext cx="4990500" cy="11400"/>
          </a:xfrm>
          <a:prstGeom prst="straightConnector1">
            <a:avLst/>
          </a:prstGeom>
          <a:noFill/>
          <a:ln w="19050" cap="flat" cmpd="sng">
            <a:solidFill>
              <a:schemeClr val="dk1"/>
            </a:solidFill>
            <a:prstDash val="solid"/>
            <a:round/>
            <a:headEnd type="none" w="med" len="med"/>
            <a:tailEnd type="none" w="med" len="med"/>
          </a:ln>
        </p:spPr>
      </p:cxnSp>
      <p:sp>
        <p:nvSpPr>
          <p:cNvPr id="392" name="Google Shape;392;p38"/>
          <p:cNvSpPr txBox="1">
            <a:spLocks noGrp="1"/>
          </p:cNvSpPr>
          <p:nvPr>
            <p:ph type="subTitle" idx="2"/>
          </p:nvPr>
        </p:nvSpPr>
        <p:spPr>
          <a:xfrm>
            <a:off x="3356550" y="3945097"/>
            <a:ext cx="4412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1">
                    <a:lumMod val="75000"/>
                  </a:schemeClr>
                </a:solidFill>
              </a:rPr>
              <a:t>Bharath K </a:t>
            </a:r>
          </a:p>
          <a:p>
            <a:pPr marL="0" lvl="0" indent="0" algn="l" rtl="0">
              <a:spcBef>
                <a:spcPts val="0"/>
              </a:spcBef>
              <a:spcAft>
                <a:spcPts val="0"/>
              </a:spcAft>
              <a:buNone/>
            </a:pPr>
            <a:r>
              <a:rPr lang="en" sz="1800" b="1" dirty="0">
                <a:solidFill>
                  <a:schemeClr val="accent1">
                    <a:lumMod val="75000"/>
                  </a:schemeClr>
                </a:solidFill>
              </a:rPr>
              <a:t>23BCAR0252</a:t>
            </a:r>
            <a:endParaRPr sz="1800" b="1" dirty="0">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34776310-4721-02CF-7AD7-F45244D6CCCF}"/>
              </a:ext>
            </a:extLst>
          </p:cNvPr>
          <p:cNvGraphicFramePr>
            <a:graphicFrameLocks/>
          </p:cNvGraphicFramePr>
          <p:nvPr>
            <p:extLst>
              <p:ext uri="{D42A27DB-BD31-4B8C-83A1-F6EECF244321}">
                <p14:modId xmlns:p14="http://schemas.microsoft.com/office/powerpoint/2010/main" val="2181454796"/>
              </p:ext>
            </p:extLst>
          </p:nvPr>
        </p:nvGraphicFramePr>
        <p:xfrm>
          <a:off x="803804" y="238125"/>
          <a:ext cx="7908926" cy="46672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54"/>
          <p:cNvSpPr/>
          <p:nvPr/>
        </p:nvSpPr>
        <p:spPr>
          <a:xfrm>
            <a:off x="3312134" y="1099967"/>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54"/>
          <p:cNvSpPr/>
          <p:nvPr/>
        </p:nvSpPr>
        <p:spPr>
          <a:xfrm>
            <a:off x="6008126"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4"/>
          <p:cNvSpPr/>
          <p:nvPr/>
        </p:nvSpPr>
        <p:spPr>
          <a:xfrm>
            <a:off x="609275" y="1088800"/>
            <a:ext cx="2514600" cy="3652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Real-World Applications</a:t>
            </a:r>
            <a:endParaRPr dirty="0"/>
          </a:p>
        </p:txBody>
      </p:sp>
      <p:sp>
        <p:nvSpPr>
          <p:cNvPr id="864" name="Google Shape;864;p54"/>
          <p:cNvSpPr txBox="1">
            <a:spLocks noGrp="1"/>
          </p:cNvSpPr>
          <p:nvPr>
            <p:ph type="title" idx="4"/>
          </p:nvPr>
        </p:nvSpPr>
        <p:spPr>
          <a:xfrm>
            <a:off x="393541" y="3618817"/>
            <a:ext cx="2946067"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Transportation</a:t>
            </a:r>
            <a:endParaRPr dirty="0"/>
          </a:p>
        </p:txBody>
      </p:sp>
      <p:sp>
        <p:nvSpPr>
          <p:cNvPr id="865" name="Google Shape;865;p54"/>
          <p:cNvSpPr txBox="1">
            <a:spLocks noGrp="1"/>
          </p:cNvSpPr>
          <p:nvPr>
            <p:ph type="subTitle" idx="5"/>
          </p:nvPr>
        </p:nvSpPr>
        <p:spPr>
          <a:xfrm>
            <a:off x="720000"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AGI could enhance autonomous driving and logistics.</a:t>
            </a:r>
            <a:endParaRPr dirty="0"/>
          </a:p>
        </p:txBody>
      </p:sp>
      <p:sp>
        <p:nvSpPr>
          <p:cNvPr id="866" name="Google Shape;866;p54"/>
          <p:cNvSpPr txBox="1">
            <a:spLocks noGrp="1"/>
          </p:cNvSpPr>
          <p:nvPr>
            <p:ph type="title"/>
          </p:nvPr>
        </p:nvSpPr>
        <p:spPr>
          <a:xfrm>
            <a:off x="720000"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Healthcare</a:t>
            </a:r>
            <a:endParaRPr dirty="0"/>
          </a:p>
        </p:txBody>
      </p:sp>
      <p:sp>
        <p:nvSpPr>
          <p:cNvPr id="867" name="Google Shape;867;p54"/>
          <p:cNvSpPr txBox="1">
            <a:spLocks noGrp="1"/>
          </p:cNvSpPr>
          <p:nvPr>
            <p:ph type="subTitle" idx="1"/>
          </p:nvPr>
        </p:nvSpPr>
        <p:spPr>
          <a:xfrm>
            <a:off x="720000"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AGI could improve diagnostics and personalized treatment.</a:t>
            </a:r>
            <a:endParaRPr dirty="0"/>
          </a:p>
        </p:txBody>
      </p:sp>
      <p:sp>
        <p:nvSpPr>
          <p:cNvPr id="868" name="Google Shape;868;p54"/>
          <p:cNvSpPr txBox="1">
            <a:spLocks noGrp="1"/>
          </p:cNvSpPr>
          <p:nvPr>
            <p:ph type="title" idx="2"/>
          </p:nvPr>
        </p:nvSpPr>
        <p:spPr>
          <a:xfrm>
            <a:off x="3419269"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Finance</a:t>
            </a:r>
            <a:endParaRPr dirty="0"/>
          </a:p>
        </p:txBody>
      </p:sp>
      <p:sp>
        <p:nvSpPr>
          <p:cNvPr id="869" name="Google Shape;869;p54"/>
          <p:cNvSpPr txBox="1">
            <a:spLocks noGrp="1"/>
          </p:cNvSpPr>
          <p:nvPr>
            <p:ph type="subTitle" idx="3"/>
          </p:nvPr>
        </p:nvSpPr>
        <p:spPr>
          <a:xfrm>
            <a:off x="3419269"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AGI could optimize trading strategies and detect fraud.</a:t>
            </a:r>
          </a:p>
        </p:txBody>
      </p:sp>
      <p:sp>
        <p:nvSpPr>
          <p:cNvPr id="870" name="Google Shape;870;p54"/>
          <p:cNvSpPr txBox="1">
            <a:spLocks noGrp="1"/>
          </p:cNvSpPr>
          <p:nvPr>
            <p:ph type="title" idx="6"/>
          </p:nvPr>
        </p:nvSpPr>
        <p:spPr>
          <a:xfrm>
            <a:off x="3265702" y="3618817"/>
            <a:ext cx="260059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Customer Service</a:t>
            </a:r>
            <a:endParaRPr dirty="0"/>
          </a:p>
        </p:txBody>
      </p:sp>
      <p:sp>
        <p:nvSpPr>
          <p:cNvPr id="871" name="Google Shape;871;p54"/>
          <p:cNvSpPr txBox="1">
            <a:spLocks noGrp="1"/>
          </p:cNvSpPr>
          <p:nvPr>
            <p:ph type="subTitle" idx="7"/>
          </p:nvPr>
        </p:nvSpPr>
        <p:spPr>
          <a:xfrm>
            <a:off x="3419269"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AGI could manage complex customer inquiries efficiently.</a:t>
            </a:r>
          </a:p>
        </p:txBody>
      </p:sp>
      <p:sp>
        <p:nvSpPr>
          <p:cNvPr id="872" name="Google Shape;872;p54"/>
          <p:cNvSpPr txBox="1">
            <a:spLocks noGrp="1"/>
          </p:cNvSpPr>
          <p:nvPr>
            <p:ph type="title" idx="8"/>
          </p:nvPr>
        </p:nvSpPr>
        <p:spPr>
          <a:xfrm>
            <a:off x="6118545" y="18352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Education</a:t>
            </a:r>
            <a:endParaRPr dirty="0"/>
          </a:p>
        </p:txBody>
      </p:sp>
      <p:sp>
        <p:nvSpPr>
          <p:cNvPr id="873" name="Google Shape;873;p54"/>
          <p:cNvSpPr txBox="1">
            <a:spLocks noGrp="1"/>
          </p:cNvSpPr>
          <p:nvPr>
            <p:ph type="subTitle" idx="9"/>
          </p:nvPr>
        </p:nvSpPr>
        <p:spPr>
          <a:xfrm>
            <a:off x="6118545" y="23455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AGI could personalize learning and adaptive tutoring.</a:t>
            </a:r>
            <a:endParaRPr dirty="0"/>
          </a:p>
        </p:txBody>
      </p:sp>
      <p:sp>
        <p:nvSpPr>
          <p:cNvPr id="874" name="Google Shape;874;p54"/>
          <p:cNvSpPr txBox="1">
            <a:spLocks noGrp="1"/>
          </p:cNvSpPr>
          <p:nvPr>
            <p:ph type="title" idx="13"/>
          </p:nvPr>
        </p:nvSpPr>
        <p:spPr>
          <a:xfrm>
            <a:off x="6118545" y="3618817"/>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Research</a:t>
            </a:r>
            <a:endParaRPr dirty="0"/>
          </a:p>
        </p:txBody>
      </p:sp>
      <p:sp>
        <p:nvSpPr>
          <p:cNvPr id="875" name="Google Shape;875;p54"/>
          <p:cNvSpPr txBox="1">
            <a:spLocks noGrp="1"/>
          </p:cNvSpPr>
          <p:nvPr>
            <p:ph type="subTitle" idx="14"/>
          </p:nvPr>
        </p:nvSpPr>
        <p:spPr>
          <a:xfrm>
            <a:off x="6118545" y="4129142"/>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AGI could accelerate scientific discoveries and innovation.</a:t>
            </a:r>
            <a:endParaRPr dirty="0"/>
          </a:p>
        </p:txBody>
      </p:sp>
      <p:cxnSp>
        <p:nvCxnSpPr>
          <p:cNvPr id="889" name="Google Shape;889;p54"/>
          <p:cNvCxnSpPr/>
          <p:nvPr/>
        </p:nvCxnSpPr>
        <p:spPr>
          <a:xfrm>
            <a:off x="562125" y="2913767"/>
            <a:ext cx="8216400" cy="12300"/>
          </a:xfrm>
          <a:prstGeom prst="straightConnector1">
            <a:avLst/>
          </a:prstGeom>
          <a:noFill/>
          <a:ln w="19050" cap="flat" cmpd="sng">
            <a:solidFill>
              <a:schemeClr val="dk1"/>
            </a:solidFill>
            <a:prstDash val="solid"/>
            <a:round/>
            <a:headEnd type="none" w="med" len="med"/>
            <a:tailEnd type="none" w="med" len="med"/>
          </a:ln>
        </p:spPr>
      </p:cxnSp>
      <p:sp>
        <p:nvSpPr>
          <p:cNvPr id="890" name="Google Shape;890;p54"/>
          <p:cNvSpPr/>
          <p:nvPr/>
        </p:nvSpPr>
        <p:spPr>
          <a:xfrm>
            <a:off x="1671912" y="134302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4"/>
          <p:cNvSpPr/>
          <p:nvPr/>
        </p:nvSpPr>
        <p:spPr>
          <a:xfrm>
            <a:off x="4370587" y="30715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6969212" y="30094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4"/>
          <p:cNvSpPr/>
          <p:nvPr/>
        </p:nvSpPr>
        <p:spPr>
          <a:xfrm>
            <a:off x="4491107" y="14807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4"/>
          <p:cNvSpPr/>
          <p:nvPr/>
        </p:nvSpPr>
        <p:spPr>
          <a:xfrm>
            <a:off x="1628622" y="30094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4"/>
          <p:cNvSpPr/>
          <p:nvPr/>
        </p:nvSpPr>
        <p:spPr>
          <a:xfrm>
            <a:off x="7064576" y="128801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54"/>
          <p:cNvGrpSpPr/>
          <p:nvPr/>
        </p:nvGrpSpPr>
        <p:grpSpPr>
          <a:xfrm>
            <a:off x="1745404" y="529558"/>
            <a:ext cx="913425" cy="370975"/>
            <a:chOff x="6514150" y="4420266"/>
            <a:chExt cx="913425" cy="370975"/>
          </a:xfrm>
        </p:grpSpPr>
        <p:sp>
          <p:nvSpPr>
            <p:cNvPr id="897" name="Google Shape;897;p54"/>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4"/>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Graphic 4" descr="Research outline">
            <a:extLst>
              <a:ext uri="{FF2B5EF4-FFF2-40B4-BE49-F238E27FC236}">
                <a16:creationId xmlns:a16="http://schemas.microsoft.com/office/drawing/2014/main" id="{63DDD0C3-E7AD-C791-11A2-09CC5FBB89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81606" y="3016748"/>
            <a:ext cx="660289" cy="660289"/>
          </a:xfrm>
          <a:prstGeom prst="rect">
            <a:avLst/>
          </a:prstGeom>
        </p:spPr>
      </p:pic>
      <p:pic>
        <p:nvPicPr>
          <p:cNvPr id="7" name="Graphic 6" descr="Open book outline">
            <a:extLst>
              <a:ext uri="{FF2B5EF4-FFF2-40B4-BE49-F238E27FC236}">
                <a16:creationId xmlns:a16="http://schemas.microsoft.com/office/drawing/2014/main" id="{698028FC-71F0-3E4B-1B2E-5CFF73C7E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66737" y="1146544"/>
            <a:ext cx="758705" cy="758705"/>
          </a:xfrm>
          <a:prstGeom prst="rect">
            <a:avLst/>
          </a:prstGeom>
        </p:spPr>
      </p:pic>
      <p:pic>
        <p:nvPicPr>
          <p:cNvPr id="9" name="Graphic 8" descr="Customer review outline">
            <a:extLst>
              <a:ext uri="{FF2B5EF4-FFF2-40B4-BE49-F238E27FC236}">
                <a16:creationId xmlns:a16="http://schemas.microsoft.com/office/drawing/2014/main" id="{78648340-B495-74F7-6B6C-6B31DB04A58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77705" y="2975894"/>
            <a:ext cx="755206" cy="755206"/>
          </a:xfrm>
          <a:prstGeom prst="rect">
            <a:avLst/>
          </a:prstGeom>
        </p:spPr>
      </p:pic>
      <p:pic>
        <p:nvPicPr>
          <p:cNvPr id="11" name="Graphic 10" descr="Airplane outline">
            <a:extLst>
              <a:ext uri="{FF2B5EF4-FFF2-40B4-BE49-F238E27FC236}">
                <a16:creationId xmlns:a16="http://schemas.microsoft.com/office/drawing/2014/main" id="{13A5BE25-5F32-EEC2-D847-852690B2BA2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2843933">
            <a:off x="1393007" y="2775599"/>
            <a:ext cx="914400" cy="914400"/>
          </a:xfrm>
          <a:prstGeom prst="rect">
            <a:avLst/>
          </a:prstGeom>
        </p:spPr>
      </p:pic>
      <p:pic>
        <p:nvPicPr>
          <p:cNvPr id="15" name="Graphic 14" descr="Heart organ outline">
            <a:extLst>
              <a:ext uri="{FF2B5EF4-FFF2-40B4-BE49-F238E27FC236}">
                <a16:creationId xmlns:a16="http://schemas.microsoft.com/office/drawing/2014/main" id="{945E6D17-4522-9C7B-A550-A85E2D88BE7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58451" y="1190348"/>
            <a:ext cx="738351" cy="738351"/>
          </a:xfrm>
          <a:prstGeom prst="rect">
            <a:avLst/>
          </a:prstGeom>
        </p:spPr>
      </p:pic>
      <p:pic>
        <p:nvPicPr>
          <p:cNvPr id="17" name="Graphic 16" descr="Bank outline">
            <a:extLst>
              <a:ext uri="{FF2B5EF4-FFF2-40B4-BE49-F238E27FC236}">
                <a16:creationId xmlns:a16="http://schemas.microsoft.com/office/drawing/2014/main" id="{AB493A42-B25B-C6BA-0E10-CA4B3BD01E1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151755" y="1212850"/>
            <a:ext cx="806450" cy="806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grpSp>
        <p:nvGrpSpPr>
          <p:cNvPr id="903" name="Google Shape;903;p55"/>
          <p:cNvGrpSpPr/>
          <p:nvPr/>
        </p:nvGrpSpPr>
        <p:grpSpPr>
          <a:xfrm rot="10800000">
            <a:off x="4305271" y="4810771"/>
            <a:ext cx="537556" cy="136576"/>
            <a:chOff x="2641350" y="846250"/>
            <a:chExt cx="413600" cy="105075"/>
          </a:xfrm>
        </p:grpSpPr>
        <p:sp>
          <p:nvSpPr>
            <p:cNvPr id="904" name="Google Shape;904;p5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5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Challenges in Achieving AGI</a:t>
            </a:r>
            <a:endParaRPr dirty="0"/>
          </a:p>
        </p:txBody>
      </p:sp>
      <p:grpSp>
        <p:nvGrpSpPr>
          <p:cNvPr id="920" name="Google Shape;920;p55"/>
          <p:cNvGrpSpPr/>
          <p:nvPr/>
        </p:nvGrpSpPr>
        <p:grpSpPr>
          <a:xfrm>
            <a:off x="878338" y="983704"/>
            <a:ext cx="913425" cy="370975"/>
            <a:chOff x="6514150" y="4420266"/>
            <a:chExt cx="913425" cy="370975"/>
          </a:xfrm>
        </p:grpSpPr>
        <p:sp>
          <p:nvSpPr>
            <p:cNvPr id="921" name="Google Shape;921;p55"/>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5"/>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55"/>
          <p:cNvGrpSpPr/>
          <p:nvPr/>
        </p:nvGrpSpPr>
        <p:grpSpPr>
          <a:xfrm>
            <a:off x="1687207" y="3240745"/>
            <a:ext cx="5774762" cy="219600"/>
            <a:chOff x="1687207" y="3240745"/>
            <a:chExt cx="5774762" cy="219600"/>
          </a:xfrm>
        </p:grpSpPr>
        <p:sp>
          <p:nvSpPr>
            <p:cNvPr id="937" name="Google Shape;937;p55"/>
            <p:cNvSpPr/>
            <p:nvPr/>
          </p:nvSpPr>
          <p:spPr>
            <a:xfrm>
              <a:off x="1687207"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5"/>
            <p:cNvSpPr/>
            <p:nvPr/>
          </p:nvSpPr>
          <p:spPr>
            <a:xfrm>
              <a:off x="4466678"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5"/>
            <p:cNvSpPr/>
            <p:nvPr/>
          </p:nvSpPr>
          <p:spPr>
            <a:xfrm>
              <a:off x="7246569"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5"/>
            <p:cNvSpPr/>
            <p:nvPr/>
          </p:nvSpPr>
          <p:spPr>
            <a:xfrm>
              <a:off x="3076880"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5"/>
            <p:cNvSpPr/>
            <p:nvPr/>
          </p:nvSpPr>
          <p:spPr>
            <a:xfrm>
              <a:off x="5856624" y="3240745"/>
              <a:ext cx="215400" cy="219600"/>
            </a:xfrm>
            <a:prstGeom prst="diamond">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2" name="Google Shape;942;p55"/>
            <p:cNvCxnSpPr/>
            <p:nvPr/>
          </p:nvCxnSpPr>
          <p:spPr>
            <a:xfrm>
              <a:off x="2011233"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3" name="Google Shape;943;p55"/>
            <p:cNvCxnSpPr/>
            <p:nvPr/>
          </p:nvCxnSpPr>
          <p:spPr>
            <a:xfrm>
              <a:off x="3400906"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4" name="Google Shape;944;p55"/>
            <p:cNvCxnSpPr/>
            <p:nvPr/>
          </p:nvCxnSpPr>
          <p:spPr>
            <a:xfrm>
              <a:off x="4790851" y="3350516"/>
              <a:ext cx="957000" cy="0"/>
            </a:xfrm>
            <a:prstGeom prst="straightConnector1">
              <a:avLst/>
            </a:prstGeom>
            <a:noFill/>
            <a:ln w="19050" cap="flat" cmpd="sng">
              <a:solidFill>
                <a:schemeClr val="accent2"/>
              </a:solidFill>
              <a:prstDash val="solid"/>
              <a:round/>
              <a:headEnd type="none" w="med" len="med"/>
              <a:tailEnd type="none" w="med" len="med"/>
            </a:ln>
          </p:spPr>
        </p:cxnSp>
        <p:cxnSp>
          <p:nvCxnSpPr>
            <p:cNvPr id="945" name="Google Shape;945;p55"/>
            <p:cNvCxnSpPr/>
            <p:nvPr/>
          </p:nvCxnSpPr>
          <p:spPr>
            <a:xfrm>
              <a:off x="6180796" y="3350516"/>
              <a:ext cx="957000" cy="0"/>
            </a:xfrm>
            <a:prstGeom prst="straightConnector1">
              <a:avLst/>
            </a:prstGeom>
            <a:noFill/>
            <a:ln w="19050" cap="flat" cmpd="sng">
              <a:solidFill>
                <a:schemeClr val="accent2"/>
              </a:solidFill>
              <a:prstDash val="solid"/>
              <a:round/>
              <a:headEnd type="none" w="med" len="med"/>
              <a:tailEnd type="none" w="med" len="med"/>
            </a:ln>
          </p:spPr>
        </p:cxnSp>
      </p:grpSp>
      <p:sp>
        <p:nvSpPr>
          <p:cNvPr id="946" name="Google Shape;946;p55"/>
          <p:cNvSpPr/>
          <p:nvPr/>
        </p:nvSpPr>
        <p:spPr>
          <a:xfrm>
            <a:off x="1460258" y="27334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5"/>
          <p:cNvSpPr/>
          <p:nvPr/>
        </p:nvSpPr>
        <p:spPr>
          <a:xfrm>
            <a:off x="2889148" y="272887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5"/>
          <p:cNvSpPr/>
          <p:nvPr/>
        </p:nvSpPr>
        <p:spPr>
          <a:xfrm>
            <a:off x="4348604" y="244852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5"/>
          <p:cNvSpPr/>
          <p:nvPr/>
        </p:nvSpPr>
        <p:spPr>
          <a:xfrm>
            <a:off x="5780254" y="244674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5"/>
          <p:cNvSpPr/>
          <p:nvPr/>
        </p:nvSpPr>
        <p:spPr>
          <a:xfrm>
            <a:off x="7246689" y="2688464"/>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5"/>
          <p:cNvSpPr txBox="1"/>
          <p:nvPr/>
        </p:nvSpPr>
        <p:spPr>
          <a:xfrm>
            <a:off x="762108"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solidFill>
                  <a:schemeClr val="accent2"/>
                </a:solidFill>
                <a:latin typeface="Bebas Neue"/>
                <a:ea typeface="Bebas Neue"/>
                <a:cs typeface="Bebas Neue"/>
                <a:sym typeface="Bebas Neue"/>
              </a:rPr>
              <a:t>Adaptability</a:t>
            </a:r>
            <a:endParaRPr sz="2500" dirty="0">
              <a:solidFill>
                <a:schemeClr val="accent2"/>
              </a:solidFill>
              <a:latin typeface="Bebas Neue"/>
              <a:ea typeface="Bebas Neue"/>
              <a:cs typeface="Bebas Neue"/>
              <a:sym typeface="Bebas Neue"/>
            </a:endParaRPr>
          </a:p>
        </p:txBody>
      </p:sp>
      <p:sp>
        <p:nvSpPr>
          <p:cNvPr id="952" name="Google Shape;952;p55"/>
          <p:cNvSpPr txBox="1"/>
          <p:nvPr/>
        </p:nvSpPr>
        <p:spPr>
          <a:xfrm>
            <a:off x="707039" y="4085763"/>
            <a:ext cx="212704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latin typeface="Raleway Medium"/>
                <a:ea typeface="Raleway Medium"/>
                <a:cs typeface="Raleway Medium"/>
                <a:sym typeface="Raleway Medium"/>
              </a:rPr>
              <a:t>AGI must adapt to new situations without retraining, a major challenge.</a:t>
            </a:r>
          </a:p>
        </p:txBody>
      </p:sp>
      <p:sp>
        <p:nvSpPr>
          <p:cNvPr id="953" name="Google Shape;953;p55"/>
          <p:cNvSpPr txBox="1"/>
          <p:nvPr/>
        </p:nvSpPr>
        <p:spPr>
          <a:xfrm>
            <a:off x="2180759" y="1445700"/>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solidFill>
                  <a:schemeClr val="accent2"/>
                </a:solidFill>
                <a:latin typeface="Bebas Neue"/>
                <a:ea typeface="Bebas Neue"/>
                <a:cs typeface="Bebas Neue"/>
                <a:sym typeface="Bebas Neue"/>
              </a:rPr>
              <a:t>Computation</a:t>
            </a:r>
          </a:p>
        </p:txBody>
      </p:sp>
      <p:sp>
        <p:nvSpPr>
          <p:cNvPr id="954" name="Google Shape;954;p55"/>
          <p:cNvSpPr txBox="1"/>
          <p:nvPr/>
        </p:nvSpPr>
        <p:spPr>
          <a:xfrm>
            <a:off x="2054344" y="1749450"/>
            <a:ext cx="2295052"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latin typeface="Raleway Medium"/>
                <a:ea typeface="Raleway Medium"/>
                <a:cs typeface="Raleway Medium"/>
                <a:sym typeface="Raleway Medium"/>
              </a:rPr>
              <a:t>Achieving AGI requires immense computational power and resources.</a:t>
            </a:r>
          </a:p>
        </p:txBody>
      </p:sp>
      <p:sp>
        <p:nvSpPr>
          <p:cNvPr id="955" name="Google Shape;955;p55"/>
          <p:cNvSpPr txBox="1"/>
          <p:nvPr/>
        </p:nvSpPr>
        <p:spPr>
          <a:xfrm>
            <a:off x="3563821"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solidFill>
                  <a:schemeClr val="accent2"/>
                </a:solidFill>
                <a:latin typeface="Bebas Neue"/>
                <a:ea typeface="Bebas Neue"/>
                <a:cs typeface="Bebas Neue"/>
                <a:sym typeface="Bebas Neue"/>
              </a:rPr>
              <a:t>Ethics</a:t>
            </a:r>
          </a:p>
        </p:txBody>
      </p:sp>
      <p:sp>
        <p:nvSpPr>
          <p:cNvPr id="956" name="Google Shape;956;p55"/>
          <p:cNvSpPr txBox="1"/>
          <p:nvPr/>
        </p:nvSpPr>
        <p:spPr>
          <a:xfrm>
            <a:off x="3273398" y="3987553"/>
            <a:ext cx="2589713"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latin typeface="Raleway Medium"/>
                <a:ea typeface="Raleway Medium"/>
                <a:cs typeface="Raleway Medium"/>
                <a:sym typeface="Raleway Medium"/>
              </a:rPr>
              <a:t>Defining ethical guidelines for AGI development is still unresolved.</a:t>
            </a:r>
            <a:endParaRPr dirty="0">
              <a:solidFill>
                <a:schemeClr val="accent2"/>
              </a:solidFill>
              <a:latin typeface="Raleway Medium"/>
              <a:ea typeface="Raleway Medium"/>
              <a:cs typeface="Raleway Medium"/>
              <a:sym typeface="Raleway Medium"/>
            </a:endParaRPr>
          </a:p>
        </p:txBody>
      </p:sp>
      <p:sp>
        <p:nvSpPr>
          <p:cNvPr id="957" name="Google Shape;957;p55"/>
          <p:cNvSpPr txBox="1"/>
          <p:nvPr/>
        </p:nvSpPr>
        <p:spPr>
          <a:xfrm>
            <a:off x="4954610" y="1446713"/>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solidFill>
                  <a:schemeClr val="accent2"/>
                </a:solidFill>
                <a:latin typeface="Bebas Neue"/>
                <a:ea typeface="Bebas Neue"/>
                <a:cs typeface="Bebas Neue"/>
                <a:sym typeface="Bebas Neue"/>
              </a:rPr>
              <a:t>Understanding</a:t>
            </a:r>
            <a:endParaRPr sz="2500" dirty="0">
              <a:solidFill>
                <a:schemeClr val="accent2"/>
              </a:solidFill>
              <a:latin typeface="Bebas Neue"/>
              <a:ea typeface="Bebas Neue"/>
              <a:cs typeface="Bebas Neue"/>
              <a:sym typeface="Bebas Neue"/>
            </a:endParaRPr>
          </a:p>
        </p:txBody>
      </p:sp>
      <p:sp>
        <p:nvSpPr>
          <p:cNvPr id="958" name="Google Shape;958;p55"/>
          <p:cNvSpPr txBox="1"/>
          <p:nvPr/>
        </p:nvSpPr>
        <p:spPr>
          <a:xfrm>
            <a:off x="4756194" y="1759717"/>
            <a:ext cx="24364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latin typeface="Raleway Medium"/>
                <a:ea typeface="Raleway Medium"/>
                <a:cs typeface="Raleway Medium"/>
                <a:sym typeface="Raleway Medium"/>
              </a:rPr>
              <a:t>Replicating human-level understanding in machines remains highly complex.</a:t>
            </a:r>
            <a:endParaRPr dirty="0">
              <a:solidFill>
                <a:schemeClr val="accent2"/>
              </a:solidFill>
              <a:latin typeface="Raleway Medium"/>
              <a:ea typeface="Raleway Medium"/>
              <a:cs typeface="Raleway Medium"/>
              <a:sym typeface="Raleway Medium"/>
            </a:endParaRPr>
          </a:p>
        </p:txBody>
      </p:sp>
      <p:sp>
        <p:nvSpPr>
          <p:cNvPr id="959" name="Google Shape;959;p55"/>
          <p:cNvSpPr txBox="1"/>
          <p:nvPr/>
        </p:nvSpPr>
        <p:spPr>
          <a:xfrm>
            <a:off x="6348522" y="3641442"/>
            <a:ext cx="2016900" cy="3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solidFill>
                  <a:schemeClr val="accent2"/>
                </a:solidFill>
                <a:latin typeface="Bebas Neue"/>
                <a:ea typeface="Bebas Neue"/>
                <a:cs typeface="Bebas Neue"/>
                <a:sym typeface="Bebas Neue"/>
              </a:rPr>
              <a:t>Safety</a:t>
            </a:r>
          </a:p>
        </p:txBody>
      </p:sp>
      <p:sp>
        <p:nvSpPr>
          <p:cNvPr id="960" name="Google Shape;960;p55"/>
          <p:cNvSpPr txBox="1"/>
          <p:nvPr/>
        </p:nvSpPr>
        <p:spPr>
          <a:xfrm>
            <a:off x="6348522" y="3987553"/>
            <a:ext cx="2016900" cy="64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Ensuring AGI behaves safely in unpredictable scenarios is critical.</a:t>
            </a:r>
            <a:endParaRPr dirty="0">
              <a:solidFill>
                <a:schemeClr val="accent2"/>
              </a:solidFill>
              <a:latin typeface="Raleway Medium"/>
              <a:ea typeface="Raleway Medium"/>
              <a:cs typeface="Raleway Medium"/>
              <a:sym typeface="Raleway Medium"/>
            </a:endParaRPr>
          </a:p>
        </p:txBody>
      </p:sp>
      <p:pic>
        <p:nvPicPr>
          <p:cNvPr id="3" name="Graphic 2" descr="Internet outline">
            <a:extLst>
              <a:ext uri="{FF2B5EF4-FFF2-40B4-BE49-F238E27FC236}">
                <a16:creationId xmlns:a16="http://schemas.microsoft.com/office/drawing/2014/main" id="{7D83B78A-5FBC-4F65-83A6-8F736A318E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30821" y="2366899"/>
            <a:ext cx="754703" cy="754703"/>
          </a:xfrm>
          <a:prstGeom prst="rect">
            <a:avLst/>
          </a:prstGeom>
        </p:spPr>
      </p:pic>
      <p:pic>
        <p:nvPicPr>
          <p:cNvPr id="7" name="Graphic 6" descr="Shield Tick outline">
            <a:extLst>
              <a:ext uri="{FF2B5EF4-FFF2-40B4-BE49-F238E27FC236}">
                <a16:creationId xmlns:a16="http://schemas.microsoft.com/office/drawing/2014/main" id="{3D3743DA-93B7-92D7-AEB5-7EBAD8FF5C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58096" y="2442808"/>
            <a:ext cx="803920" cy="803920"/>
          </a:xfrm>
          <a:prstGeom prst="rect">
            <a:avLst/>
          </a:prstGeom>
        </p:spPr>
      </p:pic>
      <p:pic>
        <p:nvPicPr>
          <p:cNvPr id="9" name="Graphic 8" descr="Weights Uneven outline">
            <a:extLst>
              <a:ext uri="{FF2B5EF4-FFF2-40B4-BE49-F238E27FC236}">
                <a16:creationId xmlns:a16="http://schemas.microsoft.com/office/drawing/2014/main" id="{33D1D2C3-7DC5-3057-A9A2-6AA03E8159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77700" y="2419368"/>
            <a:ext cx="803920" cy="803920"/>
          </a:xfrm>
          <a:prstGeom prst="rect">
            <a:avLst/>
          </a:prstGeom>
        </p:spPr>
      </p:pic>
      <p:pic>
        <p:nvPicPr>
          <p:cNvPr id="15" name="Graphic 14" descr="Left Brain outline">
            <a:extLst>
              <a:ext uri="{FF2B5EF4-FFF2-40B4-BE49-F238E27FC236}">
                <a16:creationId xmlns:a16="http://schemas.microsoft.com/office/drawing/2014/main" id="{A30530B6-CDDC-1AA4-C9CB-5A538EE7B07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22884" y="2496161"/>
            <a:ext cx="717773" cy="717773"/>
          </a:xfrm>
          <a:prstGeom prst="rect">
            <a:avLst/>
          </a:prstGeom>
        </p:spPr>
      </p:pic>
      <p:pic>
        <p:nvPicPr>
          <p:cNvPr id="17" name="Graphic 16" descr="Chameleon outline">
            <a:extLst>
              <a:ext uri="{FF2B5EF4-FFF2-40B4-BE49-F238E27FC236}">
                <a16:creationId xmlns:a16="http://schemas.microsoft.com/office/drawing/2014/main" id="{208251F5-C0F7-5E02-B5ED-AF2E91518BC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84549" y="2417239"/>
            <a:ext cx="784096" cy="7840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644690" y="1454245"/>
            <a:ext cx="3659863" cy="527700"/>
          </a:xfrm>
          <a:prstGeom prst="rect">
            <a:avLst/>
          </a:prstGeom>
        </p:spPr>
        <p:txBody>
          <a:bodyPr spcFirstLastPara="1" wrap="square" lIns="91425" tIns="91425" rIns="91425" bIns="91425" anchor="ctr" anchorCtr="0">
            <a:noAutofit/>
          </a:bodyPr>
          <a:lstStyle/>
          <a:p>
            <a:r>
              <a:rPr lang="en-US" sz="2000" b="1" dirty="0">
                <a:latin typeface="Bodoni MT" panose="02070603080606020203" pitchFamily="18" charset="0"/>
              </a:rPr>
              <a:t>Economical Transformation</a:t>
            </a:r>
            <a:endParaRPr lang="en-US" sz="2000" dirty="0">
              <a:latin typeface="Bodoni MT" panose="02070603080606020203" pitchFamily="18" charset="0"/>
            </a:endParaRPr>
          </a:p>
        </p:txBody>
      </p:sp>
      <p:sp>
        <p:nvSpPr>
          <p:cNvPr id="1027" name="Google Shape;1027;p58"/>
          <p:cNvSpPr txBox="1">
            <a:spLocks noGrp="1"/>
          </p:cNvSpPr>
          <p:nvPr>
            <p:ph type="subTitle" idx="1"/>
          </p:nvPr>
        </p:nvSpPr>
        <p:spPr>
          <a:xfrm>
            <a:off x="119586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AGI will automate complex tasks, causing job displacement and industry transformation across sectors.</a:t>
            </a:r>
            <a:endParaRPr dirty="0"/>
          </a:p>
        </p:txBody>
      </p:sp>
      <p:sp>
        <p:nvSpPr>
          <p:cNvPr id="1028" name="Google Shape;1028;p58"/>
          <p:cNvSpPr txBox="1">
            <a:spLocks noGrp="1"/>
          </p:cNvSpPr>
          <p:nvPr>
            <p:ph type="title" idx="2"/>
          </p:nvPr>
        </p:nvSpPr>
        <p:spPr>
          <a:xfrm>
            <a:off x="4750743" y="1454250"/>
            <a:ext cx="3527698" cy="527700"/>
          </a:xfrm>
          <a:prstGeom prst="rect">
            <a:avLst/>
          </a:prstGeom>
        </p:spPr>
        <p:txBody>
          <a:bodyPr spcFirstLastPara="1" wrap="square" lIns="91425" tIns="91425" rIns="91425" bIns="91425" anchor="ctr" anchorCtr="0">
            <a:noAutofit/>
          </a:bodyPr>
          <a:lstStyle/>
          <a:p>
            <a:r>
              <a:rPr lang="en-US" sz="2000" b="1" dirty="0">
                <a:latin typeface="Bodoni MT" panose="02070603080606020203" pitchFamily="18" charset="0"/>
              </a:rPr>
              <a:t>Scientific Breakthroughs</a:t>
            </a:r>
            <a:endParaRPr lang="en-US" sz="2000" dirty="0">
              <a:latin typeface="Bodoni MT" panose="02070603080606020203" pitchFamily="18" charset="0"/>
            </a:endParaRPr>
          </a:p>
        </p:txBody>
      </p:sp>
      <p:sp>
        <p:nvSpPr>
          <p:cNvPr id="1029" name="Google Shape;1029;p58"/>
          <p:cNvSpPr txBox="1">
            <a:spLocks noGrp="1"/>
          </p:cNvSpPr>
          <p:nvPr>
            <p:ph type="subTitle" idx="3"/>
          </p:nvPr>
        </p:nvSpPr>
        <p:spPr>
          <a:xfrm>
            <a:off x="5081043" y="20407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AGI will accelerate breakthroughs in science, medicine, and technology, leading to rapid innovation.</a:t>
            </a:r>
          </a:p>
        </p:txBody>
      </p:sp>
      <p:sp>
        <p:nvSpPr>
          <p:cNvPr id="1030" name="Google Shape;1030;p5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r>
              <a:rPr lang="en-US" dirty="0"/>
              <a:t>What Lies Ahead for AGI</a:t>
            </a:r>
          </a:p>
        </p:txBody>
      </p:sp>
      <p:sp>
        <p:nvSpPr>
          <p:cNvPr id="1031" name="Google Shape;1031;p58"/>
          <p:cNvSpPr txBox="1">
            <a:spLocks noGrp="1"/>
          </p:cNvSpPr>
          <p:nvPr>
            <p:ph type="title" idx="4"/>
          </p:nvPr>
        </p:nvSpPr>
        <p:spPr>
          <a:xfrm>
            <a:off x="1195863" y="3268650"/>
            <a:ext cx="2867100" cy="527700"/>
          </a:xfrm>
          <a:prstGeom prst="rect">
            <a:avLst/>
          </a:prstGeom>
        </p:spPr>
        <p:txBody>
          <a:bodyPr spcFirstLastPara="1" wrap="square" lIns="91425" tIns="91425" rIns="91425" bIns="91425" anchor="ctr" anchorCtr="0">
            <a:noAutofit/>
          </a:bodyPr>
          <a:lstStyle/>
          <a:p>
            <a:r>
              <a:rPr lang="en-US" sz="2000" b="1" dirty="0">
                <a:latin typeface="Bodoni MT" panose="02070603080606020203" pitchFamily="18" charset="0"/>
              </a:rPr>
              <a:t>Ethical Challenges</a:t>
            </a:r>
            <a:endParaRPr lang="en-US" sz="2000" dirty="0">
              <a:latin typeface="Bodoni MT" panose="02070603080606020203" pitchFamily="18" charset="0"/>
            </a:endParaRPr>
          </a:p>
        </p:txBody>
      </p:sp>
      <p:sp>
        <p:nvSpPr>
          <p:cNvPr id="1032" name="Google Shape;1032;p58"/>
          <p:cNvSpPr txBox="1">
            <a:spLocks noGrp="1"/>
          </p:cNvSpPr>
          <p:nvPr>
            <p:ph type="title" idx="6"/>
          </p:nvPr>
        </p:nvSpPr>
        <p:spPr>
          <a:xfrm>
            <a:off x="4994631" y="3268650"/>
            <a:ext cx="3039922" cy="527700"/>
          </a:xfrm>
          <a:prstGeom prst="rect">
            <a:avLst/>
          </a:prstGeom>
        </p:spPr>
        <p:txBody>
          <a:bodyPr spcFirstLastPara="1" wrap="square" lIns="91425" tIns="91425" rIns="91425" bIns="91425" anchor="ctr" anchorCtr="0">
            <a:noAutofit/>
          </a:bodyPr>
          <a:lstStyle/>
          <a:p>
            <a:r>
              <a:rPr lang="en-US" sz="2000" b="1" dirty="0">
                <a:latin typeface="Bodoni MT" panose="02070603080606020203" pitchFamily="18" charset="0"/>
              </a:rPr>
              <a:t>Human-AI Symbiosis</a:t>
            </a:r>
            <a:endParaRPr lang="en-US" sz="2000" dirty="0">
              <a:latin typeface="Bodoni MT" panose="02070603080606020203" pitchFamily="18" charset="0"/>
            </a:endParaRPr>
          </a:p>
        </p:txBody>
      </p:sp>
      <p:sp>
        <p:nvSpPr>
          <p:cNvPr id="1033" name="Google Shape;1033;p58"/>
          <p:cNvSpPr txBox="1">
            <a:spLocks noGrp="1"/>
          </p:cNvSpPr>
          <p:nvPr>
            <p:ph type="subTitle" idx="5"/>
          </p:nvPr>
        </p:nvSpPr>
        <p:spPr>
          <a:xfrm>
            <a:off x="1195863" y="3855175"/>
            <a:ext cx="28671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Society will face new ethical dilemmas around AGI control, safety, and fairness, requiring global regulation.</a:t>
            </a:r>
          </a:p>
        </p:txBody>
      </p:sp>
      <p:sp>
        <p:nvSpPr>
          <p:cNvPr id="1034" name="Google Shape;1034;p58"/>
          <p:cNvSpPr txBox="1">
            <a:spLocks noGrp="1"/>
          </p:cNvSpPr>
          <p:nvPr>
            <p:ph type="subTitle" idx="7"/>
          </p:nvPr>
        </p:nvSpPr>
        <p:spPr>
          <a:xfrm>
            <a:off x="4908220" y="3781731"/>
            <a:ext cx="3212745" cy="6842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Humans and AGI will work together, enhancing creativity and productivity through advanced human-AI partnerships.</a:t>
            </a:r>
          </a:p>
        </p:txBody>
      </p:sp>
      <p:grpSp>
        <p:nvGrpSpPr>
          <p:cNvPr id="1035" name="Google Shape;1035;p58"/>
          <p:cNvGrpSpPr/>
          <p:nvPr/>
        </p:nvGrpSpPr>
        <p:grpSpPr>
          <a:xfrm rot="10800000">
            <a:off x="4303235" y="1649808"/>
            <a:ext cx="537556" cy="136576"/>
            <a:chOff x="2641350" y="846250"/>
            <a:chExt cx="413600" cy="105075"/>
          </a:xfrm>
        </p:grpSpPr>
        <p:sp>
          <p:nvSpPr>
            <p:cNvPr id="1036" name="Google Shape;103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58"/>
          <p:cNvGrpSpPr/>
          <p:nvPr/>
        </p:nvGrpSpPr>
        <p:grpSpPr>
          <a:xfrm rot="-5400000">
            <a:off x="6245822" y="2992043"/>
            <a:ext cx="537556" cy="136576"/>
            <a:chOff x="2641350" y="846250"/>
            <a:chExt cx="413600" cy="105075"/>
          </a:xfrm>
        </p:grpSpPr>
        <p:sp>
          <p:nvSpPr>
            <p:cNvPr id="1041" name="Google Shape;1041;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8"/>
          <p:cNvGrpSpPr/>
          <p:nvPr/>
        </p:nvGrpSpPr>
        <p:grpSpPr>
          <a:xfrm>
            <a:off x="4303235" y="3478608"/>
            <a:ext cx="537556" cy="136576"/>
            <a:chOff x="2641350" y="846250"/>
            <a:chExt cx="413600" cy="105075"/>
          </a:xfrm>
        </p:grpSpPr>
        <p:sp>
          <p:nvSpPr>
            <p:cNvPr id="1046" name="Google Shape;1046;p5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8"/>
          <p:cNvGrpSpPr/>
          <p:nvPr/>
        </p:nvGrpSpPr>
        <p:grpSpPr>
          <a:xfrm>
            <a:off x="7380363" y="993621"/>
            <a:ext cx="913425" cy="370975"/>
            <a:chOff x="6514150" y="4420266"/>
            <a:chExt cx="913425" cy="370975"/>
          </a:xfrm>
        </p:grpSpPr>
        <p:sp>
          <p:nvSpPr>
            <p:cNvPr id="1051" name="Google Shape;1051;p58"/>
            <p:cNvSpPr/>
            <p:nvPr/>
          </p:nvSpPr>
          <p:spPr>
            <a:xfrm>
              <a:off x="6938875"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8"/>
            <p:cNvSpPr/>
            <p:nvPr/>
          </p:nvSpPr>
          <p:spPr>
            <a:xfrm>
              <a:off x="6514150" y="4420266"/>
              <a:ext cx="488700" cy="370975"/>
            </a:xfrm>
            <a:custGeom>
              <a:avLst/>
              <a:gdLst/>
              <a:ahLst/>
              <a:cxnLst/>
              <a:rect l="l" t="t" r="r" b="b"/>
              <a:pathLst>
                <a:path w="19548" h="14839" extrusionOk="0">
                  <a:moveTo>
                    <a:pt x="8160" y="1"/>
                  </a:moveTo>
                  <a:lnTo>
                    <a:pt x="1" y="14838"/>
                  </a:lnTo>
                  <a:lnTo>
                    <a:pt x="11388" y="14838"/>
                  </a:lnTo>
                  <a:lnTo>
                    <a:pt x="195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7" name="Google Shape;1487;p71"/>
          <p:cNvSpPr txBox="1">
            <a:spLocks noGrp="1"/>
          </p:cNvSpPr>
          <p:nvPr>
            <p:ph type="title" idx="4"/>
          </p:nvPr>
        </p:nvSpPr>
        <p:spPr>
          <a:xfrm>
            <a:off x="1204084" y="2433965"/>
            <a:ext cx="1815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Creativity</a:t>
            </a:r>
            <a:endParaRPr dirty="0"/>
          </a:p>
        </p:txBody>
      </p:sp>
      <p:sp>
        <p:nvSpPr>
          <p:cNvPr id="1488" name="Google Shape;1488;p71"/>
          <p:cNvSpPr txBox="1">
            <a:spLocks noGrp="1"/>
          </p:cNvSpPr>
          <p:nvPr>
            <p:ph type="subTitle" idx="1"/>
          </p:nvPr>
        </p:nvSpPr>
        <p:spPr>
          <a:xfrm>
            <a:off x="1204084" y="3362300"/>
            <a:ext cx="18159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Humans can innovate and imagine in ways AGI cannot replicate.</a:t>
            </a:r>
          </a:p>
        </p:txBody>
      </p:sp>
      <p:sp>
        <p:nvSpPr>
          <p:cNvPr id="1489" name="Google Shape;1489;p71"/>
          <p:cNvSpPr txBox="1">
            <a:spLocks noGrp="1"/>
          </p:cNvSpPr>
          <p:nvPr>
            <p:ph type="title" idx="5"/>
          </p:nvPr>
        </p:nvSpPr>
        <p:spPr>
          <a:xfrm>
            <a:off x="3658409" y="2433965"/>
            <a:ext cx="1815900" cy="52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Empathy</a:t>
            </a:r>
            <a:endParaRPr dirty="0"/>
          </a:p>
        </p:txBody>
      </p:sp>
      <p:sp>
        <p:nvSpPr>
          <p:cNvPr id="1490" name="Google Shape;1490;p71"/>
          <p:cNvSpPr txBox="1">
            <a:spLocks noGrp="1"/>
          </p:cNvSpPr>
          <p:nvPr>
            <p:ph type="subTitle" idx="6"/>
          </p:nvPr>
        </p:nvSpPr>
        <p:spPr>
          <a:xfrm>
            <a:off x="3658409" y="3362300"/>
            <a:ext cx="1815900" cy="48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Emotional intelligence and interpersonal skills remain uniquely human.</a:t>
            </a:r>
          </a:p>
        </p:txBody>
      </p:sp>
      <p:sp>
        <p:nvSpPr>
          <p:cNvPr id="1491" name="Google Shape;1491;p71"/>
          <p:cNvSpPr txBox="1">
            <a:spLocks noGrp="1"/>
          </p:cNvSpPr>
          <p:nvPr>
            <p:ph type="title" idx="7"/>
          </p:nvPr>
        </p:nvSpPr>
        <p:spPr>
          <a:xfrm>
            <a:off x="6120687" y="2433965"/>
            <a:ext cx="1828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Collaboration</a:t>
            </a:r>
            <a:endParaRPr dirty="0"/>
          </a:p>
        </p:txBody>
      </p:sp>
      <p:sp>
        <p:nvSpPr>
          <p:cNvPr id="1492" name="Google Shape;1492;p71"/>
          <p:cNvSpPr txBox="1">
            <a:spLocks noGrp="1"/>
          </p:cNvSpPr>
          <p:nvPr>
            <p:ph type="subTitle" idx="8"/>
          </p:nvPr>
        </p:nvSpPr>
        <p:spPr>
          <a:xfrm>
            <a:off x="6118636" y="3306453"/>
            <a:ext cx="18288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Partnering with AGI enhances productivity and problem-solving.</a:t>
            </a:r>
          </a:p>
        </p:txBody>
      </p:sp>
      <p:sp>
        <p:nvSpPr>
          <p:cNvPr id="1493" name="Google Shape;1493;p7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Staying Relevant in the Age of AGI</a:t>
            </a:r>
            <a:endParaRPr dirty="0"/>
          </a:p>
        </p:txBody>
      </p:sp>
      <p:sp>
        <p:nvSpPr>
          <p:cNvPr id="1505" name="Google Shape;1505;p71"/>
          <p:cNvSpPr/>
          <p:nvPr/>
        </p:nvSpPr>
        <p:spPr>
          <a:xfrm>
            <a:off x="1894635" y="1682713"/>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1"/>
          <p:cNvSpPr/>
          <p:nvPr/>
        </p:nvSpPr>
        <p:spPr>
          <a:xfrm>
            <a:off x="4363792" y="1949842"/>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1"/>
          <p:cNvSpPr/>
          <p:nvPr/>
        </p:nvSpPr>
        <p:spPr>
          <a:xfrm>
            <a:off x="6955776" y="1658997"/>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8" name="Google Shape;1508;p71"/>
          <p:cNvGrpSpPr/>
          <p:nvPr/>
        </p:nvGrpSpPr>
        <p:grpSpPr>
          <a:xfrm>
            <a:off x="1116323" y="633224"/>
            <a:ext cx="772605" cy="196301"/>
            <a:chOff x="2641350" y="846250"/>
            <a:chExt cx="413600" cy="105075"/>
          </a:xfrm>
        </p:grpSpPr>
        <p:sp>
          <p:nvSpPr>
            <p:cNvPr id="1509" name="Google Shape;1509;p7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Graphic 9" descr="Chat outline">
            <a:extLst>
              <a:ext uri="{FF2B5EF4-FFF2-40B4-BE49-F238E27FC236}">
                <a16:creationId xmlns:a16="http://schemas.microsoft.com/office/drawing/2014/main" id="{AB9B4BA7-0E54-803C-39E4-FC533C7DA0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75836" y="1658997"/>
            <a:ext cx="914400" cy="914400"/>
          </a:xfrm>
          <a:prstGeom prst="rect">
            <a:avLst/>
          </a:prstGeom>
        </p:spPr>
      </p:pic>
      <p:pic>
        <p:nvPicPr>
          <p:cNvPr id="12" name="Graphic 11" descr="Handshake outline">
            <a:extLst>
              <a:ext uri="{FF2B5EF4-FFF2-40B4-BE49-F238E27FC236}">
                <a16:creationId xmlns:a16="http://schemas.microsoft.com/office/drawing/2014/main" id="{3B40C371-C5B9-B6FD-ADA0-49F4E61F50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1682713"/>
            <a:ext cx="914400" cy="914400"/>
          </a:xfrm>
          <a:prstGeom prst="rect">
            <a:avLst/>
          </a:prstGeom>
        </p:spPr>
      </p:pic>
      <p:pic>
        <p:nvPicPr>
          <p:cNvPr id="14" name="Graphic 13" descr="Head with gears outline">
            <a:extLst>
              <a:ext uri="{FF2B5EF4-FFF2-40B4-BE49-F238E27FC236}">
                <a16:creationId xmlns:a16="http://schemas.microsoft.com/office/drawing/2014/main" id="{A2C67CE0-1651-3F2F-6A97-F17279E5B9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6963" y="1603497"/>
            <a:ext cx="914400" cy="914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67"/>
          <p:cNvSpPr/>
          <p:nvPr/>
        </p:nvSpPr>
        <p:spPr>
          <a:xfrm>
            <a:off x="1441200" y="0"/>
            <a:ext cx="6261600" cy="460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7"/>
          <p:cNvSpPr/>
          <p:nvPr/>
        </p:nvSpPr>
        <p:spPr>
          <a:xfrm>
            <a:off x="1782000" y="38447"/>
            <a:ext cx="5580000" cy="427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7"/>
          <p:cNvSpPr txBox="1">
            <a:spLocks noGrp="1"/>
          </p:cNvSpPr>
          <p:nvPr>
            <p:ph type="title"/>
          </p:nvPr>
        </p:nvSpPr>
        <p:spPr>
          <a:xfrm>
            <a:off x="2099550" y="1684020"/>
            <a:ext cx="494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dirty="0"/>
              <a:t>Thank You!</a:t>
            </a:r>
            <a:endParaRPr sz="9600" dirty="0"/>
          </a:p>
        </p:txBody>
      </p:sp>
      <p:cxnSp>
        <p:nvCxnSpPr>
          <p:cNvPr id="1421" name="Google Shape;1421;p67"/>
          <p:cNvCxnSpPr/>
          <p:nvPr/>
        </p:nvCxnSpPr>
        <p:spPr>
          <a:xfrm rot="10800000" flipH="1">
            <a:off x="2195400" y="3776859"/>
            <a:ext cx="5448900" cy="8100"/>
          </a:xfrm>
          <a:prstGeom prst="straightConnector1">
            <a:avLst/>
          </a:prstGeom>
          <a:noFill/>
          <a:ln w="19050" cap="flat" cmpd="sng">
            <a:solidFill>
              <a:schemeClr val="dk1"/>
            </a:solidFill>
            <a:prstDash val="solid"/>
            <a:round/>
            <a:headEnd type="none" w="med" len="med"/>
            <a:tailEnd type="none" w="med" len="med"/>
          </a:ln>
        </p:spPr>
      </p:cxnSp>
      <p:sp>
        <p:nvSpPr>
          <p:cNvPr id="1422" name="Google Shape;1422;p67"/>
          <p:cNvSpPr/>
          <p:nvPr/>
        </p:nvSpPr>
        <p:spPr>
          <a:xfrm>
            <a:off x="5674116" y="350775"/>
            <a:ext cx="998400" cy="998400"/>
          </a:xfrm>
          <a:prstGeom prst="ellipse">
            <a:avLst/>
          </a:prstGeom>
          <a:solidFill>
            <a:schemeClr val="hlink">
              <a:alpha val="383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3" name="Google Shape;1423;p67"/>
          <p:cNvGrpSpPr/>
          <p:nvPr/>
        </p:nvGrpSpPr>
        <p:grpSpPr>
          <a:xfrm rot="-5400000">
            <a:off x="5093559" y="-281718"/>
            <a:ext cx="2159530" cy="548628"/>
            <a:chOff x="2641350" y="846250"/>
            <a:chExt cx="413600" cy="105075"/>
          </a:xfrm>
        </p:grpSpPr>
        <p:sp>
          <p:nvSpPr>
            <p:cNvPr id="1424" name="Google Shape;1424;p67"/>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7"/>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7"/>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7"/>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Graphic 6" descr="Processor with solid fill">
            <a:extLst>
              <a:ext uri="{FF2B5EF4-FFF2-40B4-BE49-F238E27FC236}">
                <a16:creationId xmlns:a16="http://schemas.microsoft.com/office/drawing/2014/main" id="{805B7CA7-64A1-0FD5-6E45-DCA7B6F8D9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6680" y="2835544"/>
            <a:ext cx="914400" cy="914400"/>
          </a:xfrm>
          <a:prstGeom prst="rect">
            <a:avLst/>
          </a:prstGeom>
        </p:spPr>
      </p:pic>
      <p:pic>
        <p:nvPicPr>
          <p:cNvPr id="9" name="Graphic 8" descr="Internet with solid fill">
            <a:extLst>
              <a:ext uri="{FF2B5EF4-FFF2-40B4-BE49-F238E27FC236}">
                <a16:creationId xmlns:a16="http://schemas.microsoft.com/office/drawing/2014/main" id="{736B7050-0FC9-EEB9-2BE1-62DB312D20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25275" y="-30398"/>
            <a:ext cx="914400" cy="914400"/>
          </a:xfrm>
          <a:prstGeom prst="rect">
            <a:avLst/>
          </a:prstGeom>
        </p:spPr>
      </p:pic>
      <p:pic>
        <p:nvPicPr>
          <p:cNvPr id="11" name="Graphic 10" descr="Artificial Intelligence with solid fill">
            <a:extLst>
              <a:ext uri="{FF2B5EF4-FFF2-40B4-BE49-F238E27FC236}">
                <a16:creationId xmlns:a16="http://schemas.microsoft.com/office/drawing/2014/main" id="{2527B68E-BD2A-4E86-1011-9EBD55C0CC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09025" y="2955710"/>
            <a:ext cx="914400" cy="914400"/>
          </a:xfrm>
          <a:prstGeom prst="rect">
            <a:avLst/>
          </a:prstGeom>
        </p:spPr>
      </p:pic>
      <p:pic>
        <p:nvPicPr>
          <p:cNvPr id="13" name="Graphic 12" descr="Thought with solid fill">
            <a:extLst>
              <a:ext uri="{FF2B5EF4-FFF2-40B4-BE49-F238E27FC236}">
                <a16:creationId xmlns:a16="http://schemas.microsoft.com/office/drawing/2014/main" id="{0C7584FB-CA54-EB3F-04BA-F50E3DFAE1E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99550" y="2747040"/>
            <a:ext cx="914400" cy="914400"/>
          </a:xfrm>
          <a:prstGeom prst="rect">
            <a:avLst/>
          </a:prstGeom>
        </p:spPr>
      </p:pic>
      <p:pic>
        <p:nvPicPr>
          <p:cNvPr id="15" name="Graphic 14" descr="Scientific Thought with solid fill">
            <a:extLst>
              <a:ext uri="{FF2B5EF4-FFF2-40B4-BE49-F238E27FC236}">
                <a16:creationId xmlns:a16="http://schemas.microsoft.com/office/drawing/2014/main" id="{167E7FBB-204E-D2E4-5591-DAA7DBCEABE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43810" y="252682"/>
            <a:ext cx="914400" cy="914400"/>
          </a:xfrm>
          <a:prstGeom prst="rect">
            <a:avLst/>
          </a:prstGeom>
        </p:spPr>
      </p:pic>
      <p:pic>
        <p:nvPicPr>
          <p:cNvPr id="17" name="Graphic 16" descr="Lightbulb and gear with solid fill">
            <a:extLst>
              <a:ext uri="{FF2B5EF4-FFF2-40B4-BE49-F238E27FC236}">
                <a16:creationId xmlns:a16="http://schemas.microsoft.com/office/drawing/2014/main" id="{119259B4-4CD1-0E81-7281-327673476FF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229615" y="2831947"/>
            <a:ext cx="914400" cy="914400"/>
          </a:xfrm>
          <a:prstGeom prst="rect">
            <a:avLst/>
          </a:prstGeom>
        </p:spPr>
      </p:pic>
      <p:pic>
        <p:nvPicPr>
          <p:cNvPr id="19" name="Graphic 18" descr="Brain with solid fill">
            <a:extLst>
              <a:ext uri="{FF2B5EF4-FFF2-40B4-BE49-F238E27FC236}">
                <a16:creationId xmlns:a16="http://schemas.microsoft.com/office/drawing/2014/main" id="{1AF7649D-3134-A597-9348-3F12214AAAE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211480" y="2451885"/>
            <a:ext cx="914400" cy="914400"/>
          </a:xfrm>
          <a:prstGeom prst="rect">
            <a:avLst/>
          </a:prstGeom>
        </p:spPr>
      </p:pic>
      <p:pic>
        <p:nvPicPr>
          <p:cNvPr id="21" name="Graphic 20" descr="Head with gears with solid fill">
            <a:extLst>
              <a:ext uri="{FF2B5EF4-FFF2-40B4-BE49-F238E27FC236}">
                <a16:creationId xmlns:a16="http://schemas.microsoft.com/office/drawing/2014/main" id="{7D8EAA1A-45E9-95F9-1AEF-C5F8A5CEC8C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706643" y="860680"/>
            <a:ext cx="914400" cy="914400"/>
          </a:xfrm>
          <a:prstGeom prst="rect">
            <a:avLst/>
          </a:prstGeom>
        </p:spPr>
      </p:pic>
      <p:pic>
        <p:nvPicPr>
          <p:cNvPr id="23" name="Graphic 22" descr="Left Brain with solid fill">
            <a:extLst>
              <a:ext uri="{FF2B5EF4-FFF2-40B4-BE49-F238E27FC236}">
                <a16:creationId xmlns:a16="http://schemas.microsoft.com/office/drawing/2014/main" id="{CDE60328-BFF1-1306-C964-2F8CFB725DE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704942" y="564333"/>
            <a:ext cx="914400" cy="914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is Artificial General Intelligence?</a:t>
            </a:r>
            <a:endParaRPr dirty="0"/>
          </a:p>
        </p:txBody>
      </p:sp>
      <p:cxnSp>
        <p:nvCxnSpPr>
          <p:cNvPr id="447" name="Google Shape;447;p41"/>
          <p:cNvCxnSpPr/>
          <p:nvPr/>
        </p:nvCxnSpPr>
        <p:spPr>
          <a:xfrm rot="10800000" flipH="1">
            <a:off x="3459250" y="3912850"/>
            <a:ext cx="4990500" cy="11400"/>
          </a:xfrm>
          <a:prstGeom prst="straightConnector1">
            <a:avLst/>
          </a:prstGeom>
          <a:noFill/>
          <a:ln w="19050" cap="flat" cmpd="sng">
            <a:solidFill>
              <a:schemeClr val="dk1"/>
            </a:solidFill>
            <a:prstDash val="solid"/>
            <a:round/>
            <a:headEnd type="none" w="med" len="med"/>
            <a:tailEnd type="none" w="med" len="med"/>
          </a:ln>
        </p:spPr>
      </p:cxnSp>
      <p:grpSp>
        <p:nvGrpSpPr>
          <p:cNvPr id="448" name="Google Shape;448;p41"/>
          <p:cNvGrpSpPr/>
          <p:nvPr/>
        </p:nvGrpSpPr>
        <p:grpSpPr>
          <a:xfrm>
            <a:off x="2443396" y="3205686"/>
            <a:ext cx="537556" cy="136576"/>
            <a:chOff x="2641350" y="846250"/>
            <a:chExt cx="413600" cy="105075"/>
          </a:xfrm>
        </p:grpSpPr>
        <p:sp>
          <p:nvSpPr>
            <p:cNvPr id="449" name="Google Shape;449;p41"/>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1"/>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id="{1EB52532-B492-9542-3499-C17AF4BE4F4D}"/>
              </a:ext>
            </a:extLst>
          </p:cNvPr>
          <p:cNvSpPr/>
          <p:nvPr/>
        </p:nvSpPr>
        <p:spPr>
          <a:xfrm>
            <a:off x="105786" y="1217425"/>
            <a:ext cx="7432766" cy="3731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1FE1497F-B862-4E4D-162A-5B249A1A4777}"/>
              </a:ext>
            </a:extLst>
          </p:cNvPr>
          <p:cNvSpPr/>
          <p:nvPr/>
        </p:nvSpPr>
        <p:spPr>
          <a:xfrm>
            <a:off x="6814457" y="3728694"/>
            <a:ext cx="1502228" cy="158897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246AD515-B4EF-5190-B4C7-E14EB37C6C45}"/>
              </a:ext>
            </a:extLst>
          </p:cNvPr>
          <p:cNvSpPr/>
          <p:nvPr/>
        </p:nvSpPr>
        <p:spPr>
          <a:xfrm>
            <a:off x="10341429" y="3960344"/>
            <a:ext cx="1502228" cy="158897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EC8AA432-9C51-1DD9-17FD-62955DD98E0E}"/>
              </a:ext>
            </a:extLst>
          </p:cNvPr>
          <p:cNvSpPr/>
          <p:nvPr/>
        </p:nvSpPr>
        <p:spPr>
          <a:xfrm>
            <a:off x="7604760" y="1326550"/>
            <a:ext cx="1502228" cy="158897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Graphic 8" descr="Lightbulb and gear outline">
            <a:extLst>
              <a:ext uri="{FF2B5EF4-FFF2-40B4-BE49-F238E27FC236}">
                <a16:creationId xmlns:a16="http://schemas.microsoft.com/office/drawing/2014/main" id="{197D17A1-5F16-6BCA-72EB-C770C1CE93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04904" y="4439613"/>
            <a:ext cx="732479" cy="732479"/>
          </a:xfrm>
          <a:prstGeom prst="rect">
            <a:avLst/>
          </a:prstGeom>
        </p:spPr>
      </p:pic>
      <p:pic>
        <p:nvPicPr>
          <p:cNvPr id="11" name="Graphic 10" descr="Thought bubble outline">
            <a:extLst>
              <a:ext uri="{FF2B5EF4-FFF2-40B4-BE49-F238E27FC236}">
                <a16:creationId xmlns:a16="http://schemas.microsoft.com/office/drawing/2014/main" id="{C958E8DB-B918-69B9-4897-2860444806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13656" y="3713284"/>
            <a:ext cx="914400" cy="914400"/>
          </a:xfrm>
          <a:prstGeom prst="rect">
            <a:avLst/>
          </a:prstGeom>
        </p:spPr>
      </p:pic>
      <p:pic>
        <p:nvPicPr>
          <p:cNvPr id="13" name="Graphic 12" descr="Lightbulb outline">
            <a:extLst>
              <a:ext uri="{FF2B5EF4-FFF2-40B4-BE49-F238E27FC236}">
                <a16:creationId xmlns:a16="http://schemas.microsoft.com/office/drawing/2014/main" id="{FE1AC7CA-4CEA-4454-252D-2C9FAD2D74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62" y="1215251"/>
            <a:ext cx="914400" cy="914400"/>
          </a:xfrm>
          <a:prstGeom prst="rect">
            <a:avLst/>
          </a:prstGeom>
        </p:spPr>
      </p:pic>
      <p:pic>
        <p:nvPicPr>
          <p:cNvPr id="15" name="Graphic 14" descr="Right Brain outline">
            <a:extLst>
              <a:ext uri="{FF2B5EF4-FFF2-40B4-BE49-F238E27FC236}">
                <a16:creationId xmlns:a16="http://schemas.microsoft.com/office/drawing/2014/main" id="{CFBDA8F1-122C-1E5D-76AF-81106DAAB3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27274" y="1380186"/>
            <a:ext cx="914400" cy="914400"/>
          </a:xfrm>
          <a:prstGeom prst="rect">
            <a:avLst/>
          </a:prstGeom>
        </p:spPr>
      </p:pic>
      <p:pic>
        <p:nvPicPr>
          <p:cNvPr id="19" name="Graphic 18" descr="Right And Left Brain outline">
            <a:extLst>
              <a:ext uri="{FF2B5EF4-FFF2-40B4-BE49-F238E27FC236}">
                <a16:creationId xmlns:a16="http://schemas.microsoft.com/office/drawing/2014/main" id="{B3B38A4B-A30C-DDF4-B61C-1F621BE4AE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517456" y="1775379"/>
            <a:ext cx="914400" cy="914400"/>
          </a:xfrm>
          <a:prstGeom prst="rect">
            <a:avLst/>
          </a:prstGeom>
        </p:spPr>
      </p:pic>
      <p:pic>
        <p:nvPicPr>
          <p:cNvPr id="21" name="Graphic 20" descr="Artificial Intelligence outline">
            <a:extLst>
              <a:ext uri="{FF2B5EF4-FFF2-40B4-BE49-F238E27FC236}">
                <a16:creationId xmlns:a16="http://schemas.microsoft.com/office/drawing/2014/main" id="{310FE518-3F44-C2D8-6951-1A279C730DB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81543" y="4218758"/>
            <a:ext cx="914400" cy="914400"/>
          </a:xfrm>
          <a:prstGeom prst="rect">
            <a:avLst/>
          </a:prstGeom>
        </p:spPr>
      </p:pic>
      <p:sp>
        <p:nvSpPr>
          <p:cNvPr id="22" name="TextBox 21">
            <a:extLst>
              <a:ext uri="{FF2B5EF4-FFF2-40B4-BE49-F238E27FC236}">
                <a16:creationId xmlns:a16="http://schemas.microsoft.com/office/drawing/2014/main" id="{637C0E2E-326C-ABCA-6CFD-E2476A09AA66}"/>
              </a:ext>
            </a:extLst>
          </p:cNvPr>
          <p:cNvSpPr txBox="1"/>
          <p:nvPr/>
        </p:nvSpPr>
        <p:spPr>
          <a:xfrm>
            <a:off x="1248727" y="1513377"/>
            <a:ext cx="5450640" cy="3139321"/>
          </a:xfrm>
          <a:prstGeom prst="rect">
            <a:avLst/>
          </a:prstGeom>
          <a:noFill/>
        </p:spPr>
        <p:txBody>
          <a:bodyPr wrap="square" rtlCol="0">
            <a:spAutoFit/>
          </a:bodyPr>
          <a:lstStyle/>
          <a:p>
            <a:pPr algn="just"/>
            <a:r>
              <a:rPr lang="en-US" sz="1800" b="1" dirty="0"/>
              <a:t>AGI (Artificial General Intelligence)</a:t>
            </a:r>
            <a:r>
              <a:rPr lang="en-US" sz="1800" dirty="0"/>
              <a:t> refers to a type of artificial intelligence that is capable of understanding, learning, and applying knowledge across a broad range of tasks at a level comparable to human intelligence. Unlike Narrow AI (ANI), which is specialized and limited to specific tasks, AGI aims to possess the versatility and cognitive abilities to perform any intellectual task that a human can, including reasoning, problem-solving, and adapting to new situations.</a:t>
            </a:r>
          </a:p>
          <a:p>
            <a:pPr algn="just"/>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87"/>
        <p:cNvGrpSpPr/>
        <p:nvPr/>
      </p:nvGrpSpPr>
      <p:grpSpPr>
        <a:xfrm>
          <a:off x="0" y="0"/>
          <a:ext cx="0" cy="0"/>
          <a:chOff x="0" y="0"/>
          <a:chExt cx="0" cy="0"/>
        </a:xfrm>
      </p:grpSpPr>
      <p:pic>
        <p:nvPicPr>
          <p:cNvPr id="1028" name="Picture 4">
            <a:extLst>
              <a:ext uri="{FF2B5EF4-FFF2-40B4-BE49-F238E27FC236}">
                <a16:creationId xmlns:a16="http://schemas.microsoft.com/office/drawing/2014/main" id="{136A0942-2CC2-D86E-6588-D67B7CB1E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7980" y="0"/>
            <a:ext cx="2851938" cy="28519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EE2ACA3-39C1-1D1E-E871-D470268B3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1425" y="0"/>
            <a:ext cx="2851938" cy="2851938"/>
          </a:xfrm>
          <a:prstGeom prst="rect">
            <a:avLst/>
          </a:prstGeom>
          <a:noFill/>
          <a:extLst>
            <a:ext uri="{909E8E84-426E-40DD-AFC4-6F175D3DCCD1}">
              <a14:hiddenFill xmlns:a14="http://schemas.microsoft.com/office/drawing/2010/main">
                <a:solidFill>
                  <a:srgbClr val="FFFFFF"/>
                </a:solidFill>
              </a14:hiddenFill>
            </a:ext>
          </a:extLst>
        </p:spPr>
      </p:pic>
      <p:sp>
        <p:nvSpPr>
          <p:cNvPr id="588" name="Google Shape;588;p47"/>
          <p:cNvSpPr/>
          <p:nvPr/>
        </p:nvSpPr>
        <p:spPr>
          <a:xfrm>
            <a:off x="4759004"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7"/>
          <p:cNvSpPr/>
          <p:nvPr/>
        </p:nvSpPr>
        <p:spPr>
          <a:xfrm>
            <a:off x="719500" y="2607925"/>
            <a:ext cx="3669900" cy="200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7"/>
          <p:cNvSpPr txBox="1">
            <a:spLocks noGrp="1"/>
          </p:cNvSpPr>
          <p:nvPr>
            <p:ph type="subTitle" idx="1"/>
          </p:nvPr>
        </p:nvSpPr>
        <p:spPr>
          <a:xfrm>
            <a:off x="1077822" y="2857633"/>
            <a:ext cx="2953253"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ANI [Narrow Intelligence]</a:t>
            </a:r>
            <a:endParaRPr dirty="0"/>
          </a:p>
        </p:txBody>
      </p:sp>
      <p:sp>
        <p:nvSpPr>
          <p:cNvPr id="591" name="Google Shape;591;p47"/>
          <p:cNvSpPr txBox="1">
            <a:spLocks noGrp="1"/>
          </p:cNvSpPr>
          <p:nvPr>
            <p:ph type="subTitle" idx="2"/>
          </p:nvPr>
        </p:nvSpPr>
        <p:spPr>
          <a:xfrm>
            <a:off x="5117191" y="2857791"/>
            <a:ext cx="2953516"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AGI [General intelligence]</a:t>
            </a:r>
            <a:endParaRPr dirty="0"/>
          </a:p>
        </p:txBody>
      </p:sp>
      <p:sp>
        <p:nvSpPr>
          <p:cNvPr id="592" name="Google Shape;592;p47"/>
          <p:cNvSpPr txBox="1">
            <a:spLocks noGrp="1"/>
          </p:cNvSpPr>
          <p:nvPr>
            <p:ph type="subTitle" idx="3"/>
          </p:nvPr>
        </p:nvSpPr>
        <p:spPr>
          <a:xfrm>
            <a:off x="1181425" y="3397034"/>
            <a:ext cx="2752200" cy="995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dirty="0"/>
              <a:t>N</a:t>
            </a:r>
            <a:r>
              <a:rPr lang="en" dirty="0"/>
              <a:t>arrow Focus</a:t>
            </a:r>
          </a:p>
          <a:p>
            <a:pPr marL="285750" lvl="0" indent="-285750" algn="l" rtl="0">
              <a:spcBef>
                <a:spcPts val="0"/>
              </a:spcBef>
              <a:spcAft>
                <a:spcPts val="0"/>
              </a:spcAft>
              <a:buFont typeface="Arial" panose="020B0604020202020204" pitchFamily="34" charset="0"/>
              <a:buChar char="•"/>
            </a:pPr>
            <a:r>
              <a:rPr lang="en" dirty="0"/>
              <a:t>Learns for One task</a:t>
            </a:r>
          </a:p>
          <a:p>
            <a:pPr marL="285750" lvl="0" indent="-285750" algn="l" rtl="0">
              <a:spcBef>
                <a:spcPts val="0"/>
              </a:spcBef>
              <a:spcAft>
                <a:spcPts val="0"/>
              </a:spcAft>
              <a:buFont typeface="Arial" panose="020B0604020202020204" pitchFamily="34" charset="0"/>
              <a:buChar char="•"/>
            </a:pPr>
            <a:r>
              <a:rPr lang="en" dirty="0"/>
              <a:t>Widely Used Today </a:t>
            </a:r>
          </a:p>
          <a:p>
            <a:pPr marL="285750" lvl="0" indent="-285750" algn="l" rtl="0">
              <a:spcBef>
                <a:spcPts val="0"/>
              </a:spcBef>
              <a:spcAft>
                <a:spcPts val="0"/>
              </a:spcAft>
              <a:buFont typeface="Arial" panose="020B0604020202020204" pitchFamily="34" charset="0"/>
              <a:buChar char="•"/>
            </a:pPr>
            <a:r>
              <a:rPr lang="en" dirty="0"/>
              <a:t>Task Specific Intelligence</a:t>
            </a:r>
          </a:p>
          <a:p>
            <a:pPr marL="285750" lvl="0" indent="-285750" algn="l" rtl="0">
              <a:spcBef>
                <a:spcPts val="0"/>
              </a:spcBef>
              <a:spcAft>
                <a:spcPts val="0"/>
              </a:spcAft>
              <a:buFont typeface="Arial" panose="020B0604020202020204" pitchFamily="34" charset="0"/>
              <a:buChar char="•"/>
            </a:pPr>
            <a:r>
              <a:rPr lang="en" dirty="0"/>
              <a:t>Limited Flexibility </a:t>
            </a:r>
            <a:endParaRPr dirty="0"/>
          </a:p>
        </p:txBody>
      </p:sp>
      <p:sp>
        <p:nvSpPr>
          <p:cNvPr id="593" name="Google Shape;593;p47"/>
          <p:cNvSpPr txBox="1">
            <a:spLocks noGrp="1"/>
          </p:cNvSpPr>
          <p:nvPr>
            <p:ph type="subTitle" idx="4"/>
          </p:nvPr>
        </p:nvSpPr>
        <p:spPr>
          <a:xfrm>
            <a:off x="5220425" y="3397034"/>
            <a:ext cx="3088688" cy="9957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dirty="0"/>
              <a:t>Broad Scope</a:t>
            </a:r>
          </a:p>
          <a:p>
            <a:pPr marL="285750" lvl="0" indent="-285750" algn="l" rtl="0">
              <a:spcBef>
                <a:spcPts val="0"/>
              </a:spcBef>
              <a:spcAft>
                <a:spcPts val="0"/>
              </a:spcAft>
              <a:buFont typeface="Arial" panose="020B0604020202020204" pitchFamily="34" charset="0"/>
              <a:buChar char="•"/>
            </a:pPr>
            <a:r>
              <a:rPr lang="en" dirty="0"/>
              <a:t>Learns Across Fields</a:t>
            </a:r>
          </a:p>
          <a:p>
            <a:pPr marL="285750" lvl="0" indent="-285750" algn="l" rtl="0">
              <a:spcBef>
                <a:spcPts val="0"/>
              </a:spcBef>
              <a:spcAft>
                <a:spcPts val="0"/>
              </a:spcAft>
              <a:buFont typeface="Arial" panose="020B0604020202020204" pitchFamily="34" charset="0"/>
              <a:buChar char="•"/>
            </a:pPr>
            <a:r>
              <a:rPr lang="en" dirty="0"/>
              <a:t>Not Achived Yet</a:t>
            </a:r>
          </a:p>
          <a:p>
            <a:pPr marL="285750" lvl="0" indent="-285750" algn="l" rtl="0">
              <a:spcBef>
                <a:spcPts val="0"/>
              </a:spcBef>
              <a:spcAft>
                <a:spcPts val="0"/>
              </a:spcAft>
              <a:buFont typeface="Arial" panose="020B0604020202020204" pitchFamily="34" charset="0"/>
              <a:buChar char="•"/>
            </a:pPr>
            <a:r>
              <a:rPr lang="en" dirty="0"/>
              <a:t>Human Like Understanding </a:t>
            </a:r>
          </a:p>
          <a:p>
            <a:pPr marL="285750" lvl="0" indent="-285750" algn="l" rtl="0">
              <a:spcBef>
                <a:spcPts val="0"/>
              </a:spcBef>
              <a:spcAft>
                <a:spcPts val="0"/>
              </a:spcAft>
              <a:buFont typeface="Arial" panose="020B0604020202020204" pitchFamily="34" charset="0"/>
              <a:buChar char="•"/>
            </a:pPr>
            <a:r>
              <a:rPr lang="en" dirty="0"/>
              <a:t>Adaptable to New Situations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0"/>
          <p:cNvSpPr/>
          <p:nvPr/>
        </p:nvSpPr>
        <p:spPr>
          <a:xfrm>
            <a:off x="6037030"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037192"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3336004"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3336167"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623637" y="29227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623800" y="1059641"/>
            <a:ext cx="2495100" cy="179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a:spLocks noGrp="1"/>
          </p:cNvSpPr>
          <p:nvPr>
            <p:ph type="subTitle" idx="1"/>
          </p:nvPr>
        </p:nvSpPr>
        <p:spPr>
          <a:xfrm>
            <a:off x="683904" y="2261249"/>
            <a:ext cx="2449308"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Proposed machines could exhibit intelligent behavior.</a:t>
            </a:r>
          </a:p>
        </p:txBody>
      </p:sp>
      <p:sp>
        <p:nvSpPr>
          <p:cNvPr id="415" name="Google Shape;415;p40"/>
          <p:cNvSpPr txBox="1">
            <a:spLocks noGrp="1"/>
          </p:cNvSpPr>
          <p:nvPr>
            <p:ph type="title"/>
          </p:nvPr>
        </p:nvSpPr>
        <p:spPr>
          <a:xfrm>
            <a:off x="720000" y="1621208"/>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Turing’s Vision (1950)</a:t>
            </a:r>
            <a:endParaRPr dirty="0"/>
          </a:p>
        </p:txBody>
      </p:sp>
      <p:sp>
        <p:nvSpPr>
          <p:cNvPr id="416" name="Google Shape;416;p40"/>
          <p:cNvSpPr txBox="1">
            <a:spLocks noGrp="1"/>
          </p:cNvSpPr>
          <p:nvPr>
            <p:ph type="title" idx="2"/>
          </p:nvPr>
        </p:nvSpPr>
        <p:spPr>
          <a:xfrm>
            <a:off x="720000" y="1158483"/>
            <a:ext cx="9246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17" name="Google Shape;417;p40"/>
          <p:cNvSpPr txBox="1">
            <a:spLocks noGrp="1"/>
          </p:cNvSpPr>
          <p:nvPr>
            <p:ph type="title" idx="3"/>
          </p:nvPr>
        </p:nvSpPr>
        <p:spPr>
          <a:xfrm>
            <a:off x="3403800" y="1621216"/>
            <a:ext cx="2336400" cy="7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Dartmouth Conference (1956)</a:t>
            </a:r>
            <a:endParaRPr dirty="0"/>
          </a:p>
        </p:txBody>
      </p:sp>
      <p:sp>
        <p:nvSpPr>
          <p:cNvPr id="418" name="Google Shape;418;p40"/>
          <p:cNvSpPr txBox="1">
            <a:spLocks noGrp="1"/>
          </p:cNvSpPr>
          <p:nvPr>
            <p:ph type="title" idx="4"/>
          </p:nvPr>
        </p:nvSpPr>
        <p:spPr>
          <a:xfrm>
            <a:off x="34038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19" name="Google Shape;419;p40"/>
          <p:cNvSpPr txBox="1">
            <a:spLocks noGrp="1"/>
          </p:cNvSpPr>
          <p:nvPr>
            <p:ph type="subTitle" idx="5"/>
          </p:nvPr>
        </p:nvSpPr>
        <p:spPr>
          <a:xfrm>
            <a:off x="3260681" y="2261249"/>
            <a:ext cx="2683801"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Formalized AI research; coined "Artificial Intelligence."</a:t>
            </a:r>
            <a:endParaRPr dirty="0"/>
          </a:p>
        </p:txBody>
      </p:sp>
      <p:sp>
        <p:nvSpPr>
          <p:cNvPr id="420" name="Google Shape;420;p40"/>
          <p:cNvSpPr txBox="1">
            <a:spLocks noGrp="1"/>
          </p:cNvSpPr>
          <p:nvPr>
            <p:ph type="title" idx="6"/>
          </p:nvPr>
        </p:nvSpPr>
        <p:spPr>
          <a:xfrm>
            <a:off x="6087600" y="1621208"/>
            <a:ext cx="2336400" cy="722400"/>
          </a:xfrm>
          <a:prstGeom prst="rect">
            <a:avLst/>
          </a:prstGeom>
        </p:spPr>
        <p:txBody>
          <a:bodyPr spcFirstLastPara="1" wrap="square" lIns="91425" tIns="91425" rIns="91425" bIns="91425" anchor="ctr" anchorCtr="0">
            <a:noAutofit/>
          </a:bodyPr>
          <a:lstStyle/>
          <a:p>
            <a:r>
              <a:rPr lang="en-US" b="1" dirty="0"/>
              <a:t>Symbolic AI Era (1960s-70s)</a:t>
            </a:r>
            <a:endParaRPr lang="en-US" dirty="0"/>
          </a:p>
        </p:txBody>
      </p:sp>
      <p:sp>
        <p:nvSpPr>
          <p:cNvPr id="421" name="Google Shape;421;p40"/>
          <p:cNvSpPr txBox="1">
            <a:spLocks noGrp="1"/>
          </p:cNvSpPr>
          <p:nvPr>
            <p:ph type="title" idx="7"/>
          </p:nvPr>
        </p:nvSpPr>
        <p:spPr>
          <a:xfrm>
            <a:off x="6087600" y="1158483"/>
            <a:ext cx="923400" cy="41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22" name="Google Shape;422;p40"/>
          <p:cNvSpPr txBox="1">
            <a:spLocks noGrp="1"/>
          </p:cNvSpPr>
          <p:nvPr>
            <p:ph type="subTitle" idx="8"/>
          </p:nvPr>
        </p:nvSpPr>
        <p:spPr>
          <a:xfrm>
            <a:off x="6087600" y="2261249"/>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Used rule-based logic for problem-solving.</a:t>
            </a:r>
            <a:endParaRPr dirty="0"/>
          </a:p>
        </p:txBody>
      </p:sp>
      <p:sp>
        <p:nvSpPr>
          <p:cNvPr id="423" name="Google Shape;423;p40"/>
          <p:cNvSpPr txBox="1">
            <a:spLocks noGrp="1"/>
          </p:cNvSpPr>
          <p:nvPr>
            <p:ph type="title" idx="9"/>
          </p:nvPr>
        </p:nvSpPr>
        <p:spPr>
          <a:xfrm>
            <a:off x="7200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rPr>
              <a:t>Machine Learning Rise (1980s-90s)</a:t>
            </a:r>
          </a:p>
        </p:txBody>
      </p:sp>
      <p:sp>
        <p:nvSpPr>
          <p:cNvPr id="424" name="Google Shape;424;p40"/>
          <p:cNvSpPr txBox="1">
            <a:spLocks noGrp="1"/>
          </p:cNvSpPr>
          <p:nvPr>
            <p:ph type="title" idx="13"/>
          </p:nvPr>
        </p:nvSpPr>
        <p:spPr>
          <a:xfrm>
            <a:off x="7200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25" name="Google Shape;425;p40"/>
          <p:cNvSpPr txBox="1">
            <a:spLocks noGrp="1"/>
          </p:cNvSpPr>
          <p:nvPr>
            <p:ph type="subTitle" idx="14"/>
          </p:nvPr>
        </p:nvSpPr>
        <p:spPr>
          <a:xfrm>
            <a:off x="7200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Enabled learning from data for improvement.</a:t>
            </a:r>
            <a:endParaRPr dirty="0"/>
          </a:p>
        </p:txBody>
      </p:sp>
      <p:sp>
        <p:nvSpPr>
          <p:cNvPr id="426" name="Google Shape;426;p40"/>
          <p:cNvSpPr txBox="1">
            <a:spLocks noGrp="1"/>
          </p:cNvSpPr>
          <p:nvPr>
            <p:ph type="title" idx="15"/>
          </p:nvPr>
        </p:nvSpPr>
        <p:spPr>
          <a:xfrm>
            <a:off x="3331608" y="3475466"/>
            <a:ext cx="2525100" cy="722400"/>
          </a:xfrm>
          <a:prstGeom prst="rect">
            <a:avLst/>
          </a:prstGeom>
        </p:spPr>
        <p:txBody>
          <a:bodyPr spcFirstLastPara="1" wrap="square" lIns="91425" tIns="91425" rIns="91425" bIns="91425" anchor="ctr" anchorCtr="0">
            <a:noAutofit/>
          </a:bodyPr>
          <a:lstStyle/>
          <a:p>
            <a:r>
              <a:rPr lang="en-US" b="1" dirty="0">
                <a:solidFill>
                  <a:schemeClr val="accent2"/>
                </a:solidFill>
              </a:rPr>
              <a:t>Deep Learning Breakthrough (2000s)</a:t>
            </a:r>
            <a:endParaRPr lang="en-US" dirty="0">
              <a:solidFill>
                <a:schemeClr val="accent2"/>
              </a:solidFill>
            </a:endParaRPr>
          </a:p>
        </p:txBody>
      </p:sp>
      <p:sp>
        <p:nvSpPr>
          <p:cNvPr id="427" name="Google Shape;427;p40"/>
          <p:cNvSpPr txBox="1">
            <a:spLocks noGrp="1"/>
          </p:cNvSpPr>
          <p:nvPr>
            <p:ph type="title" idx="16"/>
          </p:nvPr>
        </p:nvSpPr>
        <p:spPr>
          <a:xfrm>
            <a:off x="34038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28" name="Google Shape;428;p40"/>
          <p:cNvSpPr txBox="1">
            <a:spLocks noGrp="1"/>
          </p:cNvSpPr>
          <p:nvPr>
            <p:ph type="subTitle" idx="17"/>
          </p:nvPr>
        </p:nvSpPr>
        <p:spPr>
          <a:xfrm>
            <a:off x="34038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Revolutionized AI with neural networks.</a:t>
            </a:r>
            <a:endParaRPr dirty="0"/>
          </a:p>
        </p:txBody>
      </p:sp>
      <p:sp>
        <p:nvSpPr>
          <p:cNvPr id="429" name="Google Shape;429;p40"/>
          <p:cNvSpPr txBox="1">
            <a:spLocks noGrp="1"/>
          </p:cNvSpPr>
          <p:nvPr>
            <p:ph type="title" idx="18"/>
          </p:nvPr>
        </p:nvSpPr>
        <p:spPr>
          <a:xfrm>
            <a:off x="6087600" y="3475466"/>
            <a:ext cx="2336400" cy="72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rPr>
              <a:t>AGI Research Focus (Present)</a:t>
            </a:r>
            <a:endParaRPr dirty="0">
              <a:solidFill>
                <a:schemeClr val="accent2"/>
              </a:solidFill>
            </a:endParaRPr>
          </a:p>
        </p:txBody>
      </p:sp>
      <p:sp>
        <p:nvSpPr>
          <p:cNvPr id="430" name="Google Shape;430;p40"/>
          <p:cNvSpPr txBox="1">
            <a:spLocks noGrp="1"/>
          </p:cNvSpPr>
          <p:nvPr>
            <p:ph type="title" idx="19"/>
          </p:nvPr>
        </p:nvSpPr>
        <p:spPr>
          <a:xfrm>
            <a:off x="6087600" y="3012741"/>
            <a:ext cx="923400" cy="4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431" name="Google Shape;431;p40"/>
          <p:cNvSpPr txBox="1">
            <a:spLocks noGrp="1"/>
          </p:cNvSpPr>
          <p:nvPr>
            <p:ph type="subTitle" idx="20"/>
          </p:nvPr>
        </p:nvSpPr>
        <p:spPr>
          <a:xfrm>
            <a:off x="6087600" y="4115508"/>
            <a:ext cx="23364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Aims to develop human-like cognitive abilities.</a:t>
            </a:r>
            <a:endParaRPr dirty="0"/>
          </a:p>
        </p:txBody>
      </p:sp>
      <p:sp>
        <p:nvSpPr>
          <p:cNvPr id="432" name="Google Shape;432;p40"/>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Historical Context</a:t>
            </a:r>
            <a:endParaRPr dirty="0"/>
          </a:p>
        </p:txBody>
      </p:sp>
      <p:sp>
        <p:nvSpPr>
          <p:cNvPr id="433" name="Google Shape;433;p40"/>
          <p:cNvSpPr/>
          <p:nvPr/>
        </p:nvSpPr>
        <p:spPr>
          <a:xfrm>
            <a:off x="8262473" y="1570679"/>
            <a:ext cx="549900" cy="5499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1402060" y="500977"/>
            <a:ext cx="796500" cy="7965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40"/>
          <p:cNvGrpSpPr/>
          <p:nvPr/>
        </p:nvGrpSpPr>
        <p:grpSpPr>
          <a:xfrm rot="10800000">
            <a:off x="1186863" y="823412"/>
            <a:ext cx="537556" cy="136576"/>
            <a:chOff x="2641350" y="846250"/>
            <a:chExt cx="413600" cy="105075"/>
          </a:xfrm>
        </p:grpSpPr>
        <p:sp>
          <p:nvSpPr>
            <p:cNvPr id="436" name="Google Shape;436;p40"/>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9"/>
        <p:cNvGrpSpPr/>
        <p:nvPr/>
      </p:nvGrpSpPr>
      <p:grpSpPr>
        <a:xfrm>
          <a:off x="0" y="0"/>
          <a:ext cx="0" cy="0"/>
          <a:chOff x="0" y="0"/>
          <a:chExt cx="0" cy="0"/>
        </a:xfrm>
      </p:grpSpPr>
      <p:sp>
        <p:nvSpPr>
          <p:cNvPr id="550" name="Google Shape;550;p46"/>
          <p:cNvSpPr/>
          <p:nvPr/>
        </p:nvSpPr>
        <p:spPr>
          <a:xfrm>
            <a:off x="713462" y="3144206"/>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46"/>
          <p:cNvSpPr/>
          <p:nvPr/>
        </p:nvSpPr>
        <p:spPr>
          <a:xfrm>
            <a:off x="719500" y="1425147"/>
            <a:ext cx="7704000" cy="1236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Characteristics of AGI</a:t>
            </a:r>
            <a:endParaRPr dirty="0"/>
          </a:p>
        </p:txBody>
      </p:sp>
      <p:sp>
        <p:nvSpPr>
          <p:cNvPr id="553" name="Google Shape;553;p46"/>
          <p:cNvSpPr txBox="1">
            <a:spLocks noGrp="1"/>
          </p:cNvSpPr>
          <p:nvPr>
            <p:ph type="subTitle" idx="1"/>
          </p:nvPr>
        </p:nvSpPr>
        <p:spPr>
          <a:xfrm>
            <a:off x="1379550" y="1773447"/>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Generalization</a:t>
            </a:r>
            <a:endParaRPr dirty="0"/>
          </a:p>
        </p:txBody>
      </p:sp>
      <p:sp>
        <p:nvSpPr>
          <p:cNvPr id="554" name="Google Shape;554;p46"/>
          <p:cNvSpPr txBox="1">
            <a:spLocks noGrp="1"/>
          </p:cNvSpPr>
          <p:nvPr>
            <p:ph type="subTitle" idx="2"/>
          </p:nvPr>
        </p:nvSpPr>
        <p:spPr>
          <a:xfrm>
            <a:off x="4918073" y="3605549"/>
            <a:ext cx="27522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Autonomy</a:t>
            </a:r>
            <a:endParaRPr dirty="0"/>
          </a:p>
        </p:txBody>
      </p:sp>
      <p:sp>
        <p:nvSpPr>
          <p:cNvPr id="555" name="Google Shape;555;p46"/>
          <p:cNvSpPr txBox="1">
            <a:spLocks noGrp="1"/>
          </p:cNvSpPr>
          <p:nvPr>
            <p:ph type="subTitle" idx="3"/>
          </p:nvPr>
        </p:nvSpPr>
        <p:spPr>
          <a:xfrm>
            <a:off x="5103350" y="1545297"/>
            <a:ext cx="2752200"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Ability to apply knowledge and skills across diverse tasks and situations beyond specific training.</a:t>
            </a:r>
            <a:endParaRPr dirty="0"/>
          </a:p>
        </p:txBody>
      </p:sp>
      <p:sp>
        <p:nvSpPr>
          <p:cNvPr id="556" name="Google Shape;556;p46"/>
          <p:cNvSpPr txBox="1">
            <a:spLocks noGrp="1"/>
          </p:cNvSpPr>
          <p:nvPr>
            <p:ph type="subTitle" idx="4"/>
          </p:nvPr>
        </p:nvSpPr>
        <p:spPr>
          <a:xfrm>
            <a:off x="1236966" y="3303975"/>
            <a:ext cx="2894784" cy="9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Capability to perform tasks and make decisions independently, without requiring constant human guidance.</a:t>
            </a:r>
            <a:endParaRPr dirty="0"/>
          </a:p>
        </p:txBody>
      </p:sp>
      <p:grpSp>
        <p:nvGrpSpPr>
          <p:cNvPr id="569" name="Google Shape;569;p46"/>
          <p:cNvGrpSpPr/>
          <p:nvPr/>
        </p:nvGrpSpPr>
        <p:grpSpPr>
          <a:xfrm>
            <a:off x="240000" y="1333364"/>
            <a:ext cx="3397850" cy="187275"/>
            <a:chOff x="-3237675" y="-1132050"/>
            <a:chExt cx="3397850" cy="187275"/>
          </a:xfrm>
        </p:grpSpPr>
        <p:sp>
          <p:nvSpPr>
            <p:cNvPr id="570" name="Google Shape;570;p46"/>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6"/>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6"/>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6"/>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6"/>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6"/>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6"/>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6"/>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6"/>
          <p:cNvGrpSpPr/>
          <p:nvPr/>
        </p:nvGrpSpPr>
        <p:grpSpPr>
          <a:xfrm>
            <a:off x="7670273" y="2912496"/>
            <a:ext cx="2159530" cy="548628"/>
            <a:chOff x="2641350" y="846250"/>
            <a:chExt cx="413600" cy="105075"/>
          </a:xfrm>
        </p:grpSpPr>
        <p:sp>
          <p:nvSpPr>
            <p:cNvPr id="580" name="Google Shape;580;p46"/>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6"/>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Graphic 6" descr="Gears outline">
            <a:extLst>
              <a:ext uri="{FF2B5EF4-FFF2-40B4-BE49-F238E27FC236}">
                <a16:creationId xmlns:a16="http://schemas.microsoft.com/office/drawing/2014/main" id="{0673C764-B8B5-A8B8-FB7E-98BB373A19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3666" y="3336345"/>
            <a:ext cx="882030" cy="882030"/>
          </a:xfrm>
          <a:prstGeom prst="rect">
            <a:avLst/>
          </a:prstGeom>
        </p:spPr>
      </p:pic>
      <p:pic>
        <p:nvPicPr>
          <p:cNvPr id="9" name="Graphic 8" descr="Influencer outline">
            <a:extLst>
              <a:ext uri="{FF2B5EF4-FFF2-40B4-BE49-F238E27FC236}">
                <a16:creationId xmlns:a16="http://schemas.microsoft.com/office/drawing/2014/main" id="{A265127E-463C-4C13-A02E-95D8988A60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2350" y="1585947"/>
            <a:ext cx="914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5"/>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Potential Advantages of AGI</a:t>
            </a:r>
            <a:endParaRPr dirty="0">
              <a:solidFill>
                <a:schemeClr val="accent1"/>
              </a:solidFill>
            </a:endParaRPr>
          </a:p>
        </p:txBody>
      </p:sp>
      <p:sp>
        <p:nvSpPr>
          <p:cNvPr id="522" name="Google Shape;522;p45"/>
          <p:cNvSpPr txBox="1">
            <a:spLocks noGrp="1"/>
          </p:cNvSpPr>
          <p:nvPr>
            <p:ph type="title"/>
          </p:nvPr>
        </p:nvSpPr>
        <p:spPr>
          <a:xfrm>
            <a:off x="872400" y="2370900"/>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Innovation</a:t>
            </a:r>
            <a:endParaRPr dirty="0"/>
          </a:p>
        </p:txBody>
      </p:sp>
      <p:sp>
        <p:nvSpPr>
          <p:cNvPr id="523" name="Google Shape;523;p45"/>
          <p:cNvSpPr txBox="1">
            <a:spLocks noGrp="1"/>
          </p:cNvSpPr>
          <p:nvPr>
            <p:ph type="subTitle" idx="1"/>
          </p:nvPr>
        </p:nvSpPr>
        <p:spPr>
          <a:xfrm>
            <a:off x="8724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AGI could drive groundbreaking advancements in science and technology by solving complex problems and generating new ideas.</a:t>
            </a:r>
            <a:endParaRPr dirty="0"/>
          </a:p>
        </p:txBody>
      </p:sp>
      <p:sp>
        <p:nvSpPr>
          <p:cNvPr id="524" name="Google Shape;524;p45"/>
          <p:cNvSpPr txBox="1">
            <a:spLocks noGrp="1"/>
          </p:cNvSpPr>
          <p:nvPr>
            <p:ph type="title" idx="2"/>
          </p:nvPr>
        </p:nvSpPr>
        <p:spPr>
          <a:xfrm>
            <a:off x="3403800" y="2370149"/>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Efficiency</a:t>
            </a:r>
            <a:endParaRPr dirty="0"/>
          </a:p>
        </p:txBody>
      </p:sp>
      <p:sp>
        <p:nvSpPr>
          <p:cNvPr id="525" name="Google Shape;525;p45"/>
          <p:cNvSpPr txBox="1">
            <a:spLocks noGrp="1"/>
          </p:cNvSpPr>
          <p:nvPr>
            <p:ph type="subTitle" idx="3"/>
          </p:nvPr>
        </p:nvSpPr>
        <p:spPr>
          <a:xfrm>
            <a:off x="34038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It has the potential to significantly enhance productivity by automating diverse tasks and optimizing processes.</a:t>
            </a:r>
            <a:endParaRPr dirty="0"/>
          </a:p>
        </p:txBody>
      </p:sp>
      <p:sp>
        <p:nvSpPr>
          <p:cNvPr id="526" name="Google Shape;526;p45"/>
          <p:cNvSpPr txBox="1">
            <a:spLocks noGrp="1"/>
          </p:cNvSpPr>
          <p:nvPr>
            <p:ph type="title" idx="4"/>
          </p:nvPr>
        </p:nvSpPr>
        <p:spPr>
          <a:xfrm>
            <a:off x="5935200" y="2370149"/>
            <a:ext cx="2336400" cy="40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Personalization</a:t>
            </a:r>
            <a:endParaRPr dirty="0"/>
          </a:p>
        </p:txBody>
      </p:sp>
      <p:sp>
        <p:nvSpPr>
          <p:cNvPr id="527" name="Google Shape;527;p45"/>
          <p:cNvSpPr txBox="1">
            <a:spLocks noGrp="1"/>
          </p:cNvSpPr>
          <p:nvPr>
            <p:ph type="subTitle" idx="5"/>
          </p:nvPr>
        </p:nvSpPr>
        <p:spPr>
          <a:xfrm>
            <a:off x="5935200" y="3094224"/>
            <a:ext cx="2336400" cy="9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AGI could offer highly tailored experiences and solutions, adapting to individual needs and preferences more effectively.</a:t>
            </a:r>
            <a:endParaRPr dirty="0"/>
          </a:p>
        </p:txBody>
      </p:sp>
      <p:sp>
        <p:nvSpPr>
          <p:cNvPr id="539" name="Google Shape;539;p45"/>
          <p:cNvSpPr/>
          <p:nvPr/>
        </p:nvSpPr>
        <p:spPr>
          <a:xfrm>
            <a:off x="4170350" y="17481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6902550" y="1748181"/>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5"/>
          <p:cNvGrpSpPr/>
          <p:nvPr/>
        </p:nvGrpSpPr>
        <p:grpSpPr>
          <a:xfrm>
            <a:off x="872454" y="1293020"/>
            <a:ext cx="755358" cy="191930"/>
            <a:chOff x="2641350" y="846250"/>
            <a:chExt cx="413600" cy="105075"/>
          </a:xfrm>
        </p:grpSpPr>
        <p:sp>
          <p:nvSpPr>
            <p:cNvPr id="542" name="Google Shape;542;p45"/>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40;p45">
            <a:extLst>
              <a:ext uri="{FF2B5EF4-FFF2-40B4-BE49-F238E27FC236}">
                <a16:creationId xmlns:a16="http://schemas.microsoft.com/office/drawing/2014/main" id="{7693CB01-4795-9998-C4D0-287A0A329950}"/>
              </a:ext>
            </a:extLst>
          </p:cNvPr>
          <p:cNvSpPr/>
          <p:nvPr/>
        </p:nvSpPr>
        <p:spPr>
          <a:xfrm>
            <a:off x="1798820" y="174979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raphic 3" descr="Lightbulb outline">
            <a:extLst>
              <a:ext uri="{FF2B5EF4-FFF2-40B4-BE49-F238E27FC236}">
                <a16:creationId xmlns:a16="http://schemas.microsoft.com/office/drawing/2014/main" id="{EBB2CE8A-EE65-CC60-B66F-9CD2688238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9850" y="1512779"/>
            <a:ext cx="914400" cy="914400"/>
          </a:xfrm>
          <a:prstGeom prst="rect">
            <a:avLst/>
          </a:prstGeom>
        </p:spPr>
      </p:pic>
      <p:pic>
        <p:nvPicPr>
          <p:cNvPr id="6" name="Graphic 5" descr="User outline">
            <a:extLst>
              <a:ext uri="{FF2B5EF4-FFF2-40B4-BE49-F238E27FC236}">
                <a16:creationId xmlns:a16="http://schemas.microsoft.com/office/drawing/2014/main" id="{D26C9D1E-42EA-E4C0-0E2C-7AD6CF1372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62053" y="1396092"/>
            <a:ext cx="914400" cy="914400"/>
          </a:xfrm>
          <a:prstGeom prst="rect">
            <a:avLst/>
          </a:prstGeom>
        </p:spPr>
      </p:pic>
      <p:pic>
        <p:nvPicPr>
          <p:cNvPr id="8" name="Graphic 7" descr="Gauge outline">
            <a:extLst>
              <a:ext uri="{FF2B5EF4-FFF2-40B4-BE49-F238E27FC236}">
                <a16:creationId xmlns:a16="http://schemas.microsoft.com/office/drawing/2014/main" id="{A73C451E-11BA-C303-07E6-E2E6996368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090629" y="1393691"/>
            <a:ext cx="914400" cy="91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59"/>
          <p:cNvSpPr/>
          <p:nvPr/>
        </p:nvSpPr>
        <p:spPr>
          <a:xfrm>
            <a:off x="3363193" y="2029091"/>
            <a:ext cx="2514600" cy="2579399"/>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6020036" y="2029092"/>
            <a:ext cx="2514600" cy="257939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626792" y="2029091"/>
            <a:ext cx="2514600" cy="2579401"/>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Potential Disadvantages of AGI</a:t>
            </a:r>
            <a:endParaRPr dirty="0"/>
          </a:p>
        </p:txBody>
      </p:sp>
      <p:sp>
        <p:nvSpPr>
          <p:cNvPr id="1061" name="Google Shape;1061;p59"/>
          <p:cNvSpPr txBox="1">
            <a:spLocks noGrp="1"/>
          </p:cNvSpPr>
          <p:nvPr>
            <p:ph type="title" idx="2"/>
          </p:nvPr>
        </p:nvSpPr>
        <p:spPr>
          <a:xfrm>
            <a:off x="731342" y="2249293"/>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Job Displacement</a:t>
            </a:r>
            <a:endParaRPr dirty="0"/>
          </a:p>
        </p:txBody>
      </p:sp>
      <p:sp>
        <p:nvSpPr>
          <p:cNvPr id="1062" name="Google Shape;1062;p59"/>
          <p:cNvSpPr txBox="1">
            <a:spLocks noGrp="1"/>
          </p:cNvSpPr>
          <p:nvPr>
            <p:ph type="subTitle" idx="1"/>
          </p:nvPr>
        </p:nvSpPr>
        <p:spPr>
          <a:xfrm>
            <a:off x="720000" y="3429349"/>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AGI could lead to significant unemployment by automating tasks currently performed by humans.</a:t>
            </a:r>
            <a:endParaRPr dirty="0"/>
          </a:p>
        </p:txBody>
      </p:sp>
      <p:sp>
        <p:nvSpPr>
          <p:cNvPr id="1063" name="Google Shape;1063;p59"/>
          <p:cNvSpPr txBox="1">
            <a:spLocks noGrp="1"/>
          </p:cNvSpPr>
          <p:nvPr>
            <p:ph type="title" idx="3"/>
          </p:nvPr>
        </p:nvSpPr>
        <p:spPr>
          <a:xfrm>
            <a:off x="3376256" y="2249293"/>
            <a:ext cx="2501537" cy="527700"/>
          </a:xfrm>
          <a:prstGeom prst="rect">
            <a:avLst/>
          </a:prstGeom>
        </p:spPr>
        <p:txBody>
          <a:bodyPr spcFirstLastPara="1" wrap="square" lIns="91425" tIns="91425" rIns="91425" bIns="91425" anchor="ctr" anchorCtr="0">
            <a:noAutofit/>
          </a:bodyPr>
          <a:lstStyle/>
          <a:p>
            <a:r>
              <a:rPr lang="en-US" b="1" dirty="0"/>
              <a:t>Ethical Concerns</a:t>
            </a:r>
            <a:endParaRPr dirty="0"/>
          </a:p>
        </p:txBody>
      </p:sp>
      <p:sp>
        <p:nvSpPr>
          <p:cNvPr id="1064" name="Google Shape;1064;p59"/>
          <p:cNvSpPr txBox="1">
            <a:spLocks noGrp="1"/>
          </p:cNvSpPr>
          <p:nvPr>
            <p:ph type="subTitle" idx="4"/>
          </p:nvPr>
        </p:nvSpPr>
        <p:spPr>
          <a:xfrm>
            <a:off x="3427964" y="3011607"/>
            <a:ext cx="2305500" cy="11929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The development of AGI raises complex ethical issues, including decision-making and control over powerful autonomous systems.</a:t>
            </a:r>
            <a:endParaRPr dirty="0"/>
          </a:p>
        </p:txBody>
      </p:sp>
      <p:sp>
        <p:nvSpPr>
          <p:cNvPr id="1065" name="Google Shape;1065;p59"/>
          <p:cNvSpPr txBox="1">
            <a:spLocks noGrp="1"/>
          </p:cNvSpPr>
          <p:nvPr>
            <p:ph type="title" idx="5"/>
          </p:nvPr>
        </p:nvSpPr>
        <p:spPr>
          <a:xfrm>
            <a:off x="6129887" y="2249293"/>
            <a:ext cx="2305500" cy="527700"/>
          </a:xfrm>
          <a:prstGeom prst="rect">
            <a:avLst/>
          </a:prstGeom>
        </p:spPr>
        <p:txBody>
          <a:bodyPr spcFirstLastPara="1" wrap="square" lIns="91425" tIns="91425" rIns="91425" bIns="91425" anchor="ctr" anchorCtr="0">
            <a:noAutofit/>
          </a:bodyPr>
          <a:lstStyle/>
          <a:p>
            <a:r>
              <a:rPr lang="en-US" b="1" dirty="0"/>
              <a:t>Existential Risk</a:t>
            </a:r>
            <a:endParaRPr lang="en-US" dirty="0"/>
          </a:p>
        </p:txBody>
      </p:sp>
      <p:sp>
        <p:nvSpPr>
          <p:cNvPr id="1066" name="Google Shape;1066;p59"/>
          <p:cNvSpPr txBox="1">
            <a:spLocks noGrp="1"/>
          </p:cNvSpPr>
          <p:nvPr>
            <p:ph type="subTitle" idx="6"/>
          </p:nvPr>
        </p:nvSpPr>
        <p:spPr>
          <a:xfrm>
            <a:off x="6118500" y="3450341"/>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If not properly managed, AGI could pose serious risks to humanity's safety and security, including unintended consequences and loss of control.</a:t>
            </a:r>
            <a:endParaRPr dirty="0"/>
          </a:p>
        </p:txBody>
      </p:sp>
      <p:grpSp>
        <p:nvGrpSpPr>
          <p:cNvPr id="1088" name="Google Shape;1088;p59"/>
          <p:cNvGrpSpPr/>
          <p:nvPr/>
        </p:nvGrpSpPr>
        <p:grpSpPr>
          <a:xfrm>
            <a:off x="636975" y="4608492"/>
            <a:ext cx="3397850" cy="187275"/>
            <a:chOff x="-3237675" y="-1132050"/>
            <a:chExt cx="3397850" cy="187275"/>
          </a:xfrm>
        </p:grpSpPr>
        <p:sp>
          <p:nvSpPr>
            <p:cNvPr id="1089" name="Google Shape;1089;p59"/>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9"/>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9"/>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9"/>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9"/>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9"/>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9"/>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9"/>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9"/>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c 2" descr="Danger outline">
            <a:extLst>
              <a:ext uri="{FF2B5EF4-FFF2-40B4-BE49-F238E27FC236}">
                <a16:creationId xmlns:a16="http://schemas.microsoft.com/office/drawing/2014/main" id="{464D4AB4-797B-3987-EA85-1F1A9A1B9C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4050" y="1081469"/>
            <a:ext cx="914400" cy="914400"/>
          </a:xfrm>
          <a:prstGeom prst="rect">
            <a:avLst/>
          </a:prstGeom>
          <a:effectLst/>
        </p:spPr>
      </p:pic>
      <p:pic>
        <p:nvPicPr>
          <p:cNvPr id="5" name="Graphic 4" descr="Handshake outline">
            <a:extLst>
              <a:ext uri="{FF2B5EF4-FFF2-40B4-BE49-F238E27FC236}">
                <a16:creationId xmlns:a16="http://schemas.microsoft.com/office/drawing/2014/main" id="{82D04953-28CF-DB24-995A-31430CA93C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1132779"/>
            <a:ext cx="914400" cy="914400"/>
          </a:xfrm>
          <a:prstGeom prst="rect">
            <a:avLst/>
          </a:prstGeom>
        </p:spPr>
      </p:pic>
      <p:pic>
        <p:nvPicPr>
          <p:cNvPr id="7" name="Graphic 6" descr="Office worker male outline">
            <a:extLst>
              <a:ext uri="{FF2B5EF4-FFF2-40B4-BE49-F238E27FC236}">
                <a16:creationId xmlns:a16="http://schemas.microsoft.com/office/drawing/2014/main" id="{F95D1C63-7F08-E4DC-EB74-B6F97BC7D8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94925" y="1063375"/>
            <a:ext cx="914400" cy="914400"/>
          </a:xfrm>
          <a:prstGeom prst="rect">
            <a:avLst/>
          </a:prstGeom>
        </p:spPr>
      </p:pic>
      <p:sp>
        <p:nvSpPr>
          <p:cNvPr id="8" name="Google Shape;946;p55">
            <a:extLst>
              <a:ext uri="{FF2B5EF4-FFF2-40B4-BE49-F238E27FC236}">
                <a16:creationId xmlns:a16="http://schemas.microsoft.com/office/drawing/2014/main" id="{229BFF84-F9BC-CD7D-919A-F7A61D69525C}"/>
              </a:ext>
            </a:extLst>
          </p:cNvPr>
          <p:cNvSpPr/>
          <p:nvPr/>
        </p:nvSpPr>
        <p:spPr>
          <a:xfrm>
            <a:off x="1324701" y="1063375"/>
            <a:ext cx="1055725" cy="941984"/>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6;p55">
            <a:extLst>
              <a:ext uri="{FF2B5EF4-FFF2-40B4-BE49-F238E27FC236}">
                <a16:creationId xmlns:a16="http://schemas.microsoft.com/office/drawing/2014/main" id="{55012CF7-C8B4-94DA-3397-FA9A95446720}"/>
              </a:ext>
            </a:extLst>
          </p:cNvPr>
          <p:cNvSpPr/>
          <p:nvPr/>
        </p:nvSpPr>
        <p:spPr>
          <a:xfrm>
            <a:off x="4027801" y="1092025"/>
            <a:ext cx="1055725" cy="941984"/>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46;p55">
            <a:extLst>
              <a:ext uri="{FF2B5EF4-FFF2-40B4-BE49-F238E27FC236}">
                <a16:creationId xmlns:a16="http://schemas.microsoft.com/office/drawing/2014/main" id="{0BE8680D-A244-8FCD-13FD-52AE11F96ECC}"/>
              </a:ext>
            </a:extLst>
          </p:cNvPr>
          <p:cNvSpPr/>
          <p:nvPr/>
        </p:nvSpPr>
        <p:spPr>
          <a:xfrm>
            <a:off x="6716005" y="1105774"/>
            <a:ext cx="1055725" cy="941984"/>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Straight Connector 11">
            <a:extLst>
              <a:ext uri="{FF2B5EF4-FFF2-40B4-BE49-F238E27FC236}">
                <a16:creationId xmlns:a16="http://schemas.microsoft.com/office/drawing/2014/main" id="{22D1F8DF-7A62-A4E1-B9B6-71DAC81CD6A4}"/>
              </a:ext>
            </a:extLst>
          </p:cNvPr>
          <p:cNvCxnSpPr/>
          <p:nvPr/>
        </p:nvCxnSpPr>
        <p:spPr>
          <a:xfrm>
            <a:off x="914403" y="2754086"/>
            <a:ext cx="7292759" cy="0"/>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69"/>
          <p:cNvSpPr txBox="1">
            <a:spLocks noGrp="1"/>
          </p:cNvSpPr>
          <p:nvPr>
            <p:ph type="title"/>
          </p:nvPr>
        </p:nvSpPr>
        <p:spPr>
          <a:xfrm>
            <a:off x="2290025" y="3240300"/>
            <a:ext cx="4563900"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dirty="0"/>
              <a:t>Ray Kurzweil</a:t>
            </a:r>
            <a:endParaRPr dirty="0"/>
          </a:p>
        </p:txBody>
      </p:sp>
      <p:sp>
        <p:nvSpPr>
          <p:cNvPr id="1440" name="Google Shape;1440;p69"/>
          <p:cNvSpPr txBox="1">
            <a:spLocks noGrp="1"/>
          </p:cNvSpPr>
          <p:nvPr>
            <p:ph type="subTitle" idx="1"/>
          </p:nvPr>
        </p:nvSpPr>
        <p:spPr>
          <a:xfrm>
            <a:off x="1458125" y="1416700"/>
            <a:ext cx="6227700" cy="174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“AGI will revolutionize industries and accelerate innovation. This will lead to significant economic growth but also require us to navigate new challenges.”</a:t>
            </a:r>
            <a:endParaRPr dirty="0"/>
          </a:p>
        </p:txBody>
      </p:sp>
      <p:grpSp>
        <p:nvGrpSpPr>
          <p:cNvPr id="1441" name="Google Shape;1441;p69"/>
          <p:cNvGrpSpPr/>
          <p:nvPr/>
        </p:nvGrpSpPr>
        <p:grpSpPr>
          <a:xfrm rot="-5400000">
            <a:off x="6840193" y="448790"/>
            <a:ext cx="2159530" cy="548628"/>
            <a:chOff x="2641350" y="846250"/>
            <a:chExt cx="413600" cy="105075"/>
          </a:xfrm>
        </p:grpSpPr>
        <p:sp>
          <p:nvSpPr>
            <p:cNvPr id="1442" name="Google Shape;1442;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69"/>
          <p:cNvGrpSpPr/>
          <p:nvPr/>
        </p:nvGrpSpPr>
        <p:grpSpPr>
          <a:xfrm rot="5400000">
            <a:off x="93584" y="4162506"/>
            <a:ext cx="2159530" cy="548628"/>
            <a:chOff x="2641350" y="846250"/>
            <a:chExt cx="413600" cy="105075"/>
          </a:xfrm>
        </p:grpSpPr>
        <p:sp>
          <p:nvSpPr>
            <p:cNvPr id="1447" name="Google Shape;1447;p69"/>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9"/>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9"/>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9"/>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57"/>
          <p:cNvSpPr/>
          <p:nvPr/>
        </p:nvSpPr>
        <p:spPr>
          <a:xfrm>
            <a:off x="3320042"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7"/>
          <p:cNvSpPr/>
          <p:nvPr/>
        </p:nvSpPr>
        <p:spPr>
          <a:xfrm>
            <a:off x="6283231"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7"/>
          <p:cNvSpPr/>
          <p:nvPr/>
        </p:nvSpPr>
        <p:spPr>
          <a:xfrm>
            <a:off x="393795" y="1168200"/>
            <a:ext cx="2514600" cy="344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Environmental Concerns Related to AGI</a:t>
            </a:r>
            <a:endParaRPr dirty="0"/>
          </a:p>
        </p:txBody>
      </p:sp>
      <p:sp>
        <p:nvSpPr>
          <p:cNvPr id="989" name="Google Shape;989;p57"/>
          <p:cNvSpPr txBox="1">
            <a:spLocks noGrp="1"/>
          </p:cNvSpPr>
          <p:nvPr>
            <p:ph type="title"/>
          </p:nvPr>
        </p:nvSpPr>
        <p:spPr>
          <a:xfrm>
            <a:off x="482895" y="197959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Energy</a:t>
            </a:r>
            <a:endParaRPr dirty="0"/>
          </a:p>
        </p:txBody>
      </p:sp>
      <p:sp>
        <p:nvSpPr>
          <p:cNvPr id="990" name="Google Shape;990;p57"/>
          <p:cNvSpPr txBox="1">
            <a:spLocks noGrp="1"/>
          </p:cNvSpPr>
          <p:nvPr>
            <p:ph type="subTitle" idx="1"/>
          </p:nvPr>
        </p:nvSpPr>
        <p:spPr>
          <a:xfrm>
            <a:off x="482895" y="3215294"/>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AGI models require immense computational power, leading to high energy consumption. For instance, training a large AI model can use as much electricity as an average household does in several days.</a:t>
            </a:r>
            <a:endParaRPr dirty="0"/>
          </a:p>
        </p:txBody>
      </p:sp>
      <p:sp>
        <p:nvSpPr>
          <p:cNvPr id="991" name="Google Shape;991;p57"/>
          <p:cNvSpPr txBox="1">
            <a:spLocks noGrp="1"/>
          </p:cNvSpPr>
          <p:nvPr>
            <p:ph type="title" idx="2"/>
          </p:nvPr>
        </p:nvSpPr>
        <p:spPr>
          <a:xfrm>
            <a:off x="3392767" y="2003416"/>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Emissions</a:t>
            </a:r>
            <a:endParaRPr dirty="0"/>
          </a:p>
        </p:txBody>
      </p:sp>
      <p:sp>
        <p:nvSpPr>
          <p:cNvPr id="992" name="Google Shape;992;p57"/>
          <p:cNvSpPr txBox="1">
            <a:spLocks noGrp="1"/>
          </p:cNvSpPr>
          <p:nvPr>
            <p:ph type="subTitle" idx="3"/>
          </p:nvPr>
        </p:nvSpPr>
        <p:spPr>
          <a:xfrm>
            <a:off x="3412324" y="3238198"/>
            <a:ext cx="2336400" cy="63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The process of training and running AGI systems generates significant carbon dioxide emissions. This can result in up to 626,000 pounds of CO2, equivalent to the lifetime emissions of multiple cars.</a:t>
            </a:r>
          </a:p>
        </p:txBody>
      </p:sp>
      <p:sp>
        <p:nvSpPr>
          <p:cNvPr id="993" name="Google Shape;993;p57"/>
          <p:cNvSpPr txBox="1">
            <a:spLocks noGrp="1"/>
          </p:cNvSpPr>
          <p:nvPr>
            <p:ph type="title" idx="4"/>
          </p:nvPr>
        </p:nvSpPr>
        <p:spPr>
          <a:xfrm>
            <a:off x="6372331" y="1980607"/>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Waste</a:t>
            </a:r>
            <a:endParaRPr dirty="0"/>
          </a:p>
        </p:txBody>
      </p:sp>
      <p:sp>
        <p:nvSpPr>
          <p:cNvPr id="994" name="Google Shape;994;p57"/>
          <p:cNvSpPr txBox="1">
            <a:spLocks noGrp="1"/>
          </p:cNvSpPr>
          <p:nvPr>
            <p:ph type="subTitle" idx="5"/>
          </p:nvPr>
        </p:nvSpPr>
        <p:spPr>
          <a:xfrm>
            <a:off x="5803786" y="3128142"/>
            <a:ext cx="3039492" cy="630900"/>
          </a:xfrm>
          <a:prstGeom prst="rect">
            <a:avLst/>
          </a:prstGeom>
        </p:spPr>
        <p:txBody>
          <a:bodyPr spcFirstLastPara="1" wrap="square" lIns="91425" tIns="91425" rIns="91425" bIns="91425" anchor="ctr" anchorCtr="0">
            <a:noAutofit/>
          </a:bodyPr>
          <a:lstStyle/>
          <a:p>
            <a:pPr>
              <a:buFont typeface="+mj-lt"/>
              <a:buAutoNum type="arabicPeriod"/>
            </a:pPr>
            <a:endParaRPr lang="en-US" dirty="0"/>
          </a:p>
          <a:p>
            <a:pPr marL="457200" lvl="1" indent="0"/>
            <a:r>
              <a:rPr lang="en-US" dirty="0"/>
              <a:t>The rapid advancement in AGI technology contributes to increasing electronic waste from outdated hardware. Improper disposal of this e-waste can lead to environmental pollution and resource depletion.</a:t>
            </a:r>
          </a:p>
        </p:txBody>
      </p:sp>
      <p:cxnSp>
        <p:nvCxnSpPr>
          <p:cNvPr id="1013" name="Google Shape;1013;p57"/>
          <p:cNvCxnSpPr/>
          <p:nvPr/>
        </p:nvCxnSpPr>
        <p:spPr>
          <a:xfrm>
            <a:off x="715676" y="2496199"/>
            <a:ext cx="7715700" cy="22200"/>
          </a:xfrm>
          <a:prstGeom prst="straightConnector1">
            <a:avLst/>
          </a:prstGeom>
          <a:noFill/>
          <a:ln w="19050" cap="flat" cmpd="sng">
            <a:solidFill>
              <a:schemeClr val="dk1"/>
            </a:solidFill>
            <a:prstDash val="solid"/>
            <a:round/>
            <a:headEnd type="none" w="med" len="med"/>
            <a:tailEnd type="none" w="med" len="med"/>
          </a:ln>
        </p:spPr>
      </p:cxnSp>
      <p:sp>
        <p:nvSpPr>
          <p:cNvPr id="1019" name="Google Shape;1019;p57"/>
          <p:cNvSpPr/>
          <p:nvPr/>
        </p:nvSpPr>
        <p:spPr>
          <a:xfrm>
            <a:off x="1472960" y="1341355"/>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7"/>
          <p:cNvSpPr/>
          <p:nvPr/>
        </p:nvSpPr>
        <p:spPr>
          <a:xfrm>
            <a:off x="4360117" y="1388348"/>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p:cNvSpPr/>
          <p:nvPr/>
        </p:nvSpPr>
        <p:spPr>
          <a:xfrm>
            <a:off x="7299448" y="1370679"/>
            <a:ext cx="401700" cy="401700"/>
          </a:xfrm>
          <a:prstGeom prst="ellipse">
            <a:avLst/>
          </a:prstGeom>
          <a:solidFill>
            <a:srgbClr val="718AC6">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Graphic 2" descr="Garbage outline">
            <a:extLst>
              <a:ext uri="{FF2B5EF4-FFF2-40B4-BE49-F238E27FC236}">
                <a16:creationId xmlns:a16="http://schemas.microsoft.com/office/drawing/2014/main" id="{84EB97C8-3083-F21C-C87E-41F3BA7F6D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4858" y="1336121"/>
            <a:ext cx="703902" cy="703902"/>
          </a:xfrm>
          <a:prstGeom prst="rect">
            <a:avLst/>
          </a:prstGeom>
        </p:spPr>
      </p:pic>
      <p:pic>
        <p:nvPicPr>
          <p:cNvPr id="5" name="Graphic 4" descr="Power Plant outline">
            <a:extLst>
              <a:ext uri="{FF2B5EF4-FFF2-40B4-BE49-F238E27FC236}">
                <a16:creationId xmlns:a16="http://schemas.microsoft.com/office/drawing/2014/main" id="{F0AE5B5B-5887-0819-9592-1CB35C562F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73360" y="1243922"/>
            <a:ext cx="776788" cy="776788"/>
          </a:xfrm>
          <a:prstGeom prst="rect">
            <a:avLst/>
          </a:prstGeom>
        </p:spPr>
      </p:pic>
      <p:pic>
        <p:nvPicPr>
          <p:cNvPr id="7" name="Graphic 6" descr="High voltage outline">
            <a:extLst>
              <a:ext uri="{FF2B5EF4-FFF2-40B4-BE49-F238E27FC236}">
                <a16:creationId xmlns:a16="http://schemas.microsoft.com/office/drawing/2014/main" id="{3FC04983-1806-8CC3-62EB-D98A1F8F8E8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33182" y="1175217"/>
            <a:ext cx="797160" cy="797160"/>
          </a:xfrm>
          <a:prstGeom prst="rect">
            <a:avLst/>
          </a:prstGeom>
        </p:spPr>
      </p:pic>
    </p:spTree>
  </p:cSld>
  <p:clrMapOvr>
    <a:masterClrMapping/>
  </p:clrMapOvr>
</p:sld>
</file>

<file path=ppt/theme/theme1.xml><?xml version="1.0" encoding="utf-8"?>
<a:theme xmlns:a="http://schemas.openxmlformats.org/drawingml/2006/main" name="Artificial Intelligence (AI) Startup Business Plan by Slidesgo">
  <a:themeElements>
    <a:clrScheme name="Simple Light">
      <a:dk1>
        <a:srgbClr val="191919"/>
      </a:dk1>
      <a:lt1>
        <a:srgbClr val="FFFFFF"/>
      </a:lt1>
      <a:dk2>
        <a:srgbClr val="C1C1C1"/>
      </a:dk2>
      <a:lt2>
        <a:srgbClr val="E7E7E7"/>
      </a:lt2>
      <a:accent1>
        <a:srgbClr val="6E79E4"/>
      </a:accent1>
      <a:accent2>
        <a:srgbClr val="3C3C3B"/>
      </a:accent2>
      <a:accent3>
        <a:srgbClr val="5C64B8"/>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TotalTime>
  <Words>774</Words>
  <Application>Microsoft Office PowerPoint</Application>
  <PresentationFormat>On-screen Show (16:9)</PresentationFormat>
  <Paragraphs>108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Bebas Neue</vt:lpstr>
      <vt:lpstr>Nunito</vt:lpstr>
      <vt:lpstr>Raleway Medium</vt:lpstr>
      <vt:lpstr>Arial</vt:lpstr>
      <vt:lpstr>Bodoni MT</vt:lpstr>
      <vt:lpstr>Artificial Intelligence (AI) Startup Business Plan by Slidesgo</vt:lpstr>
      <vt:lpstr>ARTIFICIAL General INTELLIGENCE </vt:lpstr>
      <vt:lpstr>What is Artificial General Intelligence?</vt:lpstr>
      <vt:lpstr>PowerPoint Presentation</vt:lpstr>
      <vt:lpstr>Turing’s Vision (1950)</vt:lpstr>
      <vt:lpstr>Key Characteristics of AGI</vt:lpstr>
      <vt:lpstr>Potential Advantages of AGI</vt:lpstr>
      <vt:lpstr>Potential Disadvantages of AGI</vt:lpstr>
      <vt:lpstr>—Ray Kurzweil</vt:lpstr>
      <vt:lpstr>Environmental Concerns Related to AGI</vt:lpstr>
      <vt:lpstr>PowerPoint Presentation</vt:lpstr>
      <vt:lpstr>Real-World Applications</vt:lpstr>
      <vt:lpstr>Challenges in Achieving AGI</vt:lpstr>
      <vt:lpstr>Economical Transformation</vt:lpstr>
      <vt:lpstr>Creativity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Bharath K</cp:lastModifiedBy>
  <cp:revision>3</cp:revision>
  <cp:lastPrinted>2024-09-13T15:25:42Z</cp:lastPrinted>
  <dcterms:modified xsi:type="dcterms:W3CDTF">2024-09-13T15:33:16Z</dcterms:modified>
</cp:coreProperties>
</file>