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7"/>
  </p:notesMasterIdLst>
  <p:handoutMasterIdLst>
    <p:handoutMasterId r:id="rId28"/>
  </p:handoutMasterIdLst>
  <p:sldIdLst>
    <p:sldId id="518" r:id="rId2"/>
    <p:sldId id="519" r:id="rId3"/>
    <p:sldId id="520" r:id="rId4"/>
    <p:sldId id="521" r:id="rId5"/>
    <p:sldId id="296" r:id="rId6"/>
    <p:sldId id="297" r:id="rId7"/>
    <p:sldId id="298" r:id="rId8"/>
    <p:sldId id="299" r:id="rId9"/>
    <p:sldId id="315" r:id="rId10"/>
    <p:sldId id="313" r:id="rId11"/>
    <p:sldId id="312" r:id="rId12"/>
    <p:sldId id="316" r:id="rId13"/>
    <p:sldId id="318" r:id="rId14"/>
    <p:sldId id="319" r:id="rId15"/>
    <p:sldId id="321" r:id="rId16"/>
    <p:sldId id="322" r:id="rId17"/>
    <p:sldId id="323" r:id="rId18"/>
    <p:sldId id="324" r:id="rId19"/>
    <p:sldId id="327" r:id="rId20"/>
    <p:sldId id="328" r:id="rId21"/>
    <p:sldId id="326" r:id="rId22"/>
    <p:sldId id="329" r:id="rId23"/>
    <p:sldId id="450" r:id="rId24"/>
    <p:sldId id="452" r:id="rId25"/>
    <p:sldId id="5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1AADB5-FB57-AFF2-67CD-250318D1CA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4C32E-E211-8B1A-C4A8-5A7293FF9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FA82-C13B-4AC6-8F72-E43829B4DB9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0372-95F1-68AC-FF80-FEF0ECA062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6909-AA8E-4810-F286-AACA3BDC5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2626-78C3-480A-B6C4-8BD6DE9F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4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E39B-70A6-487C-A24A-FF3F81D1699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6389-3A59-434D-A812-BA404521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76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F89-608D-5994-3F07-E53A31BBB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8EEDA-8632-5CC5-18B7-73F0CDF8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BB2A-E557-D777-B3AF-5E6FE36E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CA90-941E-8538-CB73-FDEF9CCA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9542-7AD3-D92E-772B-5CE9268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901D-56C3-166C-D13C-E333FCE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2FE9-5B14-43BB-DB70-4746144B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E69-AE94-88A9-71E6-CC3009FD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D351-A76C-63C3-7397-FAA9439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B5D7-FAC8-37D1-C08C-41A3B25A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49A5-5D93-6AED-D663-9AAF8ED1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5E06-2A1D-71E8-1743-707A3A31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370B-C3BA-319B-E77F-5C5E56E4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B14-AF65-07EB-DFD3-F30F076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46A-B9DF-4F1F-A645-AB22A210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3">
            <a:extLst>
              <a:ext uri="{FF2B5EF4-FFF2-40B4-BE49-F238E27FC236}">
                <a16:creationId xmlns:a16="http://schemas.microsoft.com/office/drawing/2014/main" id="{E287D01E-CE8E-D1CB-2872-32A91ACA409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0"/>
            <a:ext cx="23383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853683" cy="1156253"/>
          </a:xfrm>
          <a:solidFill>
            <a:schemeClr val="accent2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395-6312-5BB1-49F0-4C6C8D00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F7A1-9BC5-ABA5-1AEB-A6150713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1A67-EC44-592E-2E53-2FCA62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D807-AA6E-D7EE-8A30-C6CC0FE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E80C-F8CB-A02A-CDD0-EF87CBAD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5AEE-37BD-6138-DFB0-4EFF8555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1608-D5E2-B601-7C2B-B695965D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E85D-849E-BCB9-34FE-FF70C5F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4FEB-FB42-0AD1-BB01-71FD3780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7F74-C295-77A2-6F98-CECCF5E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79B7-8956-F13E-D263-4C21383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9105-CC59-A112-964C-5FCF833D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BFFB5-6C1E-9E2A-7CBE-A5614198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B9BD-35CB-DC15-7A44-7EFB3C92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A62A-2520-6086-5927-9DF0A4F9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68E4-36C0-4A21-3029-023950F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2B1-8EB5-A74E-1C26-9A5A60F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6EDE-ECFB-B775-DEC9-AF7457C6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92E4-C193-9DA4-6A47-280187AB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9C14-964F-D595-9A72-56EF1B64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E834A-B2EA-F2E5-7CD4-F34AA712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C58F7-2CBD-2A86-6FF4-52FF76C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BFBF-BD14-75FA-DD0F-F8AE240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3439-50FD-5D8C-DBC6-F525BEAC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445C-357D-6046-C777-49F8137F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ADEAD-2AD9-E2F5-9FB2-CA7236B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00AA-EFE9-0CE4-E7B1-18C2C37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4A1C-E5F9-FD59-D82D-23C7EA7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4E15F-E73E-E109-7840-A690749C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2A365-2895-C377-2DCC-10EBCB45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77F3-3230-8D7D-B875-F19A6B65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C59A-0B0D-3CE1-CC83-64C50D6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B1C6-1F65-DACF-907E-4BD04D5B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8A6F-711D-F815-B231-9222E1D6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7A25-8EC4-0CEB-1271-6A7B7D3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41DE-6E2C-0C39-C70C-CF216729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9E38-6F83-C08B-F9F2-33E61E5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2244-7508-3CBE-8800-7F57A2C4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55B5-2B2D-3E28-5E84-EA03C743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7DE0-E789-1FEC-5135-E9CF9F4B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55AF-0AD1-E4B1-6CC9-5B96952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9D8D-232A-FBAE-BBCD-25DC82B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0C5C-651F-8FED-2781-9A453946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561B-79A9-2D15-91A0-CBE3F814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AF3C-674B-BB6F-1013-6D8550D8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E7A9-40C2-0583-2CC9-F773B874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0F6F-6EC2-4073-A956-17DA8318443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13B4-6368-69BE-D3BC-18849099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3DD5-4476-D239-068B-BCDAA2E2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92B4-1D41-4AD7-B176-13FD3C7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988"/>
            <a:ext cx="12192000" cy="18732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u="sng" dirty="0"/>
              <a:t>Data Communication and  Networking</a:t>
            </a:r>
            <a:endParaRPr lang="en-IN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69F-EBDF-422F-8790-C22CDA1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 AND STP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0081-52FE-41C0-8E12-8BC4690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4486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is of two types 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-  STP cable has a metal foil or braided mesh covering that encases each pair of insulated conductors. 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03DE-A21F-481F-8FB2-D5978ED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20C3-8CEF-4DC9-BF3E-AE3D887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91C05-376C-462B-99D2-504D6C8B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04" y="3890765"/>
            <a:ext cx="709635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1CD-F080-4C7C-9C16-2CED34D4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9EE3-8D8D-4937-A45B-7F5ECA55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27522"/>
            <a:ext cx="10515601" cy="54653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Ordinary telephone wire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Cheapest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Easiest to install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has high speed capacity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100 meter limit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Bandwidth is low when compared with Coaxial Cable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less protection from interference.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2DC8-5010-4928-95B3-A70EB37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943F-AAEB-4E94-B002-A1D8A63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61931-BE86-433A-B2DD-18123F2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24" y="1282046"/>
            <a:ext cx="5279010" cy="3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3FB-E357-48A6-8449-F602E242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E30A-F18C-4F16-B471-E17984D1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7786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Metal braid or sheathing that reduces interference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crosstalk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capacity than unshielded twisted pair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signaling rate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handle (thick, heavy)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manufacture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101B-D594-4E05-A9C6-0CB9FEB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48546-EB3B-4415-9144-E32331B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258E-0B52-4650-A8F6-C21143A4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365125"/>
            <a:ext cx="10948447" cy="67182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293-24B4-4F6A-A7A5-E995166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197204"/>
            <a:ext cx="11453566" cy="55052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cables are used in telephone lines to provide voice and data channels.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loop—the line that connects subscribers to the central telephone office— commonly consists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DSL lines that are used by the telephone companies to provide high-data-rate connections also use the high-bandwidth capability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networks, such as 10Base-T and 100Base-T, also use twisted-pair cables.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3286-2CCF-4D9E-99EF-1DFC3041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B30ED-1D6E-4837-A158-2228108B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EE4-58F4-4E07-A8CC-B84A69EE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– COAXIAL CABLE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FB30D-915C-4A68-9A2D-C39B1190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5" y="2416196"/>
            <a:ext cx="7041490" cy="317019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94184-3692-4EBC-A951-10FEA77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3ED-BC07-4ECD-A2CD-0C65216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D66F-46AA-4BCD-91A3-2FB75C44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92" y="1298825"/>
            <a:ext cx="5821557" cy="2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4B2-BE8A-4082-8576-543D20B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COAXIAL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3DE0-CFDB-4201-9C9C-28A90DF2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3899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for digital transmission. It is mostly used for LAN’s. Baseband transmits a single signal at a time with very high speed. </a:t>
            </a:r>
          </a:p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uses analog transmission on standard cable television cabling It transmits several simultaneous signal using different frequencies.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D78A-8496-455A-A336-9AD0599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E7CE-C6F5-4226-BA6F-BC2ED27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8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09AE-6316-4034-899B-F73BE640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8A98-2AE2-4CE4-ABD5-7D536E38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326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telephone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Ethernet LAN – 10Base2, 10Base5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C50B-75AE-42B4-890C-E7FFE99E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9ECA9-2D34-41B1-AA67-605AADC4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1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CA3D-D937-4770-A738-C6C23EE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365125"/>
            <a:ext cx="10816472" cy="624689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8427-03D2-45BD-995D-246319F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208180"/>
            <a:ext cx="10816472" cy="54188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bandwidth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expensive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Immune to electrical noise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– easy to notice an attempt to intercept signal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characterizes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or plastic fibers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thin (thinner than human hair)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is light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F417-0595-4A7C-AC9B-51573AB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2DEE-6549-4F37-8489-DAC82C9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E7AD3-82FA-48D4-A4D4-1BC58410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1" y="989814"/>
            <a:ext cx="6919275" cy="22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227290"/>
            <a:ext cx="10778765" cy="73424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02936"/>
            <a:ext cx="10778765" cy="5458119"/>
          </a:xfrm>
        </p:spPr>
        <p:txBody>
          <a:bodyPr/>
          <a:lstStyle/>
          <a:p>
            <a:pPr marL="0" indent="0">
              <a:buNone/>
            </a:pPr>
            <a:r>
              <a:rPr lang="en-IN" sz="2600" u="sng" dirty="0"/>
              <a:t>Propagation modes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60E55-B624-4F10-81D4-5FAED1B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CACB-D906-4C7A-AFF7-3C2EEFB7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50B8B-C8C1-4F0D-A6B1-8414F84D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2183766"/>
            <a:ext cx="5231876" cy="2171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DA130-32B8-46BD-BE2D-52C51840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17" y="1762812"/>
            <a:ext cx="58679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7" y="1253765"/>
            <a:ext cx="10928809" cy="5316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bandwidth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signal attenuation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Immunity to electromagnetic interference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corrosive materials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immunity to tapping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274C-8816-447B-9AA3-53CA886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40EC-EC7B-40AD-A1EF-EAEEA0D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6F1-805B-F339-E0CF-71CA5F8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ource Sans Pro" panose="020B0503030403020204" pitchFamily="34" charset="0"/>
              </a:rPr>
              <a:t>What is a Signal?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19749-E1C6-90AB-E404-AB1280DDFC4A}"/>
              </a:ext>
            </a:extLst>
          </p:cNvPr>
          <p:cNvSpPr txBox="1"/>
          <p:nvPr/>
        </p:nvSpPr>
        <p:spPr>
          <a:xfrm>
            <a:off x="241915" y="1483441"/>
            <a:ext cx="1139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signal is an electromagnetic or electrical current that is used for carrying data from one system or network to another.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30237-5458-1AA8-610C-E16BEECC589F}"/>
              </a:ext>
            </a:extLst>
          </p:cNvPr>
          <p:cNvSpPr txBox="1"/>
          <p:nvPr/>
        </p:nvSpPr>
        <p:spPr>
          <a:xfrm>
            <a:off x="106532" y="2474715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an Analog Signal?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BF3C5-5B16-2C3D-AC7F-57B4D738F2CB}"/>
              </a:ext>
            </a:extLst>
          </p:cNvPr>
          <p:cNvSpPr txBox="1"/>
          <p:nvPr/>
        </p:nvSpPr>
        <p:spPr>
          <a:xfrm>
            <a:off x="106531" y="2998291"/>
            <a:ext cx="116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An  </a:t>
            </a:r>
            <a:r>
              <a:rPr lang="en-US" b="1" dirty="0"/>
              <a:t>analog signal </a:t>
            </a:r>
            <a:r>
              <a:rPr lang="en-US" dirty="0"/>
              <a:t>is a continuously varying electromagnetic wave that  may be propagated over  a variety  of media,  depending on frequency;  examples  are copper wire media, such as twisted pair and coaxial cable; fiber optic cable; and atmosphere or space propagation (wireless).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F7684-6674-8315-CBFE-7A5C2D796A97}"/>
              </a:ext>
            </a:extLst>
          </p:cNvPr>
          <p:cNvSpPr txBox="1"/>
          <p:nvPr/>
        </p:nvSpPr>
        <p:spPr>
          <a:xfrm>
            <a:off x="106532" y="4307200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 Digital Signal?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EC280-477F-CA46-D360-5914821BD486}"/>
              </a:ext>
            </a:extLst>
          </p:cNvPr>
          <p:cNvSpPr txBox="1"/>
          <p:nvPr/>
        </p:nvSpPr>
        <p:spPr>
          <a:xfrm>
            <a:off x="241914" y="4953531"/>
            <a:ext cx="11272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digital signal is a signal that is used to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represent data as a sequence of separate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values at any point in time. It can only take on one of a fixed number of values.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 (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498862"/>
            <a:ext cx="11057642" cy="50716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install.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is expensive and difficult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AE803-5FDA-4AB2-804A-4689A153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6800-0D0D-4225-B8AD-E57C184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49797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networks – SONET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– backbone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100Base-FX network (Fast Ethernet)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1000Base-X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8DB6-0F80-4403-8239-221C8A5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3709-FAC1-4500-8D2B-D56CDD74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AC37F-5351-446E-A80F-9A62D8B4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2442869"/>
            <a:ext cx="8405588" cy="31168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EF6D6-BAE5-4C35-BA0A-9FFBBFF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2D43-5182-4DDD-81D0-218B402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22</a:t>
            </a:fld>
            <a:endParaRPr lang="en-IN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C1FB6BE-D02D-FCBD-290D-6D9D4DC9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793"/>
            <a:ext cx="9326563" cy="6461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Radio 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4026FE-9337-40D2-10ED-F4993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5D0BC3C9-8ACB-940A-D944-045BFD94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6461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Radio 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EEC90B7B-FEA2-EE04-9EB6-D3141B52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773238"/>
            <a:ext cx="7493000" cy="3892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Frequency range-   30 MHz to 1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Omnidirectional  in nature.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Can penetrate walls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Less sensitive to rainfall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Suitable for line of sight communication.</a:t>
            </a:r>
            <a:endParaRPr lang="en-US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6B49D1A-38A2-CBBF-E1F5-BF1BBD58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3429000"/>
            <a:ext cx="1905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5F0C62F-8174-F50C-8A06-F07679D6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FA65AFB3-D397-1A5C-3D57-AF3A30BA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366838"/>
            <a:ext cx="8132762" cy="222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Frequency range       2GHz to 4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</a:rPr>
              <a:t>Highly Directional.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Suitable for point to point transmission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CC53632-AD68-A49E-2AAB-24C17E2D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3" y="3889375"/>
            <a:ext cx="191928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E3666B71-F313-330B-BE08-34B10C86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3913188"/>
            <a:ext cx="20764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6B380B5-91F9-42D8-E889-E21D823C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09100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Satellite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Communication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3E87785B-41EA-6B89-F476-978D1982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042988"/>
            <a:ext cx="8823325" cy="2728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9715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 communication satellite is basically a microwave relay station.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Used to link two or more earth stations.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Satellite communication configurations: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Point to point configuration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Broadcast configuration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3200" b="1" baseline="30000">
              <a:latin typeface="Times New Roman" panose="02020603050405020304" pitchFamily="18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BA991E7F-2970-D1F2-5F1A-1782ECE8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881438"/>
            <a:ext cx="3376613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76FF99FB-E26F-9469-667A-94F8DDDD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3676650"/>
            <a:ext cx="34623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B92-09CD-5096-7E4A-0B563B1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91F6-5D43-513A-6B73-99962034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" y="1125539"/>
            <a:ext cx="6858000" cy="26842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26BAB-19A3-056E-5A3D-F88C5DF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23" y="3930436"/>
            <a:ext cx="6858000" cy="28277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35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4CA-7066-9AC0-78A6-470D07EF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F4A09C7-5533-BCF1-E820-782FF561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763713"/>
            <a:ext cx="111506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652-152A-44BE-B472-ECBBEAA3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01657"/>
            <a:ext cx="10835326" cy="8484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145043-9902-4E55-9249-9756233E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150070"/>
            <a:ext cx="11136984" cy="51276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telecommunications, transmission media can be divided into two broad categories: guided and unguided. 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include twisted-pair cable, coaxial cable, and fiber-optic cable.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Unguided medium is free space. 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FE283-E8F7-412F-B6C7-26797AE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F4F1-769E-47EB-8181-9852DF9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729A0-754A-4CBD-8C23-2BCB6C53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883843"/>
            <a:ext cx="8766928" cy="26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5E4-492B-457B-960F-592C4914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030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 WHILE CHOOSING TRANSMISSION MEDIUM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6F6C-66BB-460A-B472-9CCA693F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Ease of Installation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Environmental Conditions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AC4C5-08F6-4890-9C95-88B8633B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7D867-2D64-4286-94BA-B37174A7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662-7E01-4DE2-906D-44449AC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14296"/>
            <a:ext cx="10515600" cy="879213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0A60-AABF-4A1C-B5DB-A7C02AE5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4913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media, which are those that provide a conduit from one device to another, include twisted-pair cable, coaxial cable, and fiber-optic cable.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4D280-5BE3-4D84-B33F-301577DC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DF78-D4EF-403D-9175-33F5589D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BB8AB-F75E-103B-1A5C-6D2474E1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3" y="2894807"/>
            <a:ext cx="4229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257E-E64E-4F0C-ABB5-37CC56C0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7" y="365126"/>
            <a:ext cx="10665643" cy="9451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7376-0A06-46A9-A346-D0EC896C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310325"/>
            <a:ext cx="10882460" cy="48666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cable is the most commonly used and is cheaper than others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cheap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installed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easily, and they support many different types of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twisted pair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conductors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(normally copper), each with its own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insulation, twisted together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8EC6-8BF8-4936-8B6B-6913A49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361D8-BE36-4E8A-912E-49F97C65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38E-A888-4E9E-8AD3-587F646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235671"/>
            <a:ext cx="10816472" cy="98038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39B0-CF40-47E2-BF37-0CC05AF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046375"/>
            <a:ext cx="11425286" cy="5575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Fig. : Twisted-Pair Cable.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DB97-71B2-49FD-8335-9E3C9CA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BD24-3C02-44B0-8B56-393CD54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22EC8-676C-4BC9-9194-1FFCF539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2" y="2026763"/>
            <a:ext cx="7504865" cy="19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803</Words>
  <Application>Microsoft Office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Times New Roman</vt:lpstr>
      <vt:lpstr>Wingdings</vt:lpstr>
      <vt:lpstr>Office Theme</vt:lpstr>
      <vt:lpstr>Data Communication and  Networking</vt:lpstr>
      <vt:lpstr>What is a Signal?</vt:lpstr>
      <vt:lpstr>PowerPoint Presentation</vt:lpstr>
      <vt:lpstr>PowerPoint Presentation</vt:lpstr>
      <vt:lpstr>TRANSMISSION MEDIA (contd…)</vt:lpstr>
      <vt:lpstr>FACTORS TO BE CONSIDERED WHILE CHOOSING TRANSMISSION MEDIUM</vt:lpstr>
      <vt:lpstr>GUIDED MEDIA </vt:lpstr>
      <vt:lpstr>TWISTED PAIR CABLE</vt:lpstr>
      <vt:lpstr>TWISTED PAIR CABLE (contd…)</vt:lpstr>
      <vt:lpstr>UTP AND STP CABLES</vt:lpstr>
      <vt:lpstr>UNSHIELDED TWISTED PAIR (UTP) </vt:lpstr>
      <vt:lpstr>SHIELDED TWISTED PAIR (STP) </vt:lpstr>
      <vt:lpstr>TWISTED PAIR CABLE APPLICATIONS</vt:lpstr>
      <vt:lpstr>GUIDED MEDIA – COAXIAL CABLE </vt:lpstr>
      <vt:lpstr>TYPES OF COAXIAL CABLES</vt:lpstr>
      <vt:lpstr>COAXIAL CABLE (contd…)</vt:lpstr>
      <vt:lpstr>FIBER-OPTIC CABLE</vt:lpstr>
      <vt:lpstr>FIBER-OPTIC CABLE (contd…)</vt:lpstr>
      <vt:lpstr>ADVANTAGES AND DISADVANTAGES OF OPTICAL FIBER</vt:lpstr>
      <vt:lpstr>ADVANTAGES AND DISADVANTAGES OF OPTICAL FIBER (contd…)</vt:lpstr>
      <vt:lpstr>FIBER-OPTIC CABLE (contd…)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CAP275: Data Communication and  Networking</dc:title>
  <dc:creator>sanjeev mandal</dc:creator>
  <cp:lastModifiedBy>dell</cp:lastModifiedBy>
  <cp:revision>35</cp:revision>
  <dcterms:created xsi:type="dcterms:W3CDTF">2022-09-26T12:32:24Z</dcterms:created>
  <dcterms:modified xsi:type="dcterms:W3CDTF">2024-09-19T04:40:14Z</dcterms:modified>
</cp:coreProperties>
</file>