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4" r:id="rId1"/>
  </p:sldMasterIdLst>
  <p:notesMasterIdLst>
    <p:notesMasterId r:id="rId11"/>
  </p:notesMasterIdLst>
  <p:sldIdLst>
    <p:sldId id="256" r:id="rId2"/>
    <p:sldId id="258" r:id="rId3"/>
    <p:sldId id="274" r:id="rId4"/>
    <p:sldId id="279" r:id="rId5"/>
    <p:sldId id="280" r:id="rId6"/>
    <p:sldId id="273" r:id="rId7"/>
    <p:sldId id="262" r:id="rId8"/>
    <p:sldId id="263" r:id="rId9"/>
    <p:sldId id="259" r:id="rId10"/>
  </p:sldIdLst>
  <p:sldSz cx="9144000" cy="5143500" type="screen16x9"/>
  <p:notesSz cx="6858000" cy="9144000"/>
  <p:embeddedFontLst>
    <p:embeddedFont>
      <p:font typeface="Maven Pro" panose="020B0604020202020204" charset="0"/>
      <p:regular r:id="rId12"/>
      <p:bold r:id="rId13"/>
    </p:embeddedFont>
    <p:embeddedFont>
      <p:font typeface="MuseoModerno" panose="020B0604020202020204" charset="0"/>
      <p:regular r:id="rId14"/>
      <p:bold r:id="rId15"/>
      <p:italic r:id="rId16"/>
      <p:boldItalic r:id="rId17"/>
    </p:embeddedFont>
    <p:embeddedFont>
      <p:font typeface="MuseoModerno ExtraBold" panose="020B0604020202020204" charset="0"/>
      <p:bold r:id="rId18"/>
      <p:boldItalic r:id="rId19"/>
    </p:embeddedFont>
    <p:embeddedFont>
      <p:font typeface="MuseoModerno Medium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F4BBE37-7308-4D79-AEC4-FC05AD5ED71F}">
  <a:tblStyle styleId="{0F4BBE37-7308-4D79-AEC4-FC05AD5ED71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512" y="-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05ec259bc5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05ec259bc5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106678f01ef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106678f01ef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106678f01ef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106678f01ef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106678f01ef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106678f01ef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106678f01ef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106678f01ef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06678f01ef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106678f01ef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06678f01ef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06678f01ef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05f45958de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05f45958de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81600" y="980400"/>
            <a:ext cx="7780800" cy="23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81600" y="3370500"/>
            <a:ext cx="7780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pic>
        <p:nvPicPr>
          <p:cNvPr id="11" name="Google Shape;11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1800001">
            <a:off x="420499" y="3086025"/>
            <a:ext cx="1630675" cy="1834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4900" y="2950426"/>
            <a:ext cx="5430749" cy="4254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8100000">
            <a:off x="879546" y="3611207"/>
            <a:ext cx="784589" cy="7845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164674">
            <a:off x="439471" y="340789"/>
            <a:ext cx="784588" cy="7845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4690383" flipH="1">
            <a:off x="7841862" y="108234"/>
            <a:ext cx="1064275" cy="11264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0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>
            <a:spLocks noGrp="1"/>
          </p:cNvSpPr>
          <p:nvPr>
            <p:ph type="title"/>
          </p:nvPr>
        </p:nvSpPr>
        <p:spPr>
          <a:xfrm>
            <a:off x="720000" y="2713542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152" name="Google Shape;152;p27"/>
          <p:cNvSpPr txBox="1">
            <a:spLocks noGrp="1"/>
          </p:cNvSpPr>
          <p:nvPr>
            <p:ph type="subTitle" idx="1"/>
          </p:nvPr>
        </p:nvSpPr>
        <p:spPr>
          <a:xfrm>
            <a:off x="831150" y="3230625"/>
            <a:ext cx="2114100" cy="9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7"/>
          <p:cNvSpPr txBox="1">
            <a:spLocks noGrp="1"/>
          </p:cNvSpPr>
          <p:nvPr>
            <p:ph type="title" idx="2"/>
          </p:nvPr>
        </p:nvSpPr>
        <p:spPr>
          <a:xfrm>
            <a:off x="3403800" y="2713542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154" name="Google Shape;154;p27"/>
          <p:cNvSpPr txBox="1">
            <a:spLocks noGrp="1"/>
          </p:cNvSpPr>
          <p:nvPr>
            <p:ph type="subTitle" idx="3"/>
          </p:nvPr>
        </p:nvSpPr>
        <p:spPr>
          <a:xfrm>
            <a:off x="3514950" y="3230625"/>
            <a:ext cx="2114100" cy="9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7"/>
          <p:cNvSpPr txBox="1">
            <a:spLocks noGrp="1"/>
          </p:cNvSpPr>
          <p:nvPr>
            <p:ph type="title" idx="4"/>
          </p:nvPr>
        </p:nvSpPr>
        <p:spPr>
          <a:xfrm>
            <a:off x="6087600" y="2713542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156" name="Google Shape;156;p27"/>
          <p:cNvSpPr txBox="1">
            <a:spLocks noGrp="1"/>
          </p:cNvSpPr>
          <p:nvPr>
            <p:ph type="subTitle" idx="5"/>
          </p:nvPr>
        </p:nvSpPr>
        <p:spPr>
          <a:xfrm>
            <a:off x="6198750" y="3230625"/>
            <a:ext cx="2114100" cy="9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7"/>
          <p:cNvSpPr txBox="1">
            <a:spLocks noGrp="1"/>
          </p:cNvSpPr>
          <p:nvPr>
            <p:ph type="title" idx="6"/>
          </p:nvPr>
        </p:nvSpPr>
        <p:spPr>
          <a:xfrm>
            <a:off x="708600" y="445025"/>
            <a:ext cx="772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158" name="Google Shape;158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2846205" flipH="1">
            <a:off x="7699226" y="160927"/>
            <a:ext cx="1197651" cy="13476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8853798" flipH="1">
            <a:off x="7947709" y="532781"/>
            <a:ext cx="576244" cy="5762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2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1"/>
          <p:cNvSpPr txBox="1">
            <a:spLocks noGrp="1"/>
          </p:cNvSpPr>
          <p:nvPr>
            <p:ph type="title"/>
          </p:nvPr>
        </p:nvSpPr>
        <p:spPr>
          <a:xfrm>
            <a:off x="1500663" y="1509594"/>
            <a:ext cx="28671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197" name="Google Shape;197;p31"/>
          <p:cNvSpPr txBox="1">
            <a:spLocks noGrp="1"/>
          </p:cNvSpPr>
          <p:nvPr>
            <p:ph type="subTitle" idx="1"/>
          </p:nvPr>
        </p:nvSpPr>
        <p:spPr>
          <a:xfrm>
            <a:off x="1798272" y="1977425"/>
            <a:ext cx="22719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31"/>
          <p:cNvSpPr txBox="1">
            <a:spLocks noGrp="1"/>
          </p:cNvSpPr>
          <p:nvPr>
            <p:ph type="title" idx="2"/>
          </p:nvPr>
        </p:nvSpPr>
        <p:spPr>
          <a:xfrm>
            <a:off x="4776243" y="1509594"/>
            <a:ext cx="28671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199" name="Google Shape;199;p31"/>
          <p:cNvSpPr txBox="1">
            <a:spLocks noGrp="1"/>
          </p:cNvSpPr>
          <p:nvPr>
            <p:ph type="subTitle" idx="3"/>
          </p:nvPr>
        </p:nvSpPr>
        <p:spPr>
          <a:xfrm>
            <a:off x="5073849" y="1977425"/>
            <a:ext cx="22719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31"/>
          <p:cNvSpPr txBox="1">
            <a:spLocks noGrp="1"/>
          </p:cNvSpPr>
          <p:nvPr>
            <p:ph type="title" idx="4"/>
          </p:nvPr>
        </p:nvSpPr>
        <p:spPr>
          <a:xfrm>
            <a:off x="1500663" y="3357700"/>
            <a:ext cx="28671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201" name="Google Shape;201;p31"/>
          <p:cNvSpPr txBox="1">
            <a:spLocks noGrp="1"/>
          </p:cNvSpPr>
          <p:nvPr>
            <p:ph type="subTitle" idx="5"/>
          </p:nvPr>
        </p:nvSpPr>
        <p:spPr>
          <a:xfrm>
            <a:off x="1798272" y="3825526"/>
            <a:ext cx="22719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31"/>
          <p:cNvSpPr txBox="1">
            <a:spLocks noGrp="1"/>
          </p:cNvSpPr>
          <p:nvPr>
            <p:ph type="title" idx="6"/>
          </p:nvPr>
        </p:nvSpPr>
        <p:spPr>
          <a:xfrm>
            <a:off x="4776243" y="3357700"/>
            <a:ext cx="28671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203" name="Google Shape;203;p31"/>
          <p:cNvSpPr txBox="1">
            <a:spLocks noGrp="1"/>
          </p:cNvSpPr>
          <p:nvPr>
            <p:ph type="subTitle" idx="7"/>
          </p:nvPr>
        </p:nvSpPr>
        <p:spPr>
          <a:xfrm>
            <a:off x="5073849" y="3825526"/>
            <a:ext cx="22719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31"/>
          <p:cNvSpPr txBox="1">
            <a:spLocks noGrp="1"/>
          </p:cNvSpPr>
          <p:nvPr>
            <p:ph type="title" idx="8"/>
          </p:nvPr>
        </p:nvSpPr>
        <p:spPr>
          <a:xfrm>
            <a:off x="708600" y="445025"/>
            <a:ext cx="772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205" name="Google Shape;205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706076" y="-1894000"/>
            <a:ext cx="3565175" cy="4465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0998" y="260723"/>
            <a:ext cx="1121725" cy="1187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4969269">
            <a:off x="94679" y="3328671"/>
            <a:ext cx="1616669" cy="161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0097946" flipH="1">
            <a:off x="772515" y="2868679"/>
            <a:ext cx="659361" cy="6979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6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4519443">
            <a:off x="6772286" y="517044"/>
            <a:ext cx="2433749" cy="19067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4519406">
            <a:off x="6810445" y="289965"/>
            <a:ext cx="1081077" cy="10810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-1679024" y="593224"/>
            <a:ext cx="3684399" cy="4615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7557728">
            <a:off x="1376771" y="3369758"/>
            <a:ext cx="1090751" cy="11544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6959238">
            <a:off x="238309" y="907910"/>
            <a:ext cx="1038583" cy="10385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7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706076" y="-1894000"/>
            <a:ext cx="3565175" cy="4465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0998" y="260723"/>
            <a:ext cx="1121725" cy="1187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846203">
            <a:off x="293574" y="65276"/>
            <a:ext cx="1630675" cy="18349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1095476" y="3573100"/>
            <a:ext cx="4710674" cy="369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8853805">
            <a:off x="801336" y="571578"/>
            <a:ext cx="784590" cy="7845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708600" y="445025"/>
            <a:ext cx="772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2" name="Google Shape;42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6177325" flipH="1">
            <a:off x="146063" y="2947895"/>
            <a:ext cx="1934205" cy="2047244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0759919">
            <a:off x="7816860" y="173259"/>
            <a:ext cx="784591" cy="7845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83100" y="1603025"/>
            <a:ext cx="3860700" cy="6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subTitle" idx="1"/>
          </p:nvPr>
        </p:nvSpPr>
        <p:spPr>
          <a:xfrm>
            <a:off x="883100" y="2260375"/>
            <a:ext cx="3860700" cy="128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57" name="Google Shape;57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5198723" y="372950"/>
            <a:ext cx="3565175" cy="4465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7240428" y="2763417"/>
            <a:ext cx="1379264" cy="145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>
            <a:spLocks noGrp="1"/>
          </p:cNvSpPr>
          <p:nvPr>
            <p:ph type="title"/>
          </p:nvPr>
        </p:nvSpPr>
        <p:spPr>
          <a:xfrm>
            <a:off x="708600" y="445025"/>
            <a:ext cx="772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 idx="2" hasCustomPrompt="1"/>
          </p:nvPr>
        </p:nvSpPr>
        <p:spPr>
          <a:xfrm>
            <a:off x="853509" y="1653856"/>
            <a:ext cx="1189200" cy="8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r>
              <a:t>xx%</a:t>
            </a:r>
          </a:p>
        </p:txBody>
      </p:sp>
      <p:sp>
        <p:nvSpPr>
          <p:cNvPr id="72" name="Google Shape;72;p13"/>
          <p:cNvSpPr txBox="1">
            <a:spLocks noGrp="1"/>
          </p:cNvSpPr>
          <p:nvPr>
            <p:ph type="title" idx="3"/>
          </p:nvPr>
        </p:nvSpPr>
        <p:spPr>
          <a:xfrm>
            <a:off x="2119075" y="1537200"/>
            <a:ext cx="2355600" cy="51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2119075" y="2018050"/>
            <a:ext cx="2216400" cy="6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title" idx="4"/>
          </p:nvPr>
        </p:nvSpPr>
        <p:spPr>
          <a:xfrm>
            <a:off x="5858750" y="1537200"/>
            <a:ext cx="2355600" cy="51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5"/>
          </p:nvPr>
        </p:nvSpPr>
        <p:spPr>
          <a:xfrm>
            <a:off x="5858750" y="2018050"/>
            <a:ext cx="2216400" cy="6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title" idx="6"/>
          </p:nvPr>
        </p:nvSpPr>
        <p:spPr>
          <a:xfrm>
            <a:off x="2119050" y="3061625"/>
            <a:ext cx="2355600" cy="51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7"/>
          </p:nvPr>
        </p:nvSpPr>
        <p:spPr>
          <a:xfrm>
            <a:off x="2119050" y="3542400"/>
            <a:ext cx="2216400" cy="6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title" idx="8"/>
          </p:nvPr>
        </p:nvSpPr>
        <p:spPr>
          <a:xfrm>
            <a:off x="5858725" y="3061625"/>
            <a:ext cx="2355600" cy="51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9"/>
          </p:nvPr>
        </p:nvSpPr>
        <p:spPr>
          <a:xfrm>
            <a:off x="5858725" y="3542400"/>
            <a:ext cx="2216400" cy="6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 idx="13" hasCustomPrompt="1"/>
          </p:nvPr>
        </p:nvSpPr>
        <p:spPr>
          <a:xfrm>
            <a:off x="4595450" y="1653856"/>
            <a:ext cx="1189200" cy="8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r>
              <a:t>xx%</a:t>
            </a:r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14" hasCustomPrompt="1"/>
          </p:nvPr>
        </p:nvSpPr>
        <p:spPr>
          <a:xfrm>
            <a:off x="853450" y="3178281"/>
            <a:ext cx="1189200" cy="8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>
            <a:spLocks noGrp="1"/>
          </p:cNvSpPr>
          <p:nvPr>
            <p:ph type="title" idx="15" hasCustomPrompt="1"/>
          </p:nvPr>
        </p:nvSpPr>
        <p:spPr>
          <a:xfrm>
            <a:off x="4595450" y="3178281"/>
            <a:ext cx="1189200" cy="8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r>
              <a:t>xx%</a:t>
            </a:r>
          </a:p>
        </p:txBody>
      </p:sp>
      <p:pic>
        <p:nvPicPr>
          <p:cNvPr id="83" name="Google Shape;83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379886">
            <a:off x="7228550" y="-22174"/>
            <a:ext cx="1630675" cy="1834946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164674">
            <a:off x="8171321" y="1169139"/>
            <a:ext cx="784588" cy="7845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2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xfrm>
            <a:off x="708600" y="445025"/>
            <a:ext cx="772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94" name="Google Shape;94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10369311">
            <a:off x="5892043" y="-333061"/>
            <a:ext cx="2433751" cy="1906763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0369272">
            <a:off x="6017204" y="796008"/>
            <a:ext cx="1081077" cy="1081072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8100000">
            <a:off x="344191" y="3499673"/>
            <a:ext cx="1318861" cy="13188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17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>
            <a:spLocks noGrp="1"/>
          </p:cNvSpPr>
          <p:nvPr>
            <p:ph type="title"/>
          </p:nvPr>
        </p:nvSpPr>
        <p:spPr>
          <a:xfrm>
            <a:off x="708600" y="445025"/>
            <a:ext cx="772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107" name="Google Shape;107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7669085">
            <a:off x="-1037613" y="1284719"/>
            <a:ext cx="2819415" cy="35316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913327">
            <a:off x="447780" y="3749875"/>
            <a:ext cx="1090751" cy="11544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7314398" y="349026"/>
            <a:ext cx="1459850" cy="145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CUSTOM_21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>
            <a:spLocks noGrp="1"/>
          </p:cNvSpPr>
          <p:nvPr>
            <p:ph type="title"/>
          </p:nvPr>
        </p:nvSpPr>
        <p:spPr>
          <a:xfrm>
            <a:off x="708600" y="445025"/>
            <a:ext cx="772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2846203" flipH="1">
            <a:off x="7179418" y="65276"/>
            <a:ext cx="1630675" cy="18349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9592" y="3573100"/>
            <a:ext cx="4710674" cy="369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8853805" flipH="1">
            <a:off x="7517741" y="571578"/>
            <a:ext cx="784590" cy="7845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8">
  <p:cSld name="CUSTOM_22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>
            <a:spLocks noGrp="1"/>
          </p:cNvSpPr>
          <p:nvPr>
            <p:ph type="title"/>
          </p:nvPr>
        </p:nvSpPr>
        <p:spPr>
          <a:xfrm>
            <a:off x="708600" y="445025"/>
            <a:ext cx="772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127" name="Google Shape;127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4969269">
            <a:off x="7282779" y="303671"/>
            <a:ext cx="1616669" cy="161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0097946" flipH="1">
            <a:off x="7054490" y="240729"/>
            <a:ext cx="659361" cy="6979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08600" y="445025"/>
            <a:ext cx="7726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useoModerno"/>
              <a:buNone/>
              <a:defRPr sz="2800">
                <a:solidFill>
                  <a:schemeClr val="lt1"/>
                </a:solidFill>
                <a:latin typeface="MuseoModerno"/>
                <a:ea typeface="MuseoModerno"/>
                <a:cs typeface="MuseoModerno"/>
                <a:sym typeface="MuseoModer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useoModerno"/>
              <a:buNone/>
              <a:defRPr sz="2800">
                <a:solidFill>
                  <a:schemeClr val="lt1"/>
                </a:solidFill>
                <a:latin typeface="MuseoModerno"/>
                <a:ea typeface="MuseoModerno"/>
                <a:cs typeface="MuseoModerno"/>
                <a:sym typeface="MuseoModern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useoModerno"/>
              <a:buNone/>
              <a:defRPr sz="2800">
                <a:solidFill>
                  <a:schemeClr val="lt1"/>
                </a:solidFill>
                <a:latin typeface="MuseoModerno"/>
                <a:ea typeface="MuseoModerno"/>
                <a:cs typeface="MuseoModerno"/>
                <a:sym typeface="MuseoModern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useoModerno"/>
              <a:buNone/>
              <a:defRPr sz="2800">
                <a:solidFill>
                  <a:schemeClr val="lt1"/>
                </a:solidFill>
                <a:latin typeface="MuseoModerno"/>
                <a:ea typeface="MuseoModerno"/>
                <a:cs typeface="MuseoModerno"/>
                <a:sym typeface="MuseoModern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useoModerno"/>
              <a:buNone/>
              <a:defRPr sz="2800">
                <a:solidFill>
                  <a:schemeClr val="lt1"/>
                </a:solidFill>
                <a:latin typeface="MuseoModerno"/>
                <a:ea typeface="MuseoModerno"/>
                <a:cs typeface="MuseoModerno"/>
                <a:sym typeface="MuseoModern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useoModerno"/>
              <a:buNone/>
              <a:defRPr sz="2800">
                <a:solidFill>
                  <a:schemeClr val="lt1"/>
                </a:solidFill>
                <a:latin typeface="MuseoModerno"/>
                <a:ea typeface="MuseoModerno"/>
                <a:cs typeface="MuseoModerno"/>
                <a:sym typeface="MuseoModern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useoModerno"/>
              <a:buNone/>
              <a:defRPr sz="2800">
                <a:solidFill>
                  <a:schemeClr val="lt1"/>
                </a:solidFill>
                <a:latin typeface="MuseoModerno"/>
                <a:ea typeface="MuseoModerno"/>
                <a:cs typeface="MuseoModerno"/>
                <a:sym typeface="MuseoModern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useoModerno"/>
              <a:buNone/>
              <a:defRPr sz="2800">
                <a:solidFill>
                  <a:schemeClr val="lt1"/>
                </a:solidFill>
                <a:latin typeface="MuseoModerno"/>
                <a:ea typeface="MuseoModerno"/>
                <a:cs typeface="MuseoModerno"/>
                <a:sym typeface="MuseoModern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useoModerno"/>
              <a:buNone/>
              <a:defRPr sz="2800">
                <a:solidFill>
                  <a:schemeClr val="lt1"/>
                </a:solidFill>
                <a:latin typeface="MuseoModerno"/>
                <a:ea typeface="MuseoModerno"/>
                <a:cs typeface="MuseoModerno"/>
                <a:sym typeface="MuseoModern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08600" y="1152475"/>
            <a:ext cx="7726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5" r:id="rId3"/>
    <p:sldLayoutId id="2147483658" r:id="rId4"/>
    <p:sldLayoutId id="2147483659" r:id="rId5"/>
    <p:sldLayoutId id="2147483661" r:id="rId6"/>
    <p:sldLayoutId id="2147483664" r:id="rId7"/>
    <p:sldLayoutId id="2147483667" r:id="rId8"/>
    <p:sldLayoutId id="2147483668" r:id="rId9"/>
    <p:sldLayoutId id="2147483673" r:id="rId10"/>
    <p:sldLayoutId id="2147483677" r:id="rId11"/>
    <p:sldLayoutId id="2147483681" r:id="rId12"/>
    <p:sldLayoutId id="2147483682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9"/>
          <p:cNvSpPr txBox="1">
            <a:spLocks noGrp="1"/>
          </p:cNvSpPr>
          <p:nvPr>
            <p:ph type="ctrTitle"/>
          </p:nvPr>
        </p:nvSpPr>
        <p:spPr>
          <a:xfrm>
            <a:off x="681600" y="1234842"/>
            <a:ext cx="7780800" cy="19218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/>
              <a:t>The Structured Query Language (SQL)</a:t>
            </a:r>
            <a:endParaRPr lang="en-US" sz="5400" dirty="0">
              <a:latin typeface="MuseoModerno ExtraBold"/>
              <a:ea typeface="MuseoModerno ExtraBold"/>
              <a:cs typeface="MuseoModerno ExtraBold"/>
              <a:sym typeface="MuseoModerno ExtraBold"/>
            </a:endParaRPr>
          </a:p>
        </p:txBody>
      </p:sp>
      <p:sp>
        <p:nvSpPr>
          <p:cNvPr id="266" name="Google Shape;266;p39"/>
          <p:cNvSpPr txBox="1">
            <a:spLocks noGrp="1"/>
          </p:cNvSpPr>
          <p:nvPr>
            <p:ph type="subTitle" idx="1"/>
          </p:nvPr>
        </p:nvSpPr>
        <p:spPr>
          <a:xfrm>
            <a:off x="3063016" y="4002085"/>
            <a:ext cx="2610240" cy="7428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Bharath K </a:t>
            </a:r>
            <a:br>
              <a:rPr lang="en" dirty="0"/>
            </a:br>
            <a:r>
              <a:rPr lang="en" dirty="0"/>
              <a:t>23BCAR0252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" grpId="0"/>
      <p:bldP spid="26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Google Shape;27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224464">
            <a:off x="409092" y="1697072"/>
            <a:ext cx="1064421" cy="11241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224464">
            <a:off x="4376049" y="3221497"/>
            <a:ext cx="1064421" cy="11241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1326" y="1810770"/>
            <a:ext cx="892485" cy="89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063" y="3341495"/>
            <a:ext cx="892485" cy="892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41"/>
          <p:cNvSpPr txBox="1">
            <a:spLocks noGrp="1"/>
          </p:cNvSpPr>
          <p:nvPr>
            <p:ph type="title"/>
          </p:nvPr>
        </p:nvSpPr>
        <p:spPr>
          <a:xfrm>
            <a:off x="708600" y="445025"/>
            <a:ext cx="772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MuseoModerno"/>
                <a:ea typeface="MuseoModerno"/>
                <a:cs typeface="MuseoModerno"/>
                <a:sym typeface="MuseoModerno"/>
              </a:rPr>
              <a:t>Module 1 - The </a:t>
            </a:r>
            <a:r>
              <a:rPr lang="en-US" b="1" dirty="0">
                <a:latin typeface="MuseoModerno"/>
                <a:ea typeface="MuseoModerno"/>
                <a:cs typeface="MuseoModerno"/>
                <a:sym typeface="MuseoModerno"/>
              </a:rPr>
              <a:t>Origins</a:t>
            </a:r>
            <a:r>
              <a:rPr lang="en-US" dirty="0">
                <a:latin typeface="MuseoModerno"/>
                <a:ea typeface="MuseoModerno"/>
                <a:cs typeface="MuseoModerno"/>
                <a:sym typeface="MuseoModerno"/>
              </a:rPr>
              <a:t> of SQL</a:t>
            </a:r>
            <a:endParaRPr lang="en-US" dirty="0">
              <a:latin typeface="MuseoModerno ExtraBold"/>
              <a:ea typeface="MuseoModerno ExtraBold"/>
              <a:cs typeface="MuseoModerno ExtraBold"/>
              <a:sym typeface="MuseoModerno ExtraBold"/>
            </a:endParaRPr>
          </a:p>
        </p:txBody>
      </p:sp>
      <p:sp>
        <p:nvSpPr>
          <p:cNvPr id="282" name="Google Shape;282;p41"/>
          <p:cNvSpPr txBox="1">
            <a:spLocks noGrp="1"/>
          </p:cNvSpPr>
          <p:nvPr>
            <p:ph type="title" idx="2"/>
          </p:nvPr>
        </p:nvSpPr>
        <p:spPr>
          <a:xfrm>
            <a:off x="336674" y="1812880"/>
            <a:ext cx="1189200" cy="8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83" name="Google Shape;283;p41"/>
          <p:cNvSpPr txBox="1">
            <a:spLocks noGrp="1"/>
          </p:cNvSpPr>
          <p:nvPr>
            <p:ph type="title" idx="3"/>
          </p:nvPr>
        </p:nvSpPr>
        <p:spPr>
          <a:xfrm>
            <a:off x="1602240" y="1696224"/>
            <a:ext cx="2355600" cy="51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SQL Origins</a:t>
            </a:r>
            <a:endParaRPr b="1" dirty="0"/>
          </a:p>
        </p:txBody>
      </p:sp>
      <p:sp>
        <p:nvSpPr>
          <p:cNvPr id="284" name="Google Shape;284;p41"/>
          <p:cNvSpPr txBox="1">
            <a:spLocks noGrp="1"/>
          </p:cNvSpPr>
          <p:nvPr>
            <p:ph type="subTitle" idx="1"/>
          </p:nvPr>
        </p:nvSpPr>
        <p:spPr>
          <a:xfrm>
            <a:off x="1602240" y="2177074"/>
            <a:ext cx="2216400" cy="6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Created for relational databases in 1970s.</a:t>
            </a:r>
            <a:endParaRPr dirty="0"/>
          </a:p>
        </p:txBody>
      </p:sp>
      <p:sp>
        <p:nvSpPr>
          <p:cNvPr id="285" name="Google Shape;285;p41"/>
          <p:cNvSpPr txBox="1">
            <a:spLocks noGrp="1"/>
          </p:cNvSpPr>
          <p:nvPr>
            <p:ph type="title" idx="4"/>
          </p:nvPr>
        </p:nvSpPr>
        <p:spPr>
          <a:xfrm>
            <a:off x="5600333" y="1696224"/>
            <a:ext cx="2695703" cy="51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Relational Algebra</a:t>
            </a:r>
            <a:endParaRPr b="1" dirty="0"/>
          </a:p>
        </p:txBody>
      </p:sp>
      <p:sp>
        <p:nvSpPr>
          <p:cNvPr id="286" name="Google Shape;286;p41"/>
          <p:cNvSpPr txBox="1">
            <a:spLocks noGrp="1"/>
          </p:cNvSpPr>
          <p:nvPr>
            <p:ph type="subTitle" idx="5"/>
          </p:nvPr>
        </p:nvSpPr>
        <p:spPr>
          <a:xfrm>
            <a:off x="5600334" y="2177074"/>
            <a:ext cx="2216400" cy="6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Mathematical framework behind SQL operations.</a:t>
            </a:r>
            <a:endParaRPr dirty="0"/>
          </a:p>
        </p:txBody>
      </p:sp>
      <p:sp>
        <p:nvSpPr>
          <p:cNvPr id="287" name="Google Shape;287;p41"/>
          <p:cNvSpPr txBox="1">
            <a:spLocks noGrp="1"/>
          </p:cNvSpPr>
          <p:nvPr>
            <p:ph type="title" idx="6"/>
          </p:nvPr>
        </p:nvSpPr>
        <p:spPr>
          <a:xfrm>
            <a:off x="1602215" y="3220649"/>
            <a:ext cx="2355600" cy="51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SQL Standards</a:t>
            </a:r>
            <a:endParaRPr b="1" dirty="0"/>
          </a:p>
        </p:txBody>
      </p:sp>
      <p:sp>
        <p:nvSpPr>
          <p:cNvPr id="288" name="Google Shape;288;p41"/>
          <p:cNvSpPr txBox="1">
            <a:spLocks noGrp="1"/>
          </p:cNvSpPr>
          <p:nvPr>
            <p:ph type="subTitle" idx="7"/>
          </p:nvPr>
        </p:nvSpPr>
        <p:spPr>
          <a:xfrm>
            <a:off x="1602215" y="3701424"/>
            <a:ext cx="2216400" cy="6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Set of industry-wide SQL guidelines.</a:t>
            </a:r>
            <a:endParaRPr dirty="0"/>
          </a:p>
        </p:txBody>
      </p:sp>
      <p:sp>
        <p:nvSpPr>
          <p:cNvPr id="289" name="Google Shape;289;p41"/>
          <p:cNvSpPr txBox="1">
            <a:spLocks noGrp="1"/>
          </p:cNvSpPr>
          <p:nvPr>
            <p:ph type="title" idx="8"/>
          </p:nvPr>
        </p:nvSpPr>
        <p:spPr>
          <a:xfrm>
            <a:off x="5600308" y="3220649"/>
            <a:ext cx="2816043" cy="51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Query Execution</a:t>
            </a:r>
            <a:endParaRPr b="1" dirty="0"/>
          </a:p>
        </p:txBody>
      </p:sp>
      <p:sp>
        <p:nvSpPr>
          <p:cNvPr id="290" name="Google Shape;290;p41"/>
          <p:cNvSpPr txBox="1">
            <a:spLocks noGrp="1"/>
          </p:cNvSpPr>
          <p:nvPr>
            <p:ph type="subTitle" idx="9"/>
          </p:nvPr>
        </p:nvSpPr>
        <p:spPr>
          <a:xfrm>
            <a:off x="5600309" y="3701424"/>
            <a:ext cx="2216400" cy="6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Steps involved in processing SQL queries.</a:t>
            </a:r>
            <a:endParaRPr dirty="0"/>
          </a:p>
        </p:txBody>
      </p:sp>
      <p:sp>
        <p:nvSpPr>
          <p:cNvPr id="291" name="Google Shape;291;p41"/>
          <p:cNvSpPr txBox="1">
            <a:spLocks noGrp="1"/>
          </p:cNvSpPr>
          <p:nvPr>
            <p:ph type="title" idx="13"/>
          </p:nvPr>
        </p:nvSpPr>
        <p:spPr>
          <a:xfrm>
            <a:off x="4337034" y="1812880"/>
            <a:ext cx="1189200" cy="8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92" name="Google Shape;292;p41"/>
          <p:cNvSpPr txBox="1">
            <a:spLocks noGrp="1"/>
          </p:cNvSpPr>
          <p:nvPr>
            <p:ph type="title" idx="14"/>
          </p:nvPr>
        </p:nvSpPr>
        <p:spPr>
          <a:xfrm>
            <a:off x="336615" y="3337305"/>
            <a:ext cx="1189200" cy="8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93" name="Google Shape;293;p41"/>
          <p:cNvSpPr txBox="1">
            <a:spLocks noGrp="1"/>
          </p:cNvSpPr>
          <p:nvPr>
            <p:ph type="title" idx="15"/>
          </p:nvPr>
        </p:nvSpPr>
        <p:spPr>
          <a:xfrm>
            <a:off x="4337034" y="3337305"/>
            <a:ext cx="1189200" cy="8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57"/>
          <p:cNvSpPr txBox="1">
            <a:spLocks noGrp="1"/>
          </p:cNvSpPr>
          <p:nvPr>
            <p:ph type="title"/>
          </p:nvPr>
        </p:nvSpPr>
        <p:spPr>
          <a:xfrm>
            <a:off x="347723" y="1509594"/>
            <a:ext cx="28671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Basic SELECT</a:t>
            </a:r>
            <a:endParaRPr dirty="0"/>
          </a:p>
        </p:txBody>
      </p:sp>
      <p:sp>
        <p:nvSpPr>
          <p:cNvPr id="478" name="Google Shape;478;p57"/>
          <p:cNvSpPr txBox="1">
            <a:spLocks noGrp="1"/>
          </p:cNvSpPr>
          <p:nvPr>
            <p:ph type="subTitle" idx="1"/>
          </p:nvPr>
        </p:nvSpPr>
        <p:spPr>
          <a:xfrm>
            <a:off x="645332" y="1977425"/>
            <a:ext cx="22719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Retrieving data from tables</a:t>
            </a:r>
            <a:endParaRPr dirty="0"/>
          </a:p>
        </p:txBody>
      </p:sp>
      <p:sp>
        <p:nvSpPr>
          <p:cNvPr id="479" name="Google Shape;479;p57"/>
          <p:cNvSpPr txBox="1">
            <a:spLocks noGrp="1"/>
          </p:cNvSpPr>
          <p:nvPr>
            <p:ph type="title" idx="2"/>
          </p:nvPr>
        </p:nvSpPr>
        <p:spPr>
          <a:xfrm>
            <a:off x="3782331" y="1509594"/>
            <a:ext cx="28671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WHERE Clause</a:t>
            </a:r>
            <a:endParaRPr dirty="0"/>
          </a:p>
        </p:txBody>
      </p:sp>
      <p:sp>
        <p:nvSpPr>
          <p:cNvPr id="480" name="Google Shape;480;p57"/>
          <p:cNvSpPr txBox="1">
            <a:spLocks noGrp="1"/>
          </p:cNvSpPr>
          <p:nvPr>
            <p:ph type="subTitle" idx="3"/>
          </p:nvPr>
        </p:nvSpPr>
        <p:spPr>
          <a:xfrm>
            <a:off x="4079937" y="1977425"/>
            <a:ext cx="22719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Filtering data based on conditions</a:t>
            </a:r>
            <a:endParaRPr dirty="0"/>
          </a:p>
        </p:txBody>
      </p:sp>
      <p:sp>
        <p:nvSpPr>
          <p:cNvPr id="481" name="Google Shape;481;p57"/>
          <p:cNvSpPr txBox="1">
            <a:spLocks noGrp="1"/>
          </p:cNvSpPr>
          <p:nvPr>
            <p:ph type="title" idx="4"/>
          </p:nvPr>
        </p:nvSpPr>
        <p:spPr>
          <a:xfrm>
            <a:off x="1500663" y="3357700"/>
            <a:ext cx="339619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ORDER BY &amp; DISTINCT</a:t>
            </a:r>
            <a:endParaRPr dirty="0"/>
          </a:p>
        </p:txBody>
      </p:sp>
      <p:sp>
        <p:nvSpPr>
          <p:cNvPr id="482" name="Google Shape;482;p57"/>
          <p:cNvSpPr txBox="1">
            <a:spLocks noGrp="1"/>
          </p:cNvSpPr>
          <p:nvPr>
            <p:ph type="subTitle" idx="5"/>
          </p:nvPr>
        </p:nvSpPr>
        <p:spPr>
          <a:xfrm>
            <a:off x="2069581" y="3825526"/>
            <a:ext cx="22719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Sorting results and removing duplicates</a:t>
            </a:r>
            <a:endParaRPr dirty="0"/>
          </a:p>
        </p:txBody>
      </p:sp>
      <p:sp>
        <p:nvSpPr>
          <p:cNvPr id="483" name="Google Shape;483;p57"/>
          <p:cNvSpPr txBox="1">
            <a:spLocks noGrp="1"/>
          </p:cNvSpPr>
          <p:nvPr>
            <p:ph type="title" idx="6"/>
          </p:nvPr>
        </p:nvSpPr>
        <p:spPr>
          <a:xfrm>
            <a:off x="5317663" y="3353363"/>
            <a:ext cx="3513515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Handling NULLs &amp; Dates</a:t>
            </a:r>
            <a:endParaRPr dirty="0"/>
          </a:p>
        </p:txBody>
      </p:sp>
      <p:sp>
        <p:nvSpPr>
          <p:cNvPr id="484" name="Google Shape;484;p57"/>
          <p:cNvSpPr txBox="1">
            <a:spLocks noGrp="1"/>
          </p:cNvSpPr>
          <p:nvPr>
            <p:ph type="subTitle" idx="7"/>
          </p:nvPr>
        </p:nvSpPr>
        <p:spPr>
          <a:xfrm>
            <a:off x="5938470" y="3825526"/>
            <a:ext cx="22719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/>
            <a:r>
              <a:rPr lang="en-US" dirty="0"/>
              <a:t>Managing special data types</a:t>
            </a:r>
          </a:p>
        </p:txBody>
      </p:sp>
      <p:sp>
        <p:nvSpPr>
          <p:cNvPr id="485" name="Google Shape;485;p57"/>
          <p:cNvSpPr txBox="1">
            <a:spLocks noGrp="1"/>
          </p:cNvSpPr>
          <p:nvPr>
            <p:ph type="title" idx="8"/>
          </p:nvPr>
        </p:nvSpPr>
        <p:spPr>
          <a:xfrm>
            <a:off x="708600" y="445025"/>
            <a:ext cx="772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Module 2 - </a:t>
            </a:r>
            <a:r>
              <a:rPr lang="en-US" b="1" dirty="0"/>
              <a:t>SELECT</a:t>
            </a:r>
            <a:r>
              <a:rPr lang="en-US" dirty="0"/>
              <a:t> Statement</a:t>
            </a:r>
            <a:endParaRPr lang="en-US" dirty="0">
              <a:latin typeface="MuseoModerno ExtraBold"/>
              <a:ea typeface="MuseoModerno ExtraBold"/>
              <a:cs typeface="MuseoModerno ExtraBold"/>
              <a:sym typeface="MuseoModerno Extra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7" name="Google Shape;617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1630" y="2902463"/>
            <a:ext cx="892485" cy="89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8" name="Google Shape;618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3055" y="2902463"/>
            <a:ext cx="892485" cy="89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9" name="Google Shape;619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5355" y="2902463"/>
            <a:ext cx="892485" cy="89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0" name="Google Shape;620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5905" y="2902463"/>
            <a:ext cx="892485" cy="892500"/>
          </a:xfrm>
          <a:prstGeom prst="rect">
            <a:avLst/>
          </a:prstGeom>
          <a:noFill/>
          <a:ln>
            <a:noFill/>
          </a:ln>
        </p:spPr>
      </p:pic>
      <p:sp>
        <p:nvSpPr>
          <p:cNvPr id="621" name="Google Shape;621;p62"/>
          <p:cNvSpPr txBox="1">
            <a:spLocks noGrp="1"/>
          </p:cNvSpPr>
          <p:nvPr>
            <p:ph type="title"/>
          </p:nvPr>
        </p:nvSpPr>
        <p:spPr>
          <a:xfrm>
            <a:off x="107021" y="379670"/>
            <a:ext cx="772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Module 3 </a:t>
            </a:r>
            <a:br>
              <a:rPr lang="en-US" dirty="0"/>
            </a:br>
            <a:r>
              <a:rPr lang="en-US" b="1" dirty="0"/>
              <a:t>GROUP</a:t>
            </a:r>
            <a:r>
              <a:rPr lang="en-US" dirty="0"/>
              <a:t> Functions &amp; Subqueries</a:t>
            </a:r>
            <a:endParaRPr dirty="0">
              <a:latin typeface="MuseoModerno ExtraBold"/>
              <a:ea typeface="MuseoModerno ExtraBold"/>
              <a:cs typeface="MuseoModerno ExtraBold"/>
              <a:sym typeface="MuseoModerno ExtraBold"/>
            </a:endParaRPr>
          </a:p>
        </p:txBody>
      </p:sp>
      <p:sp>
        <p:nvSpPr>
          <p:cNvPr id="622" name="Google Shape;622;p62"/>
          <p:cNvSpPr txBox="1"/>
          <p:nvPr/>
        </p:nvSpPr>
        <p:spPr>
          <a:xfrm>
            <a:off x="2373595" y="3812772"/>
            <a:ext cx="2649661" cy="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lt1"/>
                </a:solidFill>
                <a:latin typeface="MuseoModerno"/>
                <a:ea typeface="MuseoModerno"/>
                <a:cs typeface="MuseoModerno"/>
                <a:sym typeface="MuseoModerno"/>
              </a:rPr>
              <a:t>GROUP BY Clause</a:t>
            </a:r>
          </a:p>
        </p:txBody>
      </p:sp>
      <p:sp>
        <p:nvSpPr>
          <p:cNvPr id="623" name="Google Shape;623;p62"/>
          <p:cNvSpPr txBox="1"/>
          <p:nvPr/>
        </p:nvSpPr>
        <p:spPr>
          <a:xfrm>
            <a:off x="2629178" y="4184531"/>
            <a:ext cx="21432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Organizes rows into groups based on specified columns.</a:t>
            </a:r>
          </a:p>
        </p:txBody>
      </p:sp>
      <p:sp>
        <p:nvSpPr>
          <p:cNvPr id="624" name="Google Shape;624;p62"/>
          <p:cNvSpPr txBox="1"/>
          <p:nvPr/>
        </p:nvSpPr>
        <p:spPr>
          <a:xfrm>
            <a:off x="732358" y="2412053"/>
            <a:ext cx="2611009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lt1"/>
                </a:solidFill>
                <a:latin typeface="MuseoModerno"/>
                <a:ea typeface="MuseoModerno"/>
                <a:cs typeface="MuseoModerno"/>
                <a:sym typeface="MuseoModerno"/>
              </a:rPr>
              <a:t>GROUP Functions</a:t>
            </a:r>
          </a:p>
        </p:txBody>
      </p:sp>
      <p:sp>
        <p:nvSpPr>
          <p:cNvPr id="625" name="Google Shape;625;p62"/>
          <p:cNvSpPr txBox="1"/>
          <p:nvPr/>
        </p:nvSpPr>
        <p:spPr>
          <a:xfrm>
            <a:off x="966263" y="1730050"/>
            <a:ext cx="21432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Aggregate data using SUM, AVG, COUNT, MIN, and MAX.</a:t>
            </a:r>
          </a:p>
        </p:txBody>
      </p:sp>
      <p:sp>
        <p:nvSpPr>
          <p:cNvPr id="626" name="Google Shape;626;p62"/>
          <p:cNvSpPr txBox="1"/>
          <p:nvPr/>
        </p:nvSpPr>
        <p:spPr>
          <a:xfrm flipH="1">
            <a:off x="3256526" y="2910107"/>
            <a:ext cx="8838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MuseoModerno"/>
                <a:ea typeface="MuseoModerno"/>
                <a:cs typeface="MuseoModerno"/>
                <a:sym typeface="MuseoModerno"/>
              </a:rPr>
              <a:t>02</a:t>
            </a:r>
            <a:endParaRPr sz="3000">
              <a:solidFill>
                <a:srgbClr val="FFFFFF"/>
              </a:solidFill>
              <a:latin typeface="MuseoModerno"/>
              <a:ea typeface="MuseoModerno"/>
              <a:cs typeface="MuseoModerno"/>
              <a:sym typeface="MuseoModerno"/>
            </a:endParaRPr>
          </a:p>
        </p:txBody>
      </p:sp>
      <p:sp>
        <p:nvSpPr>
          <p:cNvPr id="627" name="Google Shape;627;p62"/>
          <p:cNvSpPr txBox="1"/>
          <p:nvPr/>
        </p:nvSpPr>
        <p:spPr>
          <a:xfrm flipH="1">
            <a:off x="1595963" y="2910107"/>
            <a:ext cx="8838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MuseoModerno"/>
                <a:ea typeface="MuseoModerno"/>
                <a:cs typeface="MuseoModerno"/>
                <a:sym typeface="MuseoModerno"/>
              </a:rPr>
              <a:t>01</a:t>
            </a:r>
            <a:endParaRPr sz="3000">
              <a:solidFill>
                <a:srgbClr val="FFFFFF"/>
              </a:solidFill>
              <a:latin typeface="MuseoModerno"/>
              <a:ea typeface="MuseoModerno"/>
              <a:cs typeface="MuseoModerno"/>
              <a:sym typeface="MuseoModerno"/>
            </a:endParaRPr>
          </a:p>
        </p:txBody>
      </p:sp>
      <p:sp>
        <p:nvSpPr>
          <p:cNvPr id="628" name="Google Shape;628;p62"/>
          <p:cNvSpPr txBox="1"/>
          <p:nvPr/>
        </p:nvSpPr>
        <p:spPr>
          <a:xfrm>
            <a:off x="4481400" y="2364669"/>
            <a:ext cx="17646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lt1"/>
                </a:solidFill>
                <a:latin typeface="MuseoModerno"/>
                <a:ea typeface="MuseoModerno"/>
                <a:cs typeface="MuseoModerno"/>
                <a:sym typeface="MuseoModerno"/>
              </a:rPr>
              <a:t>Subqueries</a:t>
            </a:r>
          </a:p>
        </p:txBody>
      </p:sp>
      <p:sp>
        <p:nvSpPr>
          <p:cNvPr id="629" name="Google Shape;629;p62"/>
          <p:cNvSpPr txBox="1"/>
          <p:nvPr/>
        </p:nvSpPr>
        <p:spPr>
          <a:xfrm>
            <a:off x="4287389" y="1675210"/>
            <a:ext cx="21432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Nesting queries within another query for advanced data retrieval.</a:t>
            </a:r>
          </a:p>
        </p:txBody>
      </p:sp>
      <p:sp>
        <p:nvSpPr>
          <p:cNvPr id="630" name="Google Shape;630;p62"/>
          <p:cNvSpPr txBox="1"/>
          <p:nvPr/>
        </p:nvSpPr>
        <p:spPr>
          <a:xfrm flipH="1">
            <a:off x="4917089" y="2910107"/>
            <a:ext cx="8838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MuseoModerno"/>
                <a:ea typeface="MuseoModerno"/>
                <a:cs typeface="MuseoModerno"/>
                <a:sym typeface="MuseoModerno"/>
              </a:rPr>
              <a:t>03</a:t>
            </a:r>
            <a:endParaRPr sz="3000">
              <a:solidFill>
                <a:srgbClr val="FFFFFF"/>
              </a:solidFill>
              <a:latin typeface="MuseoModerno"/>
              <a:ea typeface="MuseoModerno"/>
              <a:cs typeface="MuseoModerno"/>
              <a:sym typeface="MuseoModerno"/>
            </a:endParaRPr>
          </a:p>
        </p:txBody>
      </p:sp>
      <p:sp>
        <p:nvSpPr>
          <p:cNvPr id="631" name="Google Shape;631;p62"/>
          <p:cNvSpPr txBox="1"/>
          <p:nvPr/>
        </p:nvSpPr>
        <p:spPr>
          <a:xfrm>
            <a:off x="5576730" y="3812772"/>
            <a:ext cx="2885643" cy="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lt1"/>
                </a:solidFill>
                <a:latin typeface="MuseoModerno"/>
                <a:ea typeface="MuseoModerno"/>
                <a:cs typeface="MuseoModerno"/>
                <a:sym typeface="MuseoModerno"/>
              </a:rPr>
              <a:t>Totals &amp; Subtotals</a:t>
            </a:r>
          </a:p>
        </p:txBody>
      </p:sp>
      <p:sp>
        <p:nvSpPr>
          <p:cNvPr id="632" name="Google Shape;632;p62"/>
          <p:cNvSpPr txBox="1"/>
          <p:nvPr/>
        </p:nvSpPr>
        <p:spPr>
          <a:xfrm>
            <a:off x="5947952" y="4184531"/>
            <a:ext cx="21432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Calculating sums and subtotals using GROUP functions in queries.</a:t>
            </a:r>
          </a:p>
        </p:txBody>
      </p:sp>
      <p:sp>
        <p:nvSpPr>
          <p:cNvPr id="633" name="Google Shape;633;p62"/>
          <p:cNvSpPr txBox="1"/>
          <p:nvPr/>
        </p:nvSpPr>
        <p:spPr>
          <a:xfrm flipH="1">
            <a:off x="6577652" y="2910107"/>
            <a:ext cx="8838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MuseoModerno"/>
                <a:ea typeface="MuseoModerno"/>
                <a:cs typeface="MuseoModerno"/>
                <a:sym typeface="MuseoModerno"/>
              </a:rPr>
              <a:t>04</a:t>
            </a:r>
            <a:endParaRPr sz="3000">
              <a:solidFill>
                <a:srgbClr val="FFFFFF"/>
              </a:solidFill>
              <a:latin typeface="MuseoModerno"/>
              <a:ea typeface="MuseoModerno"/>
              <a:cs typeface="MuseoModerno"/>
              <a:sym typeface="MuseoModerno"/>
            </a:endParaRPr>
          </a:p>
        </p:txBody>
      </p:sp>
      <p:cxnSp>
        <p:nvCxnSpPr>
          <p:cNvPr id="634" name="Google Shape;634;p62"/>
          <p:cNvCxnSpPr>
            <a:stCxn id="627" idx="1"/>
            <a:endCxn id="626" idx="3"/>
          </p:cNvCxnSpPr>
          <p:nvPr/>
        </p:nvCxnSpPr>
        <p:spPr>
          <a:xfrm>
            <a:off x="2479763" y="3348707"/>
            <a:ext cx="7767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635" name="Google Shape;635;p62"/>
          <p:cNvCxnSpPr>
            <a:stCxn id="626" idx="1"/>
            <a:endCxn id="630" idx="3"/>
          </p:cNvCxnSpPr>
          <p:nvPr/>
        </p:nvCxnSpPr>
        <p:spPr>
          <a:xfrm>
            <a:off x="4140326" y="3348707"/>
            <a:ext cx="7767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636" name="Google Shape;636;p62"/>
          <p:cNvCxnSpPr>
            <a:stCxn id="630" idx="1"/>
            <a:endCxn id="633" idx="3"/>
          </p:cNvCxnSpPr>
          <p:nvPr/>
        </p:nvCxnSpPr>
        <p:spPr>
          <a:xfrm>
            <a:off x="5800889" y="3348707"/>
            <a:ext cx="7767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1" name="Google Shape;641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6016" y="1679250"/>
            <a:ext cx="892485" cy="89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2" name="Google Shape;642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3378" y="1679250"/>
            <a:ext cx="892485" cy="89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3" name="Google Shape;643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9256" y="1694621"/>
            <a:ext cx="892485" cy="892500"/>
          </a:xfrm>
          <a:prstGeom prst="rect">
            <a:avLst/>
          </a:prstGeom>
          <a:noFill/>
          <a:ln>
            <a:noFill/>
          </a:ln>
        </p:spPr>
      </p:pic>
      <p:sp>
        <p:nvSpPr>
          <p:cNvPr id="663" name="Google Shape;663;p63"/>
          <p:cNvSpPr txBox="1">
            <a:spLocks noGrp="1"/>
          </p:cNvSpPr>
          <p:nvPr>
            <p:ph type="title"/>
          </p:nvPr>
        </p:nvSpPr>
        <p:spPr>
          <a:xfrm>
            <a:off x="273761" y="2700008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JOIN Basics</a:t>
            </a:r>
            <a:endParaRPr dirty="0"/>
          </a:p>
        </p:txBody>
      </p:sp>
      <p:sp>
        <p:nvSpPr>
          <p:cNvPr id="664" name="Google Shape;664;p63"/>
          <p:cNvSpPr txBox="1">
            <a:spLocks noGrp="1"/>
          </p:cNvSpPr>
          <p:nvPr>
            <p:ph type="subTitle" idx="1"/>
          </p:nvPr>
        </p:nvSpPr>
        <p:spPr>
          <a:xfrm>
            <a:off x="384911" y="3193834"/>
            <a:ext cx="2114100" cy="9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Combines rows from two or more related tables.</a:t>
            </a:r>
            <a:endParaRPr dirty="0"/>
          </a:p>
        </p:txBody>
      </p:sp>
      <p:sp>
        <p:nvSpPr>
          <p:cNvPr id="665" name="Google Shape;665;p63"/>
          <p:cNvSpPr txBox="1">
            <a:spLocks noGrp="1"/>
          </p:cNvSpPr>
          <p:nvPr>
            <p:ph type="title" idx="2"/>
          </p:nvPr>
        </p:nvSpPr>
        <p:spPr>
          <a:xfrm>
            <a:off x="2804294" y="2703991"/>
            <a:ext cx="2937365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Inner vs Outer JOIN</a:t>
            </a:r>
            <a:endParaRPr dirty="0"/>
          </a:p>
        </p:txBody>
      </p:sp>
      <p:sp>
        <p:nvSpPr>
          <p:cNvPr id="666" name="Google Shape;666;p63"/>
          <p:cNvSpPr txBox="1">
            <a:spLocks noGrp="1"/>
          </p:cNvSpPr>
          <p:nvPr>
            <p:ph type="subTitle" idx="3"/>
          </p:nvPr>
        </p:nvSpPr>
        <p:spPr>
          <a:xfrm>
            <a:off x="3226712" y="3230625"/>
            <a:ext cx="2114100" cy="9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Inner returns matches; outer includes unmatched rows.</a:t>
            </a:r>
            <a:endParaRPr dirty="0"/>
          </a:p>
        </p:txBody>
      </p:sp>
      <p:sp>
        <p:nvSpPr>
          <p:cNvPr id="667" name="Google Shape;667;p63"/>
          <p:cNvSpPr txBox="1">
            <a:spLocks noGrp="1"/>
          </p:cNvSpPr>
          <p:nvPr>
            <p:ph type="title" idx="4"/>
          </p:nvPr>
        </p:nvSpPr>
        <p:spPr>
          <a:xfrm>
            <a:off x="6127844" y="2713542"/>
            <a:ext cx="2539565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Three-Way JOIN</a:t>
            </a:r>
            <a:endParaRPr dirty="0"/>
          </a:p>
        </p:txBody>
      </p:sp>
      <p:sp>
        <p:nvSpPr>
          <p:cNvPr id="668" name="Google Shape;668;p63"/>
          <p:cNvSpPr txBox="1">
            <a:spLocks noGrp="1"/>
          </p:cNvSpPr>
          <p:nvPr>
            <p:ph type="subTitle" idx="5"/>
          </p:nvPr>
        </p:nvSpPr>
        <p:spPr>
          <a:xfrm>
            <a:off x="6278262" y="3230625"/>
            <a:ext cx="2114100" cy="9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Combines data from three tables simultaneously.</a:t>
            </a:r>
            <a:endParaRPr dirty="0"/>
          </a:p>
        </p:txBody>
      </p:sp>
      <p:sp>
        <p:nvSpPr>
          <p:cNvPr id="669" name="Google Shape;669;p63"/>
          <p:cNvSpPr txBox="1">
            <a:spLocks noGrp="1"/>
          </p:cNvSpPr>
          <p:nvPr>
            <p:ph type="title" idx="6"/>
          </p:nvPr>
        </p:nvSpPr>
        <p:spPr>
          <a:xfrm>
            <a:off x="708600" y="445025"/>
            <a:ext cx="772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Module 4 - Using the </a:t>
            </a:r>
            <a:r>
              <a:rPr lang="en-US" b="1" dirty="0"/>
              <a:t>JOIN</a:t>
            </a:r>
            <a:endParaRPr b="1" dirty="0">
              <a:latin typeface="MuseoModerno ExtraBold"/>
              <a:ea typeface="MuseoModerno ExtraBold"/>
              <a:cs typeface="MuseoModerno ExtraBold"/>
              <a:sym typeface="MuseoModerno ExtraBold"/>
            </a:endParaRPr>
          </a:p>
        </p:txBody>
      </p:sp>
      <p:pic>
        <p:nvPicPr>
          <p:cNvPr id="7" name="Graphic 6" descr="Link with solid fill">
            <a:extLst>
              <a:ext uri="{FF2B5EF4-FFF2-40B4-BE49-F238E27FC236}">
                <a16:creationId xmlns:a16="http://schemas.microsoft.com/office/drawing/2014/main" id="{81F07398-D77E-BEE8-7528-7B0EE1B373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90051" y="1715931"/>
            <a:ext cx="819137" cy="819137"/>
          </a:xfrm>
          <a:prstGeom prst="rect">
            <a:avLst/>
          </a:prstGeom>
        </p:spPr>
      </p:pic>
      <p:pic>
        <p:nvPicPr>
          <p:cNvPr id="9" name="Graphic 8" descr="Rope Knot with solid fill">
            <a:extLst>
              <a:ext uri="{FF2B5EF4-FFF2-40B4-BE49-F238E27FC236}">
                <a16:creationId xmlns:a16="http://schemas.microsoft.com/office/drawing/2014/main" id="{CFF45EAE-3C17-6401-0AE4-592BD2D2CF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14019" y="1872043"/>
            <a:ext cx="582958" cy="582958"/>
          </a:xfrm>
          <a:prstGeom prst="rect">
            <a:avLst/>
          </a:prstGeom>
        </p:spPr>
      </p:pic>
      <p:pic>
        <p:nvPicPr>
          <p:cNvPr id="11" name="Graphic 10" descr="Basic Shapes with solid fill">
            <a:extLst>
              <a:ext uri="{FF2B5EF4-FFF2-40B4-BE49-F238E27FC236}">
                <a16:creationId xmlns:a16="http://schemas.microsoft.com/office/drawing/2014/main" id="{3796BEBA-B077-4FD1-80CE-36D4F1141F3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53244" y="1830664"/>
            <a:ext cx="648336" cy="64833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56"/>
          <p:cNvSpPr txBox="1">
            <a:spLocks noGrp="1"/>
          </p:cNvSpPr>
          <p:nvPr>
            <p:ph type="title"/>
          </p:nvPr>
        </p:nvSpPr>
        <p:spPr>
          <a:xfrm>
            <a:off x="708600" y="445025"/>
            <a:ext cx="772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Module 5 - SQL Beyond SELECT</a:t>
            </a:r>
            <a:endParaRPr dirty="0">
              <a:latin typeface="MuseoModerno ExtraBold"/>
              <a:ea typeface="MuseoModerno ExtraBold"/>
              <a:cs typeface="MuseoModerno ExtraBold"/>
              <a:sym typeface="MuseoModerno ExtraBold"/>
            </a:endParaRPr>
          </a:p>
        </p:txBody>
      </p:sp>
      <p:sp>
        <p:nvSpPr>
          <p:cNvPr id="464" name="Google Shape;464;p56"/>
          <p:cNvSpPr txBox="1"/>
          <p:nvPr/>
        </p:nvSpPr>
        <p:spPr>
          <a:xfrm>
            <a:off x="1869739" y="1638600"/>
            <a:ext cx="18000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9F3"/>
                </a:solidFill>
                <a:latin typeface="Maven Pro"/>
                <a:ea typeface="Maven Pro"/>
                <a:cs typeface="Maven Pro"/>
                <a:sym typeface="Maven Pro"/>
              </a:rPr>
              <a:t>Defines new tables with specified columns and data types.</a:t>
            </a:r>
          </a:p>
        </p:txBody>
      </p:sp>
      <p:sp>
        <p:nvSpPr>
          <p:cNvPr id="465" name="Google Shape;465;p56"/>
          <p:cNvSpPr txBox="1"/>
          <p:nvPr/>
        </p:nvSpPr>
        <p:spPr>
          <a:xfrm>
            <a:off x="4464859" y="3471235"/>
            <a:ext cx="1800000" cy="88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FFFFFF"/>
                </a:solidFill>
                <a:latin typeface="MuseoModerno Medium"/>
                <a:ea typeface="MuseoModerno Medium"/>
                <a:cs typeface="MuseoModerno Medium"/>
                <a:sym typeface="MuseoModerno Medium"/>
              </a:rPr>
              <a:t>ALTER</a:t>
            </a:r>
            <a:endParaRPr sz="2400" dirty="0">
              <a:solidFill>
                <a:srgbClr val="FFFFFF"/>
              </a:solidFill>
              <a:latin typeface="MuseoModerno Medium"/>
              <a:ea typeface="MuseoModerno Medium"/>
              <a:cs typeface="MuseoModerno Medium"/>
              <a:sym typeface="MuseoModerno Medium"/>
            </a:endParaRPr>
          </a:p>
        </p:txBody>
      </p:sp>
      <p:sp>
        <p:nvSpPr>
          <p:cNvPr id="466" name="Google Shape;466;p56"/>
          <p:cNvSpPr txBox="1"/>
          <p:nvPr/>
        </p:nvSpPr>
        <p:spPr>
          <a:xfrm>
            <a:off x="1869739" y="2706582"/>
            <a:ext cx="1799989" cy="475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FFFFFF"/>
                </a:solidFill>
                <a:latin typeface="MuseoModerno Medium"/>
                <a:ea typeface="MuseoModerno Medium"/>
                <a:cs typeface="MuseoModerno Medium"/>
                <a:sym typeface="MuseoModerno Medium"/>
              </a:rPr>
              <a:t>CREATE</a:t>
            </a:r>
            <a:endParaRPr sz="2400" dirty="0">
              <a:solidFill>
                <a:srgbClr val="FFFFFF"/>
              </a:solidFill>
              <a:latin typeface="MuseoModerno Medium"/>
              <a:ea typeface="MuseoModerno Medium"/>
              <a:cs typeface="MuseoModerno Medium"/>
              <a:sym typeface="MuseoModerno Medium"/>
            </a:endParaRPr>
          </a:p>
        </p:txBody>
      </p:sp>
      <p:sp>
        <p:nvSpPr>
          <p:cNvPr id="467" name="Google Shape;467;p56"/>
          <p:cNvSpPr txBox="1"/>
          <p:nvPr/>
        </p:nvSpPr>
        <p:spPr>
          <a:xfrm>
            <a:off x="7285612" y="4438504"/>
            <a:ext cx="1800000" cy="88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FFFFFF"/>
                </a:solidFill>
                <a:latin typeface="MuseoModerno Medium"/>
                <a:ea typeface="MuseoModerno Medium"/>
                <a:cs typeface="MuseoModerno Medium"/>
                <a:sym typeface="MuseoModerno Medium"/>
              </a:rPr>
              <a:t>DML</a:t>
            </a:r>
            <a:endParaRPr sz="2400" dirty="0">
              <a:solidFill>
                <a:srgbClr val="FFFFFF"/>
              </a:solidFill>
              <a:latin typeface="MuseoModerno Medium"/>
              <a:ea typeface="MuseoModerno Medium"/>
              <a:cs typeface="MuseoModerno Medium"/>
              <a:sym typeface="MuseoModerno Medium"/>
            </a:endParaRPr>
          </a:p>
        </p:txBody>
      </p:sp>
      <p:sp>
        <p:nvSpPr>
          <p:cNvPr id="472" name="Google Shape;472;p56"/>
          <p:cNvSpPr txBox="1"/>
          <p:nvPr/>
        </p:nvSpPr>
        <p:spPr>
          <a:xfrm>
            <a:off x="4523515" y="2576851"/>
            <a:ext cx="18000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9F3"/>
                </a:solidFill>
                <a:latin typeface="Maven Pro"/>
                <a:ea typeface="Maven Pro"/>
                <a:cs typeface="Maven Pro"/>
                <a:sym typeface="Maven Pro"/>
              </a:rPr>
              <a:t>Modifies existing table structures, like adding or changing columns.</a:t>
            </a:r>
          </a:p>
        </p:txBody>
      </p:sp>
      <p:sp>
        <p:nvSpPr>
          <p:cNvPr id="471" name="Google Shape;471;p56"/>
          <p:cNvSpPr txBox="1"/>
          <p:nvPr/>
        </p:nvSpPr>
        <p:spPr>
          <a:xfrm>
            <a:off x="7245854" y="3680570"/>
            <a:ext cx="18000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9F3"/>
                </a:solidFill>
                <a:latin typeface="Maven Pro"/>
                <a:ea typeface="Maven Pro"/>
                <a:cs typeface="Maven Pro"/>
                <a:sym typeface="Maven Pro"/>
              </a:rPr>
              <a:t>Manipulates data by inserting, updating, or deleting records.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7273" y="2471321"/>
            <a:ext cx="892485" cy="892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45"/>
          <p:cNvSpPr txBox="1"/>
          <p:nvPr/>
        </p:nvSpPr>
        <p:spPr>
          <a:xfrm>
            <a:off x="1875938" y="2478987"/>
            <a:ext cx="8838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rgbClr val="FFFFFF"/>
                </a:solidFill>
                <a:latin typeface="MuseoModerno"/>
                <a:ea typeface="MuseoModerno"/>
                <a:cs typeface="MuseoModerno"/>
                <a:sym typeface="MuseoModerno"/>
              </a:rPr>
              <a:t>001</a:t>
            </a:r>
            <a:endParaRPr sz="2200" dirty="0">
              <a:solidFill>
                <a:srgbClr val="FFFFFF"/>
              </a:solidFill>
              <a:latin typeface="MuseoModerno"/>
              <a:ea typeface="MuseoModerno"/>
              <a:cs typeface="MuseoModerno"/>
              <a:sym typeface="MuseoModerno"/>
            </a:endParaRPr>
          </a:p>
        </p:txBody>
      </p:sp>
      <p:pic>
        <p:nvPicPr>
          <p:cNvPr id="323" name="Google Shape;32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5761" y="2471321"/>
            <a:ext cx="892485" cy="89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4248" y="2471321"/>
            <a:ext cx="892485" cy="892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45"/>
          <p:cNvSpPr txBox="1">
            <a:spLocks noGrp="1"/>
          </p:cNvSpPr>
          <p:nvPr>
            <p:ph type="title"/>
          </p:nvPr>
        </p:nvSpPr>
        <p:spPr>
          <a:xfrm>
            <a:off x="708600" y="445025"/>
            <a:ext cx="772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Module 6 - Advanced SQL Capabilities</a:t>
            </a:r>
            <a:endParaRPr dirty="0">
              <a:latin typeface="MuseoModerno ExtraBold"/>
              <a:ea typeface="MuseoModerno ExtraBold"/>
              <a:cs typeface="MuseoModerno ExtraBold"/>
              <a:sym typeface="MuseoModerno ExtraBold"/>
            </a:endParaRPr>
          </a:p>
        </p:txBody>
      </p:sp>
      <p:cxnSp>
        <p:nvCxnSpPr>
          <p:cNvPr id="326" name="Google Shape;326;p45"/>
          <p:cNvCxnSpPr>
            <a:stCxn id="322" idx="3"/>
            <a:endCxn id="327" idx="1"/>
          </p:cNvCxnSpPr>
          <p:nvPr/>
        </p:nvCxnSpPr>
        <p:spPr>
          <a:xfrm>
            <a:off x="2759738" y="2917587"/>
            <a:ext cx="1370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28" name="Google Shape;328;p45"/>
          <p:cNvCxnSpPr>
            <a:stCxn id="327" idx="3"/>
            <a:endCxn id="329" idx="1"/>
          </p:cNvCxnSpPr>
          <p:nvPr/>
        </p:nvCxnSpPr>
        <p:spPr>
          <a:xfrm>
            <a:off x="5013892" y="2917587"/>
            <a:ext cx="1370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30" name="Google Shape;330;p45"/>
          <p:cNvCxnSpPr>
            <a:stCxn id="329" idx="3"/>
          </p:cNvCxnSpPr>
          <p:nvPr/>
        </p:nvCxnSpPr>
        <p:spPr>
          <a:xfrm rot="10800000" flipH="1">
            <a:off x="7268050" y="2887587"/>
            <a:ext cx="1882200" cy="300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327" name="Google Shape;327;p45"/>
          <p:cNvSpPr txBox="1"/>
          <p:nvPr/>
        </p:nvSpPr>
        <p:spPr>
          <a:xfrm>
            <a:off x="4130092" y="2478987"/>
            <a:ext cx="8838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rgbClr val="FFFFFF"/>
                </a:solidFill>
                <a:latin typeface="MuseoModerno"/>
                <a:ea typeface="MuseoModerno"/>
                <a:cs typeface="MuseoModerno"/>
                <a:sym typeface="MuseoModerno"/>
              </a:rPr>
              <a:t>002</a:t>
            </a:r>
            <a:endParaRPr sz="2200" dirty="0">
              <a:solidFill>
                <a:srgbClr val="FFFFFF"/>
              </a:solidFill>
              <a:latin typeface="MuseoModerno"/>
              <a:ea typeface="MuseoModerno"/>
              <a:cs typeface="MuseoModerno"/>
              <a:sym typeface="MuseoModerno"/>
            </a:endParaRPr>
          </a:p>
        </p:txBody>
      </p:sp>
      <p:sp>
        <p:nvSpPr>
          <p:cNvPr id="329" name="Google Shape;329;p45"/>
          <p:cNvSpPr txBox="1"/>
          <p:nvPr/>
        </p:nvSpPr>
        <p:spPr>
          <a:xfrm>
            <a:off x="6384250" y="2478987"/>
            <a:ext cx="8838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rgbClr val="FFFFFF"/>
                </a:solidFill>
                <a:latin typeface="MuseoModerno"/>
                <a:ea typeface="MuseoModerno"/>
                <a:cs typeface="MuseoModerno"/>
                <a:sym typeface="MuseoModerno"/>
              </a:rPr>
              <a:t>003</a:t>
            </a:r>
            <a:endParaRPr sz="2200" dirty="0">
              <a:solidFill>
                <a:srgbClr val="FFFFFF"/>
              </a:solidFill>
              <a:latin typeface="MuseoModerno"/>
              <a:ea typeface="MuseoModerno"/>
              <a:cs typeface="MuseoModerno"/>
              <a:sym typeface="MuseoModerno"/>
            </a:endParaRPr>
          </a:p>
        </p:txBody>
      </p:sp>
      <p:sp>
        <p:nvSpPr>
          <p:cNvPr id="331" name="Google Shape;331;p45"/>
          <p:cNvSpPr txBox="1"/>
          <p:nvPr/>
        </p:nvSpPr>
        <p:spPr>
          <a:xfrm flipH="1">
            <a:off x="1435552" y="2180688"/>
            <a:ext cx="1764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lt1"/>
                </a:solidFill>
                <a:latin typeface="MuseoModerno"/>
                <a:ea typeface="MuseoModerno"/>
                <a:cs typeface="MuseoModerno"/>
                <a:sym typeface="MuseoModerno"/>
              </a:rPr>
              <a:t>Views</a:t>
            </a:r>
            <a:endParaRPr sz="2200" b="1" dirty="0">
              <a:solidFill>
                <a:schemeClr val="lt1"/>
              </a:solidFill>
              <a:latin typeface="MuseoModerno"/>
              <a:ea typeface="MuseoModerno"/>
              <a:cs typeface="MuseoModerno"/>
              <a:sym typeface="MuseoModerno"/>
            </a:endParaRPr>
          </a:p>
        </p:txBody>
      </p:sp>
      <p:sp>
        <p:nvSpPr>
          <p:cNvPr id="332" name="Google Shape;332;p45"/>
          <p:cNvSpPr txBox="1"/>
          <p:nvPr/>
        </p:nvSpPr>
        <p:spPr>
          <a:xfrm flipH="1">
            <a:off x="1303848" y="1372003"/>
            <a:ext cx="21432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Virtual tables created from SQL queries for simplified access.</a:t>
            </a:r>
          </a:p>
        </p:txBody>
      </p:sp>
      <p:sp>
        <p:nvSpPr>
          <p:cNvPr id="333" name="Google Shape;333;p45"/>
          <p:cNvSpPr txBox="1"/>
          <p:nvPr/>
        </p:nvSpPr>
        <p:spPr>
          <a:xfrm flipH="1">
            <a:off x="3539566" y="3587334"/>
            <a:ext cx="2064852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lt1"/>
                </a:solidFill>
                <a:latin typeface="MuseoModerno"/>
                <a:ea typeface="MuseoModerno"/>
                <a:cs typeface="MuseoModerno"/>
                <a:sym typeface="MuseoModerno"/>
              </a:rPr>
              <a:t>CASE Statement</a:t>
            </a:r>
          </a:p>
        </p:txBody>
      </p:sp>
      <p:sp>
        <p:nvSpPr>
          <p:cNvPr id="334" name="Google Shape;334;p45"/>
          <p:cNvSpPr txBox="1"/>
          <p:nvPr/>
        </p:nvSpPr>
        <p:spPr>
          <a:xfrm flipH="1">
            <a:off x="3365599" y="3997064"/>
            <a:ext cx="2443450" cy="704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Adds conditional logic to SQL queries for customized results.</a:t>
            </a:r>
          </a:p>
        </p:txBody>
      </p:sp>
      <p:sp>
        <p:nvSpPr>
          <p:cNvPr id="335" name="Google Shape;335;p45"/>
          <p:cNvSpPr txBox="1"/>
          <p:nvPr/>
        </p:nvSpPr>
        <p:spPr>
          <a:xfrm flipH="1">
            <a:off x="5943852" y="2180694"/>
            <a:ext cx="1764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lt1"/>
                </a:solidFill>
                <a:latin typeface="MuseoModerno"/>
                <a:ea typeface="MuseoModerno"/>
                <a:cs typeface="MuseoModerno"/>
                <a:sym typeface="MuseoModerno"/>
              </a:rPr>
              <a:t>UNION</a:t>
            </a:r>
            <a:endParaRPr sz="2200" b="1" dirty="0">
              <a:solidFill>
                <a:schemeClr val="lt1"/>
              </a:solidFill>
              <a:latin typeface="MuseoModerno"/>
              <a:ea typeface="MuseoModerno"/>
              <a:cs typeface="MuseoModerno"/>
              <a:sym typeface="MuseoModerno"/>
            </a:endParaRPr>
          </a:p>
        </p:txBody>
      </p:sp>
      <p:sp>
        <p:nvSpPr>
          <p:cNvPr id="336" name="Google Shape;336;p45"/>
          <p:cNvSpPr txBox="1"/>
          <p:nvPr/>
        </p:nvSpPr>
        <p:spPr>
          <a:xfrm flipH="1">
            <a:off x="5754552" y="1371635"/>
            <a:ext cx="21432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Combines result sets from two or more SELECT statements.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1" name="Google Shape;34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2836298">
            <a:off x="6524091" y="2272962"/>
            <a:ext cx="1296933" cy="136963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67273" y="2471321"/>
            <a:ext cx="892485" cy="89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5761" y="2471321"/>
            <a:ext cx="892485" cy="892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46"/>
          <p:cNvSpPr txBox="1">
            <a:spLocks noGrp="1"/>
          </p:cNvSpPr>
          <p:nvPr>
            <p:ph type="title"/>
          </p:nvPr>
        </p:nvSpPr>
        <p:spPr>
          <a:xfrm>
            <a:off x="708600" y="445025"/>
            <a:ext cx="772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MuseoModerno ExtraBold"/>
                <a:ea typeface="MuseoModerno ExtraBold"/>
                <a:cs typeface="MuseoModerno ExtraBold"/>
                <a:sym typeface="MuseoModerno ExtraBold"/>
              </a:rPr>
              <a:t>Advanced SQL Capabilities…</a:t>
            </a:r>
            <a:endParaRPr dirty="0">
              <a:latin typeface="MuseoModerno ExtraBold"/>
              <a:ea typeface="MuseoModerno ExtraBold"/>
              <a:cs typeface="MuseoModerno ExtraBold"/>
              <a:sym typeface="MuseoModerno ExtraBold"/>
            </a:endParaRPr>
          </a:p>
        </p:txBody>
      </p:sp>
      <p:sp>
        <p:nvSpPr>
          <p:cNvPr id="345" name="Google Shape;345;p46"/>
          <p:cNvSpPr txBox="1"/>
          <p:nvPr/>
        </p:nvSpPr>
        <p:spPr>
          <a:xfrm>
            <a:off x="3689700" y="3497859"/>
            <a:ext cx="1764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lt1"/>
                </a:solidFill>
                <a:latin typeface="MuseoModerno"/>
                <a:ea typeface="MuseoModerno"/>
                <a:cs typeface="MuseoModerno"/>
                <a:sym typeface="MuseoModerno"/>
              </a:rPr>
              <a:t>Final Lab</a:t>
            </a:r>
            <a:endParaRPr sz="2200" b="1" dirty="0">
              <a:solidFill>
                <a:schemeClr val="lt1"/>
              </a:solidFill>
              <a:latin typeface="MuseoModerno"/>
              <a:ea typeface="MuseoModerno"/>
              <a:cs typeface="MuseoModerno"/>
              <a:sym typeface="MuseoModerno"/>
            </a:endParaRPr>
          </a:p>
        </p:txBody>
      </p:sp>
      <p:sp>
        <p:nvSpPr>
          <p:cNvPr id="346" name="Google Shape;346;p46"/>
          <p:cNvSpPr txBox="1"/>
          <p:nvPr/>
        </p:nvSpPr>
        <p:spPr>
          <a:xfrm>
            <a:off x="3500400" y="3757022"/>
            <a:ext cx="21432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Comprehensive practice applying advanced SQL techniques and concepts.</a:t>
            </a:r>
          </a:p>
        </p:txBody>
      </p:sp>
      <p:sp>
        <p:nvSpPr>
          <p:cNvPr id="347" name="Google Shape;347;p46"/>
          <p:cNvSpPr txBox="1"/>
          <p:nvPr/>
        </p:nvSpPr>
        <p:spPr>
          <a:xfrm>
            <a:off x="1435550" y="2061423"/>
            <a:ext cx="1764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lt1"/>
                </a:solidFill>
                <a:latin typeface="MuseoModerno"/>
                <a:ea typeface="MuseoModerno"/>
                <a:cs typeface="MuseoModerno"/>
                <a:sym typeface="MuseoModerno"/>
              </a:rPr>
              <a:t>IDENTITY</a:t>
            </a:r>
            <a:endParaRPr sz="2200" b="1" dirty="0">
              <a:solidFill>
                <a:schemeClr val="lt1"/>
              </a:solidFill>
              <a:latin typeface="MuseoModerno"/>
              <a:ea typeface="MuseoModerno"/>
              <a:cs typeface="MuseoModerno"/>
              <a:sym typeface="MuseoModerno"/>
            </a:endParaRPr>
          </a:p>
        </p:txBody>
      </p:sp>
      <p:sp>
        <p:nvSpPr>
          <p:cNvPr id="348" name="Google Shape;348;p46"/>
          <p:cNvSpPr txBox="1"/>
          <p:nvPr/>
        </p:nvSpPr>
        <p:spPr>
          <a:xfrm>
            <a:off x="1241915" y="1225845"/>
            <a:ext cx="21432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Automatically generates unique values for primary key columns.</a:t>
            </a:r>
          </a:p>
        </p:txBody>
      </p:sp>
      <p:cxnSp>
        <p:nvCxnSpPr>
          <p:cNvPr id="349" name="Google Shape;349;p46"/>
          <p:cNvCxnSpPr>
            <a:stCxn id="350" idx="3"/>
            <a:endCxn id="351" idx="1"/>
          </p:cNvCxnSpPr>
          <p:nvPr/>
        </p:nvCxnSpPr>
        <p:spPr>
          <a:xfrm rot="10800000">
            <a:off x="5013908" y="2917575"/>
            <a:ext cx="14019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52" name="Google Shape;352;p46"/>
          <p:cNvCxnSpPr>
            <a:stCxn id="351" idx="3"/>
            <a:endCxn id="353" idx="1"/>
          </p:cNvCxnSpPr>
          <p:nvPr/>
        </p:nvCxnSpPr>
        <p:spPr>
          <a:xfrm rot="10800000">
            <a:off x="2759708" y="2917587"/>
            <a:ext cx="1370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54" name="Google Shape;354;p46"/>
          <p:cNvCxnSpPr>
            <a:stCxn id="353" idx="3"/>
          </p:cNvCxnSpPr>
          <p:nvPr/>
        </p:nvCxnSpPr>
        <p:spPr>
          <a:xfrm rot="10800000">
            <a:off x="52" y="2917587"/>
            <a:ext cx="18759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50" name="Google Shape;350;p46"/>
          <p:cNvSpPr txBox="1"/>
          <p:nvPr/>
        </p:nvSpPr>
        <p:spPr>
          <a:xfrm flipH="1">
            <a:off x="6415808" y="2478975"/>
            <a:ext cx="15135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lt1"/>
                </a:solidFill>
                <a:latin typeface="MuseoModerno"/>
                <a:ea typeface="MuseoModerno"/>
                <a:cs typeface="MuseoModerno"/>
                <a:sym typeface="MuseoModerno"/>
              </a:rPr>
              <a:t>END !</a:t>
            </a:r>
            <a:endParaRPr sz="2200" b="1" dirty="0">
              <a:solidFill>
                <a:schemeClr val="lt1"/>
              </a:solidFill>
              <a:latin typeface="MuseoModerno"/>
              <a:ea typeface="MuseoModerno"/>
              <a:cs typeface="MuseoModerno"/>
              <a:sym typeface="MuseoModerno"/>
            </a:endParaRPr>
          </a:p>
        </p:txBody>
      </p:sp>
      <p:sp>
        <p:nvSpPr>
          <p:cNvPr id="351" name="Google Shape;351;p46"/>
          <p:cNvSpPr txBox="1"/>
          <p:nvPr/>
        </p:nvSpPr>
        <p:spPr>
          <a:xfrm flipH="1">
            <a:off x="4130108" y="2478987"/>
            <a:ext cx="8838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rgbClr val="FFFFFF"/>
                </a:solidFill>
                <a:latin typeface="MuseoModerno"/>
                <a:ea typeface="MuseoModerno"/>
                <a:cs typeface="MuseoModerno"/>
                <a:sym typeface="MuseoModerno"/>
              </a:rPr>
              <a:t>005</a:t>
            </a:r>
            <a:endParaRPr sz="2200" dirty="0">
              <a:solidFill>
                <a:srgbClr val="FFFFFF"/>
              </a:solidFill>
              <a:latin typeface="MuseoModerno"/>
              <a:ea typeface="MuseoModerno"/>
              <a:cs typeface="MuseoModerno"/>
              <a:sym typeface="MuseoModerno"/>
            </a:endParaRPr>
          </a:p>
        </p:txBody>
      </p:sp>
      <p:sp>
        <p:nvSpPr>
          <p:cNvPr id="353" name="Google Shape;353;p46"/>
          <p:cNvSpPr txBox="1"/>
          <p:nvPr/>
        </p:nvSpPr>
        <p:spPr>
          <a:xfrm flipH="1">
            <a:off x="1875952" y="2478987"/>
            <a:ext cx="8838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rgbClr val="FFFFFF"/>
                </a:solidFill>
                <a:latin typeface="MuseoModerno"/>
                <a:ea typeface="MuseoModerno"/>
                <a:cs typeface="MuseoModerno"/>
                <a:sym typeface="MuseoModerno"/>
              </a:rPr>
              <a:t>004</a:t>
            </a:r>
            <a:endParaRPr sz="2200" dirty="0">
              <a:solidFill>
                <a:srgbClr val="FFFFFF"/>
              </a:solidFill>
              <a:latin typeface="MuseoModerno"/>
              <a:ea typeface="MuseoModerno"/>
              <a:cs typeface="MuseoModerno"/>
              <a:sym typeface="MuseoModerno"/>
            </a:endParaRPr>
          </a:p>
        </p:txBody>
      </p:sp>
      <p:cxnSp>
        <p:nvCxnSpPr>
          <p:cNvPr id="355" name="Google Shape;355;p46"/>
          <p:cNvCxnSpPr/>
          <p:nvPr/>
        </p:nvCxnSpPr>
        <p:spPr>
          <a:xfrm>
            <a:off x="7968752" y="2917575"/>
            <a:ext cx="4950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2"/>
          <p:cNvSpPr txBox="1">
            <a:spLocks noGrp="1"/>
          </p:cNvSpPr>
          <p:nvPr>
            <p:ph type="title"/>
          </p:nvPr>
        </p:nvSpPr>
        <p:spPr>
          <a:xfrm>
            <a:off x="883100" y="1086190"/>
            <a:ext cx="3860700" cy="6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 : )</a:t>
            </a:r>
            <a:endParaRPr b="1" dirty="0"/>
          </a:p>
        </p:txBody>
      </p:sp>
      <p:sp>
        <p:nvSpPr>
          <p:cNvPr id="299" name="Google Shape;299;p42"/>
          <p:cNvSpPr txBox="1">
            <a:spLocks noGrp="1"/>
          </p:cNvSpPr>
          <p:nvPr>
            <p:ph type="subTitle" idx="1"/>
          </p:nvPr>
        </p:nvSpPr>
        <p:spPr>
          <a:xfrm>
            <a:off x="883100" y="2717579"/>
            <a:ext cx="3860700" cy="128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This course provided a solid foundation in SQL, covering both fundamental and advanced concepts like SELECT statements, JOINs, GROUP functions, and more. Through hands-on labs, I gained practical experience in writing queries, managing databases, and working with real-world SQL scenarios. These skills have enhanced my ability to work with relational databases and will be invaluable in future academic projects and professional settings.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rtificial Intelligence in Chemistry Services Company Profile by Slidesgo">
  <a:themeElements>
    <a:clrScheme name="Simple Light">
      <a:dk1>
        <a:srgbClr val="000000"/>
      </a:dk1>
      <a:lt1>
        <a:srgbClr val="FFFFFF"/>
      </a:lt1>
      <a:dk2>
        <a:srgbClr val="F60863"/>
      </a:dk2>
      <a:lt2>
        <a:srgbClr val="11000B"/>
      </a:lt2>
      <a:accent1>
        <a:srgbClr val="41046C"/>
      </a:accent1>
      <a:accent2>
        <a:srgbClr val="D16D0B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382</Words>
  <Application>Microsoft Office PowerPoint</Application>
  <PresentationFormat>On-screen Show (16:9)</PresentationFormat>
  <Paragraphs>71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MuseoModerno</vt:lpstr>
      <vt:lpstr>Arial</vt:lpstr>
      <vt:lpstr>Maven Pro</vt:lpstr>
      <vt:lpstr>MuseoModerno Medium</vt:lpstr>
      <vt:lpstr>MuseoModerno ExtraBold</vt:lpstr>
      <vt:lpstr>Artificial Intelligence in Chemistry Services Company Profile by Slidesgo</vt:lpstr>
      <vt:lpstr>The Structured Query Language (SQL)</vt:lpstr>
      <vt:lpstr>Module 1 - The Origins of SQL</vt:lpstr>
      <vt:lpstr>Basic SELECT</vt:lpstr>
      <vt:lpstr>Module 3  GROUP Functions &amp; Subqueries</vt:lpstr>
      <vt:lpstr>JOIN Basics</vt:lpstr>
      <vt:lpstr>Module 5 - SQL Beyond SELECT</vt:lpstr>
      <vt:lpstr>Module 6 - Advanced SQL Capabilities</vt:lpstr>
      <vt:lpstr>Advanced SQL Capabilities…</vt:lpstr>
      <vt:lpstr>Thank you : 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Bharath K</cp:lastModifiedBy>
  <cp:revision>1</cp:revision>
  <cp:lastPrinted>2024-09-29T08:51:41Z</cp:lastPrinted>
  <dcterms:modified xsi:type="dcterms:W3CDTF">2024-09-30T14:12:30Z</dcterms:modified>
</cp:coreProperties>
</file>