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862" y="336041"/>
            <a:ext cx="8420100" cy="502920"/>
          </a:xfrm>
          <a:custGeom>
            <a:avLst/>
            <a:gdLst/>
            <a:ahLst/>
            <a:cxnLst/>
            <a:rect l="l" t="t" r="r" b="b"/>
            <a:pathLst>
              <a:path w="8420100" h="502919">
                <a:moveTo>
                  <a:pt x="0" y="502919"/>
                </a:moveTo>
                <a:lnTo>
                  <a:pt x="8420100" y="502919"/>
                </a:lnTo>
                <a:lnTo>
                  <a:pt x="84201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3" y="122936"/>
            <a:ext cx="39096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87194"/>
            <a:ext cx="8209280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67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25" y="551204"/>
            <a:ext cx="6042975" cy="57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1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609600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shows application interfaces used by naïve users, application programs created by application programmers, query tools used by sophisticated users and administration tools used by database administrator.</a:t>
            </a:r>
            <a:endParaRPr lang="en-IN" dirty="0"/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FF0000"/>
                </a:solidFill>
              </a:rPr>
              <a:t>The lowest part of the architecture </a:t>
            </a:r>
            <a:r>
              <a:rPr lang="en-US" dirty="0"/>
              <a:t>is for disk storage.</a:t>
            </a:r>
            <a:endParaRPr lang="en-IN" dirty="0"/>
          </a:p>
          <a:p>
            <a:r>
              <a:rPr lang="en-US" dirty="0"/>
              <a:t>• The two important components of database architecture are - </a:t>
            </a:r>
            <a:r>
              <a:rPr lang="en-US" b="1" dirty="0">
                <a:solidFill>
                  <a:srgbClr val="FF0000"/>
                </a:solidFill>
              </a:rPr>
              <a:t>Query processor and storage manager.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Query </a:t>
            </a:r>
            <a:r>
              <a:rPr lang="en-US" b="1" dirty="0" err="1" smtClean="0"/>
              <a:t>processor:</a:t>
            </a:r>
            <a:r>
              <a:rPr lang="en-US" dirty="0" err="1"/>
              <a:t>The</a:t>
            </a:r>
            <a:r>
              <a:rPr lang="en-US" dirty="0"/>
              <a:t> interactive query processor </a:t>
            </a:r>
            <a:r>
              <a:rPr lang="en-US" b="1" dirty="0">
                <a:solidFill>
                  <a:srgbClr val="FF0000"/>
                </a:solidFill>
              </a:rPr>
              <a:t>helps the database system to simplify and facilitate access to data</a:t>
            </a:r>
            <a:r>
              <a:rPr lang="en-US" dirty="0"/>
              <a:t>. It consists of </a:t>
            </a:r>
            <a:r>
              <a:rPr lang="en-US" b="1" dirty="0">
                <a:solidFill>
                  <a:srgbClr val="FF0000"/>
                </a:solidFill>
              </a:rPr>
              <a:t>DDL interpreter, DML compiler and query evaluation engine.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dirty="0"/>
              <a:t>• With the following components of query processor, various functionalities are performed -</a:t>
            </a:r>
            <a:endParaRPr lang="en-IN" dirty="0"/>
          </a:p>
          <a:p>
            <a:r>
              <a:rPr lang="en-US" b="1" dirty="0"/>
              <a:t>i) DDL interpreter:</a:t>
            </a:r>
            <a:r>
              <a:rPr lang="en-US" dirty="0"/>
              <a:t> This is basically a </a:t>
            </a:r>
            <a:r>
              <a:rPr lang="en-US" b="1" dirty="0">
                <a:solidFill>
                  <a:srgbClr val="FF0000"/>
                </a:solidFill>
              </a:rPr>
              <a:t>translator which interprets the DDL statements in data dictionaries.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ii) DML compiler:</a:t>
            </a:r>
            <a:r>
              <a:rPr lang="en-US" dirty="0"/>
              <a:t> It translates </a:t>
            </a:r>
            <a:r>
              <a:rPr lang="en-US" b="1" dirty="0">
                <a:solidFill>
                  <a:srgbClr val="FF0000"/>
                </a:solidFill>
              </a:rPr>
              <a:t>DML statements query language into an evaluation plan.</a:t>
            </a:r>
            <a:r>
              <a:rPr lang="en-US" dirty="0"/>
              <a:t> This </a:t>
            </a:r>
            <a:r>
              <a:rPr lang="en-US" b="1" dirty="0">
                <a:solidFill>
                  <a:srgbClr val="FF0000"/>
                </a:solidFill>
              </a:rPr>
              <a:t>plan consists of the instructions which query evaluation engine understands.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612845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Query evaluation engine:</a:t>
            </a:r>
            <a:r>
              <a:rPr lang="en-US" dirty="0"/>
              <a:t> It executes the low-level instructions generated by the DML compiler.</a:t>
            </a:r>
            <a:endParaRPr lang="en-IN" dirty="0"/>
          </a:p>
          <a:p>
            <a:r>
              <a:rPr lang="en-US" dirty="0"/>
              <a:t>• When a user issues a query, the parsed query is presented to a query optimizer, which uses information about how the data is stored to produce an efficient execution plan for evaluating the query. </a:t>
            </a:r>
            <a:r>
              <a:rPr lang="en-US" b="1" dirty="0">
                <a:solidFill>
                  <a:srgbClr val="FF0000"/>
                </a:solidFill>
              </a:rPr>
              <a:t>An execution plan is a blueprint for evaluating a query. </a:t>
            </a:r>
            <a:r>
              <a:rPr lang="en-US" dirty="0"/>
              <a:t>It is evaluated by query evaluation engine.</a:t>
            </a:r>
            <a:endParaRPr lang="en-IN" dirty="0"/>
          </a:p>
          <a:p>
            <a:r>
              <a:rPr lang="en-US" b="1" dirty="0"/>
              <a:t>Storage manager:</a:t>
            </a:r>
            <a:endParaRPr lang="en-IN" dirty="0"/>
          </a:p>
          <a:p>
            <a:r>
              <a:rPr lang="en-US" dirty="0"/>
              <a:t>• Storage manager is the component of database system that provides interface between the low level data stored in the database and the application programs and queries submitted to the system.</a:t>
            </a:r>
            <a:endParaRPr lang="en-IN" dirty="0"/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FF0000"/>
                </a:solidFill>
              </a:rPr>
              <a:t>The storage manager is responsible for storing, retrieving, and updating </a:t>
            </a:r>
            <a:r>
              <a:rPr lang="en-US" b="1" dirty="0" err="1">
                <a:solidFill>
                  <a:srgbClr val="FF0000"/>
                </a:solidFill>
              </a:rPr>
              <a:t>datain</a:t>
            </a:r>
            <a:r>
              <a:rPr lang="en-US" b="1" dirty="0">
                <a:solidFill>
                  <a:srgbClr val="FF0000"/>
                </a:solidFill>
              </a:rPr>
              <a:t> the database</a:t>
            </a:r>
            <a:r>
              <a:rPr lang="en-US" b="1" dirty="0"/>
              <a:t>. </a:t>
            </a:r>
            <a:r>
              <a:rPr lang="en-US" dirty="0"/>
              <a:t>The storage manager components include -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028343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i) Authorization and integrity manager: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Validates the users who want to access the data and tests for integrity constraints.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ii) Transaction manager:</a:t>
            </a:r>
            <a:r>
              <a:rPr lang="en-US" dirty="0"/>
              <a:t> Ensures that the database remains in </a:t>
            </a:r>
            <a:r>
              <a:rPr lang="en-US" b="1" dirty="0">
                <a:solidFill>
                  <a:srgbClr val="FF0000"/>
                </a:solidFill>
              </a:rPr>
              <a:t>consistent despite of system failures and concurrent transaction </a:t>
            </a:r>
            <a:r>
              <a:rPr lang="en-US" dirty="0"/>
              <a:t>execution proceeds without conflicting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b="1" dirty="0"/>
              <a:t>iii) File manager: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Manages allocation of space on disk storage and representation of the information on disk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iv) Buffer manager: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Manages the fetching of data from disk storage into main memory</a:t>
            </a:r>
            <a:r>
              <a:rPr lang="en-US" dirty="0"/>
              <a:t>. The buffer manager also decides what data to cache in main memory. Buffer manager is a crucial part of database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• Storage manager implements several data structures such as -</a:t>
            </a:r>
            <a:endParaRPr lang="en-IN" dirty="0"/>
          </a:p>
          <a:p>
            <a:r>
              <a:rPr lang="en-US" b="1" dirty="0"/>
              <a:t>i) Data files: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Used for storing database itself</a:t>
            </a:r>
            <a:r>
              <a:rPr lang="en-US" dirty="0"/>
              <a:t>.</a:t>
            </a:r>
            <a:endParaRPr lang="en-IN" dirty="0"/>
          </a:p>
          <a:p>
            <a:r>
              <a:rPr lang="en-US" b="1" dirty="0"/>
              <a:t>ii) Data dictionary:</a:t>
            </a:r>
            <a:r>
              <a:rPr lang="en-US" dirty="0"/>
              <a:t> Used for storing metadata, particularly </a:t>
            </a:r>
            <a:r>
              <a:rPr lang="en-US" b="1" dirty="0">
                <a:solidFill>
                  <a:srgbClr val="FF0000"/>
                </a:solidFill>
              </a:rPr>
              <a:t>schema of database.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iii) Indices:</a:t>
            </a:r>
            <a:r>
              <a:rPr lang="en-US" dirty="0"/>
              <a:t> Indices are used to provide </a:t>
            </a:r>
            <a:r>
              <a:rPr lang="en-US" b="1" dirty="0">
                <a:solidFill>
                  <a:srgbClr val="FF0000"/>
                </a:solidFill>
              </a:rPr>
              <a:t>fast access to data items </a:t>
            </a:r>
            <a:r>
              <a:rPr lang="en-US" dirty="0"/>
              <a:t>present in the database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42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14</cp:revision>
  <dcterms:created xsi:type="dcterms:W3CDTF">2024-07-22T16:10:12Z</dcterms:created>
  <dcterms:modified xsi:type="dcterms:W3CDTF">2024-09-04T09:22:17Z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