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218D-4E58-4E45-849C-80FF3D07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0BED4-A862-4C7B-AA62-36B4F7079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A9C04-51DA-45E5-88FC-DA794DE5C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DD167-498C-4413-9614-7E158CE4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7F6B-F7D6-43DC-B97B-C22A766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8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F285-A5B0-492E-8E82-1B19A9AB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71D8B-C258-49B5-AA36-549F072E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85415-C176-4573-BCEE-F96EE9E4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2D277-0C9B-4534-8381-4B2305DB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749BA-B0B1-4278-A9C4-13D7EF01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6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525486-713F-4BDD-91DA-0F613D10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6F0F1-85B0-4974-8ED9-AA29A202E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83E64-2F93-4514-B3CB-89A7DAA9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F149-0BF8-4368-8A34-872B5266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92BD-E900-400A-A79A-6BACDDA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6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A926-178D-4962-BDCF-1A885636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689E-E226-4C5E-A72E-798BD9DD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FA6D-CAB9-4204-8CFA-176305DA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90177-4619-4348-9749-078D7B1D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F919-ADE2-4471-84AC-EAF7794E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629E-49C5-4B43-B938-768E8257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C13CE-2075-4C8F-8690-1D13F4E66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2D76-CCB4-4376-9D6A-B832DF507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7EEFD-C26B-4F62-84CA-193ADF34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2EE5A-3630-4778-8528-263969F6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2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BAA6-6887-42F0-8076-31F4E1A7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8FF9-6CF6-4145-B4E3-7EA94B2AB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FCAD3-812E-41A3-8F9A-C4A91367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5D3B9-7FEB-44C3-934B-3544D79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4D256-E94B-4C31-A6DC-4AA17473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95FDA-C3D2-49D2-B801-FDD6F6774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787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57DC-2364-4C23-BF58-C1A300C3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CE906-9A88-4DEA-A482-33407829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3BA7D-565C-4B5B-8B76-CA4B26244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9ACA7-CCDE-4B83-B959-762263B30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3EFD5-76AD-4B85-89A9-457CCA169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1CA02-604B-45E6-9C3E-BA20105C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943FF-52B7-4835-BF9C-FC953B24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36211-934F-456D-B788-EA73D378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87C9-DAF9-4550-8862-2E70045E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067E9-3FE8-4E4C-8CE6-38C9A427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AAEB-428D-4611-9F89-64A7134CF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3F1F8-41BA-48F6-BCF8-EEB7BCDA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4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DBF33-6906-4449-A368-DC9581D3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F7DEE-2EC6-4610-88DF-C1E198EB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18F44-6760-4812-9889-93E71B09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3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BA91-B8A9-4F0B-91E6-6122E37B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F35B-18FA-4AC1-AE98-3A532597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8D819-A534-4A8D-8DE8-357520997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5049F-DDF9-4FDA-A324-F270883F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1E8D-DB8D-41FB-A910-8EF94B92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F838A-441D-4A32-8015-B700F40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68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3634-A5C3-47AF-8F02-2B90C680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63C90-20EE-4C04-82F7-807BB19B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D7FD9-130A-4EC5-9C67-3E2C01345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0927-324A-440E-ABF8-26683677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E8ADC-4956-4CDB-8DAB-2961AA08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E6B93-4700-4453-98EF-0F7655C1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45792-0C44-4CCE-8C5F-CF9BB68F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4F1F-9325-48EF-BCC2-CD632B20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C3680-4A61-427E-B54D-2F6A2905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6EE6A-03F6-4F16-AE8C-1037C18B16E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BE06-DB33-423E-8911-C9A08FC73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EB4D-2AF9-4FA5-80B3-78C0E71AF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7414E-8181-456F-92DF-074E4620F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A577-DB3E-4FED-85F4-43D32484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5734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Normalization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104992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217" y="432817"/>
            <a:ext cx="7973695" cy="2258695"/>
            <a:chOff x="585216" y="432816"/>
            <a:chExt cx="7973695" cy="2258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457200"/>
              <a:ext cx="7924800" cy="2209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7408" y="445008"/>
              <a:ext cx="7949565" cy="2234565"/>
            </a:xfrm>
            <a:custGeom>
              <a:avLst/>
              <a:gdLst/>
              <a:ahLst/>
              <a:cxnLst/>
              <a:rect l="l" t="t" r="r" b="b"/>
              <a:pathLst>
                <a:path w="7949565" h="2234565">
                  <a:moveTo>
                    <a:pt x="0" y="2234184"/>
                  </a:moveTo>
                  <a:lnTo>
                    <a:pt x="7949183" y="2234184"/>
                  </a:lnTo>
                  <a:lnTo>
                    <a:pt x="7949183" y="0"/>
                  </a:lnTo>
                  <a:lnTo>
                    <a:pt x="0" y="0"/>
                  </a:lnTo>
                  <a:lnTo>
                    <a:pt x="0" y="22341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2239" y="3276600"/>
            <a:ext cx="6827520" cy="2770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56817" y="890017"/>
            <a:ext cx="8278495" cy="4468495"/>
            <a:chOff x="432816" y="890016"/>
            <a:chExt cx="8278495" cy="44684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914400"/>
              <a:ext cx="8229600" cy="4419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5008" y="902208"/>
              <a:ext cx="8254365" cy="4444365"/>
            </a:xfrm>
            <a:custGeom>
              <a:avLst/>
              <a:gdLst/>
              <a:ahLst/>
              <a:cxnLst/>
              <a:rect l="l" t="t" r="r" b="b"/>
              <a:pathLst>
                <a:path w="8254365" h="4444365">
                  <a:moveTo>
                    <a:pt x="0" y="4443984"/>
                  </a:moveTo>
                  <a:lnTo>
                    <a:pt x="8253983" y="4443984"/>
                  </a:lnTo>
                  <a:lnTo>
                    <a:pt x="8253983" y="0"/>
                  </a:lnTo>
                  <a:lnTo>
                    <a:pt x="0" y="0"/>
                  </a:lnTo>
                  <a:lnTo>
                    <a:pt x="0" y="44439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839200" cy="6477000"/>
          </a:xfrm>
          <a:custGeom>
            <a:avLst/>
            <a:gdLst/>
            <a:ahLst/>
            <a:cxnLst/>
            <a:rect l="l" t="t" r="r" b="b"/>
            <a:pathLst>
              <a:path w="8839200" h="6477000">
                <a:moveTo>
                  <a:pt x="0" y="6477000"/>
                </a:moveTo>
                <a:lnTo>
                  <a:pt x="8839200" y="6477000"/>
                </a:lnTo>
                <a:lnTo>
                  <a:pt x="88392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0" y="76785"/>
            <a:ext cx="7823200" cy="24161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b="1" spc="5" dirty="0">
                <a:latin typeface="Calibri"/>
                <a:cs typeface="Calibri"/>
              </a:rPr>
              <a:t>How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to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satisfy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BCNF?</a:t>
            </a:r>
            <a:endParaRPr sz="2800">
              <a:latin typeface="Calibri"/>
              <a:cs typeface="Calibri"/>
            </a:endParaRPr>
          </a:p>
          <a:p>
            <a:pPr marL="356870" marR="5080" indent="-344805"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-12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make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relation(table)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satisfy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BCNF,</a:t>
            </a:r>
            <a:r>
              <a:rPr sz="2800" spc="-10" dirty="0">
                <a:latin typeface="Calibri"/>
                <a:cs typeface="Calibri"/>
              </a:rPr>
              <a:t> 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decompose </a:t>
            </a:r>
            <a:r>
              <a:rPr sz="2800" dirty="0">
                <a:latin typeface="Calibri"/>
                <a:cs typeface="Calibri"/>
              </a:rPr>
              <a:t>this </a:t>
            </a:r>
            <a:r>
              <a:rPr sz="2800" spc="-10" dirty="0">
                <a:latin typeface="Calibri"/>
                <a:cs typeface="Calibri"/>
              </a:rPr>
              <a:t>table </a:t>
            </a:r>
            <a:r>
              <a:rPr sz="2800" spc="-15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two tables, </a:t>
            </a:r>
            <a:r>
              <a:rPr sz="2800" b="1" dirty="0">
                <a:latin typeface="Calibri"/>
                <a:cs typeface="Calibri"/>
              </a:rPr>
              <a:t>student </a:t>
            </a:r>
            <a:r>
              <a:rPr sz="2800" spc="-5" dirty="0">
                <a:latin typeface="Calibri"/>
                <a:cs typeface="Calibri"/>
              </a:rPr>
              <a:t>table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b="1" spc="-5" dirty="0">
                <a:latin typeface="Calibri"/>
                <a:cs typeface="Calibri"/>
              </a:rPr>
              <a:t>professor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356870" indent="-344805">
              <a:spcBef>
                <a:spcPts val="6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Calibri"/>
                <a:cs typeface="Calibri"/>
              </a:rPr>
              <a:t>Below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tables.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082" y="3354305"/>
            <a:ext cx="2739433" cy="2629707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7438" y="3364929"/>
          <a:ext cx="2667000" cy="256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7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student_id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0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104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3369678"/>
            <a:ext cx="2667000" cy="2560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57891" y="3336021"/>
            <a:ext cx="3577610" cy="220602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91237" y="3348038"/>
          <a:ext cx="3505200" cy="21335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professor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subject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P.Java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spc="-55" dirty="0">
                          <a:latin typeface="Calibri"/>
                          <a:cs typeface="Calibri"/>
                        </a:rPr>
                        <a:t>P.cpp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5" dirty="0">
                          <a:latin typeface="Calibri"/>
                          <a:cs typeface="Calibri"/>
                        </a:rPr>
                        <a:t>P.java2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Java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19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40" dirty="0">
                          <a:latin typeface="Calibri"/>
                          <a:cs typeface="Calibri"/>
                        </a:rPr>
                        <a:t>P.CSharp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C#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9525">
                      <a:solidFill>
                        <a:srgbClr val="46AAC5"/>
                      </a:solidFill>
                      <a:prstDash val="solid"/>
                    </a:lnL>
                    <a:lnR w="9525">
                      <a:solidFill>
                        <a:srgbClr val="46AAC5"/>
                      </a:solidFill>
                      <a:prstDash val="solid"/>
                    </a:lnR>
                    <a:lnT w="9525">
                      <a:solidFill>
                        <a:srgbClr val="46AAC5"/>
                      </a:solidFill>
                      <a:prstDash val="solid"/>
                    </a:lnT>
                    <a:lnB w="9525">
                      <a:solidFill>
                        <a:srgbClr val="46AA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3352800"/>
            <a:ext cx="3505200" cy="21336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705600" y="2740151"/>
            <a:ext cx="2103120" cy="350096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710">
              <a:spcBef>
                <a:spcPts val="330"/>
              </a:spcBef>
            </a:pPr>
            <a:r>
              <a:rPr sz="2000" b="1" spc="-10" dirty="0">
                <a:latin typeface="Arial"/>
                <a:cs typeface="Arial"/>
              </a:rPr>
              <a:t>Professor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4911" y="2670048"/>
            <a:ext cx="1941830" cy="398186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710">
              <a:spcBef>
                <a:spcPts val="225"/>
              </a:spcBef>
            </a:pPr>
            <a:r>
              <a:rPr sz="2400" b="1" spc="-5" dirty="0">
                <a:latin typeface="Calibri"/>
                <a:cs typeface="Calibri"/>
              </a:rPr>
              <a:t>Student</a:t>
            </a:r>
            <a:r>
              <a:rPr sz="2400" b="1" spc="-40" dirty="0">
                <a:latin typeface="Calibri"/>
                <a:cs typeface="Calibri"/>
              </a:rPr>
              <a:t> 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0616" y="813817"/>
            <a:ext cx="8507095" cy="5154295"/>
            <a:chOff x="356615" y="813816"/>
            <a:chExt cx="8507095" cy="5154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838200"/>
              <a:ext cx="8458200" cy="5105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8807" y="826008"/>
              <a:ext cx="8482965" cy="5130165"/>
            </a:xfrm>
            <a:custGeom>
              <a:avLst/>
              <a:gdLst/>
              <a:ahLst/>
              <a:cxnLst/>
              <a:rect l="l" t="t" r="r" b="b"/>
              <a:pathLst>
                <a:path w="8482965" h="5130165">
                  <a:moveTo>
                    <a:pt x="0" y="5129784"/>
                  </a:moveTo>
                  <a:lnTo>
                    <a:pt x="8482584" y="5129784"/>
                  </a:lnTo>
                  <a:lnTo>
                    <a:pt x="8482584" y="0"/>
                  </a:lnTo>
                  <a:lnTo>
                    <a:pt x="0" y="0"/>
                  </a:lnTo>
                  <a:lnTo>
                    <a:pt x="0" y="51297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7816" y="813817"/>
            <a:ext cx="7565390" cy="5108575"/>
            <a:chOff x="813816" y="813816"/>
            <a:chExt cx="7565390" cy="5108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838200"/>
              <a:ext cx="7516368" cy="50596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6008" y="826008"/>
              <a:ext cx="7541259" cy="5084445"/>
            </a:xfrm>
            <a:custGeom>
              <a:avLst/>
              <a:gdLst/>
              <a:ahLst/>
              <a:cxnLst/>
              <a:rect l="l" t="t" r="r" b="b"/>
              <a:pathLst>
                <a:path w="7541259" h="5084445">
                  <a:moveTo>
                    <a:pt x="0" y="5084064"/>
                  </a:moveTo>
                  <a:lnTo>
                    <a:pt x="7540752" y="5084064"/>
                  </a:lnTo>
                  <a:lnTo>
                    <a:pt x="7540752" y="0"/>
                  </a:lnTo>
                  <a:lnTo>
                    <a:pt x="0" y="0"/>
                  </a:lnTo>
                  <a:lnTo>
                    <a:pt x="0" y="508406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37817" y="204216"/>
            <a:ext cx="7440295" cy="2792095"/>
            <a:chOff x="813816" y="204215"/>
            <a:chExt cx="7440295" cy="2792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28599"/>
              <a:ext cx="7391400" cy="2743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26008" y="216407"/>
              <a:ext cx="7416165" cy="2767965"/>
            </a:xfrm>
            <a:custGeom>
              <a:avLst/>
              <a:gdLst/>
              <a:ahLst/>
              <a:cxnLst/>
              <a:rect l="l" t="t" r="r" b="b"/>
              <a:pathLst>
                <a:path w="7416165" h="2767965">
                  <a:moveTo>
                    <a:pt x="0" y="2767584"/>
                  </a:moveTo>
                  <a:lnTo>
                    <a:pt x="7415783" y="2767584"/>
                  </a:lnTo>
                  <a:lnTo>
                    <a:pt x="7415783" y="0"/>
                  </a:lnTo>
                  <a:lnTo>
                    <a:pt x="0" y="0"/>
                  </a:lnTo>
                  <a:lnTo>
                    <a:pt x="0" y="27675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337817" y="3099817"/>
            <a:ext cx="7440295" cy="3554095"/>
            <a:chOff x="813816" y="3099816"/>
            <a:chExt cx="7440295" cy="35540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3124200"/>
              <a:ext cx="7391400" cy="3505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6008" y="3112008"/>
              <a:ext cx="7416165" cy="3529965"/>
            </a:xfrm>
            <a:custGeom>
              <a:avLst/>
              <a:gdLst/>
              <a:ahLst/>
              <a:cxnLst/>
              <a:rect l="l" t="t" r="r" b="b"/>
              <a:pathLst>
                <a:path w="7416165" h="3529965">
                  <a:moveTo>
                    <a:pt x="0" y="3529584"/>
                  </a:moveTo>
                  <a:lnTo>
                    <a:pt x="7415783" y="3529584"/>
                  </a:lnTo>
                  <a:lnTo>
                    <a:pt x="7415783" y="0"/>
                  </a:lnTo>
                  <a:lnTo>
                    <a:pt x="0" y="0"/>
                  </a:lnTo>
                  <a:lnTo>
                    <a:pt x="0" y="35295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3017" y="128016"/>
            <a:ext cx="8278495" cy="3020695"/>
            <a:chOff x="509016" y="128015"/>
            <a:chExt cx="8278495" cy="3020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52399"/>
              <a:ext cx="8229600" cy="2971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208" y="140207"/>
              <a:ext cx="8254365" cy="2996565"/>
            </a:xfrm>
            <a:custGeom>
              <a:avLst/>
              <a:gdLst/>
              <a:ahLst/>
              <a:cxnLst/>
              <a:rect l="l" t="t" r="r" b="b"/>
              <a:pathLst>
                <a:path w="8254365" h="2996565">
                  <a:moveTo>
                    <a:pt x="0" y="2996184"/>
                  </a:moveTo>
                  <a:lnTo>
                    <a:pt x="8253983" y="2996184"/>
                  </a:lnTo>
                  <a:lnTo>
                    <a:pt x="8253983" y="0"/>
                  </a:lnTo>
                  <a:lnTo>
                    <a:pt x="0" y="0"/>
                  </a:lnTo>
                  <a:lnTo>
                    <a:pt x="0" y="29961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33017" y="3328415"/>
            <a:ext cx="8278495" cy="3350260"/>
            <a:chOff x="509016" y="3328415"/>
            <a:chExt cx="8278495" cy="33502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352799"/>
              <a:ext cx="8229600" cy="33009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1208" y="3340607"/>
              <a:ext cx="8254365" cy="3325495"/>
            </a:xfrm>
            <a:custGeom>
              <a:avLst/>
              <a:gdLst/>
              <a:ahLst/>
              <a:cxnLst/>
              <a:rect l="l" t="t" r="r" b="b"/>
              <a:pathLst>
                <a:path w="8254365" h="3325495">
                  <a:moveTo>
                    <a:pt x="0" y="3325367"/>
                  </a:moveTo>
                  <a:lnTo>
                    <a:pt x="8253983" y="3325367"/>
                  </a:lnTo>
                  <a:lnTo>
                    <a:pt x="8253983" y="0"/>
                  </a:lnTo>
                  <a:lnTo>
                    <a:pt x="0" y="0"/>
                  </a:lnTo>
                  <a:lnTo>
                    <a:pt x="0" y="3325367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217" y="813817"/>
            <a:ext cx="8278495" cy="4773295"/>
            <a:chOff x="585216" y="813816"/>
            <a:chExt cx="8278495" cy="47732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838200"/>
              <a:ext cx="8229600" cy="4724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7408" y="826008"/>
              <a:ext cx="8254365" cy="4749165"/>
            </a:xfrm>
            <a:custGeom>
              <a:avLst/>
              <a:gdLst/>
              <a:ahLst/>
              <a:cxnLst/>
              <a:rect l="l" t="t" r="r" b="b"/>
              <a:pathLst>
                <a:path w="8254365" h="4749165">
                  <a:moveTo>
                    <a:pt x="0" y="4748784"/>
                  </a:moveTo>
                  <a:lnTo>
                    <a:pt x="8253983" y="4748784"/>
                  </a:lnTo>
                  <a:lnTo>
                    <a:pt x="8253983" y="0"/>
                  </a:lnTo>
                  <a:lnTo>
                    <a:pt x="0" y="0"/>
                  </a:lnTo>
                  <a:lnTo>
                    <a:pt x="0" y="47487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8040" y="432817"/>
            <a:ext cx="5459095" cy="2030095"/>
            <a:chOff x="1844039" y="432816"/>
            <a:chExt cx="5459095" cy="2030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8423" y="457200"/>
              <a:ext cx="5410200" cy="1981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56231" y="445008"/>
              <a:ext cx="5434965" cy="2005964"/>
            </a:xfrm>
            <a:custGeom>
              <a:avLst/>
              <a:gdLst/>
              <a:ahLst/>
              <a:cxnLst/>
              <a:rect l="l" t="t" r="r" b="b"/>
              <a:pathLst>
                <a:path w="5434965" h="2005964">
                  <a:moveTo>
                    <a:pt x="0" y="2005584"/>
                  </a:moveTo>
                  <a:lnTo>
                    <a:pt x="5434584" y="2005584"/>
                  </a:lnTo>
                  <a:lnTo>
                    <a:pt x="5434584" y="0"/>
                  </a:lnTo>
                  <a:lnTo>
                    <a:pt x="0" y="0"/>
                  </a:lnTo>
                  <a:lnTo>
                    <a:pt x="0" y="2005584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109217" y="2642617"/>
            <a:ext cx="8278495" cy="3560445"/>
            <a:chOff x="585216" y="2642616"/>
            <a:chExt cx="8278495" cy="35604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2666999"/>
              <a:ext cx="8229600" cy="35112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97408" y="2654808"/>
              <a:ext cx="8254365" cy="3535679"/>
            </a:xfrm>
            <a:custGeom>
              <a:avLst/>
              <a:gdLst/>
              <a:ahLst/>
              <a:cxnLst/>
              <a:rect l="l" t="t" r="r" b="b"/>
              <a:pathLst>
                <a:path w="8254365" h="3535679">
                  <a:moveTo>
                    <a:pt x="0" y="3535679"/>
                  </a:moveTo>
                  <a:lnTo>
                    <a:pt x="8253983" y="3535679"/>
                  </a:lnTo>
                  <a:lnTo>
                    <a:pt x="8253983" y="0"/>
                  </a:lnTo>
                  <a:lnTo>
                    <a:pt x="0" y="0"/>
                  </a:lnTo>
                  <a:lnTo>
                    <a:pt x="0" y="3535679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839200" cy="6553200"/>
          </a:xfrm>
          <a:custGeom>
            <a:avLst/>
            <a:gdLst/>
            <a:ahLst/>
            <a:cxnLst/>
            <a:rect l="l" t="t" r="r" b="b"/>
            <a:pathLst>
              <a:path w="8839200" h="6553200">
                <a:moveTo>
                  <a:pt x="0" y="6553200"/>
                </a:moveTo>
                <a:lnTo>
                  <a:pt x="8839200" y="6553200"/>
                </a:lnTo>
                <a:lnTo>
                  <a:pt x="88392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1" y="108254"/>
            <a:ext cx="8686165" cy="62255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6870" indent="-344805" algn="just">
              <a:spcBef>
                <a:spcPts val="340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b="1" spc="-5" dirty="0">
                <a:latin typeface="Palatino Linotype"/>
                <a:cs typeface="Palatino Linotype"/>
              </a:rPr>
              <a:t>What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Palatino Linotype"/>
                <a:cs typeface="Palatino Linotype"/>
              </a:rPr>
              <a:t>are Keys?</a:t>
            </a:r>
            <a:endParaRPr sz="2000">
              <a:latin typeface="Palatino Linotype"/>
              <a:cs typeface="Palatino Linotype"/>
            </a:endParaRPr>
          </a:p>
          <a:p>
            <a:pPr marL="356870" marR="5080" indent="-344805" algn="just">
              <a:lnSpc>
                <a:spcPct val="90000"/>
              </a:lnSpc>
              <a:spcBef>
                <a:spcPts val="480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spc="-10" dirty="0">
                <a:latin typeface="Palatino Linotype"/>
                <a:cs typeface="Palatino Linotype"/>
              </a:rPr>
              <a:t>A </a:t>
            </a:r>
            <a:r>
              <a:rPr sz="2000" spc="-5" dirty="0">
                <a:latin typeface="Palatino Linotype"/>
                <a:cs typeface="Palatino Linotype"/>
              </a:rPr>
              <a:t>DBMS </a:t>
            </a:r>
            <a:r>
              <a:rPr sz="2000" spc="-10" dirty="0">
                <a:latin typeface="Palatino Linotype"/>
                <a:cs typeface="Palatino Linotype"/>
              </a:rPr>
              <a:t>key is </a:t>
            </a:r>
            <a:r>
              <a:rPr sz="2000" dirty="0">
                <a:latin typeface="Palatino Linotype"/>
                <a:cs typeface="Palatino Linotype"/>
              </a:rPr>
              <a:t>an </a:t>
            </a:r>
            <a:r>
              <a:rPr sz="2000" spc="-10" dirty="0">
                <a:latin typeface="Palatino Linotype"/>
                <a:cs typeface="Palatino Linotype"/>
              </a:rPr>
              <a:t>attribute or </a:t>
            </a:r>
            <a:r>
              <a:rPr sz="2000" spc="-5" dirty="0">
                <a:latin typeface="Palatino Linotype"/>
                <a:cs typeface="Palatino Linotype"/>
              </a:rPr>
              <a:t>set </a:t>
            </a:r>
            <a:r>
              <a:rPr sz="2000" spc="-10" dirty="0">
                <a:latin typeface="Palatino Linotype"/>
                <a:cs typeface="Palatino Linotype"/>
              </a:rPr>
              <a:t>of </a:t>
            </a:r>
            <a:r>
              <a:rPr sz="2000" dirty="0">
                <a:latin typeface="Palatino Linotype"/>
                <a:cs typeface="Palatino Linotype"/>
              </a:rPr>
              <a:t>an </a:t>
            </a:r>
            <a:r>
              <a:rPr sz="2000" spc="-10" dirty="0">
                <a:latin typeface="Palatino Linotype"/>
                <a:cs typeface="Palatino Linotype"/>
              </a:rPr>
              <a:t>attribute which </a:t>
            </a:r>
            <a:r>
              <a:rPr sz="2000" spc="-5" dirty="0">
                <a:latin typeface="Palatino Linotype"/>
                <a:cs typeface="Palatino Linotype"/>
              </a:rPr>
              <a:t>helps </a:t>
            </a:r>
            <a:r>
              <a:rPr sz="2000" spc="-15" dirty="0">
                <a:latin typeface="Palatino Linotype"/>
                <a:cs typeface="Palatino Linotype"/>
              </a:rPr>
              <a:t>you </a:t>
            </a:r>
            <a:r>
              <a:rPr sz="2000" spc="-10" dirty="0">
                <a:latin typeface="Palatino Linotype"/>
                <a:cs typeface="Palatino Linotype"/>
              </a:rPr>
              <a:t>to </a:t>
            </a:r>
            <a:r>
              <a:rPr sz="2000" spc="-5" dirty="0">
                <a:latin typeface="Palatino Linotype"/>
                <a:cs typeface="Palatino Linotype"/>
              </a:rPr>
              <a:t> identify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row(tuple)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" dirty="0">
                <a:latin typeface="Palatino Linotype"/>
                <a:cs typeface="Palatino Linotype"/>
              </a:rPr>
              <a:t>in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relation(table).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They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allow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you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5" dirty="0">
                <a:latin typeface="Palatino Linotype"/>
                <a:cs typeface="Palatino Linotype"/>
              </a:rPr>
              <a:t>to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find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the 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relation </a:t>
            </a:r>
            <a:r>
              <a:rPr sz="2000" spc="-5" dirty="0">
                <a:latin typeface="Palatino Linotype"/>
                <a:cs typeface="Palatino Linotype"/>
              </a:rPr>
              <a:t>between two tables. </a:t>
            </a:r>
            <a:r>
              <a:rPr sz="2000" spc="-10" dirty="0">
                <a:latin typeface="Palatino Linotype"/>
                <a:cs typeface="Palatino Linotype"/>
              </a:rPr>
              <a:t>Keys </a:t>
            </a:r>
            <a:r>
              <a:rPr sz="2000" spc="-5" dirty="0">
                <a:latin typeface="Palatino Linotype"/>
                <a:cs typeface="Palatino Linotype"/>
              </a:rPr>
              <a:t>help </a:t>
            </a:r>
            <a:r>
              <a:rPr sz="2000" spc="-10" dirty="0">
                <a:latin typeface="Palatino Linotype"/>
                <a:cs typeface="Palatino Linotype"/>
              </a:rPr>
              <a:t>you </a:t>
            </a:r>
            <a:r>
              <a:rPr sz="2000" spc="-5" dirty="0">
                <a:latin typeface="Palatino Linotype"/>
                <a:cs typeface="Palatino Linotype"/>
              </a:rPr>
              <a:t>uniquely identify a row </a:t>
            </a:r>
            <a:r>
              <a:rPr sz="2000" spc="-10" dirty="0">
                <a:latin typeface="Palatino Linotype"/>
                <a:cs typeface="Palatino Linotype"/>
              </a:rPr>
              <a:t>in </a:t>
            </a:r>
            <a:r>
              <a:rPr sz="2000" spc="-5" dirty="0">
                <a:latin typeface="Palatino Linotype"/>
                <a:cs typeface="Palatino Linotype"/>
              </a:rPr>
              <a:t>a 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table</a:t>
            </a:r>
            <a:r>
              <a:rPr sz="2000" spc="2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by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a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combination</a:t>
            </a:r>
            <a:r>
              <a:rPr sz="2000" spc="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of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one</a:t>
            </a:r>
            <a:r>
              <a:rPr sz="2000" spc="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or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more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columns</a:t>
            </a:r>
            <a:r>
              <a:rPr sz="2000" spc="45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in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that</a:t>
            </a:r>
            <a:r>
              <a:rPr sz="2000" dirty="0">
                <a:latin typeface="Palatino Linotype"/>
                <a:cs typeface="Palatino Linotype"/>
              </a:rPr>
              <a:t> </a:t>
            </a:r>
            <a:r>
              <a:rPr sz="2000" spc="-5" dirty="0">
                <a:latin typeface="Palatino Linotype"/>
                <a:cs typeface="Palatino Linotype"/>
              </a:rPr>
              <a:t>table.</a:t>
            </a:r>
            <a:endParaRPr sz="2000">
              <a:latin typeface="Palatino Linotype"/>
              <a:cs typeface="Palatino Linotype"/>
            </a:endParaRPr>
          </a:p>
          <a:p>
            <a:pPr marL="356870" indent="-344805" algn="just">
              <a:spcBef>
                <a:spcPts val="240"/>
              </a:spcBef>
              <a:buFont typeface="Arial MT"/>
              <a:buChar char="•"/>
              <a:tabLst>
                <a:tab pos="357505" algn="l"/>
              </a:tabLst>
            </a:pPr>
            <a:r>
              <a:rPr sz="2000" b="1" spc="-10" dirty="0">
                <a:latin typeface="Palatino Linotype"/>
                <a:cs typeface="Palatino Linotype"/>
              </a:rPr>
              <a:t>Why</a:t>
            </a:r>
            <a:r>
              <a:rPr sz="2000" b="1" spc="5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Palatino Linotype"/>
                <a:cs typeface="Palatino Linotype"/>
              </a:rPr>
              <a:t>do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we</a:t>
            </a:r>
            <a:r>
              <a:rPr sz="2000" b="1" dirty="0">
                <a:latin typeface="Palatino Linotype"/>
                <a:cs typeface="Palatino Linotype"/>
              </a:rPr>
              <a:t> need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5" dirty="0">
                <a:latin typeface="Palatino Linotype"/>
                <a:cs typeface="Palatino Linotype"/>
              </a:rPr>
              <a:t>keys???</a:t>
            </a:r>
            <a:endParaRPr sz="2000">
              <a:latin typeface="Palatino Linotype"/>
              <a:cs typeface="Palatino Linotype"/>
            </a:endParaRPr>
          </a:p>
          <a:p>
            <a:pPr marL="356870" marR="61594" indent="-344805">
              <a:lnSpc>
                <a:spcPct val="90000"/>
              </a:lnSpc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35" dirty="0">
                <a:latin typeface="Calibri"/>
                <a:cs typeface="Calibri"/>
              </a:rPr>
              <a:t>Keys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real-world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application,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thousands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records.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Moreover,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records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could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duplicated.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Keys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ensure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 </a:t>
            </a:r>
            <a:r>
              <a:rPr sz="2000" spc="-15" dirty="0">
                <a:latin typeface="Calibri"/>
                <a:cs typeface="Calibri"/>
              </a:rPr>
              <a:t>can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record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despite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challenges.</a:t>
            </a:r>
            <a:endParaRPr sz="2000">
              <a:latin typeface="Calibri"/>
              <a:cs typeface="Calibri"/>
            </a:endParaRPr>
          </a:p>
          <a:p>
            <a:pPr marL="356870" indent="-344805">
              <a:lnSpc>
                <a:spcPts val="2280"/>
              </a:lnSpc>
              <a:spcBef>
                <a:spcPts val="2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Allows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establish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relationship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0" dirty="0">
                <a:latin typeface="Calibri"/>
                <a:cs typeface="Calibri"/>
              </a:rPr>
              <a:t> identify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tables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2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Help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enforce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integrity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relationship.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2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20" dirty="0">
                <a:latin typeface="Calibri"/>
                <a:cs typeface="Calibri"/>
              </a:rPr>
              <a:t>Various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Keys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Database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Management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2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DBMS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seven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types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Keys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their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functionality:</a:t>
            </a:r>
            <a:endParaRPr sz="2000">
              <a:latin typeface="Calibri"/>
              <a:cs typeface="Calibri"/>
            </a:endParaRPr>
          </a:p>
          <a:p>
            <a:pPr marL="869315" lvl="1" indent="-457834">
              <a:spcBef>
                <a:spcPts val="244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1900" dirty="0">
                <a:latin typeface="Calibri"/>
                <a:cs typeface="Calibri"/>
              </a:rPr>
              <a:t>Primary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Key</a:t>
            </a:r>
            <a:endParaRPr sz="1900">
              <a:latin typeface="Calibri"/>
              <a:cs typeface="Calibri"/>
            </a:endParaRPr>
          </a:p>
          <a:p>
            <a:pPr marL="869315" lvl="1" indent="-457834">
              <a:spcBef>
                <a:spcPts val="215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1900" spc="-15" dirty="0">
                <a:latin typeface="Calibri"/>
                <a:cs typeface="Calibri"/>
              </a:rPr>
              <a:t>Foreign </a:t>
            </a:r>
            <a:r>
              <a:rPr sz="1900" spc="-25" dirty="0">
                <a:latin typeface="Calibri"/>
                <a:cs typeface="Calibri"/>
              </a:rPr>
              <a:t>Key</a:t>
            </a:r>
            <a:endParaRPr sz="1900">
              <a:latin typeface="Calibri"/>
              <a:cs typeface="Calibri"/>
            </a:endParaRPr>
          </a:p>
          <a:p>
            <a:pPr marL="869315" lvl="1" indent="-457834">
              <a:spcBef>
                <a:spcPts val="240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1900" spc="-5" dirty="0">
                <a:latin typeface="Calibri"/>
                <a:cs typeface="Calibri"/>
              </a:rPr>
              <a:t>Super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Key</a:t>
            </a:r>
            <a:endParaRPr sz="1900">
              <a:latin typeface="Calibri"/>
              <a:cs typeface="Calibri"/>
            </a:endParaRPr>
          </a:p>
          <a:p>
            <a:pPr marL="869315" lvl="1" indent="-457834">
              <a:spcBef>
                <a:spcPts val="220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1900" spc="-10" dirty="0">
                <a:latin typeface="Calibri"/>
                <a:cs typeface="Calibri"/>
              </a:rPr>
              <a:t>Candidate </a:t>
            </a:r>
            <a:r>
              <a:rPr sz="1900" spc="-25" dirty="0">
                <a:latin typeface="Calibri"/>
                <a:cs typeface="Calibri"/>
              </a:rPr>
              <a:t>Key</a:t>
            </a:r>
            <a:endParaRPr sz="1900">
              <a:latin typeface="Calibri"/>
              <a:cs typeface="Calibri"/>
            </a:endParaRPr>
          </a:p>
          <a:p>
            <a:pPr marL="869315" lvl="1" indent="-457834">
              <a:spcBef>
                <a:spcPts val="240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1900" spc="-10" dirty="0">
                <a:latin typeface="Calibri"/>
                <a:cs typeface="Calibri"/>
              </a:rPr>
              <a:t>Composite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Key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839200" cy="6477000"/>
          </a:xfrm>
          <a:custGeom>
            <a:avLst/>
            <a:gdLst/>
            <a:ahLst/>
            <a:cxnLst/>
            <a:rect l="l" t="t" r="r" b="b"/>
            <a:pathLst>
              <a:path w="8839200" h="6477000">
                <a:moveTo>
                  <a:pt x="0" y="6477000"/>
                </a:moveTo>
                <a:lnTo>
                  <a:pt x="8839200" y="6477000"/>
                </a:lnTo>
                <a:lnTo>
                  <a:pt x="88392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1" y="62153"/>
            <a:ext cx="8570595" cy="266065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6870" indent="-344805">
              <a:spcBef>
                <a:spcPts val="869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b="1" spc="-10" dirty="0">
                <a:latin typeface="Calibri"/>
                <a:cs typeface="Calibri"/>
              </a:rPr>
              <a:t>Super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key?</a:t>
            </a:r>
            <a:endParaRPr sz="3200">
              <a:latin typeface="Calibri"/>
              <a:cs typeface="Calibri"/>
            </a:endParaRPr>
          </a:p>
          <a:p>
            <a:pPr marL="356870" marR="508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super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key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a </a:t>
            </a:r>
            <a:r>
              <a:rPr sz="3200" spc="-20" dirty="0">
                <a:latin typeface="Calibri"/>
                <a:cs typeface="Calibri"/>
              </a:rPr>
              <a:t>group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of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or</a:t>
            </a:r>
            <a:r>
              <a:rPr sz="3200" spc="-5" dirty="0">
                <a:latin typeface="Calibri"/>
                <a:cs typeface="Calibri"/>
              </a:rPr>
              <a:t> multiple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keys 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which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identifies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rows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table.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Super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key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may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have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additional </a:t>
            </a:r>
            <a:r>
              <a:rPr sz="3200" spc="-10" dirty="0">
                <a:latin typeface="Calibri"/>
                <a:cs typeface="Calibri"/>
              </a:rPr>
              <a:t>attributes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needed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unique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identification.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32051" y="4491037"/>
          <a:ext cx="6981825" cy="2072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EmpSSN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0C84E"/>
                      </a:solidFill>
                      <a:prstDash val="solid"/>
                    </a:lnL>
                    <a:lnR w="12700">
                      <a:solidFill>
                        <a:srgbClr val="DFC8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EmpNum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DFC84E"/>
                      </a:solidFill>
                      <a:prstDash val="solid"/>
                    </a:lnL>
                    <a:lnR w="12700">
                      <a:solidFill>
                        <a:srgbClr val="EFC8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400" b="1" spc="-5" dirty="0">
                          <a:latin typeface="Calibri"/>
                          <a:cs typeface="Calibri"/>
                        </a:rPr>
                        <a:t>Empname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EFC84E"/>
                      </a:solidFill>
                      <a:prstDash val="solid"/>
                    </a:lnL>
                    <a:lnR w="12700">
                      <a:solidFill>
                        <a:srgbClr val="D0C6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9812345098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5F5104"/>
                      </a:solidFill>
                      <a:prstDash val="solid"/>
                    </a:lnL>
                    <a:lnR w="12700">
                      <a:solidFill>
                        <a:srgbClr val="80923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AB05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80923E"/>
                      </a:solidFill>
                      <a:prstDash val="solid"/>
                    </a:lnL>
                    <a:lnR w="12700">
                      <a:solidFill>
                        <a:srgbClr val="00C9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Shown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C94E"/>
                      </a:solidFill>
                      <a:prstDash val="solid"/>
                    </a:lnL>
                    <a:lnR w="12700">
                      <a:solidFill>
                        <a:srgbClr val="D0923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9876512345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C0F860"/>
                      </a:solidFill>
                      <a:prstDash val="solid"/>
                    </a:lnL>
                    <a:lnR w="12700">
                      <a:solidFill>
                        <a:srgbClr val="C0973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AB06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C0973E"/>
                      </a:solidFill>
                      <a:prstDash val="solid"/>
                    </a:lnL>
                    <a:lnR w="12700">
                      <a:solidFill>
                        <a:srgbClr val="40F96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Roslyn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40F960"/>
                      </a:solidFill>
                      <a:prstDash val="solid"/>
                    </a:lnL>
                    <a:lnR w="12700">
                      <a:solidFill>
                        <a:srgbClr val="00C9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199937890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9FF960"/>
                      </a:solidFill>
                      <a:prstDash val="solid"/>
                    </a:lnL>
                    <a:lnR w="12700">
                      <a:solidFill>
                        <a:srgbClr val="D0C64E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0B74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AB07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D0C64E"/>
                      </a:solidFill>
                      <a:prstDash val="solid"/>
                    </a:lnL>
                    <a:lnR w="12700">
                      <a:solidFill>
                        <a:srgbClr val="C0F96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5F51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James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C0F960"/>
                      </a:solidFill>
                      <a:prstDash val="solid"/>
                    </a:lnL>
                    <a:lnR w="12700">
                      <a:solidFill>
                        <a:srgbClr val="40F960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9F923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057400" y="2801111"/>
            <a:ext cx="8229600" cy="1140696"/>
          </a:xfrm>
          <a:prstGeom prst="rect">
            <a:avLst/>
          </a:prstGeom>
          <a:ln w="24384">
            <a:solidFill>
              <a:srgbClr val="4F81BC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spcBef>
                <a:spcPts val="254"/>
              </a:spcBef>
            </a:pPr>
            <a:r>
              <a:rPr sz="2400" b="1" dirty="0">
                <a:solidFill>
                  <a:srgbClr val="212121"/>
                </a:solidFill>
                <a:latin typeface="Palatino Linotype"/>
                <a:cs typeface="Palatino Linotype"/>
              </a:rPr>
              <a:t>Example:</a:t>
            </a:r>
            <a:endParaRPr sz="2400">
              <a:latin typeface="Palatino Linotype"/>
              <a:cs typeface="Palatino Linotype"/>
            </a:endParaRPr>
          </a:p>
          <a:p>
            <a:pPr marL="91440" marR="171450">
              <a:spcBef>
                <a:spcPts val="5"/>
              </a:spcBef>
            </a:pP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In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below-given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example,</a:t>
            </a:r>
            <a:r>
              <a:rPr sz="2400" spc="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Palatino Linotype"/>
                <a:cs typeface="Palatino Linotype"/>
              </a:rPr>
              <a:t>EmpSSN</a:t>
            </a:r>
            <a:r>
              <a:rPr sz="2400" spc="4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and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Palatino Linotype"/>
                <a:cs typeface="Palatino Linotype"/>
              </a:rPr>
              <a:t>EmpNum</a:t>
            </a:r>
            <a:r>
              <a:rPr sz="2400" spc="4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name </a:t>
            </a:r>
            <a:r>
              <a:rPr sz="2400" spc="-58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are</a:t>
            </a:r>
            <a:r>
              <a:rPr sz="2400" spc="-5" dirty="0">
                <a:solidFill>
                  <a:srgbClr val="212121"/>
                </a:solidFill>
                <a:latin typeface="Palatino Linotype"/>
                <a:cs typeface="Palatino Linotype"/>
              </a:rPr>
              <a:t> superkeys.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76198"/>
            <a:ext cx="8839200" cy="6705600"/>
          </a:xfrm>
          <a:custGeom>
            <a:avLst/>
            <a:gdLst/>
            <a:ahLst/>
            <a:cxnLst/>
            <a:rect l="l" t="t" r="r" b="b"/>
            <a:pathLst>
              <a:path w="8839200" h="6705600">
                <a:moveTo>
                  <a:pt x="0" y="6705600"/>
                </a:moveTo>
                <a:lnTo>
                  <a:pt x="8839200" y="6705600"/>
                </a:lnTo>
                <a:lnTo>
                  <a:pt x="8839200" y="0"/>
                </a:lnTo>
                <a:lnTo>
                  <a:pt x="0" y="0"/>
                </a:lnTo>
                <a:lnTo>
                  <a:pt x="0" y="67056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0" y="32054"/>
            <a:ext cx="8376920" cy="366510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6870" indent="-344805">
              <a:spcBef>
                <a:spcPts val="5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Calibri"/>
                <a:cs typeface="Calibri"/>
              </a:rPr>
              <a:t>What</a:t>
            </a:r>
            <a:r>
              <a:rPr sz="2000" b="1" spc="-10" dirty="0">
                <a:latin typeface="Calibri"/>
                <a:cs typeface="Calibri"/>
              </a:rPr>
              <a:t> 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Candidate </a:t>
            </a:r>
            <a:r>
              <a:rPr sz="2000" b="1" spc="-30" dirty="0">
                <a:latin typeface="Calibri"/>
                <a:cs typeface="Calibri"/>
              </a:rPr>
              <a:t>Key?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super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key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repeated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called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candidate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356870" marR="5080" indent="-344805"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Primary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key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selected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candidate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keys.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Every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 </a:t>
            </a:r>
            <a:r>
              <a:rPr sz="2000" spc="-15" dirty="0">
                <a:latin typeface="Calibri"/>
                <a:cs typeface="Calibri"/>
              </a:rPr>
              <a:t>must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least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single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candidate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b="1" spc="-5" dirty="0">
                <a:latin typeface="Calibri"/>
                <a:cs typeface="Calibri"/>
              </a:rPr>
              <a:t>Properties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Candidate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key: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-15" dirty="0">
                <a:latin typeface="Calibri"/>
                <a:cs typeface="Calibri"/>
              </a:rPr>
              <a:t> must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dirty="0">
                <a:latin typeface="Calibri"/>
                <a:cs typeface="Calibri"/>
              </a:rPr>
              <a:t> unique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Candidate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key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Must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contain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minimum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fields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ensure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uniqueness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Uniquely identify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record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table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263" y="4015463"/>
            <a:ext cx="7383282" cy="26777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216" y="4602480"/>
            <a:ext cx="5730240" cy="1746885"/>
            <a:chOff x="585216" y="4602479"/>
            <a:chExt cx="5730240" cy="17468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4626863"/>
              <a:ext cx="5681472" cy="16977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7408" y="4614671"/>
              <a:ext cx="5706110" cy="1722120"/>
            </a:xfrm>
            <a:custGeom>
              <a:avLst/>
              <a:gdLst/>
              <a:ahLst/>
              <a:cxnLst/>
              <a:rect l="l" t="t" r="r" b="b"/>
              <a:pathLst>
                <a:path w="5706110" h="1722120">
                  <a:moveTo>
                    <a:pt x="0" y="1722120"/>
                  </a:moveTo>
                  <a:lnTo>
                    <a:pt x="5705856" y="1722120"/>
                  </a:lnTo>
                  <a:lnTo>
                    <a:pt x="5705856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033016" y="731519"/>
            <a:ext cx="5742940" cy="1804670"/>
            <a:chOff x="509016" y="731519"/>
            <a:chExt cx="5742940" cy="18046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755903"/>
              <a:ext cx="5693664" cy="17556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1208" y="743711"/>
              <a:ext cx="5718175" cy="1780539"/>
            </a:xfrm>
            <a:custGeom>
              <a:avLst/>
              <a:gdLst/>
              <a:ahLst/>
              <a:cxnLst/>
              <a:rect l="l" t="t" r="r" b="b"/>
              <a:pathLst>
                <a:path w="5718175" h="1780539">
                  <a:moveTo>
                    <a:pt x="0" y="1780031"/>
                  </a:moveTo>
                  <a:lnTo>
                    <a:pt x="5718048" y="1780031"/>
                  </a:lnTo>
                  <a:lnTo>
                    <a:pt x="5718048" y="0"/>
                  </a:lnTo>
                  <a:lnTo>
                    <a:pt x="0" y="0"/>
                  </a:lnTo>
                  <a:lnTo>
                    <a:pt x="0" y="1780031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09216" y="2676144"/>
            <a:ext cx="5730240" cy="1743710"/>
            <a:chOff x="585216" y="2676144"/>
            <a:chExt cx="5730240" cy="17437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2700528"/>
              <a:ext cx="5681472" cy="169468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7408" y="2688336"/>
              <a:ext cx="5706110" cy="1719580"/>
            </a:xfrm>
            <a:custGeom>
              <a:avLst/>
              <a:gdLst/>
              <a:ahLst/>
              <a:cxnLst/>
              <a:rect l="l" t="t" r="r" b="b"/>
              <a:pathLst>
                <a:path w="5706110" h="1719579">
                  <a:moveTo>
                    <a:pt x="0" y="1719072"/>
                  </a:moveTo>
                  <a:lnTo>
                    <a:pt x="5705856" y="1719072"/>
                  </a:lnTo>
                  <a:lnTo>
                    <a:pt x="5705856" y="0"/>
                  </a:lnTo>
                  <a:lnTo>
                    <a:pt x="0" y="0"/>
                  </a:lnTo>
                  <a:lnTo>
                    <a:pt x="0" y="1719072"/>
                  </a:lnTo>
                  <a:close/>
                </a:path>
              </a:pathLst>
            </a:custGeom>
            <a:ln w="24384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76400" y="195071"/>
            <a:ext cx="8839200" cy="411480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635" algn="ctr">
              <a:lnSpc>
                <a:spcPts val="3110"/>
              </a:lnSpc>
            </a:pPr>
            <a:r>
              <a:rPr sz="2800" b="1" spc="-5" dirty="0">
                <a:latin typeface="Calibri"/>
                <a:cs typeface="Calibri"/>
              </a:rPr>
              <a:t>Boyce-Codd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Normal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Form(3.5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NF)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(BCNF)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0704" y="1298448"/>
            <a:ext cx="1758950" cy="577081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algn="ctr">
              <a:spcBef>
                <a:spcPts val="1140"/>
              </a:spcBef>
            </a:pPr>
            <a:r>
              <a:rPr sz="2800" b="1" dirty="0">
                <a:latin typeface="Calibri"/>
                <a:cs typeface="Calibri"/>
              </a:rPr>
              <a:t>2NF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5465" y="3166872"/>
            <a:ext cx="1774189" cy="577722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4445" algn="ctr">
              <a:spcBef>
                <a:spcPts val="1145"/>
              </a:spcBef>
            </a:pPr>
            <a:r>
              <a:rPr sz="2800" b="1" spc="-5" dirty="0">
                <a:latin typeface="Calibri"/>
                <a:cs typeface="Calibri"/>
              </a:rPr>
              <a:t>3NF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75193" y="5096255"/>
            <a:ext cx="1762125" cy="577722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488315">
              <a:spcBef>
                <a:spcPts val="1145"/>
              </a:spcBef>
            </a:pPr>
            <a:r>
              <a:rPr sz="2800" b="1" dirty="0">
                <a:latin typeface="Calibri"/>
                <a:cs typeface="Calibri"/>
              </a:rPr>
              <a:t>BCNF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95071"/>
            <a:ext cx="8839200" cy="411480"/>
          </a:xfrm>
          <a:prstGeom prst="rect">
            <a:avLst/>
          </a:prstGeom>
          <a:ln w="24384">
            <a:solidFill>
              <a:srgbClr val="C0504D"/>
            </a:solidFill>
          </a:ln>
        </p:spPr>
        <p:txBody>
          <a:bodyPr vert="horz" wrap="square" lIns="0" tIns="0" rIns="0" bIns="0" rtlCol="0" anchor="ctr">
            <a:spAutoFit/>
          </a:bodyPr>
          <a:lstStyle/>
          <a:p>
            <a:pPr marL="635" algn="ctr">
              <a:lnSpc>
                <a:spcPts val="3110"/>
              </a:lnSpc>
            </a:pPr>
            <a:r>
              <a:rPr sz="2800" b="1" spc="-5" dirty="0">
                <a:latin typeface="Calibri"/>
                <a:cs typeface="Calibri"/>
              </a:rPr>
              <a:t>Boyce-Codd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Normal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Form(3.5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NF)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(BCNF)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685800"/>
            <a:ext cx="8839200" cy="6019800"/>
          </a:xfrm>
          <a:custGeom>
            <a:avLst/>
            <a:gdLst/>
            <a:ahLst/>
            <a:cxnLst/>
            <a:rect l="l" t="t" r="r" b="b"/>
            <a:pathLst>
              <a:path w="8839200" h="6019800">
                <a:moveTo>
                  <a:pt x="0" y="6019800"/>
                </a:moveTo>
                <a:lnTo>
                  <a:pt x="8839200" y="6019800"/>
                </a:lnTo>
                <a:lnTo>
                  <a:pt x="88392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140" y="640955"/>
            <a:ext cx="8520430" cy="246570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Rules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BCNF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satisfy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Boyce-Codd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Normal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satisfy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6870"/>
            <a:r>
              <a:rPr sz="2000" spc="-15" dirty="0">
                <a:latin typeface="Calibri"/>
                <a:cs typeface="Calibri"/>
              </a:rPr>
              <a:t>following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conditions: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It should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Third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Normal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Form</a:t>
            </a:r>
            <a:r>
              <a:rPr sz="2000" spc="-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Calibri"/>
                <a:cs typeface="Calibri"/>
              </a:rPr>
              <a:t>And,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dependency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→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super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key</a:t>
            </a:r>
            <a:r>
              <a:rPr sz="2000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6870" indent="-344805">
              <a:spcBef>
                <a:spcPts val="484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second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 dependency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→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cannot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non-prime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attribute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  <a:p>
            <a:pPr marL="356870"/>
            <a:r>
              <a:rPr sz="2000" spc="-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 </a:t>
            </a:r>
            <a:r>
              <a:rPr sz="2000" b="1" spc="-5" dirty="0">
                <a:latin typeface="Calibri"/>
                <a:cs typeface="Calibri"/>
              </a:rPr>
              <a:t>prime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attribute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200400"/>
            <a:ext cx="6102096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0616" y="128015"/>
            <a:ext cx="8589645" cy="6635750"/>
            <a:chOff x="356615" y="128015"/>
            <a:chExt cx="8589645" cy="6635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52399"/>
              <a:ext cx="8540496" cy="65867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8807" y="140207"/>
              <a:ext cx="8564880" cy="6611620"/>
            </a:xfrm>
            <a:custGeom>
              <a:avLst/>
              <a:gdLst/>
              <a:ahLst/>
              <a:cxnLst/>
              <a:rect l="l" t="t" r="r" b="b"/>
              <a:pathLst>
                <a:path w="8564880" h="6611620">
                  <a:moveTo>
                    <a:pt x="0" y="6611111"/>
                  </a:moveTo>
                  <a:lnTo>
                    <a:pt x="8564880" y="6611111"/>
                  </a:lnTo>
                  <a:lnTo>
                    <a:pt x="8564880" y="0"/>
                  </a:lnTo>
                  <a:lnTo>
                    <a:pt x="0" y="0"/>
                  </a:lnTo>
                  <a:lnTo>
                    <a:pt x="0" y="6611111"/>
                  </a:lnTo>
                  <a:close/>
                </a:path>
              </a:pathLst>
            </a:custGeom>
            <a:ln w="24383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28600"/>
            <a:ext cx="8763000" cy="6477000"/>
          </a:xfrm>
          <a:custGeom>
            <a:avLst/>
            <a:gdLst/>
            <a:ahLst/>
            <a:cxnLst/>
            <a:rect l="l" t="t" r="r" b="b"/>
            <a:pathLst>
              <a:path w="8763000" h="6477000">
                <a:moveTo>
                  <a:pt x="0" y="6477000"/>
                </a:moveTo>
                <a:lnTo>
                  <a:pt x="8763000" y="6477000"/>
                </a:lnTo>
                <a:lnTo>
                  <a:pt x="8763000" y="0"/>
                </a:lnTo>
                <a:lnTo>
                  <a:pt x="0" y="0"/>
                </a:lnTo>
                <a:lnTo>
                  <a:pt x="0" y="64770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55140" y="554177"/>
            <a:ext cx="8544560" cy="581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table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-10" dirty="0">
                <a:latin typeface="Calibri"/>
                <a:cs typeface="Calibri"/>
              </a:rPr>
              <a:t> previous</a:t>
            </a:r>
            <a:r>
              <a:rPr sz="2500" spc="-5" dirty="0">
                <a:latin typeface="Calibri"/>
                <a:cs typeface="Calibri"/>
              </a:rPr>
              <a:t> slide:</a:t>
            </a:r>
            <a:endParaRPr sz="2500">
              <a:latin typeface="Calibri"/>
              <a:cs typeface="Calibri"/>
            </a:endParaRPr>
          </a:p>
          <a:p>
            <a:pPr marL="356870" marR="444500" indent="-344805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student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enroll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multiple </a:t>
            </a:r>
            <a:r>
              <a:rPr sz="2500" spc="-5" dirty="0">
                <a:latin typeface="Calibri"/>
                <a:cs typeface="Calibri"/>
              </a:rPr>
              <a:t>subjects.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example,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student with </a:t>
            </a:r>
            <a:r>
              <a:rPr sz="2500" b="1" spc="-10" dirty="0">
                <a:latin typeface="Calibri"/>
                <a:cs typeface="Calibri"/>
              </a:rPr>
              <a:t>student_id </a:t>
            </a:r>
            <a:r>
              <a:rPr sz="2500" dirty="0">
                <a:latin typeface="Calibri"/>
                <a:cs typeface="Calibri"/>
              </a:rPr>
              <a:t>101, </a:t>
            </a:r>
            <a:r>
              <a:rPr sz="2500" spc="-5" dirty="0">
                <a:latin typeface="Calibri"/>
                <a:cs typeface="Calibri"/>
              </a:rPr>
              <a:t>has opted </a:t>
            </a:r>
            <a:r>
              <a:rPr sz="2500" spc="-20" dirty="0">
                <a:latin typeface="Calibri"/>
                <a:cs typeface="Calibri"/>
              </a:rPr>
              <a:t>for </a:t>
            </a:r>
            <a:r>
              <a:rPr sz="2500" spc="-5" dirty="0">
                <a:latin typeface="Calibri"/>
                <a:cs typeface="Calibri"/>
              </a:rPr>
              <a:t>subjects - </a:t>
            </a:r>
            <a:r>
              <a:rPr sz="2500" spc="-30" dirty="0">
                <a:latin typeface="Calibri"/>
                <a:cs typeface="Calibri"/>
              </a:rPr>
              <a:t>Java </a:t>
            </a:r>
            <a:r>
              <a:rPr sz="2500" spc="-5" dirty="0">
                <a:latin typeface="Calibri"/>
                <a:cs typeface="Calibri"/>
              </a:rPr>
              <a:t>&amp;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C++</a:t>
            </a:r>
            <a:endParaRPr sz="2500">
              <a:latin typeface="Calibri"/>
              <a:cs typeface="Calibri"/>
            </a:endParaRPr>
          </a:p>
          <a:p>
            <a:pPr marL="356870" indent="-344805"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15" dirty="0">
                <a:latin typeface="Calibri"/>
                <a:cs typeface="Calibri"/>
              </a:rPr>
              <a:t>For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each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subject,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professor </a:t>
            </a:r>
            <a:r>
              <a:rPr sz="2500" spc="-5" dirty="0">
                <a:latin typeface="Calibri"/>
                <a:cs typeface="Calibri"/>
              </a:rPr>
              <a:t>is assigned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student.</a:t>
            </a:r>
            <a:endParaRPr sz="2500">
              <a:latin typeface="Calibri"/>
              <a:cs typeface="Calibri"/>
            </a:endParaRPr>
          </a:p>
          <a:p>
            <a:pPr marL="356870" marR="96520" indent="-344805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dirty="0">
                <a:latin typeface="Calibri"/>
                <a:cs typeface="Calibri"/>
              </a:rPr>
              <a:t>And,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dirty="0">
                <a:latin typeface="Calibri"/>
                <a:cs typeface="Calibri"/>
              </a:rPr>
              <a:t> 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multiple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professors</a:t>
            </a:r>
            <a:r>
              <a:rPr sz="2500" spc="-5" dirty="0">
                <a:latin typeface="Calibri"/>
                <a:cs typeface="Calibri"/>
              </a:rPr>
              <a:t> teaching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one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subject </a:t>
            </a:r>
            <a:r>
              <a:rPr sz="2500" spc="-25" dirty="0">
                <a:latin typeface="Calibri"/>
                <a:cs typeface="Calibri"/>
              </a:rPr>
              <a:t>like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have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Java.</a:t>
            </a:r>
            <a:endParaRPr sz="2500">
              <a:latin typeface="Calibri"/>
              <a:cs typeface="Calibri"/>
            </a:endParaRPr>
          </a:p>
          <a:p>
            <a:pPr marL="356870" indent="-344805">
              <a:spcBef>
                <a:spcPts val="2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What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you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think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should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Primary </a:t>
            </a:r>
            <a:r>
              <a:rPr sz="2500" b="1" spc="-20" dirty="0">
                <a:latin typeface="Calibri"/>
                <a:cs typeface="Calibri"/>
              </a:rPr>
              <a:t>Key</a:t>
            </a:r>
            <a:r>
              <a:rPr sz="2500" spc="-20" dirty="0">
                <a:latin typeface="Calibri"/>
                <a:cs typeface="Calibri"/>
              </a:rPr>
              <a:t>?</a:t>
            </a:r>
            <a:endParaRPr sz="2500">
              <a:latin typeface="Calibri"/>
              <a:cs typeface="Calibri"/>
            </a:endParaRPr>
          </a:p>
          <a:p>
            <a:pPr marL="356870" marR="5080" indent="-344805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2500" spc="-20" dirty="0">
                <a:latin typeface="Calibri"/>
                <a:cs typeface="Calibri"/>
              </a:rPr>
              <a:t>Well, </a:t>
            </a:r>
            <a:r>
              <a:rPr sz="2500" spc="-5" dirty="0">
                <a:latin typeface="Calibri"/>
                <a:cs typeface="Calibri"/>
              </a:rPr>
              <a:t>in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table above student_id, </a:t>
            </a:r>
            <a:r>
              <a:rPr sz="2500" dirty="0">
                <a:latin typeface="Calibri"/>
                <a:cs typeface="Calibri"/>
              </a:rPr>
              <a:t>subject </a:t>
            </a:r>
            <a:r>
              <a:rPr sz="2500" spc="-10" dirty="0">
                <a:latin typeface="Calibri"/>
                <a:cs typeface="Calibri"/>
              </a:rPr>
              <a:t>together </a:t>
            </a:r>
            <a:r>
              <a:rPr sz="2500" spc="-15" dirty="0">
                <a:latin typeface="Calibri"/>
                <a:cs typeface="Calibri"/>
              </a:rPr>
              <a:t>form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primary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70" dirty="0">
                <a:latin typeface="Calibri"/>
                <a:cs typeface="Calibri"/>
              </a:rPr>
              <a:t>key,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because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using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student_id</a:t>
            </a:r>
            <a:r>
              <a:rPr sz="25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5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subject,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we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can</a:t>
            </a:r>
            <a:r>
              <a:rPr sz="2500" spc="-5" dirty="0">
                <a:latin typeface="Calibri"/>
                <a:cs typeface="Calibri"/>
              </a:rPr>
              <a:t> find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all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columns</a:t>
            </a:r>
            <a:r>
              <a:rPr sz="2500" spc="-5" dirty="0">
                <a:latin typeface="Calibri"/>
                <a:cs typeface="Calibri"/>
              </a:rPr>
              <a:t> 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table.</a:t>
            </a:r>
            <a:endParaRPr sz="2500">
              <a:latin typeface="Calibri"/>
              <a:cs typeface="Calibri"/>
            </a:endParaRPr>
          </a:p>
          <a:p>
            <a:pPr marL="356870" marR="905510" indent="-344805" algn="just">
              <a:lnSpc>
                <a:spcPts val="2400"/>
              </a:lnSpc>
              <a:spcBef>
                <a:spcPts val="585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One </a:t>
            </a:r>
            <a:r>
              <a:rPr sz="2500" spc="-15" dirty="0">
                <a:latin typeface="Calibri"/>
                <a:cs typeface="Calibri"/>
              </a:rPr>
              <a:t>more </a:t>
            </a:r>
            <a:r>
              <a:rPr sz="2500" spc="-10" dirty="0">
                <a:latin typeface="Calibri"/>
                <a:cs typeface="Calibri"/>
              </a:rPr>
              <a:t>important </a:t>
            </a:r>
            <a:r>
              <a:rPr sz="2500" spc="-5" dirty="0">
                <a:latin typeface="Calibri"/>
                <a:cs typeface="Calibri"/>
              </a:rPr>
              <a:t>point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10" dirty="0">
                <a:latin typeface="Calibri"/>
                <a:cs typeface="Calibri"/>
              </a:rPr>
              <a:t>note here </a:t>
            </a:r>
            <a:r>
              <a:rPr sz="2500" dirty="0">
                <a:latin typeface="Calibri"/>
                <a:cs typeface="Calibri"/>
              </a:rPr>
              <a:t>is, </a:t>
            </a:r>
            <a:r>
              <a:rPr sz="2500" spc="-5" dirty="0">
                <a:latin typeface="Calibri"/>
                <a:cs typeface="Calibri"/>
              </a:rPr>
              <a:t>one </a:t>
            </a:r>
            <a:r>
              <a:rPr sz="2500" spc="-20" dirty="0">
                <a:latin typeface="Calibri"/>
                <a:cs typeface="Calibri"/>
              </a:rPr>
              <a:t>professor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teaches only one subject, but one subject </a:t>
            </a:r>
            <a:r>
              <a:rPr sz="2500" spc="-20" dirty="0">
                <a:latin typeface="Calibri"/>
                <a:cs typeface="Calibri"/>
              </a:rPr>
              <a:t>may have </a:t>
            </a:r>
            <a:r>
              <a:rPr sz="2500" spc="-15" dirty="0">
                <a:latin typeface="Calibri"/>
                <a:cs typeface="Calibri"/>
              </a:rPr>
              <a:t>two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different </a:t>
            </a:r>
            <a:r>
              <a:rPr sz="2500" spc="-20" dirty="0">
                <a:latin typeface="Calibri"/>
                <a:cs typeface="Calibri"/>
              </a:rPr>
              <a:t>professors.</a:t>
            </a:r>
            <a:endParaRPr sz="2500">
              <a:latin typeface="Calibri"/>
              <a:cs typeface="Calibri"/>
            </a:endParaRPr>
          </a:p>
          <a:p>
            <a:pPr marL="356870" indent="-344805" algn="just">
              <a:lnSpc>
                <a:spcPts val="2700"/>
              </a:lnSpc>
              <a:spcBef>
                <a:spcPts val="20"/>
              </a:spcBef>
              <a:buFont typeface="Arial MT"/>
              <a:buChar char="•"/>
              <a:tabLst>
                <a:tab pos="357505" algn="l"/>
              </a:tabLst>
            </a:pPr>
            <a:r>
              <a:rPr sz="2500" spc="-5" dirty="0">
                <a:latin typeface="Calibri"/>
                <a:cs typeface="Calibri"/>
              </a:rPr>
              <a:t>Hence,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there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dependency</a:t>
            </a:r>
            <a:endParaRPr sz="2500">
              <a:latin typeface="Calibri"/>
              <a:cs typeface="Calibri"/>
            </a:endParaRPr>
          </a:p>
          <a:p>
            <a:pPr marL="356870" marR="342265" algn="just">
              <a:lnSpc>
                <a:spcPts val="2400"/>
              </a:lnSpc>
              <a:spcBef>
                <a:spcPts val="280"/>
              </a:spcBef>
            </a:pPr>
            <a:r>
              <a:rPr sz="2500" spc="-10" dirty="0">
                <a:latin typeface="Calibri"/>
                <a:cs typeface="Calibri"/>
              </a:rPr>
              <a:t>between </a:t>
            </a:r>
            <a:r>
              <a:rPr sz="2500" spc="-5" dirty="0">
                <a:latin typeface="Calibri"/>
                <a:cs typeface="Calibri"/>
              </a:rPr>
              <a:t>subject </a:t>
            </a:r>
            <a:r>
              <a:rPr sz="2500" dirty="0">
                <a:latin typeface="Calibri"/>
                <a:cs typeface="Calibri"/>
              </a:rPr>
              <a:t>and </a:t>
            </a:r>
            <a:r>
              <a:rPr sz="2500" spc="-15" dirty="0">
                <a:latin typeface="Calibri"/>
                <a:cs typeface="Calibri"/>
              </a:rPr>
              <a:t>professor </a:t>
            </a:r>
            <a:r>
              <a:rPr sz="2500" spc="-10" dirty="0">
                <a:latin typeface="Calibri"/>
                <a:cs typeface="Calibri"/>
              </a:rPr>
              <a:t>here, where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subject depends </a:t>
            </a:r>
            <a:r>
              <a:rPr sz="2500" b="1" spc="-5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on </a:t>
            </a:r>
            <a:r>
              <a:rPr sz="2500" b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5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15" dirty="0">
                <a:solidFill>
                  <a:srgbClr val="FF0000"/>
                </a:solidFill>
                <a:latin typeface="Calibri"/>
                <a:cs typeface="Calibri"/>
              </a:rPr>
              <a:t>professor</a:t>
            </a:r>
            <a:r>
              <a:rPr sz="2500" b="1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alibri"/>
                <a:cs typeface="Calibri"/>
              </a:rPr>
              <a:t>name.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81000"/>
            <a:ext cx="8702040" cy="6248400"/>
          </a:xfrm>
          <a:custGeom>
            <a:avLst/>
            <a:gdLst/>
            <a:ahLst/>
            <a:cxnLst/>
            <a:rect l="l" t="t" r="r" b="b"/>
            <a:pathLst>
              <a:path w="8702040" h="6248400">
                <a:moveTo>
                  <a:pt x="0" y="6248400"/>
                </a:moveTo>
                <a:lnTo>
                  <a:pt x="8702040" y="6248400"/>
                </a:lnTo>
                <a:lnTo>
                  <a:pt x="8702040" y="0"/>
                </a:lnTo>
                <a:lnTo>
                  <a:pt x="0" y="0"/>
                </a:lnTo>
                <a:lnTo>
                  <a:pt x="0" y="6248400"/>
                </a:lnTo>
                <a:close/>
              </a:path>
            </a:pathLst>
          </a:custGeom>
          <a:ln w="24384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31340" y="389586"/>
            <a:ext cx="8482330" cy="470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168910" indent="-344805">
              <a:spcBef>
                <a:spcPts val="9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satisfies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1st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Normal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form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because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values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atomic,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column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names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unique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and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values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stored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particular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column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are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same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domain.</a:t>
            </a:r>
            <a:endParaRPr sz="3200">
              <a:latin typeface="Calibri"/>
              <a:cs typeface="Calibri"/>
            </a:endParaRPr>
          </a:p>
          <a:p>
            <a:pPr marL="356870" marR="214629" indent="-344805">
              <a:spcBef>
                <a:spcPts val="77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satisfies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2nd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Normal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Form</a:t>
            </a:r>
            <a:r>
              <a:rPr sz="3200" b="1" spc="5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their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Partial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Dependency</a:t>
            </a:r>
            <a:r>
              <a:rPr sz="3200" spc="-1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 marR="3949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5" dirty="0">
                <a:latin typeface="Calibri"/>
                <a:cs typeface="Calibri"/>
              </a:rPr>
              <a:t>And,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there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Transitive</a:t>
            </a:r>
            <a:r>
              <a:rPr sz="3200" b="1" spc="1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Dependency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hence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table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also </a:t>
            </a:r>
            <a:r>
              <a:rPr sz="3200" spc="-10" dirty="0">
                <a:latin typeface="Calibri"/>
                <a:cs typeface="Calibri"/>
              </a:rPr>
              <a:t>satisfies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3rd</a:t>
            </a:r>
            <a:r>
              <a:rPr sz="3200" b="1" spc="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Normal </a:t>
            </a:r>
            <a:r>
              <a:rPr sz="3200" b="1" spc="-15" dirty="0">
                <a:latin typeface="Calibri"/>
                <a:cs typeface="Calibri"/>
              </a:rPr>
              <a:t>Form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6870" indent="-344805">
              <a:spcBef>
                <a:spcPts val="77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sz="3200" spc="-10" dirty="0">
                <a:latin typeface="Calibri"/>
                <a:cs typeface="Calibri"/>
              </a:rPr>
              <a:t>But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-10" dirty="0">
                <a:latin typeface="Calibri"/>
                <a:cs typeface="Calibri"/>
              </a:rPr>
              <a:t> table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not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Boyce-Codd</a:t>
            </a:r>
            <a:r>
              <a:rPr sz="3200" b="1" spc="3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Normal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Form</a:t>
            </a:r>
            <a:r>
              <a:rPr sz="3200" spc="-15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716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Palatino Linotype</vt:lpstr>
      <vt:lpstr>Office Theme</vt:lpstr>
      <vt:lpstr>Normalization </vt:lpstr>
      <vt:lpstr>PowerPoint Presentation</vt:lpstr>
      <vt:lpstr>PowerPoint Presentation</vt:lpstr>
      <vt:lpstr>PowerPoint Presentation</vt:lpstr>
      <vt:lpstr>Boyce-Codd Normal Form(3.5 NF) (BCNF)</vt:lpstr>
      <vt:lpstr>Boyce-Codd Normal Form(3.5 NF) (BCNF)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 </cp:lastModifiedBy>
  <cp:revision>2</cp:revision>
  <dcterms:created xsi:type="dcterms:W3CDTF">2024-07-23T03:35:22Z</dcterms:created>
  <dcterms:modified xsi:type="dcterms:W3CDTF">2024-07-23T03:47:49Z</dcterms:modified>
</cp:coreProperties>
</file>