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76" r:id="rId10"/>
    <p:sldId id="277" r:id="rId11"/>
    <p:sldId id="278" r:id="rId12"/>
    <p:sldId id="262" r:id="rId13"/>
    <p:sldId id="268" r:id="rId14"/>
    <p:sldId id="279" r:id="rId15"/>
    <p:sldId id="280" r:id="rId16"/>
    <p:sldId id="281" r:id="rId17"/>
    <p:sldId id="274" r:id="rId18"/>
    <p:sldId id="275" r:id="rId19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9862" y="336041"/>
            <a:ext cx="8420100" cy="502920"/>
          </a:xfrm>
          <a:custGeom>
            <a:avLst/>
            <a:gdLst/>
            <a:ahLst/>
            <a:cxnLst/>
            <a:rect l="l" t="t" r="r" b="b"/>
            <a:pathLst>
              <a:path w="8420100" h="502919">
                <a:moveTo>
                  <a:pt x="0" y="502919"/>
                </a:moveTo>
                <a:lnTo>
                  <a:pt x="8420100" y="502919"/>
                </a:lnTo>
                <a:lnTo>
                  <a:pt x="84201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513" y="122936"/>
            <a:ext cx="39096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87194"/>
            <a:ext cx="8209280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video.search.yahoo.com/search/video?fr=mcafee&amp;p=database+management+system+full+tutorial&amp;type=E210IN885G0#id=3&amp;vid=2132990446c6ad3a6980b14ad49c4f99&amp;action=vie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67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2" y="762000"/>
            <a:ext cx="7930953" cy="546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31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8001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41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4515" y="1190371"/>
          <a:ext cx="8714740" cy="5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95"/>
                <a:gridCol w="3482340"/>
                <a:gridCol w="4624705"/>
              </a:tblGrid>
              <a:tr h="247650">
                <a:tc>
                  <a:txBody>
                    <a:bodyPr/>
                    <a:lstStyle/>
                    <a:p>
                      <a:pPr marR="32384" algn="ctr">
                        <a:lnSpc>
                          <a:spcPts val="1620"/>
                        </a:lnSpc>
                      </a:pPr>
                      <a:r>
                        <a:rPr sz="1700" b="1" spc="-10" dirty="0">
                          <a:latin typeface="Carlito"/>
                          <a:cs typeface="Carlito"/>
                        </a:rPr>
                        <a:t>S.NO.</a:t>
                      </a:r>
                      <a:endParaRPr sz="1700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4629" algn="ctr">
                        <a:lnSpc>
                          <a:spcPts val="1620"/>
                        </a:lnSpc>
                      </a:pPr>
                      <a:r>
                        <a:rPr sz="1700" b="1" spc="-20" dirty="0">
                          <a:latin typeface="Carlito"/>
                          <a:cs typeface="Carlito"/>
                        </a:rPr>
                        <a:t>DBMS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 algn="ctr">
                        <a:lnSpc>
                          <a:spcPts val="1620"/>
                        </a:lnSpc>
                      </a:pPr>
                      <a:r>
                        <a:rPr sz="1700" b="1" spc="-10" dirty="0">
                          <a:latin typeface="Carlito"/>
                          <a:cs typeface="Carlito"/>
                        </a:rPr>
                        <a:t>RDBMS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544195"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700" spc="-50" dirty="0">
                          <a:latin typeface="Carlito"/>
                          <a:cs typeface="Carlito"/>
                        </a:rPr>
                        <a:t>1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864"/>
                        </a:lnSpc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DBMS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stands</a:t>
                      </a:r>
                      <a:r>
                        <a:rPr sz="17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for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Database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700" b="1" spc="-10" dirty="0">
                          <a:latin typeface="Carlito"/>
                          <a:cs typeface="Carlito"/>
                        </a:rPr>
                        <a:t>Management</a:t>
                      </a:r>
                      <a:r>
                        <a:rPr sz="1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System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64"/>
                        </a:lnSpc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RDBMS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stands</a:t>
                      </a:r>
                      <a:r>
                        <a:rPr sz="17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for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Relational</a:t>
                      </a:r>
                      <a:r>
                        <a:rPr sz="17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Database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700" b="1" spc="-10" dirty="0">
                          <a:latin typeface="Carlito"/>
                          <a:cs typeface="Carlito"/>
                        </a:rPr>
                        <a:t>Management</a:t>
                      </a:r>
                      <a:r>
                        <a:rPr sz="1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System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807085"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914"/>
                        </a:spcBef>
                      </a:pPr>
                      <a:r>
                        <a:rPr sz="1700" spc="-50" dirty="0">
                          <a:latin typeface="Carlito"/>
                          <a:cs typeface="Carlito"/>
                        </a:rPr>
                        <a:t>2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43204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914"/>
                        </a:lnSpc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DBMS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offers</a:t>
                      </a:r>
                      <a:r>
                        <a:rPr sz="17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organized</a:t>
                      </a:r>
                      <a:r>
                        <a:rPr sz="17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way</a:t>
                      </a:r>
                      <a:r>
                        <a:rPr sz="1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of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71755" marR="56261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storing,</a:t>
                      </a:r>
                      <a:r>
                        <a:rPr sz="17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managing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retrieving information.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RDBMS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provides</a:t>
                      </a:r>
                      <a:r>
                        <a:rPr sz="17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all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features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DBMS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with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added</a:t>
                      </a:r>
                      <a:r>
                        <a:rPr sz="17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referential</a:t>
                      </a:r>
                      <a:r>
                        <a:rPr sz="17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integrity</a:t>
                      </a:r>
                      <a:r>
                        <a:rPr sz="17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concept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13664" marB="0"/>
                </a:tc>
              </a:tr>
              <a:tr h="350520">
                <a:tc>
                  <a:txBody>
                    <a:bodyPr/>
                    <a:lstStyle/>
                    <a:p>
                      <a:pPr marR="33020" algn="ctr">
                        <a:lnSpc>
                          <a:spcPts val="1889"/>
                        </a:lnSpc>
                      </a:pPr>
                      <a:r>
                        <a:rPr sz="1700" spc="-50" dirty="0">
                          <a:latin typeface="Carlito"/>
                          <a:cs typeface="Carlito"/>
                        </a:rPr>
                        <a:t>3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889"/>
                        </a:lnSpc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DBMS,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stored</a:t>
                      </a:r>
                      <a:r>
                        <a:rPr sz="17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as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7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file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1889"/>
                        </a:lnSpc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7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RDBMS,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stored</a:t>
                      </a:r>
                      <a:r>
                        <a:rPr sz="17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tabular</a:t>
                      </a:r>
                      <a:r>
                        <a:rPr sz="17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form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680720"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700" spc="-50" dirty="0">
                          <a:latin typeface="Carlito"/>
                          <a:cs typeface="Carlito"/>
                        </a:rPr>
                        <a:t>4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75260" marB="0"/>
                </a:tc>
                <a:tc>
                  <a:txBody>
                    <a:bodyPr/>
                    <a:lstStyle/>
                    <a:p>
                      <a:pPr marL="71755" marR="49275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DBMS,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there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no</a:t>
                      </a:r>
                      <a:r>
                        <a:rPr sz="17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relationship concept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.</a:t>
                      </a:r>
                      <a:endParaRPr sz="1700" dirty="0">
                        <a:latin typeface="Carlito"/>
                        <a:cs typeface="Carlito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43510" marR="241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RDBMS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used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7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build</a:t>
                      </a:r>
                      <a:r>
                        <a:rPr sz="17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up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relationship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concept</a:t>
                      </a:r>
                      <a:r>
                        <a:rPr sz="17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between</a:t>
                      </a:r>
                      <a:r>
                        <a:rPr sz="17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two</a:t>
                      </a:r>
                      <a:r>
                        <a:rPr sz="17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database</a:t>
                      </a:r>
                      <a:r>
                        <a:rPr sz="17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objects,</a:t>
                      </a:r>
                      <a:r>
                        <a:rPr sz="17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i.e.,</a:t>
                      </a:r>
                      <a:r>
                        <a:rPr sz="17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tables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B="0"/>
                </a:tc>
              </a:tr>
              <a:tr h="552450"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700" spc="-50" dirty="0">
                          <a:latin typeface="Carlito"/>
                          <a:cs typeface="Carlito"/>
                        </a:rPr>
                        <a:t>5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8161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DBMS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supports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single</a:t>
                      </a:r>
                      <a:r>
                        <a:rPr sz="17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sz="17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only.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RDBMS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supports</a:t>
                      </a:r>
                      <a:r>
                        <a:rPr sz="17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multiple</a:t>
                      </a:r>
                      <a:r>
                        <a:rPr sz="17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users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52069" marB="0"/>
                </a:tc>
              </a:tr>
              <a:tr h="613410"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700" spc="-50" dirty="0">
                          <a:latin typeface="Carlito"/>
                          <a:cs typeface="Carlito"/>
                        </a:rPr>
                        <a:t>6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77165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DBMS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treats</a:t>
                      </a:r>
                      <a:r>
                        <a:rPr sz="17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17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as</a:t>
                      </a:r>
                      <a:r>
                        <a:rPr sz="17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files</a:t>
                      </a:r>
                      <a:r>
                        <a:rPr sz="17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internally.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77165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RDBMS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treats</a:t>
                      </a:r>
                      <a:r>
                        <a:rPr sz="17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as</a:t>
                      </a:r>
                      <a:r>
                        <a:rPr sz="17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tables</a:t>
                      </a:r>
                      <a:r>
                        <a:rPr sz="17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internally.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</a:tr>
              <a:tr h="901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33020" algn="ctr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Carlito"/>
                          <a:cs typeface="Carlito"/>
                        </a:rPr>
                        <a:t>7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DBMS,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there</a:t>
                      </a:r>
                      <a:r>
                        <a:rPr sz="17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no</a:t>
                      </a:r>
                      <a:r>
                        <a:rPr sz="17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security</a:t>
                      </a:r>
                      <a:r>
                        <a:rPr sz="17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20" dirty="0">
                          <a:latin typeface="Carlito"/>
                          <a:cs typeface="Carlito"/>
                        </a:rPr>
                        <a:t>data.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23189" marB="0"/>
                </a:tc>
                <a:tc>
                  <a:txBody>
                    <a:bodyPr/>
                    <a:lstStyle/>
                    <a:p>
                      <a:pPr marL="143510" marR="8128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7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RDBMS,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there</a:t>
                      </a:r>
                      <a:r>
                        <a:rPr sz="17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are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multiple</a:t>
                      </a:r>
                      <a:r>
                        <a:rPr sz="17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levels</a:t>
                      </a:r>
                      <a:r>
                        <a:rPr sz="17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7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security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25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logging</a:t>
                      </a:r>
                      <a:r>
                        <a:rPr sz="17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level,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at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command</a:t>
                      </a:r>
                      <a:r>
                        <a:rPr sz="17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level,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at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7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object level.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111125" marB="0"/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52400"/>
            <a:ext cx="3471672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29361"/>
            <a:ext cx="8229600" cy="60960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2400" b="1" dirty="0">
                <a:latin typeface="Arial"/>
                <a:cs typeface="Arial"/>
              </a:rPr>
              <a:t>Purpose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Database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461" y="1372361"/>
            <a:ext cx="8610600" cy="4706620"/>
          </a:xfrm>
          <a:custGeom>
            <a:avLst/>
            <a:gdLst/>
            <a:ahLst/>
            <a:cxnLst/>
            <a:rect l="l" t="t" r="r" b="b"/>
            <a:pathLst>
              <a:path w="8610600" h="4706620">
                <a:moveTo>
                  <a:pt x="0" y="4706112"/>
                </a:moveTo>
                <a:lnTo>
                  <a:pt x="8610600" y="4706112"/>
                </a:lnTo>
                <a:lnTo>
                  <a:pt x="8610600" y="0"/>
                </a:lnTo>
                <a:lnTo>
                  <a:pt x="0" y="0"/>
                </a:lnTo>
                <a:lnTo>
                  <a:pt x="0" y="4706112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4000" y="1319149"/>
            <a:ext cx="8521065" cy="4082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>
              <a:lnSpc>
                <a:spcPct val="109000"/>
              </a:lnSpc>
              <a:spcBef>
                <a:spcPts val="105"/>
              </a:spcBef>
              <a:buFont typeface="Wingdings"/>
              <a:buChar char=""/>
              <a:tabLst>
                <a:tab pos="194945" algn="l"/>
                <a:tab pos="35433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	Database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were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developed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handle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difficulties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typical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file-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supported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conventional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operating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systems.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735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redundancy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inconsistency.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Difficulty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accessing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data.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isolation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files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formats.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sz="24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problems.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905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Concurrent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sz="24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users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Reduces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problem.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0" y="5924803"/>
            <a:ext cx="527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0" dirty="0">
                <a:latin typeface="Arial"/>
                <a:cs typeface="Arial"/>
              </a:rPr>
              <a:t>•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22937"/>
            <a:ext cx="8458200" cy="1231106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Advantages of RDBMS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440420" cy="5786199"/>
          </a:xfrm>
        </p:spPr>
        <p:txBody>
          <a:bodyPr/>
          <a:lstStyle/>
          <a:p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Structure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organize data into tables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with rows and columns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providing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structured and consistent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way to store and manage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structure facilitates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easy access, retrieval, and manipulation of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enforce data integrity through constraints, such as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primary keys, foreign keys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unique constraints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preventing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introduction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duplicate or invalid information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3. Data Relationships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enable the establishment of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relationships between tables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primary and foreign keys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 Querying and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Reporting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provide powerful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query languages (e.g., SQL)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allow users to retrieve specific data from the database quickly.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8440420" cy="5816977"/>
          </a:xfrm>
        </p:spPr>
        <p:txBody>
          <a:bodyPr/>
          <a:lstStyle/>
          <a:p>
            <a:pPr fontAlgn="base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5. Data Security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They offer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security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mechanisms to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protect sensitive data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control features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allow administrators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define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user permissions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restrict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unauthorized access 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6. Scalability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They can handle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 amounts of data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scale up to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accommodate the growth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 dataset and user demand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Data Backup and Recovery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They provide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tools and mechanisms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perform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regular backups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 database,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Enablling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recovery in case of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hardware failures, accidental </a:t>
            </a: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deletions</a:t>
            </a:r>
          </a:p>
          <a:p>
            <a:pPr fontAlgn="base"/>
            <a:endParaRPr lang="en-US" sz="1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Data Indexing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They use indexing techniques to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optimize data retrieval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Indexes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speed up query execution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reducing the need for full-table scans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especially for large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datasets</a:t>
            </a:r>
          </a:p>
          <a:p>
            <a:pPr fontAlgn="base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Data Normalization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They encourage data normalization, which helps </a:t>
            </a:r>
            <a:r>
              <a:rPr lang="en-I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eliminate data redundancy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and inconsistencies. </a:t>
            </a:r>
          </a:p>
        </p:txBody>
      </p:sp>
    </p:spTree>
    <p:extLst>
      <p:ext uri="{BB962C8B-B14F-4D97-AF65-F5344CB8AC3E}">
        <p14:creationId xmlns:p14="http://schemas.microsoft.com/office/powerpoint/2010/main" val="22114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28600"/>
            <a:ext cx="8364220" cy="5770811"/>
          </a:xfrm>
        </p:spPr>
        <p:txBody>
          <a:bodyPr/>
          <a:lstStyle/>
          <a:p>
            <a:pPr fontAlgn="base"/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Data Consistency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enforce referential integrity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ensuring that relationships between data remain consistent. 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Independence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offer data abstraction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separating the logical structure of the database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from its physical implementation. 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data independence allows developers to </a:t>
            </a: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modify the database schema without affecting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built on top of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 fontAlgn="base"/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Data Accessibility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They provide </a:t>
            </a: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concurrent access to multiple users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and applications. 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Data Backup and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Recovery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typically offer various </a:t>
            </a:r>
            <a:r>
              <a:rPr lang="en-US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backup and recovery </a:t>
            </a:r>
            <a:r>
              <a:rPr lang="en-US" sz="2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options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features ensure data protection and the ability to restore the database to a specific point in time.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Video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740" y="1687194"/>
            <a:ext cx="8209280" cy="2154436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in.video.search.yahoo.com/search/video?fr=mcafee&amp;p=database+management+system+full+tutorial&amp;type=E210IN885G0#id=3&amp;vid=2132990446c6ad3a6980b14ad49c4f99&amp;action=view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64220" cy="4744600"/>
          </a:xfrm>
        </p:spPr>
        <p:txBody>
          <a:bodyPr/>
          <a:lstStyle/>
          <a:p>
            <a:r>
              <a:rPr lang="en-IN" sz="2000" dirty="0" smtClean="0"/>
              <a:t>Review</a:t>
            </a:r>
          </a:p>
          <a:p>
            <a:endParaRPr lang="en-IN" sz="2000" dirty="0" smtClean="0"/>
          </a:p>
          <a:p>
            <a:r>
              <a:rPr lang="en-IN" sz="2000" dirty="0" smtClean="0"/>
              <a:t>Introduction to database</a:t>
            </a:r>
          </a:p>
          <a:p>
            <a:r>
              <a:rPr lang="en-IN" sz="2000" dirty="0" smtClean="0"/>
              <a:t>DBMS VS RDBMS</a:t>
            </a:r>
          </a:p>
          <a:p>
            <a:r>
              <a:rPr lang="en-IN" sz="2000" dirty="0" smtClean="0"/>
              <a:t>Advantages and Disadvantages</a:t>
            </a:r>
          </a:p>
          <a:p>
            <a:pPr algn="ctr"/>
            <a:r>
              <a:rPr lang="en-IN" dirty="0" smtClean="0"/>
              <a:t>Next class</a:t>
            </a:r>
          </a:p>
          <a:p>
            <a:r>
              <a:rPr lang="en-IN" b="1" dirty="0">
                <a:latin typeface="Arial"/>
                <a:cs typeface="Arial"/>
              </a:rPr>
              <a:t>View</a:t>
            </a:r>
            <a:r>
              <a:rPr lang="en-IN" b="1" spc="-50" dirty="0">
                <a:latin typeface="Arial"/>
                <a:cs typeface="Arial"/>
              </a:rPr>
              <a:t> </a:t>
            </a:r>
            <a:r>
              <a:rPr lang="en-IN" b="1" dirty="0">
                <a:latin typeface="Arial"/>
                <a:cs typeface="Arial"/>
              </a:rPr>
              <a:t>of</a:t>
            </a:r>
            <a:r>
              <a:rPr lang="en-IN" b="1" spc="-45" dirty="0">
                <a:latin typeface="Arial"/>
                <a:cs typeface="Arial"/>
              </a:rPr>
              <a:t> </a:t>
            </a:r>
            <a:r>
              <a:rPr lang="en-IN" b="1" spc="-20" dirty="0" smtClean="0">
                <a:latin typeface="Arial"/>
                <a:cs typeface="Arial"/>
              </a:rPr>
              <a:t>Data</a:t>
            </a:r>
          </a:p>
          <a:p>
            <a:r>
              <a:rPr lang="en-IN" b="1" spc="-20" dirty="0" smtClean="0">
                <a:latin typeface="Arial"/>
                <a:cs typeface="Arial"/>
              </a:rPr>
              <a:t>Data models</a:t>
            </a:r>
          </a:p>
          <a:p>
            <a:r>
              <a:rPr lang="en-IN" b="1" spc="-20" dirty="0" smtClean="0">
                <a:latin typeface="Arial"/>
                <a:cs typeface="Arial"/>
              </a:rPr>
              <a:t>Database models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8624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686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Data?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is a collection of a distinct small unit of information. It can be used in a variety of forms like text, numbers, media, bytes, etc. it can be stored in pieces of paper or electronic memory, 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Word 'Data' is originated from the word 'datum' that means 'single piece of information.' It is plural of the word datum.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Database?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an organized collection of data, so that it can be easily accessed and managed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into tables, rows, columns, and index it to make it easier to find relevant 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here are many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dynamic websites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on the World Wide Web nowadays which are handled through databases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There are many 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databases available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like MySQL, Sybase, Oracle,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Informix,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SQL Server, etc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or Structured Query Language is used to operate on the data stored in a 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1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432020" cy="175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19812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database has completed more than 50 years of journey of its evolution from flat-file system to relational and objects relational systems. It has gone through several generations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Evolution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File-Based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1968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was the year when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File-Based database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were introduced. In file-based databases, data was maintained in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flat file. 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Though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files have many advantages, there are several limitations.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One of the major advantages is that the file system has various access methods, e.g.,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sequential, indexed, and random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requires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extensive programming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third-generation language such as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COBOL, BASIC.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9391" y="355091"/>
            <a:ext cx="8205470" cy="2490470"/>
            <a:chOff x="469391" y="355091"/>
            <a:chExt cx="8205470" cy="2490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299" y="380999"/>
              <a:ext cx="8153400" cy="2438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2345" y="368045"/>
              <a:ext cx="8179434" cy="2464435"/>
            </a:xfrm>
            <a:custGeom>
              <a:avLst/>
              <a:gdLst/>
              <a:ahLst/>
              <a:cxnLst/>
              <a:rect l="l" t="t" r="r" b="b"/>
              <a:pathLst>
                <a:path w="8179434" h="2464435">
                  <a:moveTo>
                    <a:pt x="0" y="2464307"/>
                  </a:moveTo>
                  <a:lnTo>
                    <a:pt x="8179308" y="2464307"/>
                  </a:lnTo>
                  <a:lnTo>
                    <a:pt x="8179308" y="0"/>
                  </a:lnTo>
                  <a:lnTo>
                    <a:pt x="0" y="0"/>
                  </a:lnTo>
                  <a:lnTo>
                    <a:pt x="0" y="2464307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3162" y="3353561"/>
            <a:ext cx="8686800" cy="3200400"/>
          </a:xfrm>
          <a:custGeom>
            <a:avLst/>
            <a:gdLst/>
            <a:ahLst/>
            <a:cxnLst/>
            <a:rect l="l" t="t" r="r" b="b"/>
            <a:pathLst>
              <a:path w="8686800" h="3200400">
                <a:moveTo>
                  <a:pt x="0" y="3200400"/>
                </a:moveTo>
                <a:lnTo>
                  <a:pt x="8686800" y="3200400"/>
                </a:lnTo>
                <a:lnTo>
                  <a:pt x="868680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3357753"/>
            <a:ext cx="8074659" cy="172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500" spc="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RDBMS</a:t>
            </a:r>
            <a:r>
              <a:rPr sz="2500" spc="4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500" spc="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4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general-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purpose</a:t>
            </a:r>
            <a:r>
              <a:rPr sz="2500" spc="4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500" spc="22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500" spc="21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facilitates</a:t>
            </a:r>
            <a:r>
              <a:rPr sz="2500" spc="22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500" spc="21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processes</a:t>
            </a:r>
            <a:r>
              <a:rPr sz="2500" spc="22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500" b="1" dirty="0">
                <a:latin typeface="Times New Roman" pitchFamily="18" charset="0"/>
                <a:cs typeface="Times New Roman" pitchFamily="18" charset="0"/>
              </a:rPr>
              <a:t>defining,</a:t>
            </a:r>
            <a:r>
              <a:rPr sz="2500" b="1" spc="43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b="1" dirty="0">
                <a:latin typeface="Times New Roman" pitchFamily="18" charset="0"/>
                <a:cs typeface="Times New Roman" pitchFamily="18" charset="0"/>
              </a:rPr>
              <a:t>constructing,</a:t>
            </a:r>
            <a:r>
              <a:rPr sz="2500" b="1" spc="4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b="1" dirty="0">
                <a:latin typeface="Times New Roman" pitchFamily="18" charset="0"/>
                <a:cs typeface="Times New Roman" pitchFamily="18" charset="0"/>
              </a:rPr>
              <a:t>manipulating,</a:t>
            </a:r>
            <a:r>
              <a:rPr sz="2500" b="1" spc="4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500" b="1" dirty="0">
                <a:latin typeface="Times New Roman" pitchFamily="18" charset="0"/>
                <a:cs typeface="Times New Roman" pitchFamily="18" charset="0"/>
              </a:rPr>
              <a:t>sharing</a:t>
            </a:r>
            <a:r>
              <a:rPr sz="2500" b="1" spc="30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databases</a:t>
            </a:r>
            <a:r>
              <a:rPr sz="2500" spc="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among</a:t>
            </a:r>
            <a:r>
              <a:rPr sz="2500" spc="30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various</a:t>
            </a:r>
            <a:r>
              <a:rPr sz="2500" spc="3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users 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sz="3600" spc="-10" dirty="0">
                <a:latin typeface="Carlito"/>
                <a:cs typeface="Carlito"/>
              </a:rPr>
              <a:t>.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091" y="3326891"/>
            <a:ext cx="5995670" cy="3386454"/>
            <a:chOff x="1498091" y="3326891"/>
            <a:chExt cx="5995670" cy="33864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6271" y="3476653"/>
              <a:ext cx="5465989" cy="31630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11045" y="3339845"/>
              <a:ext cx="5969635" cy="3360420"/>
            </a:xfrm>
            <a:custGeom>
              <a:avLst/>
              <a:gdLst/>
              <a:ahLst/>
              <a:cxnLst/>
              <a:rect l="l" t="t" r="r" b="b"/>
              <a:pathLst>
                <a:path w="5969634" h="3360420">
                  <a:moveTo>
                    <a:pt x="0" y="3360420"/>
                  </a:moveTo>
                  <a:lnTo>
                    <a:pt x="5969508" y="3360420"/>
                  </a:lnTo>
                  <a:lnTo>
                    <a:pt x="5969508" y="0"/>
                  </a:lnTo>
                  <a:lnTo>
                    <a:pt x="0" y="0"/>
                  </a:lnTo>
                  <a:lnTo>
                    <a:pt x="0" y="3360420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34162" y="305561"/>
            <a:ext cx="8229600" cy="2677795"/>
          </a:xfrm>
          <a:custGeom>
            <a:avLst/>
            <a:gdLst/>
            <a:ahLst/>
            <a:cxnLst/>
            <a:rect l="l" t="t" r="r" b="b"/>
            <a:pathLst>
              <a:path w="8229600" h="2677795">
                <a:moveTo>
                  <a:pt x="0" y="2677668"/>
                </a:moveTo>
                <a:lnTo>
                  <a:pt x="8229600" y="2677668"/>
                </a:lnTo>
                <a:lnTo>
                  <a:pt x="8229600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ln w="25907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318261"/>
            <a:ext cx="802830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refers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stores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format,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sz="2400" b="1" spc="-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b="1" spc="-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makes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locate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database.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"relational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sz="24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400" b="1" spc="-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sz="2400" b="1" spc="-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b="1" spc="-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related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b="1" spc="-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2400" b="1" spc="-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other.</a:t>
            </a:r>
            <a:r>
              <a:rPr sz="2400" b="1" spc="-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Tables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may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related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tables.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relational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makes</a:t>
            </a:r>
            <a:r>
              <a:rPr sz="24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b="1" spc="-7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sz="2400" b="1" spc="-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sz="2400" b="1" spc="-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across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sz="2400" b="1" spc="-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r>
              <a:rPr sz="2400" b="1" spc="-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sz="2400" b="1" spc="-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once.</a:t>
            </a:r>
            <a:endParaRPr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6091" y="1421891"/>
            <a:ext cx="7672070" cy="5019040"/>
            <a:chOff x="736091" y="1421891"/>
            <a:chExt cx="7672070" cy="5019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1447799"/>
              <a:ext cx="7607487" cy="48666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9045" y="1434845"/>
              <a:ext cx="7646034" cy="4993005"/>
            </a:xfrm>
            <a:custGeom>
              <a:avLst/>
              <a:gdLst/>
              <a:ahLst/>
              <a:cxnLst/>
              <a:rect l="l" t="t" r="r" b="b"/>
              <a:pathLst>
                <a:path w="7646034" h="4993005">
                  <a:moveTo>
                    <a:pt x="0" y="4992624"/>
                  </a:moveTo>
                  <a:lnTo>
                    <a:pt x="7645908" y="4992624"/>
                  </a:lnTo>
                  <a:lnTo>
                    <a:pt x="7645908" y="0"/>
                  </a:lnTo>
                  <a:lnTo>
                    <a:pt x="0" y="0"/>
                  </a:lnTo>
                  <a:lnTo>
                    <a:pt x="0" y="4992624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3210" y="305561"/>
            <a:ext cx="3810000" cy="52324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2800" spc="-10" dirty="0"/>
              <a:t>Features</a:t>
            </a:r>
            <a:r>
              <a:rPr sz="2800" spc="-60" dirty="0"/>
              <a:t> </a:t>
            </a:r>
            <a:r>
              <a:rPr sz="2800" dirty="0"/>
              <a:t>of</a:t>
            </a:r>
            <a:r>
              <a:rPr sz="2800" spc="-60" dirty="0"/>
              <a:t> </a:t>
            </a:r>
            <a:r>
              <a:rPr sz="2800" spc="-10" dirty="0"/>
              <a:t>RDBMS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9248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4400" dirty="0"/>
              <a:t>RDBMS</a:t>
            </a:r>
            <a:r>
              <a:rPr sz="4400" spc="-25" dirty="0"/>
              <a:t> </a:t>
            </a:r>
            <a:r>
              <a:rPr sz="4400" spc="-10" dirty="0"/>
              <a:t>TOOLS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31291" y="1574291"/>
            <a:ext cx="8281670" cy="5082540"/>
            <a:chOff x="431291" y="1574291"/>
            <a:chExt cx="8281670" cy="5082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510" y="1600199"/>
              <a:ext cx="7808289" cy="465230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4245" y="1587245"/>
              <a:ext cx="8255634" cy="5057140"/>
            </a:xfrm>
            <a:custGeom>
              <a:avLst/>
              <a:gdLst/>
              <a:ahLst/>
              <a:cxnLst/>
              <a:rect l="l" t="t" r="r" b="b"/>
              <a:pathLst>
                <a:path w="8255634" h="5057140">
                  <a:moveTo>
                    <a:pt x="0" y="5056632"/>
                  </a:moveTo>
                  <a:lnTo>
                    <a:pt x="8255508" y="5056632"/>
                  </a:lnTo>
                  <a:lnTo>
                    <a:pt x="8255508" y="0"/>
                  </a:lnTo>
                  <a:lnTo>
                    <a:pt x="0" y="0"/>
                  </a:lnTo>
                  <a:lnTo>
                    <a:pt x="0" y="5056632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482183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160"/>
              </a:spcBef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3000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POUPULAR</a:t>
            </a:r>
            <a:r>
              <a:rPr sz="3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RDBMS</a:t>
            </a:r>
            <a:r>
              <a:rPr sz="3000" spc="-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TOOLS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692" y="1345691"/>
            <a:ext cx="8738870" cy="5233670"/>
            <a:chOff x="202692" y="1345691"/>
            <a:chExt cx="8738870" cy="523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371599"/>
              <a:ext cx="8686800" cy="5181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5646" y="1358645"/>
              <a:ext cx="8712835" cy="5207635"/>
            </a:xfrm>
            <a:custGeom>
              <a:avLst/>
              <a:gdLst/>
              <a:ahLst/>
              <a:cxnLst/>
              <a:rect l="l" t="t" r="r" b="b"/>
              <a:pathLst>
                <a:path w="8712835" h="5207634">
                  <a:moveTo>
                    <a:pt x="0" y="5207508"/>
                  </a:moveTo>
                  <a:lnTo>
                    <a:pt x="8712708" y="5207508"/>
                  </a:lnTo>
                  <a:lnTo>
                    <a:pt x="8712708" y="0"/>
                  </a:lnTo>
                  <a:lnTo>
                    <a:pt x="0" y="0"/>
                  </a:lnTo>
                  <a:lnTo>
                    <a:pt x="0" y="5207508"/>
                  </a:lnTo>
                  <a:close/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09600"/>
            <a:ext cx="8686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32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748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RDBMS</vt:lpstr>
      <vt:lpstr>RDBMS TOOLS</vt:lpstr>
      <vt:lpstr>MOST POUPULAR RDBMS TOOLS</vt:lpstr>
      <vt:lpstr>PowerPoint Presentation</vt:lpstr>
      <vt:lpstr>PowerPoint Presentation</vt:lpstr>
      <vt:lpstr>PowerPoint Presentation</vt:lpstr>
      <vt:lpstr>PowerPoint Presentation</vt:lpstr>
      <vt:lpstr>Purpose of Database Systems</vt:lpstr>
      <vt:lpstr>Advantages of RDBMS </vt:lpstr>
      <vt:lpstr>PowerPoint Presentation</vt:lpstr>
      <vt:lpstr>PowerPoint Presentation</vt:lpstr>
      <vt:lpstr>Video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Lenovo</dc:creator>
  <cp:lastModifiedBy>ASUS</cp:lastModifiedBy>
  <cp:revision>14</cp:revision>
  <dcterms:created xsi:type="dcterms:W3CDTF">2024-07-22T16:10:12Z</dcterms:created>
  <dcterms:modified xsi:type="dcterms:W3CDTF">2024-08-01T03:02:11Z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