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20"/>
  </p:notesMasterIdLst>
  <p:sldIdLst>
    <p:sldId id="272" r:id="rId2"/>
    <p:sldId id="301" r:id="rId3"/>
    <p:sldId id="273" r:id="rId4"/>
    <p:sldId id="274" r:id="rId5"/>
    <p:sldId id="302" r:id="rId6"/>
    <p:sldId id="303" r:id="rId7"/>
    <p:sldId id="304" r:id="rId8"/>
    <p:sldId id="275" r:id="rId9"/>
    <p:sldId id="298" r:id="rId10"/>
    <p:sldId id="300" r:id="rId11"/>
    <p:sldId id="276" r:id="rId12"/>
    <p:sldId id="299" r:id="rId13"/>
    <p:sldId id="305" r:id="rId14"/>
    <p:sldId id="278" r:id="rId15"/>
    <p:sldId id="306" r:id="rId16"/>
    <p:sldId id="307" r:id="rId17"/>
    <p:sldId id="279" r:id="rId18"/>
    <p:sldId id="280" r:id="rId19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726A-DBA0-4EFC-86D1-F2E48CA8656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8460-B35D-4016-B300-D11659C74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0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D8460-B35D-4016-B300-D11659C74A5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dbms/introduction-to-sql.php" TargetMode="External"/><Relationship Id="rId2" Type="http://schemas.openxmlformats.org/officeDocument/2006/relationships/hyperlink" Target="https://www.studytonight.com/dbms/database-normalization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81" y="229361"/>
            <a:ext cx="8229600" cy="650875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1" dirty="0">
                <a:latin typeface="Arial"/>
                <a:cs typeface="Arial"/>
              </a:rPr>
              <a:t>View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692" y="1040891"/>
            <a:ext cx="8754110" cy="5614670"/>
            <a:chOff x="202692" y="1040891"/>
            <a:chExt cx="8754110" cy="5614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243952"/>
              <a:ext cx="8702040" cy="52082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5646" y="1053845"/>
              <a:ext cx="8728075" cy="5588635"/>
            </a:xfrm>
            <a:custGeom>
              <a:avLst/>
              <a:gdLst/>
              <a:ahLst/>
              <a:cxnLst/>
              <a:rect l="l" t="t" r="r" b="b"/>
              <a:pathLst>
                <a:path w="8728075" h="5588634">
                  <a:moveTo>
                    <a:pt x="0" y="5588508"/>
                  </a:moveTo>
                  <a:lnTo>
                    <a:pt x="8727948" y="5588508"/>
                  </a:lnTo>
                  <a:lnTo>
                    <a:pt x="8727948" y="0"/>
                  </a:lnTo>
                  <a:lnTo>
                    <a:pt x="0" y="0"/>
                  </a:lnTo>
                  <a:lnTo>
                    <a:pt x="0" y="5588508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79" y="291151"/>
            <a:ext cx="8354176" cy="564257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60"/>
              </a:lnSpc>
            </a:pPr>
            <a:r>
              <a:rPr lang="en-US" sz="3200" b="1" spc="-10" dirty="0" smtClean="0">
                <a:latin typeface="Times New Roman" pitchFamily="18" charset="0"/>
                <a:cs typeface="Times New Roman" pitchFamily="18" charset="0"/>
              </a:rPr>
              <a:t>DATA MODELS</a:t>
            </a:r>
            <a:endParaRPr sz="3200" b="1" spc="-1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162" y="838961"/>
            <a:ext cx="8319993" cy="5867400"/>
          </a:xfrm>
          <a:custGeom>
            <a:avLst/>
            <a:gdLst/>
            <a:ahLst/>
            <a:cxnLst/>
            <a:rect l="l" t="t" r="r" b="b"/>
            <a:pathLst>
              <a:path w="8763000" h="5867400">
                <a:moveTo>
                  <a:pt x="0" y="5867400"/>
                </a:moveTo>
                <a:lnTo>
                  <a:pt x="8763000" y="5867400"/>
                </a:lnTo>
                <a:lnTo>
                  <a:pt x="8763000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43555" y="1066800"/>
            <a:ext cx="8229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Relational Data Model: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This type of model designs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in the form of rows and columns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within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Tables are also called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Entity-Relationship Data Model: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ER model is the logical representation of data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objects and relationships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among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known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entities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an association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among these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entities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Object-based Data Model: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extension of the ER model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with notions of functions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encapsulation,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object identity, as well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model supports a rich type system that includes structured and collection types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Semistructured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Model:</a:t>
            </a:r>
            <a:r>
              <a:rPr lang="en-US" dirty="0"/>
              <a:t>Semi-structured data is a type of data that is </a:t>
            </a:r>
            <a:r>
              <a:rPr lang="en-US" b="1" dirty="0"/>
              <a:t>not purely structured</a:t>
            </a:r>
            <a:r>
              <a:rPr lang="en-US" dirty="0"/>
              <a:t>, but also </a:t>
            </a:r>
            <a:r>
              <a:rPr lang="en-US" b="1" dirty="0"/>
              <a:t>not completely unstructured</a:t>
            </a:r>
            <a:r>
              <a:rPr lang="en-US" dirty="0" smtClean="0"/>
              <a:t>.</a:t>
            </a:r>
            <a:r>
              <a:rPr lang="en-US" dirty="0"/>
              <a:t> For example, an </a:t>
            </a:r>
            <a:r>
              <a:rPr lang="en-US" b="1" dirty="0"/>
              <a:t>XML document </a:t>
            </a:r>
            <a:r>
              <a:rPr lang="en-US" dirty="0"/>
              <a:t>might contain tags that indicate the structure of the </a:t>
            </a:r>
            <a:r>
              <a:rPr lang="en-US" dirty="0" smtClean="0"/>
              <a:t>document.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2" y="275081"/>
            <a:ext cx="8834755" cy="56388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60"/>
              </a:lnSpc>
            </a:pPr>
            <a:r>
              <a:rPr spc="-105" dirty="0"/>
              <a:t>DATABASE</a:t>
            </a:r>
            <a:r>
              <a:rPr spc="-80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62" y="4158234"/>
            <a:ext cx="5029200" cy="224028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85115" indent="-187325">
              <a:lnSpc>
                <a:spcPct val="100000"/>
              </a:lnSpc>
              <a:spcBef>
                <a:spcPts val="300"/>
              </a:spcBef>
              <a:buSzPct val="95833"/>
              <a:buFont typeface="Courier New"/>
              <a:buChar char="•"/>
              <a:tabLst>
                <a:tab pos="285115" algn="l"/>
              </a:tabLst>
            </a:pPr>
            <a:r>
              <a:rPr sz="2400" spc="-30" dirty="0">
                <a:latin typeface="Arial"/>
                <a:cs typeface="Arial"/>
              </a:rPr>
              <a:t>Record-</a:t>
            </a:r>
            <a:r>
              <a:rPr sz="2400" dirty="0">
                <a:latin typeface="Arial"/>
                <a:cs typeface="Arial"/>
              </a:rPr>
              <a:t>based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logical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–Relational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306705">
              <a:lnSpc>
                <a:spcPts val="2840"/>
              </a:lnSpc>
              <a:spcBef>
                <a:spcPts val="215"/>
              </a:spcBef>
            </a:pPr>
            <a:r>
              <a:rPr sz="2400" dirty="0">
                <a:latin typeface="Arial"/>
                <a:cs typeface="Arial"/>
              </a:rPr>
              <a:t>–Network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306705">
              <a:lnSpc>
                <a:spcPts val="2840"/>
              </a:lnSpc>
            </a:pPr>
            <a:r>
              <a:rPr sz="2400" spc="-10" dirty="0">
                <a:latin typeface="Arial"/>
                <a:cs typeface="Arial"/>
              </a:rPr>
              <a:t>–Hierarchical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0190" y="4146041"/>
            <a:ext cx="3663950" cy="242189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5"/>
              </a:spcBef>
            </a:pPr>
            <a:endParaRPr sz="2400">
              <a:latin typeface="Times New Roman"/>
              <a:cs typeface="Times New Roman"/>
            </a:endParaRPr>
          </a:p>
          <a:p>
            <a:pPr marL="306705">
              <a:lnSpc>
                <a:spcPts val="2845"/>
              </a:lnSpc>
            </a:pPr>
            <a:r>
              <a:rPr sz="2400" spc="-20" dirty="0">
                <a:latin typeface="Arial"/>
                <a:cs typeface="Arial"/>
              </a:rPr>
              <a:t>–Object-</a:t>
            </a:r>
            <a:r>
              <a:rPr sz="2400" dirty="0">
                <a:latin typeface="Arial"/>
                <a:cs typeface="Arial"/>
              </a:rPr>
              <a:t>Oriented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570865" marR="661035" indent="-264160">
              <a:lnSpc>
                <a:spcPts val="2800"/>
              </a:lnSpc>
              <a:spcBef>
                <a:spcPts val="125"/>
              </a:spcBef>
            </a:pPr>
            <a:r>
              <a:rPr sz="2400" spc="-20" dirty="0">
                <a:latin typeface="Arial"/>
                <a:cs typeface="Arial"/>
              </a:rPr>
              <a:t>–Entity-Relationship </a:t>
            </a:r>
            <a:r>
              <a:rPr sz="2400" spc="-10" dirty="0">
                <a:latin typeface="Arial"/>
                <a:cs typeface="Arial"/>
              </a:rPr>
              <a:t>Diagram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492" y="1220724"/>
            <a:ext cx="8886825" cy="2712720"/>
            <a:chOff x="126492" y="1220724"/>
            <a:chExt cx="8886825" cy="2712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765" y="1622629"/>
              <a:ext cx="8700769" cy="21402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9446" y="1233678"/>
              <a:ext cx="8860790" cy="2687320"/>
            </a:xfrm>
            <a:custGeom>
              <a:avLst/>
              <a:gdLst/>
              <a:ahLst/>
              <a:cxnLst/>
              <a:rect l="l" t="t" r="r" b="b"/>
              <a:pathLst>
                <a:path w="8860790" h="2687320">
                  <a:moveTo>
                    <a:pt x="0" y="2686812"/>
                  </a:moveTo>
                  <a:lnTo>
                    <a:pt x="8860536" y="2686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268681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626" y="150962"/>
            <a:ext cx="8229600" cy="507318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60"/>
              </a:lnSpc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Hierarchical</a:t>
            </a:r>
            <a:r>
              <a:rPr sz="2800" b="1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8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3162" y="838961"/>
            <a:ext cx="8763000" cy="5867400"/>
          </a:xfrm>
          <a:custGeom>
            <a:avLst/>
            <a:gdLst/>
            <a:ahLst/>
            <a:cxnLst/>
            <a:rect l="l" t="t" r="r" b="b"/>
            <a:pathLst>
              <a:path w="8763000" h="5867400">
                <a:moveTo>
                  <a:pt x="0" y="5867400"/>
                </a:moveTo>
                <a:lnTo>
                  <a:pt x="8763000" y="5867400"/>
                </a:lnTo>
                <a:lnTo>
                  <a:pt x="8763000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851661"/>
            <a:ext cx="8074660" cy="1533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hierarchical database model organizes data into a </a:t>
            </a:r>
            <a:r>
              <a:rPr lang="en-US" sz="1600" b="1" dirty="0"/>
              <a:t>tree-like structure</a:t>
            </a:r>
            <a:r>
              <a:rPr lang="en-US" sz="1600" dirty="0"/>
              <a:t>, with a </a:t>
            </a:r>
            <a:r>
              <a:rPr lang="en-US" sz="1600" b="1" dirty="0"/>
              <a:t>single root</a:t>
            </a:r>
            <a:r>
              <a:rPr lang="en-US" sz="1600" dirty="0"/>
              <a:t>, to which all the other data is linked.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hierarchy starts from the </a:t>
            </a:r>
            <a:r>
              <a:rPr lang="en-US" sz="1600" b="1" dirty="0"/>
              <a:t>Root</a:t>
            </a:r>
            <a:r>
              <a:rPr lang="en-US" sz="1600" dirty="0"/>
              <a:t> data, and expands like a tree, adding </a:t>
            </a:r>
            <a:r>
              <a:rPr lang="en-US" sz="1600" b="1" dirty="0"/>
              <a:t>child</a:t>
            </a:r>
            <a:r>
              <a:rPr lang="en-US" sz="1600" dirty="0"/>
              <a:t> nodes to the </a:t>
            </a:r>
            <a:r>
              <a:rPr lang="en-US" sz="1600" b="1" dirty="0"/>
              <a:t>parent</a:t>
            </a:r>
            <a:r>
              <a:rPr lang="en-US" sz="1600" dirty="0"/>
              <a:t> nodes.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In this model, a child node will only have a </a:t>
            </a:r>
            <a:r>
              <a:rPr lang="en-US" sz="1600" b="1" dirty="0"/>
              <a:t>single parent node</a:t>
            </a:r>
            <a:r>
              <a:rPr lang="en-US" sz="1600" dirty="0"/>
              <a:t>.</a:t>
            </a:r>
          </a:p>
          <a:p>
            <a:pPr marL="353060" marR="5080" indent="-340360" algn="ct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" y="2667000"/>
            <a:ext cx="7285037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1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7848600" cy="62484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</a:p>
          <a:p>
            <a:r>
              <a:rPr lang="en-US" sz="2400" dirty="0" smtClean="0"/>
              <a:t>As it </a:t>
            </a:r>
            <a:r>
              <a:rPr lang="en-US" sz="2400" dirty="0"/>
              <a:t>has </a:t>
            </a:r>
            <a:r>
              <a:rPr lang="en-US" sz="2400" b="1" dirty="0">
                <a:solidFill>
                  <a:srgbClr val="FF0000"/>
                </a:solidFill>
              </a:rPr>
              <a:t>one-to-many relationships </a:t>
            </a:r>
            <a:r>
              <a:rPr lang="en-US" sz="2400" dirty="0"/>
              <a:t>between different types of data so it is </a:t>
            </a:r>
            <a:r>
              <a:rPr lang="en-US" sz="2400" b="1" dirty="0"/>
              <a:t>easier and fast to fetch the data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r>
              <a:rPr lang="en-US" sz="2400" b="1" dirty="0" smtClean="0"/>
              <a:t>DISADVANTAGES </a:t>
            </a:r>
            <a:endParaRPr lang="en-US" sz="2400" b="1" dirty="0"/>
          </a:p>
          <a:p>
            <a:r>
              <a:rPr lang="en-US" sz="2400" dirty="0"/>
              <a:t>But the Hierarchical model </a:t>
            </a:r>
            <a:r>
              <a:rPr lang="en-US" sz="2400" b="1" dirty="0">
                <a:solidFill>
                  <a:srgbClr val="FF0000"/>
                </a:solidFill>
              </a:rPr>
              <a:t>is less flexible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/>
              <a:t>And it </a:t>
            </a:r>
            <a:r>
              <a:rPr lang="en-US" sz="2400" b="1" dirty="0">
                <a:solidFill>
                  <a:srgbClr val="FF0000"/>
                </a:solidFill>
              </a:rPr>
              <a:t>doesn't support many-to-many relationships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06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153162"/>
            <a:ext cx="8915400" cy="449580"/>
          </a:xfrm>
          <a:custGeom>
            <a:avLst/>
            <a:gdLst/>
            <a:ahLst/>
            <a:cxnLst/>
            <a:rect l="l" t="t" r="r" b="b"/>
            <a:pathLst>
              <a:path w="8915400" h="449580">
                <a:moveTo>
                  <a:pt x="0" y="449580"/>
                </a:moveTo>
                <a:lnTo>
                  <a:pt x="8915400" y="449580"/>
                </a:lnTo>
                <a:lnTo>
                  <a:pt x="8915400" y="0"/>
                </a:lnTo>
                <a:lnTo>
                  <a:pt x="0" y="0"/>
                </a:lnTo>
                <a:lnTo>
                  <a:pt x="0" y="44958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40" y="31825"/>
            <a:ext cx="80746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4000" b="1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10" dirty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76961" y="762762"/>
            <a:ext cx="8915400" cy="5943600"/>
          </a:xfrm>
          <a:custGeom>
            <a:avLst/>
            <a:gdLst/>
            <a:ahLst/>
            <a:cxnLst/>
            <a:rect l="l" t="t" r="r" b="b"/>
            <a:pathLst>
              <a:path w="8915400" h="5943600">
                <a:moveTo>
                  <a:pt x="0" y="5943600"/>
                </a:moveTo>
                <a:lnTo>
                  <a:pt x="8915400" y="5943600"/>
                </a:lnTo>
                <a:lnTo>
                  <a:pt x="8915400" y="0"/>
                </a:lnTo>
                <a:lnTo>
                  <a:pt x="0" y="0"/>
                </a:lnTo>
                <a:lnTo>
                  <a:pt x="0" y="59436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772413"/>
            <a:ext cx="8744585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Network Model is an </a:t>
            </a:r>
            <a:r>
              <a:rPr lang="en-US" sz="2000" dirty="0">
                <a:solidFill>
                  <a:srgbClr val="FF0000"/>
                </a:solidFill>
              </a:rPr>
              <a:t>extension of the Hierarchical model</a:t>
            </a:r>
            <a:r>
              <a:rPr lang="en-US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In this model, data is organized more like </a:t>
            </a:r>
            <a:r>
              <a:rPr lang="en-US" sz="2000" dirty="0">
                <a:solidFill>
                  <a:srgbClr val="FF0000"/>
                </a:solidFill>
              </a:rPr>
              <a:t>a </a:t>
            </a:r>
            <a:r>
              <a:rPr lang="en-US" sz="2000" b="1" dirty="0">
                <a:solidFill>
                  <a:srgbClr val="FF0000"/>
                </a:solidFill>
              </a:rPr>
              <a:t>graph</a:t>
            </a:r>
            <a:r>
              <a:rPr lang="en-US" sz="2000" dirty="0"/>
              <a:t>, and allowed to have </a:t>
            </a:r>
            <a:r>
              <a:rPr lang="en-US" sz="2000" i="1" dirty="0">
                <a:solidFill>
                  <a:srgbClr val="FF0000"/>
                </a:solidFill>
              </a:rPr>
              <a:t>more than one parent node</a:t>
            </a:r>
            <a:r>
              <a:rPr lang="en-US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This database model </a:t>
            </a:r>
            <a:r>
              <a:rPr lang="en-US" sz="2000" dirty="0">
                <a:solidFill>
                  <a:srgbClr val="FF0000"/>
                </a:solidFill>
              </a:rPr>
              <a:t>uses many-to-many data relationships.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sz="2800" dirty="0">
              <a:latin typeface="Carlito"/>
              <a:cs typeface="Carlito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5" y="3451987"/>
            <a:ext cx="6043613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000" y="5413266"/>
            <a:ext cx="8518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7924800" cy="6400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Advantages and disadvantages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of the Network Model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supports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complex relationships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allows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the Network model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complex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and it's very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difficult to maintain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Network model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difficult to modify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also</a:t>
            </a:r>
          </a:p>
          <a:p>
            <a:r>
              <a:rPr lang="en-IN" sz="4800" b="1" dirty="0"/>
              <a:t>3. Entity-relationship Model</a:t>
            </a:r>
          </a:p>
          <a:p>
            <a:r>
              <a:rPr lang="en-US" sz="1600" dirty="0"/>
              <a:t>In this database model, relationships are created by dividing </a:t>
            </a:r>
            <a:r>
              <a:rPr lang="en-US" sz="1600" b="1" dirty="0">
                <a:solidFill>
                  <a:srgbClr val="FF0000"/>
                </a:solidFill>
              </a:rPr>
              <a:t>objects </a:t>
            </a:r>
            <a:r>
              <a:rPr lang="en-US" sz="1600" b="1" dirty="0" smtClean="0">
                <a:solidFill>
                  <a:srgbClr val="FF0000"/>
                </a:solidFill>
              </a:rPr>
              <a:t>into </a:t>
            </a:r>
            <a:r>
              <a:rPr lang="en-US" sz="1600" b="1" dirty="0">
                <a:solidFill>
                  <a:srgbClr val="FF0000"/>
                </a:solidFill>
              </a:rPr>
              <a:t>entities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and their </a:t>
            </a:r>
            <a:r>
              <a:rPr lang="en-US" sz="1600" b="1" dirty="0">
                <a:solidFill>
                  <a:srgbClr val="FF0000"/>
                </a:solidFill>
              </a:rPr>
              <a:t>characteristics into attributes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ER </a:t>
            </a:r>
            <a:r>
              <a:rPr lang="en-US" sz="1600" dirty="0"/>
              <a:t>Models are defined to </a:t>
            </a:r>
            <a:r>
              <a:rPr lang="en-US" sz="1600" b="1" dirty="0">
                <a:solidFill>
                  <a:srgbClr val="FF0000"/>
                </a:solidFill>
              </a:rPr>
              <a:t>represent the relationships in pictorial form </a:t>
            </a:r>
            <a:r>
              <a:rPr lang="en-US" sz="1600" dirty="0"/>
              <a:t>to make it easier for different stakeholders to understand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61660"/>
            <a:ext cx="4419600" cy="233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7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7848600" cy="6324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Advantages of the ER Model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easy to understand and design.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ER model cannot be directly implemented into a database model.</a:t>
            </a:r>
          </a:p>
          <a:p>
            <a:pPr marL="114300" indent="0">
              <a:buNone/>
            </a:pPr>
            <a:r>
              <a:rPr lang="en-IN" sz="6600" b="1" dirty="0">
                <a:latin typeface="Times New Roman" pitchFamily="18" charset="0"/>
                <a:cs typeface="Times New Roman" pitchFamily="18" charset="0"/>
              </a:rPr>
              <a:t>4. Relational Model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basic structure of data in the relational model is 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related to a particular type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stored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 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of that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/>
              <a:t>This model was introduced by </a:t>
            </a:r>
            <a:r>
              <a:rPr lang="en-US" b="1" dirty="0"/>
              <a:t>E.F </a:t>
            </a:r>
            <a:r>
              <a:rPr lang="en-US" b="1" dirty="0" err="1"/>
              <a:t>Codd</a:t>
            </a:r>
            <a:r>
              <a:rPr lang="en-US" dirty="0"/>
              <a:t> in </a:t>
            </a:r>
            <a:r>
              <a:rPr lang="en-US" dirty="0" smtClean="0"/>
              <a:t>1970.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Hence, tables are also known as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 the relational 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 design tables, 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2"/>
              </a:rPr>
              <a:t>normalize them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to reduce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redundancy,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 use 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3"/>
              </a:rPr>
              <a:t>Structured Query language or 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to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 data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the tables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of the most popular databases are based on this database model. For example,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b="1" dirty="0" err="1" smtClean="0"/>
              <a:t>ySQL</a:t>
            </a:r>
            <a:r>
              <a:rPr lang="en-IN" sz="2000" dirty="0"/>
              <a:t>, etc.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2" y="153162"/>
            <a:ext cx="8763000" cy="41148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3240"/>
              </a:lnSpc>
            </a:pPr>
            <a:r>
              <a:rPr sz="3200" dirty="0"/>
              <a:t>Relational</a:t>
            </a:r>
            <a:r>
              <a:rPr sz="3200" spc="-165" dirty="0"/>
              <a:t> </a:t>
            </a:r>
            <a:r>
              <a:rPr sz="3200" spc="-10" dirty="0"/>
              <a:t>Model</a:t>
            </a:r>
            <a:endParaRPr sz="3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1"/>
            <a:ext cx="6003925" cy="377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50292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Advantages of the Relational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It's simple and easy to implement.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supports SQL using which you can easily query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20218"/>
            <a:ext cx="8686800" cy="466725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25"/>
              </a:lnSpc>
            </a:pPr>
            <a:r>
              <a:rPr sz="2800" b="1" spc="-10" dirty="0">
                <a:latin typeface="Carlito"/>
                <a:cs typeface="Carlito"/>
              </a:rPr>
              <a:t>Object-</a:t>
            </a:r>
            <a:r>
              <a:rPr sz="2800" b="1" dirty="0">
                <a:latin typeface="Carlito"/>
                <a:cs typeface="Carlito"/>
              </a:rPr>
              <a:t>oriented</a:t>
            </a:r>
            <a:r>
              <a:rPr sz="2800" b="1" spc="-9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database</a:t>
            </a:r>
            <a:r>
              <a:rPr sz="2800" b="1" spc="-11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model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838961"/>
            <a:ext cx="8686800" cy="5562600"/>
          </a:xfrm>
          <a:custGeom>
            <a:avLst/>
            <a:gdLst/>
            <a:ahLst/>
            <a:cxnLst/>
            <a:rect l="l" t="t" r="r" b="b"/>
            <a:pathLst>
              <a:path w="8686800" h="5562600">
                <a:moveTo>
                  <a:pt x="0" y="5562600"/>
                </a:moveTo>
                <a:lnTo>
                  <a:pt x="8686800" y="5562600"/>
                </a:lnTo>
                <a:lnTo>
                  <a:pt x="8686800" y="0"/>
                </a:lnTo>
                <a:lnTo>
                  <a:pt x="0" y="0"/>
                </a:lnTo>
                <a:lnTo>
                  <a:pt x="0" y="55626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850138"/>
            <a:ext cx="8532495" cy="6091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dirty="0" smtClean="0"/>
              <a:t>5</a:t>
            </a:r>
            <a:r>
              <a:rPr lang="en-US" sz="2000" dirty="0"/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Object-oriented Model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model, data is stored in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form of objects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the object-oriented database model is just like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object-oriented programming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very popular example of an Object Database management system or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ODBMS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which is also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database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database model is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mature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enough as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compared to the relational database model.</a:t>
            </a:r>
          </a:p>
          <a:p>
            <a:pPr marL="353060" marR="8890" indent="-340360" algn="just">
              <a:lnSpc>
                <a:spcPct val="15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multimedia</a:t>
            </a:r>
            <a:r>
              <a:rPr sz="20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incorporates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media,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images,</a:t>
            </a:r>
            <a:r>
              <a:rPr lang="en-IN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could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database.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3060" marR="6350" indent="-340360" algn="just">
              <a:lnSpc>
                <a:spcPct val="15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sz="2000" b="1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000" b="1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27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spc="275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Advantages of the Object-oriented 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easily support complex data structures, with relationships.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also supports features like Inheritance, Encapsulation, etc</a:t>
            </a:r>
            <a:r>
              <a:rPr lang="en-US" sz="2000" dirty="0" smtClean="0"/>
              <a:t>.</a:t>
            </a:r>
            <a:endParaRPr lang="en-US" sz="2000" dirty="0"/>
          </a:p>
          <a:p>
            <a:pPr marL="353060" marR="6350" indent="-340360" algn="just">
              <a:lnSpc>
                <a:spcPct val="15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9255"/>
            <a:ext cx="7315200" cy="495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28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153162"/>
            <a:ext cx="8839200" cy="6553200"/>
          </a:xfrm>
          <a:custGeom>
            <a:avLst/>
            <a:gdLst/>
            <a:ahLst/>
            <a:cxnLst/>
            <a:rect l="l" t="t" r="r" b="b"/>
            <a:pathLst>
              <a:path w="8839200" h="6553200">
                <a:moveTo>
                  <a:pt x="0" y="6553200"/>
                </a:moveTo>
                <a:lnTo>
                  <a:pt x="8839200" y="6553200"/>
                </a:lnTo>
                <a:lnTo>
                  <a:pt x="88392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1" y="96723"/>
            <a:ext cx="8455660" cy="659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or External level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highest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50000"/>
              </a:lnSpc>
              <a:spcBef>
                <a:spcPts val="95"/>
              </a:spcBef>
              <a:tabLst>
                <a:tab pos="354965" algn="l"/>
              </a:tabLst>
            </a:pPr>
            <a:r>
              <a:rPr lang="en-US" dirty="0" smtClean="0"/>
              <a:t>           This </a:t>
            </a:r>
            <a:r>
              <a:rPr lang="en-US" dirty="0"/>
              <a:t>level describes the user interaction with database system.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5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part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actual</a:t>
            </a:r>
            <a:r>
              <a:rPr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viewed</a:t>
            </a:r>
            <a:r>
              <a:rPr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users.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756285" marR="321310" lvl="1" indent="-287020">
              <a:lnSpc>
                <a:spcPct val="15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exists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ease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accessibility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50000"/>
              </a:lnSpc>
              <a:buFont typeface="Arial"/>
              <a:buChar char="–"/>
              <a:tabLst>
                <a:tab pos="756285" algn="l"/>
              </a:tabLst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Tables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data.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756285" marR="549275" lvl="1" indent="-287020">
              <a:lnSpc>
                <a:spcPct val="15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just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interact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database,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hidden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them.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50000"/>
              </a:lnSpc>
              <a:buFont typeface="Arial"/>
              <a:buChar char="•"/>
              <a:tabLst>
                <a:tab pos="354965" algn="l"/>
              </a:tabLst>
            </a:pPr>
            <a:r>
              <a:rPr b="1" spc="-10" dirty="0" smtClean="0"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IN" b="1" spc="-10" dirty="0" smtClean="0">
                <a:latin typeface="Times New Roman" pitchFamily="18" charset="0"/>
                <a:cs typeface="Times New Roman" pitchFamily="18" charset="0"/>
              </a:rPr>
              <a:t> or conceptual level</a:t>
            </a:r>
            <a:r>
              <a:rPr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5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dirty="0"/>
              <a:t> This is the middle level of 3-level data abstraction architecture. It describes what data is stored in database.</a:t>
            </a:r>
            <a:r>
              <a:rPr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50000"/>
              </a:lnSpc>
              <a:buFont typeface="Arial"/>
              <a:buChar char="•"/>
              <a:tabLst>
                <a:tab pos="354965" algn="l"/>
              </a:tabLst>
            </a:pPr>
            <a:r>
              <a:rPr b="1" spc="-10" dirty="0" smtClean="0"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IN" b="1" spc="-10" dirty="0" smtClean="0">
                <a:latin typeface="Times New Roman" pitchFamily="18" charset="0"/>
                <a:cs typeface="Times New Roman" pitchFamily="18" charset="0"/>
              </a:rPr>
              <a:t>  or Internal level</a:t>
            </a:r>
            <a:r>
              <a:rPr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756285" marR="380365" lvl="1" indent="-287020">
              <a:lnSpc>
                <a:spcPct val="150000"/>
              </a:lnSpc>
              <a:spcBef>
                <a:spcPts val="545"/>
              </a:spcBef>
              <a:buFont typeface="Arial"/>
              <a:buChar char="–"/>
              <a:tabLst>
                <a:tab pos="756285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lowest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abstraction.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tells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actually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2930" y="817795"/>
            <a:ext cx="5309870" cy="1186180"/>
            <a:chOff x="1879092" y="202692"/>
            <a:chExt cx="5309870" cy="1186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228600"/>
              <a:ext cx="5257800" cy="11338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92046" y="215646"/>
              <a:ext cx="5283835" cy="1160145"/>
            </a:xfrm>
            <a:custGeom>
              <a:avLst/>
              <a:gdLst/>
              <a:ahLst/>
              <a:cxnLst/>
              <a:rect l="l" t="t" r="r" b="b"/>
              <a:pathLst>
                <a:path w="5283834" h="1160145">
                  <a:moveTo>
                    <a:pt x="0" y="1159764"/>
                  </a:moveTo>
                  <a:lnTo>
                    <a:pt x="5283708" y="1159764"/>
                  </a:lnTo>
                  <a:lnTo>
                    <a:pt x="5283708" y="0"/>
                  </a:lnTo>
                  <a:lnTo>
                    <a:pt x="0" y="0"/>
                  </a:lnTo>
                  <a:lnTo>
                    <a:pt x="0" y="1159764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533400" y="2666999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Definition of schema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Design of a database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is called the schema.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2242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For example: An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 table in database exists with the following attributes: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EMP_NAME EMP_ID EMP_ADDRESS EMP_CONTACT -------- ------ ----------- 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This is the schema of the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 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2242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Schema defines 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attributes of tables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in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2242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Schema is of three types: Physical schema, logical schema and view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260395"/>
            <a:ext cx="73152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9253"/>
            <a:ext cx="7772399" cy="485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10800000" flipV="1">
            <a:off x="76199" y="5638800"/>
            <a:ext cx="838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diagram only shows the design of the database, it doesn’t show the data present in those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82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P</a:t>
            </a:r>
            <a:r>
              <a:rPr lang="en-US" b="1" dirty="0" smtClean="0"/>
              <a:t>hysical schema</a:t>
            </a:r>
          </a:p>
          <a:p>
            <a:endParaRPr lang="en-US" dirty="0" smtClean="0"/>
          </a:p>
          <a:p>
            <a:r>
              <a:rPr lang="en-US" dirty="0"/>
              <a:t>The design of a database at physical level is called </a:t>
            </a:r>
            <a:r>
              <a:rPr lang="en-US" b="1" dirty="0"/>
              <a:t>physical schema</a:t>
            </a:r>
            <a:r>
              <a:rPr lang="en-US" dirty="0"/>
              <a:t>, </a:t>
            </a:r>
            <a:r>
              <a:rPr lang="en-US" b="1" dirty="0"/>
              <a:t>how the data stored in blocks of storage</a:t>
            </a:r>
            <a:r>
              <a:rPr lang="en-US" dirty="0"/>
              <a:t> is described at this level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 </a:t>
            </a:r>
            <a:r>
              <a:rPr lang="en-US" b="1" dirty="0"/>
              <a:t>L</a:t>
            </a:r>
            <a:r>
              <a:rPr lang="en-US" b="1" dirty="0" smtClean="0"/>
              <a:t>ogical schema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Design </a:t>
            </a:r>
            <a:r>
              <a:rPr lang="en-US" dirty="0"/>
              <a:t>of database at logical level is called </a:t>
            </a:r>
            <a:r>
              <a:rPr lang="en-US" b="1" dirty="0"/>
              <a:t>logical schema</a:t>
            </a:r>
            <a:r>
              <a:rPr lang="en-US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programmers and database administrators work at this level</a:t>
            </a:r>
            <a:r>
              <a:rPr lang="en-US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at this level data can be described as certain </a:t>
            </a:r>
            <a:r>
              <a:rPr lang="en-US" b="1" dirty="0"/>
              <a:t>types of data records gets stored in data </a:t>
            </a:r>
            <a:r>
              <a:rPr lang="en-US" b="1" dirty="0" smtClean="0"/>
              <a:t>structures.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View schema</a:t>
            </a:r>
          </a:p>
          <a:p>
            <a:endParaRPr lang="en-US" dirty="0" smtClean="0"/>
          </a:p>
          <a:p>
            <a:r>
              <a:rPr lang="en-US" dirty="0"/>
              <a:t>Design of database at view level is called </a:t>
            </a:r>
            <a:r>
              <a:rPr lang="en-US" b="1" dirty="0"/>
              <a:t>view schema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generally describes </a:t>
            </a:r>
            <a:r>
              <a:rPr lang="en-US" b="1" dirty="0"/>
              <a:t>end user interaction with database systems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0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2286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DBMS </a:t>
            </a:r>
            <a:r>
              <a:rPr lang="en-US" b="1" dirty="0" smtClean="0"/>
              <a:t>Instance</a:t>
            </a:r>
          </a:p>
          <a:p>
            <a:endParaRPr lang="en-US" b="1" dirty="0"/>
          </a:p>
          <a:p>
            <a:r>
              <a:rPr lang="en-US" b="1" dirty="0"/>
              <a:t>Definition of instance</a:t>
            </a:r>
            <a:r>
              <a:rPr lang="en-US" dirty="0"/>
              <a:t>: The data stored in database at a particular moment of time is called instance of database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82296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86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2692" y="355091"/>
            <a:ext cx="8738870" cy="6300470"/>
            <a:chOff x="202692" y="355091"/>
            <a:chExt cx="8738870" cy="6300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687003"/>
              <a:ext cx="8686800" cy="5942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5646" y="368045"/>
              <a:ext cx="8712835" cy="6274435"/>
            </a:xfrm>
            <a:custGeom>
              <a:avLst/>
              <a:gdLst/>
              <a:ahLst/>
              <a:cxnLst/>
              <a:rect l="l" t="t" r="r" b="b"/>
              <a:pathLst>
                <a:path w="8712835" h="6274434">
                  <a:moveTo>
                    <a:pt x="0" y="6274308"/>
                  </a:moveTo>
                  <a:lnTo>
                    <a:pt x="8712708" y="6274308"/>
                  </a:lnTo>
                  <a:lnTo>
                    <a:pt x="8712708" y="0"/>
                  </a:lnTo>
                  <a:lnTo>
                    <a:pt x="0" y="0"/>
                  </a:lnTo>
                  <a:lnTo>
                    <a:pt x="0" y="6274308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626" y="122681"/>
            <a:ext cx="8229600" cy="56388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60"/>
              </a:lnSpc>
            </a:pPr>
            <a:r>
              <a:rPr lang="en-US" b="1" spc="-10" dirty="0" smtClean="0">
                <a:latin typeface="Carlito"/>
                <a:cs typeface="Carlito"/>
              </a:rPr>
              <a:t>DATA MODELS</a:t>
            </a:r>
            <a:endParaRPr b="1" spc="-1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162" y="838961"/>
            <a:ext cx="8763000" cy="5867400"/>
          </a:xfrm>
          <a:custGeom>
            <a:avLst/>
            <a:gdLst/>
            <a:ahLst/>
            <a:cxnLst/>
            <a:rect l="l" t="t" r="r" b="b"/>
            <a:pathLst>
              <a:path w="8763000" h="5867400">
                <a:moveTo>
                  <a:pt x="0" y="5867400"/>
                </a:moveTo>
                <a:lnTo>
                  <a:pt x="8763000" y="5867400"/>
                </a:lnTo>
                <a:lnTo>
                  <a:pt x="8763000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77508"/>
            <a:ext cx="7075488" cy="338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1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229</TotalTime>
  <Words>443</Words>
  <Application>Microsoft Office PowerPoint</Application>
  <PresentationFormat>On-screen Show (4:3)</PresentationFormat>
  <Paragraphs>120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View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MODELS</vt:lpstr>
      <vt:lpstr>DATA MODELS</vt:lpstr>
      <vt:lpstr>DATABASE MODELS</vt:lpstr>
      <vt:lpstr>Hierarchical Database Model</vt:lpstr>
      <vt:lpstr>PowerPoint Presentation</vt:lpstr>
      <vt:lpstr>Network Model</vt:lpstr>
      <vt:lpstr>PowerPoint Presentation</vt:lpstr>
      <vt:lpstr>PowerPoint Presentation</vt:lpstr>
      <vt:lpstr>Relational Model</vt:lpstr>
      <vt:lpstr>Object-oriented database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Lenovo</dc:creator>
  <cp:lastModifiedBy>ASUS</cp:lastModifiedBy>
  <cp:revision>21</cp:revision>
  <dcterms:created xsi:type="dcterms:W3CDTF">2024-07-22T16:10:12Z</dcterms:created>
  <dcterms:modified xsi:type="dcterms:W3CDTF">2024-07-31T06:05:07Z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