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9"/>
  </p:notesMasterIdLst>
  <p:sldIdLst>
    <p:sldId id="431" r:id="rId2"/>
    <p:sldId id="432" r:id="rId3"/>
    <p:sldId id="433" r:id="rId4"/>
    <p:sldId id="434" r:id="rId5"/>
    <p:sldId id="674" r:id="rId6"/>
    <p:sldId id="675" r:id="rId7"/>
    <p:sldId id="436" r:id="rId8"/>
    <p:sldId id="437" r:id="rId9"/>
    <p:sldId id="438" r:id="rId10"/>
    <p:sldId id="439" r:id="rId11"/>
    <p:sldId id="441" r:id="rId12"/>
    <p:sldId id="442" r:id="rId13"/>
    <p:sldId id="443" r:id="rId14"/>
    <p:sldId id="676" r:id="rId15"/>
    <p:sldId id="444" r:id="rId16"/>
    <p:sldId id="445" r:id="rId17"/>
    <p:sldId id="446" r:id="rId18"/>
    <p:sldId id="447" r:id="rId19"/>
    <p:sldId id="448" r:id="rId20"/>
    <p:sldId id="677" r:id="rId21"/>
    <p:sldId id="679" r:id="rId22"/>
    <p:sldId id="678" r:id="rId23"/>
    <p:sldId id="680" r:id="rId24"/>
    <p:sldId id="449" r:id="rId25"/>
    <p:sldId id="450" r:id="rId26"/>
    <p:sldId id="451" r:id="rId27"/>
    <p:sldId id="452" r:id="rId28"/>
    <p:sldId id="453" r:id="rId29"/>
    <p:sldId id="454" r:id="rId30"/>
    <p:sldId id="681" r:id="rId31"/>
    <p:sldId id="682" r:id="rId32"/>
    <p:sldId id="455" r:id="rId33"/>
    <p:sldId id="456" r:id="rId34"/>
    <p:sldId id="683" r:id="rId35"/>
    <p:sldId id="457" r:id="rId36"/>
    <p:sldId id="458" r:id="rId37"/>
    <p:sldId id="459" r:id="rId38"/>
    <p:sldId id="460" r:id="rId39"/>
    <p:sldId id="461" r:id="rId40"/>
    <p:sldId id="462" r:id="rId41"/>
    <p:sldId id="463" r:id="rId42"/>
    <p:sldId id="464" r:id="rId43"/>
    <p:sldId id="465" r:id="rId44"/>
    <p:sldId id="466" r:id="rId45"/>
    <p:sldId id="467" r:id="rId46"/>
    <p:sldId id="468" r:id="rId47"/>
    <p:sldId id="469" r:id="rId48"/>
    <p:sldId id="470" r:id="rId49"/>
    <p:sldId id="471" r:id="rId50"/>
    <p:sldId id="472" r:id="rId51"/>
    <p:sldId id="473" r:id="rId52"/>
    <p:sldId id="474" r:id="rId53"/>
    <p:sldId id="475" r:id="rId54"/>
    <p:sldId id="476" r:id="rId55"/>
    <p:sldId id="477" r:id="rId56"/>
    <p:sldId id="478" r:id="rId57"/>
    <p:sldId id="479" r:id="rId58"/>
    <p:sldId id="480" r:id="rId59"/>
    <p:sldId id="481" r:id="rId60"/>
    <p:sldId id="482" r:id="rId61"/>
    <p:sldId id="483" r:id="rId62"/>
    <p:sldId id="484" r:id="rId63"/>
    <p:sldId id="485" r:id="rId64"/>
    <p:sldId id="486" r:id="rId65"/>
    <p:sldId id="487" r:id="rId66"/>
    <p:sldId id="488" r:id="rId67"/>
    <p:sldId id="489" r:id="rId68"/>
    <p:sldId id="490" r:id="rId69"/>
    <p:sldId id="491" r:id="rId70"/>
    <p:sldId id="492" r:id="rId71"/>
    <p:sldId id="493" r:id="rId72"/>
    <p:sldId id="494" r:id="rId73"/>
    <p:sldId id="495" r:id="rId74"/>
    <p:sldId id="496" r:id="rId75"/>
    <p:sldId id="497" r:id="rId76"/>
    <p:sldId id="498" r:id="rId77"/>
    <p:sldId id="499" r:id="rId78"/>
    <p:sldId id="502" r:id="rId79"/>
    <p:sldId id="503" r:id="rId80"/>
    <p:sldId id="504" r:id="rId81"/>
    <p:sldId id="505" r:id="rId82"/>
    <p:sldId id="506" r:id="rId83"/>
    <p:sldId id="507" r:id="rId84"/>
    <p:sldId id="508" r:id="rId85"/>
    <p:sldId id="509" r:id="rId86"/>
    <p:sldId id="510" r:id="rId87"/>
    <p:sldId id="511" r:id="rId88"/>
    <p:sldId id="513" r:id="rId89"/>
    <p:sldId id="514" r:id="rId90"/>
    <p:sldId id="515" r:id="rId91"/>
    <p:sldId id="516" r:id="rId92"/>
    <p:sldId id="517" r:id="rId93"/>
    <p:sldId id="518" r:id="rId94"/>
    <p:sldId id="519" r:id="rId95"/>
    <p:sldId id="520" r:id="rId96"/>
    <p:sldId id="521" r:id="rId97"/>
    <p:sldId id="522" r:id="rId98"/>
    <p:sldId id="523" r:id="rId99"/>
    <p:sldId id="524" r:id="rId100"/>
    <p:sldId id="525" r:id="rId101"/>
    <p:sldId id="526" r:id="rId102"/>
    <p:sldId id="527" r:id="rId103"/>
    <p:sldId id="528" r:id="rId104"/>
    <p:sldId id="529" r:id="rId105"/>
    <p:sldId id="530" r:id="rId106"/>
    <p:sldId id="531" r:id="rId107"/>
    <p:sldId id="532" r:id="rId108"/>
    <p:sldId id="533" r:id="rId109"/>
    <p:sldId id="534" r:id="rId110"/>
    <p:sldId id="535" r:id="rId111"/>
    <p:sldId id="536" r:id="rId112"/>
    <p:sldId id="537" r:id="rId113"/>
    <p:sldId id="538" r:id="rId114"/>
    <p:sldId id="539" r:id="rId115"/>
    <p:sldId id="540" r:id="rId116"/>
    <p:sldId id="541" r:id="rId117"/>
    <p:sldId id="542" r:id="rId118"/>
    <p:sldId id="543" r:id="rId119"/>
    <p:sldId id="544" r:id="rId120"/>
    <p:sldId id="545" r:id="rId121"/>
    <p:sldId id="546" r:id="rId122"/>
    <p:sldId id="547" r:id="rId123"/>
    <p:sldId id="548" r:id="rId124"/>
    <p:sldId id="549" r:id="rId125"/>
    <p:sldId id="550" r:id="rId126"/>
    <p:sldId id="551" r:id="rId127"/>
    <p:sldId id="552" r:id="rId128"/>
    <p:sldId id="553" r:id="rId129"/>
    <p:sldId id="554" r:id="rId130"/>
    <p:sldId id="555" r:id="rId131"/>
    <p:sldId id="684" r:id="rId132"/>
    <p:sldId id="685" r:id="rId133"/>
    <p:sldId id="557" r:id="rId134"/>
    <p:sldId id="558" r:id="rId135"/>
    <p:sldId id="559" r:id="rId136"/>
    <p:sldId id="686" r:id="rId137"/>
    <p:sldId id="561" r:id="rId138"/>
    <p:sldId id="562" r:id="rId139"/>
    <p:sldId id="563" r:id="rId140"/>
    <p:sldId id="564" r:id="rId141"/>
    <p:sldId id="565" r:id="rId142"/>
    <p:sldId id="566" r:id="rId143"/>
    <p:sldId id="567" r:id="rId144"/>
    <p:sldId id="568" r:id="rId145"/>
    <p:sldId id="569" r:id="rId146"/>
    <p:sldId id="570" r:id="rId147"/>
    <p:sldId id="689" r:id="rId148"/>
    <p:sldId id="571" r:id="rId149"/>
    <p:sldId id="572" r:id="rId150"/>
    <p:sldId id="573" r:id="rId151"/>
    <p:sldId id="690" r:id="rId152"/>
    <p:sldId id="574" r:id="rId153"/>
    <p:sldId id="687" r:id="rId154"/>
    <p:sldId id="688" r:id="rId155"/>
    <p:sldId id="575" r:id="rId156"/>
    <p:sldId id="576" r:id="rId157"/>
    <p:sldId id="577" r:id="rId158"/>
    <p:sldId id="578" r:id="rId159"/>
    <p:sldId id="579" r:id="rId160"/>
    <p:sldId id="580" r:id="rId161"/>
    <p:sldId id="581" r:id="rId162"/>
    <p:sldId id="582" r:id="rId163"/>
    <p:sldId id="583" r:id="rId164"/>
    <p:sldId id="584" r:id="rId165"/>
    <p:sldId id="585" r:id="rId166"/>
    <p:sldId id="586" r:id="rId167"/>
    <p:sldId id="692" r:id="rId168"/>
    <p:sldId id="691" r:id="rId169"/>
    <p:sldId id="587" r:id="rId170"/>
    <p:sldId id="588" r:id="rId171"/>
    <p:sldId id="589" r:id="rId172"/>
    <p:sldId id="590" r:id="rId173"/>
    <p:sldId id="591" r:id="rId174"/>
    <p:sldId id="592" r:id="rId175"/>
    <p:sldId id="693" r:id="rId176"/>
    <p:sldId id="593" r:id="rId177"/>
    <p:sldId id="594" r:id="rId178"/>
    <p:sldId id="595" r:id="rId179"/>
    <p:sldId id="596" r:id="rId180"/>
    <p:sldId id="597" r:id="rId181"/>
    <p:sldId id="598" r:id="rId182"/>
    <p:sldId id="599" r:id="rId183"/>
    <p:sldId id="600" r:id="rId184"/>
    <p:sldId id="601" r:id="rId185"/>
    <p:sldId id="602" r:id="rId186"/>
    <p:sldId id="603" r:id="rId187"/>
    <p:sldId id="604" r:id="rId188"/>
    <p:sldId id="605" r:id="rId189"/>
    <p:sldId id="606" r:id="rId190"/>
    <p:sldId id="607" r:id="rId191"/>
    <p:sldId id="608" r:id="rId192"/>
    <p:sldId id="609" r:id="rId193"/>
    <p:sldId id="610" r:id="rId194"/>
    <p:sldId id="611" r:id="rId195"/>
    <p:sldId id="612" r:id="rId196"/>
    <p:sldId id="613" r:id="rId197"/>
    <p:sldId id="614" r:id="rId198"/>
    <p:sldId id="615" r:id="rId199"/>
    <p:sldId id="616" r:id="rId200"/>
    <p:sldId id="617" r:id="rId201"/>
    <p:sldId id="618" r:id="rId202"/>
    <p:sldId id="619" r:id="rId203"/>
    <p:sldId id="620" r:id="rId204"/>
    <p:sldId id="621" r:id="rId205"/>
    <p:sldId id="622" r:id="rId206"/>
    <p:sldId id="623" r:id="rId207"/>
    <p:sldId id="624" r:id="rId208"/>
    <p:sldId id="694" r:id="rId209"/>
    <p:sldId id="695" r:id="rId210"/>
    <p:sldId id="626" r:id="rId211"/>
    <p:sldId id="629" r:id="rId212"/>
    <p:sldId id="627" r:id="rId213"/>
    <p:sldId id="628" r:id="rId214"/>
    <p:sldId id="696" r:id="rId215"/>
    <p:sldId id="632" r:id="rId216"/>
    <p:sldId id="633" r:id="rId217"/>
    <p:sldId id="697" r:id="rId218"/>
    <p:sldId id="634" r:id="rId219"/>
    <p:sldId id="635" r:id="rId220"/>
    <p:sldId id="636" r:id="rId221"/>
    <p:sldId id="637" r:id="rId222"/>
    <p:sldId id="638" r:id="rId223"/>
    <p:sldId id="639" r:id="rId224"/>
    <p:sldId id="644" r:id="rId225"/>
    <p:sldId id="640" r:id="rId226"/>
    <p:sldId id="641" r:id="rId227"/>
    <p:sldId id="642" r:id="rId228"/>
    <p:sldId id="643" r:id="rId229"/>
    <p:sldId id="645" r:id="rId230"/>
    <p:sldId id="646" r:id="rId231"/>
    <p:sldId id="647" r:id="rId232"/>
    <p:sldId id="648" r:id="rId233"/>
    <p:sldId id="649" r:id="rId234"/>
    <p:sldId id="650" r:id="rId235"/>
    <p:sldId id="651" r:id="rId236"/>
    <p:sldId id="652" r:id="rId237"/>
    <p:sldId id="653" r:id="rId238"/>
    <p:sldId id="654" r:id="rId239"/>
    <p:sldId id="655" r:id="rId240"/>
    <p:sldId id="656" r:id="rId241"/>
    <p:sldId id="657" r:id="rId242"/>
    <p:sldId id="658" r:id="rId243"/>
    <p:sldId id="659" r:id="rId244"/>
    <p:sldId id="660" r:id="rId245"/>
    <p:sldId id="661" r:id="rId246"/>
    <p:sldId id="662" r:id="rId247"/>
    <p:sldId id="663" r:id="rId248"/>
    <p:sldId id="664" r:id="rId249"/>
    <p:sldId id="665" r:id="rId250"/>
    <p:sldId id="666" r:id="rId251"/>
    <p:sldId id="667" r:id="rId252"/>
    <p:sldId id="668" r:id="rId253"/>
    <p:sldId id="669" r:id="rId254"/>
    <p:sldId id="670" r:id="rId255"/>
    <p:sldId id="671" r:id="rId256"/>
    <p:sldId id="672" r:id="rId257"/>
    <p:sldId id="673" r:id="rId258"/>
  </p:sldIdLst>
  <p:sldSz cx="9144000" cy="6858000" type="screen4x3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94660"/>
  </p:normalViewPr>
  <p:slideViewPr>
    <p:cSldViewPr>
      <p:cViewPr varScale="1">
        <p:scale>
          <a:sx n="82" d="100"/>
          <a:sy n="82" d="100"/>
        </p:scale>
        <p:origin x="-1454" y="-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38" Type="http://schemas.openxmlformats.org/officeDocument/2006/relationships/slide" Target="slides/slide237.xml"/><Relationship Id="rId254" Type="http://schemas.openxmlformats.org/officeDocument/2006/relationships/slide" Target="slides/slide253.xml"/><Relationship Id="rId259" Type="http://schemas.openxmlformats.org/officeDocument/2006/relationships/notesMaster" Target="notesMasters/notesMaster1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223" Type="http://schemas.openxmlformats.org/officeDocument/2006/relationships/slide" Target="slides/slide222.xml"/><Relationship Id="rId228" Type="http://schemas.openxmlformats.org/officeDocument/2006/relationships/slide" Target="slides/slide227.xml"/><Relationship Id="rId244" Type="http://schemas.openxmlformats.org/officeDocument/2006/relationships/slide" Target="slides/slide243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260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34" Type="http://schemas.openxmlformats.org/officeDocument/2006/relationships/slide" Target="slides/slide233.xml"/><Relationship Id="rId239" Type="http://schemas.openxmlformats.org/officeDocument/2006/relationships/slide" Target="slides/slide238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0" Type="http://schemas.openxmlformats.org/officeDocument/2006/relationships/slide" Target="slides/slide249.xml"/><Relationship Id="rId255" Type="http://schemas.openxmlformats.org/officeDocument/2006/relationships/slide" Target="slides/slide254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0" Type="http://schemas.openxmlformats.org/officeDocument/2006/relationships/slide" Target="slides/slide239.xml"/><Relationship Id="rId245" Type="http://schemas.openxmlformats.org/officeDocument/2006/relationships/slide" Target="slides/slide244.xml"/><Relationship Id="rId261" Type="http://schemas.openxmlformats.org/officeDocument/2006/relationships/viewProps" Target="viewProps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slide" Target="slides/slide255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tableStyles" Target="tableStyles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A67BF-060F-413F-9947-66D463FF0000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7CAC2-EA7B-4055-A925-AC2FC6B986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310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7CAC2-EA7B-4055-A925-AC2FC6B9868E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856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‘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7CAC2-EA7B-4055-A925-AC2FC6B9868E}" type="slidenum">
              <a:rPr lang="en-IN" smtClean="0"/>
              <a:t>111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399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20442" y="539572"/>
            <a:ext cx="4103115" cy="454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94949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30"/>
              </a:lnSpc>
            </a:pPr>
            <a:r>
              <a:rPr spc="-20" dirty="0"/>
              <a:t>I-</a:t>
            </a: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94949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30"/>
              </a:lnSpc>
            </a:pPr>
            <a:r>
              <a:rPr spc="-20" dirty="0"/>
              <a:t>I-</a:t>
            </a: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911090" y="1392918"/>
            <a:ext cx="3524884" cy="4676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94949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30"/>
              </a:lnSpc>
            </a:pPr>
            <a:r>
              <a:rPr spc="-20" dirty="0"/>
              <a:t>I-</a:t>
            </a: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94949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30"/>
              </a:lnSpc>
            </a:pPr>
            <a:r>
              <a:rPr spc="-20" dirty="0"/>
              <a:t>I-</a:t>
            </a: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94949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30"/>
              </a:lnSpc>
            </a:pPr>
            <a:r>
              <a:rPr spc="-20" dirty="0"/>
              <a:t>I-</a:t>
            </a: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0539" y="238124"/>
            <a:ext cx="7264400" cy="1185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3211" y="1824304"/>
            <a:ext cx="6813550" cy="2945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17977" y="6604952"/>
            <a:ext cx="388429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38683" y="6617144"/>
            <a:ext cx="457200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949494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30"/>
              </a:lnSpc>
            </a:pPr>
            <a:r>
              <a:rPr spc="-20" dirty="0"/>
              <a:t>I-</a:t>
            </a: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9.png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8.png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1.png"/><Relationship Id="rId4" Type="http://schemas.openxmlformats.org/officeDocument/2006/relationships/image" Target="../media/image124.png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8.png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1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7.png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5" Type="http://schemas.openxmlformats.org/officeDocument/2006/relationships/image" Target="../media/image140.png"/><Relationship Id="rId4" Type="http://schemas.openxmlformats.org/officeDocument/2006/relationships/image" Target="../media/image139.png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3" Type="http://schemas.openxmlformats.org/officeDocument/2006/relationships/hyperlink" Target="mailto:emp@HQ.ACME.COM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4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5.png"/><Relationship Id="rId4" Type="http://schemas.openxmlformats.org/officeDocument/2006/relationships/image" Target="../media/image144.png"/></Relationships>
</file>

<file path=ppt/slides/_rels/slide2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9.png"/><Relationship Id="rId4" Type="http://schemas.openxmlformats.org/officeDocument/2006/relationships/image" Target="../media/image148.png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3.xml"/></Relationships>
</file>

<file path=ppt/slides/_rels/slide2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1.xml"/></Relationships>
</file>

<file path=ppt/slides/_rels/slide2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3.png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5.png"/></Relationships>
</file>

<file path=ppt/slides/_rels/slide2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7.png"/></Relationships>
</file>

<file path=ppt/slides/_rels/slide2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5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34767" y="2677109"/>
            <a:ext cx="3449320" cy="8813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393065">
              <a:lnSpc>
                <a:spcPct val="100000"/>
              </a:lnSpc>
              <a:spcBef>
                <a:spcPts val="110"/>
              </a:spcBef>
            </a:pPr>
            <a:r>
              <a:rPr dirty="0"/>
              <a:t>Displaying</a:t>
            </a:r>
            <a:r>
              <a:rPr spc="-100" dirty="0"/>
              <a:t> </a:t>
            </a:r>
            <a:r>
              <a:rPr spc="-20" dirty="0"/>
              <a:t>Data </a:t>
            </a:r>
            <a:r>
              <a:rPr dirty="0"/>
              <a:t>from</a:t>
            </a:r>
            <a:r>
              <a:rPr spc="-30" dirty="0"/>
              <a:t> </a:t>
            </a:r>
            <a:r>
              <a:rPr dirty="0"/>
              <a:t>Multiple</a:t>
            </a:r>
            <a:r>
              <a:rPr spc="-110" dirty="0"/>
              <a:t> </a:t>
            </a:r>
            <a:r>
              <a:rPr spc="-40" dirty="0"/>
              <a:t>Tables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17977" y="6604952"/>
            <a:ext cx="3884929" cy="20066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00" spc="-1320" baseline="2314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spc="-1019" baseline="231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-68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spc="-15" baseline="2314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spc="-61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800" spc="-22" baseline="2314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200" spc="-4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15" baseline="231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-28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7" baseline="231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spc="-68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800" spc="-52" baseline="2314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200" spc="-68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800" spc="-52" baseline="2314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200" spc="-35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-15" baseline="231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-37" baseline="23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357" baseline="2314" dirty="0">
                <a:solidFill>
                  <a:srgbClr val="FFFFFF"/>
                </a:solidFill>
                <a:latin typeface="Arial"/>
                <a:cs typeface="Arial"/>
              </a:rPr>
              <a:t>©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©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425" baseline="231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-615" baseline="231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1012" baseline="231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907" baseline="2314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spc="-405" baseline="231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-1012" baseline="231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260" baseline="2314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spc="-960" baseline="231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-562" baseline="231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960" baseline="2314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spc="-960" baseline="231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-562" baseline="231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997" baseline="231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480" baseline="231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-397" baseline="231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997" baseline="231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-967" baseline="2314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-502" baseline="2314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975" baseline="2314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800" spc="-975" baseline="2314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spc="-982" baseline="231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spc="-975" baseline="2314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800" spc="-487" baseline="2314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207" baseline="231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405" baseline="231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-405" baseline="231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l </a:t>
            </a:r>
            <a:r>
              <a:rPr sz="1800" spc="-577" baseline="231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375" baseline="231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982" baseline="2314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800" spc="-975" baseline="2314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800" spc="-494" baseline="231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-877" baseline="231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77" baseline="231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982" baseline="231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-877" baseline="231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spc="-982" baseline="231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-577" baseline="231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877" baseline="2314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800" spc="-1019" baseline="231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-1019" baseline="2314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800" spc="-525" baseline="2314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77633" y="1837753"/>
            <a:ext cx="7315834" cy="1308100"/>
            <a:chOff x="877633" y="1837753"/>
            <a:chExt cx="7315834" cy="1308100"/>
          </a:xfrm>
        </p:grpSpPr>
        <p:sp>
          <p:nvSpPr>
            <p:cNvPr id="4" name="object 4"/>
            <p:cNvSpPr/>
            <p:nvPr/>
          </p:nvSpPr>
          <p:spPr>
            <a:xfrm>
              <a:off x="890016" y="1850136"/>
              <a:ext cx="7291070" cy="1283335"/>
            </a:xfrm>
            <a:custGeom>
              <a:avLst/>
              <a:gdLst/>
              <a:ahLst/>
              <a:cxnLst/>
              <a:rect l="l" t="t" r="r" b="b"/>
              <a:pathLst>
                <a:path w="7291070" h="1283335">
                  <a:moveTo>
                    <a:pt x="7290561" y="0"/>
                  </a:moveTo>
                  <a:lnTo>
                    <a:pt x="0" y="0"/>
                  </a:lnTo>
                  <a:lnTo>
                    <a:pt x="0" y="1283081"/>
                  </a:lnTo>
                  <a:lnTo>
                    <a:pt x="7290561" y="1283081"/>
                  </a:lnTo>
                  <a:lnTo>
                    <a:pt x="7290561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90016" y="1850136"/>
              <a:ext cx="7291070" cy="1283335"/>
            </a:xfrm>
            <a:custGeom>
              <a:avLst/>
              <a:gdLst/>
              <a:ahLst/>
              <a:cxnLst/>
              <a:rect l="l" t="t" r="r" b="b"/>
              <a:pathLst>
                <a:path w="7291070" h="1283335">
                  <a:moveTo>
                    <a:pt x="0" y="1283081"/>
                  </a:moveTo>
                  <a:lnTo>
                    <a:pt x="7290561" y="1283081"/>
                  </a:lnTo>
                  <a:lnTo>
                    <a:pt x="7290561" y="0"/>
                  </a:lnTo>
                  <a:lnTo>
                    <a:pt x="0" y="0"/>
                  </a:lnTo>
                  <a:lnTo>
                    <a:pt x="0" y="128308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75156" y="1820672"/>
            <a:ext cx="7226300" cy="1246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66140" marR="132080" indent="-854075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latin typeface="Courier New"/>
                <a:cs typeface="Courier New"/>
              </a:rPr>
              <a:t>SELECT</a:t>
            </a:r>
            <a:r>
              <a:rPr sz="1600" b="1" spc="-4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employees.employee_id,</a:t>
            </a:r>
            <a:r>
              <a:rPr sz="1600" b="1" spc="-3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employees.last_name, </a:t>
            </a:r>
            <a:r>
              <a:rPr sz="1600" b="1" dirty="0">
                <a:latin typeface="Courier New"/>
                <a:cs typeface="Courier New"/>
              </a:rPr>
              <a:t>employees.department_id,</a:t>
            </a:r>
            <a:r>
              <a:rPr sz="1600" b="1" spc="-155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departments.department_id, departments.location_id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69315" algn="l"/>
              </a:tabLst>
            </a:pPr>
            <a:r>
              <a:rPr sz="1600" b="1" spc="-20" dirty="0">
                <a:latin typeface="Courier New"/>
                <a:cs typeface="Courier New"/>
              </a:rPr>
              <a:t>FROM</a:t>
            </a:r>
            <a:r>
              <a:rPr sz="1600" b="1" dirty="0">
                <a:latin typeface="Courier New"/>
                <a:cs typeface="Courier New"/>
              </a:rPr>
              <a:t>	employees,</a:t>
            </a:r>
            <a:r>
              <a:rPr sz="1600" b="1" spc="-5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departments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869315" algn="l"/>
              </a:tabLst>
            </a:pPr>
            <a:r>
              <a:rPr sz="1600" b="1" spc="-10" dirty="0">
                <a:latin typeface="Courier New"/>
                <a:cs typeface="Courier New"/>
              </a:rPr>
              <a:t>WHERE</a:t>
            </a:r>
            <a:r>
              <a:rPr sz="1600" b="1" dirty="0">
                <a:latin typeface="Courier New"/>
                <a:cs typeface="Courier New"/>
              </a:rPr>
              <a:t>	employees.department_id</a:t>
            </a:r>
            <a:r>
              <a:rPr sz="1600" b="1" spc="-9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45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departments.department_id;</a:t>
            </a:r>
            <a:endParaRPr sz="1600">
              <a:latin typeface="Courier New"/>
              <a:cs typeface="Courier New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6111" y="5361432"/>
            <a:ext cx="7232904" cy="225552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896111" y="3230879"/>
            <a:ext cx="7230109" cy="1969135"/>
            <a:chOff x="896111" y="3230879"/>
            <a:chExt cx="7230109" cy="196913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6111" y="3230879"/>
              <a:ext cx="7229856" cy="196291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529583" y="3261359"/>
              <a:ext cx="3242945" cy="1926589"/>
            </a:xfrm>
            <a:custGeom>
              <a:avLst/>
              <a:gdLst/>
              <a:ahLst/>
              <a:cxnLst/>
              <a:rect l="l" t="t" r="r" b="b"/>
              <a:pathLst>
                <a:path w="3242945" h="1926589">
                  <a:moveTo>
                    <a:pt x="0" y="1926082"/>
                  </a:moveTo>
                  <a:lnTo>
                    <a:pt x="3242564" y="1926082"/>
                  </a:lnTo>
                  <a:lnTo>
                    <a:pt x="3242564" y="0"/>
                  </a:lnTo>
                  <a:lnTo>
                    <a:pt x="0" y="0"/>
                  </a:lnTo>
                  <a:lnTo>
                    <a:pt x="0" y="1926082"/>
                  </a:lnTo>
                  <a:close/>
                </a:path>
              </a:pathLst>
            </a:custGeom>
            <a:ln w="24384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923158" y="539572"/>
            <a:ext cx="3279775" cy="8813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38784" marR="5080" indent="-426720">
              <a:lnSpc>
                <a:spcPct val="100000"/>
              </a:lnSpc>
              <a:spcBef>
                <a:spcPts val="110"/>
              </a:spcBef>
            </a:pPr>
            <a:r>
              <a:rPr dirty="0"/>
              <a:t>Retrieving</a:t>
            </a:r>
            <a:r>
              <a:rPr spc="-114" dirty="0"/>
              <a:t> </a:t>
            </a:r>
            <a:r>
              <a:rPr spc="-10" dirty="0"/>
              <a:t>Records </a:t>
            </a:r>
            <a:r>
              <a:rPr dirty="0"/>
              <a:t>with</a:t>
            </a:r>
            <a:r>
              <a:rPr spc="-65" dirty="0"/>
              <a:t> </a:t>
            </a:r>
            <a:r>
              <a:rPr spc="-10" dirty="0"/>
              <a:t>Equijoins</a:t>
            </a:r>
          </a:p>
        </p:txBody>
      </p:sp>
      <p:sp>
        <p:nvSpPr>
          <p:cNvPr id="12" name="object 12"/>
          <p:cNvSpPr/>
          <p:nvPr/>
        </p:nvSpPr>
        <p:spPr>
          <a:xfrm>
            <a:off x="1697735" y="2831592"/>
            <a:ext cx="6376670" cy="283210"/>
          </a:xfrm>
          <a:custGeom>
            <a:avLst/>
            <a:gdLst/>
            <a:ahLst/>
            <a:cxnLst/>
            <a:rect l="l" t="t" r="r" b="b"/>
            <a:pathLst>
              <a:path w="6376670" h="283210">
                <a:moveTo>
                  <a:pt x="0" y="283083"/>
                </a:moveTo>
                <a:lnTo>
                  <a:pt x="6376162" y="283083"/>
                </a:lnTo>
                <a:lnTo>
                  <a:pt x="6376162" y="0"/>
                </a:lnTo>
                <a:lnTo>
                  <a:pt x="0" y="0"/>
                </a:lnTo>
                <a:lnTo>
                  <a:pt x="0" y="283083"/>
                </a:lnTo>
                <a:close/>
              </a:path>
            </a:pathLst>
          </a:custGeom>
          <a:ln w="24384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86155" y="497928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6649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110"/>
              </a:spcBef>
            </a:pPr>
            <a:r>
              <a:rPr dirty="0"/>
              <a:t>Using</a:t>
            </a:r>
            <a:r>
              <a:rPr spc="-55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Subquery</a:t>
            </a:r>
            <a:r>
              <a:rPr spc="-50" dirty="0"/>
              <a:t> </a:t>
            </a:r>
            <a:r>
              <a:rPr dirty="0"/>
              <a:t>in</a:t>
            </a:r>
            <a:r>
              <a:rPr spc="-60" dirty="0"/>
              <a:t> </a:t>
            </a:r>
            <a:r>
              <a:rPr dirty="0"/>
              <a:t>an</a:t>
            </a:r>
            <a:r>
              <a:rPr spc="-20" dirty="0"/>
              <a:t> </a:t>
            </a:r>
            <a:r>
              <a:rPr spc="-10" dirty="0">
                <a:latin typeface="Courier New"/>
                <a:cs typeface="Courier New"/>
              </a:rPr>
              <a:t>INSERT</a:t>
            </a:r>
            <a:r>
              <a:rPr spc="-965" dirty="0">
                <a:latin typeface="Courier New"/>
                <a:cs typeface="Courier New"/>
              </a:rPr>
              <a:t> </a:t>
            </a:r>
            <a:r>
              <a:rPr spc="-10" dirty="0"/>
              <a:t>Statement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850391" y="1789176"/>
            <a:ext cx="7437120" cy="3166745"/>
            <a:chOff x="850391" y="1789176"/>
            <a:chExt cx="7437120" cy="3166745"/>
          </a:xfrm>
        </p:grpSpPr>
        <p:sp>
          <p:nvSpPr>
            <p:cNvPr id="5" name="object 5"/>
            <p:cNvSpPr/>
            <p:nvPr/>
          </p:nvSpPr>
          <p:spPr>
            <a:xfrm>
              <a:off x="862583" y="1801368"/>
              <a:ext cx="7412990" cy="3142615"/>
            </a:xfrm>
            <a:custGeom>
              <a:avLst/>
              <a:gdLst/>
              <a:ahLst/>
              <a:cxnLst/>
              <a:rect l="l" t="t" r="r" b="b"/>
              <a:pathLst>
                <a:path w="7412990" h="3142615">
                  <a:moveTo>
                    <a:pt x="7412482" y="0"/>
                  </a:moveTo>
                  <a:lnTo>
                    <a:pt x="0" y="0"/>
                  </a:lnTo>
                  <a:lnTo>
                    <a:pt x="0" y="3142360"/>
                  </a:lnTo>
                  <a:lnTo>
                    <a:pt x="7412482" y="3142360"/>
                  </a:lnTo>
                  <a:lnTo>
                    <a:pt x="7412482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2583" y="1801368"/>
              <a:ext cx="7412990" cy="3142615"/>
            </a:xfrm>
            <a:custGeom>
              <a:avLst/>
              <a:gdLst/>
              <a:ahLst/>
              <a:cxnLst/>
              <a:rect l="l" t="t" r="r" b="b"/>
              <a:pathLst>
                <a:path w="7412990" h="3142615">
                  <a:moveTo>
                    <a:pt x="0" y="3142360"/>
                  </a:moveTo>
                  <a:lnTo>
                    <a:pt x="7412482" y="3142360"/>
                  </a:lnTo>
                  <a:lnTo>
                    <a:pt x="7412482" y="0"/>
                  </a:lnTo>
                  <a:lnTo>
                    <a:pt x="0" y="0"/>
                  </a:lnTo>
                  <a:lnTo>
                    <a:pt x="0" y="314236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53211" y="1795653"/>
            <a:ext cx="66878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INSERT</a:t>
            </a:r>
            <a:r>
              <a:rPr sz="1800" b="1" spc="-70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INTO</a:t>
            </a:r>
            <a:endParaRPr sz="1800">
              <a:latin typeface="Courier New"/>
              <a:cs typeface="Courier New"/>
            </a:endParaRPr>
          </a:p>
          <a:p>
            <a:pPr marL="110744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(SELECT</a:t>
            </a:r>
            <a:r>
              <a:rPr sz="1800" b="1" spc="-16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employee_id,</a:t>
            </a:r>
            <a:r>
              <a:rPr sz="1800" b="1" spc="-20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last_name,</a:t>
            </a:r>
            <a:endParaRPr sz="1800">
              <a:latin typeface="Courier New"/>
              <a:cs typeface="Courier New"/>
            </a:endParaRPr>
          </a:p>
          <a:p>
            <a:pPr marL="2199005" marR="508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email,</a:t>
            </a:r>
            <a:r>
              <a:rPr sz="1800" b="1" spc="-1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hire_date,</a:t>
            </a:r>
            <a:r>
              <a:rPr sz="1800" b="1" spc="-11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job_id,</a:t>
            </a:r>
            <a:r>
              <a:rPr sz="1800" b="1" spc="-21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salary, department_id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185161" y="2893567"/>
            <a:ext cx="7054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Courier New"/>
                <a:cs typeface="Courier New"/>
              </a:rPr>
              <a:t>FROM WHERE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39820" y="2893567"/>
            <a:ext cx="25838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employees </a:t>
            </a:r>
            <a:r>
              <a:rPr sz="1800" b="1" dirty="0">
                <a:latin typeface="Courier New"/>
                <a:cs typeface="Courier New"/>
              </a:rPr>
              <a:t>department_id</a:t>
            </a:r>
            <a:r>
              <a:rPr sz="1800" b="1" spc="-13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215" dirty="0">
                <a:latin typeface="Courier New"/>
                <a:cs typeface="Courier New"/>
              </a:rPr>
              <a:t> </a:t>
            </a:r>
            <a:r>
              <a:rPr sz="1800" b="1" spc="-25" dirty="0">
                <a:latin typeface="Courier New"/>
                <a:cs typeface="Courier New"/>
              </a:rPr>
              <a:t>50)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3211" y="3441903"/>
            <a:ext cx="5724525" cy="1419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07440" marR="5080" indent="-109537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VALUES</a:t>
            </a:r>
            <a:r>
              <a:rPr sz="1800" b="1" spc="-114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(99999,</a:t>
            </a:r>
            <a:r>
              <a:rPr sz="1800" b="1" spc="-10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'Taylor',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'DTAYLOR', </a:t>
            </a:r>
            <a:r>
              <a:rPr sz="1800" b="1" spc="-25" dirty="0">
                <a:latin typeface="Courier New"/>
                <a:cs typeface="Courier New"/>
              </a:rPr>
              <a:t>TO_DATE('07-</a:t>
            </a:r>
            <a:r>
              <a:rPr sz="1800" b="1" spc="-20" dirty="0">
                <a:latin typeface="Courier New"/>
                <a:cs typeface="Courier New"/>
              </a:rPr>
              <a:t>JUN-</a:t>
            </a:r>
            <a:r>
              <a:rPr sz="1800" b="1" dirty="0">
                <a:latin typeface="Courier New"/>
                <a:cs typeface="Courier New"/>
              </a:rPr>
              <a:t>99',</a:t>
            </a:r>
            <a:r>
              <a:rPr sz="1800" b="1" spc="30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'DD-</a:t>
            </a:r>
            <a:r>
              <a:rPr sz="1800" b="1" spc="-15" dirty="0">
                <a:latin typeface="Courier New"/>
                <a:cs typeface="Courier New"/>
              </a:rPr>
              <a:t>MON-</a:t>
            </a:r>
            <a:r>
              <a:rPr sz="1800" b="1" spc="-10" dirty="0">
                <a:latin typeface="Courier New"/>
                <a:cs typeface="Courier New"/>
              </a:rPr>
              <a:t>RR'), </a:t>
            </a:r>
            <a:r>
              <a:rPr sz="1800" b="1" dirty="0">
                <a:latin typeface="Courier New"/>
                <a:cs typeface="Courier New"/>
              </a:rPr>
              <a:t>'ST_CLERK',</a:t>
            </a:r>
            <a:r>
              <a:rPr sz="1800" b="1" spc="-15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5000,</a:t>
            </a:r>
            <a:r>
              <a:rPr sz="1800" b="1" spc="-150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50);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3300"/>
                </a:solidFill>
                <a:latin typeface="Courier New"/>
                <a:cs typeface="Courier New"/>
              </a:rPr>
              <a:t>1</a:t>
            </a:r>
            <a:r>
              <a:rPr sz="1800" b="1" spc="-20" dirty="0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F3300"/>
                </a:solidFill>
                <a:latin typeface="Courier New"/>
                <a:cs typeface="Courier New"/>
              </a:rPr>
              <a:t>row</a:t>
            </a:r>
            <a:r>
              <a:rPr sz="1800" b="1" spc="-35" dirty="0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3300"/>
                </a:solidFill>
                <a:latin typeface="Courier New"/>
                <a:cs typeface="Courier New"/>
              </a:rPr>
              <a:t>created.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6649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110"/>
              </a:spcBef>
            </a:pPr>
            <a:r>
              <a:rPr dirty="0"/>
              <a:t>Using</a:t>
            </a:r>
            <a:r>
              <a:rPr spc="-55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Subquery</a:t>
            </a:r>
            <a:r>
              <a:rPr spc="-50" dirty="0"/>
              <a:t> </a:t>
            </a:r>
            <a:r>
              <a:rPr dirty="0"/>
              <a:t>in</a:t>
            </a:r>
            <a:r>
              <a:rPr spc="-60" dirty="0"/>
              <a:t> </a:t>
            </a:r>
            <a:r>
              <a:rPr dirty="0"/>
              <a:t>an</a:t>
            </a:r>
            <a:r>
              <a:rPr spc="-20" dirty="0"/>
              <a:t> </a:t>
            </a:r>
            <a:r>
              <a:rPr spc="-10" dirty="0">
                <a:latin typeface="Courier New"/>
                <a:cs typeface="Courier New"/>
              </a:rPr>
              <a:t>INSERT</a:t>
            </a:r>
            <a:r>
              <a:rPr spc="-965" dirty="0">
                <a:latin typeface="Courier New"/>
                <a:cs typeface="Courier New"/>
              </a:rPr>
              <a:t> </a:t>
            </a:r>
            <a:r>
              <a:rPr spc="-10" dirty="0"/>
              <a:t>Statement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66520" y="1785111"/>
            <a:ext cx="1579880" cy="782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525" indent="-137160">
              <a:lnSpc>
                <a:spcPts val="3120"/>
              </a:lnSpc>
              <a:tabLst>
                <a:tab pos="701040" algn="l"/>
              </a:tabLst>
            </a:pPr>
            <a:r>
              <a:rPr sz="2800" spc="-50" dirty="0">
                <a:solidFill>
                  <a:srgbClr val="FF3300"/>
                </a:solidFill>
                <a:latin typeface="Arial"/>
                <a:cs typeface="Arial"/>
              </a:rPr>
              <a:t>•</a:t>
            </a:r>
            <a:r>
              <a:rPr sz="2800" dirty="0">
                <a:solidFill>
                  <a:srgbClr val="FF3300"/>
                </a:solidFill>
                <a:latin typeface="Arial"/>
                <a:cs typeface="Arial"/>
              </a:rPr>
              <a:t>		</a:t>
            </a:r>
            <a:r>
              <a:rPr sz="2200" b="1" spc="-13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200" b="1" spc="-123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700" b="1" spc="-15" baseline="-6172" dirty="0">
                <a:latin typeface="Courier New"/>
                <a:cs typeface="Courier New"/>
              </a:rPr>
              <a:t>em</a:t>
            </a:r>
            <a:r>
              <a:rPr sz="2700" b="1" spc="-277" baseline="-6172" dirty="0">
                <a:latin typeface="Courier New"/>
                <a:cs typeface="Courier New"/>
              </a:rPr>
              <a:t> 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200" b="1" spc="-87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200" b="1" spc="-77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200" b="1" spc="-12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200" b="1" spc="-63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200" b="1" spc="-1250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98576" y="1813560"/>
            <a:ext cx="7083425" cy="1304290"/>
            <a:chOff x="798576" y="1813560"/>
            <a:chExt cx="7083425" cy="1304290"/>
          </a:xfrm>
        </p:grpSpPr>
        <p:sp>
          <p:nvSpPr>
            <p:cNvPr id="6" name="object 6"/>
            <p:cNvSpPr/>
            <p:nvPr/>
          </p:nvSpPr>
          <p:spPr>
            <a:xfrm>
              <a:off x="862584" y="1877568"/>
              <a:ext cx="7019290" cy="1240790"/>
            </a:xfrm>
            <a:custGeom>
              <a:avLst/>
              <a:gdLst/>
              <a:ahLst/>
              <a:cxnLst/>
              <a:rect l="l" t="t" r="r" b="b"/>
              <a:pathLst>
                <a:path w="7019290" h="1240789">
                  <a:moveTo>
                    <a:pt x="7019163" y="0"/>
                  </a:moveTo>
                  <a:lnTo>
                    <a:pt x="0" y="0"/>
                  </a:lnTo>
                  <a:lnTo>
                    <a:pt x="0" y="1240281"/>
                  </a:lnTo>
                  <a:lnTo>
                    <a:pt x="7019163" y="1240281"/>
                  </a:lnTo>
                  <a:lnTo>
                    <a:pt x="70191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10768" y="1825752"/>
              <a:ext cx="6998334" cy="1219200"/>
            </a:xfrm>
            <a:custGeom>
              <a:avLst/>
              <a:gdLst/>
              <a:ahLst/>
              <a:cxnLst/>
              <a:rect l="l" t="t" r="r" b="b"/>
              <a:pathLst>
                <a:path w="6998334" h="1219200">
                  <a:moveTo>
                    <a:pt x="6998081" y="0"/>
                  </a:moveTo>
                  <a:lnTo>
                    <a:pt x="0" y="0"/>
                  </a:lnTo>
                  <a:lnTo>
                    <a:pt x="0" y="1219200"/>
                  </a:lnTo>
                  <a:lnTo>
                    <a:pt x="6998081" y="1219200"/>
                  </a:lnTo>
                  <a:lnTo>
                    <a:pt x="6998081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0768" y="1825752"/>
              <a:ext cx="6998334" cy="1219200"/>
            </a:xfrm>
            <a:custGeom>
              <a:avLst/>
              <a:gdLst/>
              <a:ahLst/>
              <a:cxnLst/>
              <a:rect l="l" t="t" r="r" b="b"/>
              <a:pathLst>
                <a:path w="6998334" h="1219200">
                  <a:moveTo>
                    <a:pt x="0" y="1219200"/>
                  </a:moveTo>
                  <a:lnTo>
                    <a:pt x="6998081" y="1219200"/>
                  </a:lnTo>
                  <a:lnTo>
                    <a:pt x="6998081" y="0"/>
                  </a:lnTo>
                  <a:lnTo>
                    <a:pt x="0" y="0"/>
                  </a:lnTo>
                  <a:lnTo>
                    <a:pt x="0" y="121920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10768" y="1825751"/>
            <a:ext cx="6998334" cy="12192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55"/>
              </a:spcBef>
            </a:pPr>
            <a:r>
              <a:rPr sz="1800" b="1" dirty="0">
                <a:latin typeface="Courier New"/>
                <a:cs typeface="Courier New"/>
              </a:rPr>
              <a:t>SELECT</a:t>
            </a:r>
            <a:r>
              <a:rPr sz="1800" b="1" spc="-13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employee_id,</a:t>
            </a:r>
            <a:r>
              <a:rPr sz="1800" b="1" spc="-1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last_name,</a:t>
            </a:r>
            <a:r>
              <a:rPr sz="1800" b="1" spc="-1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email,</a:t>
            </a:r>
            <a:r>
              <a:rPr sz="1800" b="1" spc="-22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hire_date,</a:t>
            </a:r>
            <a:endParaRPr sz="1800">
              <a:latin typeface="Courier New"/>
              <a:cs typeface="Courier New"/>
            </a:endParaRPr>
          </a:p>
          <a:p>
            <a:pPr marL="106426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job_id,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salary,</a:t>
            </a:r>
            <a:r>
              <a:rPr sz="1800" b="1" spc="-15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department_id</a:t>
            </a:r>
            <a:endParaRPr sz="1800">
              <a:latin typeface="Courier New"/>
              <a:cs typeface="Courier New"/>
            </a:endParaRPr>
          </a:p>
          <a:p>
            <a:pPr marL="106680">
              <a:lnSpc>
                <a:spcPct val="100000"/>
              </a:lnSpc>
              <a:tabLst>
                <a:tab pos="1061085" algn="l"/>
              </a:tabLst>
            </a:pPr>
            <a:r>
              <a:rPr sz="1800" b="1" spc="-20" dirty="0">
                <a:latin typeface="Courier New"/>
                <a:cs typeface="Courier New"/>
              </a:rPr>
              <a:t>FROM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employees</a:t>
            </a:r>
            <a:endParaRPr sz="1800">
              <a:latin typeface="Courier New"/>
              <a:cs typeface="Courier New"/>
            </a:endParaRPr>
          </a:p>
          <a:p>
            <a:pPr marL="106680">
              <a:lnSpc>
                <a:spcPct val="100000"/>
              </a:lnSpc>
              <a:tabLst>
                <a:tab pos="1061085" algn="l"/>
              </a:tabLst>
            </a:pPr>
            <a:r>
              <a:rPr sz="1800" b="1" spc="-10" dirty="0">
                <a:latin typeface="Courier New"/>
                <a:cs typeface="Courier New"/>
              </a:rPr>
              <a:t>WHERE</a:t>
            </a:r>
            <a:r>
              <a:rPr sz="1800" b="1" dirty="0">
                <a:latin typeface="Courier New"/>
                <a:cs typeface="Courier New"/>
              </a:rPr>
              <a:t>	department_id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140" dirty="0">
                <a:latin typeface="Courier New"/>
                <a:cs typeface="Courier New"/>
              </a:rPr>
              <a:t> </a:t>
            </a:r>
            <a:r>
              <a:rPr sz="1800" b="1" spc="-25" dirty="0">
                <a:latin typeface="Courier New"/>
                <a:cs typeface="Courier New"/>
              </a:rPr>
              <a:t>50;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13816" y="3176016"/>
            <a:ext cx="7019925" cy="1804670"/>
            <a:chOff x="813816" y="3176016"/>
            <a:chExt cx="7019925" cy="180467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3816" y="3176016"/>
              <a:ext cx="7019544" cy="180441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29640" y="4517136"/>
              <a:ext cx="6873240" cy="189230"/>
            </a:xfrm>
            <a:custGeom>
              <a:avLst/>
              <a:gdLst/>
              <a:ahLst/>
              <a:cxnLst/>
              <a:rect l="l" t="t" r="r" b="b"/>
              <a:pathLst>
                <a:path w="6873240" h="189229">
                  <a:moveTo>
                    <a:pt x="0" y="188721"/>
                  </a:moveTo>
                  <a:lnTo>
                    <a:pt x="6873240" y="188721"/>
                  </a:lnTo>
                  <a:lnTo>
                    <a:pt x="6873240" y="0"/>
                  </a:lnTo>
                  <a:lnTo>
                    <a:pt x="0" y="0"/>
                  </a:lnTo>
                  <a:lnTo>
                    <a:pt x="0" y="188721"/>
                  </a:lnTo>
                  <a:close/>
                </a:path>
              </a:pathLst>
            </a:custGeom>
            <a:ln w="24384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2727" rIns="0" bIns="0" rtlCol="0">
            <a:spAutoFit/>
          </a:bodyPr>
          <a:lstStyle/>
          <a:p>
            <a:pPr marL="1997710" marR="5080" indent="-1811655">
              <a:lnSpc>
                <a:spcPct val="106500"/>
              </a:lnSpc>
              <a:spcBef>
                <a:spcPts val="100"/>
              </a:spcBef>
            </a:pPr>
            <a:r>
              <a:rPr dirty="0"/>
              <a:t>Using</a:t>
            </a:r>
            <a:r>
              <a:rPr spc="-45" dirty="0"/>
              <a:t> </a:t>
            </a:r>
            <a:r>
              <a:rPr dirty="0"/>
              <a:t>the</a:t>
            </a:r>
            <a:r>
              <a:rPr spc="5" dirty="0"/>
              <a:t> </a:t>
            </a:r>
            <a:r>
              <a:rPr dirty="0">
                <a:latin typeface="Courier New"/>
                <a:cs typeface="Courier New"/>
              </a:rPr>
              <a:t>WITH</a:t>
            </a:r>
            <a:r>
              <a:rPr spc="-8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CHECK</a:t>
            </a:r>
            <a:r>
              <a:rPr spc="-10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OPTION</a:t>
            </a:r>
            <a:r>
              <a:rPr spc="-1045" dirty="0">
                <a:latin typeface="Courier New"/>
                <a:cs typeface="Courier New"/>
              </a:rPr>
              <a:t> </a:t>
            </a:r>
            <a:r>
              <a:rPr spc="-10" dirty="0"/>
              <a:t>Keyword </a:t>
            </a:r>
            <a:r>
              <a:rPr dirty="0"/>
              <a:t>on</a:t>
            </a:r>
            <a:r>
              <a:rPr spc="-15" dirty="0"/>
              <a:t> </a:t>
            </a:r>
            <a:r>
              <a:rPr dirty="0"/>
              <a:t>DML</a:t>
            </a:r>
            <a:r>
              <a:rPr spc="-15" dirty="0"/>
              <a:t> </a:t>
            </a:r>
            <a:r>
              <a:rPr spc="-10" dirty="0"/>
              <a:t>Statements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3211" y="1824304"/>
            <a:ext cx="6924040" cy="14027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17830" indent="-405130">
              <a:lnSpc>
                <a:spcPts val="2570"/>
              </a:lnSpc>
              <a:spcBef>
                <a:spcPts val="11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subquery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identify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57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columns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DML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statement.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384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WITH</a:t>
            </a:r>
            <a:r>
              <a:rPr sz="2200" b="1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CHECK</a:t>
            </a:r>
            <a:r>
              <a:rPr sz="2200" b="1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OPTION</a:t>
            </a:r>
            <a:r>
              <a:rPr sz="2200" b="1" spc="-6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keyword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prohibits</a:t>
            </a:r>
            <a:r>
              <a:rPr sz="22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ct val="100000"/>
              </a:lnSpc>
              <a:spcBef>
                <a:spcPts val="25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changing</a:t>
            </a:r>
            <a:r>
              <a:rPr sz="2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rows</a:t>
            </a:r>
            <a:r>
              <a:rPr sz="22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subquery.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02208" y="3608832"/>
            <a:ext cx="7538084" cy="2432685"/>
            <a:chOff x="902208" y="3608832"/>
            <a:chExt cx="7538084" cy="2432685"/>
          </a:xfrm>
        </p:grpSpPr>
        <p:sp>
          <p:nvSpPr>
            <p:cNvPr id="6" name="object 6"/>
            <p:cNvSpPr/>
            <p:nvPr/>
          </p:nvSpPr>
          <p:spPr>
            <a:xfrm>
              <a:off x="914400" y="3621024"/>
              <a:ext cx="7513320" cy="2407920"/>
            </a:xfrm>
            <a:custGeom>
              <a:avLst/>
              <a:gdLst/>
              <a:ahLst/>
              <a:cxnLst/>
              <a:rect l="l" t="t" r="r" b="b"/>
              <a:pathLst>
                <a:path w="7513320" h="2407920">
                  <a:moveTo>
                    <a:pt x="7513320" y="0"/>
                  </a:moveTo>
                  <a:lnTo>
                    <a:pt x="0" y="0"/>
                  </a:lnTo>
                  <a:lnTo>
                    <a:pt x="0" y="2407920"/>
                  </a:lnTo>
                  <a:lnTo>
                    <a:pt x="7513320" y="2407920"/>
                  </a:lnTo>
                  <a:lnTo>
                    <a:pt x="751332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4400" y="3621024"/>
              <a:ext cx="7513320" cy="2407920"/>
            </a:xfrm>
            <a:custGeom>
              <a:avLst/>
              <a:gdLst/>
              <a:ahLst/>
              <a:cxnLst/>
              <a:rect l="l" t="t" r="r" b="b"/>
              <a:pathLst>
                <a:path w="7513320" h="2407920">
                  <a:moveTo>
                    <a:pt x="0" y="2407920"/>
                  </a:moveTo>
                  <a:lnTo>
                    <a:pt x="7513320" y="2407920"/>
                  </a:lnTo>
                  <a:lnTo>
                    <a:pt x="7513320" y="0"/>
                  </a:lnTo>
                  <a:lnTo>
                    <a:pt x="0" y="0"/>
                  </a:lnTo>
                  <a:lnTo>
                    <a:pt x="0" y="240792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18336" y="3580257"/>
            <a:ext cx="7077709" cy="2341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ts val="1885"/>
              </a:lnSpc>
              <a:spcBef>
                <a:spcPts val="105"/>
              </a:spcBef>
              <a:tabLst>
                <a:tab pos="1588135" algn="l"/>
              </a:tabLst>
            </a:pPr>
            <a:r>
              <a:rPr sz="1600" b="1" dirty="0">
                <a:latin typeface="Courier New"/>
                <a:cs typeface="Courier New"/>
              </a:rPr>
              <a:t>INSERT</a:t>
            </a:r>
            <a:r>
              <a:rPr sz="1600" b="1" spc="-30" dirty="0">
                <a:latin typeface="Courier New"/>
                <a:cs typeface="Courier New"/>
              </a:rPr>
              <a:t> </a:t>
            </a:r>
            <a:r>
              <a:rPr sz="1600" b="1" spc="-20" dirty="0">
                <a:latin typeface="Courier New"/>
                <a:cs typeface="Courier New"/>
              </a:rPr>
              <a:t>INTO</a:t>
            </a:r>
            <a:r>
              <a:rPr sz="1600" b="1" dirty="0">
                <a:latin typeface="Courier New"/>
                <a:cs typeface="Courier New"/>
              </a:rPr>
              <a:t>	(SELECT</a:t>
            </a:r>
            <a:r>
              <a:rPr sz="1600" b="1" spc="-4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employee_id,</a:t>
            </a:r>
            <a:r>
              <a:rPr sz="1600" b="1" spc="-3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last_name,</a:t>
            </a:r>
            <a:r>
              <a:rPr sz="1600" b="1" spc="-35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email,</a:t>
            </a:r>
            <a:endParaRPr sz="1600">
              <a:latin typeface="Courier New"/>
              <a:cs typeface="Courier New"/>
            </a:endParaRPr>
          </a:p>
          <a:p>
            <a:pPr marL="1710055" marR="1941830" indent="365760">
              <a:lnSpc>
                <a:spcPts val="1610"/>
              </a:lnSpc>
              <a:spcBef>
                <a:spcPts val="275"/>
              </a:spcBef>
              <a:tabLst>
                <a:tab pos="2564130" algn="l"/>
              </a:tabLst>
            </a:pPr>
            <a:r>
              <a:rPr sz="1600" b="1" dirty="0">
                <a:latin typeface="Courier New"/>
                <a:cs typeface="Courier New"/>
              </a:rPr>
              <a:t>hire_date,</a:t>
            </a:r>
            <a:r>
              <a:rPr sz="1600" b="1" spc="-5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job_id,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salary </a:t>
            </a:r>
            <a:r>
              <a:rPr sz="1600" b="1" spc="-20" dirty="0">
                <a:latin typeface="Courier New"/>
                <a:cs typeface="Courier New"/>
              </a:rPr>
              <a:t>FROM</a:t>
            </a:r>
            <a:r>
              <a:rPr sz="1600" b="1" dirty="0">
                <a:latin typeface="Courier New"/>
                <a:cs typeface="Courier New"/>
              </a:rPr>
              <a:t>	</a:t>
            </a:r>
            <a:r>
              <a:rPr sz="1600" b="1" spc="-10" dirty="0">
                <a:latin typeface="Courier New"/>
                <a:cs typeface="Courier New"/>
              </a:rPr>
              <a:t>employees</a:t>
            </a:r>
            <a:endParaRPr sz="1600">
              <a:latin typeface="Courier New"/>
              <a:cs typeface="Courier New"/>
            </a:endParaRPr>
          </a:p>
          <a:p>
            <a:pPr marL="1710055">
              <a:lnSpc>
                <a:spcPts val="1425"/>
              </a:lnSpc>
              <a:tabLst>
                <a:tab pos="2567305" algn="l"/>
              </a:tabLst>
            </a:pPr>
            <a:r>
              <a:rPr sz="1600" b="1" spc="-10" dirty="0">
                <a:latin typeface="Courier New"/>
                <a:cs typeface="Courier New"/>
              </a:rPr>
              <a:t>WHERE</a:t>
            </a:r>
            <a:r>
              <a:rPr sz="1600" b="1" dirty="0">
                <a:latin typeface="Courier New"/>
                <a:cs typeface="Courier New"/>
              </a:rPr>
              <a:t>	department_id</a:t>
            </a:r>
            <a:r>
              <a:rPr sz="1600" b="1" spc="-3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4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50</a:t>
            </a:r>
            <a:r>
              <a:rPr sz="1600" b="1" spc="-35" dirty="0"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FA0028"/>
                </a:solidFill>
                <a:latin typeface="Courier New"/>
                <a:cs typeface="Courier New"/>
              </a:rPr>
              <a:t>WITH</a:t>
            </a:r>
            <a:r>
              <a:rPr sz="1600" b="1" spc="-20" dirty="0">
                <a:solidFill>
                  <a:srgbClr val="FA0028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FA0028"/>
                </a:solidFill>
                <a:latin typeface="Courier New"/>
                <a:cs typeface="Courier New"/>
              </a:rPr>
              <a:t>CHECK</a:t>
            </a:r>
            <a:r>
              <a:rPr sz="1600" b="1" spc="-130" dirty="0">
                <a:solidFill>
                  <a:srgbClr val="FA0028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FA0028"/>
                </a:solidFill>
                <a:latin typeface="Courier New"/>
                <a:cs typeface="Courier New"/>
              </a:rPr>
              <a:t>OPTION</a:t>
            </a:r>
            <a:r>
              <a:rPr sz="1600" b="1" spc="-10" dirty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975360" marR="1947545" indent="-975994">
              <a:lnSpc>
                <a:spcPct val="83100"/>
              </a:lnSpc>
              <a:spcBef>
                <a:spcPts val="170"/>
              </a:spcBef>
            </a:pPr>
            <a:r>
              <a:rPr sz="1600" b="1" dirty="0">
                <a:latin typeface="Courier New"/>
                <a:cs typeface="Courier New"/>
              </a:rPr>
              <a:t>VALUES</a:t>
            </a:r>
            <a:r>
              <a:rPr sz="1600" b="1" spc="-4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(99998,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'Smith',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'JSMITH', TO_DATE('07-JUN-</a:t>
            </a:r>
            <a:r>
              <a:rPr sz="1600" b="1" dirty="0">
                <a:latin typeface="Courier New"/>
                <a:cs typeface="Courier New"/>
              </a:rPr>
              <a:t>99',</a:t>
            </a:r>
            <a:r>
              <a:rPr sz="1600" b="1" spc="2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'DD-</a:t>
            </a:r>
            <a:r>
              <a:rPr sz="1600" b="1" spc="-10" dirty="0">
                <a:latin typeface="Courier New"/>
                <a:cs typeface="Courier New"/>
              </a:rPr>
              <a:t>MON-RR'), </a:t>
            </a:r>
            <a:r>
              <a:rPr sz="1600" b="1" dirty="0">
                <a:latin typeface="Courier New"/>
                <a:cs typeface="Courier New"/>
              </a:rPr>
              <a:t>'ST_CLERK',</a:t>
            </a:r>
            <a:r>
              <a:rPr sz="1600" b="1" spc="-105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5000);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ts val="1370"/>
              </a:lnSpc>
            </a:pPr>
            <a:r>
              <a:rPr sz="1600" b="1" dirty="0">
                <a:latin typeface="Courier New"/>
                <a:cs typeface="Courier New"/>
              </a:rPr>
              <a:t>INSERT</a:t>
            </a:r>
            <a:r>
              <a:rPr sz="1600" b="1" spc="-30" dirty="0">
                <a:latin typeface="Courier New"/>
                <a:cs typeface="Courier New"/>
              </a:rPr>
              <a:t> </a:t>
            </a:r>
            <a:r>
              <a:rPr sz="1600" b="1" spc="-20" dirty="0">
                <a:latin typeface="Courier New"/>
                <a:cs typeface="Courier New"/>
              </a:rPr>
              <a:t>INTO</a:t>
            </a:r>
            <a:endParaRPr sz="1600">
              <a:latin typeface="Courier New"/>
              <a:cs typeface="Courier New"/>
            </a:endParaRPr>
          </a:p>
          <a:p>
            <a:pPr marR="5118735" indent="1097280">
              <a:lnSpc>
                <a:spcPts val="1580"/>
              </a:lnSpc>
              <a:spcBef>
                <a:spcPts val="170"/>
              </a:spcBef>
            </a:pPr>
            <a:r>
              <a:rPr sz="1600" b="1" spc="-50" dirty="0">
                <a:latin typeface="Courier New"/>
                <a:cs typeface="Courier New"/>
              </a:rPr>
              <a:t>*</a:t>
            </a:r>
            <a:r>
              <a:rPr sz="1600" b="1" spc="50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ERROR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at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line</a:t>
            </a:r>
            <a:r>
              <a:rPr sz="1600" b="1" spc="-15" dirty="0">
                <a:latin typeface="Courier New"/>
                <a:cs typeface="Courier New"/>
              </a:rPr>
              <a:t> </a:t>
            </a:r>
            <a:r>
              <a:rPr sz="1600" b="1" spc="-25" dirty="0">
                <a:latin typeface="Courier New"/>
                <a:cs typeface="Courier New"/>
              </a:rPr>
              <a:t>1: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ts val="1760"/>
              </a:lnSpc>
            </a:pPr>
            <a:r>
              <a:rPr sz="1600" b="1" spc="-10" dirty="0">
                <a:latin typeface="Courier New"/>
                <a:cs typeface="Courier New"/>
              </a:rPr>
              <a:t>ORA-</a:t>
            </a:r>
            <a:r>
              <a:rPr sz="1600" b="1" dirty="0">
                <a:latin typeface="Courier New"/>
                <a:cs typeface="Courier New"/>
              </a:rPr>
              <a:t>01402:</a:t>
            </a:r>
            <a:r>
              <a:rPr sz="1600" b="1" spc="-4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view</a:t>
            </a:r>
            <a:r>
              <a:rPr sz="1600" b="1" spc="-5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WITH</a:t>
            </a:r>
            <a:r>
              <a:rPr sz="1600" b="1" spc="-5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CHECK</a:t>
            </a:r>
            <a:r>
              <a:rPr sz="1600" b="1" spc="-5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OPTION</a:t>
            </a:r>
            <a:r>
              <a:rPr sz="1600" b="1" spc="-4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where-</a:t>
            </a:r>
            <a:r>
              <a:rPr sz="1600" b="1" dirty="0">
                <a:latin typeface="Courier New"/>
                <a:cs typeface="Courier New"/>
              </a:rPr>
              <a:t>clause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violation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129" rIns="0" bIns="0" rtlCol="0">
            <a:spAutoFit/>
          </a:bodyPr>
          <a:lstStyle/>
          <a:p>
            <a:pPr marL="375285">
              <a:lnSpc>
                <a:spcPct val="100000"/>
              </a:lnSpc>
              <a:spcBef>
                <a:spcPts val="110"/>
              </a:spcBef>
            </a:pPr>
            <a:r>
              <a:rPr dirty="0"/>
              <a:t>Overview</a:t>
            </a:r>
            <a:r>
              <a:rPr spc="-2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dirty="0"/>
              <a:t>Explicit</a:t>
            </a:r>
            <a:r>
              <a:rPr spc="-100" dirty="0"/>
              <a:t> </a:t>
            </a:r>
            <a:r>
              <a:rPr dirty="0"/>
              <a:t>Default</a:t>
            </a:r>
            <a:r>
              <a:rPr spc="-25" dirty="0"/>
              <a:t> </a:t>
            </a:r>
            <a:r>
              <a:rPr spc="-10" dirty="0"/>
              <a:t>Feature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41019" y="1808733"/>
            <a:ext cx="7034530" cy="32283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415925" marR="194945" indent="-403860" algn="just">
              <a:lnSpc>
                <a:spcPct val="95000"/>
              </a:lnSpc>
              <a:spcBef>
                <a:spcPts val="24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explicit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default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feature,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the 	</a:t>
            </a: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DEFAULT</a:t>
            </a:r>
            <a:r>
              <a:rPr sz="2200" b="1" spc="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keyword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value where</a:t>
            </a:r>
            <a:r>
              <a:rPr sz="22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the 	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default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desired.</a:t>
            </a:r>
            <a:endParaRPr sz="2200">
              <a:latin typeface="Arial"/>
              <a:cs typeface="Arial"/>
            </a:endParaRPr>
          </a:p>
          <a:p>
            <a:pPr marL="415925" marR="5080" indent="-403860" algn="just">
              <a:lnSpc>
                <a:spcPts val="2520"/>
              </a:lnSpc>
              <a:spcBef>
                <a:spcPts val="102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addition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feature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compliance</a:t>
            </a:r>
            <a:r>
              <a:rPr sz="22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with 	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SQL: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1999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Standard.</a:t>
            </a:r>
            <a:endParaRPr sz="2200">
              <a:latin typeface="Arial"/>
              <a:cs typeface="Arial"/>
            </a:endParaRPr>
          </a:p>
          <a:p>
            <a:pPr marL="416559" indent="-403860" algn="just">
              <a:lnSpc>
                <a:spcPts val="2570"/>
              </a:lnSpc>
              <a:spcBef>
                <a:spcPts val="68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6559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22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allows</a:t>
            </a:r>
            <a:r>
              <a:rPr sz="22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where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57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default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should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be applied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data.</a:t>
            </a:r>
            <a:endParaRPr sz="2200">
              <a:latin typeface="Arial"/>
              <a:cs typeface="Arial"/>
            </a:endParaRPr>
          </a:p>
          <a:p>
            <a:pPr marL="416559" indent="-403860" algn="just">
              <a:lnSpc>
                <a:spcPts val="2615"/>
              </a:lnSpc>
              <a:spcBef>
                <a:spcPts val="434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6559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Explicit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defaults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INSERT</a:t>
            </a:r>
            <a:r>
              <a:rPr sz="2200" b="1" spc="-6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615"/>
              </a:lnSpc>
            </a:pP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2200" b="1" spc="-6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statements.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204595">
              <a:lnSpc>
                <a:spcPct val="100000"/>
              </a:lnSpc>
              <a:spcBef>
                <a:spcPts val="110"/>
              </a:spcBef>
            </a:pPr>
            <a:r>
              <a:rPr dirty="0"/>
              <a:t>Using</a:t>
            </a:r>
            <a:r>
              <a:rPr spc="-35" dirty="0"/>
              <a:t> </a:t>
            </a:r>
            <a:r>
              <a:rPr dirty="0"/>
              <a:t>Explicit</a:t>
            </a:r>
            <a:r>
              <a:rPr spc="-114" dirty="0"/>
              <a:t> </a:t>
            </a:r>
            <a:r>
              <a:rPr dirty="0"/>
              <a:t>Default</a:t>
            </a:r>
            <a:r>
              <a:rPr spc="-5" dirty="0"/>
              <a:t> </a:t>
            </a:r>
            <a:r>
              <a:rPr spc="-10" dirty="0"/>
              <a:t>Values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20496" y="2362200"/>
            <a:ext cx="7519034" cy="1045844"/>
            <a:chOff x="920496" y="2362200"/>
            <a:chExt cx="7519034" cy="1045844"/>
          </a:xfrm>
        </p:grpSpPr>
        <p:sp>
          <p:nvSpPr>
            <p:cNvPr id="5" name="object 5"/>
            <p:cNvSpPr/>
            <p:nvPr/>
          </p:nvSpPr>
          <p:spPr>
            <a:xfrm>
              <a:off x="932688" y="2374391"/>
              <a:ext cx="7494905" cy="1021080"/>
            </a:xfrm>
            <a:custGeom>
              <a:avLst/>
              <a:gdLst/>
              <a:ahLst/>
              <a:cxnLst/>
              <a:rect l="l" t="t" r="r" b="b"/>
              <a:pathLst>
                <a:path w="7494905" h="1021079">
                  <a:moveTo>
                    <a:pt x="7494523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7494523" y="1021079"/>
                  </a:lnTo>
                  <a:lnTo>
                    <a:pt x="7494523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2688" y="2374391"/>
              <a:ext cx="7494905" cy="1021080"/>
            </a:xfrm>
            <a:custGeom>
              <a:avLst/>
              <a:gdLst/>
              <a:ahLst/>
              <a:cxnLst/>
              <a:rect l="l" t="t" r="r" b="b"/>
              <a:pathLst>
                <a:path w="7494905" h="1021079">
                  <a:moveTo>
                    <a:pt x="0" y="1021079"/>
                  </a:moveTo>
                  <a:lnTo>
                    <a:pt x="7494523" y="1021079"/>
                  </a:lnTo>
                  <a:lnTo>
                    <a:pt x="7494523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902208" y="4017264"/>
            <a:ext cx="7538084" cy="695325"/>
            <a:chOff x="902208" y="4017264"/>
            <a:chExt cx="7538084" cy="695325"/>
          </a:xfrm>
        </p:grpSpPr>
        <p:sp>
          <p:nvSpPr>
            <p:cNvPr id="8" name="object 8"/>
            <p:cNvSpPr/>
            <p:nvPr/>
          </p:nvSpPr>
          <p:spPr>
            <a:xfrm>
              <a:off x="914400" y="4029456"/>
              <a:ext cx="7513320" cy="670560"/>
            </a:xfrm>
            <a:custGeom>
              <a:avLst/>
              <a:gdLst/>
              <a:ahLst/>
              <a:cxnLst/>
              <a:rect l="l" t="t" r="r" b="b"/>
              <a:pathLst>
                <a:path w="7513320" h="670560">
                  <a:moveTo>
                    <a:pt x="7513320" y="0"/>
                  </a:moveTo>
                  <a:lnTo>
                    <a:pt x="0" y="0"/>
                  </a:lnTo>
                  <a:lnTo>
                    <a:pt x="0" y="670559"/>
                  </a:lnTo>
                  <a:lnTo>
                    <a:pt x="7513320" y="670559"/>
                  </a:lnTo>
                  <a:lnTo>
                    <a:pt x="751332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14400" y="4029456"/>
              <a:ext cx="7513320" cy="670560"/>
            </a:xfrm>
            <a:custGeom>
              <a:avLst/>
              <a:gdLst/>
              <a:ahLst/>
              <a:cxnLst/>
              <a:rect l="l" t="t" r="r" b="b"/>
              <a:pathLst>
                <a:path w="7513320" h="670560">
                  <a:moveTo>
                    <a:pt x="0" y="670559"/>
                  </a:moveTo>
                  <a:lnTo>
                    <a:pt x="7513320" y="670559"/>
                  </a:lnTo>
                  <a:lnTo>
                    <a:pt x="7513320" y="0"/>
                  </a:lnTo>
                  <a:lnTo>
                    <a:pt x="0" y="0"/>
                  </a:lnTo>
                  <a:lnTo>
                    <a:pt x="0" y="670559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41628" y="1759712"/>
            <a:ext cx="343027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7830" indent="-405130">
              <a:lnSpc>
                <a:spcPct val="100000"/>
              </a:lnSpc>
              <a:spcBef>
                <a:spcPts val="10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DEFAULT</a:t>
            </a:r>
            <a:r>
              <a:rPr sz="2200" b="1" spc="-6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INSERT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32688" y="2374392"/>
            <a:ext cx="7494905" cy="102108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300"/>
              </a:spcBef>
            </a:pPr>
            <a:r>
              <a:rPr sz="1800" b="1" dirty="0">
                <a:latin typeface="Courier New"/>
                <a:cs typeface="Courier New"/>
              </a:rPr>
              <a:t>INSERT</a:t>
            </a:r>
            <a:r>
              <a:rPr sz="1800" b="1" spc="-8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INTO</a:t>
            </a:r>
            <a:r>
              <a:rPr sz="1800" b="1" spc="-12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departments</a:t>
            </a:r>
            <a:endParaRPr sz="18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(department_id,</a:t>
            </a:r>
            <a:r>
              <a:rPr sz="1800" b="1" spc="-19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department_name,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manager_id)</a:t>
            </a:r>
            <a:endParaRPr sz="1800">
              <a:latin typeface="Courier New"/>
              <a:cs typeface="Courier New"/>
            </a:endParaRPr>
          </a:p>
          <a:p>
            <a:pPr marL="103505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ourier New"/>
                <a:cs typeface="Courier New"/>
              </a:rPr>
              <a:t>VALUES</a:t>
            </a:r>
            <a:r>
              <a:rPr sz="1800" b="1" spc="-13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(300,</a:t>
            </a:r>
            <a:r>
              <a:rPr sz="1800" b="1" spc="-114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'Engineering',</a:t>
            </a:r>
            <a:r>
              <a:rPr sz="1800" b="1" spc="-155" dirty="0"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A0028"/>
                </a:solidFill>
                <a:latin typeface="Courier New"/>
                <a:cs typeface="Courier New"/>
              </a:rPr>
              <a:t>DEFAULT</a:t>
            </a:r>
            <a:r>
              <a:rPr sz="1800" b="1" spc="-10" dirty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1628" y="3504057"/>
            <a:ext cx="343027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7830" indent="-405130">
              <a:lnSpc>
                <a:spcPct val="100000"/>
              </a:lnSpc>
              <a:spcBef>
                <a:spcPts val="10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DEFAULT</a:t>
            </a:r>
            <a:r>
              <a:rPr sz="2200" b="1" spc="-6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4400" y="4029455"/>
            <a:ext cx="7513320" cy="6705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115"/>
              </a:spcBef>
            </a:pPr>
            <a:r>
              <a:rPr sz="1800" b="1" dirty="0">
                <a:latin typeface="Courier New"/>
                <a:cs typeface="Courier New"/>
              </a:rPr>
              <a:t>UPDATE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departments</a:t>
            </a:r>
            <a:endParaRPr sz="1800">
              <a:latin typeface="Courier New"/>
              <a:cs typeface="Courier New"/>
            </a:endParaRPr>
          </a:p>
          <a:p>
            <a:pPr marL="103505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SET</a:t>
            </a:r>
            <a:r>
              <a:rPr sz="1800" b="1" spc="-11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manager_id</a:t>
            </a:r>
            <a:r>
              <a:rPr sz="1800" b="1" spc="-11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A0028"/>
                </a:solidFill>
                <a:latin typeface="Courier New"/>
                <a:cs typeface="Courier New"/>
              </a:rPr>
              <a:t>DEFAULT</a:t>
            </a:r>
            <a:r>
              <a:rPr sz="1800" b="1" spc="-114" dirty="0">
                <a:solidFill>
                  <a:srgbClr val="FA0028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WHERE</a:t>
            </a:r>
            <a:r>
              <a:rPr sz="1800" b="1" spc="-13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department_id</a:t>
            </a:r>
            <a:r>
              <a:rPr sz="1800" b="1" spc="-10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155" dirty="0">
                <a:latin typeface="Courier New"/>
                <a:cs typeface="Courier New"/>
              </a:rPr>
              <a:t> </a:t>
            </a:r>
            <a:r>
              <a:rPr sz="1800" b="1" spc="-25" dirty="0">
                <a:latin typeface="Courier New"/>
                <a:cs typeface="Courier New"/>
              </a:rPr>
              <a:t>10;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6649" rIns="0" bIns="0" rtlCol="0">
            <a:spAutoFit/>
          </a:bodyPr>
          <a:lstStyle/>
          <a:p>
            <a:pPr marL="1851025">
              <a:lnSpc>
                <a:spcPct val="100000"/>
              </a:lnSpc>
              <a:spcBef>
                <a:spcPts val="110"/>
              </a:spcBef>
            </a:pPr>
            <a:r>
              <a:rPr dirty="0"/>
              <a:t>The</a:t>
            </a:r>
            <a:r>
              <a:rPr spc="-35" dirty="0"/>
              <a:t> </a:t>
            </a:r>
            <a:r>
              <a:rPr spc="-10" dirty="0">
                <a:latin typeface="Courier New"/>
                <a:cs typeface="Courier New"/>
              </a:rPr>
              <a:t>MERGE</a:t>
            </a:r>
            <a:r>
              <a:rPr spc="-990" dirty="0">
                <a:latin typeface="Courier New"/>
                <a:cs typeface="Courier New"/>
              </a:rPr>
              <a:t> </a:t>
            </a:r>
            <a:r>
              <a:rPr spc="-10" dirty="0"/>
              <a:t>Statement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41019" y="1801190"/>
            <a:ext cx="6486525" cy="2625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17830" indent="-405130">
              <a:lnSpc>
                <a:spcPts val="2570"/>
              </a:lnSpc>
              <a:spcBef>
                <a:spcPts val="11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Provides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ability</a:t>
            </a:r>
            <a:r>
              <a:rPr sz="22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conditionally</a:t>
            </a:r>
            <a:r>
              <a:rPr sz="22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update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57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insert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into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r>
              <a:rPr sz="2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ts val="2615"/>
              </a:lnSpc>
              <a:spcBef>
                <a:spcPts val="43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Performs</a:t>
            </a:r>
            <a:r>
              <a:rPr sz="22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2200" b="1" spc="-7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row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exists,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615"/>
              </a:lnSpc>
            </a:pP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INSERT</a:t>
            </a:r>
            <a:r>
              <a:rPr sz="2200" b="1" spc="-6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row:</a:t>
            </a:r>
            <a:endParaRPr sz="2200">
              <a:latin typeface="Arial"/>
              <a:cs typeface="Arial"/>
            </a:endParaRPr>
          </a:p>
          <a:p>
            <a:pPr marL="932815" lvl="1" indent="-401955">
              <a:lnSpc>
                <a:spcPct val="100000"/>
              </a:lnSpc>
              <a:spcBef>
                <a:spcPts val="1065"/>
              </a:spcBef>
              <a:buClr>
                <a:srgbClr val="FF3300"/>
              </a:buClr>
              <a:buFont typeface="Arial"/>
              <a:buChar char="–"/>
              <a:tabLst>
                <a:tab pos="932815" algn="l"/>
              </a:tabLst>
            </a:pP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Avoids</a:t>
            </a: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separate</a:t>
            </a:r>
            <a:r>
              <a:rPr sz="20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updates</a:t>
            </a:r>
            <a:endParaRPr sz="2000">
              <a:latin typeface="Arial"/>
              <a:cs typeface="Arial"/>
            </a:endParaRPr>
          </a:p>
          <a:p>
            <a:pPr marL="932815" lvl="1" indent="-401955">
              <a:lnSpc>
                <a:spcPct val="100000"/>
              </a:lnSpc>
              <a:spcBef>
                <a:spcPts val="700"/>
              </a:spcBef>
              <a:buClr>
                <a:srgbClr val="FF3300"/>
              </a:buClr>
              <a:buFont typeface="Arial"/>
              <a:buChar char="–"/>
              <a:tabLst>
                <a:tab pos="932815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Increases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performance</a:t>
            </a:r>
            <a:r>
              <a:rPr sz="20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ease</a:t>
            </a: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endParaRPr sz="2000">
              <a:latin typeface="Arial"/>
              <a:cs typeface="Arial"/>
            </a:endParaRPr>
          </a:p>
          <a:p>
            <a:pPr marL="932815" lvl="1" indent="-401955">
              <a:lnSpc>
                <a:spcPct val="100000"/>
              </a:lnSpc>
              <a:spcBef>
                <a:spcPts val="695"/>
              </a:spcBef>
              <a:buClr>
                <a:srgbClr val="FF3300"/>
              </a:buClr>
              <a:buFont typeface="Arial"/>
              <a:buChar char="–"/>
              <a:tabLst>
                <a:tab pos="932815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useful</a:t>
            </a:r>
            <a:r>
              <a:rPr sz="20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warehousing</a:t>
            </a:r>
            <a:r>
              <a:rPr sz="20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applications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6649" rIns="0" bIns="0" rtlCol="0">
            <a:spAutoFit/>
          </a:bodyPr>
          <a:lstStyle/>
          <a:p>
            <a:pPr marL="1216660">
              <a:lnSpc>
                <a:spcPct val="100000"/>
              </a:lnSpc>
              <a:spcBef>
                <a:spcPts val="110"/>
              </a:spcBef>
            </a:pPr>
            <a:r>
              <a:rPr dirty="0"/>
              <a:t>The</a:t>
            </a:r>
            <a:r>
              <a:rPr spc="-55" dirty="0"/>
              <a:t> </a:t>
            </a:r>
            <a:r>
              <a:rPr spc="-10" dirty="0">
                <a:latin typeface="Courier New"/>
                <a:cs typeface="Courier New"/>
              </a:rPr>
              <a:t>MERGE</a:t>
            </a:r>
            <a:r>
              <a:rPr spc="-990" dirty="0">
                <a:latin typeface="Courier New"/>
                <a:cs typeface="Courier New"/>
              </a:rPr>
              <a:t> </a:t>
            </a:r>
            <a:r>
              <a:rPr dirty="0"/>
              <a:t>Statement</a:t>
            </a:r>
            <a:r>
              <a:rPr spc="-50" dirty="0"/>
              <a:t> </a:t>
            </a:r>
            <a:r>
              <a:rPr spc="-10" dirty="0"/>
              <a:t>Syntax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20496" y="2755392"/>
            <a:ext cx="7528559" cy="2898775"/>
            <a:chOff x="920496" y="2755392"/>
            <a:chExt cx="7528559" cy="2898775"/>
          </a:xfrm>
        </p:grpSpPr>
        <p:sp>
          <p:nvSpPr>
            <p:cNvPr id="5" name="object 5"/>
            <p:cNvSpPr/>
            <p:nvPr/>
          </p:nvSpPr>
          <p:spPr>
            <a:xfrm>
              <a:off x="932688" y="2767584"/>
              <a:ext cx="7504430" cy="2874010"/>
            </a:xfrm>
            <a:custGeom>
              <a:avLst/>
              <a:gdLst/>
              <a:ahLst/>
              <a:cxnLst/>
              <a:rect l="l" t="t" r="r" b="b"/>
              <a:pathLst>
                <a:path w="7504430" h="2874010">
                  <a:moveTo>
                    <a:pt x="7503921" y="0"/>
                  </a:moveTo>
                  <a:lnTo>
                    <a:pt x="0" y="0"/>
                  </a:lnTo>
                  <a:lnTo>
                    <a:pt x="0" y="2873882"/>
                  </a:lnTo>
                  <a:lnTo>
                    <a:pt x="7503921" y="2873882"/>
                  </a:lnTo>
                  <a:lnTo>
                    <a:pt x="7503921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2688" y="2767584"/>
              <a:ext cx="7504430" cy="2874010"/>
            </a:xfrm>
            <a:custGeom>
              <a:avLst/>
              <a:gdLst/>
              <a:ahLst/>
              <a:cxnLst/>
              <a:rect l="l" t="t" r="r" b="b"/>
              <a:pathLst>
                <a:path w="7504430" h="2874010">
                  <a:moveTo>
                    <a:pt x="0" y="2873882"/>
                  </a:moveTo>
                  <a:lnTo>
                    <a:pt x="7503921" y="2873882"/>
                  </a:lnTo>
                  <a:lnTo>
                    <a:pt x="7503921" y="0"/>
                  </a:lnTo>
                  <a:lnTo>
                    <a:pt x="0" y="0"/>
                  </a:lnTo>
                  <a:lnTo>
                    <a:pt x="0" y="2873882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53211" y="1793493"/>
            <a:ext cx="6372225" cy="3739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510"/>
              </a:lnSpc>
              <a:spcBef>
                <a:spcPts val="105"/>
              </a:spcBef>
            </a:pP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conditionally</a:t>
            </a:r>
            <a:r>
              <a:rPr sz="22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insert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update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rows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51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MERGE</a:t>
            </a:r>
            <a:r>
              <a:rPr sz="2200" b="1" spc="-6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statement.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2200">
              <a:latin typeface="Arial"/>
              <a:cs typeface="Arial"/>
            </a:endParaRPr>
          </a:p>
          <a:p>
            <a:pPr marL="360045" marR="1393190" indent="-27432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ourier New"/>
                <a:cs typeface="Courier New"/>
              </a:rPr>
              <a:t>MERGE</a:t>
            </a:r>
            <a:r>
              <a:rPr sz="1800" b="1" spc="-13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INTO</a:t>
            </a:r>
            <a:r>
              <a:rPr sz="1800" b="1" spc="-120" dirty="0">
                <a:latin typeface="Courier New"/>
                <a:cs typeface="Courier New"/>
              </a:rPr>
              <a:t> </a:t>
            </a:r>
            <a:r>
              <a:rPr sz="1800" b="1" i="1" dirty="0">
                <a:latin typeface="Courier New"/>
                <a:cs typeface="Courier New"/>
              </a:rPr>
              <a:t>table_name</a:t>
            </a:r>
            <a:r>
              <a:rPr sz="1800" b="1" i="1" spc="-114" dirty="0">
                <a:latin typeface="Courier New"/>
                <a:cs typeface="Courier New"/>
              </a:rPr>
              <a:t> </a:t>
            </a:r>
            <a:r>
              <a:rPr sz="1800" b="1" i="1" spc="-10" dirty="0">
                <a:latin typeface="Courier New"/>
                <a:cs typeface="Courier New"/>
              </a:rPr>
              <a:t>table_alias </a:t>
            </a:r>
            <a:r>
              <a:rPr sz="1800" b="1" dirty="0">
                <a:latin typeface="Courier New"/>
                <a:cs typeface="Courier New"/>
              </a:rPr>
              <a:t>USING</a:t>
            </a:r>
            <a:r>
              <a:rPr sz="1800" b="1" spc="-13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(</a:t>
            </a:r>
            <a:r>
              <a:rPr sz="1800" b="1" i="1" spc="-10" dirty="0">
                <a:latin typeface="Courier New"/>
                <a:cs typeface="Courier New"/>
              </a:rPr>
              <a:t>table|view|sub_query</a:t>
            </a:r>
            <a:r>
              <a:rPr sz="1800" b="1" spc="-10" dirty="0">
                <a:latin typeface="Courier New"/>
                <a:cs typeface="Courier New"/>
              </a:rPr>
              <a:t>)</a:t>
            </a:r>
            <a:r>
              <a:rPr sz="1800" b="1" spc="-114" dirty="0">
                <a:latin typeface="Courier New"/>
                <a:cs typeface="Courier New"/>
              </a:rPr>
              <a:t> </a:t>
            </a:r>
            <a:r>
              <a:rPr sz="1800" b="1" i="1" spc="-10" dirty="0">
                <a:latin typeface="Courier New"/>
                <a:cs typeface="Courier New"/>
              </a:rPr>
              <a:t>alias </a:t>
            </a:r>
            <a:r>
              <a:rPr sz="1800" b="1" dirty="0">
                <a:latin typeface="Courier New"/>
                <a:cs typeface="Courier New"/>
              </a:rPr>
              <a:t>ON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(</a:t>
            </a:r>
            <a:r>
              <a:rPr sz="1800" b="1" i="1" dirty="0">
                <a:latin typeface="Courier New"/>
                <a:cs typeface="Courier New"/>
              </a:rPr>
              <a:t>join</a:t>
            </a:r>
            <a:r>
              <a:rPr sz="1800" b="1" i="1" spc="-80" dirty="0">
                <a:latin typeface="Courier New"/>
                <a:cs typeface="Courier New"/>
              </a:rPr>
              <a:t> </a:t>
            </a:r>
            <a:r>
              <a:rPr sz="1800" b="1" i="1" spc="-10" dirty="0">
                <a:latin typeface="Courier New"/>
                <a:cs typeface="Courier New"/>
              </a:rPr>
              <a:t>condition</a:t>
            </a:r>
            <a:r>
              <a:rPr sz="1800" b="1" spc="-10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360045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WHEN</a:t>
            </a:r>
            <a:r>
              <a:rPr sz="1800" b="1" spc="-8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MATCHED</a:t>
            </a:r>
            <a:r>
              <a:rPr sz="1800" b="1" spc="-210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THEN</a:t>
            </a:r>
            <a:endParaRPr sz="1800">
              <a:latin typeface="Courier New"/>
              <a:cs typeface="Courier New"/>
            </a:endParaRPr>
          </a:p>
          <a:p>
            <a:pPr marL="634365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ourier New"/>
                <a:cs typeface="Courier New"/>
              </a:rPr>
              <a:t>UPDATE</a:t>
            </a:r>
            <a:r>
              <a:rPr sz="1800" b="1" spc="-135" dirty="0">
                <a:latin typeface="Courier New"/>
                <a:cs typeface="Courier New"/>
              </a:rPr>
              <a:t> </a:t>
            </a:r>
            <a:r>
              <a:rPr sz="1800" b="1" spc="-25" dirty="0">
                <a:latin typeface="Courier New"/>
                <a:cs typeface="Courier New"/>
              </a:rPr>
              <a:t>SET</a:t>
            </a:r>
            <a:endParaRPr sz="1800">
              <a:latin typeface="Courier New"/>
              <a:cs typeface="Courier New"/>
            </a:endParaRPr>
          </a:p>
          <a:p>
            <a:pPr marL="634365">
              <a:lnSpc>
                <a:spcPct val="100000"/>
              </a:lnSpc>
            </a:pPr>
            <a:r>
              <a:rPr sz="1800" b="1" i="1" dirty="0">
                <a:latin typeface="Courier New"/>
                <a:cs typeface="Courier New"/>
              </a:rPr>
              <a:t>col1</a:t>
            </a:r>
            <a:r>
              <a:rPr sz="1800" b="1" i="1" spc="-55" dirty="0">
                <a:latin typeface="Courier New"/>
                <a:cs typeface="Courier New"/>
              </a:rPr>
              <a:t> </a:t>
            </a:r>
            <a:r>
              <a:rPr sz="1800" b="1" i="1" dirty="0">
                <a:latin typeface="Courier New"/>
                <a:cs typeface="Courier New"/>
              </a:rPr>
              <a:t>=</a:t>
            </a:r>
            <a:r>
              <a:rPr sz="1800" b="1" i="1" spc="-140" dirty="0">
                <a:latin typeface="Courier New"/>
                <a:cs typeface="Courier New"/>
              </a:rPr>
              <a:t> </a:t>
            </a:r>
            <a:r>
              <a:rPr sz="1800" b="1" i="1" spc="-10" dirty="0">
                <a:latin typeface="Courier New"/>
                <a:cs typeface="Courier New"/>
              </a:rPr>
              <a:t>col_val1,</a:t>
            </a:r>
            <a:endParaRPr sz="1800">
              <a:latin typeface="Courier New"/>
              <a:cs typeface="Courier New"/>
            </a:endParaRPr>
          </a:p>
          <a:p>
            <a:pPr marL="634365">
              <a:lnSpc>
                <a:spcPct val="100000"/>
              </a:lnSpc>
            </a:pPr>
            <a:r>
              <a:rPr sz="1800" b="1" i="1" dirty="0">
                <a:latin typeface="Courier New"/>
                <a:cs typeface="Courier New"/>
              </a:rPr>
              <a:t>col2</a:t>
            </a:r>
            <a:r>
              <a:rPr sz="1800" b="1" i="1" spc="-45" dirty="0">
                <a:latin typeface="Courier New"/>
                <a:cs typeface="Courier New"/>
              </a:rPr>
              <a:t> </a:t>
            </a:r>
            <a:r>
              <a:rPr sz="1800" b="1" i="1" dirty="0">
                <a:latin typeface="Courier New"/>
                <a:cs typeface="Courier New"/>
              </a:rPr>
              <a:t>=</a:t>
            </a:r>
            <a:r>
              <a:rPr sz="1800" b="1" i="1" spc="-114" dirty="0">
                <a:latin typeface="Courier New"/>
                <a:cs typeface="Courier New"/>
              </a:rPr>
              <a:t> </a:t>
            </a:r>
            <a:r>
              <a:rPr sz="1800" b="1" i="1" spc="-10" dirty="0">
                <a:latin typeface="Courier New"/>
                <a:cs typeface="Courier New"/>
              </a:rPr>
              <a:t>col2_val</a:t>
            </a:r>
            <a:endParaRPr sz="1800">
              <a:latin typeface="Courier New"/>
              <a:cs typeface="Courier New"/>
            </a:endParaRPr>
          </a:p>
          <a:p>
            <a:pPr marL="360045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WHEN</a:t>
            </a:r>
            <a:r>
              <a:rPr sz="1800" b="1" spc="-11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NOT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MATCHED</a:t>
            </a:r>
            <a:r>
              <a:rPr sz="1800" b="1" spc="-105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THEN</a:t>
            </a:r>
            <a:endParaRPr sz="1800">
              <a:latin typeface="Courier New"/>
              <a:cs typeface="Courier New"/>
            </a:endParaRPr>
          </a:p>
          <a:p>
            <a:pPr marL="634365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INSERT</a:t>
            </a:r>
            <a:r>
              <a:rPr sz="1800" b="1" spc="-13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(</a:t>
            </a:r>
            <a:r>
              <a:rPr sz="1800" b="1" i="1" spc="-10" dirty="0">
                <a:latin typeface="Courier New"/>
                <a:cs typeface="Courier New"/>
              </a:rPr>
              <a:t>column_list</a:t>
            </a:r>
            <a:r>
              <a:rPr sz="1800" b="1" spc="-10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634365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VALUES</a:t>
            </a:r>
            <a:r>
              <a:rPr sz="1800" b="1" spc="-18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(</a:t>
            </a:r>
            <a:r>
              <a:rPr sz="1800" b="1" i="1" spc="-10" dirty="0">
                <a:latin typeface="Courier New"/>
                <a:cs typeface="Courier New"/>
              </a:rPr>
              <a:t>column_values</a:t>
            </a:r>
            <a:r>
              <a:rPr sz="1800" b="1" spc="-10" dirty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22769" y="2587561"/>
            <a:ext cx="7607934" cy="3563620"/>
            <a:chOff x="822769" y="2587561"/>
            <a:chExt cx="7607934" cy="3563620"/>
          </a:xfrm>
        </p:grpSpPr>
        <p:sp>
          <p:nvSpPr>
            <p:cNvPr id="4" name="object 4"/>
            <p:cNvSpPr/>
            <p:nvPr/>
          </p:nvSpPr>
          <p:spPr>
            <a:xfrm>
              <a:off x="835152" y="2599943"/>
              <a:ext cx="7583170" cy="3538854"/>
            </a:xfrm>
            <a:custGeom>
              <a:avLst/>
              <a:gdLst/>
              <a:ahLst/>
              <a:cxnLst/>
              <a:rect l="l" t="t" r="r" b="b"/>
              <a:pathLst>
                <a:path w="7583170" h="3538854">
                  <a:moveTo>
                    <a:pt x="7583043" y="0"/>
                  </a:moveTo>
                  <a:lnTo>
                    <a:pt x="0" y="0"/>
                  </a:lnTo>
                  <a:lnTo>
                    <a:pt x="0" y="3538601"/>
                  </a:lnTo>
                  <a:lnTo>
                    <a:pt x="7583043" y="3538601"/>
                  </a:lnTo>
                  <a:lnTo>
                    <a:pt x="7583043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5152" y="2599943"/>
              <a:ext cx="7583170" cy="3538854"/>
            </a:xfrm>
            <a:custGeom>
              <a:avLst/>
              <a:gdLst/>
              <a:ahLst/>
              <a:cxnLst/>
              <a:rect l="l" t="t" r="r" b="b"/>
              <a:pathLst>
                <a:path w="7583170" h="3538854">
                  <a:moveTo>
                    <a:pt x="0" y="3538601"/>
                  </a:moveTo>
                  <a:lnTo>
                    <a:pt x="7583043" y="3538601"/>
                  </a:lnTo>
                  <a:lnTo>
                    <a:pt x="7583043" y="0"/>
                  </a:lnTo>
                  <a:lnTo>
                    <a:pt x="0" y="0"/>
                  </a:lnTo>
                  <a:lnTo>
                    <a:pt x="0" y="353860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686683" y="3839336"/>
            <a:ext cx="1849120" cy="5149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4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e.first_name,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4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e.last_name,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8836" y="3838778"/>
            <a:ext cx="1488440" cy="758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b="1" spc="-10" dirty="0">
                <a:latin typeface="Courier New"/>
                <a:cs typeface="Courier New"/>
              </a:rPr>
              <a:t>c.first_name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Courier New"/>
                <a:cs typeface="Courier New"/>
              </a:rPr>
              <a:t>c.last_name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25" dirty="0"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63167" y="4824984"/>
            <a:ext cx="2673350" cy="287020"/>
          </a:xfrm>
          <a:custGeom>
            <a:avLst/>
            <a:gdLst/>
            <a:ahLst/>
            <a:cxnLst/>
            <a:rect l="l" t="t" r="r" b="b"/>
            <a:pathLst>
              <a:path w="2673350" h="287020">
                <a:moveTo>
                  <a:pt x="2673096" y="0"/>
                </a:moveTo>
                <a:lnTo>
                  <a:pt x="0" y="0"/>
                </a:lnTo>
                <a:lnTo>
                  <a:pt x="0" y="286512"/>
                </a:lnTo>
                <a:lnTo>
                  <a:pt x="2673096" y="286512"/>
                </a:lnTo>
                <a:lnTo>
                  <a:pt x="2673096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63167" y="4574285"/>
            <a:ext cx="7019290" cy="14935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895" marR="2203450" indent="608965">
              <a:lnSpc>
                <a:spcPct val="100000"/>
              </a:lnSpc>
              <a:spcBef>
                <a:spcPts val="105"/>
              </a:spcBef>
              <a:tabLst>
                <a:tab pos="2737485" algn="l"/>
              </a:tabLst>
            </a:pPr>
            <a:r>
              <a:rPr sz="1600" b="1" spc="-10" dirty="0">
                <a:latin typeface="Courier New"/>
                <a:cs typeface="Courier New"/>
              </a:rPr>
              <a:t>c.department_id</a:t>
            </a:r>
            <a:r>
              <a:rPr sz="1600" b="1" dirty="0">
                <a:latin typeface="Courier New"/>
                <a:cs typeface="Courier New"/>
              </a:rPr>
              <a:t>	=</a:t>
            </a:r>
            <a:r>
              <a:rPr sz="1600" b="1" spc="-3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e.department_id </a:t>
            </a:r>
            <a:r>
              <a:rPr sz="1600" b="1" dirty="0">
                <a:latin typeface="Courier New"/>
                <a:cs typeface="Courier New"/>
              </a:rPr>
              <a:t>WHEN</a:t>
            </a:r>
            <a:r>
              <a:rPr sz="1600" b="1" spc="-3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NOT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MATCHED</a:t>
            </a:r>
            <a:r>
              <a:rPr sz="1600" b="1" spc="-85" dirty="0">
                <a:latin typeface="Courier New"/>
                <a:cs typeface="Courier New"/>
              </a:rPr>
              <a:t> </a:t>
            </a:r>
            <a:r>
              <a:rPr sz="1600" b="1" spc="-20" dirty="0">
                <a:latin typeface="Courier New"/>
                <a:cs typeface="Courier New"/>
              </a:rPr>
              <a:t>THEN</a:t>
            </a:r>
            <a:endParaRPr sz="1600">
              <a:latin typeface="Courier New"/>
              <a:cs typeface="Courier New"/>
            </a:endParaRPr>
          </a:p>
          <a:p>
            <a:pPr marL="1268095" marR="5080" indent="-1097280">
              <a:lnSpc>
                <a:spcPct val="99700"/>
              </a:lnSpc>
              <a:spcBef>
                <a:spcPts val="50"/>
              </a:spcBef>
            </a:pPr>
            <a:r>
              <a:rPr sz="1600" b="1" dirty="0">
                <a:latin typeface="Courier New"/>
                <a:cs typeface="Courier New"/>
              </a:rPr>
              <a:t>INSERT</a:t>
            </a:r>
            <a:r>
              <a:rPr sz="1600" b="1" spc="-7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VALUES</a:t>
            </a:r>
            <a:r>
              <a:rPr sz="2400" b="1" baseline="1736" dirty="0">
                <a:latin typeface="Courier New"/>
                <a:cs typeface="Courier New"/>
              </a:rPr>
              <a:t>(e.employee_id,</a:t>
            </a:r>
            <a:r>
              <a:rPr sz="2400" b="1" spc="-7" baseline="1736" dirty="0">
                <a:latin typeface="Courier New"/>
                <a:cs typeface="Courier New"/>
              </a:rPr>
              <a:t> </a:t>
            </a:r>
            <a:r>
              <a:rPr sz="2400" b="1" baseline="1736" dirty="0">
                <a:latin typeface="Courier New"/>
                <a:cs typeface="Courier New"/>
              </a:rPr>
              <a:t>e.first_name,</a:t>
            </a:r>
            <a:r>
              <a:rPr sz="2400" b="1" spc="-82" baseline="1736" dirty="0">
                <a:latin typeface="Courier New"/>
                <a:cs typeface="Courier New"/>
              </a:rPr>
              <a:t> </a:t>
            </a:r>
            <a:r>
              <a:rPr sz="2400" b="1" spc="-15" baseline="1736" dirty="0">
                <a:latin typeface="Courier New"/>
                <a:cs typeface="Courier New"/>
              </a:rPr>
              <a:t>e.last_name, </a:t>
            </a:r>
            <a:r>
              <a:rPr sz="1600" b="1" dirty="0">
                <a:latin typeface="Courier New"/>
                <a:cs typeface="Courier New"/>
              </a:rPr>
              <a:t>e.email,</a:t>
            </a:r>
            <a:r>
              <a:rPr sz="1600" b="1" spc="-5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e.phone_number,</a:t>
            </a:r>
            <a:r>
              <a:rPr sz="1600" b="1" spc="-3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e.hire_date,</a:t>
            </a:r>
            <a:r>
              <a:rPr sz="1600" b="1" spc="-5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e.job_id, </a:t>
            </a:r>
            <a:r>
              <a:rPr sz="1600" b="1" dirty="0">
                <a:latin typeface="Courier New"/>
                <a:cs typeface="Courier New"/>
              </a:rPr>
              <a:t>e.salary,</a:t>
            </a:r>
            <a:r>
              <a:rPr sz="1600" b="1" spc="-10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e.commission_pct,</a:t>
            </a:r>
            <a:r>
              <a:rPr sz="1600" b="1" spc="-75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e.manager_id, e.department_id);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2439670">
              <a:lnSpc>
                <a:spcPct val="100000"/>
              </a:lnSpc>
              <a:spcBef>
                <a:spcPts val="110"/>
              </a:spcBef>
            </a:pPr>
            <a:r>
              <a:rPr dirty="0"/>
              <a:t>Merging</a:t>
            </a:r>
            <a:r>
              <a:rPr spc="-114" dirty="0"/>
              <a:t> </a:t>
            </a:r>
            <a:r>
              <a:rPr spc="-20" dirty="0"/>
              <a:t>Rows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53211" y="1793239"/>
            <a:ext cx="7103745" cy="697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Insert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update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rows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COPY_EMP</a:t>
            </a:r>
            <a:r>
              <a:rPr sz="2200" b="1" spc="-6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match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EMPLOYEES</a:t>
            </a:r>
            <a:r>
              <a:rPr sz="2200" b="1" spc="-6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table.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2688" y="2660904"/>
            <a:ext cx="3105785" cy="304800"/>
          </a:xfrm>
          <a:prstGeom prst="rect">
            <a:avLst/>
          </a:prstGeom>
          <a:solidFill>
            <a:srgbClr val="FFFFCC"/>
          </a:solidFill>
          <a:ln w="18288">
            <a:solidFill>
              <a:srgbClr val="FF3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8740">
              <a:lnSpc>
                <a:spcPts val="1725"/>
              </a:lnSpc>
              <a:tabLst>
                <a:tab pos="2642870" algn="l"/>
              </a:tabLst>
            </a:pPr>
            <a:r>
              <a:rPr sz="1600" b="1" dirty="0">
                <a:latin typeface="Courier New"/>
                <a:cs typeface="Courier New"/>
              </a:rPr>
              <a:t>MERGE</a:t>
            </a:r>
            <a:r>
              <a:rPr sz="1600" b="1" spc="-3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INTO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copy_emp</a:t>
            </a:r>
            <a:r>
              <a:rPr sz="1600" b="1" dirty="0">
                <a:latin typeface="Courier New"/>
                <a:cs typeface="Courier New"/>
              </a:rPr>
              <a:t>	</a:t>
            </a:r>
            <a:r>
              <a:rPr sz="1600" b="1" spc="-50" dirty="0">
                <a:latin typeface="Courier New"/>
                <a:cs typeface="Courier New"/>
              </a:rPr>
              <a:t>c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43075" y="2866770"/>
            <a:ext cx="209677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latin typeface="Courier New"/>
                <a:cs typeface="Courier New"/>
              </a:rPr>
              <a:t>USING</a:t>
            </a:r>
            <a:r>
              <a:rPr sz="1600" b="1" spc="-3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employees</a:t>
            </a:r>
            <a:r>
              <a:rPr sz="1600" b="1" spc="-65" dirty="0">
                <a:latin typeface="Courier New"/>
                <a:cs typeface="Courier New"/>
              </a:rPr>
              <a:t> </a:t>
            </a:r>
            <a:r>
              <a:rPr sz="1600" b="1" spc="-50" dirty="0">
                <a:latin typeface="Courier New"/>
                <a:cs typeface="Courier New"/>
              </a:rPr>
              <a:t>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43075" y="3110611"/>
            <a:ext cx="417830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latin typeface="Courier New"/>
                <a:cs typeface="Courier New"/>
              </a:rPr>
              <a:t>ON</a:t>
            </a:r>
            <a:r>
              <a:rPr sz="1600" b="1" spc="-4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(c.employee_id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15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e.employee_id)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54024" y="3419855"/>
            <a:ext cx="2383790" cy="478790"/>
          </a:xfrm>
          <a:prstGeom prst="rect">
            <a:avLst/>
          </a:prstGeom>
          <a:solidFill>
            <a:srgbClr val="FFFFCC"/>
          </a:solidFill>
          <a:ln w="18288">
            <a:solidFill>
              <a:srgbClr val="FF3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ts val="1515"/>
              </a:lnSpc>
            </a:pPr>
            <a:r>
              <a:rPr sz="1600" b="1" dirty="0">
                <a:latin typeface="Courier New"/>
                <a:cs typeface="Courier New"/>
              </a:rPr>
              <a:t>WHEN</a:t>
            </a:r>
            <a:r>
              <a:rPr sz="1600" b="1" spc="-4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MATCHED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-20" dirty="0">
                <a:latin typeface="Courier New"/>
                <a:cs typeface="Courier New"/>
              </a:rPr>
              <a:t>THEN</a:t>
            </a:r>
            <a:endParaRPr sz="1600">
              <a:latin typeface="Courier New"/>
              <a:cs typeface="Courier New"/>
            </a:endParaRPr>
          </a:p>
          <a:p>
            <a:pPr marL="301625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UPDATE</a:t>
            </a:r>
            <a:r>
              <a:rPr sz="1600" b="1" spc="-30" dirty="0">
                <a:latin typeface="Courier New"/>
                <a:cs typeface="Courier New"/>
              </a:rPr>
              <a:t> </a:t>
            </a:r>
            <a:r>
              <a:rPr sz="1600" b="1" spc="-25" dirty="0">
                <a:latin typeface="Courier New"/>
                <a:cs typeface="Courier New"/>
              </a:rPr>
              <a:t>SET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54024" y="4815840"/>
            <a:ext cx="2691130" cy="612775"/>
          </a:xfrm>
          <a:custGeom>
            <a:avLst/>
            <a:gdLst/>
            <a:ahLst/>
            <a:cxnLst/>
            <a:rect l="l" t="t" r="r" b="b"/>
            <a:pathLst>
              <a:path w="2691129" h="612775">
                <a:moveTo>
                  <a:pt x="0" y="304800"/>
                </a:moveTo>
                <a:lnTo>
                  <a:pt x="2691003" y="304800"/>
                </a:lnTo>
                <a:lnTo>
                  <a:pt x="2691003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  <a:path w="2691129" h="612775">
                <a:moveTo>
                  <a:pt x="0" y="612648"/>
                </a:moveTo>
                <a:lnTo>
                  <a:pt x="1786001" y="612648"/>
                </a:lnTo>
                <a:lnTo>
                  <a:pt x="1786001" y="307848"/>
                </a:lnTo>
                <a:lnTo>
                  <a:pt x="0" y="307848"/>
                </a:lnTo>
                <a:lnTo>
                  <a:pt x="0" y="612648"/>
                </a:lnTo>
                <a:close/>
              </a:path>
            </a:pathLst>
          </a:custGeom>
          <a:ln w="18288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2439670">
              <a:lnSpc>
                <a:spcPct val="100000"/>
              </a:lnSpc>
              <a:spcBef>
                <a:spcPts val="110"/>
              </a:spcBef>
            </a:pPr>
            <a:r>
              <a:rPr dirty="0"/>
              <a:t>Merging</a:t>
            </a:r>
            <a:r>
              <a:rPr spc="-114" dirty="0"/>
              <a:t> </a:t>
            </a:r>
            <a:r>
              <a:rPr spc="-20" dirty="0"/>
              <a:t>Rows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896111" y="2895600"/>
            <a:ext cx="7525384" cy="1971675"/>
            <a:chOff x="896111" y="2895600"/>
            <a:chExt cx="7525384" cy="1971675"/>
          </a:xfrm>
        </p:grpSpPr>
        <p:sp>
          <p:nvSpPr>
            <p:cNvPr id="5" name="object 5"/>
            <p:cNvSpPr/>
            <p:nvPr/>
          </p:nvSpPr>
          <p:spPr>
            <a:xfrm>
              <a:off x="908303" y="2907791"/>
              <a:ext cx="7501255" cy="1947545"/>
            </a:xfrm>
            <a:custGeom>
              <a:avLst/>
              <a:gdLst/>
              <a:ahLst/>
              <a:cxnLst/>
              <a:rect l="l" t="t" r="r" b="b"/>
              <a:pathLst>
                <a:path w="7501255" h="1947545">
                  <a:moveTo>
                    <a:pt x="7501001" y="0"/>
                  </a:moveTo>
                  <a:lnTo>
                    <a:pt x="0" y="0"/>
                  </a:lnTo>
                  <a:lnTo>
                    <a:pt x="0" y="1947163"/>
                  </a:lnTo>
                  <a:lnTo>
                    <a:pt x="7501001" y="1947163"/>
                  </a:lnTo>
                  <a:lnTo>
                    <a:pt x="7501001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08303" y="2907791"/>
              <a:ext cx="7501255" cy="1947545"/>
            </a:xfrm>
            <a:custGeom>
              <a:avLst/>
              <a:gdLst/>
              <a:ahLst/>
              <a:cxnLst/>
              <a:rect l="l" t="t" r="r" b="b"/>
              <a:pathLst>
                <a:path w="7501255" h="1947545">
                  <a:moveTo>
                    <a:pt x="0" y="1947163"/>
                  </a:moveTo>
                  <a:lnTo>
                    <a:pt x="7501001" y="1947163"/>
                  </a:lnTo>
                  <a:lnTo>
                    <a:pt x="7501001" y="0"/>
                  </a:lnTo>
                  <a:lnTo>
                    <a:pt x="0" y="0"/>
                  </a:lnTo>
                  <a:lnTo>
                    <a:pt x="0" y="1947163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896111" y="1828800"/>
            <a:ext cx="7525384" cy="954405"/>
            <a:chOff x="896111" y="1828800"/>
            <a:chExt cx="7525384" cy="954405"/>
          </a:xfrm>
        </p:grpSpPr>
        <p:sp>
          <p:nvSpPr>
            <p:cNvPr id="8" name="object 8"/>
            <p:cNvSpPr/>
            <p:nvPr/>
          </p:nvSpPr>
          <p:spPr>
            <a:xfrm>
              <a:off x="908303" y="1840991"/>
              <a:ext cx="7501255" cy="929640"/>
            </a:xfrm>
            <a:custGeom>
              <a:avLst/>
              <a:gdLst/>
              <a:ahLst/>
              <a:cxnLst/>
              <a:rect l="l" t="t" r="r" b="b"/>
              <a:pathLst>
                <a:path w="7501255" h="929639">
                  <a:moveTo>
                    <a:pt x="7501001" y="0"/>
                  </a:moveTo>
                  <a:lnTo>
                    <a:pt x="0" y="0"/>
                  </a:lnTo>
                  <a:lnTo>
                    <a:pt x="0" y="929639"/>
                  </a:lnTo>
                  <a:lnTo>
                    <a:pt x="7501001" y="929639"/>
                  </a:lnTo>
                  <a:lnTo>
                    <a:pt x="7501001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08303" y="1840991"/>
              <a:ext cx="7501255" cy="929640"/>
            </a:xfrm>
            <a:custGeom>
              <a:avLst/>
              <a:gdLst/>
              <a:ahLst/>
              <a:cxnLst/>
              <a:rect l="l" t="t" r="r" b="b"/>
              <a:pathLst>
                <a:path w="7501255" h="929639">
                  <a:moveTo>
                    <a:pt x="0" y="929639"/>
                  </a:moveTo>
                  <a:lnTo>
                    <a:pt x="7501001" y="929639"/>
                  </a:lnTo>
                  <a:lnTo>
                    <a:pt x="7501001" y="0"/>
                  </a:lnTo>
                  <a:lnTo>
                    <a:pt x="0" y="0"/>
                  </a:lnTo>
                  <a:lnTo>
                    <a:pt x="0" y="929639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896111" y="5004815"/>
            <a:ext cx="7525384" cy="954405"/>
            <a:chOff x="896111" y="5004815"/>
            <a:chExt cx="7525384" cy="954405"/>
          </a:xfrm>
        </p:grpSpPr>
        <p:sp>
          <p:nvSpPr>
            <p:cNvPr id="11" name="object 11"/>
            <p:cNvSpPr/>
            <p:nvPr/>
          </p:nvSpPr>
          <p:spPr>
            <a:xfrm>
              <a:off x="908303" y="5017007"/>
              <a:ext cx="7501255" cy="929640"/>
            </a:xfrm>
            <a:custGeom>
              <a:avLst/>
              <a:gdLst/>
              <a:ahLst/>
              <a:cxnLst/>
              <a:rect l="l" t="t" r="r" b="b"/>
              <a:pathLst>
                <a:path w="7501255" h="929639">
                  <a:moveTo>
                    <a:pt x="7501001" y="0"/>
                  </a:moveTo>
                  <a:lnTo>
                    <a:pt x="0" y="0"/>
                  </a:lnTo>
                  <a:lnTo>
                    <a:pt x="0" y="929640"/>
                  </a:lnTo>
                  <a:lnTo>
                    <a:pt x="7501001" y="929640"/>
                  </a:lnTo>
                  <a:lnTo>
                    <a:pt x="7501001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08303" y="5017007"/>
              <a:ext cx="7501255" cy="929640"/>
            </a:xfrm>
            <a:custGeom>
              <a:avLst/>
              <a:gdLst/>
              <a:ahLst/>
              <a:cxnLst/>
              <a:rect l="l" t="t" r="r" b="b"/>
              <a:pathLst>
                <a:path w="7501255" h="929639">
                  <a:moveTo>
                    <a:pt x="0" y="929640"/>
                  </a:moveTo>
                  <a:lnTo>
                    <a:pt x="7501001" y="929640"/>
                  </a:lnTo>
                  <a:lnTo>
                    <a:pt x="7501001" y="0"/>
                  </a:lnTo>
                  <a:lnTo>
                    <a:pt x="0" y="0"/>
                  </a:lnTo>
                  <a:lnTo>
                    <a:pt x="0" y="92964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08303" y="1840992"/>
            <a:ext cx="7501255" cy="929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505">
              <a:lnSpc>
                <a:spcPts val="1365"/>
              </a:lnSpc>
            </a:pPr>
            <a:r>
              <a:rPr sz="1600" b="1" dirty="0">
                <a:latin typeface="Courier New"/>
                <a:cs typeface="Courier New"/>
              </a:rPr>
              <a:t>SELECT</a:t>
            </a:r>
            <a:r>
              <a:rPr sz="1600" b="1" spc="-30" dirty="0">
                <a:latin typeface="Courier New"/>
                <a:cs typeface="Courier New"/>
              </a:rPr>
              <a:t> </a:t>
            </a:r>
            <a:r>
              <a:rPr sz="1600" b="1" spc="-50" dirty="0">
                <a:latin typeface="Courier New"/>
                <a:cs typeface="Courier New"/>
              </a:rPr>
              <a:t>*</a:t>
            </a:r>
            <a:endParaRPr sz="1600">
              <a:latin typeface="Courier New"/>
              <a:cs typeface="Courier New"/>
            </a:endParaRPr>
          </a:p>
          <a:p>
            <a:pPr marL="103505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FROM</a:t>
            </a:r>
            <a:r>
              <a:rPr sz="1600" b="1" spc="-35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COPY_EMP;</a:t>
            </a:r>
            <a:endParaRPr sz="1600">
              <a:latin typeface="Courier New"/>
              <a:cs typeface="Courier New"/>
            </a:endParaRPr>
          </a:p>
          <a:p>
            <a:pPr marL="103505">
              <a:lnSpc>
                <a:spcPct val="100000"/>
              </a:lnSpc>
              <a:spcBef>
                <a:spcPts val="1730"/>
              </a:spcBef>
            </a:pPr>
            <a:r>
              <a:rPr sz="1600" b="1" dirty="0">
                <a:latin typeface="Courier New"/>
                <a:cs typeface="Courier New"/>
              </a:rPr>
              <a:t>no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rows</a:t>
            </a:r>
            <a:r>
              <a:rPr sz="1600" b="1" spc="-15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selected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99540" y="2787697"/>
            <a:ext cx="4422140" cy="203327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R="1835785" algn="ctr">
              <a:lnSpc>
                <a:spcPct val="100000"/>
              </a:lnSpc>
              <a:spcBef>
                <a:spcPts val="320"/>
              </a:spcBef>
            </a:pPr>
            <a:r>
              <a:rPr sz="1600" b="1" dirty="0">
                <a:latin typeface="Courier New"/>
                <a:cs typeface="Courier New"/>
              </a:rPr>
              <a:t>MERGE</a:t>
            </a:r>
            <a:r>
              <a:rPr sz="1600" b="1" spc="-5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INTO</a:t>
            </a:r>
            <a:r>
              <a:rPr sz="1600" b="1" spc="-5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copy_emp</a:t>
            </a:r>
            <a:r>
              <a:rPr sz="1600" b="1" spc="-130" dirty="0">
                <a:latin typeface="Courier New"/>
                <a:cs typeface="Courier New"/>
              </a:rPr>
              <a:t> </a:t>
            </a:r>
            <a:r>
              <a:rPr sz="1600" b="1" spc="-50" dirty="0">
                <a:latin typeface="Courier New"/>
                <a:cs typeface="Courier New"/>
              </a:rPr>
              <a:t>c</a:t>
            </a:r>
            <a:endParaRPr sz="1600">
              <a:latin typeface="Courier New"/>
              <a:cs typeface="Courier New"/>
            </a:endParaRPr>
          </a:p>
          <a:p>
            <a:pPr marR="1826895" algn="ctr">
              <a:lnSpc>
                <a:spcPct val="100000"/>
              </a:lnSpc>
              <a:spcBef>
                <a:spcPts val="215"/>
              </a:spcBef>
            </a:pPr>
            <a:r>
              <a:rPr sz="1600" b="1" dirty="0">
                <a:latin typeface="Courier New"/>
                <a:cs typeface="Courier New"/>
              </a:rPr>
              <a:t>USING</a:t>
            </a:r>
            <a:r>
              <a:rPr sz="1600" b="1" spc="-3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employees</a:t>
            </a:r>
            <a:r>
              <a:rPr sz="1600" b="1" spc="-70" dirty="0">
                <a:latin typeface="Courier New"/>
                <a:cs typeface="Courier New"/>
              </a:rPr>
              <a:t> </a:t>
            </a:r>
            <a:r>
              <a:rPr sz="1600" b="1" spc="-50" dirty="0">
                <a:latin typeface="Courier New"/>
                <a:cs typeface="Courier New"/>
              </a:rPr>
              <a:t>e</a:t>
            </a:r>
            <a:endParaRPr sz="1600">
              <a:latin typeface="Courier New"/>
              <a:cs typeface="Courier New"/>
            </a:endParaRPr>
          </a:p>
          <a:p>
            <a:pPr marL="12700" marR="5080" indent="243840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ON</a:t>
            </a:r>
            <a:r>
              <a:rPr sz="1600" b="1" spc="-3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(c.employee_id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5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e.employee_id) </a:t>
            </a:r>
            <a:r>
              <a:rPr sz="1600" b="1" dirty="0">
                <a:latin typeface="Courier New"/>
                <a:cs typeface="Courier New"/>
              </a:rPr>
              <a:t>WHEN</a:t>
            </a:r>
            <a:r>
              <a:rPr sz="1600" b="1" spc="-4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MATCHED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-20" dirty="0">
                <a:latin typeface="Courier New"/>
                <a:cs typeface="Courier New"/>
              </a:rPr>
              <a:t>THEN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latin typeface="Courier New"/>
                <a:cs typeface="Courier New"/>
              </a:rPr>
              <a:t>UPDATE</a:t>
            </a:r>
            <a:r>
              <a:rPr sz="1600" b="1" spc="-40" dirty="0">
                <a:latin typeface="Courier New"/>
                <a:cs typeface="Courier New"/>
              </a:rPr>
              <a:t> </a:t>
            </a:r>
            <a:r>
              <a:rPr sz="1600" b="1" spc="-25" dirty="0">
                <a:latin typeface="Courier New"/>
                <a:cs typeface="Courier New"/>
              </a:rPr>
              <a:t>SET</a:t>
            </a:r>
            <a:endParaRPr sz="16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</a:pPr>
            <a:r>
              <a:rPr sz="1600" b="1" spc="-25" dirty="0"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  <a:p>
            <a:pPr marL="134620" marR="1848485" indent="-121920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WHEN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NOT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MATCHED</a:t>
            </a:r>
            <a:r>
              <a:rPr sz="1600" b="1" spc="-105" dirty="0">
                <a:latin typeface="Courier New"/>
                <a:cs typeface="Courier New"/>
              </a:rPr>
              <a:t> </a:t>
            </a:r>
            <a:r>
              <a:rPr sz="1600" b="1" spc="-20" dirty="0">
                <a:latin typeface="Courier New"/>
                <a:cs typeface="Courier New"/>
              </a:rPr>
              <a:t>THEN </a:t>
            </a:r>
            <a:r>
              <a:rPr sz="1600" b="1" dirty="0">
                <a:latin typeface="Courier New"/>
                <a:cs typeface="Courier New"/>
              </a:rPr>
              <a:t>INSERT</a:t>
            </a:r>
            <a:r>
              <a:rPr sz="1600" b="1" spc="-55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VALUES...;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8303" y="5017008"/>
            <a:ext cx="7501255" cy="929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505">
              <a:lnSpc>
                <a:spcPts val="1375"/>
              </a:lnSpc>
            </a:pPr>
            <a:r>
              <a:rPr sz="1600" b="1" dirty="0">
                <a:latin typeface="Courier New"/>
                <a:cs typeface="Courier New"/>
              </a:rPr>
              <a:t>SELECT</a:t>
            </a:r>
            <a:r>
              <a:rPr sz="1600" b="1" spc="-55" dirty="0">
                <a:latin typeface="Courier New"/>
                <a:cs typeface="Courier New"/>
              </a:rPr>
              <a:t> </a:t>
            </a:r>
            <a:r>
              <a:rPr sz="1600" b="1" spc="-50" dirty="0">
                <a:latin typeface="Courier New"/>
                <a:cs typeface="Courier New"/>
              </a:rPr>
              <a:t>*</a:t>
            </a:r>
            <a:endParaRPr sz="1600">
              <a:latin typeface="Courier New"/>
              <a:cs typeface="Courier New"/>
            </a:endParaRPr>
          </a:p>
          <a:p>
            <a:pPr marL="103505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FROM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COPY_EMP;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600">
              <a:latin typeface="Courier New"/>
              <a:cs typeface="Courier New"/>
            </a:endParaRPr>
          </a:p>
          <a:p>
            <a:pPr marL="103505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latin typeface="Courier New"/>
                <a:cs typeface="Courier New"/>
              </a:rPr>
              <a:t>20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rows</a:t>
            </a:r>
            <a:r>
              <a:rPr sz="1600" b="1" spc="-35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selected.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707514">
              <a:lnSpc>
                <a:spcPct val="100000"/>
              </a:lnSpc>
              <a:spcBef>
                <a:spcPts val="110"/>
              </a:spcBef>
            </a:pPr>
            <a:r>
              <a:rPr dirty="0"/>
              <a:t>Database</a:t>
            </a:r>
            <a:r>
              <a:rPr spc="-55" dirty="0"/>
              <a:t> </a:t>
            </a:r>
            <a:r>
              <a:rPr spc="-10" dirty="0"/>
              <a:t>Transactions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41019" y="1724405"/>
            <a:ext cx="6921500" cy="2307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630"/>
              </a:lnSpc>
              <a:spcBef>
                <a:spcPts val="105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transaction</a:t>
            </a:r>
            <a:r>
              <a:rPr sz="22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consists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630"/>
              </a:lnSpc>
            </a:pP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following: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ts val="2570"/>
              </a:lnSpc>
              <a:spcBef>
                <a:spcPts val="65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DML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statements</a:t>
            </a:r>
            <a:r>
              <a:rPr sz="22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which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constitute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consistent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57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change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72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DDL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statement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79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DCL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statement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0650" y="539572"/>
            <a:ext cx="3796029" cy="8813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13410" marR="5080" indent="-601345">
              <a:lnSpc>
                <a:spcPct val="100000"/>
              </a:lnSpc>
              <a:spcBef>
                <a:spcPts val="110"/>
              </a:spcBef>
            </a:pPr>
            <a:r>
              <a:rPr dirty="0"/>
              <a:t>Qualifying</a:t>
            </a:r>
            <a:r>
              <a:rPr spc="-90" dirty="0"/>
              <a:t> </a:t>
            </a:r>
            <a:r>
              <a:rPr spc="-25" dirty="0"/>
              <a:t>Ambiguous </a:t>
            </a:r>
            <a:r>
              <a:rPr dirty="0"/>
              <a:t>Column</a:t>
            </a:r>
            <a:r>
              <a:rPr spc="-55" dirty="0"/>
              <a:t> </a:t>
            </a:r>
            <a:r>
              <a:rPr spc="-20" dirty="0"/>
              <a:t>Names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3211" y="1824304"/>
            <a:ext cx="7168515" cy="18688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17830" indent="-405130">
              <a:lnSpc>
                <a:spcPts val="2570"/>
              </a:lnSpc>
              <a:spcBef>
                <a:spcPts val="11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prefixes</a:t>
            </a:r>
            <a:r>
              <a:rPr sz="22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qualify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names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57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multiple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tables.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72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Improve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performance</a:t>
            </a:r>
            <a:r>
              <a:rPr sz="22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prefixes.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ts val="2580"/>
              </a:lnSpc>
              <a:spcBef>
                <a:spcPts val="84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Distinguish</a:t>
            </a:r>
            <a:r>
              <a:rPr sz="22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columns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identical</a:t>
            </a:r>
            <a:r>
              <a:rPr sz="22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names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but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58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reside</a:t>
            </a:r>
            <a:r>
              <a:rPr sz="22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different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tables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r>
              <a:rPr sz="2200" b="1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aliases.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707514">
              <a:lnSpc>
                <a:spcPct val="100000"/>
              </a:lnSpc>
              <a:spcBef>
                <a:spcPts val="110"/>
              </a:spcBef>
            </a:pPr>
            <a:r>
              <a:rPr dirty="0"/>
              <a:t>Database</a:t>
            </a:r>
            <a:r>
              <a:rPr spc="-55" dirty="0"/>
              <a:t> </a:t>
            </a:r>
            <a:r>
              <a:rPr spc="-10" dirty="0"/>
              <a:t>Transactions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41019" y="1801190"/>
            <a:ext cx="6380480" cy="29857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17830" indent="-405130">
              <a:lnSpc>
                <a:spcPts val="2570"/>
              </a:lnSpc>
              <a:spcBef>
                <a:spcPts val="11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Begin when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first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DML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SQL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statement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570"/>
              </a:lnSpc>
            </a:pP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executed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72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End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one of</a:t>
            </a:r>
            <a:r>
              <a:rPr sz="2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following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events:</a:t>
            </a:r>
            <a:endParaRPr sz="2200">
              <a:latin typeface="Arial"/>
              <a:cs typeface="Arial"/>
            </a:endParaRPr>
          </a:p>
          <a:p>
            <a:pPr marL="932815" lvl="1" indent="-401955">
              <a:lnSpc>
                <a:spcPct val="100000"/>
              </a:lnSpc>
              <a:spcBef>
                <a:spcPts val="465"/>
              </a:spcBef>
              <a:buClr>
                <a:srgbClr val="FF3300"/>
              </a:buClr>
              <a:buFont typeface="Arial"/>
              <a:buChar char="–"/>
              <a:tabLst>
                <a:tab pos="932815" algn="l"/>
              </a:tabLst>
            </a:pP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Courier New"/>
                <a:cs typeface="Courier New"/>
              </a:rPr>
              <a:t>COMMIT</a:t>
            </a:r>
            <a:r>
              <a:rPr sz="2000" b="1" spc="-6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Courier New"/>
                <a:cs typeface="Courier New"/>
              </a:rPr>
              <a:t>ROLLBACK</a:t>
            </a:r>
            <a:r>
              <a:rPr sz="2000" b="1" spc="-6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statement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issued</a:t>
            </a:r>
            <a:endParaRPr sz="2000">
              <a:latin typeface="Arial"/>
              <a:cs typeface="Arial"/>
            </a:endParaRPr>
          </a:p>
          <a:p>
            <a:pPr marL="932815" lvl="1" indent="-401955">
              <a:lnSpc>
                <a:spcPts val="2355"/>
              </a:lnSpc>
              <a:spcBef>
                <a:spcPts val="1035"/>
              </a:spcBef>
              <a:buClr>
                <a:srgbClr val="FF3300"/>
              </a:buClr>
              <a:buFont typeface="Arial"/>
              <a:buChar char="–"/>
              <a:tabLst>
                <a:tab pos="932815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DDL</a:t>
            </a:r>
            <a:r>
              <a:rPr sz="20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0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DCL</a:t>
            </a: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statement</a:t>
            </a:r>
            <a:r>
              <a:rPr sz="20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executes</a:t>
            </a:r>
            <a:r>
              <a:rPr sz="20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(automatic</a:t>
            </a:r>
            <a:endParaRPr sz="2000">
              <a:latin typeface="Arial"/>
              <a:cs typeface="Arial"/>
            </a:endParaRPr>
          </a:p>
          <a:p>
            <a:pPr marL="933450">
              <a:lnSpc>
                <a:spcPts val="2355"/>
              </a:lnSpc>
            </a:pP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commit)</a:t>
            </a:r>
            <a:endParaRPr sz="2000">
              <a:latin typeface="Arial"/>
              <a:cs typeface="Arial"/>
            </a:endParaRPr>
          </a:p>
          <a:p>
            <a:pPr marL="932815" lvl="1" indent="-401955">
              <a:lnSpc>
                <a:spcPct val="100000"/>
              </a:lnSpc>
              <a:spcBef>
                <a:spcPts val="695"/>
              </a:spcBef>
              <a:buClr>
                <a:srgbClr val="FF3300"/>
              </a:buClr>
              <a:buFont typeface="Arial"/>
              <a:buChar char="–"/>
              <a:tabLst>
                <a:tab pos="932815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20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exits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SQL*Plus</a:t>
            </a:r>
            <a:endParaRPr sz="2000">
              <a:latin typeface="Arial"/>
              <a:cs typeface="Arial"/>
            </a:endParaRPr>
          </a:p>
          <a:p>
            <a:pPr marL="932815" lvl="1" indent="-401955">
              <a:lnSpc>
                <a:spcPct val="100000"/>
              </a:lnSpc>
              <a:spcBef>
                <a:spcPts val="695"/>
              </a:spcBef>
              <a:buClr>
                <a:srgbClr val="FF3300"/>
              </a:buClr>
              <a:buFont typeface="Arial"/>
              <a:buChar char="–"/>
              <a:tabLst>
                <a:tab pos="932815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crashes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3535" rIns="0" bIns="0" rtlCol="0">
            <a:spAutoFit/>
          </a:bodyPr>
          <a:lstStyle/>
          <a:p>
            <a:pPr marL="61594" algn="ctr">
              <a:lnSpc>
                <a:spcPct val="100000"/>
              </a:lnSpc>
              <a:spcBef>
                <a:spcPts val="110"/>
              </a:spcBef>
            </a:pPr>
            <a:r>
              <a:rPr dirty="0"/>
              <a:t>Advantages</a:t>
            </a:r>
            <a:r>
              <a:rPr spc="-5" dirty="0"/>
              <a:t> </a:t>
            </a:r>
            <a:r>
              <a:rPr dirty="0"/>
              <a:t>of</a:t>
            </a:r>
            <a:r>
              <a:rPr spc="-70" dirty="0"/>
              <a:t> </a:t>
            </a:r>
            <a:r>
              <a:rPr spc="-10" dirty="0">
                <a:latin typeface="Courier New"/>
                <a:cs typeface="Courier New"/>
              </a:rPr>
              <a:t>COMMIT</a:t>
            </a:r>
          </a:p>
          <a:p>
            <a:pPr marL="61594" algn="ctr">
              <a:lnSpc>
                <a:spcPct val="100000"/>
              </a:lnSpc>
            </a:pPr>
            <a:r>
              <a:rPr dirty="0"/>
              <a:t>and</a:t>
            </a:r>
            <a:r>
              <a:rPr spc="-25" dirty="0"/>
              <a:t> </a:t>
            </a:r>
            <a:r>
              <a:rPr spc="-10" dirty="0">
                <a:latin typeface="Courier New"/>
                <a:cs typeface="Courier New"/>
              </a:rPr>
              <a:t>ROLLBACK</a:t>
            </a:r>
            <a:r>
              <a:rPr spc="-1035" dirty="0">
                <a:latin typeface="Courier New"/>
                <a:cs typeface="Courier New"/>
              </a:rPr>
              <a:t> </a:t>
            </a:r>
            <a:r>
              <a:rPr spc="-10" dirty="0"/>
              <a:t>Statements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41019" y="1748587"/>
            <a:ext cx="6577965" cy="207835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COMMIT</a:t>
            </a:r>
            <a:r>
              <a:rPr sz="2200" b="1" spc="-6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ROLLBACK</a:t>
            </a:r>
            <a:r>
              <a:rPr sz="2200" b="1" spc="-6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statements,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2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can: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106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Ensure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consistency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ts val="2580"/>
              </a:lnSpc>
              <a:spcBef>
                <a:spcPts val="84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Preview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changes</a:t>
            </a:r>
            <a:r>
              <a:rPr sz="2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before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making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changes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580"/>
              </a:lnSpc>
            </a:pP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permanent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70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Group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logically</a:t>
            </a:r>
            <a:r>
              <a:rPr sz="22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related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operations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50338" y="539572"/>
            <a:ext cx="423481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Controlling</a:t>
            </a:r>
            <a:r>
              <a:rPr spc="-105" dirty="0"/>
              <a:t> </a:t>
            </a:r>
            <a:r>
              <a:rPr spc="-10" dirty="0"/>
              <a:t>Transactions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88083" y="4971364"/>
            <a:ext cx="171831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25" dirty="0">
                <a:solidFill>
                  <a:srgbClr val="FFFFCC"/>
                </a:solidFill>
                <a:latin typeface="Arial"/>
                <a:cs typeface="Arial"/>
              </a:rPr>
              <a:t>SAVEPOINT</a:t>
            </a:r>
            <a:r>
              <a:rPr sz="2000" b="1" spc="-85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000" b="1" spc="-50" dirty="0">
                <a:solidFill>
                  <a:srgbClr val="FFFFCC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88083" y="2919171"/>
            <a:ext cx="170878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35" dirty="0">
                <a:solidFill>
                  <a:srgbClr val="FFFFCC"/>
                </a:solidFill>
                <a:latin typeface="Arial"/>
                <a:cs typeface="Arial"/>
              </a:rPr>
              <a:t>SAVEPOINT</a:t>
            </a:r>
            <a:r>
              <a:rPr sz="2000" b="1" spc="-65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000" b="1" spc="-50" dirty="0">
                <a:solidFill>
                  <a:srgbClr val="FFFFCC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28216" y="2337816"/>
            <a:ext cx="1283335" cy="457200"/>
          </a:xfrm>
          <a:prstGeom prst="rect">
            <a:avLst/>
          </a:prstGeom>
          <a:solidFill>
            <a:srgbClr val="669900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670"/>
              </a:lnSpc>
            </a:pPr>
            <a:r>
              <a:rPr sz="2400" b="1" spc="-10" dirty="0">
                <a:solidFill>
                  <a:srgbClr val="FFFFFF"/>
                </a:solidFill>
                <a:latin typeface="Courier New"/>
                <a:cs typeface="Courier New"/>
              </a:rPr>
              <a:t>DELETE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28216" y="3383279"/>
            <a:ext cx="1283335" cy="457200"/>
          </a:xfrm>
          <a:prstGeom prst="rect">
            <a:avLst/>
          </a:prstGeom>
          <a:solidFill>
            <a:srgbClr val="FFCC00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675"/>
              </a:lnSpc>
            </a:pPr>
            <a:r>
              <a:rPr sz="2400" b="1" spc="-10" dirty="0">
                <a:solidFill>
                  <a:srgbClr val="FFFFFF"/>
                </a:solidFill>
                <a:latin typeface="Courier New"/>
                <a:cs typeface="Courier New"/>
              </a:rPr>
              <a:t>INSERT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28216" y="4416552"/>
            <a:ext cx="1283335" cy="457200"/>
          </a:xfrm>
          <a:prstGeom prst="rect">
            <a:avLst/>
          </a:prstGeom>
          <a:solidFill>
            <a:srgbClr val="6699FF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680"/>
              </a:lnSpc>
            </a:pPr>
            <a:r>
              <a:rPr sz="2400" b="1" spc="-10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28216" y="5431535"/>
            <a:ext cx="1283335" cy="457200"/>
          </a:xfrm>
          <a:prstGeom prst="rect">
            <a:avLst/>
          </a:prstGeom>
          <a:solidFill>
            <a:srgbClr val="FF6600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680"/>
              </a:lnSpc>
            </a:pPr>
            <a:r>
              <a:rPr sz="2400" b="1" spc="-10" dirty="0">
                <a:solidFill>
                  <a:srgbClr val="FFFFFF"/>
                </a:solidFill>
                <a:latin typeface="Courier New"/>
                <a:cs typeface="Courier New"/>
              </a:rPr>
              <a:t>INSERT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075944" y="1624583"/>
            <a:ext cx="137160" cy="4288790"/>
            <a:chOff x="1075944" y="1624583"/>
            <a:chExt cx="137160" cy="4288790"/>
          </a:xfrm>
        </p:grpSpPr>
        <p:sp>
          <p:nvSpPr>
            <p:cNvPr id="11" name="object 11"/>
            <p:cNvSpPr/>
            <p:nvPr/>
          </p:nvSpPr>
          <p:spPr>
            <a:xfrm>
              <a:off x="1143000" y="1624583"/>
              <a:ext cx="0" cy="4148454"/>
            </a:xfrm>
            <a:custGeom>
              <a:avLst/>
              <a:gdLst/>
              <a:ahLst/>
              <a:cxnLst/>
              <a:rect l="l" t="t" r="r" b="b"/>
              <a:pathLst>
                <a:path h="4148454">
                  <a:moveTo>
                    <a:pt x="0" y="0"/>
                  </a:moveTo>
                  <a:lnTo>
                    <a:pt x="0" y="4148201"/>
                  </a:lnTo>
                </a:path>
              </a:pathLst>
            </a:custGeom>
            <a:ln w="24384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5944" y="5699760"/>
              <a:ext cx="137159" cy="21335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849579" y="1238249"/>
            <a:ext cx="5130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i="1" spc="-20" dirty="0">
                <a:solidFill>
                  <a:srgbClr val="FFFFCC"/>
                </a:solidFill>
                <a:latin typeface="Courier New"/>
                <a:cs typeface="Courier New"/>
              </a:rPr>
              <a:t>Time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27707" y="1166376"/>
            <a:ext cx="1739900" cy="943610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975"/>
              </a:spcBef>
            </a:pPr>
            <a:r>
              <a:rPr sz="2000" b="1" i="1" spc="-10" dirty="0">
                <a:solidFill>
                  <a:srgbClr val="FFFFCC"/>
                </a:solidFill>
                <a:latin typeface="Courier New"/>
                <a:cs typeface="Courier New"/>
              </a:rPr>
              <a:t>COMMIT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Transaction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25495" y="5585561"/>
            <a:ext cx="19221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695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CC"/>
                </a:solidFill>
                <a:latin typeface="Courier New"/>
                <a:cs typeface="Courier New"/>
              </a:rPr>
              <a:t>ROLLBACK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FFFFCC"/>
                </a:solidFill>
                <a:latin typeface="Courier New"/>
                <a:cs typeface="Courier New"/>
              </a:rPr>
              <a:t>to</a:t>
            </a:r>
            <a:r>
              <a:rPr sz="1800" b="1" spc="-80" dirty="0">
                <a:solidFill>
                  <a:srgbClr val="FFFFCC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FFFCC"/>
                </a:solidFill>
                <a:latin typeface="Courier New"/>
                <a:cs typeface="Courier New"/>
              </a:rPr>
              <a:t>SAVEPOINT</a:t>
            </a:r>
            <a:r>
              <a:rPr sz="1800" b="1" spc="-145" dirty="0">
                <a:solidFill>
                  <a:srgbClr val="FFFFCC"/>
                </a:solidFill>
                <a:latin typeface="Courier New"/>
                <a:cs typeface="Courier New"/>
              </a:rPr>
              <a:t> </a:t>
            </a:r>
            <a:r>
              <a:rPr sz="1800" b="1" spc="-50" dirty="0">
                <a:solidFill>
                  <a:srgbClr val="FFFFCC"/>
                </a:solidFill>
                <a:latin typeface="Courier New"/>
                <a:cs typeface="Courier New"/>
              </a:rPr>
              <a:t>B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444240" y="5209032"/>
            <a:ext cx="902335" cy="400050"/>
            <a:chOff x="3444240" y="5209032"/>
            <a:chExt cx="902335" cy="400050"/>
          </a:xfrm>
        </p:grpSpPr>
        <p:sp>
          <p:nvSpPr>
            <p:cNvPr id="17" name="object 17"/>
            <p:cNvSpPr/>
            <p:nvPr/>
          </p:nvSpPr>
          <p:spPr>
            <a:xfrm>
              <a:off x="3581400" y="5276088"/>
              <a:ext cx="753110" cy="320040"/>
            </a:xfrm>
            <a:custGeom>
              <a:avLst/>
              <a:gdLst/>
              <a:ahLst/>
              <a:cxnLst/>
              <a:rect l="l" t="t" r="r" b="b"/>
              <a:pathLst>
                <a:path w="753110" h="320039">
                  <a:moveTo>
                    <a:pt x="752601" y="320040"/>
                  </a:moveTo>
                  <a:lnTo>
                    <a:pt x="752601" y="0"/>
                  </a:lnTo>
                  <a:lnTo>
                    <a:pt x="0" y="0"/>
                  </a:lnTo>
                </a:path>
              </a:pathLst>
            </a:custGeom>
            <a:ln w="24384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44240" y="5209032"/>
              <a:ext cx="213360" cy="137160"/>
            </a:xfrm>
            <a:custGeom>
              <a:avLst/>
              <a:gdLst/>
              <a:ahLst/>
              <a:cxnLst/>
              <a:rect l="l" t="t" r="r" b="b"/>
              <a:pathLst>
                <a:path w="213360" h="137160">
                  <a:moveTo>
                    <a:pt x="213360" y="0"/>
                  </a:moveTo>
                  <a:lnTo>
                    <a:pt x="0" y="70104"/>
                  </a:lnTo>
                  <a:lnTo>
                    <a:pt x="213360" y="137160"/>
                  </a:lnTo>
                  <a:lnTo>
                    <a:pt x="146304" y="70104"/>
                  </a:lnTo>
                  <a:lnTo>
                    <a:pt x="21336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481320" y="5561177"/>
            <a:ext cx="19221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695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CC"/>
                </a:solidFill>
                <a:latin typeface="Courier New"/>
                <a:cs typeface="Courier New"/>
              </a:rPr>
              <a:t>ROLLBACK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FFFFCC"/>
                </a:solidFill>
                <a:latin typeface="Courier New"/>
                <a:cs typeface="Courier New"/>
              </a:rPr>
              <a:t>to</a:t>
            </a:r>
            <a:r>
              <a:rPr sz="1800" b="1" spc="-80" dirty="0">
                <a:solidFill>
                  <a:srgbClr val="FFFFCC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FFFCC"/>
                </a:solidFill>
                <a:latin typeface="Courier New"/>
                <a:cs typeface="Courier New"/>
              </a:rPr>
              <a:t>SAVEPOINT</a:t>
            </a:r>
            <a:r>
              <a:rPr sz="1800" b="1" spc="-145" dirty="0">
                <a:solidFill>
                  <a:srgbClr val="FFFFCC"/>
                </a:solidFill>
                <a:latin typeface="Courier New"/>
                <a:cs typeface="Courier New"/>
              </a:rPr>
              <a:t> </a:t>
            </a:r>
            <a:r>
              <a:rPr sz="1800" b="1" spc="-50" dirty="0">
                <a:solidFill>
                  <a:srgbClr val="FFFFCC"/>
                </a:solidFill>
                <a:latin typeface="Courier New"/>
                <a:cs typeface="Courier New"/>
              </a:rPr>
              <a:t>A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523488" y="3157727"/>
            <a:ext cx="2920365" cy="2442210"/>
            <a:chOff x="3523488" y="3157727"/>
            <a:chExt cx="2920365" cy="2442210"/>
          </a:xfrm>
        </p:grpSpPr>
        <p:sp>
          <p:nvSpPr>
            <p:cNvPr id="21" name="object 21"/>
            <p:cNvSpPr/>
            <p:nvPr/>
          </p:nvSpPr>
          <p:spPr>
            <a:xfrm>
              <a:off x="3663696" y="3224783"/>
              <a:ext cx="2767330" cy="2362200"/>
            </a:xfrm>
            <a:custGeom>
              <a:avLst/>
              <a:gdLst/>
              <a:ahLst/>
              <a:cxnLst/>
              <a:rect l="l" t="t" r="r" b="b"/>
              <a:pathLst>
                <a:path w="2767329" h="2362200">
                  <a:moveTo>
                    <a:pt x="2767203" y="2362200"/>
                  </a:moveTo>
                  <a:lnTo>
                    <a:pt x="2767203" y="0"/>
                  </a:lnTo>
                  <a:lnTo>
                    <a:pt x="0" y="0"/>
                  </a:lnTo>
                </a:path>
              </a:pathLst>
            </a:custGeom>
            <a:ln w="24384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523488" y="3157727"/>
              <a:ext cx="216535" cy="137160"/>
            </a:xfrm>
            <a:custGeom>
              <a:avLst/>
              <a:gdLst/>
              <a:ahLst/>
              <a:cxnLst/>
              <a:rect l="l" t="t" r="r" b="b"/>
              <a:pathLst>
                <a:path w="216535" h="137160">
                  <a:moveTo>
                    <a:pt x="216281" y="0"/>
                  </a:moveTo>
                  <a:lnTo>
                    <a:pt x="0" y="67056"/>
                  </a:lnTo>
                  <a:lnTo>
                    <a:pt x="216281" y="137160"/>
                  </a:lnTo>
                  <a:lnTo>
                    <a:pt x="149225" y="67056"/>
                  </a:lnTo>
                  <a:lnTo>
                    <a:pt x="216281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627746" y="5612993"/>
            <a:ext cx="11169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CC"/>
                </a:solidFill>
                <a:latin typeface="Courier New"/>
                <a:cs typeface="Courier New"/>
              </a:rPr>
              <a:t>ROLLBACK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371088" y="1682495"/>
            <a:ext cx="4983480" cy="3959225"/>
            <a:chOff x="3371088" y="1682495"/>
            <a:chExt cx="4983480" cy="3959225"/>
          </a:xfrm>
        </p:grpSpPr>
        <p:sp>
          <p:nvSpPr>
            <p:cNvPr id="25" name="object 25"/>
            <p:cNvSpPr/>
            <p:nvPr/>
          </p:nvSpPr>
          <p:spPr>
            <a:xfrm>
              <a:off x="3508248" y="1749551"/>
              <a:ext cx="4834255" cy="3879850"/>
            </a:xfrm>
            <a:custGeom>
              <a:avLst/>
              <a:gdLst/>
              <a:ahLst/>
              <a:cxnLst/>
              <a:rect l="l" t="t" r="r" b="b"/>
              <a:pathLst>
                <a:path w="4834255" h="3879850">
                  <a:moveTo>
                    <a:pt x="4834001" y="3879723"/>
                  </a:moveTo>
                  <a:lnTo>
                    <a:pt x="4834001" y="0"/>
                  </a:lnTo>
                  <a:lnTo>
                    <a:pt x="0" y="0"/>
                  </a:lnTo>
                </a:path>
              </a:pathLst>
            </a:custGeom>
            <a:ln w="24384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371088" y="1682495"/>
              <a:ext cx="213360" cy="137160"/>
            </a:xfrm>
            <a:custGeom>
              <a:avLst/>
              <a:gdLst/>
              <a:ahLst/>
              <a:cxnLst/>
              <a:rect l="l" t="t" r="r" b="b"/>
              <a:pathLst>
                <a:path w="213360" h="137160">
                  <a:moveTo>
                    <a:pt x="213360" y="0"/>
                  </a:moveTo>
                  <a:lnTo>
                    <a:pt x="0" y="67055"/>
                  </a:lnTo>
                  <a:lnTo>
                    <a:pt x="213360" y="137159"/>
                  </a:lnTo>
                  <a:lnTo>
                    <a:pt x="146303" y="67055"/>
                  </a:lnTo>
                  <a:lnTo>
                    <a:pt x="21336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8683" y="6607556"/>
            <a:ext cx="347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14" dirty="0">
                <a:solidFill>
                  <a:srgbClr val="949494"/>
                </a:solidFill>
                <a:latin typeface="Arial"/>
                <a:cs typeface="Arial"/>
              </a:rPr>
              <a:t>8-</a:t>
            </a:r>
            <a:r>
              <a:rPr sz="1200" b="1" dirty="0">
                <a:solidFill>
                  <a:srgbClr val="949494"/>
                </a:solidFill>
                <a:latin typeface="Arial"/>
                <a:cs typeface="Arial"/>
              </a:rPr>
              <a:t>3</a:t>
            </a:r>
            <a:r>
              <a:rPr sz="1200" b="1" spc="20" dirty="0">
                <a:solidFill>
                  <a:srgbClr val="949494"/>
                </a:solidFill>
                <a:latin typeface="Arial"/>
                <a:cs typeface="Arial"/>
              </a:rPr>
              <a:t> </a:t>
            </a:r>
            <a:r>
              <a:rPr sz="1200" b="1" spc="-50" dirty="0">
                <a:solidFill>
                  <a:srgbClr val="949494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6591" y="3450335"/>
            <a:ext cx="7513320" cy="1767839"/>
          </a:xfrm>
          <a:custGeom>
            <a:avLst/>
            <a:gdLst/>
            <a:ahLst/>
            <a:cxnLst/>
            <a:rect l="l" t="t" r="r" b="b"/>
            <a:pathLst>
              <a:path w="7513320" h="1767839">
                <a:moveTo>
                  <a:pt x="0" y="1767839"/>
                </a:moveTo>
                <a:lnTo>
                  <a:pt x="7513320" y="1767839"/>
                </a:lnTo>
                <a:lnTo>
                  <a:pt x="7513320" y="0"/>
                </a:lnTo>
                <a:lnTo>
                  <a:pt x="0" y="0"/>
                </a:lnTo>
                <a:lnTo>
                  <a:pt x="0" y="176783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2518" rIns="0" bIns="0" rtlCol="0">
            <a:spAutoFit/>
          </a:bodyPr>
          <a:lstStyle/>
          <a:p>
            <a:pPr marL="2729230">
              <a:lnSpc>
                <a:spcPct val="100000"/>
              </a:lnSpc>
              <a:spcBef>
                <a:spcPts val="110"/>
              </a:spcBef>
            </a:pPr>
            <a:r>
              <a:rPr dirty="0"/>
              <a:t>t</a:t>
            </a:r>
            <a:r>
              <a:rPr spc="-10" dirty="0"/>
              <a:t> </a:t>
            </a:r>
            <a:r>
              <a:rPr spc="-80" dirty="0" smtClean="0"/>
              <a:t>o</a:t>
            </a:r>
            <a:r>
              <a:rPr lang="en-IN" spc="-80" dirty="0" smtClean="0"/>
              <a:t> </a:t>
            </a:r>
            <a:r>
              <a:rPr spc="-80" dirty="0" smtClean="0"/>
              <a:t>a</a:t>
            </a:r>
            <a:r>
              <a:rPr spc="-250" dirty="0" smtClean="0"/>
              <a:t> </a:t>
            </a:r>
            <a:r>
              <a:rPr spc="125" dirty="0"/>
              <a:t>Ma</a:t>
            </a:r>
            <a:r>
              <a:rPr spc="-160" dirty="0"/>
              <a:t> </a:t>
            </a:r>
            <a:r>
              <a:rPr spc="-150" dirty="0"/>
              <a:t>rke</a:t>
            </a:r>
            <a:r>
              <a:rPr spc="-465" dirty="0"/>
              <a:t> </a:t>
            </a:r>
            <a:r>
              <a:rPr spc="-50" dirty="0"/>
              <a:t>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31975" y="2110181"/>
            <a:ext cx="2981960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SAVEPOINT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200" b="1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25" dirty="0">
                <a:solidFill>
                  <a:srgbClr val="FFFFFF"/>
                </a:solidFill>
                <a:latin typeface="Arial"/>
                <a:cs typeface="Arial"/>
              </a:rPr>
              <a:t>tat</a:t>
            </a:r>
            <a:r>
              <a:rPr sz="2200" b="1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60" dirty="0">
                <a:solidFill>
                  <a:srgbClr val="FFFFFF"/>
                </a:solidFill>
                <a:latin typeface="Arial"/>
                <a:cs typeface="Arial"/>
              </a:rPr>
              <a:t>eme</a:t>
            </a:r>
            <a:r>
              <a:rPr sz="2200" b="1" spc="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35" dirty="0">
                <a:solidFill>
                  <a:srgbClr val="FFFFFF"/>
                </a:solidFill>
                <a:latin typeface="Arial"/>
                <a:cs typeface="Arial"/>
              </a:rPr>
              <a:t>nt.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3211" y="1829511"/>
            <a:ext cx="6957059" cy="1409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17830" indent="-405130">
              <a:lnSpc>
                <a:spcPct val="100000"/>
              </a:lnSpc>
              <a:spcBef>
                <a:spcPts val="11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  <a:tab pos="1717039" algn="l"/>
                <a:tab pos="3238500" algn="l"/>
              </a:tabLst>
            </a:pPr>
            <a:r>
              <a:rPr lang="en-IN" sz="2200" b="1" dirty="0" smtClean="0">
                <a:solidFill>
                  <a:srgbClr val="FFFFFF"/>
                </a:solidFill>
                <a:latin typeface="Arial"/>
                <a:cs typeface="Arial"/>
              </a:rPr>
              <a:t>Create </a:t>
            </a:r>
            <a:r>
              <a:rPr sz="2200" b="1" spc="-20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lang="en-IN" sz="2200" b="1" dirty="0" smtClean="0">
                <a:solidFill>
                  <a:srgbClr val="FFFFFF"/>
                </a:solidFill>
                <a:latin typeface="Arial"/>
                <a:cs typeface="Arial"/>
              </a:rPr>
              <a:t>marker </a:t>
            </a:r>
            <a:r>
              <a:rPr sz="2200" b="1" spc="50" dirty="0" smtClean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b="1" spc="-15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b="1" spc="-120" dirty="0">
                <a:solidFill>
                  <a:srgbClr val="FFFFFF"/>
                </a:solidFill>
                <a:latin typeface="Arial"/>
                <a:cs typeface="Arial"/>
              </a:rPr>
              <a:t>cur</a:t>
            </a:r>
            <a:r>
              <a:rPr sz="2200" b="1" spc="-3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35" dirty="0">
                <a:solidFill>
                  <a:srgbClr val="FFFFFF"/>
                </a:solidFill>
                <a:latin typeface="Arial"/>
                <a:cs typeface="Arial"/>
              </a:rPr>
              <a:t>ren</a:t>
            </a:r>
            <a:r>
              <a:rPr sz="2200" b="1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2200" b="1" dirty="0" smtClean="0">
                <a:solidFill>
                  <a:srgbClr val="FFFFFF"/>
                </a:solidFill>
                <a:latin typeface="Arial"/>
                <a:cs typeface="Arial"/>
              </a:rPr>
              <a:t>transaction </a:t>
            </a:r>
            <a:r>
              <a:rPr sz="2200" b="1" spc="-60" dirty="0" smtClean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200" b="1" dirty="0" smtClean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lang="en-IN" sz="2200" b="1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 err="1" smtClean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200" b="1" spc="-240" dirty="0" err="1" smtClean="0">
                <a:solidFill>
                  <a:srgbClr val="FFFFFF"/>
                </a:solidFill>
                <a:latin typeface="Arial"/>
                <a:cs typeface="Arial"/>
              </a:rPr>
              <a:t>sin</a:t>
            </a:r>
            <a:r>
              <a:rPr sz="2200" b="1" spc="-15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70"/>
              </a:spcBef>
              <a:buClr>
                <a:srgbClr val="FF3300"/>
              </a:buClr>
              <a:buFont typeface="Arial"/>
              <a:buChar char="•"/>
            </a:pPr>
            <a:r>
              <a:rPr lang="en-IN" sz="2200" dirty="0" smtClean="0">
                <a:latin typeface="Arial"/>
                <a:cs typeface="Arial"/>
              </a:rPr>
              <a:t> </a:t>
            </a:r>
            <a:endParaRPr sz="2200" dirty="0">
              <a:latin typeface="Arial"/>
              <a:cs typeface="Arial"/>
            </a:endParaRPr>
          </a:p>
          <a:p>
            <a:pPr marL="418465" indent="-405765">
              <a:lnSpc>
                <a:spcPts val="2545"/>
              </a:lnSpc>
              <a:buClr>
                <a:srgbClr val="FF3300"/>
              </a:buClr>
              <a:buSzPct val="127272"/>
              <a:buFont typeface="Arial"/>
              <a:buChar char="•"/>
              <a:tabLst>
                <a:tab pos="418465" algn="l"/>
                <a:tab pos="2790825" algn="l"/>
              </a:tabLst>
            </a:pPr>
            <a:r>
              <a:rPr lang="en-IN" sz="2200" b="1" spc="-20" dirty="0" smtClean="0">
                <a:solidFill>
                  <a:srgbClr val="FFFFFF"/>
                </a:solidFill>
                <a:latin typeface="Arial"/>
                <a:cs typeface="Arial"/>
              </a:rPr>
              <a:t>Rollback </a:t>
            </a:r>
            <a:r>
              <a:rPr sz="2200" b="1" spc="-35" dirty="0" smtClean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1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2200" b="1" spc="50" dirty="0" smtClean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lang="en-IN" sz="22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2200" b="1" dirty="0" smtClean="0">
                <a:solidFill>
                  <a:srgbClr val="FFFFFF"/>
                </a:solidFill>
                <a:latin typeface="Arial"/>
                <a:cs typeface="Arial"/>
              </a:rPr>
              <a:t>marker </a:t>
            </a:r>
            <a:r>
              <a:rPr sz="2200" b="1" dirty="0" smtClean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200" b="1" spc="-2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</a:t>
            </a:r>
            <a:r>
              <a:rPr sz="2200" b="1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80" dirty="0" err="1">
                <a:solidFill>
                  <a:srgbClr val="FFFFFF"/>
                </a:solidFill>
                <a:latin typeface="Arial"/>
                <a:cs typeface="Arial"/>
              </a:rPr>
              <a:t>ing</a:t>
            </a:r>
            <a:r>
              <a:rPr sz="2200" b="1" spc="-3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2200" b="1" spc="-320" dirty="0" smtClean="0">
                <a:solidFill>
                  <a:srgbClr val="FFFFFF"/>
                </a:solidFill>
                <a:latin typeface="Arial"/>
                <a:cs typeface="Arial"/>
              </a:rPr>
              <a:t>the   </a:t>
            </a:r>
            <a:r>
              <a:rPr sz="2200" b="1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ROLLBACK</a:t>
            </a:r>
            <a:endParaRPr sz="2200" dirty="0">
              <a:latin typeface="Courier New"/>
              <a:cs typeface="Courier New"/>
            </a:endParaRPr>
          </a:p>
          <a:p>
            <a:pPr marL="418465">
              <a:lnSpc>
                <a:spcPts val="2545"/>
              </a:lnSpc>
            </a:pP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sz="2200" b="1" spc="-7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2200" b="1" spc="-6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95" dirty="0">
                <a:solidFill>
                  <a:srgbClr val="FFFFFF"/>
                </a:solidFill>
                <a:latin typeface="Courier New"/>
                <a:cs typeface="Courier New"/>
              </a:rPr>
              <a:t>AVE</a:t>
            </a:r>
            <a:r>
              <a:rPr sz="2200" b="1" spc="-8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75" dirty="0">
                <a:solidFill>
                  <a:srgbClr val="FFFFFF"/>
                </a:solidFill>
                <a:latin typeface="Courier New"/>
                <a:cs typeface="Courier New"/>
              </a:rPr>
              <a:t>POI</a:t>
            </a:r>
            <a:r>
              <a:rPr sz="2200" b="1" spc="-7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490" dirty="0">
                <a:solidFill>
                  <a:srgbClr val="FFFFFF"/>
                </a:solidFill>
                <a:latin typeface="Courier New"/>
                <a:cs typeface="Courier New"/>
              </a:rPr>
              <a:t>NT</a:t>
            </a:r>
            <a:endParaRPr sz="2200" dirty="0">
              <a:latin typeface="Courier New"/>
              <a:cs typeface="Courier New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38783" y="3450335"/>
          <a:ext cx="7538719" cy="1765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1650"/>
                <a:gridCol w="332740"/>
                <a:gridCol w="4164329"/>
              </a:tblGrid>
              <a:tr h="310515">
                <a:tc gridSpan="3"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UP</a:t>
                      </a:r>
                      <a:r>
                        <a:rPr sz="1800" b="1" spc="-5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70" dirty="0">
                          <a:latin typeface="Courier New"/>
                          <a:cs typeface="Courier New"/>
                        </a:rPr>
                        <a:t>DAT</a:t>
                      </a:r>
                      <a:r>
                        <a:rPr sz="1800" b="1" spc="-7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55" dirty="0">
                          <a:latin typeface="Courier New"/>
                          <a:cs typeface="Courier New"/>
                        </a:rPr>
                        <a:t>E..</a:t>
                      </a:r>
                      <a:r>
                        <a:rPr sz="1800" b="1" spc="-7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0" dirty="0">
                          <a:latin typeface="Courier New"/>
                          <a:cs typeface="Courier New"/>
                        </a:rPr>
                        <a:t>.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1430" marB="0"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82575">
                <a:tc>
                  <a:txBody>
                    <a:bodyPr/>
                    <a:lstStyle/>
                    <a:p>
                      <a:pPr marL="45720">
                        <a:lnSpc>
                          <a:spcPts val="1964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800" b="1" spc="-819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70" dirty="0">
                          <a:latin typeface="Courier New"/>
                          <a:cs typeface="Courier New"/>
                        </a:rPr>
                        <a:t>AVE</a:t>
                      </a:r>
                      <a:r>
                        <a:rPr sz="1800" b="1" spc="-484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55" dirty="0">
                          <a:latin typeface="Courier New"/>
                          <a:cs typeface="Courier New"/>
                        </a:rPr>
                        <a:t>POI</a:t>
                      </a:r>
                      <a:r>
                        <a:rPr sz="1800" b="1" spc="-7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NT</a:t>
                      </a:r>
                      <a:r>
                        <a:rPr sz="1800" b="1" spc="1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55" dirty="0">
                          <a:latin typeface="Courier New"/>
                          <a:cs typeface="Courier New"/>
                        </a:rPr>
                        <a:t>upd</a:t>
                      </a:r>
                      <a:r>
                        <a:rPr sz="1800" b="1" spc="-7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55" dirty="0">
                          <a:latin typeface="Courier New"/>
                          <a:cs typeface="Courier New"/>
                        </a:rPr>
                        <a:t>ate</a:t>
                      </a:r>
                      <a:r>
                        <a:rPr sz="1800" b="1" spc="-7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55" dirty="0">
                          <a:latin typeface="Courier New"/>
                          <a:cs typeface="Courier New"/>
                        </a:rPr>
                        <a:t>_do</a:t>
                      </a:r>
                      <a:r>
                        <a:rPr sz="1800" b="1" spc="-7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75" dirty="0">
                          <a:latin typeface="Courier New"/>
                          <a:cs typeface="Courier New"/>
                        </a:rPr>
                        <a:t>ne;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FF3300"/>
                      </a:solidFill>
                      <a:prstDash val="solid"/>
                    </a:lnL>
                    <a:lnR w="19050">
                      <a:solidFill>
                        <a:srgbClr val="FF3300"/>
                      </a:solidFill>
                      <a:prstDash val="solid"/>
                    </a:lnR>
                    <a:lnB w="19050">
                      <a:solidFill>
                        <a:srgbClr val="FF33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3300"/>
                      </a:solidFill>
                      <a:prstDash val="solid"/>
                    </a:lnL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75945">
                <a:tc gridSpan="3">
                  <a:txBody>
                    <a:bodyPr/>
                    <a:lstStyle/>
                    <a:p>
                      <a:pPr marL="45720">
                        <a:lnSpc>
                          <a:spcPts val="1895"/>
                        </a:lnSpc>
                      </a:pPr>
                      <a:r>
                        <a:rPr sz="1800" b="1" spc="-10" dirty="0">
                          <a:solidFill>
                            <a:srgbClr val="FF3300"/>
                          </a:solidFill>
                          <a:latin typeface="Courier New"/>
                          <a:cs typeface="Courier New"/>
                        </a:rPr>
                        <a:t>Sa</a:t>
                      </a:r>
                      <a:r>
                        <a:rPr sz="1800" b="1" spc="-560" dirty="0">
                          <a:solidFill>
                            <a:srgbClr val="FF33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70" dirty="0">
                          <a:solidFill>
                            <a:srgbClr val="FF3300"/>
                          </a:solidFill>
                          <a:latin typeface="Courier New"/>
                          <a:cs typeface="Courier New"/>
                        </a:rPr>
                        <a:t>vep</a:t>
                      </a:r>
                      <a:r>
                        <a:rPr sz="1800" b="1" spc="-710" dirty="0">
                          <a:solidFill>
                            <a:srgbClr val="FF33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55" dirty="0">
                          <a:solidFill>
                            <a:srgbClr val="FF3300"/>
                          </a:solidFill>
                          <a:latin typeface="Courier New"/>
                          <a:cs typeface="Courier New"/>
                        </a:rPr>
                        <a:t>oin</a:t>
                      </a:r>
                      <a:r>
                        <a:rPr sz="1800" b="1" spc="-690" dirty="0">
                          <a:solidFill>
                            <a:srgbClr val="FF33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FF3300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800" b="1" spc="-635" dirty="0">
                          <a:solidFill>
                            <a:srgbClr val="FF33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FF3300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800" b="1" spc="-465" dirty="0">
                          <a:solidFill>
                            <a:srgbClr val="FF33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60" dirty="0">
                          <a:solidFill>
                            <a:srgbClr val="FF3300"/>
                          </a:solidFill>
                          <a:latin typeface="Courier New"/>
                          <a:cs typeface="Courier New"/>
                        </a:rPr>
                        <a:t>rea</a:t>
                      </a:r>
                      <a:r>
                        <a:rPr sz="1800" b="1" spc="-685" dirty="0">
                          <a:solidFill>
                            <a:srgbClr val="FF33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55" dirty="0">
                          <a:solidFill>
                            <a:srgbClr val="FF3300"/>
                          </a:solidFill>
                          <a:latin typeface="Courier New"/>
                          <a:cs typeface="Courier New"/>
                        </a:rPr>
                        <a:t>ted</a:t>
                      </a:r>
                      <a:r>
                        <a:rPr sz="1800" b="1" spc="-705" dirty="0">
                          <a:solidFill>
                            <a:srgbClr val="FF33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0" dirty="0">
                          <a:solidFill>
                            <a:srgbClr val="FF33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00" b="1" spc="-7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70" dirty="0">
                          <a:latin typeface="Courier New"/>
                          <a:cs typeface="Courier New"/>
                        </a:rPr>
                        <a:t>NSE</a:t>
                      </a:r>
                      <a:r>
                        <a:rPr sz="1800" b="1" spc="-4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55" dirty="0">
                          <a:latin typeface="Courier New"/>
                          <a:cs typeface="Courier New"/>
                        </a:rPr>
                        <a:t>RT.</a:t>
                      </a:r>
                      <a:r>
                        <a:rPr sz="1800" b="1" spc="-4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0" dirty="0">
                          <a:latin typeface="Courier New"/>
                          <a:cs typeface="Courier New"/>
                        </a:rPr>
                        <a:t>.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67335">
                <a:tc gridSpan="2">
                  <a:txBody>
                    <a:bodyPr/>
                    <a:lstStyle/>
                    <a:p>
                      <a:pPr marL="45720">
                        <a:lnSpc>
                          <a:spcPts val="1680"/>
                        </a:lnSpc>
                      </a:pPr>
                      <a:r>
                        <a:rPr sz="1800" b="1" spc="-105" dirty="0">
                          <a:latin typeface="Courier New"/>
                          <a:cs typeface="Courier New"/>
                        </a:rPr>
                        <a:t>ROL</a:t>
                      </a:r>
                      <a:r>
                        <a:rPr sz="1800" b="1" spc="-409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10" dirty="0">
                          <a:latin typeface="Courier New"/>
                          <a:cs typeface="Courier New"/>
                        </a:rPr>
                        <a:t>LBA</a:t>
                      </a:r>
                      <a:r>
                        <a:rPr sz="1800" b="1" spc="-459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CK</a:t>
                      </a:r>
                      <a:r>
                        <a:rPr sz="1800" b="1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TO</a:t>
                      </a:r>
                      <a:r>
                        <a:rPr sz="1800" b="1" spc="1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55" dirty="0">
                          <a:latin typeface="Courier New"/>
                          <a:cs typeface="Courier New"/>
                        </a:rPr>
                        <a:t>upd</a:t>
                      </a:r>
                      <a:r>
                        <a:rPr sz="1800" b="1" spc="-6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60" dirty="0">
                          <a:latin typeface="Courier New"/>
                          <a:cs typeface="Courier New"/>
                        </a:rPr>
                        <a:t>ate</a:t>
                      </a:r>
                      <a:r>
                        <a:rPr sz="1800" b="1" spc="-7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55" dirty="0">
                          <a:latin typeface="Courier New"/>
                          <a:cs typeface="Courier New"/>
                        </a:rPr>
                        <a:t>_do</a:t>
                      </a:r>
                      <a:r>
                        <a:rPr sz="1800" b="1" spc="-7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40" dirty="0">
                          <a:latin typeface="Courier New"/>
                          <a:cs typeface="Courier New"/>
                        </a:rPr>
                        <a:t>ne;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FF3300"/>
                      </a:solidFill>
                      <a:prstDash val="solid"/>
                    </a:lnL>
                    <a:lnR w="19050">
                      <a:solidFill>
                        <a:srgbClr val="FF3300"/>
                      </a:solidFill>
                      <a:prstDash val="solid"/>
                    </a:lnR>
                    <a:lnB w="19050">
                      <a:solidFill>
                        <a:srgbClr val="FF33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3300"/>
                      </a:solidFill>
                      <a:prstDash val="solid"/>
                    </a:lnL>
                    <a:solidFill>
                      <a:srgbClr val="FFFFCC"/>
                    </a:solidFill>
                  </a:tcPr>
                </a:tc>
              </a:tr>
              <a:tr h="328930">
                <a:tc gridSpan="3">
                  <a:txBody>
                    <a:bodyPr/>
                    <a:lstStyle/>
                    <a:p>
                      <a:pPr marL="45720">
                        <a:lnSpc>
                          <a:spcPts val="1730"/>
                        </a:lnSpc>
                      </a:pPr>
                      <a:r>
                        <a:rPr sz="1800" b="1" spc="-10" dirty="0">
                          <a:solidFill>
                            <a:srgbClr val="FF3300"/>
                          </a:solidFill>
                          <a:latin typeface="Courier New"/>
                          <a:cs typeface="Courier New"/>
                        </a:rPr>
                        <a:t>Ro</a:t>
                      </a:r>
                      <a:r>
                        <a:rPr sz="1800" b="1" spc="-270" dirty="0">
                          <a:solidFill>
                            <a:srgbClr val="FF33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FF3300"/>
                          </a:solidFill>
                          <a:latin typeface="Courier New"/>
                          <a:cs typeface="Courier New"/>
                        </a:rPr>
                        <a:t>lb</a:t>
                      </a:r>
                      <a:r>
                        <a:rPr sz="1800" b="1" spc="-370" dirty="0">
                          <a:solidFill>
                            <a:srgbClr val="FF33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55" dirty="0">
                          <a:solidFill>
                            <a:srgbClr val="FF3300"/>
                          </a:solidFill>
                          <a:latin typeface="Courier New"/>
                          <a:cs typeface="Courier New"/>
                        </a:rPr>
                        <a:t>ack</a:t>
                      </a:r>
                      <a:r>
                        <a:rPr sz="1800" b="1" spc="-375" dirty="0">
                          <a:solidFill>
                            <a:srgbClr val="FF33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FF3300"/>
                          </a:solidFill>
                          <a:latin typeface="Courier New"/>
                          <a:cs typeface="Courier New"/>
                        </a:rPr>
                        <a:t>co</a:t>
                      </a:r>
                      <a:r>
                        <a:rPr sz="1800" b="1" spc="-370" dirty="0">
                          <a:solidFill>
                            <a:srgbClr val="FF33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60" dirty="0">
                          <a:solidFill>
                            <a:srgbClr val="FF3300"/>
                          </a:solidFill>
                          <a:latin typeface="Courier New"/>
                          <a:cs typeface="Courier New"/>
                        </a:rPr>
                        <a:t>mpl</a:t>
                      </a:r>
                      <a:r>
                        <a:rPr sz="1800" b="1" spc="-680" dirty="0">
                          <a:solidFill>
                            <a:srgbClr val="FF33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55" dirty="0">
                          <a:solidFill>
                            <a:srgbClr val="FF3300"/>
                          </a:solidFill>
                          <a:latin typeface="Courier New"/>
                          <a:cs typeface="Courier New"/>
                        </a:rPr>
                        <a:t>ete</a:t>
                      </a:r>
                      <a:r>
                        <a:rPr sz="1800" b="1" spc="-670" dirty="0">
                          <a:solidFill>
                            <a:srgbClr val="FF33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0" dirty="0">
                          <a:solidFill>
                            <a:srgbClr val="FF33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2617977" y="6595059"/>
            <a:ext cx="388429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20" baseline="2314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spc="-1019" baseline="231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-68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spc="-7" baseline="2314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spc="-480" baseline="2314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200" spc="-30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800" spc="-397" baseline="231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-16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412" baseline="231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944" baseline="2314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200" spc="-15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200" spc="-61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800" spc="-330" baseline="2314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200" spc="-16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-337" baseline="231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-425" dirty="0">
                <a:solidFill>
                  <a:srgbClr val="FFFFFF"/>
                </a:solidFill>
                <a:latin typeface="Arial"/>
                <a:cs typeface="Arial"/>
              </a:rPr>
              <a:t>©</a:t>
            </a:r>
            <a:r>
              <a:rPr sz="1800" spc="-15" baseline="2314" dirty="0">
                <a:solidFill>
                  <a:srgbClr val="FFFFFF"/>
                </a:solidFill>
                <a:latin typeface="Arial"/>
                <a:cs typeface="Arial"/>
              </a:rPr>
              <a:t>©</a:t>
            </a:r>
            <a:r>
              <a:rPr sz="1800" spc="104" baseline="23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682" baseline="231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-49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-412" baseline="231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-2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-58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7" baseline="231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487" baseline="2314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spc="-28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spc="-135" baseline="231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200" spc="-16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-877" baseline="231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spc="1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spc="-8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spc="-7" baseline="2314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spc="-989" baseline="231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-254" baseline="231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-229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772" baseline="2314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spc="-16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spc="-877" baseline="231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-330" baseline="231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-18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839" baseline="231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427" baseline="231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-232" baseline="231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spc="-11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914" baseline="231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-982" baseline="2314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-300" baseline="2314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944" baseline="2314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800" spc="-434" baseline="2314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spc="-38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spc="-615" baseline="231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-26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spc="-787" baseline="2314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200" spc="-14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800" spc="-232" baseline="2314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800" spc="-1139" baseline="231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82" baseline="231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200" b="1" spc="-27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baseline="231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7" baseline="23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157" baseline="231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-18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277" baseline="231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spc="-49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800" spc="-22" baseline="2314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800" spc="-907" baseline="2314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200" spc="-3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-202" baseline="231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-49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spc="-52" baseline="231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spc="-1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434" baseline="231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-39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-22" baseline="231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-839" baseline="231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spc="-13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spc="-6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-292" baseline="231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spc="-229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7" baseline="231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907" baseline="2314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200" spc="-13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200" spc="-56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-367" baseline="231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spc="-45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800" spc="-247" baseline="2314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200" spc="-21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800" spc="-15" baseline="2314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800" baseline="2314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65403" y="1855469"/>
            <a:ext cx="6939280" cy="2616742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417830" marR="12700" indent="-405765">
              <a:lnSpc>
                <a:spcPts val="2500"/>
              </a:lnSpc>
              <a:spcBef>
                <a:spcPts val="30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2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automatic</a:t>
            </a:r>
            <a:r>
              <a:rPr sz="22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commit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occurs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under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following circumstances:</a:t>
            </a:r>
            <a:endParaRPr sz="2200" dirty="0">
              <a:latin typeface="Arial"/>
              <a:cs typeface="Arial"/>
            </a:endParaRPr>
          </a:p>
          <a:p>
            <a:pPr marL="932815" lvl="1" indent="-401955">
              <a:lnSpc>
                <a:spcPct val="100000"/>
              </a:lnSpc>
              <a:spcBef>
                <a:spcPts val="670"/>
              </a:spcBef>
              <a:buClr>
                <a:srgbClr val="FF3300"/>
              </a:buClr>
              <a:buFont typeface="Arial"/>
              <a:buChar char="–"/>
              <a:tabLst>
                <a:tab pos="932815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DDL</a:t>
            </a:r>
            <a:r>
              <a:rPr sz="20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statement</a:t>
            </a: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issued</a:t>
            </a:r>
            <a:endParaRPr sz="2000" dirty="0">
              <a:latin typeface="Arial"/>
              <a:cs typeface="Arial"/>
            </a:endParaRPr>
          </a:p>
          <a:p>
            <a:pPr marL="932815" lvl="1" indent="-401955">
              <a:lnSpc>
                <a:spcPct val="100000"/>
              </a:lnSpc>
              <a:spcBef>
                <a:spcPts val="695"/>
              </a:spcBef>
              <a:buClr>
                <a:srgbClr val="FF3300"/>
              </a:buClr>
              <a:buFont typeface="Arial"/>
              <a:buChar char="–"/>
              <a:tabLst>
                <a:tab pos="932815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DCL</a:t>
            </a:r>
            <a:r>
              <a:rPr sz="20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statement</a:t>
            </a: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issued</a:t>
            </a:r>
            <a:endParaRPr sz="2000" dirty="0">
              <a:latin typeface="Arial"/>
              <a:cs typeface="Arial"/>
            </a:endParaRPr>
          </a:p>
          <a:p>
            <a:pPr marL="933450" marR="516890" lvl="1" indent="-402590">
              <a:lnSpc>
                <a:spcPts val="2110"/>
              </a:lnSpc>
              <a:spcBef>
                <a:spcPts val="1105"/>
              </a:spcBef>
              <a:buClr>
                <a:srgbClr val="FF3300"/>
              </a:buClr>
              <a:buFont typeface="Arial"/>
              <a:buChar char="–"/>
              <a:tabLst>
                <a:tab pos="933450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Normal</a:t>
            </a:r>
            <a:r>
              <a:rPr sz="20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exit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20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SQL*Plus,</a:t>
            </a: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without</a:t>
            </a:r>
            <a:r>
              <a:rPr sz="20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explicitly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issuing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Courier New"/>
                <a:cs typeface="Courier New"/>
              </a:rPr>
              <a:t>COMMIT</a:t>
            </a:r>
            <a:r>
              <a:rPr sz="2000" b="1" spc="-6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Courier New"/>
                <a:cs typeface="Courier New"/>
              </a:rPr>
              <a:t>ROLLBACK</a:t>
            </a:r>
            <a:r>
              <a:rPr sz="2000" b="1" spc="-6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statements</a:t>
            </a:r>
            <a:endParaRPr sz="2000" dirty="0">
              <a:latin typeface="Arial"/>
              <a:cs typeface="Arial"/>
            </a:endParaRPr>
          </a:p>
          <a:p>
            <a:pPr marL="417830" indent="-405130">
              <a:lnSpc>
                <a:spcPts val="2555"/>
              </a:lnSpc>
              <a:spcBef>
                <a:spcPts val="103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endParaRPr sz="2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966469">
              <a:lnSpc>
                <a:spcPct val="100000"/>
              </a:lnSpc>
              <a:spcBef>
                <a:spcPts val="110"/>
              </a:spcBef>
            </a:pPr>
            <a:r>
              <a:rPr dirty="0"/>
              <a:t>Implicit</a:t>
            </a:r>
            <a:r>
              <a:rPr spc="-100" dirty="0"/>
              <a:t> </a:t>
            </a:r>
            <a:r>
              <a:rPr dirty="0"/>
              <a:t>Transaction</a:t>
            </a:r>
            <a:r>
              <a:rPr spc="-60" dirty="0"/>
              <a:t> </a:t>
            </a:r>
            <a:r>
              <a:rPr spc="-10" dirty="0"/>
              <a:t>Processing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76017" y="555498"/>
            <a:ext cx="4774565" cy="83756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 indent="972185">
              <a:lnSpc>
                <a:spcPts val="3020"/>
              </a:lnSpc>
              <a:spcBef>
                <a:spcPts val="490"/>
              </a:spcBef>
            </a:pPr>
            <a:r>
              <a:rPr dirty="0"/>
              <a:t>State</a:t>
            </a:r>
            <a:r>
              <a:rPr spc="-6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the</a:t>
            </a:r>
            <a:r>
              <a:rPr spc="5" dirty="0"/>
              <a:t> </a:t>
            </a:r>
            <a:r>
              <a:rPr spc="-20" dirty="0"/>
              <a:t>Data </a:t>
            </a:r>
            <a:r>
              <a:rPr dirty="0"/>
              <a:t>Before</a:t>
            </a:r>
            <a:r>
              <a:rPr spc="-20" dirty="0"/>
              <a:t> </a:t>
            </a:r>
            <a:r>
              <a:rPr spc="-10" dirty="0">
                <a:latin typeface="Courier New"/>
                <a:cs typeface="Courier New"/>
              </a:rPr>
              <a:t>COMMIT</a:t>
            </a:r>
            <a:r>
              <a:rPr spc="-1035" dirty="0">
                <a:latin typeface="Courier New"/>
                <a:cs typeface="Courier New"/>
              </a:rPr>
              <a:t> </a:t>
            </a:r>
            <a:r>
              <a:rPr dirty="0"/>
              <a:t>or</a:t>
            </a:r>
            <a:r>
              <a:rPr spc="-35" dirty="0"/>
              <a:t> </a:t>
            </a:r>
            <a:r>
              <a:rPr spc="-10" dirty="0">
                <a:latin typeface="Courier New"/>
                <a:cs typeface="Courier New"/>
              </a:rPr>
              <a:t>ROLLBACK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41019" y="1829309"/>
            <a:ext cx="8014970" cy="266192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417830" indent="-405130">
              <a:lnSpc>
                <a:spcPct val="100000"/>
              </a:lnSpc>
              <a:spcBef>
                <a:spcPts val="30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previous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state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200" b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recovered.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ts val="2475"/>
              </a:lnSpc>
              <a:spcBef>
                <a:spcPts val="86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current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review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 results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DML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475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operations</a:t>
            </a:r>
            <a:r>
              <a:rPr sz="22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SELECT</a:t>
            </a:r>
            <a:r>
              <a:rPr sz="2200" b="1" spc="-6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statement.</a:t>
            </a:r>
            <a:endParaRPr sz="2200">
              <a:latin typeface="Arial"/>
              <a:cs typeface="Arial"/>
            </a:endParaRPr>
          </a:p>
          <a:p>
            <a:pPr marL="417830" marR="1320165" indent="-405765">
              <a:lnSpc>
                <a:spcPts val="2500"/>
              </a:lnSpc>
              <a:spcBef>
                <a:spcPts val="125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Other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users </a:t>
            </a:r>
            <a:r>
              <a:rPr sz="2200" b="1" i="1" dirty="0">
                <a:solidFill>
                  <a:srgbClr val="FFFFFF"/>
                </a:solidFill>
                <a:latin typeface="Arial"/>
                <a:cs typeface="Arial"/>
              </a:rPr>
              <a:t>cannot</a:t>
            </a:r>
            <a:r>
              <a:rPr sz="2200" b="1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view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results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DML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statements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current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user.</a:t>
            </a:r>
            <a:endParaRPr sz="2200">
              <a:latin typeface="Arial"/>
              <a:cs typeface="Arial"/>
            </a:endParaRPr>
          </a:p>
          <a:p>
            <a:pPr marL="417830" marR="5080" indent="-405765">
              <a:lnSpc>
                <a:spcPts val="2500"/>
              </a:lnSpc>
              <a:spcBef>
                <a:spcPts val="91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affected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rows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FFFFFF"/>
                </a:solidFill>
                <a:latin typeface="Arial"/>
                <a:cs typeface="Arial"/>
              </a:rPr>
              <a:t>locked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;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other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users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cannot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change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within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affected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rows.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6649" rIns="0" bIns="0" rtlCol="0">
            <a:spAutoFit/>
          </a:bodyPr>
          <a:lstStyle/>
          <a:p>
            <a:pPr marL="1131570">
              <a:lnSpc>
                <a:spcPct val="100000"/>
              </a:lnSpc>
              <a:spcBef>
                <a:spcPts val="110"/>
              </a:spcBef>
            </a:pPr>
            <a:r>
              <a:rPr dirty="0"/>
              <a:t>State</a:t>
            </a:r>
            <a:r>
              <a:rPr spc="-55" dirty="0"/>
              <a:t> </a:t>
            </a:r>
            <a:r>
              <a:rPr dirty="0"/>
              <a:t>of</a:t>
            </a:r>
            <a:r>
              <a:rPr spc="5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dirty="0"/>
              <a:t>after</a:t>
            </a:r>
            <a:r>
              <a:rPr spc="-35" dirty="0"/>
              <a:t> </a:t>
            </a:r>
            <a:r>
              <a:rPr dirty="0">
                <a:latin typeface="Courier New"/>
                <a:cs typeface="Courier New"/>
              </a:rPr>
              <a:t>C</a:t>
            </a:r>
            <a:r>
              <a:rPr spc="-850" dirty="0">
                <a:latin typeface="Courier New"/>
                <a:cs typeface="Courier New"/>
              </a:rPr>
              <a:t> </a:t>
            </a:r>
            <a:r>
              <a:rPr spc="-150" dirty="0">
                <a:latin typeface="Courier New"/>
                <a:cs typeface="Courier New"/>
              </a:rPr>
              <a:t>OMMIT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8683" y="6617144"/>
            <a:ext cx="3486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200" b="1" spc="-105" dirty="0">
                <a:solidFill>
                  <a:srgbClr val="949494"/>
                </a:solidFill>
                <a:latin typeface="Arial"/>
                <a:cs typeface="Arial"/>
              </a:rPr>
              <a:t>8-</a:t>
            </a:r>
            <a:r>
              <a:rPr sz="1200" b="1" dirty="0">
                <a:solidFill>
                  <a:srgbClr val="949494"/>
                </a:solidFill>
                <a:latin typeface="Arial"/>
                <a:cs typeface="Arial"/>
              </a:rPr>
              <a:t>3</a:t>
            </a:r>
            <a:r>
              <a:rPr sz="1200" b="1" spc="5" dirty="0">
                <a:solidFill>
                  <a:srgbClr val="949494"/>
                </a:solidFill>
                <a:latin typeface="Arial"/>
                <a:cs typeface="Arial"/>
              </a:rPr>
              <a:t> </a:t>
            </a:r>
            <a:r>
              <a:rPr sz="1200" b="1" spc="-50" dirty="0">
                <a:solidFill>
                  <a:srgbClr val="949494"/>
                </a:solidFill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2835" y="3140201"/>
            <a:ext cx="7352665" cy="112141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417830" marR="5080" indent="-405765">
              <a:lnSpc>
                <a:spcPts val="2500"/>
              </a:lnSpc>
              <a:spcBef>
                <a:spcPts val="30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60" dirty="0" err="1">
                <a:solidFill>
                  <a:srgbClr val="FFFFFF"/>
                </a:solidFill>
                <a:latin typeface="Arial"/>
                <a:cs typeface="Arial"/>
              </a:rPr>
              <a:t>ocks</a:t>
            </a:r>
            <a:r>
              <a:rPr sz="2200" b="1" spc="-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2200" b="1" spc="-375" dirty="0" smtClean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2200" b="1" dirty="0" smtClean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200" b="1" spc="-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affected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rows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released;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those 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rows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available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other users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manipulate.</a:t>
            </a:r>
            <a:endParaRPr sz="2200" dirty="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66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2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savepoints</a:t>
            </a:r>
            <a:r>
              <a:rPr sz="22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erased.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29639" y="4821935"/>
            <a:ext cx="7510145" cy="728345"/>
            <a:chOff x="929639" y="4821935"/>
            <a:chExt cx="7510145" cy="728345"/>
          </a:xfrm>
        </p:grpSpPr>
        <p:sp>
          <p:nvSpPr>
            <p:cNvPr id="4" name="object 4"/>
            <p:cNvSpPr/>
            <p:nvPr/>
          </p:nvSpPr>
          <p:spPr>
            <a:xfrm>
              <a:off x="941831" y="4834127"/>
              <a:ext cx="7486015" cy="704215"/>
            </a:xfrm>
            <a:custGeom>
              <a:avLst/>
              <a:gdLst/>
              <a:ahLst/>
              <a:cxnLst/>
              <a:rect l="l" t="t" r="r" b="b"/>
              <a:pathLst>
                <a:path w="7486015" h="704214">
                  <a:moveTo>
                    <a:pt x="7485760" y="0"/>
                  </a:moveTo>
                  <a:lnTo>
                    <a:pt x="0" y="0"/>
                  </a:lnTo>
                  <a:lnTo>
                    <a:pt x="0" y="703961"/>
                  </a:lnTo>
                  <a:lnTo>
                    <a:pt x="7485760" y="703961"/>
                  </a:lnTo>
                  <a:lnTo>
                    <a:pt x="748576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41831" y="4834127"/>
              <a:ext cx="7486015" cy="704215"/>
            </a:xfrm>
            <a:custGeom>
              <a:avLst/>
              <a:gdLst/>
              <a:ahLst/>
              <a:cxnLst/>
              <a:rect l="l" t="t" r="r" b="b"/>
              <a:pathLst>
                <a:path w="7486015" h="704214">
                  <a:moveTo>
                    <a:pt x="0" y="703961"/>
                  </a:moveTo>
                  <a:lnTo>
                    <a:pt x="7485760" y="703961"/>
                  </a:lnTo>
                  <a:lnTo>
                    <a:pt x="7485760" y="0"/>
                  </a:lnTo>
                  <a:lnTo>
                    <a:pt x="0" y="0"/>
                  </a:lnTo>
                  <a:lnTo>
                    <a:pt x="0" y="70396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914400" y="2203704"/>
            <a:ext cx="7540625" cy="2060575"/>
            <a:chOff x="914400" y="2203704"/>
            <a:chExt cx="7540625" cy="2060575"/>
          </a:xfrm>
        </p:grpSpPr>
        <p:sp>
          <p:nvSpPr>
            <p:cNvPr id="7" name="object 7"/>
            <p:cNvSpPr/>
            <p:nvPr/>
          </p:nvSpPr>
          <p:spPr>
            <a:xfrm>
              <a:off x="926591" y="2215896"/>
              <a:ext cx="7516495" cy="2035810"/>
            </a:xfrm>
            <a:custGeom>
              <a:avLst/>
              <a:gdLst/>
              <a:ahLst/>
              <a:cxnLst/>
              <a:rect l="l" t="t" r="r" b="b"/>
              <a:pathLst>
                <a:path w="7516495" h="2035810">
                  <a:moveTo>
                    <a:pt x="7516241" y="0"/>
                  </a:moveTo>
                  <a:lnTo>
                    <a:pt x="0" y="0"/>
                  </a:lnTo>
                  <a:lnTo>
                    <a:pt x="0" y="2035683"/>
                  </a:lnTo>
                  <a:lnTo>
                    <a:pt x="7516241" y="2035683"/>
                  </a:lnTo>
                  <a:lnTo>
                    <a:pt x="7516241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26591" y="2215896"/>
              <a:ext cx="7516495" cy="2035810"/>
            </a:xfrm>
            <a:custGeom>
              <a:avLst/>
              <a:gdLst/>
              <a:ahLst/>
              <a:cxnLst/>
              <a:rect l="l" t="t" r="r" b="b"/>
              <a:pathLst>
                <a:path w="7516495" h="2035810">
                  <a:moveTo>
                    <a:pt x="0" y="2035683"/>
                  </a:moveTo>
                  <a:lnTo>
                    <a:pt x="7516241" y="2035683"/>
                  </a:lnTo>
                  <a:lnTo>
                    <a:pt x="7516241" y="0"/>
                  </a:lnTo>
                  <a:lnTo>
                    <a:pt x="0" y="0"/>
                  </a:lnTo>
                  <a:lnTo>
                    <a:pt x="0" y="2035683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53820" y="1817624"/>
            <a:ext cx="292100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7830" indent="-405130">
              <a:lnSpc>
                <a:spcPct val="100000"/>
              </a:lnSpc>
              <a:spcBef>
                <a:spcPts val="10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Make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changes.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6591" y="2215895"/>
            <a:ext cx="7516495" cy="2035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680">
              <a:lnSpc>
                <a:spcPts val="2125"/>
              </a:lnSpc>
            </a:pPr>
            <a:r>
              <a:rPr sz="1800" b="1" dirty="0">
                <a:latin typeface="Courier New"/>
                <a:cs typeface="Courier New"/>
              </a:rPr>
              <a:t>DELETE</a:t>
            </a:r>
            <a:r>
              <a:rPr sz="1800" b="1" spc="-9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FROM</a:t>
            </a:r>
            <a:r>
              <a:rPr sz="1800" b="1" spc="-12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employees</a:t>
            </a:r>
            <a:endParaRPr sz="1800">
              <a:latin typeface="Courier New"/>
              <a:cs typeface="Courier New"/>
            </a:endParaRPr>
          </a:p>
          <a:p>
            <a:pPr marL="106680">
              <a:lnSpc>
                <a:spcPct val="100000"/>
              </a:lnSpc>
              <a:tabLst>
                <a:tab pos="1061085" algn="l"/>
              </a:tabLst>
            </a:pPr>
            <a:r>
              <a:rPr sz="1800" b="1" spc="-10" dirty="0">
                <a:latin typeface="Courier New"/>
                <a:cs typeface="Courier New"/>
              </a:rPr>
              <a:t>WHERE</a:t>
            </a:r>
            <a:r>
              <a:rPr sz="1800" b="1" dirty="0">
                <a:latin typeface="Courier New"/>
                <a:cs typeface="Courier New"/>
              </a:rPr>
              <a:t>	employee_id</a:t>
            </a:r>
            <a:r>
              <a:rPr sz="1800" b="1" spc="-8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11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99999;</a:t>
            </a:r>
            <a:endParaRPr sz="1800">
              <a:latin typeface="Courier New"/>
              <a:cs typeface="Courier New"/>
            </a:endParaRPr>
          </a:p>
          <a:p>
            <a:pPr marL="106680">
              <a:lnSpc>
                <a:spcPct val="100000"/>
              </a:lnSpc>
            </a:pPr>
            <a:r>
              <a:rPr sz="1800" b="1" dirty="0">
                <a:solidFill>
                  <a:srgbClr val="FF3300"/>
                </a:solidFill>
                <a:latin typeface="Courier New"/>
                <a:cs typeface="Courier New"/>
              </a:rPr>
              <a:t>1</a:t>
            </a:r>
            <a:r>
              <a:rPr sz="1800" b="1" spc="-20" dirty="0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F3300"/>
                </a:solidFill>
                <a:latin typeface="Courier New"/>
                <a:cs typeface="Courier New"/>
              </a:rPr>
              <a:t>row</a:t>
            </a:r>
            <a:r>
              <a:rPr sz="1800" b="1" spc="-20" dirty="0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3300"/>
                </a:solidFill>
                <a:latin typeface="Courier New"/>
                <a:cs typeface="Courier New"/>
              </a:rPr>
              <a:t>deleted.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800">
              <a:latin typeface="Courier New"/>
              <a:cs typeface="Courier New"/>
            </a:endParaRPr>
          </a:p>
          <a:p>
            <a:pPr marL="10668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INSERT</a:t>
            </a:r>
            <a:r>
              <a:rPr sz="1800" b="1" spc="-8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INTO</a:t>
            </a:r>
            <a:r>
              <a:rPr sz="1800" b="1" spc="-9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departments</a:t>
            </a:r>
            <a:endParaRPr sz="1800">
              <a:latin typeface="Courier New"/>
              <a:cs typeface="Courier New"/>
            </a:endParaRPr>
          </a:p>
          <a:p>
            <a:pPr marL="10668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VALUES</a:t>
            </a:r>
            <a:r>
              <a:rPr sz="1800" b="1" spc="-14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(290,</a:t>
            </a:r>
            <a:r>
              <a:rPr sz="1800" b="1" spc="-15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'Corporate</a:t>
            </a:r>
            <a:r>
              <a:rPr sz="1800" b="1" spc="-13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Tax',</a:t>
            </a:r>
            <a:r>
              <a:rPr sz="1800" b="1" spc="-13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NULL,</a:t>
            </a:r>
            <a:r>
              <a:rPr sz="1800" b="1" spc="-14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1700);</a:t>
            </a:r>
            <a:endParaRPr sz="1800">
              <a:latin typeface="Courier New"/>
              <a:cs typeface="Courier New"/>
            </a:endParaRPr>
          </a:p>
          <a:p>
            <a:pPr marL="10668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FF3300"/>
                </a:solidFill>
                <a:latin typeface="Courier New"/>
                <a:cs typeface="Courier New"/>
              </a:rPr>
              <a:t>1</a:t>
            </a:r>
            <a:r>
              <a:rPr sz="1800" b="1" spc="-20" dirty="0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F3300"/>
                </a:solidFill>
                <a:latin typeface="Courier New"/>
                <a:cs typeface="Courier New"/>
              </a:rPr>
              <a:t>row</a:t>
            </a:r>
            <a:r>
              <a:rPr sz="1800" b="1" spc="-15" dirty="0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3300"/>
                </a:solidFill>
                <a:latin typeface="Courier New"/>
                <a:cs typeface="Courier New"/>
              </a:rPr>
              <a:t>inserted.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3820" y="4365000"/>
            <a:ext cx="3261360" cy="103695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417830" indent="-405130">
              <a:lnSpc>
                <a:spcPct val="100000"/>
              </a:lnSpc>
              <a:spcBef>
                <a:spcPts val="65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Commit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changes.</a:t>
            </a:r>
            <a:endParaRPr sz="2200">
              <a:latin typeface="Arial"/>
              <a:cs typeface="Arial"/>
            </a:endParaRPr>
          </a:p>
          <a:p>
            <a:pPr marL="40005">
              <a:lnSpc>
                <a:spcPct val="100000"/>
              </a:lnSpc>
              <a:spcBef>
                <a:spcPts val="450"/>
              </a:spcBef>
            </a:pPr>
            <a:r>
              <a:rPr sz="1800" b="1" spc="-10" dirty="0">
                <a:latin typeface="Courier New"/>
                <a:cs typeface="Courier New"/>
              </a:rPr>
              <a:t>COMMIT;</a:t>
            </a:r>
            <a:endParaRPr sz="1800">
              <a:latin typeface="Courier New"/>
              <a:cs typeface="Courier New"/>
            </a:endParaRPr>
          </a:p>
          <a:p>
            <a:pPr marL="40005">
              <a:lnSpc>
                <a:spcPct val="100000"/>
              </a:lnSpc>
            </a:pPr>
            <a:r>
              <a:rPr sz="1800" b="1" dirty="0">
                <a:solidFill>
                  <a:srgbClr val="FF3300"/>
                </a:solidFill>
                <a:latin typeface="Courier New"/>
                <a:cs typeface="Courier New"/>
              </a:rPr>
              <a:t>Commit</a:t>
            </a:r>
            <a:r>
              <a:rPr sz="1800" b="1" spc="-95" dirty="0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3300"/>
                </a:solidFill>
                <a:latin typeface="Courier New"/>
                <a:cs typeface="Courier New"/>
              </a:rPr>
              <a:t>complete.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2232025">
              <a:lnSpc>
                <a:spcPct val="100000"/>
              </a:lnSpc>
              <a:spcBef>
                <a:spcPts val="110"/>
              </a:spcBef>
            </a:pPr>
            <a:r>
              <a:rPr dirty="0"/>
              <a:t>Committing</a:t>
            </a:r>
            <a:r>
              <a:rPr spc="-120" dirty="0"/>
              <a:t> </a:t>
            </a:r>
            <a:r>
              <a:rPr spc="-20" dirty="0"/>
              <a:t>Data</a:t>
            </a:r>
          </a:p>
        </p:txBody>
      </p:sp>
      <p:sp>
        <p:nvSpPr>
          <p:cNvPr id="13" name="object 13"/>
          <p:cNvSpPr/>
          <p:nvPr/>
        </p:nvSpPr>
        <p:spPr>
          <a:xfrm>
            <a:off x="960119" y="4870703"/>
            <a:ext cx="875030" cy="289560"/>
          </a:xfrm>
          <a:custGeom>
            <a:avLst/>
            <a:gdLst/>
            <a:ahLst/>
            <a:cxnLst/>
            <a:rect l="l" t="t" r="r" b="b"/>
            <a:pathLst>
              <a:path w="875030" h="289560">
                <a:moveTo>
                  <a:pt x="0" y="289560"/>
                </a:moveTo>
                <a:lnTo>
                  <a:pt x="874521" y="289560"/>
                </a:lnTo>
                <a:lnTo>
                  <a:pt x="874521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ln w="18288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38683" y="6617144"/>
            <a:ext cx="33337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200" b="1" dirty="0">
                <a:solidFill>
                  <a:srgbClr val="949494"/>
                </a:solidFill>
                <a:latin typeface="Arial"/>
                <a:cs typeface="Arial"/>
              </a:rPr>
              <a:t>8-</a:t>
            </a:r>
            <a:r>
              <a:rPr sz="1200" b="1" spc="-25" dirty="0">
                <a:solidFill>
                  <a:srgbClr val="949494"/>
                </a:solidFill>
                <a:latin typeface="Arial"/>
                <a:cs typeface="Arial"/>
              </a:rPr>
              <a:t>40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29639" y="4166615"/>
            <a:ext cx="7510145" cy="1259205"/>
            <a:chOff x="929639" y="4166615"/>
            <a:chExt cx="7510145" cy="1259205"/>
          </a:xfrm>
        </p:grpSpPr>
        <p:sp>
          <p:nvSpPr>
            <p:cNvPr id="4" name="object 4"/>
            <p:cNvSpPr/>
            <p:nvPr/>
          </p:nvSpPr>
          <p:spPr>
            <a:xfrm>
              <a:off x="941831" y="4178807"/>
              <a:ext cx="7486015" cy="1234440"/>
            </a:xfrm>
            <a:custGeom>
              <a:avLst/>
              <a:gdLst/>
              <a:ahLst/>
              <a:cxnLst/>
              <a:rect l="l" t="t" r="r" b="b"/>
              <a:pathLst>
                <a:path w="7486015" h="1234439">
                  <a:moveTo>
                    <a:pt x="7485760" y="0"/>
                  </a:moveTo>
                  <a:lnTo>
                    <a:pt x="0" y="0"/>
                  </a:lnTo>
                  <a:lnTo>
                    <a:pt x="0" y="1234440"/>
                  </a:lnTo>
                  <a:lnTo>
                    <a:pt x="7485760" y="1234440"/>
                  </a:lnTo>
                  <a:lnTo>
                    <a:pt x="748576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41831" y="4178807"/>
              <a:ext cx="7486015" cy="1234440"/>
            </a:xfrm>
            <a:custGeom>
              <a:avLst/>
              <a:gdLst/>
              <a:ahLst/>
              <a:cxnLst/>
              <a:rect l="l" t="t" r="r" b="b"/>
              <a:pathLst>
                <a:path w="7486015" h="1234439">
                  <a:moveTo>
                    <a:pt x="0" y="1234440"/>
                  </a:moveTo>
                  <a:lnTo>
                    <a:pt x="7485760" y="1234440"/>
                  </a:lnTo>
                  <a:lnTo>
                    <a:pt x="7485760" y="0"/>
                  </a:lnTo>
                  <a:lnTo>
                    <a:pt x="0" y="0"/>
                  </a:lnTo>
                  <a:lnTo>
                    <a:pt x="0" y="123444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11935" y="4791455"/>
              <a:ext cx="1225550" cy="292735"/>
            </a:xfrm>
            <a:custGeom>
              <a:avLst/>
              <a:gdLst/>
              <a:ahLst/>
              <a:cxnLst/>
              <a:rect l="l" t="t" r="r" b="b"/>
              <a:pathLst>
                <a:path w="1225550" h="292735">
                  <a:moveTo>
                    <a:pt x="0" y="292481"/>
                  </a:moveTo>
                  <a:lnTo>
                    <a:pt x="1225041" y="292481"/>
                  </a:lnTo>
                  <a:lnTo>
                    <a:pt x="1225041" y="0"/>
                  </a:lnTo>
                  <a:lnTo>
                    <a:pt x="0" y="0"/>
                  </a:lnTo>
                  <a:lnTo>
                    <a:pt x="0" y="292481"/>
                  </a:lnTo>
                  <a:close/>
                </a:path>
              </a:pathLst>
            </a:custGeom>
            <a:ln w="18288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741045">
              <a:lnSpc>
                <a:spcPct val="100000"/>
              </a:lnSpc>
              <a:spcBef>
                <a:spcPts val="110"/>
              </a:spcBef>
            </a:pPr>
            <a:r>
              <a:rPr dirty="0"/>
              <a:t>S</a:t>
            </a:r>
            <a:r>
              <a:rPr spc="-45" dirty="0"/>
              <a:t> </a:t>
            </a:r>
            <a:r>
              <a:rPr spc="-140" dirty="0"/>
              <a:t>tate</a:t>
            </a:r>
            <a:r>
              <a:rPr spc="-375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dirty="0"/>
              <a:t>After</a:t>
            </a:r>
            <a:r>
              <a:rPr spc="-15" dirty="0"/>
              <a:t> </a:t>
            </a:r>
            <a:r>
              <a:rPr spc="-10" dirty="0"/>
              <a:t>ROLLBACK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38683" y="6617144"/>
            <a:ext cx="16192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200" b="1" spc="-25" dirty="0">
                <a:solidFill>
                  <a:srgbClr val="949494"/>
                </a:solidFill>
                <a:latin typeface="Arial"/>
                <a:cs typeface="Arial"/>
              </a:rPr>
              <a:t>8-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3211" y="1781048"/>
            <a:ext cx="422719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961129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200" b="1" spc="-3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95" dirty="0" err="1">
                <a:solidFill>
                  <a:srgbClr val="FFFFFF"/>
                </a:solidFill>
                <a:latin typeface="Arial"/>
                <a:cs typeface="Arial"/>
              </a:rPr>
              <a:t>isc</a:t>
            </a:r>
            <a:r>
              <a:rPr sz="22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55" dirty="0" err="1" smtClean="0">
                <a:solidFill>
                  <a:srgbClr val="FFFFFF"/>
                </a:solidFill>
                <a:latin typeface="Arial"/>
                <a:cs typeface="Arial"/>
              </a:rPr>
              <a:t>ard</a:t>
            </a:r>
            <a:r>
              <a:rPr lang="en-IN" sz="2200" b="1" spc="-15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40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110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2200" b="1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2200" b="1" spc="-18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 smtClean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200" b="1" spc="3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5" dirty="0">
                <a:solidFill>
                  <a:srgbClr val="FFFFFF"/>
                </a:solidFill>
                <a:latin typeface="Arial"/>
                <a:cs typeface="Arial"/>
              </a:rPr>
              <a:t>ending</a:t>
            </a:r>
            <a:r>
              <a:rPr sz="2200" b="1" spc="-3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2200" b="1" spc="-35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 err="1" smtClean="0">
                <a:solidFill>
                  <a:srgbClr val="FFFFFF"/>
                </a:solidFill>
                <a:latin typeface="Arial"/>
                <a:cs typeface="Arial"/>
              </a:rPr>
              <a:t>chang</a:t>
            </a:r>
            <a:r>
              <a:rPr lang="en-IN" sz="2200" b="1" spc="155" dirty="0" err="1" smtClean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lang="en-IN" sz="2200" b="1" spc="15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09" dirty="0" smtClean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04282" y="1781048"/>
            <a:ext cx="261366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26515" algn="l"/>
              </a:tabLst>
            </a:pPr>
            <a:r>
              <a:rPr sz="2200" b="1" spc="-190" dirty="0">
                <a:solidFill>
                  <a:srgbClr val="FFFFFF"/>
                </a:solidFill>
                <a:latin typeface="Arial"/>
                <a:cs typeface="Arial"/>
              </a:rPr>
              <a:t>usi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60" dirty="0">
                <a:solidFill>
                  <a:srgbClr val="FFFFFF"/>
                </a:solidFill>
                <a:latin typeface="Arial"/>
                <a:cs typeface="Arial"/>
              </a:rPr>
              <a:t>ng</a:t>
            </a:r>
            <a:r>
              <a:rPr sz="2200" b="1" spc="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b="1" spc="-70" dirty="0">
                <a:solidFill>
                  <a:srgbClr val="FFFFFF"/>
                </a:solidFill>
                <a:latin typeface="Courier New"/>
                <a:cs typeface="Courier New"/>
              </a:rPr>
              <a:t>ROLLBACK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3211" y="2585669"/>
            <a:ext cx="5829935" cy="1145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17830" indent="-405130">
              <a:lnSpc>
                <a:spcPct val="100000"/>
              </a:lnSpc>
              <a:spcBef>
                <a:spcPts val="11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  <a:tab pos="238125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2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 err="1" smtClean="0">
                <a:solidFill>
                  <a:srgbClr val="FFFFFF"/>
                </a:solidFill>
                <a:latin typeface="Arial"/>
                <a:cs typeface="Arial"/>
              </a:rPr>
              <a:t>ata</a:t>
            </a:r>
            <a:r>
              <a:rPr lang="en-IN" sz="2200" b="1" dirty="0" smtClean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2200" b="1" dirty="0" err="1" smtClean="0">
                <a:solidFill>
                  <a:srgbClr val="FFFFFF"/>
                </a:solidFill>
                <a:latin typeface="Arial"/>
                <a:cs typeface="Arial"/>
              </a:rPr>
              <a:t>ch</a:t>
            </a:r>
            <a:r>
              <a:rPr sz="2200" b="1" spc="-175" dirty="0" err="1" smtClean="0">
                <a:solidFill>
                  <a:srgbClr val="FFFFFF"/>
                </a:solidFill>
                <a:latin typeface="Arial"/>
                <a:cs typeface="Arial"/>
              </a:rPr>
              <a:t>ang</a:t>
            </a:r>
            <a:r>
              <a:rPr sz="2200" b="1" spc="-16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lang="en-IN" sz="2200" b="1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 smtClean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lang="en-IN" sz="2200" b="1" dirty="0" smtClean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2200" b="1" dirty="0" smtClean="0">
                <a:solidFill>
                  <a:srgbClr val="FFFFFF"/>
                </a:solidFill>
                <a:latin typeface="Arial"/>
                <a:cs typeface="Arial"/>
              </a:rPr>
              <a:t>un</a:t>
            </a:r>
            <a:r>
              <a:rPr lang="en-IN" sz="2200" b="1" dirty="0" smtClean="0">
                <a:solidFill>
                  <a:srgbClr val="FFFFFF"/>
                </a:solidFill>
                <a:latin typeface="Arial"/>
                <a:cs typeface="Arial"/>
              </a:rPr>
              <a:t>done.</a:t>
            </a:r>
            <a:r>
              <a:rPr sz="2200" b="1" spc="3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lang="en-IN" sz="2200" b="1" spc="35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11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  <a:tab pos="2381250" algn="l"/>
              </a:tabLst>
            </a:pPr>
            <a:r>
              <a:rPr sz="2200" b="1" dirty="0" smtClean="0">
                <a:solidFill>
                  <a:srgbClr val="FFFFFF"/>
                </a:solidFill>
                <a:latin typeface="Arial"/>
                <a:cs typeface="Arial"/>
              </a:rPr>
              <a:t>Previous</a:t>
            </a:r>
            <a:r>
              <a:rPr sz="2200" b="1" spc="-5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state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restored.</a:t>
            </a:r>
            <a:endParaRPr sz="2200" dirty="0">
              <a:latin typeface="Arial"/>
              <a:cs typeface="Arial"/>
            </a:endParaRPr>
          </a:p>
          <a:p>
            <a:pPr marL="417830">
              <a:lnSpc>
                <a:spcPct val="100000"/>
              </a:lnSpc>
              <a:spcBef>
                <a:spcPts val="79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Locks on the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affected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rows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released.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1832" y="4178808"/>
            <a:ext cx="7486015" cy="12344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67640" marR="51308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FF3300"/>
                </a:solidFill>
                <a:latin typeface="Courier New"/>
                <a:cs typeface="Courier New"/>
              </a:rPr>
              <a:t>2</a:t>
            </a:r>
            <a:r>
              <a:rPr sz="1800" b="1" spc="-550" dirty="0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F3300"/>
                </a:solidFill>
                <a:latin typeface="Courier New"/>
                <a:cs typeface="Courier New"/>
              </a:rPr>
              <a:t>2</a:t>
            </a:r>
            <a:r>
              <a:rPr sz="1800" b="1" spc="-700" dirty="0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F3300"/>
                </a:solidFill>
                <a:latin typeface="Courier New"/>
                <a:cs typeface="Courier New"/>
              </a:rPr>
              <a:t>rows</a:t>
            </a:r>
            <a:r>
              <a:rPr sz="1800" b="1" spc="5" dirty="0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3300"/>
                </a:solidFill>
                <a:latin typeface="Courier New"/>
                <a:cs typeface="Courier New"/>
              </a:rPr>
              <a:t>deleted. </a:t>
            </a:r>
            <a:r>
              <a:rPr sz="1800" b="1" spc="-10" dirty="0">
                <a:latin typeface="Courier New"/>
                <a:cs typeface="Courier New"/>
              </a:rPr>
              <a:t>ROLLBACK;</a:t>
            </a:r>
            <a:endParaRPr sz="1800" dirty="0">
              <a:latin typeface="Courier New"/>
              <a:cs typeface="Courier New"/>
            </a:endParaRPr>
          </a:p>
          <a:p>
            <a:pPr marL="167640">
              <a:lnSpc>
                <a:spcPct val="100000"/>
              </a:lnSpc>
            </a:pPr>
            <a:r>
              <a:rPr sz="1800" b="1" dirty="0">
                <a:solidFill>
                  <a:srgbClr val="FF3300"/>
                </a:solidFill>
                <a:latin typeface="Courier New"/>
                <a:cs typeface="Courier New"/>
              </a:rPr>
              <a:t>Rollback</a:t>
            </a:r>
            <a:r>
              <a:rPr sz="1800" b="1" spc="-110" dirty="0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3300"/>
                </a:solidFill>
                <a:latin typeface="Courier New"/>
                <a:cs typeface="Courier New"/>
              </a:rPr>
              <a:t>complete.</a:t>
            </a:r>
            <a:endParaRPr sz="1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48844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Statement-</a:t>
            </a:r>
            <a:r>
              <a:rPr dirty="0"/>
              <a:t>Level</a:t>
            </a:r>
            <a:r>
              <a:rPr spc="-20" dirty="0"/>
              <a:t> </a:t>
            </a:r>
            <a:r>
              <a:rPr spc="-10" dirty="0"/>
              <a:t>Rollback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41019" y="1801190"/>
            <a:ext cx="6943090" cy="25914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17830" indent="-405130">
              <a:lnSpc>
                <a:spcPts val="2570"/>
              </a:lnSpc>
              <a:spcBef>
                <a:spcPts val="11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 single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DML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statement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fails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during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execution,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57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only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statement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rolled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back.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ts val="2570"/>
              </a:lnSpc>
              <a:spcBef>
                <a:spcPts val="76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 Oracle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implements</a:t>
            </a:r>
            <a:r>
              <a:rPr sz="22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implicit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570"/>
              </a:lnSpc>
            </a:pP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savepoint.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70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22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other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changes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retained.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ts val="2470"/>
              </a:lnSpc>
              <a:spcBef>
                <a:spcPts val="86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should terminate</a:t>
            </a:r>
            <a:r>
              <a:rPr sz="22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transactions</a:t>
            </a:r>
            <a:r>
              <a:rPr sz="22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explicitly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47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executing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COMMIT</a:t>
            </a:r>
            <a:r>
              <a:rPr sz="2200" b="1" spc="-6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ROLLBACK</a:t>
            </a:r>
            <a:r>
              <a:rPr sz="2200" b="1" spc="-6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statement.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2873" y="2810065"/>
            <a:ext cx="7346315" cy="1384300"/>
            <a:chOff x="892873" y="2810065"/>
            <a:chExt cx="7346315" cy="1384300"/>
          </a:xfrm>
        </p:grpSpPr>
        <p:sp>
          <p:nvSpPr>
            <p:cNvPr id="4" name="object 4"/>
            <p:cNvSpPr/>
            <p:nvPr/>
          </p:nvSpPr>
          <p:spPr>
            <a:xfrm>
              <a:off x="905256" y="2822447"/>
              <a:ext cx="7321550" cy="1359535"/>
            </a:xfrm>
            <a:custGeom>
              <a:avLst/>
              <a:gdLst/>
              <a:ahLst/>
              <a:cxnLst/>
              <a:rect l="l" t="t" r="r" b="b"/>
              <a:pathLst>
                <a:path w="7321550" h="1359535">
                  <a:moveTo>
                    <a:pt x="7321042" y="0"/>
                  </a:moveTo>
                  <a:lnTo>
                    <a:pt x="0" y="0"/>
                  </a:lnTo>
                  <a:lnTo>
                    <a:pt x="0" y="1359281"/>
                  </a:lnTo>
                  <a:lnTo>
                    <a:pt x="7321042" y="1359281"/>
                  </a:lnTo>
                  <a:lnTo>
                    <a:pt x="7321042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05256" y="2822447"/>
              <a:ext cx="7321550" cy="1359535"/>
            </a:xfrm>
            <a:custGeom>
              <a:avLst/>
              <a:gdLst/>
              <a:ahLst/>
              <a:cxnLst/>
              <a:rect l="l" t="t" r="r" b="b"/>
              <a:pathLst>
                <a:path w="7321550" h="1359535">
                  <a:moveTo>
                    <a:pt x="0" y="1359281"/>
                  </a:moveTo>
                  <a:lnTo>
                    <a:pt x="7321042" y="1359281"/>
                  </a:lnTo>
                  <a:lnTo>
                    <a:pt x="7321042" y="0"/>
                  </a:lnTo>
                  <a:lnTo>
                    <a:pt x="0" y="0"/>
                  </a:lnTo>
                  <a:lnTo>
                    <a:pt x="0" y="1359281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976120">
              <a:lnSpc>
                <a:spcPct val="100000"/>
              </a:lnSpc>
              <a:spcBef>
                <a:spcPts val="110"/>
              </a:spcBef>
            </a:pPr>
            <a:r>
              <a:rPr dirty="0"/>
              <a:t>Using</a:t>
            </a:r>
            <a:r>
              <a:rPr spc="-55" dirty="0"/>
              <a:t> </a:t>
            </a:r>
            <a:r>
              <a:rPr dirty="0"/>
              <a:t>Table</a:t>
            </a:r>
            <a:r>
              <a:rPr spc="-70" dirty="0"/>
              <a:t> </a:t>
            </a:r>
            <a:r>
              <a:rPr spc="-10" dirty="0"/>
              <a:t>Aliases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53211" y="1798932"/>
            <a:ext cx="6480175" cy="83248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417830" indent="-405130">
              <a:lnSpc>
                <a:spcPct val="100000"/>
              </a:lnSpc>
              <a:spcBef>
                <a:spcPts val="254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Simplify</a:t>
            </a:r>
            <a:r>
              <a:rPr sz="22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queries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table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aliases.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79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Improve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performance</a:t>
            </a:r>
            <a:r>
              <a:rPr sz="22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prefixes.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5255" y="2822448"/>
            <a:ext cx="7321550" cy="135953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60"/>
              </a:spcBef>
            </a:pPr>
            <a:r>
              <a:rPr sz="1800" b="1" dirty="0">
                <a:latin typeface="Courier New"/>
                <a:cs typeface="Courier New"/>
              </a:rPr>
              <a:t>SELECT</a:t>
            </a:r>
            <a:r>
              <a:rPr sz="1800" b="1" spc="-17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e.employee_id,</a:t>
            </a:r>
            <a:r>
              <a:rPr sz="1800" b="1" spc="-114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e.last_name,</a:t>
            </a:r>
            <a:r>
              <a:rPr sz="1800" b="1" spc="-254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e.department_id,</a:t>
            </a:r>
            <a:endParaRPr sz="1800">
              <a:latin typeface="Courier New"/>
              <a:cs typeface="Courier New"/>
            </a:endParaRPr>
          </a:p>
          <a:p>
            <a:pPr marL="1029969">
              <a:lnSpc>
                <a:spcPct val="100000"/>
              </a:lnSpc>
              <a:spcBef>
                <a:spcPts val="459"/>
              </a:spcBef>
            </a:pPr>
            <a:r>
              <a:rPr sz="1800" b="1" dirty="0">
                <a:latin typeface="Courier New"/>
                <a:cs typeface="Courier New"/>
              </a:rPr>
              <a:t>d.department_id,</a:t>
            </a:r>
            <a:r>
              <a:rPr sz="1800" b="1" spc="-22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d.location_id</a:t>
            </a:r>
            <a:endParaRPr sz="1800">
              <a:latin typeface="Courier New"/>
              <a:cs typeface="Courier New"/>
            </a:endParaRPr>
          </a:p>
          <a:p>
            <a:pPr marL="72390">
              <a:lnSpc>
                <a:spcPct val="100000"/>
              </a:lnSpc>
              <a:spcBef>
                <a:spcPts val="525"/>
              </a:spcBef>
              <a:tabLst>
                <a:tab pos="1026794" algn="l"/>
              </a:tabLst>
            </a:pPr>
            <a:r>
              <a:rPr sz="1800" b="1" spc="-20" dirty="0">
                <a:latin typeface="Courier New"/>
                <a:cs typeface="Courier New"/>
              </a:rPr>
              <a:t>FROM</a:t>
            </a:r>
            <a:r>
              <a:rPr sz="1800" b="1" dirty="0">
                <a:latin typeface="Courier New"/>
                <a:cs typeface="Courier New"/>
              </a:rPr>
              <a:t>	employees</a:t>
            </a:r>
            <a:r>
              <a:rPr sz="1800" b="1" spc="-8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e</a:t>
            </a:r>
            <a:r>
              <a:rPr sz="1800" b="1" spc="-9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,</a:t>
            </a:r>
            <a:r>
              <a:rPr sz="1800" b="1" spc="-7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departments</a:t>
            </a:r>
            <a:r>
              <a:rPr sz="1800" b="1" spc="-155" dirty="0">
                <a:latin typeface="Courier New"/>
                <a:cs typeface="Courier New"/>
              </a:rPr>
              <a:t> </a:t>
            </a:r>
            <a:r>
              <a:rPr sz="1800" b="1" spc="-50" dirty="0">
                <a:latin typeface="Courier New"/>
                <a:cs typeface="Courier New"/>
              </a:rPr>
              <a:t>d</a:t>
            </a:r>
            <a:endParaRPr sz="1800">
              <a:latin typeface="Courier New"/>
              <a:cs typeface="Courier New"/>
            </a:endParaRPr>
          </a:p>
          <a:p>
            <a:pPr marL="72390">
              <a:lnSpc>
                <a:spcPct val="100000"/>
              </a:lnSpc>
              <a:spcBef>
                <a:spcPts val="390"/>
              </a:spcBef>
              <a:tabLst>
                <a:tab pos="1029969" algn="l"/>
              </a:tabLst>
            </a:pPr>
            <a:r>
              <a:rPr sz="1800" b="1" spc="-10" dirty="0">
                <a:latin typeface="Courier New"/>
                <a:cs typeface="Courier New"/>
              </a:rPr>
              <a:t>WHERE</a:t>
            </a:r>
            <a:r>
              <a:rPr sz="1800" b="1" dirty="0">
                <a:latin typeface="Courier New"/>
                <a:cs typeface="Courier New"/>
              </a:rPr>
              <a:t>	e.department_id</a:t>
            </a:r>
            <a:r>
              <a:rPr sz="1800" b="1" spc="-1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13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d.department_id;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80616" y="2892551"/>
            <a:ext cx="4105275" cy="1249680"/>
          </a:xfrm>
          <a:custGeom>
            <a:avLst/>
            <a:gdLst/>
            <a:ahLst/>
            <a:cxnLst/>
            <a:rect l="l" t="t" r="r" b="b"/>
            <a:pathLst>
              <a:path w="4105275" h="1249679">
                <a:moveTo>
                  <a:pt x="0" y="289560"/>
                </a:moveTo>
                <a:lnTo>
                  <a:pt x="283082" y="289560"/>
                </a:lnTo>
                <a:lnTo>
                  <a:pt x="283082" y="15239"/>
                </a:lnTo>
                <a:lnTo>
                  <a:pt x="0" y="15239"/>
                </a:lnTo>
                <a:lnTo>
                  <a:pt x="0" y="289560"/>
                </a:lnTo>
                <a:close/>
              </a:path>
              <a:path w="4105275" h="1249679">
                <a:moveTo>
                  <a:pt x="2039111" y="277240"/>
                </a:moveTo>
                <a:lnTo>
                  <a:pt x="2322195" y="277240"/>
                </a:lnTo>
                <a:lnTo>
                  <a:pt x="2322195" y="0"/>
                </a:lnTo>
                <a:lnTo>
                  <a:pt x="2039111" y="0"/>
                </a:lnTo>
                <a:lnTo>
                  <a:pt x="2039111" y="277240"/>
                </a:lnTo>
                <a:close/>
              </a:path>
              <a:path w="4105275" h="1249679">
                <a:moveTo>
                  <a:pt x="3819144" y="277240"/>
                </a:moveTo>
                <a:lnTo>
                  <a:pt x="4105148" y="277240"/>
                </a:lnTo>
                <a:lnTo>
                  <a:pt x="4105148" y="0"/>
                </a:lnTo>
                <a:lnTo>
                  <a:pt x="3819144" y="0"/>
                </a:lnTo>
                <a:lnTo>
                  <a:pt x="3819144" y="277240"/>
                </a:lnTo>
                <a:close/>
              </a:path>
              <a:path w="4105275" h="1249679">
                <a:moveTo>
                  <a:pt x="6095" y="621792"/>
                </a:moveTo>
                <a:lnTo>
                  <a:pt x="289178" y="621792"/>
                </a:lnTo>
                <a:lnTo>
                  <a:pt x="289178" y="347472"/>
                </a:lnTo>
                <a:lnTo>
                  <a:pt x="6095" y="347472"/>
                </a:lnTo>
                <a:lnTo>
                  <a:pt x="6095" y="621792"/>
                </a:lnTo>
                <a:close/>
              </a:path>
              <a:path w="4105275" h="1249679">
                <a:moveTo>
                  <a:pt x="2337816" y="597408"/>
                </a:moveTo>
                <a:lnTo>
                  <a:pt x="2623820" y="597408"/>
                </a:lnTo>
                <a:lnTo>
                  <a:pt x="2623820" y="323088"/>
                </a:lnTo>
                <a:lnTo>
                  <a:pt x="2337816" y="323088"/>
                </a:lnTo>
                <a:lnTo>
                  <a:pt x="2337816" y="597408"/>
                </a:lnTo>
                <a:close/>
              </a:path>
              <a:path w="4105275" h="1249679">
                <a:moveTo>
                  <a:pt x="9143" y="1240409"/>
                </a:moveTo>
                <a:lnTo>
                  <a:pt x="295148" y="1240409"/>
                </a:lnTo>
                <a:lnTo>
                  <a:pt x="295148" y="963168"/>
                </a:lnTo>
                <a:lnTo>
                  <a:pt x="9143" y="963168"/>
                </a:lnTo>
                <a:lnTo>
                  <a:pt x="9143" y="1240409"/>
                </a:lnTo>
                <a:close/>
              </a:path>
              <a:path w="4105275" h="1249679">
                <a:moveTo>
                  <a:pt x="2468880" y="1249680"/>
                </a:moveTo>
                <a:lnTo>
                  <a:pt x="2751963" y="1249680"/>
                </a:lnTo>
                <a:lnTo>
                  <a:pt x="2751963" y="975360"/>
                </a:lnTo>
                <a:lnTo>
                  <a:pt x="2468880" y="975360"/>
                </a:lnTo>
                <a:lnTo>
                  <a:pt x="2468880" y="1249680"/>
                </a:lnTo>
                <a:close/>
              </a:path>
            </a:pathLst>
          </a:custGeom>
          <a:ln w="24384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2113280">
              <a:lnSpc>
                <a:spcPct val="100000"/>
              </a:lnSpc>
              <a:spcBef>
                <a:spcPts val="110"/>
              </a:spcBef>
            </a:pPr>
            <a:r>
              <a:rPr dirty="0"/>
              <a:t>Read</a:t>
            </a:r>
            <a:r>
              <a:rPr spc="-45" dirty="0"/>
              <a:t> </a:t>
            </a:r>
            <a:r>
              <a:rPr spc="-10" dirty="0"/>
              <a:t>Consistency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9683" y="1836496"/>
            <a:ext cx="7105650" cy="26441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17830" indent="-405130">
              <a:lnSpc>
                <a:spcPts val="2570"/>
              </a:lnSpc>
              <a:spcBef>
                <a:spcPts val="11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Read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consistency</a:t>
            </a:r>
            <a:r>
              <a:rPr sz="22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guarantees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consistent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view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57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times.</a:t>
            </a:r>
            <a:endParaRPr sz="2200">
              <a:latin typeface="Arial"/>
              <a:cs typeface="Arial"/>
            </a:endParaRPr>
          </a:p>
          <a:p>
            <a:pPr marL="417830" marR="389890" indent="-405765">
              <a:lnSpc>
                <a:spcPts val="2500"/>
              </a:lnSpc>
              <a:spcBef>
                <a:spcPts val="969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Changes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made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2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conflict</a:t>
            </a:r>
            <a:r>
              <a:rPr sz="22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changes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made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another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user.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63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Read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consistency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ensures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same</a:t>
            </a:r>
            <a:r>
              <a:rPr sz="22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data:</a:t>
            </a:r>
            <a:endParaRPr sz="2200">
              <a:latin typeface="Arial"/>
              <a:cs typeface="Arial"/>
            </a:endParaRPr>
          </a:p>
          <a:p>
            <a:pPr marL="932815" lvl="1" indent="-401955">
              <a:lnSpc>
                <a:spcPct val="100000"/>
              </a:lnSpc>
              <a:spcBef>
                <a:spcPts val="725"/>
              </a:spcBef>
              <a:buClr>
                <a:srgbClr val="FF3300"/>
              </a:buClr>
              <a:buFont typeface="Arial"/>
              <a:buChar char="–"/>
              <a:tabLst>
                <a:tab pos="932815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Readers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wait</a:t>
            </a: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0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writers.</a:t>
            </a:r>
            <a:endParaRPr sz="2000">
              <a:latin typeface="Arial"/>
              <a:cs typeface="Arial"/>
            </a:endParaRPr>
          </a:p>
          <a:p>
            <a:pPr marL="932815" lvl="1" indent="-401955">
              <a:lnSpc>
                <a:spcPct val="100000"/>
              </a:lnSpc>
              <a:spcBef>
                <a:spcPts val="700"/>
              </a:spcBef>
              <a:buClr>
                <a:srgbClr val="FF3300"/>
              </a:buClr>
              <a:buFont typeface="Arial"/>
              <a:buChar char="–"/>
              <a:tabLst>
                <a:tab pos="932815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Writers</a:t>
            </a:r>
            <a:r>
              <a:rPr sz="20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wait</a:t>
            </a: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0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readers.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788667" y="4201744"/>
            <a:ext cx="2583180" cy="5149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988060" algn="l"/>
              </a:tabLst>
            </a:pPr>
            <a:r>
              <a:rPr sz="1600" b="1" spc="-10" dirty="0">
                <a:solidFill>
                  <a:srgbClr val="FFFFCC"/>
                </a:solidFill>
                <a:latin typeface="Courier New"/>
                <a:cs typeface="Courier New"/>
              </a:rPr>
              <a:t>SELECT</a:t>
            </a:r>
            <a:r>
              <a:rPr sz="1600" b="1" dirty="0">
                <a:solidFill>
                  <a:srgbClr val="FFFFCC"/>
                </a:solidFill>
                <a:latin typeface="Courier New"/>
                <a:cs typeface="Courier New"/>
              </a:rPr>
              <a:t>	</a:t>
            </a:r>
            <a:r>
              <a:rPr sz="1600" b="1" spc="-50" dirty="0">
                <a:solidFill>
                  <a:srgbClr val="FFFFCC"/>
                </a:solidFill>
                <a:latin typeface="Courier New"/>
                <a:cs typeface="Courier New"/>
              </a:rPr>
              <a:t>*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FFFFCC"/>
                </a:solidFill>
                <a:latin typeface="Courier New"/>
                <a:cs typeface="Courier New"/>
              </a:rPr>
              <a:t>FROM</a:t>
            </a:r>
            <a:r>
              <a:rPr sz="1600" b="1" spc="-50" dirty="0">
                <a:solidFill>
                  <a:srgbClr val="FFFFCC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FFFFCC"/>
                </a:solidFill>
                <a:latin typeface="Courier New"/>
                <a:cs typeface="Courier New"/>
              </a:rPr>
              <a:t>userA.employees;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32052" y="539572"/>
            <a:ext cx="626364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68605" algn="l"/>
              </a:tabLst>
            </a:pPr>
            <a:r>
              <a:rPr spc="-50" dirty="0"/>
              <a:t>I</a:t>
            </a:r>
            <a:r>
              <a:rPr dirty="0"/>
              <a:t>	</a:t>
            </a:r>
            <a:r>
              <a:rPr spc="-120" dirty="0"/>
              <a:t>mplementation</a:t>
            </a:r>
            <a:r>
              <a:rPr spc="-114" dirty="0"/>
              <a:t> </a:t>
            </a:r>
            <a:r>
              <a:rPr dirty="0"/>
              <a:t>of</a:t>
            </a:r>
            <a:r>
              <a:rPr spc="10" dirty="0"/>
              <a:t> </a:t>
            </a:r>
            <a:r>
              <a:rPr dirty="0"/>
              <a:t>Read</a:t>
            </a:r>
            <a:r>
              <a:rPr spc="195" dirty="0"/>
              <a:t> </a:t>
            </a:r>
            <a:r>
              <a:rPr spc="-10" dirty="0"/>
              <a:t>Consistency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1956816"/>
            <a:ext cx="1356360" cy="1566672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788152" y="1944623"/>
            <a:ext cx="2971800" cy="1771014"/>
            <a:chOff x="5788152" y="1944623"/>
            <a:chExt cx="2971800" cy="1771014"/>
          </a:xfrm>
        </p:grpSpPr>
        <p:sp>
          <p:nvSpPr>
            <p:cNvPr id="7" name="object 7"/>
            <p:cNvSpPr/>
            <p:nvPr/>
          </p:nvSpPr>
          <p:spPr>
            <a:xfrm>
              <a:off x="5788152" y="1944623"/>
              <a:ext cx="2971800" cy="1771014"/>
            </a:xfrm>
            <a:custGeom>
              <a:avLst/>
              <a:gdLst/>
              <a:ahLst/>
              <a:cxnLst/>
              <a:rect l="l" t="t" r="r" b="b"/>
              <a:pathLst>
                <a:path w="2971800" h="1771014">
                  <a:moveTo>
                    <a:pt x="2971800" y="0"/>
                  </a:moveTo>
                  <a:lnTo>
                    <a:pt x="0" y="0"/>
                  </a:lnTo>
                  <a:lnTo>
                    <a:pt x="0" y="1770761"/>
                  </a:lnTo>
                  <a:lnTo>
                    <a:pt x="2971800" y="1770761"/>
                  </a:lnTo>
                  <a:lnTo>
                    <a:pt x="2971800" y="0"/>
                  </a:lnTo>
                  <a:close/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19088" y="2075687"/>
              <a:ext cx="895985" cy="494030"/>
            </a:xfrm>
            <a:custGeom>
              <a:avLst/>
              <a:gdLst/>
              <a:ahLst/>
              <a:cxnLst/>
              <a:rect l="l" t="t" r="r" b="b"/>
              <a:pathLst>
                <a:path w="895984" h="494030">
                  <a:moveTo>
                    <a:pt x="895604" y="0"/>
                  </a:moveTo>
                  <a:lnTo>
                    <a:pt x="0" y="0"/>
                  </a:lnTo>
                  <a:lnTo>
                    <a:pt x="0" y="493522"/>
                  </a:lnTo>
                  <a:lnTo>
                    <a:pt x="895604" y="493522"/>
                  </a:lnTo>
                  <a:lnTo>
                    <a:pt x="8956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82512" y="2039111"/>
              <a:ext cx="895985" cy="494030"/>
            </a:xfrm>
            <a:custGeom>
              <a:avLst/>
              <a:gdLst/>
              <a:ahLst/>
              <a:cxnLst/>
              <a:rect l="l" t="t" r="r" b="b"/>
              <a:pathLst>
                <a:path w="895984" h="494030">
                  <a:moveTo>
                    <a:pt x="895604" y="0"/>
                  </a:moveTo>
                  <a:lnTo>
                    <a:pt x="0" y="0"/>
                  </a:lnTo>
                  <a:lnTo>
                    <a:pt x="0" y="493522"/>
                  </a:lnTo>
                  <a:lnTo>
                    <a:pt x="895604" y="493522"/>
                  </a:lnTo>
                  <a:lnTo>
                    <a:pt x="895604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03264" y="2170175"/>
              <a:ext cx="895985" cy="496570"/>
            </a:xfrm>
            <a:custGeom>
              <a:avLst/>
              <a:gdLst/>
              <a:ahLst/>
              <a:cxnLst/>
              <a:rect l="l" t="t" r="r" b="b"/>
              <a:pathLst>
                <a:path w="895984" h="496569">
                  <a:moveTo>
                    <a:pt x="895604" y="0"/>
                  </a:moveTo>
                  <a:lnTo>
                    <a:pt x="0" y="0"/>
                  </a:lnTo>
                  <a:lnTo>
                    <a:pt x="0" y="496443"/>
                  </a:lnTo>
                  <a:lnTo>
                    <a:pt x="895604" y="496443"/>
                  </a:lnTo>
                  <a:lnTo>
                    <a:pt x="8956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266688" y="2133599"/>
              <a:ext cx="895985" cy="496570"/>
            </a:xfrm>
            <a:custGeom>
              <a:avLst/>
              <a:gdLst/>
              <a:ahLst/>
              <a:cxnLst/>
              <a:rect l="l" t="t" r="r" b="b"/>
              <a:pathLst>
                <a:path w="895984" h="496569">
                  <a:moveTo>
                    <a:pt x="895604" y="0"/>
                  </a:moveTo>
                  <a:lnTo>
                    <a:pt x="0" y="0"/>
                  </a:lnTo>
                  <a:lnTo>
                    <a:pt x="0" y="496442"/>
                  </a:lnTo>
                  <a:lnTo>
                    <a:pt x="895604" y="496442"/>
                  </a:lnTo>
                  <a:lnTo>
                    <a:pt x="895604" y="0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361688" y="3962400"/>
            <a:ext cx="4398010" cy="1771014"/>
            <a:chOff x="4361688" y="3962400"/>
            <a:chExt cx="4398010" cy="1771014"/>
          </a:xfrm>
        </p:grpSpPr>
        <p:sp>
          <p:nvSpPr>
            <p:cNvPr id="13" name="object 13"/>
            <p:cNvSpPr/>
            <p:nvPr/>
          </p:nvSpPr>
          <p:spPr>
            <a:xfrm>
              <a:off x="4361688" y="3962400"/>
              <a:ext cx="4398010" cy="1771014"/>
            </a:xfrm>
            <a:custGeom>
              <a:avLst/>
              <a:gdLst/>
              <a:ahLst/>
              <a:cxnLst/>
              <a:rect l="l" t="t" r="r" b="b"/>
              <a:pathLst>
                <a:path w="4398009" h="1771014">
                  <a:moveTo>
                    <a:pt x="4397883" y="0"/>
                  </a:moveTo>
                  <a:lnTo>
                    <a:pt x="0" y="0"/>
                  </a:lnTo>
                  <a:lnTo>
                    <a:pt x="0" y="1770761"/>
                  </a:lnTo>
                  <a:lnTo>
                    <a:pt x="4397883" y="1770761"/>
                  </a:lnTo>
                  <a:lnTo>
                    <a:pt x="4397883" y="0"/>
                  </a:lnTo>
                  <a:close/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14088" y="4267200"/>
              <a:ext cx="1313815" cy="1219200"/>
            </a:xfrm>
            <a:custGeom>
              <a:avLst/>
              <a:gdLst/>
              <a:ahLst/>
              <a:cxnLst/>
              <a:rect l="l" t="t" r="r" b="b"/>
              <a:pathLst>
                <a:path w="1313814" h="1219200">
                  <a:moveTo>
                    <a:pt x="1313561" y="0"/>
                  </a:moveTo>
                  <a:lnTo>
                    <a:pt x="0" y="0"/>
                  </a:lnTo>
                  <a:lnTo>
                    <a:pt x="0" y="1219200"/>
                  </a:lnTo>
                  <a:lnTo>
                    <a:pt x="1313561" y="1219200"/>
                  </a:lnTo>
                  <a:lnTo>
                    <a:pt x="13135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77512" y="4230624"/>
              <a:ext cx="1313815" cy="1219200"/>
            </a:xfrm>
            <a:custGeom>
              <a:avLst/>
              <a:gdLst/>
              <a:ahLst/>
              <a:cxnLst/>
              <a:rect l="l" t="t" r="r" b="b"/>
              <a:pathLst>
                <a:path w="1313814" h="1219200">
                  <a:moveTo>
                    <a:pt x="1313561" y="0"/>
                  </a:moveTo>
                  <a:lnTo>
                    <a:pt x="0" y="0"/>
                  </a:lnTo>
                  <a:lnTo>
                    <a:pt x="0" y="1219200"/>
                  </a:lnTo>
                  <a:lnTo>
                    <a:pt x="1313561" y="1219200"/>
                  </a:lnTo>
                  <a:lnTo>
                    <a:pt x="1313561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419088" y="4093463"/>
              <a:ext cx="895985" cy="496570"/>
            </a:xfrm>
            <a:custGeom>
              <a:avLst/>
              <a:gdLst/>
              <a:ahLst/>
              <a:cxnLst/>
              <a:rect l="l" t="t" r="r" b="b"/>
              <a:pathLst>
                <a:path w="895984" h="496570">
                  <a:moveTo>
                    <a:pt x="895604" y="0"/>
                  </a:moveTo>
                  <a:lnTo>
                    <a:pt x="0" y="0"/>
                  </a:lnTo>
                  <a:lnTo>
                    <a:pt x="0" y="496443"/>
                  </a:lnTo>
                  <a:lnTo>
                    <a:pt x="895604" y="496443"/>
                  </a:lnTo>
                  <a:lnTo>
                    <a:pt x="8956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382511" y="4056888"/>
              <a:ext cx="895985" cy="496570"/>
            </a:xfrm>
            <a:custGeom>
              <a:avLst/>
              <a:gdLst/>
              <a:ahLst/>
              <a:cxnLst/>
              <a:rect l="l" t="t" r="r" b="b"/>
              <a:pathLst>
                <a:path w="895984" h="496570">
                  <a:moveTo>
                    <a:pt x="895604" y="0"/>
                  </a:moveTo>
                  <a:lnTo>
                    <a:pt x="0" y="0"/>
                  </a:lnTo>
                  <a:lnTo>
                    <a:pt x="0" y="496443"/>
                  </a:lnTo>
                  <a:lnTo>
                    <a:pt x="895604" y="496443"/>
                  </a:lnTo>
                  <a:lnTo>
                    <a:pt x="895604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303264" y="4191000"/>
              <a:ext cx="895985" cy="494030"/>
            </a:xfrm>
            <a:custGeom>
              <a:avLst/>
              <a:gdLst/>
              <a:ahLst/>
              <a:cxnLst/>
              <a:rect l="l" t="t" r="r" b="b"/>
              <a:pathLst>
                <a:path w="895984" h="494029">
                  <a:moveTo>
                    <a:pt x="895604" y="0"/>
                  </a:moveTo>
                  <a:lnTo>
                    <a:pt x="0" y="0"/>
                  </a:lnTo>
                  <a:lnTo>
                    <a:pt x="0" y="493522"/>
                  </a:lnTo>
                  <a:lnTo>
                    <a:pt x="895604" y="493522"/>
                  </a:lnTo>
                  <a:lnTo>
                    <a:pt x="8956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266688" y="4154423"/>
              <a:ext cx="895985" cy="494030"/>
            </a:xfrm>
            <a:custGeom>
              <a:avLst/>
              <a:gdLst/>
              <a:ahLst/>
              <a:cxnLst/>
              <a:rect l="l" t="t" r="r" b="b"/>
              <a:pathLst>
                <a:path w="895984" h="494029">
                  <a:moveTo>
                    <a:pt x="895604" y="0"/>
                  </a:moveTo>
                  <a:lnTo>
                    <a:pt x="0" y="0"/>
                  </a:lnTo>
                  <a:lnTo>
                    <a:pt x="0" y="493521"/>
                  </a:lnTo>
                  <a:lnTo>
                    <a:pt x="895604" y="493521"/>
                  </a:lnTo>
                  <a:lnTo>
                    <a:pt x="895604" y="0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481443" y="2013966"/>
            <a:ext cx="1074420" cy="1390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20" dirty="0">
                <a:solidFill>
                  <a:srgbClr val="FFFFCC"/>
                </a:solidFill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55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CC"/>
                </a:solidFill>
                <a:latin typeface="Arial"/>
                <a:cs typeface="Arial"/>
              </a:rPr>
              <a:t>R</a:t>
            </a:r>
            <a:r>
              <a:rPr sz="2000" b="1" spc="-45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000" b="1" spc="-85" dirty="0">
                <a:solidFill>
                  <a:srgbClr val="FFFFCC"/>
                </a:solidFill>
                <a:latin typeface="Arial"/>
                <a:cs typeface="Arial"/>
              </a:rPr>
              <a:t>ollback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844796" y="2228088"/>
            <a:ext cx="2497455" cy="1405255"/>
            <a:chOff x="4844796" y="2228088"/>
            <a:chExt cx="2497455" cy="1405255"/>
          </a:xfrm>
        </p:grpSpPr>
        <p:sp>
          <p:nvSpPr>
            <p:cNvPr id="22" name="object 22"/>
            <p:cNvSpPr/>
            <p:nvPr/>
          </p:nvSpPr>
          <p:spPr>
            <a:xfrm>
              <a:off x="6324600" y="3136391"/>
              <a:ext cx="892810" cy="496570"/>
            </a:xfrm>
            <a:custGeom>
              <a:avLst/>
              <a:gdLst/>
              <a:ahLst/>
              <a:cxnLst/>
              <a:rect l="l" t="t" r="r" b="b"/>
              <a:pathLst>
                <a:path w="892809" h="496570">
                  <a:moveTo>
                    <a:pt x="892682" y="0"/>
                  </a:moveTo>
                  <a:lnTo>
                    <a:pt x="0" y="0"/>
                  </a:lnTo>
                  <a:lnTo>
                    <a:pt x="0" y="496442"/>
                  </a:lnTo>
                  <a:lnTo>
                    <a:pt x="892682" y="496442"/>
                  </a:lnTo>
                  <a:lnTo>
                    <a:pt x="8926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88024" y="3099816"/>
              <a:ext cx="892810" cy="496570"/>
            </a:xfrm>
            <a:custGeom>
              <a:avLst/>
              <a:gdLst/>
              <a:ahLst/>
              <a:cxnLst/>
              <a:rect l="l" t="t" r="r" b="b"/>
              <a:pathLst>
                <a:path w="892809" h="496570">
                  <a:moveTo>
                    <a:pt x="892682" y="0"/>
                  </a:moveTo>
                  <a:lnTo>
                    <a:pt x="0" y="0"/>
                  </a:lnTo>
                  <a:lnTo>
                    <a:pt x="0" y="496442"/>
                  </a:lnTo>
                  <a:lnTo>
                    <a:pt x="892682" y="496442"/>
                  </a:lnTo>
                  <a:lnTo>
                    <a:pt x="892682" y="0"/>
                  </a:lnTo>
                  <a:close/>
                </a:path>
              </a:pathLst>
            </a:custGeom>
            <a:solidFill>
              <a:srgbClr val="339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446520" y="2959608"/>
              <a:ext cx="895985" cy="496570"/>
            </a:xfrm>
            <a:custGeom>
              <a:avLst/>
              <a:gdLst/>
              <a:ahLst/>
              <a:cxnLst/>
              <a:rect l="l" t="t" r="r" b="b"/>
              <a:pathLst>
                <a:path w="895984" h="496570">
                  <a:moveTo>
                    <a:pt x="895603" y="0"/>
                  </a:moveTo>
                  <a:lnTo>
                    <a:pt x="0" y="0"/>
                  </a:lnTo>
                  <a:lnTo>
                    <a:pt x="0" y="496443"/>
                  </a:lnTo>
                  <a:lnTo>
                    <a:pt x="895603" y="496443"/>
                  </a:lnTo>
                  <a:lnTo>
                    <a:pt x="8956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409944" y="2923032"/>
              <a:ext cx="895985" cy="496570"/>
            </a:xfrm>
            <a:custGeom>
              <a:avLst/>
              <a:gdLst/>
              <a:ahLst/>
              <a:cxnLst/>
              <a:rect l="l" t="t" r="r" b="b"/>
              <a:pathLst>
                <a:path w="895984" h="496570">
                  <a:moveTo>
                    <a:pt x="895603" y="0"/>
                  </a:moveTo>
                  <a:lnTo>
                    <a:pt x="0" y="0"/>
                  </a:lnTo>
                  <a:lnTo>
                    <a:pt x="0" y="496443"/>
                  </a:lnTo>
                  <a:lnTo>
                    <a:pt x="895603" y="496443"/>
                  </a:lnTo>
                  <a:lnTo>
                    <a:pt x="895603" y="0"/>
                  </a:lnTo>
                  <a:close/>
                </a:path>
              </a:pathLst>
            </a:custGeom>
            <a:solidFill>
              <a:srgbClr val="00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656578" y="2761488"/>
              <a:ext cx="36830" cy="204470"/>
            </a:xfrm>
            <a:custGeom>
              <a:avLst/>
              <a:gdLst/>
              <a:ahLst/>
              <a:cxnLst/>
              <a:rect l="l" t="t" r="r" b="b"/>
              <a:pathLst>
                <a:path w="36829" h="204469">
                  <a:moveTo>
                    <a:pt x="0" y="203962"/>
                  </a:moveTo>
                  <a:lnTo>
                    <a:pt x="36575" y="203962"/>
                  </a:lnTo>
                  <a:lnTo>
                    <a:pt x="36575" y="0"/>
                  </a:lnTo>
                  <a:lnTo>
                    <a:pt x="0" y="0"/>
                  </a:lnTo>
                  <a:lnTo>
                    <a:pt x="0" y="2039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605016" y="2761488"/>
              <a:ext cx="52069" cy="204470"/>
            </a:xfrm>
            <a:custGeom>
              <a:avLst/>
              <a:gdLst/>
              <a:ahLst/>
              <a:cxnLst/>
              <a:rect l="l" t="t" r="r" b="b"/>
              <a:pathLst>
                <a:path w="52070" h="204469">
                  <a:moveTo>
                    <a:pt x="51561" y="0"/>
                  </a:moveTo>
                  <a:lnTo>
                    <a:pt x="0" y="0"/>
                  </a:lnTo>
                  <a:lnTo>
                    <a:pt x="0" y="203962"/>
                  </a:lnTo>
                  <a:lnTo>
                    <a:pt x="51561" y="203962"/>
                  </a:lnTo>
                  <a:lnTo>
                    <a:pt x="51561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190488" y="2264664"/>
              <a:ext cx="895985" cy="496570"/>
            </a:xfrm>
            <a:custGeom>
              <a:avLst/>
              <a:gdLst/>
              <a:ahLst/>
              <a:cxnLst/>
              <a:rect l="l" t="t" r="r" b="b"/>
              <a:pathLst>
                <a:path w="895984" h="496569">
                  <a:moveTo>
                    <a:pt x="895604" y="0"/>
                  </a:moveTo>
                  <a:lnTo>
                    <a:pt x="0" y="0"/>
                  </a:lnTo>
                  <a:lnTo>
                    <a:pt x="0" y="496442"/>
                  </a:lnTo>
                  <a:lnTo>
                    <a:pt x="895604" y="496442"/>
                  </a:lnTo>
                  <a:lnTo>
                    <a:pt x="8956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153912" y="2228087"/>
              <a:ext cx="895985" cy="497205"/>
            </a:xfrm>
            <a:custGeom>
              <a:avLst/>
              <a:gdLst/>
              <a:ahLst/>
              <a:cxnLst/>
              <a:rect l="l" t="t" r="r" b="b"/>
              <a:pathLst>
                <a:path w="895984" h="497205">
                  <a:moveTo>
                    <a:pt x="895604" y="313944"/>
                  </a:moveTo>
                  <a:lnTo>
                    <a:pt x="0" y="313944"/>
                  </a:lnTo>
                  <a:lnTo>
                    <a:pt x="0" y="496824"/>
                  </a:lnTo>
                  <a:lnTo>
                    <a:pt x="895604" y="496824"/>
                  </a:lnTo>
                  <a:lnTo>
                    <a:pt x="895604" y="313944"/>
                  </a:lnTo>
                  <a:close/>
                </a:path>
                <a:path w="895984" h="497205">
                  <a:moveTo>
                    <a:pt x="895604" y="0"/>
                  </a:moveTo>
                  <a:lnTo>
                    <a:pt x="0" y="0"/>
                  </a:lnTo>
                  <a:lnTo>
                    <a:pt x="0" y="191643"/>
                  </a:lnTo>
                  <a:lnTo>
                    <a:pt x="895604" y="191643"/>
                  </a:lnTo>
                  <a:lnTo>
                    <a:pt x="895604" y="0"/>
                  </a:lnTo>
                  <a:close/>
                </a:path>
              </a:pathLst>
            </a:custGeom>
            <a:solidFill>
              <a:srgbClr val="66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248400" y="2420111"/>
              <a:ext cx="704215" cy="121920"/>
            </a:xfrm>
            <a:custGeom>
              <a:avLst/>
              <a:gdLst/>
              <a:ahLst/>
              <a:cxnLst/>
              <a:rect l="l" t="t" r="r" b="b"/>
              <a:pathLst>
                <a:path w="704215" h="121919">
                  <a:moveTo>
                    <a:pt x="100203" y="0"/>
                  </a:moveTo>
                  <a:lnTo>
                    <a:pt x="0" y="0"/>
                  </a:lnTo>
                  <a:lnTo>
                    <a:pt x="0" y="121920"/>
                  </a:lnTo>
                  <a:lnTo>
                    <a:pt x="100203" y="121920"/>
                  </a:lnTo>
                  <a:lnTo>
                    <a:pt x="100203" y="0"/>
                  </a:lnTo>
                  <a:close/>
                </a:path>
                <a:path w="704215" h="121919">
                  <a:moveTo>
                    <a:pt x="298196" y="0"/>
                  </a:moveTo>
                  <a:lnTo>
                    <a:pt x="195072" y="0"/>
                  </a:lnTo>
                  <a:lnTo>
                    <a:pt x="195072" y="121920"/>
                  </a:lnTo>
                  <a:lnTo>
                    <a:pt x="298196" y="121920"/>
                  </a:lnTo>
                  <a:lnTo>
                    <a:pt x="298196" y="0"/>
                  </a:lnTo>
                  <a:close/>
                </a:path>
                <a:path w="704215" h="121919">
                  <a:moveTo>
                    <a:pt x="499364" y="0"/>
                  </a:moveTo>
                  <a:lnTo>
                    <a:pt x="396240" y="0"/>
                  </a:lnTo>
                  <a:lnTo>
                    <a:pt x="396240" y="121920"/>
                  </a:lnTo>
                  <a:lnTo>
                    <a:pt x="499364" y="121920"/>
                  </a:lnTo>
                  <a:lnTo>
                    <a:pt x="499364" y="0"/>
                  </a:lnTo>
                  <a:close/>
                </a:path>
                <a:path w="704215" h="121919">
                  <a:moveTo>
                    <a:pt x="703961" y="0"/>
                  </a:moveTo>
                  <a:lnTo>
                    <a:pt x="594360" y="0"/>
                  </a:lnTo>
                  <a:lnTo>
                    <a:pt x="594360" y="121920"/>
                  </a:lnTo>
                  <a:lnTo>
                    <a:pt x="703961" y="121920"/>
                  </a:lnTo>
                  <a:lnTo>
                    <a:pt x="703961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153912" y="2420111"/>
              <a:ext cx="895985" cy="121920"/>
            </a:xfrm>
            <a:custGeom>
              <a:avLst/>
              <a:gdLst/>
              <a:ahLst/>
              <a:cxnLst/>
              <a:rect l="l" t="t" r="r" b="b"/>
              <a:pathLst>
                <a:path w="895984" h="121919">
                  <a:moveTo>
                    <a:pt x="94361" y="0"/>
                  </a:moveTo>
                  <a:lnTo>
                    <a:pt x="0" y="0"/>
                  </a:lnTo>
                  <a:lnTo>
                    <a:pt x="0" y="121920"/>
                  </a:lnTo>
                  <a:lnTo>
                    <a:pt x="94361" y="121920"/>
                  </a:lnTo>
                  <a:lnTo>
                    <a:pt x="94361" y="0"/>
                  </a:lnTo>
                  <a:close/>
                </a:path>
                <a:path w="895984" h="121919">
                  <a:moveTo>
                    <a:pt x="289433" y="0"/>
                  </a:moveTo>
                  <a:lnTo>
                    <a:pt x="195072" y="0"/>
                  </a:lnTo>
                  <a:lnTo>
                    <a:pt x="195072" y="121920"/>
                  </a:lnTo>
                  <a:lnTo>
                    <a:pt x="289433" y="121920"/>
                  </a:lnTo>
                  <a:lnTo>
                    <a:pt x="289433" y="0"/>
                  </a:lnTo>
                  <a:close/>
                </a:path>
                <a:path w="895984" h="121919">
                  <a:moveTo>
                    <a:pt x="490461" y="0"/>
                  </a:moveTo>
                  <a:lnTo>
                    <a:pt x="393192" y="0"/>
                  </a:lnTo>
                  <a:lnTo>
                    <a:pt x="393192" y="121920"/>
                  </a:lnTo>
                  <a:lnTo>
                    <a:pt x="490461" y="121920"/>
                  </a:lnTo>
                  <a:lnTo>
                    <a:pt x="490461" y="0"/>
                  </a:lnTo>
                  <a:close/>
                </a:path>
                <a:path w="895984" h="121919">
                  <a:moveTo>
                    <a:pt x="688721" y="0"/>
                  </a:moveTo>
                  <a:lnTo>
                    <a:pt x="594360" y="0"/>
                  </a:lnTo>
                  <a:lnTo>
                    <a:pt x="594360" y="121920"/>
                  </a:lnTo>
                  <a:lnTo>
                    <a:pt x="688721" y="121920"/>
                  </a:lnTo>
                  <a:lnTo>
                    <a:pt x="688721" y="0"/>
                  </a:lnTo>
                  <a:close/>
                </a:path>
                <a:path w="895984" h="121919">
                  <a:moveTo>
                    <a:pt x="895858" y="0"/>
                  </a:moveTo>
                  <a:lnTo>
                    <a:pt x="798576" y="0"/>
                  </a:lnTo>
                  <a:lnTo>
                    <a:pt x="798576" y="121920"/>
                  </a:lnTo>
                  <a:lnTo>
                    <a:pt x="895858" y="121920"/>
                  </a:lnTo>
                  <a:lnTo>
                    <a:pt x="895858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190488" y="3002280"/>
              <a:ext cx="895985" cy="496570"/>
            </a:xfrm>
            <a:custGeom>
              <a:avLst/>
              <a:gdLst/>
              <a:ahLst/>
              <a:cxnLst/>
              <a:rect l="l" t="t" r="r" b="b"/>
              <a:pathLst>
                <a:path w="895984" h="496570">
                  <a:moveTo>
                    <a:pt x="895604" y="0"/>
                  </a:moveTo>
                  <a:lnTo>
                    <a:pt x="0" y="0"/>
                  </a:lnTo>
                  <a:lnTo>
                    <a:pt x="0" y="496443"/>
                  </a:lnTo>
                  <a:lnTo>
                    <a:pt x="895604" y="496443"/>
                  </a:lnTo>
                  <a:lnTo>
                    <a:pt x="8956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153912" y="2965704"/>
              <a:ext cx="895985" cy="496570"/>
            </a:xfrm>
            <a:custGeom>
              <a:avLst/>
              <a:gdLst/>
              <a:ahLst/>
              <a:cxnLst/>
              <a:rect l="l" t="t" r="r" b="b"/>
              <a:pathLst>
                <a:path w="895984" h="496570">
                  <a:moveTo>
                    <a:pt x="895604" y="0"/>
                  </a:moveTo>
                  <a:lnTo>
                    <a:pt x="0" y="0"/>
                  </a:lnTo>
                  <a:lnTo>
                    <a:pt x="0" y="496443"/>
                  </a:lnTo>
                  <a:lnTo>
                    <a:pt x="895604" y="496443"/>
                  </a:lnTo>
                  <a:lnTo>
                    <a:pt x="895604" y="0"/>
                  </a:lnTo>
                  <a:close/>
                </a:path>
              </a:pathLst>
            </a:custGeom>
            <a:solidFill>
              <a:srgbClr val="00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224016" y="3038856"/>
              <a:ext cx="753110" cy="362585"/>
            </a:xfrm>
            <a:custGeom>
              <a:avLst/>
              <a:gdLst/>
              <a:ahLst/>
              <a:cxnLst/>
              <a:rect l="l" t="t" r="r" b="b"/>
              <a:pathLst>
                <a:path w="753109" h="362585">
                  <a:moveTo>
                    <a:pt x="752602" y="0"/>
                  </a:moveTo>
                  <a:lnTo>
                    <a:pt x="0" y="0"/>
                  </a:lnTo>
                  <a:lnTo>
                    <a:pt x="0" y="362203"/>
                  </a:lnTo>
                  <a:lnTo>
                    <a:pt x="752602" y="362203"/>
                  </a:lnTo>
                  <a:lnTo>
                    <a:pt x="75260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400800" y="3157727"/>
              <a:ext cx="490855" cy="121920"/>
            </a:xfrm>
            <a:custGeom>
              <a:avLst/>
              <a:gdLst/>
              <a:ahLst/>
              <a:cxnLst/>
              <a:rect l="l" t="t" r="r" b="b"/>
              <a:pathLst>
                <a:path w="490854" h="121920">
                  <a:moveTo>
                    <a:pt x="100203" y="0"/>
                  </a:moveTo>
                  <a:lnTo>
                    <a:pt x="0" y="0"/>
                  </a:lnTo>
                  <a:lnTo>
                    <a:pt x="0" y="121920"/>
                  </a:lnTo>
                  <a:lnTo>
                    <a:pt x="100203" y="121920"/>
                  </a:lnTo>
                  <a:lnTo>
                    <a:pt x="100203" y="0"/>
                  </a:lnTo>
                  <a:close/>
                </a:path>
                <a:path w="490854" h="121920">
                  <a:moveTo>
                    <a:pt x="298196" y="0"/>
                  </a:moveTo>
                  <a:lnTo>
                    <a:pt x="195072" y="0"/>
                  </a:lnTo>
                  <a:lnTo>
                    <a:pt x="195072" y="121920"/>
                  </a:lnTo>
                  <a:lnTo>
                    <a:pt x="298196" y="121920"/>
                  </a:lnTo>
                  <a:lnTo>
                    <a:pt x="298196" y="0"/>
                  </a:lnTo>
                  <a:close/>
                </a:path>
                <a:path w="490854" h="121920">
                  <a:moveTo>
                    <a:pt x="490601" y="0"/>
                  </a:moveTo>
                  <a:lnTo>
                    <a:pt x="396240" y="0"/>
                  </a:lnTo>
                  <a:lnTo>
                    <a:pt x="396240" y="121920"/>
                  </a:lnTo>
                  <a:lnTo>
                    <a:pt x="490601" y="121920"/>
                  </a:lnTo>
                  <a:lnTo>
                    <a:pt x="490601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306312" y="3157727"/>
              <a:ext cx="490855" cy="121920"/>
            </a:xfrm>
            <a:custGeom>
              <a:avLst/>
              <a:gdLst/>
              <a:ahLst/>
              <a:cxnLst/>
              <a:rect l="l" t="t" r="r" b="b"/>
              <a:pathLst>
                <a:path w="490854" h="121920">
                  <a:moveTo>
                    <a:pt x="94361" y="0"/>
                  </a:moveTo>
                  <a:lnTo>
                    <a:pt x="0" y="0"/>
                  </a:lnTo>
                  <a:lnTo>
                    <a:pt x="0" y="121920"/>
                  </a:lnTo>
                  <a:lnTo>
                    <a:pt x="94361" y="121920"/>
                  </a:lnTo>
                  <a:lnTo>
                    <a:pt x="94361" y="0"/>
                  </a:lnTo>
                  <a:close/>
                </a:path>
                <a:path w="490854" h="121920">
                  <a:moveTo>
                    <a:pt x="289433" y="0"/>
                  </a:moveTo>
                  <a:lnTo>
                    <a:pt x="195072" y="0"/>
                  </a:lnTo>
                  <a:lnTo>
                    <a:pt x="195072" y="121920"/>
                  </a:lnTo>
                  <a:lnTo>
                    <a:pt x="289433" y="121920"/>
                  </a:lnTo>
                  <a:lnTo>
                    <a:pt x="289433" y="0"/>
                  </a:lnTo>
                  <a:close/>
                </a:path>
                <a:path w="490854" h="121920">
                  <a:moveTo>
                    <a:pt x="490474" y="0"/>
                  </a:moveTo>
                  <a:lnTo>
                    <a:pt x="393192" y="0"/>
                  </a:lnTo>
                  <a:lnTo>
                    <a:pt x="393192" y="121920"/>
                  </a:lnTo>
                  <a:lnTo>
                    <a:pt x="490474" y="121920"/>
                  </a:lnTo>
                  <a:lnTo>
                    <a:pt x="490474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844796" y="2449068"/>
              <a:ext cx="877569" cy="0"/>
            </a:xfrm>
            <a:custGeom>
              <a:avLst/>
              <a:gdLst/>
              <a:ahLst/>
              <a:cxnLst/>
              <a:rect l="l" t="t" r="r" b="b"/>
              <a:pathLst>
                <a:path w="877570">
                  <a:moveTo>
                    <a:pt x="0" y="0"/>
                  </a:moveTo>
                  <a:lnTo>
                    <a:pt x="877442" y="0"/>
                  </a:lnTo>
                </a:path>
              </a:pathLst>
            </a:custGeom>
            <a:ln w="51816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611368" y="2346960"/>
              <a:ext cx="332105" cy="204470"/>
            </a:xfrm>
            <a:custGeom>
              <a:avLst/>
              <a:gdLst/>
              <a:ahLst/>
              <a:cxnLst/>
              <a:rect l="l" t="t" r="r" b="b"/>
              <a:pathLst>
                <a:path w="332104" h="204469">
                  <a:moveTo>
                    <a:pt x="0" y="0"/>
                  </a:moveTo>
                  <a:lnTo>
                    <a:pt x="103505" y="103504"/>
                  </a:lnTo>
                  <a:lnTo>
                    <a:pt x="0" y="203962"/>
                  </a:lnTo>
                  <a:lnTo>
                    <a:pt x="331724" y="1035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9" name="object 3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1000" y="3974591"/>
            <a:ext cx="1356360" cy="1569720"/>
          </a:xfrm>
          <a:prstGeom prst="rect">
            <a:avLst/>
          </a:prstGeom>
        </p:spPr>
      </p:pic>
      <p:sp>
        <p:nvSpPr>
          <p:cNvPr id="40" name="object 40"/>
          <p:cNvSpPr txBox="1"/>
          <p:nvPr/>
        </p:nvSpPr>
        <p:spPr>
          <a:xfrm>
            <a:off x="7481443" y="3959733"/>
            <a:ext cx="1107440" cy="169798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900"/>
              </a:lnSpc>
              <a:spcBef>
                <a:spcPts val="280"/>
              </a:spcBef>
            </a:pPr>
            <a:r>
              <a:rPr sz="1600" b="1" spc="-10" dirty="0">
                <a:solidFill>
                  <a:srgbClr val="FFFFCC"/>
                </a:solidFill>
                <a:latin typeface="Arial"/>
                <a:cs typeface="Arial"/>
              </a:rPr>
              <a:t>changed </a:t>
            </a:r>
            <a:r>
              <a:rPr sz="1600" b="1" spc="-25" dirty="0">
                <a:solidFill>
                  <a:srgbClr val="FFFFCC"/>
                </a:solidFill>
                <a:latin typeface="Arial"/>
                <a:cs typeface="Arial"/>
              </a:rPr>
              <a:t>and </a:t>
            </a:r>
            <a:r>
              <a:rPr sz="1600" b="1" spc="-10" dirty="0">
                <a:solidFill>
                  <a:srgbClr val="FA0028"/>
                </a:solidFill>
                <a:latin typeface="Arial"/>
                <a:cs typeface="Arial"/>
              </a:rPr>
              <a:t>unchanged </a:t>
            </a:r>
            <a:r>
              <a:rPr sz="1600" b="1" spc="-20" dirty="0">
                <a:solidFill>
                  <a:srgbClr val="FA0028"/>
                </a:solidFill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  <a:p>
            <a:pPr marL="33655" marR="91440">
              <a:lnSpc>
                <a:spcPct val="101299"/>
              </a:lnSpc>
              <a:spcBef>
                <a:spcPts val="170"/>
              </a:spcBef>
            </a:pPr>
            <a:r>
              <a:rPr sz="1600" b="1" spc="-10" dirty="0">
                <a:solidFill>
                  <a:srgbClr val="FFFFCC"/>
                </a:solidFill>
                <a:latin typeface="Arial"/>
                <a:cs typeface="Arial"/>
              </a:rPr>
              <a:t>before change </a:t>
            </a:r>
            <a:r>
              <a:rPr sz="1600" b="1" dirty="0">
                <a:solidFill>
                  <a:srgbClr val="FFFFCC"/>
                </a:solidFill>
                <a:latin typeface="Arial"/>
                <a:cs typeface="Arial"/>
              </a:rPr>
              <a:t>“old”</a:t>
            </a:r>
            <a:r>
              <a:rPr sz="1600" b="1" spc="-110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FFFFCC"/>
                </a:solidFill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6153911" y="4248911"/>
            <a:ext cx="1188720" cy="1402080"/>
            <a:chOff x="6153911" y="4248911"/>
            <a:chExt cx="1188720" cy="1402080"/>
          </a:xfrm>
        </p:grpSpPr>
        <p:sp>
          <p:nvSpPr>
            <p:cNvPr id="42" name="object 42"/>
            <p:cNvSpPr/>
            <p:nvPr/>
          </p:nvSpPr>
          <p:spPr>
            <a:xfrm>
              <a:off x="6324599" y="5157215"/>
              <a:ext cx="892810" cy="494030"/>
            </a:xfrm>
            <a:custGeom>
              <a:avLst/>
              <a:gdLst/>
              <a:ahLst/>
              <a:cxnLst/>
              <a:rect l="l" t="t" r="r" b="b"/>
              <a:pathLst>
                <a:path w="892809" h="494029">
                  <a:moveTo>
                    <a:pt x="892682" y="0"/>
                  </a:moveTo>
                  <a:lnTo>
                    <a:pt x="0" y="0"/>
                  </a:lnTo>
                  <a:lnTo>
                    <a:pt x="0" y="493522"/>
                  </a:lnTo>
                  <a:lnTo>
                    <a:pt x="892682" y="493522"/>
                  </a:lnTo>
                  <a:lnTo>
                    <a:pt x="8926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288023" y="5120639"/>
              <a:ext cx="892810" cy="494030"/>
            </a:xfrm>
            <a:custGeom>
              <a:avLst/>
              <a:gdLst/>
              <a:ahLst/>
              <a:cxnLst/>
              <a:rect l="l" t="t" r="r" b="b"/>
              <a:pathLst>
                <a:path w="892809" h="494029">
                  <a:moveTo>
                    <a:pt x="892682" y="0"/>
                  </a:moveTo>
                  <a:lnTo>
                    <a:pt x="0" y="0"/>
                  </a:lnTo>
                  <a:lnTo>
                    <a:pt x="0" y="493522"/>
                  </a:lnTo>
                  <a:lnTo>
                    <a:pt x="892682" y="493522"/>
                  </a:lnTo>
                  <a:lnTo>
                    <a:pt x="892682" y="0"/>
                  </a:lnTo>
                  <a:close/>
                </a:path>
              </a:pathLst>
            </a:custGeom>
            <a:solidFill>
              <a:srgbClr val="339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446519" y="4980431"/>
              <a:ext cx="895985" cy="494030"/>
            </a:xfrm>
            <a:custGeom>
              <a:avLst/>
              <a:gdLst/>
              <a:ahLst/>
              <a:cxnLst/>
              <a:rect l="l" t="t" r="r" b="b"/>
              <a:pathLst>
                <a:path w="895984" h="494029">
                  <a:moveTo>
                    <a:pt x="895603" y="0"/>
                  </a:moveTo>
                  <a:lnTo>
                    <a:pt x="0" y="0"/>
                  </a:lnTo>
                  <a:lnTo>
                    <a:pt x="0" y="493522"/>
                  </a:lnTo>
                  <a:lnTo>
                    <a:pt x="895603" y="493522"/>
                  </a:lnTo>
                  <a:lnTo>
                    <a:pt x="8956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409943" y="4943855"/>
              <a:ext cx="895985" cy="494030"/>
            </a:xfrm>
            <a:custGeom>
              <a:avLst/>
              <a:gdLst/>
              <a:ahLst/>
              <a:cxnLst/>
              <a:rect l="l" t="t" r="r" b="b"/>
              <a:pathLst>
                <a:path w="895984" h="494029">
                  <a:moveTo>
                    <a:pt x="895603" y="0"/>
                  </a:moveTo>
                  <a:lnTo>
                    <a:pt x="0" y="0"/>
                  </a:lnTo>
                  <a:lnTo>
                    <a:pt x="0" y="493522"/>
                  </a:lnTo>
                  <a:lnTo>
                    <a:pt x="895603" y="493522"/>
                  </a:lnTo>
                  <a:lnTo>
                    <a:pt x="895603" y="0"/>
                  </a:lnTo>
                  <a:close/>
                </a:path>
              </a:pathLst>
            </a:custGeom>
            <a:solidFill>
              <a:srgbClr val="00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656577" y="4779263"/>
              <a:ext cx="36830" cy="207010"/>
            </a:xfrm>
            <a:custGeom>
              <a:avLst/>
              <a:gdLst/>
              <a:ahLst/>
              <a:cxnLst/>
              <a:rect l="l" t="t" r="r" b="b"/>
              <a:pathLst>
                <a:path w="36829" h="207010">
                  <a:moveTo>
                    <a:pt x="0" y="206882"/>
                  </a:moveTo>
                  <a:lnTo>
                    <a:pt x="36575" y="206882"/>
                  </a:lnTo>
                  <a:lnTo>
                    <a:pt x="36575" y="0"/>
                  </a:lnTo>
                  <a:lnTo>
                    <a:pt x="0" y="0"/>
                  </a:lnTo>
                  <a:lnTo>
                    <a:pt x="0" y="2068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605015" y="4779263"/>
              <a:ext cx="52069" cy="207010"/>
            </a:xfrm>
            <a:custGeom>
              <a:avLst/>
              <a:gdLst/>
              <a:ahLst/>
              <a:cxnLst/>
              <a:rect l="l" t="t" r="r" b="b"/>
              <a:pathLst>
                <a:path w="52070" h="207010">
                  <a:moveTo>
                    <a:pt x="51561" y="0"/>
                  </a:moveTo>
                  <a:lnTo>
                    <a:pt x="0" y="0"/>
                  </a:lnTo>
                  <a:lnTo>
                    <a:pt x="0" y="206882"/>
                  </a:lnTo>
                  <a:lnTo>
                    <a:pt x="51561" y="206882"/>
                  </a:lnTo>
                  <a:lnTo>
                    <a:pt x="51561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190487" y="4285487"/>
              <a:ext cx="895985" cy="494030"/>
            </a:xfrm>
            <a:custGeom>
              <a:avLst/>
              <a:gdLst/>
              <a:ahLst/>
              <a:cxnLst/>
              <a:rect l="l" t="t" r="r" b="b"/>
              <a:pathLst>
                <a:path w="895984" h="494029">
                  <a:moveTo>
                    <a:pt x="895604" y="0"/>
                  </a:moveTo>
                  <a:lnTo>
                    <a:pt x="0" y="0"/>
                  </a:lnTo>
                  <a:lnTo>
                    <a:pt x="0" y="493522"/>
                  </a:lnTo>
                  <a:lnTo>
                    <a:pt x="895604" y="493522"/>
                  </a:lnTo>
                  <a:lnTo>
                    <a:pt x="8956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153912" y="4248911"/>
              <a:ext cx="895985" cy="494030"/>
            </a:xfrm>
            <a:custGeom>
              <a:avLst/>
              <a:gdLst/>
              <a:ahLst/>
              <a:cxnLst/>
              <a:rect l="l" t="t" r="r" b="b"/>
              <a:pathLst>
                <a:path w="895984" h="494029">
                  <a:moveTo>
                    <a:pt x="895604" y="310896"/>
                  </a:moveTo>
                  <a:lnTo>
                    <a:pt x="0" y="310896"/>
                  </a:lnTo>
                  <a:lnTo>
                    <a:pt x="0" y="493776"/>
                  </a:lnTo>
                  <a:lnTo>
                    <a:pt x="895604" y="493776"/>
                  </a:lnTo>
                  <a:lnTo>
                    <a:pt x="895604" y="310896"/>
                  </a:lnTo>
                  <a:close/>
                </a:path>
                <a:path w="895984" h="494029">
                  <a:moveTo>
                    <a:pt x="895604" y="0"/>
                  </a:moveTo>
                  <a:lnTo>
                    <a:pt x="0" y="0"/>
                  </a:lnTo>
                  <a:lnTo>
                    <a:pt x="0" y="191643"/>
                  </a:lnTo>
                  <a:lnTo>
                    <a:pt x="895604" y="191643"/>
                  </a:lnTo>
                  <a:lnTo>
                    <a:pt x="895604" y="0"/>
                  </a:lnTo>
                  <a:close/>
                </a:path>
              </a:pathLst>
            </a:custGeom>
            <a:solidFill>
              <a:srgbClr val="66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248400" y="4440935"/>
              <a:ext cx="704215" cy="118745"/>
            </a:xfrm>
            <a:custGeom>
              <a:avLst/>
              <a:gdLst/>
              <a:ahLst/>
              <a:cxnLst/>
              <a:rect l="l" t="t" r="r" b="b"/>
              <a:pathLst>
                <a:path w="704215" h="118745">
                  <a:moveTo>
                    <a:pt x="100203" y="0"/>
                  </a:moveTo>
                  <a:lnTo>
                    <a:pt x="0" y="0"/>
                  </a:lnTo>
                  <a:lnTo>
                    <a:pt x="0" y="118364"/>
                  </a:lnTo>
                  <a:lnTo>
                    <a:pt x="100203" y="118364"/>
                  </a:lnTo>
                  <a:lnTo>
                    <a:pt x="100203" y="0"/>
                  </a:lnTo>
                  <a:close/>
                </a:path>
                <a:path w="704215" h="118745">
                  <a:moveTo>
                    <a:pt x="298196" y="0"/>
                  </a:moveTo>
                  <a:lnTo>
                    <a:pt x="195072" y="0"/>
                  </a:lnTo>
                  <a:lnTo>
                    <a:pt x="195072" y="118364"/>
                  </a:lnTo>
                  <a:lnTo>
                    <a:pt x="298196" y="118364"/>
                  </a:lnTo>
                  <a:lnTo>
                    <a:pt x="298196" y="0"/>
                  </a:lnTo>
                  <a:close/>
                </a:path>
                <a:path w="704215" h="118745">
                  <a:moveTo>
                    <a:pt x="499364" y="0"/>
                  </a:moveTo>
                  <a:lnTo>
                    <a:pt x="396240" y="0"/>
                  </a:lnTo>
                  <a:lnTo>
                    <a:pt x="396240" y="118364"/>
                  </a:lnTo>
                  <a:lnTo>
                    <a:pt x="499364" y="118364"/>
                  </a:lnTo>
                  <a:lnTo>
                    <a:pt x="499364" y="0"/>
                  </a:lnTo>
                  <a:close/>
                </a:path>
                <a:path w="704215" h="118745">
                  <a:moveTo>
                    <a:pt x="703961" y="0"/>
                  </a:moveTo>
                  <a:lnTo>
                    <a:pt x="594360" y="0"/>
                  </a:lnTo>
                  <a:lnTo>
                    <a:pt x="594360" y="118364"/>
                  </a:lnTo>
                  <a:lnTo>
                    <a:pt x="703961" y="118364"/>
                  </a:lnTo>
                  <a:lnTo>
                    <a:pt x="703961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153912" y="4440935"/>
              <a:ext cx="895985" cy="118745"/>
            </a:xfrm>
            <a:custGeom>
              <a:avLst/>
              <a:gdLst/>
              <a:ahLst/>
              <a:cxnLst/>
              <a:rect l="l" t="t" r="r" b="b"/>
              <a:pathLst>
                <a:path w="895984" h="118745">
                  <a:moveTo>
                    <a:pt x="94361" y="0"/>
                  </a:moveTo>
                  <a:lnTo>
                    <a:pt x="0" y="0"/>
                  </a:lnTo>
                  <a:lnTo>
                    <a:pt x="0" y="118364"/>
                  </a:lnTo>
                  <a:lnTo>
                    <a:pt x="94361" y="118364"/>
                  </a:lnTo>
                  <a:lnTo>
                    <a:pt x="94361" y="0"/>
                  </a:lnTo>
                  <a:close/>
                </a:path>
                <a:path w="895984" h="118745">
                  <a:moveTo>
                    <a:pt x="289433" y="0"/>
                  </a:moveTo>
                  <a:lnTo>
                    <a:pt x="195072" y="0"/>
                  </a:lnTo>
                  <a:lnTo>
                    <a:pt x="195072" y="118364"/>
                  </a:lnTo>
                  <a:lnTo>
                    <a:pt x="289433" y="118364"/>
                  </a:lnTo>
                  <a:lnTo>
                    <a:pt x="289433" y="0"/>
                  </a:lnTo>
                  <a:close/>
                </a:path>
                <a:path w="895984" h="118745">
                  <a:moveTo>
                    <a:pt x="490461" y="0"/>
                  </a:moveTo>
                  <a:lnTo>
                    <a:pt x="393192" y="0"/>
                  </a:lnTo>
                  <a:lnTo>
                    <a:pt x="393192" y="118364"/>
                  </a:lnTo>
                  <a:lnTo>
                    <a:pt x="490461" y="118364"/>
                  </a:lnTo>
                  <a:lnTo>
                    <a:pt x="490461" y="0"/>
                  </a:lnTo>
                  <a:close/>
                </a:path>
                <a:path w="895984" h="118745">
                  <a:moveTo>
                    <a:pt x="688721" y="0"/>
                  </a:moveTo>
                  <a:lnTo>
                    <a:pt x="594360" y="0"/>
                  </a:lnTo>
                  <a:lnTo>
                    <a:pt x="594360" y="118364"/>
                  </a:lnTo>
                  <a:lnTo>
                    <a:pt x="688721" y="118364"/>
                  </a:lnTo>
                  <a:lnTo>
                    <a:pt x="688721" y="0"/>
                  </a:lnTo>
                  <a:close/>
                </a:path>
                <a:path w="895984" h="118745">
                  <a:moveTo>
                    <a:pt x="895858" y="0"/>
                  </a:moveTo>
                  <a:lnTo>
                    <a:pt x="798576" y="0"/>
                  </a:lnTo>
                  <a:lnTo>
                    <a:pt x="798576" y="118364"/>
                  </a:lnTo>
                  <a:lnTo>
                    <a:pt x="895858" y="118364"/>
                  </a:lnTo>
                  <a:lnTo>
                    <a:pt x="895858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190487" y="5023103"/>
              <a:ext cx="895985" cy="494030"/>
            </a:xfrm>
            <a:custGeom>
              <a:avLst/>
              <a:gdLst/>
              <a:ahLst/>
              <a:cxnLst/>
              <a:rect l="l" t="t" r="r" b="b"/>
              <a:pathLst>
                <a:path w="895984" h="494029">
                  <a:moveTo>
                    <a:pt x="895604" y="0"/>
                  </a:moveTo>
                  <a:lnTo>
                    <a:pt x="0" y="0"/>
                  </a:lnTo>
                  <a:lnTo>
                    <a:pt x="0" y="493522"/>
                  </a:lnTo>
                  <a:lnTo>
                    <a:pt x="895604" y="493522"/>
                  </a:lnTo>
                  <a:lnTo>
                    <a:pt x="8956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153911" y="4986527"/>
              <a:ext cx="895985" cy="494030"/>
            </a:xfrm>
            <a:custGeom>
              <a:avLst/>
              <a:gdLst/>
              <a:ahLst/>
              <a:cxnLst/>
              <a:rect l="l" t="t" r="r" b="b"/>
              <a:pathLst>
                <a:path w="895984" h="494029">
                  <a:moveTo>
                    <a:pt x="895604" y="0"/>
                  </a:moveTo>
                  <a:lnTo>
                    <a:pt x="0" y="0"/>
                  </a:lnTo>
                  <a:lnTo>
                    <a:pt x="0" y="493522"/>
                  </a:lnTo>
                  <a:lnTo>
                    <a:pt x="895604" y="493522"/>
                  </a:lnTo>
                  <a:lnTo>
                    <a:pt x="895604" y="0"/>
                  </a:lnTo>
                  <a:close/>
                </a:path>
              </a:pathLst>
            </a:custGeom>
            <a:solidFill>
              <a:srgbClr val="00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224015" y="5056631"/>
              <a:ext cx="753110" cy="362585"/>
            </a:xfrm>
            <a:custGeom>
              <a:avLst/>
              <a:gdLst/>
              <a:ahLst/>
              <a:cxnLst/>
              <a:rect l="l" t="t" r="r" b="b"/>
              <a:pathLst>
                <a:path w="753109" h="362585">
                  <a:moveTo>
                    <a:pt x="752602" y="0"/>
                  </a:moveTo>
                  <a:lnTo>
                    <a:pt x="0" y="0"/>
                  </a:lnTo>
                  <a:lnTo>
                    <a:pt x="0" y="362204"/>
                  </a:lnTo>
                  <a:lnTo>
                    <a:pt x="752602" y="362204"/>
                  </a:lnTo>
                  <a:lnTo>
                    <a:pt x="752602" y="0"/>
                  </a:lnTo>
                  <a:close/>
                </a:path>
              </a:pathLst>
            </a:custGeom>
            <a:solidFill>
              <a:srgbClr val="66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400800" y="5178551"/>
              <a:ext cx="490855" cy="121920"/>
            </a:xfrm>
            <a:custGeom>
              <a:avLst/>
              <a:gdLst/>
              <a:ahLst/>
              <a:cxnLst/>
              <a:rect l="l" t="t" r="r" b="b"/>
              <a:pathLst>
                <a:path w="490854" h="121920">
                  <a:moveTo>
                    <a:pt x="100203" y="0"/>
                  </a:moveTo>
                  <a:lnTo>
                    <a:pt x="0" y="0"/>
                  </a:lnTo>
                  <a:lnTo>
                    <a:pt x="0" y="121920"/>
                  </a:lnTo>
                  <a:lnTo>
                    <a:pt x="100203" y="121920"/>
                  </a:lnTo>
                  <a:lnTo>
                    <a:pt x="100203" y="0"/>
                  </a:lnTo>
                  <a:close/>
                </a:path>
                <a:path w="490854" h="121920">
                  <a:moveTo>
                    <a:pt x="298196" y="0"/>
                  </a:moveTo>
                  <a:lnTo>
                    <a:pt x="195072" y="0"/>
                  </a:lnTo>
                  <a:lnTo>
                    <a:pt x="195072" y="121920"/>
                  </a:lnTo>
                  <a:lnTo>
                    <a:pt x="298196" y="121920"/>
                  </a:lnTo>
                  <a:lnTo>
                    <a:pt x="298196" y="0"/>
                  </a:lnTo>
                  <a:close/>
                </a:path>
                <a:path w="490854" h="121920">
                  <a:moveTo>
                    <a:pt x="490601" y="0"/>
                  </a:moveTo>
                  <a:lnTo>
                    <a:pt x="396240" y="0"/>
                  </a:lnTo>
                  <a:lnTo>
                    <a:pt x="396240" y="121920"/>
                  </a:lnTo>
                  <a:lnTo>
                    <a:pt x="490601" y="121920"/>
                  </a:lnTo>
                  <a:lnTo>
                    <a:pt x="490601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306312" y="5178551"/>
              <a:ext cx="490855" cy="121920"/>
            </a:xfrm>
            <a:custGeom>
              <a:avLst/>
              <a:gdLst/>
              <a:ahLst/>
              <a:cxnLst/>
              <a:rect l="l" t="t" r="r" b="b"/>
              <a:pathLst>
                <a:path w="490854" h="121920">
                  <a:moveTo>
                    <a:pt x="94361" y="0"/>
                  </a:moveTo>
                  <a:lnTo>
                    <a:pt x="0" y="0"/>
                  </a:lnTo>
                  <a:lnTo>
                    <a:pt x="0" y="121920"/>
                  </a:lnTo>
                  <a:lnTo>
                    <a:pt x="94361" y="121920"/>
                  </a:lnTo>
                  <a:lnTo>
                    <a:pt x="94361" y="0"/>
                  </a:lnTo>
                  <a:close/>
                </a:path>
                <a:path w="490854" h="121920">
                  <a:moveTo>
                    <a:pt x="289433" y="0"/>
                  </a:moveTo>
                  <a:lnTo>
                    <a:pt x="195072" y="0"/>
                  </a:lnTo>
                  <a:lnTo>
                    <a:pt x="195072" y="121920"/>
                  </a:lnTo>
                  <a:lnTo>
                    <a:pt x="289433" y="121920"/>
                  </a:lnTo>
                  <a:lnTo>
                    <a:pt x="289433" y="0"/>
                  </a:lnTo>
                  <a:close/>
                </a:path>
                <a:path w="490854" h="121920">
                  <a:moveTo>
                    <a:pt x="490474" y="0"/>
                  </a:moveTo>
                  <a:lnTo>
                    <a:pt x="393192" y="0"/>
                  </a:lnTo>
                  <a:lnTo>
                    <a:pt x="393192" y="121920"/>
                  </a:lnTo>
                  <a:lnTo>
                    <a:pt x="490474" y="121920"/>
                  </a:lnTo>
                  <a:lnTo>
                    <a:pt x="490474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4551045" y="4409058"/>
            <a:ext cx="117538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FFFFCC"/>
                </a:solidFill>
                <a:latin typeface="Arial"/>
                <a:cs typeface="Arial"/>
              </a:rPr>
              <a:t>Read </a:t>
            </a:r>
            <a:r>
              <a:rPr sz="1800" b="1" spc="-10" dirty="0">
                <a:solidFill>
                  <a:srgbClr val="FFFFCC"/>
                </a:solidFill>
                <a:latin typeface="Arial"/>
                <a:cs typeface="Arial"/>
              </a:rPr>
              <a:t>consistent image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3582923" y="4325111"/>
            <a:ext cx="2533015" cy="1017905"/>
            <a:chOff x="3582923" y="4325111"/>
            <a:chExt cx="2533015" cy="1017905"/>
          </a:xfrm>
        </p:grpSpPr>
        <p:sp>
          <p:nvSpPr>
            <p:cNvPr id="59" name="object 59"/>
            <p:cNvSpPr/>
            <p:nvPr/>
          </p:nvSpPr>
          <p:spPr>
            <a:xfrm>
              <a:off x="5896355" y="4479035"/>
              <a:ext cx="219710" cy="0"/>
            </a:xfrm>
            <a:custGeom>
              <a:avLst/>
              <a:gdLst/>
              <a:ahLst/>
              <a:cxnLst/>
              <a:rect l="l" t="t" r="r" b="b"/>
              <a:pathLst>
                <a:path w="219710">
                  <a:moveTo>
                    <a:pt x="0" y="0"/>
                  </a:moveTo>
                  <a:lnTo>
                    <a:pt x="219202" y="0"/>
                  </a:lnTo>
                </a:path>
              </a:pathLst>
            </a:custGeom>
            <a:ln w="51816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675375" y="4376927"/>
              <a:ext cx="332105" cy="204470"/>
            </a:xfrm>
            <a:custGeom>
              <a:avLst/>
              <a:gdLst/>
              <a:ahLst/>
              <a:cxnLst/>
              <a:rect l="l" t="t" r="r" b="b"/>
              <a:pathLst>
                <a:path w="332104" h="204470">
                  <a:moveTo>
                    <a:pt x="331724" y="0"/>
                  </a:moveTo>
                  <a:lnTo>
                    <a:pt x="0" y="103505"/>
                  </a:lnTo>
                  <a:lnTo>
                    <a:pt x="331724" y="203962"/>
                  </a:lnTo>
                  <a:lnTo>
                    <a:pt x="228219" y="103505"/>
                  </a:lnTo>
                  <a:lnTo>
                    <a:pt x="331724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896355" y="5241036"/>
              <a:ext cx="219710" cy="0"/>
            </a:xfrm>
            <a:custGeom>
              <a:avLst/>
              <a:gdLst/>
              <a:ahLst/>
              <a:cxnLst/>
              <a:rect l="l" t="t" r="r" b="b"/>
              <a:pathLst>
                <a:path w="219710">
                  <a:moveTo>
                    <a:pt x="0" y="0"/>
                  </a:moveTo>
                  <a:lnTo>
                    <a:pt x="219202" y="0"/>
                  </a:lnTo>
                </a:path>
              </a:pathLst>
            </a:custGeom>
            <a:ln w="51816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675375" y="5138927"/>
              <a:ext cx="332105" cy="204470"/>
            </a:xfrm>
            <a:custGeom>
              <a:avLst/>
              <a:gdLst/>
              <a:ahLst/>
              <a:cxnLst/>
              <a:rect l="l" t="t" r="r" b="b"/>
              <a:pathLst>
                <a:path w="332104" h="204470">
                  <a:moveTo>
                    <a:pt x="331724" y="0"/>
                  </a:moveTo>
                  <a:lnTo>
                    <a:pt x="0" y="103505"/>
                  </a:lnTo>
                  <a:lnTo>
                    <a:pt x="331724" y="203962"/>
                  </a:lnTo>
                  <a:lnTo>
                    <a:pt x="228219" y="103505"/>
                  </a:lnTo>
                  <a:lnTo>
                    <a:pt x="331724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582923" y="4430267"/>
              <a:ext cx="636905" cy="0"/>
            </a:xfrm>
            <a:custGeom>
              <a:avLst/>
              <a:gdLst/>
              <a:ahLst/>
              <a:cxnLst/>
              <a:rect l="l" t="t" r="r" b="b"/>
              <a:pathLst>
                <a:path w="636904">
                  <a:moveTo>
                    <a:pt x="0" y="0"/>
                  </a:moveTo>
                  <a:lnTo>
                    <a:pt x="636524" y="0"/>
                  </a:lnTo>
                </a:path>
              </a:pathLst>
            </a:custGeom>
            <a:ln w="51816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108703" y="4325111"/>
              <a:ext cx="328930" cy="204470"/>
            </a:xfrm>
            <a:custGeom>
              <a:avLst/>
              <a:gdLst/>
              <a:ahLst/>
              <a:cxnLst/>
              <a:rect l="l" t="t" r="r" b="b"/>
              <a:pathLst>
                <a:path w="328929" h="204470">
                  <a:moveTo>
                    <a:pt x="0" y="0"/>
                  </a:moveTo>
                  <a:lnTo>
                    <a:pt x="103505" y="100456"/>
                  </a:lnTo>
                  <a:lnTo>
                    <a:pt x="0" y="203962"/>
                  </a:lnTo>
                  <a:lnTo>
                    <a:pt x="328803" y="1004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66" name="object 6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8-</a:t>
            </a:r>
            <a:r>
              <a:rPr spc="-90" dirty="0"/>
              <a:t> </a:t>
            </a:r>
            <a:r>
              <a:rPr spc="-50" dirty="0"/>
              <a:t>4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2976245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Locking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8-</a:t>
            </a:r>
            <a:r>
              <a:rPr spc="-90" dirty="0"/>
              <a:t> </a:t>
            </a:r>
            <a:r>
              <a:rPr spc="-50" dirty="0"/>
              <a:t>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9236" y="2273045"/>
            <a:ext cx="6428740" cy="3088666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417830" marR="708660" indent="-405765">
              <a:lnSpc>
                <a:spcPts val="2500"/>
              </a:lnSpc>
              <a:spcBef>
                <a:spcPts val="30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95" dirty="0" err="1" smtClean="0">
                <a:solidFill>
                  <a:srgbClr val="FFFFFF"/>
                </a:solidFill>
                <a:latin typeface="Arial"/>
                <a:cs typeface="Arial"/>
              </a:rPr>
              <a:t>revent</a:t>
            </a:r>
            <a:r>
              <a:rPr lang="en-IN" sz="2200" b="1" spc="-9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2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destructive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interaction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between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concurrent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transactions</a:t>
            </a:r>
            <a:endParaRPr sz="2200" dirty="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66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2200" b="1" spc="-20" dirty="0" err="1" smtClean="0">
                <a:solidFill>
                  <a:srgbClr val="FFFFFF"/>
                </a:solidFill>
                <a:latin typeface="Arial"/>
                <a:cs typeface="Arial"/>
              </a:rPr>
              <a:t>qu</a:t>
            </a:r>
            <a:r>
              <a:rPr sz="2200" b="1" spc="-120" dirty="0" smtClean="0">
                <a:solidFill>
                  <a:srgbClr val="FFFFFF"/>
                </a:solidFill>
                <a:latin typeface="Arial"/>
                <a:cs typeface="Arial"/>
              </a:rPr>
              <a:t>ire</a:t>
            </a:r>
            <a:r>
              <a:rPr sz="2200" b="1" spc="-3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2200" b="1" spc="-31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 smtClean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2200" b="1" spc="-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ction</a:t>
            </a:r>
            <a:endParaRPr sz="2200" dirty="0">
              <a:latin typeface="Arial"/>
              <a:cs typeface="Arial"/>
            </a:endParaRPr>
          </a:p>
          <a:p>
            <a:pPr marL="417830" indent="-405130">
              <a:lnSpc>
                <a:spcPts val="2580"/>
              </a:lnSpc>
              <a:spcBef>
                <a:spcPts val="84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Au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IN" sz="2200" b="1" spc="10" dirty="0" smtClean="0">
                <a:solidFill>
                  <a:srgbClr val="FFFFFF"/>
                </a:solidFill>
                <a:latin typeface="Arial"/>
                <a:cs typeface="Arial"/>
              </a:rPr>
              <a:t>tom</a:t>
            </a:r>
            <a:r>
              <a:rPr sz="2200" b="1" spc="-50" dirty="0" err="1" smtClean="0">
                <a:solidFill>
                  <a:srgbClr val="FFFFFF"/>
                </a:solidFill>
                <a:latin typeface="Arial"/>
                <a:cs typeface="Arial"/>
              </a:rPr>
              <a:t>atically</a:t>
            </a:r>
            <a:r>
              <a:rPr sz="2200" b="1" spc="-13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lowest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level</a:t>
            </a:r>
            <a:r>
              <a:rPr sz="22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2200" dirty="0">
              <a:latin typeface="Arial"/>
              <a:cs typeface="Arial"/>
            </a:endParaRPr>
          </a:p>
          <a:p>
            <a:pPr marL="417830">
              <a:lnSpc>
                <a:spcPts val="2580"/>
              </a:lnSpc>
            </a:pP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restrictiveness</a:t>
            </a:r>
            <a:endParaRPr sz="2200" dirty="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70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2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held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duration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transaction</a:t>
            </a:r>
            <a:endParaRPr sz="2200" dirty="0">
              <a:latin typeface="Arial"/>
              <a:cs typeface="Arial"/>
            </a:endParaRPr>
          </a:p>
          <a:p>
            <a:pPr marL="417830" marR="5080" indent="-405765">
              <a:lnSpc>
                <a:spcPts val="2500"/>
              </a:lnSpc>
              <a:spcBef>
                <a:spcPts val="106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2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sz="22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types: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explicit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locking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implicit locking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2302510">
              <a:lnSpc>
                <a:spcPct val="100000"/>
              </a:lnSpc>
              <a:spcBef>
                <a:spcPts val="110"/>
              </a:spcBef>
            </a:pPr>
            <a:r>
              <a:rPr dirty="0"/>
              <a:t>Implicit</a:t>
            </a:r>
            <a:r>
              <a:rPr spc="-130" dirty="0"/>
              <a:t> </a:t>
            </a:r>
            <a:r>
              <a:rPr spc="-10" dirty="0"/>
              <a:t>Locking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8-</a:t>
            </a:r>
            <a:r>
              <a:rPr spc="-25" dirty="0"/>
              <a:t>46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41019" y="1751402"/>
            <a:ext cx="5268595" cy="332232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417830" indent="-405130">
              <a:lnSpc>
                <a:spcPct val="100000"/>
              </a:lnSpc>
              <a:spcBef>
                <a:spcPts val="894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lock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modes:</a:t>
            </a:r>
            <a:endParaRPr sz="2200">
              <a:latin typeface="Arial"/>
              <a:cs typeface="Arial"/>
            </a:endParaRPr>
          </a:p>
          <a:p>
            <a:pPr marL="932815" lvl="1" indent="-401955">
              <a:lnSpc>
                <a:spcPct val="100000"/>
              </a:lnSpc>
              <a:spcBef>
                <a:spcPts val="705"/>
              </a:spcBef>
              <a:buClr>
                <a:srgbClr val="FF3300"/>
              </a:buClr>
              <a:buFont typeface="Arial"/>
              <a:buChar char="–"/>
              <a:tabLst>
                <a:tab pos="932815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Exclusive:</a:t>
            </a:r>
            <a:r>
              <a:rPr sz="20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Locks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out</a:t>
            </a: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other</a:t>
            </a:r>
            <a:r>
              <a:rPr sz="20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users</a:t>
            </a:r>
            <a:endParaRPr sz="2000">
              <a:latin typeface="Arial"/>
              <a:cs typeface="Arial"/>
            </a:endParaRPr>
          </a:p>
          <a:p>
            <a:pPr marL="932815" lvl="1" indent="-401955">
              <a:lnSpc>
                <a:spcPct val="100000"/>
              </a:lnSpc>
              <a:spcBef>
                <a:spcPts val="695"/>
              </a:spcBef>
              <a:buClr>
                <a:srgbClr val="FF3300"/>
              </a:buClr>
              <a:buFont typeface="Arial"/>
              <a:buChar char="–"/>
              <a:tabLst>
                <a:tab pos="932815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Share:</a:t>
            </a:r>
            <a:r>
              <a:rPr sz="20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Allows</a:t>
            </a:r>
            <a:r>
              <a:rPr sz="20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other</a:t>
            </a: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users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access</a:t>
            </a:r>
            <a:endParaRPr sz="20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81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High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level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of data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concurrency:</a:t>
            </a:r>
            <a:endParaRPr sz="2200">
              <a:latin typeface="Arial"/>
              <a:cs typeface="Arial"/>
            </a:endParaRPr>
          </a:p>
          <a:p>
            <a:pPr marL="932815" lvl="1" indent="-401955">
              <a:lnSpc>
                <a:spcPct val="100000"/>
              </a:lnSpc>
              <a:spcBef>
                <a:spcPts val="705"/>
              </a:spcBef>
              <a:buClr>
                <a:srgbClr val="FF3300"/>
              </a:buClr>
              <a:buFont typeface="Arial"/>
              <a:buChar char="–"/>
              <a:tabLst>
                <a:tab pos="932815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DML:</a:t>
            </a:r>
            <a:r>
              <a:rPr sz="20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share,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row</a:t>
            </a:r>
            <a:r>
              <a:rPr sz="20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exclusive</a:t>
            </a:r>
            <a:endParaRPr sz="2000">
              <a:latin typeface="Arial"/>
              <a:cs typeface="Arial"/>
            </a:endParaRPr>
          </a:p>
          <a:p>
            <a:pPr marL="932815" lvl="1" indent="-401955">
              <a:lnSpc>
                <a:spcPct val="100000"/>
              </a:lnSpc>
              <a:spcBef>
                <a:spcPts val="695"/>
              </a:spcBef>
              <a:buClr>
                <a:srgbClr val="FF3300"/>
              </a:buClr>
              <a:buFont typeface="Arial"/>
              <a:buChar char="–"/>
              <a:tabLst>
                <a:tab pos="932815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Queries:</a:t>
            </a:r>
            <a:r>
              <a:rPr sz="20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locks</a:t>
            </a: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required</a:t>
            </a:r>
            <a:endParaRPr sz="2000">
              <a:latin typeface="Arial"/>
              <a:cs typeface="Arial"/>
            </a:endParaRPr>
          </a:p>
          <a:p>
            <a:pPr marL="932815" lvl="1" indent="-401955">
              <a:lnSpc>
                <a:spcPct val="100000"/>
              </a:lnSpc>
              <a:spcBef>
                <a:spcPts val="700"/>
              </a:spcBef>
              <a:buClr>
                <a:srgbClr val="FF3300"/>
              </a:buClr>
              <a:buFont typeface="Arial"/>
              <a:buChar char="–"/>
              <a:tabLst>
                <a:tab pos="932815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DDL:</a:t>
            </a:r>
            <a:r>
              <a:rPr sz="20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Protects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object</a:t>
            </a:r>
            <a:r>
              <a:rPr sz="20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definitions</a:t>
            </a:r>
            <a:endParaRPr sz="20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81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Locks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held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until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commit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rollback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2847975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Summary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245929" y="2490025"/>
            <a:ext cx="5328285" cy="3716020"/>
            <a:chOff x="3245929" y="2490025"/>
            <a:chExt cx="5328285" cy="3716020"/>
          </a:xfrm>
        </p:grpSpPr>
        <p:sp>
          <p:nvSpPr>
            <p:cNvPr id="5" name="object 5"/>
            <p:cNvSpPr/>
            <p:nvPr/>
          </p:nvSpPr>
          <p:spPr>
            <a:xfrm>
              <a:off x="3258312" y="2502408"/>
              <a:ext cx="5303520" cy="3691254"/>
            </a:xfrm>
            <a:custGeom>
              <a:avLst/>
              <a:gdLst/>
              <a:ahLst/>
              <a:cxnLst/>
              <a:rect l="l" t="t" r="r" b="b"/>
              <a:pathLst>
                <a:path w="5303520" h="3691254">
                  <a:moveTo>
                    <a:pt x="5303520" y="0"/>
                  </a:moveTo>
                  <a:lnTo>
                    <a:pt x="0" y="0"/>
                  </a:lnTo>
                  <a:lnTo>
                    <a:pt x="0" y="3691001"/>
                  </a:lnTo>
                  <a:lnTo>
                    <a:pt x="5303520" y="3691001"/>
                  </a:lnTo>
                  <a:lnTo>
                    <a:pt x="5303520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58312" y="2502408"/>
              <a:ext cx="5303520" cy="3691254"/>
            </a:xfrm>
            <a:custGeom>
              <a:avLst/>
              <a:gdLst/>
              <a:ahLst/>
              <a:cxnLst/>
              <a:rect l="l" t="t" r="r" b="b"/>
              <a:pathLst>
                <a:path w="5303520" h="3691254">
                  <a:moveTo>
                    <a:pt x="0" y="3691001"/>
                  </a:moveTo>
                  <a:lnTo>
                    <a:pt x="5303520" y="3691001"/>
                  </a:lnTo>
                  <a:lnTo>
                    <a:pt x="5303520" y="0"/>
                  </a:lnTo>
                  <a:lnTo>
                    <a:pt x="0" y="0"/>
                  </a:lnTo>
                  <a:lnTo>
                    <a:pt x="0" y="3691001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352927" y="3027679"/>
            <a:ext cx="3039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Adds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new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row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to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table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52927" y="3493719"/>
            <a:ext cx="37382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Modifies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existing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rows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table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52927" y="4427346"/>
            <a:ext cx="5085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C </a:t>
            </a:r>
            <a:r>
              <a:rPr sz="1800" b="1" spc="-55" dirty="0">
                <a:latin typeface="Arial"/>
                <a:cs typeface="Arial"/>
              </a:rPr>
              <a:t>onditionally</a:t>
            </a:r>
            <a:r>
              <a:rPr sz="1800" b="1" spc="-1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inserts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or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updates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data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</a:t>
            </a:r>
            <a:r>
              <a:rPr sz="1800" b="1" spc="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4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table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52927" y="4893386"/>
            <a:ext cx="42049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Makes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all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pending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changes</a:t>
            </a:r>
            <a:r>
              <a:rPr sz="1800" b="1" spc="-14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permanent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52927" y="5360314"/>
            <a:ext cx="4652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Is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used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to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rollback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to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savepoint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marker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52927" y="5826963"/>
            <a:ext cx="37738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Discards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all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pending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data</a:t>
            </a:r>
            <a:r>
              <a:rPr sz="1800" b="1" spc="-11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changes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902017" y="2490025"/>
            <a:ext cx="2374900" cy="3716020"/>
            <a:chOff x="902017" y="2490025"/>
            <a:chExt cx="2374900" cy="3716020"/>
          </a:xfrm>
        </p:grpSpPr>
        <p:sp>
          <p:nvSpPr>
            <p:cNvPr id="14" name="object 14"/>
            <p:cNvSpPr/>
            <p:nvPr/>
          </p:nvSpPr>
          <p:spPr>
            <a:xfrm>
              <a:off x="914400" y="2502407"/>
              <a:ext cx="2350135" cy="3691254"/>
            </a:xfrm>
            <a:custGeom>
              <a:avLst/>
              <a:gdLst/>
              <a:ahLst/>
              <a:cxnLst/>
              <a:rect l="l" t="t" r="r" b="b"/>
              <a:pathLst>
                <a:path w="2350135" h="3691254">
                  <a:moveTo>
                    <a:pt x="2349868" y="454152"/>
                  </a:moveTo>
                  <a:lnTo>
                    <a:pt x="0" y="454152"/>
                  </a:lnTo>
                  <a:lnTo>
                    <a:pt x="0" y="3690874"/>
                  </a:lnTo>
                  <a:lnTo>
                    <a:pt x="2349868" y="3690874"/>
                  </a:lnTo>
                  <a:lnTo>
                    <a:pt x="2349868" y="454152"/>
                  </a:lnTo>
                  <a:close/>
                </a:path>
                <a:path w="2350135" h="3691254">
                  <a:moveTo>
                    <a:pt x="2349868" y="0"/>
                  </a:moveTo>
                  <a:lnTo>
                    <a:pt x="0" y="0"/>
                  </a:lnTo>
                  <a:lnTo>
                    <a:pt x="0" y="402082"/>
                  </a:lnTo>
                  <a:lnTo>
                    <a:pt x="2349868" y="402082"/>
                  </a:lnTo>
                  <a:lnTo>
                    <a:pt x="2349868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14400" y="2502408"/>
              <a:ext cx="2350135" cy="3691254"/>
            </a:xfrm>
            <a:custGeom>
              <a:avLst/>
              <a:gdLst/>
              <a:ahLst/>
              <a:cxnLst/>
              <a:rect l="l" t="t" r="r" b="b"/>
              <a:pathLst>
                <a:path w="2350135" h="3691254">
                  <a:moveTo>
                    <a:pt x="0" y="3691001"/>
                  </a:moveTo>
                  <a:lnTo>
                    <a:pt x="2349880" y="3691001"/>
                  </a:lnTo>
                  <a:lnTo>
                    <a:pt x="2349880" y="0"/>
                  </a:lnTo>
                  <a:lnTo>
                    <a:pt x="0" y="0"/>
                  </a:lnTo>
                  <a:lnTo>
                    <a:pt x="0" y="369100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005332" y="2985008"/>
            <a:ext cx="8267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I</a:t>
            </a:r>
            <a:r>
              <a:rPr sz="1800" b="1" spc="-890" dirty="0">
                <a:latin typeface="Courier New"/>
                <a:cs typeface="Courier New"/>
              </a:rPr>
              <a:t> </a:t>
            </a:r>
            <a:r>
              <a:rPr sz="1800" b="1" spc="-170" dirty="0">
                <a:latin typeface="Courier New"/>
                <a:cs typeface="Courier New"/>
              </a:rPr>
              <a:t>NSE</a:t>
            </a:r>
            <a:r>
              <a:rPr sz="1800" b="1" spc="-465" dirty="0">
                <a:latin typeface="Courier New"/>
                <a:cs typeface="Courier New"/>
              </a:rPr>
              <a:t> </a:t>
            </a:r>
            <a:r>
              <a:rPr sz="1800" b="1" spc="-420" dirty="0">
                <a:latin typeface="Courier New"/>
                <a:cs typeface="Courier New"/>
              </a:rPr>
              <a:t>RT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05332" y="3451047"/>
            <a:ext cx="8483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UPDATE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05332" y="3917950"/>
            <a:ext cx="8458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DELETE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05332" y="4384675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MERGE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05332" y="4850714"/>
            <a:ext cx="8483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COMMIT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05332" y="5317616"/>
            <a:ext cx="1250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SAVEPOINT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05332" y="5784291"/>
            <a:ext cx="1116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ROLLBACK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923544" y="2904744"/>
            <a:ext cx="7507605" cy="2868295"/>
            <a:chOff x="923544" y="2904744"/>
            <a:chExt cx="7507605" cy="2868295"/>
          </a:xfrm>
        </p:grpSpPr>
        <p:sp>
          <p:nvSpPr>
            <p:cNvPr id="24" name="object 24"/>
            <p:cNvSpPr/>
            <p:nvPr/>
          </p:nvSpPr>
          <p:spPr>
            <a:xfrm>
              <a:off x="925068" y="2930652"/>
              <a:ext cx="7494905" cy="0"/>
            </a:xfrm>
            <a:custGeom>
              <a:avLst/>
              <a:gdLst/>
              <a:ahLst/>
              <a:cxnLst/>
              <a:rect l="l" t="t" r="r" b="b"/>
              <a:pathLst>
                <a:path w="7494905">
                  <a:moveTo>
                    <a:pt x="0" y="0"/>
                  </a:moveTo>
                  <a:lnTo>
                    <a:pt x="7494524" y="0"/>
                  </a:lnTo>
                </a:path>
              </a:pathLst>
            </a:custGeom>
            <a:ln w="518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23544" y="3392424"/>
              <a:ext cx="7507605" cy="2368550"/>
            </a:xfrm>
            <a:custGeom>
              <a:avLst/>
              <a:gdLst/>
              <a:ahLst/>
              <a:cxnLst/>
              <a:rect l="l" t="t" r="r" b="b"/>
              <a:pathLst>
                <a:path w="7507605" h="2368550">
                  <a:moveTo>
                    <a:pt x="0" y="0"/>
                  </a:moveTo>
                  <a:lnTo>
                    <a:pt x="7494524" y="0"/>
                  </a:lnTo>
                </a:path>
                <a:path w="7507605" h="2368550">
                  <a:moveTo>
                    <a:pt x="0" y="496824"/>
                  </a:moveTo>
                  <a:lnTo>
                    <a:pt x="7494524" y="496824"/>
                  </a:lnTo>
                </a:path>
                <a:path w="7507605" h="2368550">
                  <a:moveTo>
                    <a:pt x="0" y="929639"/>
                  </a:moveTo>
                  <a:lnTo>
                    <a:pt x="7494524" y="929639"/>
                  </a:lnTo>
                </a:path>
                <a:path w="7507605" h="2368550">
                  <a:moveTo>
                    <a:pt x="0" y="1880615"/>
                  </a:moveTo>
                  <a:lnTo>
                    <a:pt x="7494524" y="1880615"/>
                  </a:lnTo>
                </a:path>
                <a:path w="7507605" h="2368550">
                  <a:moveTo>
                    <a:pt x="0" y="1414271"/>
                  </a:moveTo>
                  <a:lnTo>
                    <a:pt x="7494524" y="1414271"/>
                  </a:lnTo>
                </a:path>
                <a:path w="7507605" h="2368550">
                  <a:moveTo>
                    <a:pt x="9143" y="2368296"/>
                  </a:moveTo>
                  <a:lnTo>
                    <a:pt x="7507224" y="2368296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31291" y="1615567"/>
            <a:ext cx="74707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570"/>
              </a:lnSpc>
              <a:spcBef>
                <a:spcPts val="105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lesson,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2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should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learned</a:t>
            </a:r>
            <a:r>
              <a:rPr sz="22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DML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57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statements</a:t>
            </a:r>
            <a:r>
              <a:rPr sz="22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transactions.</a:t>
            </a:r>
            <a:endParaRPr sz="2200">
              <a:latin typeface="Arial"/>
              <a:cs typeface="Arial"/>
            </a:endParaRPr>
          </a:p>
          <a:p>
            <a:pPr marL="186690">
              <a:lnSpc>
                <a:spcPct val="100000"/>
              </a:lnSpc>
              <a:spcBef>
                <a:spcPts val="2300"/>
              </a:spcBef>
              <a:tabLst>
                <a:tab pos="2533650" algn="l"/>
              </a:tabLst>
            </a:pPr>
            <a:r>
              <a:rPr sz="1800" b="1" spc="-10" dirty="0">
                <a:latin typeface="Arial"/>
                <a:cs typeface="Arial"/>
              </a:rPr>
              <a:t>Statement</a:t>
            </a:r>
            <a:r>
              <a:rPr sz="1800" b="1" dirty="0">
                <a:latin typeface="Arial"/>
                <a:cs typeface="Arial"/>
              </a:rPr>
              <a:t>	</a:t>
            </a:r>
            <a:r>
              <a:rPr sz="1800" b="1" spc="-10" dirty="0">
                <a:latin typeface="Arial"/>
                <a:cs typeface="Arial"/>
              </a:rPr>
              <a:t>Description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8-</a:t>
            </a:r>
            <a:r>
              <a:rPr spc="-25" dirty="0"/>
              <a:t>47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8683" y="6607556"/>
            <a:ext cx="3333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949494"/>
                </a:solidFill>
                <a:latin typeface="Arial"/>
                <a:cs typeface="Arial"/>
              </a:rPr>
              <a:t>8-</a:t>
            </a:r>
            <a:r>
              <a:rPr sz="1200" b="1" spc="-25" dirty="0">
                <a:solidFill>
                  <a:srgbClr val="949494"/>
                </a:solidFill>
                <a:latin typeface="Arial"/>
                <a:cs typeface="Arial"/>
              </a:rPr>
              <a:t>48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74391" y="527380"/>
            <a:ext cx="264223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0" dirty="0">
                <a:latin typeface="Carlito"/>
                <a:cs typeface="Carlito"/>
              </a:rPr>
              <a:t>Practic</a:t>
            </a:r>
            <a:r>
              <a:rPr spc="-360" dirty="0">
                <a:latin typeface="Carlito"/>
                <a:cs typeface="Carlito"/>
              </a:rPr>
              <a:t> </a:t>
            </a:r>
            <a:r>
              <a:rPr dirty="0">
                <a:latin typeface="Carlito"/>
                <a:cs typeface="Carlito"/>
              </a:rPr>
              <a:t>e</a:t>
            </a:r>
            <a:r>
              <a:rPr spc="-135" dirty="0">
                <a:latin typeface="Carlito"/>
                <a:cs typeface="Carlito"/>
              </a:rPr>
              <a:t> </a:t>
            </a:r>
            <a:r>
              <a:rPr spc="80" dirty="0">
                <a:latin typeface="Carlito"/>
                <a:cs typeface="Carlito"/>
              </a:rPr>
              <a:t>Ov</a:t>
            </a:r>
            <a:r>
              <a:rPr spc="-220" dirty="0">
                <a:latin typeface="Carlito"/>
                <a:cs typeface="Carlito"/>
              </a:rPr>
              <a:t> </a:t>
            </a:r>
            <a:r>
              <a:rPr spc="-80" dirty="0">
                <a:latin typeface="Carlito"/>
                <a:cs typeface="Carlito"/>
              </a:rPr>
              <a:t>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53211" y="2232157"/>
            <a:ext cx="5602605" cy="127127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417830" indent="-405130">
              <a:lnSpc>
                <a:spcPct val="100000"/>
              </a:lnSpc>
              <a:spcBef>
                <a:spcPts val="25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14" dirty="0">
                <a:solidFill>
                  <a:srgbClr val="FFFFFF"/>
                </a:solidFill>
                <a:latin typeface="Arial"/>
                <a:cs typeface="Arial"/>
              </a:rPr>
              <a:t>nserting</a:t>
            </a:r>
            <a:r>
              <a:rPr sz="2200" b="1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rows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into</a:t>
            </a:r>
            <a:r>
              <a:rPr sz="22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tables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79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Up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55" dirty="0">
                <a:solidFill>
                  <a:srgbClr val="FFFFFF"/>
                </a:solidFill>
                <a:latin typeface="Arial"/>
                <a:cs typeface="Arial"/>
              </a:rPr>
              <a:t>dating</a:t>
            </a:r>
            <a:r>
              <a:rPr sz="2200" b="1" spc="-2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200" b="1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deleting</a:t>
            </a:r>
            <a:r>
              <a:rPr sz="2200" b="1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rows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819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Controlling</a:t>
            </a:r>
            <a:r>
              <a:rPr sz="22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transactions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17977" y="6595059"/>
            <a:ext cx="388429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88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spc="-22" baseline="2314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spc="-517" baseline="231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-34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-615" baseline="2314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spc="-27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spc="-622" baseline="2314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200" spc="-21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800" spc="-427" baseline="231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-1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330" baseline="231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spc="-66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800" spc="-142" baseline="2314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200" spc="-62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800" spc="-209" baseline="2314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200" spc="-24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-7" baseline="231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-650" dirty="0">
                <a:solidFill>
                  <a:srgbClr val="FFFFFF"/>
                </a:solidFill>
                <a:latin typeface="Arial"/>
                <a:cs typeface="Arial"/>
              </a:rPr>
              <a:t>©</a:t>
            </a:r>
            <a:r>
              <a:rPr sz="1800" spc="-15" baseline="2314" dirty="0">
                <a:solidFill>
                  <a:srgbClr val="FFFFFF"/>
                </a:solidFill>
                <a:latin typeface="Arial"/>
                <a:cs typeface="Arial"/>
              </a:rPr>
              <a:t>©</a:t>
            </a:r>
            <a:r>
              <a:rPr sz="1800" spc="209" baseline="23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2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-375" baseline="231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-18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359" baseline="231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-4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367" baseline="231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38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spc="-367" baseline="2314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-337" baseline="231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200" spc="-4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baseline="231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spc="-64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spc="-375" baseline="2314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spc="-45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-367" baseline="231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-18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352" baseline="231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-44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spc="-367" baseline="2314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spc="-45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-359" baseline="231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-18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359" baseline="231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-4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405" baseline="231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11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-382" baseline="231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375" baseline="231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spc="-44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-405" baseline="231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-44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-367" baseline="2314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spc="-12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800" spc="-7" baseline="2314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spc="-44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800" spc="-367" baseline="2314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-44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spc="-367" baseline="2314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spc="-44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spc="-367" baseline="231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-44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800" spc="-367" baseline="2314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200" spc="-11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800" spc="-60" baseline="2314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spc="-57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390" baseline="231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-345" baseline="231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44" baseline="231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200" spc="-17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367" baseline="231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352" baseline="231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spc="-44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800" spc="-375" baseline="2314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200" spc="-44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800" spc="-375" baseline="2314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200" spc="-1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-390" baseline="231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-37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spc="15" baseline="231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spc="-17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375" baseline="231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-4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-375" baseline="231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spc="-37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spc="-382" baseline="231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spc="-4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-375" baseline="231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spc="-17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375" baseline="231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-37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800" spc="-382" baseline="2314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200" spc="-43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-412" baseline="231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spc="-41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800" spc="-412" baseline="2314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800" spc="-15" baseline="2314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800" baseline="2314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80945" y="2677109"/>
            <a:ext cx="515366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Creating</a:t>
            </a:r>
            <a:r>
              <a:rPr spc="-90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dirty="0"/>
              <a:t>Managing</a:t>
            </a:r>
            <a:r>
              <a:rPr spc="-60" dirty="0"/>
              <a:t> </a:t>
            </a:r>
            <a:r>
              <a:rPr spc="-20" dirty="0"/>
              <a:t>Tables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17977" y="6595059"/>
            <a:ext cx="388492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20" baseline="2314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spc="-1019" baseline="231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-68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spc="-15" baseline="2314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spc="-61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800" spc="-22" baseline="2314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200" spc="-4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15" baseline="231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-28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7" baseline="231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spc="-68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800" spc="-52" baseline="2314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200" spc="-68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800" spc="-52" baseline="2314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200" spc="-35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-15" baseline="231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-37" baseline="23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357" baseline="2314" dirty="0">
                <a:solidFill>
                  <a:srgbClr val="FFFFFF"/>
                </a:solidFill>
                <a:latin typeface="Arial"/>
                <a:cs typeface="Arial"/>
              </a:rPr>
              <a:t>©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©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425" baseline="231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-615" baseline="231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1012" baseline="231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907" baseline="2314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spc="-405" baseline="231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-1012" baseline="231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260" baseline="2314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spc="-960" baseline="231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-562" baseline="231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960" baseline="2314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spc="-960" baseline="231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-562" baseline="231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997" baseline="231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480" baseline="231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-397" baseline="231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997" baseline="231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-967" baseline="2314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-502" baseline="2314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975" baseline="2314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800" spc="-975" baseline="2314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spc="-982" baseline="231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spc="-975" baseline="2314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800" spc="-487" baseline="2314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207" baseline="231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405" baseline="231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-405" baseline="231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l </a:t>
            </a:r>
            <a:r>
              <a:rPr sz="1800" spc="-577" baseline="231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375" baseline="231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982" baseline="2314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800" spc="-975" baseline="2314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800" spc="-494" baseline="231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-877" baseline="231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77" baseline="231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982" baseline="231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-877" baseline="231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spc="-982" baseline="231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-577" baseline="231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877" baseline="2314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800" spc="-1019" baseline="231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-1019" baseline="2314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800" spc="-525" baseline="2314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2756535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Objectives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9236" y="1811527"/>
            <a:ext cx="6812915" cy="3198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After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completing</a:t>
            </a:r>
            <a:r>
              <a:rPr sz="22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lesson,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should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able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following: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70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Describe</a:t>
            </a:r>
            <a:r>
              <a:rPr sz="22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main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objects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82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tables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ts val="2580"/>
              </a:lnSpc>
              <a:spcBef>
                <a:spcPts val="84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Describe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types</a:t>
            </a:r>
            <a:r>
              <a:rPr sz="22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58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specifying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definition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69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Alter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definitions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79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Drop,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rename,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truncate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tables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179575" y="1594103"/>
            <a:ext cx="6790690" cy="3615054"/>
          </a:xfrm>
          <a:custGeom>
            <a:avLst/>
            <a:gdLst/>
            <a:ahLst/>
            <a:cxnLst/>
            <a:rect l="l" t="t" r="r" b="b"/>
            <a:pathLst>
              <a:path w="6790690" h="3615054">
                <a:moveTo>
                  <a:pt x="0" y="3614801"/>
                </a:moveTo>
                <a:lnTo>
                  <a:pt x="6790563" y="3614801"/>
                </a:lnTo>
                <a:lnTo>
                  <a:pt x="6790563" y="0"/>
                </a:lnTo>
                <a:lnTo>
                  <a:pt x="0" y="0"/>
                </a:lnTo>
                <a:lnTo>
                  <a:pt x="0" y="361480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64336" y="1594103"/>
          <a:ext cx="6811645" cy="36131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1470"/>
                <a:gridCol w="5210175"/>
              </a:tblGrid>
              <a:tr h="565150"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Object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3995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Description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13995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  <a:tr h="851535">
                <a:tc>
                  <a:txBody>
                    <a:bodyPr/>
                    <a:lstStyle/>
                    <a:p>
                      <a:pPr marL="271780">
                        <a:lnSpc>
                          <a:spcPts val="2025"/>
                        </a:lnSpc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Table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4F4F"/>
                    </a:solidFill>
                  </a:tcPr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ts val="2025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Basic</a:t>
                      </a:r>
                      <a:r>
                        <a:rPr sz="18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unit</a:t>
                      </a:r>
                      <a:r>
                        <a:rPr sz="18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storage;</a:t>
                      </a:r>
                      <a:r>
                        <a:rPr sz="1800" b="1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composed</a:t>
                      </a:r>
                      <a:r>
                        <a:rPr sz="1800" b="1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b="1" spc="-20" dirty="0">
                          <a:latin typeface="Arial"/>
                          <a:cs typeface="Arial"/>
                        </a:rPr>
                        <a:t> rows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11454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8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columns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571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4F4F"/>
                    </a:solidFill>
                  </a:tcPr>
                </a:tc>
              </a:tr>
              <a:tr h="865505"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800" b="1" spc="-20" dirty="0">
                          <a:latin typeface="Arial"/>
                          <a:cs typeface="Arial"/>
                        </a:rPr>
                        <a:t>View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208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Logically</a:t>
                      </a:r>
                      <a:r>
                        <a:rPr sz="18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represents</a:t>
                      </a:r>
                      <a:r>
                        <a:rPr sz="18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subsets</a:t>
                      </a:r>
                      <a:r>
                        <a:rPr sz="18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of data</a:t>
                      </a:r>
                      <a:r>
                        <a:rPr sz="18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20" dirty="0">
                          <a:latin typeface="Arial"/>
                          <a:cs typeface="Arial"/>
                        </a:rPr>
                        <a:t>from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11454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one</a:t>
                      </a:r>
                      <a:r>
                        <a:rPr sz="18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more</a:t>
                      </a:r>
                      <a:r>
                        <a:rPr sz="18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tables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223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  <a:tr h="426084"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Sequence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3189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Numeric</a:t>
                      </a:r>
                      <a:r>
                        <a:rPr sz="18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18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generator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3189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  <a:tr h="481330"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Index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843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Improves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the performance</a:t>
                      </a:r>
                      <a:r>
                        <a:rPr sz="18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some</a:t>
                      </a:r>
                      <a:r>
                        <a:rPr sz="18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queries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843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  <a:tr h="423545"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Synonym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Gives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alternative</a:t>
                      </a:r>
                      <a:r>
                        <a:rPr sz="18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names</a:t>
                      </a:r>
                      <a:r>
                        <a:rPr sz="18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objects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68" rIns="0" bIns="0" rtlCol="0">
            <a:spAutoFit/>
          </a:bodyPr>
          <a:lstStyle/>
          <a:p>
            <a:pPr marL="1847850">
              <a:lnSpc>
                <a:spcPct val="100000"/>
              </a:lnSpc>
              <a:spcBef>
                <a:spcPts val="105"/>
              </a:spcBef>
            </a:pPr>
            <a:r>
              <a:rPr sz="3400" dirty="0"/>
              <a:t>Database</a:t>
            </a:r>
            <a:r>
              <a:rPr sz="3400" spc="-145" dirty="0"/>
              <a:t> </a:t>
            </a:r>
            <a:r>
              <a:rPr sz="3400" spc="-10" dirty="0"/>
              <a:t>Objects</a:t>
            </a:r>
            <a:endParaRPr sz="3400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2470150">
              <a:lnSpc>
                <a:spcPct val="100000"/>
              </a:lnSpc>
              <a:spcBef>
                <a:spcPts val="110"/>
              </a:spcBef>
            </a:pPr>
            <a:r>
              <a:rPr dirty="0"/>
              <a:t>Naming</a:t>
            </a:r>
            <a:r>
              <a:rPr spc="-90" dirty="0"/>
              <a:t> </a:t>
            </a:r>
            <a:r>
              <a:rPr spc="-20" dirty="0"/>
              <a:t>Rules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7971" y="1812109"/>
            <a:ext cx="6551930" cy="289306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names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names: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79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Must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begin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2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letter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819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Must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1–30 characters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long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79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Must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contain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only</a:t>
            </a:r>
            <a:r>
              <a:rPr sz="22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A–Z,</a:t>
            </a:r>
            <a:r>
              <a:rPr sz="2200" b="1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a–z,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0–9,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_,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$,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2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#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ts val="2570"/>
              </a:lnSpc>
              <a:spcBef>
                <a:spcPts val="86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Must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duplicate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name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another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object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57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owned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same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70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Must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Oracle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reserved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word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02282" y="539572"/>
            <a:ext cx="512000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Joining</a:t>
            </a:r>
            <a:r>
              <a:rPr spc="-45" dirty="0"/>
              <a:t> </a:t>
            </a:r>
            <a:r>
              <a:rPr dirty="0"/>
              <a:t>More</a:t>
            </a:r>
            <a:r>
              <a:rPr spc="-60" dirty="0"/>
              <a:t> </a:t>
            </a:r>
            <a:r>
              <a:rPr dirty="0"/>
              <a:t>than</a:t>
            </a:r>
            <a:r>
              <a:rPr spc="-5" dirty="0"/>
              <a:t> </a:t>
            </a:r>
            <a:r>
              <a:rPr dirty="0"/>
              <a:t>Two</a:t>
            </a:r>
            <a:r>
              <a:rPr spc="-70" dirty="0"/>
              <a:t> </a:t>
            </a:r>
            <a:r>
              <a:rPr spc="-10" dirty="0"/>
              <a:t>Tables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1835" y="1187576"/>
            <a:ext cx="139255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solidFill>
                  <a:srgbClr val="FFFFFF"/>
                </a:solidFill>
                <a:latin typeface="Courier New"/>
                <a:cs typeface="Courier New"/>
              </a:rPr>
              <a:t>EMPLOYEES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3239" y="1187576"/>
            <a:ext cx="431038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930525" algn="l"/>
              </a:tabLst>
            </a:pPr>
            <a:r>
              <a:rPr sz="2000" b="1" spc="-10" dirty="0">
                <a:solidFill>
                  <a:srgbClr val="FFFFFF"/>
                </a:solidFill>
                <a:latin typeface="Courier New"/>
                <a:cs typeface="Courier New"/>
              </a:rPr>
              <a:t>DEPARTMENTS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000" b="1" spc="-10" dirty="0">
                <a:solidFill>
                  <a:srgbClr val="FFFFFF"/>
                </a:solidFill>
                <a:latin typeface="Courier New"/>
                <a:cs typeface="Courier New"/>
              </a:rPr>
              <a:t>LOCATIONS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3504" y="4879847"/>
            <a:ext cx="2666999" cy="210312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603504" y="1588008"/>
            <a:ext cx="8351520" cy="3182620"/>
            <a:chOff x="603504" y="1588008"/>
            <a:chExt cx="8351520" cy="318262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3504" y="1588008"/>
              <a:ext cx="2666999" cy="318211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93008" y="1588008"/>
              <a:ext cx="2648712" cy="196291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89959" y="3553968"/>
              <a:ext cx="2630424" cy="21945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97168" y="1588008"/>
              <a:ext cx="2657856" cy="1353312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87451" y="4370066"/>
            <a:ext cx="7284720" cy="1806575"/>
          </a:xfrm>
          <a:prstGeom prst="rect">
            <a:avLst/>
          </a:prstGeom>
        </p:spPr>
        <p:txBody>
          <a:bodyPr vert="horz" wrap="square" lIns="0" tIns="1822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  <a:p>
            <a:pPr marL="783590" marR="5080" indent="-405765">
              <a:lnSpc>
                <a:spcPct val="94600"/>
              </a:lnSpc>
              <a:spcBef>
                <a:spcPts val="231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783590" algn="l"/>
              </a:tabLst>
            </a:pP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join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200" b="1" i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tables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together,</a:t>
            </a:r>
            <a:r>
              <a:rPr sz="22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need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minimum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n-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join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conditions.</a:t>
            </a:r>
            <a:r>
              <a:rPr sz="22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example,</a:t>
            </a:r>
            <a:r>
              <a:rPr sz="22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join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three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tables,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 minimum</a:t>
            </a:r>
            <a:r>
              <a:rPr sz="22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joins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required.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55648" y="1627632"/>
            <a:ext cx="5644515" cy="3133090"/>
          </a:xfrm>
          <a:custGeom>
            <a:avLst/>
            <a:gdLst/>
            <a:ahLst/>
            <a:cxnLst/>
            <a:rect l="l" t="t" r="r" b="b"/>
            <a:pathLst>
              <a:path w="5644515" h="3133090">
                <a:moveTo>
                  <a:pt x="0" y="3132963"/>
                </a:moveTo>
                <a:lnTo>
                  <a:pt x="3172841" y="3132963"/>
                </a:lnTo>
                <a:lnTo>
                  <a:pt x="3172841" y="15240"/>
                </a:lnTo>
                <a:lnTo>
                  <a:pt x="0" y="15240"/>
                </a:lnTo>
                <a:lnTo>
                  <a:pt x="0" y="3132963"/>
                </a:lnTo>
                <a:close/>
              </a:path>
              <a:path w="5644515" h="3133090">
                <a:moveTo>
                  <a:pt x="3209543" y="1892681"/>
                </a:moveTo>
                <a:lnTo>
                  <a:pt x="5644387" y="1892681"/>
                </a:lnTo>
                <a:lnTo>
                  <a:pt x="5644387" y="0"/>
                </a:lnTo>
                <a:lnTo>
                  <a:pt x="3209543" y="0"/>
                </a:lnTo>
                <a:lnTo>
                  <a:pt x="3209543" y="1892681"/>
                </a:lnTo>
                <a:close/>
              </a:path>
            </a:pathLst>
          </a:custGeom>
          <a:ln w="24384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6649" rIns="0" bIns="0" rtlCol="0">
            <a:spAutoFit/>
          </a:bodyPr>
          <a:lstStyle/>
          <a:p>
            <a:pPr marL="1104265">
              <a:lnSpc>
                <a:spcPct val="100000"/>
              </a:lnSpc>
              <a:spcBef>
                <a:spcPts val="110"/>
              </a:spcBef>
            </a:pPr>
            <a:r>
              <a:rPr dirty="0"/>
              <a:t>The</a:t>
            </a:r>
            <a:r>
              <a:rPr spc="-40" dirty="0"/>
              <a:t> </a:t>
            </a:r>
            <a:r>
              <a:rPr dirty="0">
                <a:latin typeface="Courier New"/>
                <a:cs typeface="Courier New"/>
              </a:rPr>
              <a:t>CREATE</a:t>
            </a:r>
            <a:r>
              <a:rPr spc="-10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TABLE</a:t>
            </a:r>
            <a:r>
              <a:rPr spc="-1040" dirty="0">
                <a:latin typeface="Courier New"/>
                <a:cs typeface="Courier New"/>
              </a:rPr>
              <a:t> </a:t>
            </a:r>
            <a:r>
              <a:rPr spc="-10" dirty="0"/>
              <a:t>Statement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20496" y="3075432"/>
            <a:ext cx="7519034" cy="667385"/>
            <a:chOff x="920496" y="3075432"/>
            <a:chExt cx="7519034" cy="667385"/>
          </a:xfrm>
        </p:grpSpPr>
        <p:sp>
          <p:nvSpPr>
            <p:cNvPr id="5" name="object 5"/>
            <p:cNvSpPr/>
            <p:nvPr/>
          </p:nvSpPr>
          <p:spPr>
            <a:xfrm>
              <a:off x="932688" y="3087624"/>
              <a:ext cx="7494905" cy="643255"/>
            </a:xfrm>
            <a:custGeom>
              <a:avLst/>
              <a:gdLst/>
              <a:ahLst/>
              <a:cxnLst/>
              <a:rect l="l" t="t" r="r" b="b"/>
              <a:pathLst>
                <a:path w="7494905" h="643254">
                  <a:moveTo>
                    <a:pt x="7494523" y="0"/>
                  </a:moveTo>
                  <a:lnTo>
                    <a:pt x="0" y="0"/>
                  </a:lnTo>
                  <a:lnTo>
                    <a:pt x="0" y="643001"/>
                  </a:lnTo>
                  <a:lnTo>
                    <a:pt x="7494523" y="643001"/>
                  </a:lnTo>
                  <a:lnTo>
                    <a:pt x="7494523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2688" y="3087624"/>
              <a:ext cx="7494905" cy="643255"/>
            </a:xfrm>
            <a:custGeom>
              <a:avLst/>
              <a:gdLst/>
              <a:ahLst/>
              <a:cxnLst/>
              <a:rect l="l" t="t" r="r" b="b"/>
              <a:pathLst>
                <a:path w="7494905" h="643254">
                  <a:moveTo>
                    <a:pt x="0" y="643001"/>
                  </a:moveTo>
                  <a:lnTo>
                    <a:pt x="7494523" y="643001"/>
                  </a:lnTo>
                  <a:lnTo>
                    <a:pt x="7494523" y="0"/>
                  </a:lnTo>
                  <a:lnTo>
                    <a:pt x="0" y="0"/>
                  </a:lnTo>
                  <a:lnTo>
                    <a:pt x="0" y="64300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35532" y="1764649"/>
            <a:ext cx="3879215" cy="121539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17830" indent="-405130">
              <a:lnSpc>
                <a:spcPct val="100000"/>
              </a:lnSpc>
              <a:spcBef>
                <a:spcPts val="62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must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have:</a:t>
            </a:r>
            <a:endParaRPr sz="2200">
              <a:latin typeface="Arial"/>
              <a:cs typeface="Arial"/>
            </a:endParaRPr>
          </a:p>
          <a:p>
            <a:pPr marL="933450" lvl="1" indent="-402590">
              <a:lnSpc>
                <a:spcPct val="100000"/>
              </a:lnSpc>
              <a:spcBef>
                <a:spcPts val="465"/>
              </a:spcBef>
              <a:buClr>
                <a:srgbClr val="FF3300"/>
              </a:buClr>
              <a:buFont typeface="Courier New"/>
              <a:buChar char="–"/>
              <a:tabLst>
                <a:tab pos="933450" algn="l"/>
              </a:tabLst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2000" b="1" spc="-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Courier New"/>
                <a:cs typeface="Courier New"/>
              </a:rPr>
              <a:t>TABLE</a:t>
            </a:r>
            <a:r>
              <a:rPr sz="2000" b="1" spc="-6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privilege</a:t>
            </a:r>
            <a:endParaRPr sz="2000">
              <a:latin typeface="Arial"/>
              <a:cs typeface="Arial"/>
            </a:endParaRPr>
          </a:p>
          <a:p>
            <a:pPr marL="933450" lvl="1" indent="-402590">
              <a:lnSpc>
                <a:spcPct val="100000"/>
              </a:lnSpc>
              <a:spcBef>
                <a:spcPts val="935"/>
              </a:spcBef>
              <a:buClr>
                <a:srgbClr val="FF3300"/>
              </a:buClr>
              <a:buFont typeface="Arial"/>
              <a:buChar char="–"/>
              <a:tabLst>
                <a:tab pos="933450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storage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area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32688" y="3087623"/>
            <a:ext cx="7494905" cy="643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665">
              <a:lnSpc>
                <a:spcPts val="1964"/>
              </a:lnSpc>
            </a:pPr>
            <a:r>
              <a:rPr sz="1800" b="1" dirty="0">
                <a:latin typeface="Courier New"/>
                <a:cs typeface="Courier New"/>
              </a:rPr>
              <a:t>CREATE</a:t>
            </a:r>
            <a:r>
              <a:rPr sz="1800" b="1" spc="-9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TABLE</a:t>
            </a:r>
            <a:r>
              <a:rPr sz="1800" b="1" spc="-10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[</a:t>
            </a:r>
            <a:r>
              <a:rPr sz="1800" b="1" i="1" spc="-10" dirty="0">
                <a:latin typeface="Courier New"/>
                <a:cs typeface="Courier New"/>
              </a:rPr>
              <a:t>schema</a:t>
            </a:r>
            <a:r>
              <a:rPr sz="1800" b="1" spc="-10" dirty="0">
                <a:latin typeface="Courier New"/>
                <a:cs typeface="Courier New"/>
              </a:rPr>
              <a:t>.]</a:t>
            </a:r>
            <a:r>
              <a:rPr sz="1800" b="1" i="1" spc="-10" dirty="0">
                <a:latin typeface="Courier New"/>
                <a:cs typeface="Courier New"/>
              </a:rPr>
              <a:t>table</a:t>
            </a:r>
            <a:endParaRPr sz="1800" dirty="0">
              <a:latin typeface="Courier New"/>
              <a:cs typeface="Courier New"/>
            </a:endParaRPr>
          </a:p>
          <a:p>
            <a:pPr marL="1990725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(</a:t>
            </a:r>
            <a:r>
              <a:rPr sz="1800" b="1" i="1" dirty="0">
                <a:latin typeface="Courier New"/>
                <a:cs typeface="Courier New"/>
              </a:rPr>
              <a:t>column</a:t>
            </a:r>
            <a:r>
              <a:rPr sz="1800" b="1" i="1" spc="-114" dirty="0">
                <a:latin typeface="Courier New"/>
                <a:cs typeface="Courier New"/>
              </a:rPr>
              <a:t> </a:t>
            </a:r>
            <a:r>
              <a:rPr sz="1800" b="1" i="1" dirty="0">
                <a:latin typeface="Courier New"/>
                <a:cs typeface="Courier New"/>
              </a:rPr>
              <a:t>datatype</a:t>
            </a:r>
            <a:r>
              <a:rPr sz="1800" b="1" i="1" spc="-1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[DEFAULT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i="1" spc="-10" dirty="0">
                <a:latin typeface="Courier New"/>
                <a:cs typeface="Courier New"/>
              </a:rPr>
              <a:t>expr</a:t>
            </a:r>
            <a:r>
              <a:rPr sz="1800" b="1" spc="-10" dirty="0">
                <a:latin typeface="Courier New"/>
                <a:cs typeface="Courier New"/>
              </a:rPr>
              <a:t>][,</a:t>
            </a:r>
            <a:r>
              <a:rPr sz="1800" b="1" spc="-23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...]);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5532" y="3792242"/>
            <a:ext cx="6938009" cy="124904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417830" indent="-405130">
              <a:lnSpc>
                <a:spcPct val="100000"/>
              </a:lnSpc>
              <a:spcBef>
                <a:spcPts val="89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2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specify:</a:t>
            </a:r>
            <a:endParaRPr sz="2200">
              <a:latin typeface="Arial"/>
              <a:cs typeface="Arial"/>
            </a:endParaRPr>
          </a:p>
          <a:p>
            <a:pPr marL="933450" lvl="1" indent="-402590">
              <a:lnSpc>
                <a:spcPct val="100000"/>
              </a:lnSpc>
              <a:spcBef>
                <a:spcPts val="705"/>
              </a:spcBef>
              <a:buClr>
                <a:srgbClr val="FF3300"/>
              </a:buClr>
              <a:buFont typeface="Arial"/>
              <a:buChar char="–"/>
              <a:tabLst>
                <a:tab pos="933450" algn="l"/>
              </a:tabLst>
            </a:pP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r>
              <a:rPr sz="20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name</a:t>
            </a:r>
            <a:endParaRPr sz="2000">
              <a:latin typeface="Arial"/>
              <a:cs typeface="Arial"/>
            </a:endParaRPr>
          </a:p>
          <a:p>
            <a:pPr marL="933450" lvl="1" indent="-402590">
              <a:lnSpc>
                <a:spcPct val="100000"/>
              </a:lnSpc>
              <a:spcBef>
                <a:spcPts val="695"/>
              </a:spcBef>
              <a:buClr>
                <a:srgbClr val="FF3300"/>
              </a:buClr>
              <a:buFont typeface="Arial"/>
              <a:buChar char="–"/>
              <a:tabLst>
                <a:tab pos="933450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name,</a:t>
            </a:r>
            <a:r>
              <a:rPr sz="20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0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type,</a:t>
            </a: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size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52400"/>
            <a:ext cx="8458200" cy="573455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CREATE TABLE </a:t>
            </a:r>
            <a:r>
              <a:rPr lang="en-US" dirty="0" err="1">
                <a:solidFill>
                  <a:srgbClr val="FF0000"/>
                </a:solidFill>
              </a:rPr>
              <a:t>sales.department</a:t>
            </a:r>
            <a:r>
              <a:rPr lang="en-US" dirty="0">
                <a:solidFill>
                  <a:srgbClr val="FF0000"/>
                </a:solidFill>
              </a:rPr>
              <a:t> ( </a:t>
            </a:r>
            <a:r>
              <a:rPr lang="en-US" dirty="0" err="1">
                <a:solidFill>
                  <a:srgbClr val="FF0000"/>
                </a:solidFill>
              </a:rPr>
              <a:t>department_id</a:t>
            </a:r>
            <a:r>
              <a:rPr lang="en-US" dirty="0">
                <a:solidFill>
                  <a:srgbClr val="FF0000"/>
                </a:solidFill>
              </a:rPr>
              <a:t> INT PRIMARY KEY, </a:t>
            </a:r>
            <a:r>
              <a:rPr lang="en-US" dirty="0" err="1">
                <a:solidFill>
                  <a:srgbClr val="FF0000"/>
                </a:solidFill>
              </a:rPr>
              <a:t>department_name</a:t>
            </a:r>
            <a:r>
              <a:rPr lang="en-US" dirty="0">
                <a:solidFill>
                  <a:srgbClr val="FF0000"/>
                </a:solidFill>
              </a:rPr>
              <a:t> VARCHAR(100) NOT NULL 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sales is the schema name</a:t>
            </a:r>
            <a:r>
              <a:rPr lang="en-US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department is the table name within the sales schema</a:t>
            </a:r>
            <a:r>
              <a:rPr lang="en-US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/>
              <a:t>department_id</a:t>
            </a:r>
            <a:r>
              <a:rPr lang="en-US" dirty="0"/>
              <a:t> and </a:t>
            </a:r>
            <a:r>
              <a:rPr lang="en-US" dirty="0" err="1"/>
              <a:t>department_name</a:t>
            </a:r>
            <a:r>
              <a:rPr lang="en-US" dirty="0"/>
              <a:t> are the columns of the table</a:t>
            </a:r>
            <a:r>
              <a:rPr lang="en-US" dirty="0" smtClean="0"/>
              <a:t>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023646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76200"/>
            <a:ext cx="8915399" cy="5810755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schema (optional): Specifies the schema under which the table is created. If no schema is specified, the table is created in the default schema associated with the current user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table_name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The name of the table to be created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column_name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The name of each column in the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table.datatype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data type for the column (e.g., INTEGER, VARCHAR, DATE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DEFAULT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expr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(optional): Specifies a default value for the column if no value is provided during insert.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41355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6649" rIns="0" bIns="0" rtlCol="0">
            <a:spAutoFit/>
          </a:bodyPr>
          <a:lstStyle/>
          <a:p>
            <a:pPr marL="1927225">
              <a:lnSpc>
                <a:spcPct val="100000"/>
              </a:lnSpc>
              <a:spcBef>
                <a:spcPts val="110"/>
              </a:spcBef>
            </a:pPr>
            <a:r>
              <a:rPr dirty="0"/>
              <a:t>The</a:t>
            </a:r>
            <a:r>
              <a:rPr spc="-10" dirty="0"/>
              <a:t> </a:t>
            </a:r>
            <a:r>
              <a:rPr spc="-10" dirty="0">
                <a:latin typeface="Courier New"/>
                <a:cs typeface="Courier New"/>
              </a:rPr>
              <a:t>DEFAULT</a:t>
            </a:r>
            <a:r>
              <a:rPr spc="-1019" dirty="0">
                <a:latin typeface="Courier New"/>
                <a:cs typeface="Courier New"/>
              </a:rPr>
              <a:t> </a:t>
            </a:r>
            <a:r>
              <a:rPr spc="-10" dirty="0"/>
              <a:t>Option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3211" y="1824304"/>
            <a:ext cx="6555105" cy="680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17830" indent="-405130">
              <a:lnSpc>
                <a:spcPts val="2570"/>
              </a:lnSpc>
              <a:spcBef>
                <a:spcPts val="11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Specify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default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r>
              <a:rPr sz="2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during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570"/>
              </a:lnSpc>
            </a:pP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insert.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20496" y="2648711"/>
            <a:ext cx="7522845" cy="670560"/>
            <a:chOff x="920496" y="2648711"/>
            <a:chExt cx="7522845" cy="670560"/>
          </a:xfrm>
        </p:grpSpPr>
        <p:sp>
          <p:nvSpPr>
            <p:cNvPr id="6" name="object 6"/>
            <p:cNvSpPr/>
            <p:nvPr/>
          </p:nvSpPr>
          <p:spPr>
            <a:xfrm>
              <a:off x="932688" y="2660903"/>
              <a:ext cx="7498080" cy="646430"/>
            </a:xfrm>
            <a:custGeom>
              <a:avLst/>
              <a:gdLst/>
              <a:ahLst/>
              <a:cxnLst/>
              <a:rect l="l" t="t" r="r" b="b"/>
              <a:pathLst>
                <a:path w="7498080" h="646429">
                  <a:moveTo>
                    <a:pt x="7498079" y="0"/>
                  </a:moveTo>
                  <a:lnTo>
                    <a:pt x="0" y="0"/>
                  </a:lnTo>
                  <a:lnTo>
                    <a:pt x="0" y="645922"/>
                  </a:lnTo>
                  <a:lnTo>
                    <a:pt x="7498079" y="645922"/>
                  </a:lnTo>
                  <a:lnTo>
                    <a:pt x="7498079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2688" y="2660903"/>
              <a:ext cx="7498080" cy="646430"/>
            </a:xfrm>
            <a:custGeom>
              <a:avLst/>
              <a:gdLst/>
              <a:ahLst/>
              <a:cxnLst/>
              <a:rect l="l" t="t" r="r" b="b"/>
              <a:pathLst>
                <a:path w="7498080" h="646429">
                  <a:moveTo>
                    <a:pt x="0" y="645922"/>
                  </a:moveTo>
                  <a:lnTo>
                    <a:pt x="7498079" y="645922"/>
                  </a:lnTo>
                  <a:lnTo>
                    <a:pt x="7498079" y="0"/>
                  </a:lnTo>
                  <a:lnTo>
                    <a:pt x="0" y="0"/>
                  </a:lnTo>
                  <a:lnTo>
                    <a:pt x="0" y="645922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32688" y="2660904"/>
            <a:ext cx="7498080" cy="646430"/>
          </a:xfrm>
          <a:prstGeom prst="rect">
            <a:avLst/>
          </a:prstGeom>
        </p:spPr>
        <p:txBody>
          <a:bodyPr vert="horz" wrap="square" lIns="0" tIns="184150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1450"/>
              </a:spcBef>
            </a:pPr>
            <a:r>
              <a:rPr sz="1800" b="1" dirty="0">
                <a:latin typeface="Courier New"/>
                <a:cs typeface="Courier New"/>
              </a:rPr>
              <a:t>...</a:t>
            </a:r>
            <a:r>
              <a:rPr sz="1800" b="1" spc="-15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hire_date</a:t>
            </a:r>
            <a:r>
              <a:rPr sz="1800" b="1" spc="-13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DATE</a:t>
            </a:r>
            <a:r>
              <a:rPr sz="1800" b="1" spc="-13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DEFAULT</a:t>
            </a:r>
            <a:r>
              <a:rPr sz="1800" b="1" spc="-13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SYSDATE,</a:t>
            </a:r>
            <a:r>
              <a:rPr sz="1800" b="1" spc="-145" dirty="0">
                <a:latin typeface="Courier New"/>
                <a:cs typeface="Courier New"/>
              </a:rPr>
              <a:t> </a:t>
            </a:r>
            <a:r>
              <a:rPr sz="1800" b="1" spc="-25" dirty="0"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53820" y="3457143"/>
            <a:ext cx="7105650" cy="21799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17830" indent="-405130">
              <a:lnSpc>
                <a:spcPts val="2570"/>
              </a:lnSpc>
              <a:spcBef>
                <a:spcPts val="11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Literal</a:t>
            </a:r>
            <a:r>
              <a:rPr sz="22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values,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expressions,</a:t>
            </a:r>
            <a:r>
              <a:rPr sz="22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SQL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functions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endParaRPr sz="2200" dirty="0">
              <a:latin typeface="Arial"/>
              <a:cs typeface="Arial"/>
            </a:endParaRPr>
          </a:p>
          <a:p>
            <a:pPr marL="417830">
              <a:lnSpc>
                <a:spcPts val="257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legal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values.</a:t>
            </a:r>
            <a:endParaRPr sz="2200" dirty="0">
              <a:latin typeface="Arial"/>
              <a:cs typeface="Arial"/>
            </a:endParaRPr>
          </a:p>
          <a:p>
            <a:pPr marL="417830" indent="-405130">
              <a:lnSpc>
                <a:spcPts val="2570"/>
              </a:lnSpc>
              <a:spcBef>
                <a:spcPts val="76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Another</a:t>
            </a:r>
            <a:r>
              <a:rPr sz="22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column’s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name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pseudocolumn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endParaRPr sz="2200" dirty="0">
              <a:latin typeface="Arial"/>
              <a:cs typeface="Arial"/>
            </a:endParaRPr>
          </a:p>
          <a:p>
            <a:pPr marL="417830">
              <a:lnSpc>
                <a:spcPts val="257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illegal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values.</a:t>
            </a:r>
            <a:endParaRPr sz="2200" dirty="0">
              <a:latin typeface="Arial"/>
              <a:cs typeface="Arial"/>
            </a:endParaRPr>
          </a:p>
          <a:p>
            <a:pPr marL="417830" marR="5080" indent="-405765">
              <a:lnSpc>
                <a:spcPts val="2500"/>
              </a:lnSpc>
              <a:spcBef>
                <a:spcPts val="969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 default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type</a:t>
            </a:r>
            <a:r>
              <a:rPr sz="22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must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match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type.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92835" y="1753616"/>
            <a:ext cx="260413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7830" indent="-405130">
              <a:lnSpc>
                <a:spcPct val="100000"/>
              </a:lnSpc>
              <a:spcBef>
                <a:spcPts val="10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table.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2835" y="3494913"/>
            <a:ext cx="3475354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7830" indent="-405130">
              <a:lnSpc>
                <a:spcPct val="100000"/>
              </a:lnSpc>
              <a:spcBef>
                <a:spcPts val="10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Confirm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creation.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2320925">
              <a:lnSpc>
                <a:spcPct val="100000"/>
              </a:lnSpc>
              <a:spcBef>
                <a:spcPts val="110"/>
              </a:spcBef>
            </a:pPr>
            <a:r>
              <a:rPr dirty="0"/>
              <a:t>Creating</a:t>
            </a:r>
            <a:r>
              <a:rPr spc="-85" dirty="0"/>
              <a:t> </a:t>
            </a:r>
            <a:r>
              <a:rPr spc="-10" dirty="0"/>
              <a:t>Tables</a:t>
            </a:r>
          </a:p>
        </p:txBody>
      </p:sp>
      <p:sp>
        <p:nvSpPr>
          <p:cNvPr id="6" name="object 6"/>
          <p:cNvSpPr/>
          <p:nvPr/>
        </p:nvSpPr>
        <p:spPr>
          <a:xfrm>
            <a:off x="978408" y="2197607"/>
            <a:ext cx="7162800" cy="1334770"/>
          </a:xfrm>
          <a:custGeom>
            <a:avLst/>
            <a:gdLst/>
            <a:ahLst/>
            <a:cxnLst/>
            <a:rect l="l" t="t" r="r" b="b"/>
            <a:pathLst>
              <a:path w="7162800" h="1334770">
                <a:moveTo>
                  <a:pt x="7162800" y="0"/>
                </a:moveTo>
                <a:lnTo>
                  <a:pt x="0" y="0"/>
                </a:lnTo>
                <a:lnTo>
                  <a:pt x="0" y="1334643"/>
                </a:lnTo>
                <a:lnTo>
                  <a:pt x="7162800" y="1334643"/>
                </a:lnTo>
                <a:lnTo>
                  <a:pt x="7162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14400" y="2133600"/>
            <a:ext cx="7162800" cy="1335405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0" rIns="0" bIns="0" rtlCol="0">
            <a:spAutoFit/>
          </a:bodyPr>
          <a:lstStyle/>
          <a:p>
            <a:pPr marL="173990">
              <a:lnSpc>
                <a:spcPts val="1725"/>
              </a:lnSpc>
            </a:pPr>
            <a:r>
              <a:rPr sz="1800" b="1" dirty="0">
                <a:latin typeface="Courier New"/>
                <a:cs typeface="Courier New"/>
              </a:rPr>
              <a:t>CREATE</a:t>
            </a:r>
            <a:r>
              <a:rPr sz="1800" b="1" spc="-9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TABLE</a:t>
            </a:r>
            <a:r>
              <a:rPr sz="1800" b="1" spc="-105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dept</a:t>
            </a:r>
            <a:endParaRPr sz="1800">
              <a:latin typeface="Courier New"/>
              <a:cs typeface="Courier New"/>
            </a:endParaRPr>
          </a:p>
          <a:p>
            <a:pPr marL="1893570" marR="2340610" indent="-116205">
              <a:lnSpc>
                <a:spcPts val="2160"/>
              </a:lnSpc>
              <a:spcBef>
                <a:spcPts val="35"/>
              </a:spcBef>
              <a:tabLst>
                <a:tab pos="2917825" algn="l"/>
              </a:tabLst>
            </a:pPr>
            <a:r>
              <a:rPr sz="1800" b="1" dirty="0">
                <a:latin typeface="Courier New"/>
                <a:cs typeface="Courier New"/>
              </a:rPr>
              <a:t>(deptno</a:t>
            </a:r>
            <a:r>
              <a:rPr sz="1800" b="1" spc="-9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NUMBER(2), dname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VARCHAR2(14), </a:t>
            </a:r>
            <a:r>
              <a:rPr sz="1800" b="1" spc="-25" dirty="0">
                <a:latin typeface="Courier New"/>
                <a:cs typeface="Courier New"/>
              </a:rPr>
              <a:t>loc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20" dirty="0">
                <a:latin typeface="Courier New"/>
                <a:cs typeface="Courier New"/>
              </a:rPr>
              <a:t>VARCHAR2(13));</a:t>
            </a:r>
            <a:endParaRPr sz="1800">
              <a:latin typeface="Courier New"/>
              <a:cs typeface="Courier New"/>
            </a:endParaRPr>
          </a:p>
          <a:p>
            <a:pPr marL="173990">
              <a:lnSpc>
                <a:spcPts val="2039"/>
              </a:lnSpc>
            </a:pPr>
            <a:r>
              <a:rPr sz="1800" b="1" dirty="0">
                <a:solidFill>
                  <a:srgbClr val="FF3300"/>
                </a:solidFill>
                <a:latin typeface="Courier New"/>
                <a:cs typeface="Courier New"/>
              </a:rPr>
              <a:t>Table</a:t>
            </a:r>
            <a:r>
              <a:rPr sz="1800" b="1" spc="-40" dirty="0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3300"/>
                </a:solidFill>
                <a:latin typeface="Courier New"/>
                <a:cs typeface="Courier New"/>
              </a:rPr>
              <a:t>created.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4400" y="4002023"/>
            <a:ext cx="7162800" cy="424180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26034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204"/>
              </a:spcBef>
            </a:pPr>
            <a:r>
              <a:rPr sz="1800" b="1" dirty="0">
                <a:latin typeface="Courier New"/>
                <a:cs typeface="Courier New"/>
              </a:rPr>
              <a:t>DESCRIBE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dept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572000"/>
            <a:ext cx="7144511" cy="94183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122680">
              <a:lnSpc>
                <a:spcPct val="100000"/>
              </a:lnSpc>
              <a:spcBef>
                <a:spcPts val="110"/>
              </a:spcBef>
            </a:pPr>
            <a:r>
              <a:rPr dirty="0"/>
              <a:t>Tables</a:t>
            </a:r>
            <a:r>
              <a:rPr spc="-10" dirty="0"/>
              <a:t> </a:t>
            </a:r>
            <a:r>
              <a:rPr dirty="0"/>
              <a:t>in</a:t>
            </a:r>
            <a:r>
              <a:rPr spc="-3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Oracle</a:t>
            </a:r>
            <a:r>
              <a:rPr spc="-45" dirty="0"/>
              <a:t> </a:t>
            </a:r>
            <a:r>
              <a:rPr spc="-10" dirty="0"/>
              <a:t>Database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7971" y="1716552"/>
            <a:ext cx="7200265" cy="307403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417830" indent="-405130">
              <a:lnSpc>
                <a:spcPct val="100000"/>
              </a:lnSpc>
              <a:spcBef>
                <a:spcPts val="100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Tables:</a:t>
            </a:r>
            <a:endParaRPr sz="2200">
              <a:latin typeface="Arial"/>
              <a:cs typeface="Arial"/>
            </a:endParaRPr>
          </a:p>
          <a:p>
            <a:pPr marL="933450" marR="5080" lvl="1" indent="-402590">
              <a:lnSpc>
                <a:spcPts val="2310"/>
              </a:lnSpc>
              <a:spcBef>
                <a:spcPts val="950"/>
              </a:spcBef>
              <a:buClr>
                <a:srgbClr val="FF3300"/>
              </a:buClr>
              <a:buFont typeface="Arial"/>
              <a:buChar char="–"/>
              <a:tabLst>
                <a:tab pos="933450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Are a</a:t>
            </a:r>
            <a:r>
              <a:rPr sz="20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20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tables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created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maintained</a:t>
            </a:r>
            <a:r>
              <a:rPr sz="20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endParaRPr sz="2000">
              <a:latin typeface="Arial"/>
              <a:cs typeface="Arial"/>
            </a:endParaRPr>
          </a:p>
          <a:p>
            <a:pPr marL="932815" lvl="1" indent="-401955">
              <a:lnSpc>
                <a:spcPct val="100000"/>
              </a:lnSpc>
              <a:spcBef>
                <a:spcPts val="535"/>
              </a:spcBef>
              <a:buClr>
                <a:srgbClr val="FF3300"/>
              </a:buClr>
              <a:buFont typeface="Arial"/>
              <a:buChar char="–"/>
              <a:tabLst>
                <a:tab pos="932815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Contain</a:t>
            </a: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20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information</a:t>
            </a:r>
            <a:endParaRPr sz="20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81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Dictionary:</a:t>
            </a:r>
            <a:endParaRPr sz="2200">
              <a:latin typeface="Arial"/>
              <a:cs typeface="Arial"/>
            </a:endParaRPr>
          </a:p>
          <a:p>
            <a:pPr marL="932815" lvl="1" indent="-401955">
              <a:lnSpc>
                <a:spcPts val="2355"/>
              </a:lnSpc>
              <a:spcBef>
                <a:spcPts val="800"/>
              </a:spcBef>
              <a:buClr>
                <a:srgbClr val="FF3300"/>
              </a:buClr>
              <a:buFont typeface="Arial"/>
              <a:buChar char="–"/>
              <a:tabLst>
                <a:tab pos="932815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tables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created</a:t>
            </a:r>
            <a:r>
              <a:rPr sz="20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maintained</a:t>
            </a: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endParaRPr sz="2000">
              <a:latin typeface="Arial"/>
              <a:cs typeface="Arial"/>
            </a:endParaRPr>
          </a:p>
          <a:p>
            <a:pPr marL="933450">
              <a:lnSpc>
                <a:spcPts val="2355"/>
              </a:lnSpc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Oracle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endParaRPr sz="2000">
              <a:latin typeface="Arial"/>
              <a:cs typeface="Arial"/>
            </a:endParaRPr>
          </a:p>
          <a:p>
            <a:pPr marL="932815" lvl="1" indent="-401955">
              <a:lnSpc>
                <a:spcPct val="100000"/>
              </a:lnSpc>
              <a:spcBef>
                <a:spcPts val="600"/>
              </a:spcBef>
              <a:buClr>
                <a:srgbClr val="FF3300"/>
              </a:buClr>
              <a:buFont typeface="Arial"/>
              <a:buChar char="–"/>
              <a:tabLst>
                <a:tab pos="932815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Contain</a:t>
            </a:r>
            <a:r>
              <a:rPr sz="20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information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52400"/>
            <a:ext cx="8763000" cy="5078313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en-IN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table_name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FROM </a:t>
            </a:r>
            <a:r>
              <a:rPr lang="en-IN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user_tables</a:t>
            </a: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This query will return the names of the tables that belong to the current user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SELECT DISTINCT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object_type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FROM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user_objects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dirty="0"/>
              <a:t>The column in the </a:t>
            </a:r>
            <a:r>
              <a:rPr lang="en-US" dirty="0" err="1"/>
              <a:t>user_objects</a:t>
            </a:r>
            <a:r>
              <a:rPr lang="en-US" dirty="0"/>
              <a:t> view that specifies the type of each object (e.g., table, view, index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SELECT * FROM </a:t>
            </a:r>
            <a:r>
              <a:rPr lang="en-IN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user_catalog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USER_CATALOG view typically lists the following columns: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TABLE_NAME: The name of the table or object.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TABLE_TYPE: The type of object (e.g., TABLE, VIEW, SEQUENCE</a:t>
            </a:r>
            <a:r>
              <a:rPr lang="en-US" dirty="0"/>
              <a:t>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260728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26591" y="847344"/>
            <a:ext cx="7296784" cy="4858385"/>
          </a:xfrm>
          <a:custGeom>
            <a:avLst/>
            <a:gdLst/>
            <a:ahLst/>
            <a:cxnLst/>
            <a:rect l="l" t="t" r="r" b="b"/>
            <a:pathLst>
              <a:path w="7296784" h="4858385">
                <a:moveTo>
                  <a:pt x="0" y="4858004"/>
                </a:moveTo>
                <a:lnTo>
                  <a:pt x="7296404" y="4858004"/>
                </a:lnTo>
                <a:lnTo>
                  <a:pt x="7296404" y="0"/>
                </a:lnTo>
                <a:lnTo>
                  <a:pt x="0" y="0"/>
                </a:lnTo>
                <a:lnTo>
                  <a:pt x="0" y="4858004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26591" y="847344"/>
          <a:ext cx="7296150" cy="4853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6370"/>
                <a:gridCol w="4589780"/>
              </a:tblGrid>
              <a:tr h="375920">
                <a:tc>
                  <a:txBody>
                    <a:bodyPr/>
                    <a:lstStyle/>
                    <a:p>
                      <a:pPr marL="21971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16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Type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Description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219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spc="-10" dirty="0">
                          <a:latin typeface="Courier New"/>
                          <a:cs typeface="Courier New"/>
                        </a:rPr>
                        <a:t>VARCHAR2(</a:t>
                      </a:r>
                      <a:r>
                        <a:rPr sz="1600" b="1" i="1" spc="-10" dirty="0">
                          <a:latin typeface="Courier New"/>
                          <a:cs typeface="Courier New"/>
                        </a:rPr>
                        <a:t>size</a:t>
                      </a:r>
                      <a:r>
                        <a:rPr sz="1600" b="1" spc="-10" dirty="0"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064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Variable-length</a:t>
                      </a:r>
                      <a:r>
                        <a:rPr sz="16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character</a:t>
                      </a:r>
                      <a:r>
                        <a:rPr sz="16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data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571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  <a:tr h="353060">
                <a:tc>
                  <a:txBody>
                    <a:bodyPr/>
                    <a:lstStyle/>
                    <a:p>
                      <a:pPr marL="219710">
                        <a:lnSpc>
                          <a:spcPts val="1820"/>
                        </a:lnSpc>
                      </a:pPr>
                      <a:r>
                        <a:rPr sz="1600" b="1" spc="-10" dirty="0">
                          <a:latin typeface="Courier New"/>
                          <a:cs typeface="Courier New"/>
                        </a:rPr>
                        <a:t>CHAR(</a:t>
                      </a:r>
                      <a:r>
                        <a:rPr sz="1600" b="1" i="1" spc="-10" dirty="0">
                          <a:latin typeface="Courier New"/>
                          <a:cs typeface="Courier New"/>
                        </a:rPr>
                        <a:t>size</a:t>
                      </a:r>
                      <a:r>
                        <a:rPr sz="1600" b="1" spc="-10" dirty="0">
                          <a:latin typeface="Courier New"/>
                          <a:cs typeface="Courier New"/>
                        </a:rPr>
                        <a:t>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Fixed-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length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character</a:t>
                      </a:r>
                      <a:r>
                        <a:rPr sz="16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data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  <a:tr h="359410">
                <a:tc>
                  <a:txBody>
                    <a:bodyPr/>
                    <a:lstStyle/>
                    <a:p>
                      <a:pPr marL="219710">
                        <a:lnSpc>
                          <a:spcPts val="1920"/>
                        </a:lnSpc>
                      </a:pPr>
                      <a:r>
                        <a:rPr sz="1600" b="1" spc="-10" dirty="0">
                          <a:latin typeface="Courier New"/>
                          <a:cs typeface="Courier New"/>
                        </a:rPr>
                        <a:t>NUMBER(</a:t>
                      </a:r>
                      <a:r>
                        <a:rPr sz="1600" b="1" i="1" spc="-10" dirty="0"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600" b="1" spc="-1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b="1" i="1" spc="-10" dirty="0">
                          <a:latin typeface="Courier New"/>
                          <a:cs typeface="Courier New"/>
                        </a:rPr>
                        <a:t>s)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Variable-length</a:t>
                      </a:r>
                      <a:r>
                        <a:rPr sz="16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numeric</a:t>
                      </a:r>
                      <a:r>
                        <a:rPr sz="16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data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21971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b="1" spc="-20" dirty="0">
                          <a:latin typeface="Courier New"/>
                          <a:cs typeface="Courier New"/>
                        </a:rPr>
                        <a:t>DATE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889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Date</a:t>
                      </a:r>
                      <a:r>
                        <a:rPr sz="16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6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time</a:t>
                      </a:r>
                      <a:r>
                        <a:rPr sz="16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values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  <a:tr h="535940">
                <a:tc>
                  <a:txBody>
                    <a:bodyPr/>
                    <a:lstStyle/>
                    <a:p>
                      <a:pPr marL="21971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600" b="1" spc="-20" dirty="0">
                          <a:latin typeface="Courier New"/>
                          <a:cs typeface="Courier New"/>
                        </a:rPr>
                        <a:t>LONG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17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198755" marR="1477010">
                        <a:lnSpc>
                          <a:spcPts val="1800"/>
                        </a:lnSpc>
                        <a:spcBef>
                          <a:spcPts val="350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Variable-length</a:t>
                      </a:r>
                      <a:r>
                        <a:rPr sz="16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character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data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up</a:t>
                      </a:r>
                      <a:r>
                        <a:rPr sz="16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6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6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gigabytes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  <a:tr h="593725">
                <a:tc>
                  <a:txBody>
                    <a:bodyPr/>
                    <a:lstStyle/>
                    <a:p>
                      <a:pPr marL="219710">
                        <a:lnSpc>
                          <a:spcPts val="1755"/>
                        </a:lnSpc>
                      </a:pPr>
                      <a:r>
                        <a:rPr sz="1600" b="1" spc="-20" dirty="0">
                          <a:latin typeface="Courier New"/>
                          <a:cs typeface="Courier New"/>
                        </a:rPr>
                        <a:t>CLOB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ts val="1895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Character</a:t>
                      </a:r>
                      <a:r>
                        <a:rPr sz="16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16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up</a:t>
                      </a:r>
                      <a:r>
                        <a:rPr sz="16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6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0" dirty="0"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1987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gigabytes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  <a:tr h="337820">
                <a:tc>
                  <a:txBody>
                    <a:bodyPr/>
                    <a:lstStyle/>
                    <a:p>
                      <a:pPr marL="219710">
                        <a:lnSpc>
                          <a:spcPts val="19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RAW</a:t>
                      </a:r>
                      <a:r>
                        <a:rPr sz="1600" b="1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and</a:t>
                      </a:r>
                      <a:r>
                        <a:rPr sz="1600" b="1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LONG</a:t>
                      </a:r>
                      <a:r>
                        <a:rPr sz="1600" b="1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25" dirty="0">
                          <a:latin typeface="Courier New"/>
                          <a:cs typeface="Courier New"/>
                        </a:rPr>
                        <a:t>RAW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Raw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binary</a:t>
                      </a:r>
                      <a:r>
                        <a:rPr sz="16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data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  <a:tr h="386715">
                <a:tc>
                  <a:txBody>
                    <a:bodyPr/>
                    <a:lstStyle/>
                    <a:p>
                      <a:pPr marL="21971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00" b="1" spc="-20" dirty="0">
                          <a:latin typeface="Courier New"/>
                          <a:cs typeface="Courier New"/>
                        </a:rPr>
                        <a:t>BLOB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476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Binary</a:t>
                      </a:r>
                      <a:r>
                        <a:rPr sz="16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16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up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6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4 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gigabytes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21971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600" b="1" spc="-10" dirty="0">
                          <a:latin typeface="Courier New"/>
                          <a:cs typeface="Courier New"/>
                        </a:rPr>
                        <a:t>BFILE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81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198755" marR="1234440">
                        <a:lnSpc>
                          <a:spcPts val="1800"/>
                        </a:lnSpc>
                        <a:spcBef>
                          <a:spcPts val="41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Binary</a:t>
                      </a:r>
                      <a:r>
                        <a:rPr sz="16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16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stored</a:t>
                      </a:r>
                      <a:r>
                        <a:rPr sz="16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6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external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file;</a:t>
                      </a:r>
                      <a:r>
                        <a:rPr sz="16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up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6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6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gigabytes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  <a:tr h="593725">
                <a:tc>
                  <a:txBody>
                    <a:bodyPr/>
                    <a:lstStyle/>
                    <a:p>
                      <a:pPr marL="219710">
                        <a:lnSpc>
                          <a:spcPts val="1660"/>
                        </a:lnSpc>
                      </a:pPr>
                      <a:r>
                        <a:rPr sz="1600" b="1" spc="-10" dirty="0">
                          <a:latin typeface="Courier New"/>
                          <a:cs typeface="Courier New"/>
                        </a:rPr>
                        <a:t>ROWID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ts val="1889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64</a:t>
                      </a:r>
                      <a:r>
                        <a:rPr sz="16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base</a:t>
                      </a:r>
                      <a:r>
                        <a:rPr sz="1600" b="1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number</a:t>
                      </a:r>
                      <a:r>
                        <a:rPr sz="16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system</a:t>
                      </a:r>
                      <a:r>
                        <a:rPr sz="16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representing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198755">
                        <a:lnSpc>
                          <a:spcPts val="191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unique</a:t>
                      </a:r>
                      <a:r>
                        <a:rPr sz="16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address</a:t>
                      </a:r>
                      <a:r>
                        <a:rPr sz="16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6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a row in</a:t>
                      </a:r>
                      <a:r>
                        <a:rPr sz="16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its</a:t>
                      </a:r>
                      <a:r>
                        <a:rPr sz="16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table.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08959" y="347548"/>
            <a:ext cx="190500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Data</a:t>
            </a:r>
            <a:r>
              <a:rPr spc="-125" dirty="0"/>
              <a:t> </a:t>
            </a:r>
            <a:r>
              <a:rPr spc="-20" dirty="0"/>
              <a:t>Types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0955" algn="ctr">
              <a:lnSpc>
                <a:spcPct val="100000"/>
              </a:lnSpc>
              <a:spcBef>
                <a:spcPts val="110"/>
              </a:spcBef>
            </a:pPr>
            <a:r>
              <a:rPr dirty="0"/>
              <a:t>Creating</a:t>
            </a:r>
            <a:r>
              <a:rPr spc="-80" dirty="0"/>
              <a:t> </a:t>
            </a:r>
            <a:r>
              <a:rPr dirty="0"/>
              <a:t>a</a:t>
            </a:r>
            <a:r>
              <a:rPr spc="5" dirty="0"/>
              <a:t> </a:t>
            </a:r>
            <a:r>
              <a:rPr spc="-20" dirty="0"/>
              <a:t>Table</a:t>
            </a:r>
          </a:p>
          <a:p>
            <a:pPr marL="20955" algn="ctr">
              <a:lnSpc>
                <a:spcPct val="100000"/>
              </a:lnSpc>
            </a:pPr>
            <a:r>
              <a:rPr dirty="0"/>
              <a:t>by</a:t>
            </a:r>
            <a:r>
              <a:rPr spc="-55" dirty="0"/>
              <a:t> </a:t>
            </a:r>
            <a:r>
              <a:rPr dirty="0"/>
              <a:t>Using</a:t>
            </a:r>
            <a:r>
              <a:rPr spc="-50" dirty="0"/>
              <a:t> </a:t>
            </a:r>
            <a:r>
              <a:rPr dirty="0"/>
              <a:t>a</a:t>
            </a:r>
            <a:r>
              <a:rPr spc="-50" dirty="0"/>
              <a:t> </a:t>
            </a:r>
            <a:r>
              <a:rPr dirty="0"/>
              <a:t>Subquery</a:t>
            </a:r>
            <a:r>
              <a:rPr spc="-70" dirty="0"/>
              <a:t> </a:t>
            </a:r>
            <a:r>
              <a:rPr spc="-10" dirty="0"/>
              <a:t>Syntax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02208" y="3008376"/>
            <a:ext cx="7538084" cy="941705"/>
            <a:chOff x="902208" y="3008376"/>
            <a:chExt cx="7538084" cy="941705"/>
          </a:xfrm>
        </p:grpSpPr>
        <p:sp>
          <p:nvSpPr>
            <p:cNvPr id="5" name="object 5"/>
            <p:cNvSpPr/>
            <p:nvPr/>
          </p:nvSpPr>
          <p:spPr>
            <a:xfrm>
              <a:off x="914400" y="3020568"/>
              <a:ext cx="7513320" cy="917575"/>
            </a:xfrm>
            <a:custGeom>
              <a:avLst/>
              <a:gdLst/>
              <a:ahLst/>
              <a:cxnLst/>
              <a:rect l="l" t="t" r="r" b="b"/>
              <a:pathLst>
                <a:path w="7513320" h="917575">
                  <a:moveTo>
                    <a:pt x="7513320" y="0"/>
                  </a:moveTo>
                  <a:lnTo>
                    <a:pt x="0" y="0"/>
                  </a:lnTo>
                  <a:lnTo>
                    <a:pt x="0" y="917321"/>
                  </a:lnTo>
                  <a:lnTo>
                    <a:pt x="7513320" y="917321"/>
                  </a:lnTo>
                  <a:lnTo>
                    <a:pt x="751332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4400" y="3020568"/>
              <a:ext cx="7513320" cy="917575"/>
            </a:xfrm>
            <a:custGeom>
              <a:avLst/>
              <a:gdLst/>
              <a:ahLst/>
              <a:cxnLst/>
              <a:rect l="l" t="t" r="r" b="b"/>
              <a:pathLst>
                <a:path w="7513320" h="917575">
                  <a:moveTo>
                    <a:pt x="0" y="917321"/>
                  </a:moveTo>
                  <a:lnTo>
                    <a:pt x="7513320" y="917321"/>
                  </a:lnTo>
                  <a:lnTo>
                    <a:pt x="7513320" y="0"/>
                  </a:lnTo>
                  <a:lnTo>
                    <a:pt x="0" y="0"/>
                  </a:lnTo>
                  <a:lnTo>
                    <a:pt x="0" y="917321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38580" y="1802637"/>
            <a:ext cx="6865620" cy="99949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415925" marR="5080" indent="-403860" algn="just">
              <a:lnSpc>
                <a:spcPct val="95000"/>
              </a:lnSpc>
              <a:spcBef>
                <a:spcPts val="24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r>
              <a:rPr sz="22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r>
              <a:rPr sz="22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2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insert</a:t>
            </a:r>
            <a:r>
              <a:rPr sz="2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rows</a:t>
            </a:r>
            <a:r>
              <a:rPr sz="22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combining</a:t>
            </a:r>
            <a:r>
              <a:rPr sz="22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the 	</a:t>
            </a: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2200" b="1" spc="-3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TABLE</a:t>
            </a:r>
            <a:r>
              <a:rPr sz="2200" b="1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statement</a:t>
            </a:r>
            <a:r>
              <a:rPr sz="2200" b="1" spc="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200" b="1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355" dirty="0">
                <a:solidFill>
                  <a:srgbClr val="FFFFFF"/>
                </a:solidFill>
                <a:latin typeface="Courier New"/>
                <a:cs typeface="Courier New"/>
              </a:rPr>
              <a:t>AS</a:t>
            </a:r>
            <a:r>
              <a:rPr sz="2200" b="1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i="1" spc="-10" dirty="0">
                <a:solidFill>
                  <a:srgbClr val="FFFFFF"/>
                </a:solidFill>
                <a:latin typeface="Courier New"/>
                <a:cs typeface="Courier New"/>
              </a:rPr>
              <a:t>subquery 	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option.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14400" y="3020567"/>
            <a:ext cx="7513320" cy="917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705">
              <a:lnSpc>
                <a:spcPts val="1864"/>
              </a:lnSpc>
            </a:pPr>
            <a:r>
              <a:rPr sz="1800" b="1" dirty="0">
                <a:latin typeface="Courier New"/>
                <a:cs typeface="Courier New"/>
              </a:rPr>
              <a:t>CREATE</a:t>
            </a:r>
            <a:r>
              <a:rPr sz="1800" b="1" spc="-8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TABLE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i="1" spc="-20" dirty="0">
                <a:latin typeface="Courier New"/>
                <a:cs typeface="Courier New"/>
              </a:rPr>
              <a:t>table</a:t>
            </a:r>
            <a:endParaRPr sz="1800">
              <a:latin typeface="Courier New"/>
              <a:cs typeface="Courier New"/>
            </a:endParaRPr>
          </a:p>
          <a:p>
            <a:pPr marL="179705" marR="3519804" indent="966469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[(</a:t>
            </a:r>
            <a:r>
              <a:rPr sz="1800" b="1" i="1" dirty="0">
                <a:latin typeface="Courier New"/>
                <a:cs typeface="Courier New"/>
              </a:rPr>
              <a:t>column</a:t>
            </a:r>
            <a:r>
              <a:rPr sz="1800" b="1" dirty="0">
                <a:latin typeface="Courier New"/>
                <a:cs typeface="Courier New"/>
              </a:rPr>
              <a:t>,</a:t>
            </a:r>
            <a:r>
              <a:rPr sz="1800" b="1" spc="-229" dirty="0">
                <a:latin typeface="Courier New"/>
                <a:cs typeface="Courier New"/>
              </a:rPr>
              <a:t> </a:t>
            </a:r>
            <a:r>
              <a:rPr sz="1800" b="1" i="1" spc="-10" dirty="0">
                <a:latin typeface="Courier New"/>
                <a:cs typeface="Courier New"/>
              </a:rPr>
              <a:t>column</a:t>
            </a:r>
            <a:r>
              <a:rPr sz="1800" b="1" spc="-10" dirty="0">
                <a:latin typeface="Courier New"/>
                <a:cs typeface="Courier New"/>
              </a:rPr>
              <a:t>...)] </a:t>
            </a:r>
            <a:r>
              <a:rPr sz="1800" b="1" dirty="0">
                <a:latin typeface="Courier New"/>
                <a:cs typeface="Courier New"/>
              </a:rPr>
              <a:t>AS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i="1" spc="-10" dirty="0">
                <a:latin typeface="Courier New"/>
                <a:cs typeface="Courier New"/>
              </a:rPr>
              <a:t>subquery;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8580" y="4205478"/>
            <a:ext cx="6545580" cy="1429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7830" indent="-405130">
              <a:lnSpc>
                <a:spcPts val="2570"/>
              </a:lnSpc>
              <a:spcBef>
                <a:spcPts val="10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Match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specified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columns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57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subquery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columns.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ts val="2570"/>
              </a:lnSpc>
              <a:spcBef>
                <a:spcPts val="77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Define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columns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2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names</a:t>
            </a:r>
            <a:r>
              <a:rPr sz="22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57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default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values.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9160" y="1676400"/>
            <a:ext cx="7193280" cy="2599690"/>
            <a:chOff x="899160" y="1676400"/>
            <a:chExt cx="7193280" cy="2599690"/>
          </a:xfrm>
        </p:grpSpPr>
        <p:sp>
          <p:nvSpPr>
            <p:cNvPr id="4" name="object 4"/>
            <p:cNvSpPr/>
            <p:nvPr/>
          </p:nvSpPr>
          <p:spPr>
            <a:xfrm>
              <a:off x="911352" y="1688591"/>
              <a:ext cx="7169150" cy="2145665"/>
            </a:xfrm>
            <a:custGeom>
              <a:avLst/>
              <a:gdLst/>
              <a:ahLst/>
              <a:cxnLst/>
              <a:rect l="l" t="t" r="r" b="b"/>
              <a:pathLst>
                <a:path w="7169150" h="2145665">
                  <a:moveTo>
                    <a:pt x="7168642" y="0"/>
                  </a:moveTo>
                  <a:lnTo>
                    <a:pt x="0" y="0"/>
                  </a:lnTo>
                  <a:lnTo>
                    <a:pt x="0" y="2145283"/>
                  </a:lnTo>
                  <a:lnTo>
                    <a:pt x="7168642" y="2145283"/>
                  </a:lnTo>
                  <a:lnTo>
                    <a:pt x="7168642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1352" y="1688591"/>
              <a:ext cx="7169150" cy="2145665"/>
            </a:xfrm>
            <a:custGeom>
              <a:avLst/>
              <a:gdLst/>
              <a:ahLst/>
              <a:cxnLst/>
              <a:rect l="l" t="t" r="r" b="b"/>
              <a:pathLst>
                <a:path w="7169150" h="2145665">
                  <a:moveTo>
                    <a:pt x="0" y="2145283"/>
                  </a:moveTo>
                  <a:lnTo>
                    <a:pt x="7168642" y="2145283"/>
                  </a:lnTo>
                  <a:lnTo>
                    <a:pt x="7168642" y="0"/>
                  </a:lnTo>
                  <a:lnTo>
                    <a:pt x="0" y="0"/>
                  </a:lnTo>
                  <a:lnTo>
                    <a:pt x="0" y="2145283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23416" y="2252472"/>
              <a:ext cx="4453255" cy="1329055"/>
            </a:xfrm>
            <a:custGeom>
              <a:avLst/>
              <a:gdLst/>
              <a:ahLst/>
              <a:cxnLst/>
              <a:rect l="l" t="t" r="r" b="b"/>
              <a:pathLst>
                <a:path w="4453255" h="1329054">
                  <a:moveTo>
                    <a:pt x="0" y="1328801"/>
                  </a:moveTo>
                  <a:lnTo>
                    <a:pt x="4453001" y="1328801"/>
                  </a:lnTo>
                  <a:lnTo>
                    <a:pt x="4453001" y="0"/>
                  </a:lnTo>
                  <a:lnTo>
                    <a:pt x="0" y="0"/>
                  </a:lnTo>
                  <a:lnTo>
                    <a:pt x="0" y="1328801"/>
                  </a:lnTo>
                  <a:close/>
                </a:path>
              </a:pathLst>
            </a:custGeom>
            <a:ln w="18288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1352" y="3870960"/>
              <a:ext cx="7165975" cy="393065"/>
            </a:xfrm>
            <a:custGeom>
              <a:avLst/>
              <a:gdLst/>
              <a:ahLst/>
              <a:cxnLst/>
              <a:rect l="l" t="t" r="r" b="b"/>
              <a:pathLst>
                <a:path w="7165975" h="393064">
                  <a:moveTo>
                    <a:pt x="7165721" y="0"/>
                  </a:moveTo>
                  <a:lnTo>
                    <a:pt x="0" y="0"/>
                  </a:lnTo>
                  <a:lnTo>
                    <a:pt x="0" y="392683"/>
                  </a:lnTo>
                  <a:lnTo>
                    <a:pt x="7165721" y="392683"/>
                  </a:lnTo>
                  <a:lnTo>
                    <a:pt x="7165721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11352" y="3870960"/>
              <a:ext cx="7165975" cy="393065"/>
            </a:xfrm>
            <a:custGeom>
              <a:avLst/>
              <a:gdLst/>
              <a:ahLst/>
              <a:cxnLst/>
              <a:rect l="l" t="t" r="r" b="b"/>
              <a:pathLst>
                <a:path w="7165975" h="393064">
                  <a:moveTo>
                    <a:pt x="0" y="392683"/>
                  </a:moveTo>
                  <a:lnTo>
                    <a:pt x="7165721" y="392683"/>
                  </a:lnTo>
                  <a:lnTo>
                    <a:pt x="7165721" y="0"/>
                  </a:lnTo>
                  <a:lnTo>
                    <a:pt x="0" y="0"/>
                  </a:lnTo>
                  <a:lnTo>
                    <a:pt x="0" y="392683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457834">
              <a:lnSpc>
                <a:spcPct val="100000"/>
              </a:lnSpc>
              <a:spcBef>
                <a:spcPts val="110"/>
              </a:spcBef>
            </a:pPr>
            <a:r>
              <a:rPr dirty="0"/>
              <a:t>Creating</a:t>
            </a:r>
            <a:r>
              <a:rPr spc="-90" dirty="0"/>
              <a:t> </a:t>
            </a:r>
            <a:r>
              <a:rPr dirty="0"/>
              <a:t>a Table</a:t>
            </a:r>
            <a:r>
              <a:rPr spc="-50" dirty="0"/>
              <a:t> </a:t>
            </a:r>
            <a:r>
              <a:rPr dirty="0"/>
              <a:t>by</a:t>
            </a:r>
            <a:r>
              <a:rPr spc="-35" dirty="0"/>
              <a:t> </a:t>
            </a:r>
            <a:r>
              <a:rPr dirty="0"/>
              <a:t>Using</a:t>
            </a:r>
            <a:r>
              <a:rPr spc="-25" dirty="0"/>
              <a:t> </a:t>
            </a:r>
            <a:r>
              <a:rPr dirty="0"/>
              <a:t>a</a:t>
            </a:r>
            <a:r>
              <a:rPr spc="25" dirty="0"/>
              <a:t> </a:t>
            </a:r>
            <a:r>
              <a:rPr spc="-10" dirty="0"/>
              <a:t>Subquery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792348" y="1603628"/>
            <a:ext cx="848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dept80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2964" y="1603628"/>
            <a:ext cx="1644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CREATE</a:t>
            </a:r>
            <a:r>
              <a:rPr sz="1800" b="1" spc="-190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TABLE </a:t>
            </a:r>
            <a:r>
              <a:rPr sz="1800" b="1" spc="-25" dirty="0">
                <a:latin typeface="Courier New"/>
                <a:cs typeface="Courier New"/>
              </a:rPr>
              <a:t>AS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11935" y="2151964"/>
            <a:ext cx="83946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SELECT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11935" y="3000247"/>
            <a:ext cx="571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Courier New"/>
                <a:cs typeface="Courier New"/>
              </a:rPr>
              <a:t>FROM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11935" y="3274567"/>
            <a:ext cx="705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WHERE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03373" y="2151964"/>
            <a:ext cx="3129280" cy="140589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sz="1800" b="1" spc="-10" dirty="0">
                <a:latin typeface="Courier New"/>
                <a:cs typeface="Courier New"/>
              </a:rPr>
              <a:t>employee_id,</a:t>
            </a:r>
            <a:r>
              <a:rPr sz="1800" b="1" spc="-204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last_name, </a:t>
            </a:r>
            <a:r>
              <a:rPr sz="1800" b="1" dirty="0">
                <a:latin typeface="Courier New"/>
                <a:cs typeface="Courier New"/>
              </a:rPr>
              <a:t>salary*12</a:t>
            </a:r>
            <a:r>
              <a:rPr sz="1800" b="1" spc="-22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ANNSAL, hire_date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00" b="1" spc="-10" dirty="0">
                <a:latin typeface="Courier New"/>
                <a:cs typeface="Courier New"/>
              </a:rPr>
              <a:t>employees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department_id</a:t>
            </a:r>
            <a:r>
              <a:rPr sz="1800" b="1" spc="-13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220" dirty="0">
                <a:latin typeface="Courier New"/>
                <a:cs typeface="Courier New"/>
              </a:rPr>
              <a:t> </a:t>
            </a:r>
            <a:r>
              <a:rPr sz="1800" b="1" spc="-25" dirty="0">
                <a:latin typeface="Courier New"/>
                <a:cs typeface="Courier New"/>
              </a:rPr>
              <a:t>80;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62964" y="3527297"/>
            <a:ext cx="1937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3300"/>
                </a:solidFill>
                <a:latin typeface="Courier New"/>
                <a:cs typeface="Courier New"/>
              </a:rPr>
              <a:t>Table</a:t>
            </a:r>
            <a:r>
              <a:rPr sz="1800" b="1" spc="-40" dirty="0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3300"/>
                </a:solidFill>
                <a:latin typeface="Courier New"/>
                <a:cs typeface="Courier New"/>
              </a:rPr>
              <a:t>created.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11352" y="3870959"/>
            <a:ext cx="7165975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9710">
              <a:lnSpc>
                <a:spcPts val="2030"/>
              </a:lnSpc>
            </a:pPr>
            <a:r>
              <a:rPr sz="1800" b="1" dirty="0">
                <a:latin typeface="Courier New"/>
                <a:cs typeface="Courier New"/>
              </a:rPr>
              <a:t>DESCRIBE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dept80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1352" y="4419600"/>
            <a:ext cx="7135368" cy="1133856"/>
          </a:xfrm>
          <a:prstGeom prst="rect">
            <a:avLst/>
          </a:prstGeom>
        </p:spPr>
      </p:pic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81000"/>
            <a:ext cx="8382000" cy="6324600"/>
          </a:xfrm>
        </p:spPr>
        <p:txBody>
          <a:bodyPr/>
          <a:lstStyle/>
          <a:p>
            <a:pPr algn="ctr" fontAlgn="base"/>
            <a:r>
              <a:rPr lang="en-US" dirty="0"/>
              <a:t>NON EQUI JOIN :</a:t>
            </a:r>
            <a:endParaRPr lang="en-US" b="0" dirty="0"/>
          </a:p>
          <a:p>
            <a:pPr fontAlgn="base"/>
            <a:r>
              <a:rPr lang="en-US" b="0" dirty="0"/>
              <a:t>NON EQUI JOIN performs a JOIN using comparison operator other than equal(=) sign like &gt;, &lt;, &gt;=, &lt;= with conditions.</a:t>
            </a:r>
          </a:p>
          <a:p>
            <a:r>
              <a:rPr lang="en-US" dirty="0">
                <a:solidFill>
                  <a:srgbClr val="FF0000"/>
                </a:solidFill>
              </a:rPr>
              <a:t>SELECT * FROM table_name1, table_name2 WHERE table_name1.column [&gt; | &lt; | &gt;= | &lt;= ] table_name2.column</a:t>
            </a:r>
            <a:r>
              <a:rPr lang="en-US" dirty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527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6649" rIns="0" bIns="0" rtlCol="0">
            <a:spAutoFit/>
          </a:bodyPr>
          <a:lstStyle/>
          <a:p>
            <a:pPr marL="1268730">
              <a:lnSpc>
                <a:spcPct val="100000"/>
              </a:lnSpc>
              <a:spcBef>
                <a:spcPts val="110"/>
              </a:spcBef>
            </a:pPr>
            <a:r>
              <a:rPr dirty="0"/>
              <a:t>The</a:t>
            </a:r>
            <a:r>
              <a:rPr spc="-30" dirty="0"/>
              <a:t> </a:t>
            </a:r>
            <a:r>
              <a:rPr spc="-10" dirty="0">
                <a:latin typeface="Courier New"/>
                <a:cs typeface="Courier New"/>
              </a:rPr>
              <a:t>ALTER</a:t>
            </a:r>
            <a:r>
              <a:rPr spc="-96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TABLE</a:t>
            </a:r>
            <a:r>
              <a:rPr spc="-990" dirty="0">
                <a:latin typeface="Courier New"/>
                <a:cs typeface="Courier New"/>
              </a:rPr>
              <a:t> </a:t>
            </a:r>
            <a:r>
              <a:rPr spc="-10" dirty="0"/>
              <a:t>Statement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7971" y="1733348"/>
            <a:ext cx="5956935" cy="220345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ALTER</a:t>
            </a:r>
            <a:r>
              <a:rPr sz="2200" b="1" spc="-7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TABLE</a:t>
            </a:r>
            <a:r>
              <a:rPr sz="2200" b="1" spc="-6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statement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to: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106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Add</a:t>
            </a:r>
            <a:r>
              <a:rPr sz="2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79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Modify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 existing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79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Define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default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2200" b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819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Drop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6649" rIns="0" bIns="0" rtlCol="0">
            <a:spAutoFit/>
          </a:bodyPr>
          <a:lstStyle/>
          <a:p>
            <a:pPr marL="1268730">
              <a:lnSpc>
                <a:spcPct val="100000"/>
              </a:lnSpc>
              <a:spcBef>
                <a:spcPts val="110"/>
              </a:spcBef>
            </a:pPr>
            <a:r>
              <a:rPr dirty="0"/>
              <a:t>The</a:t>
            </a:r>
            <a:r>
              <a:rPr spc="-30" dirty="0"/>
              <a:t> </a:t>
            </a:r>
            <a:r>
              <a:rPr spc="-10" dirty="0">
                <a:latin typeface="Courier New"/>
                <a:cs typeface="Courier New"/>
              </a:rPr>
              <a:t>ALTER</a:t>
            </a:r>
            <a:r>
              <a:rPr spc="-96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TABLE</a:t>
            </a:r>
            <a:r>
              <a:rPr spc="-990" dirty="0">
                <a:latin typeface="Courier New"/>
                <a:cs typeface="Courier New"/>
              </a:rPr>
              <a:t> </a:t>
            </a:r>
            <a:r>
              <a:rPr spc="-10" dirty="0"/>
              <a:t>Statement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841247" y="2508504"/>
            <a:ext cx="7555865" cy="941705"/>
            <a:chOff x="841247" y="2508504"/>
            <a:chExt cx="7555865" cy="941705"/>
          </a:xfrm>
        </p:grpSpPr>
        <p:sp>
          <p:nvSpPr>
            <p:cNvPr id="5" name="object 5"/>
            <p:cNvSpPr/>
            <p:nvPr/>
          </p:nvSpPr>
          <p:spPr>
            <a:xfrm>
              <a:off x="853439" y="2520696"/>
              <a:ext cx="7531734" cy="917575"/>
            </a:xfrm>
            <a:custGeom>
              <a:avLst/>
              <a:gdLst/>
              <a:ahLst/>
              <a:cxnLst/>
              <a:rect l="l" t="t" r="r" b="b"/>
              <a:pathLst>
                <a:path w="7531734" h="917575">
                  <a:moveTo>
                    <a:pt x="7531481" y="0"/>
                  </a:moveTo>
                  <a:lnTo>
                    <a:pt x="0" y="0"/>
                  </a:lnTo>
                  <a:lnTo>
                    <a:pt x="0" y="917321"/>
                  </a:lnTo>
                  <a:lnTo>
                    <a:pt x="7531481" y="917321"/>
                  </a:lnTo>
                  <a:lnTo>
                    <a:pt x="7531481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3439" y="2520696"/>
              <a:ext cx="7531734" cy="917575"/>
            </a:xfrm>
            <a:custGeom>
              <a:avLst/>
              <a:gdLst/>
              <a:ahLst/>
              <a:cxnLst/>
              <a:rect l="l" t="t" r="r" b="b"/>
              <a:pathLst>
                <a:path w="7531734" h="917575">
                  <a:moveTo>
                    <a:pt x="0" y="917321"/>
                  </a:moveTo>
                  <a:lnTo>
                    <a:pt x="7531481" y="917321"/>
                  </a:lnTo>
                  <a:lnTo>
                    <a:pt x="7531481" y="0"/>
                  </a:lnTo>
                  <a:lnTo>
                    <a:pt x="0" y="0"/>
                  </a:lnTo>
                  <a:lnTo>
                    <a:pt x="0" y="91732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841247" y="3727703"/>
            <a:ext cx="7546975" cy="944880"/>
            <a:chOff x="841247" y="3727703"/>
            <a:chExt cx="7546975" cy="944880"/>
          </a:xfrm>
        </p:grpSpPr>
        <p:sp>
          <p:nvSpPr>
            <p:cNvPr id="8" name="object 8"/>
            <p:cNvSpPr/>
            <p:nvPr/>
          </p:nvSpPr>
          <p:spPr>
            <a:xfrm>
              <a:off x="853439" y="3739895"/>
              <a:ext cx="7522209" cy="920750"/>
            </a:xfrm>
            <a:custGeom>
              <a:avLst/>
              <a:gdLst/>
              <a:ahLst/>
              <a:cxnLst/>
              <a:rect l="l" t="t" r="r" b="b"/>
              <a:pathLst>
                <a:path w="7522209" h="920750">
                  <a:moveTo>
                    <a:pt x="7522083" y="0"/>
                  </a:moveTo>
                  <a:lnTo>
                    <a:pt x="0" y="0"/>
                  </a:lnTo>
                  <a:lnTo>
                    <a:pt x="0" y="920241"/>
                  </a:lnTo>
                  <a:lnTo>
                    <a:pt x="7522083" y="920241"/>
                  </a:lnTo>
                  <a:lnTo>
                    <a:pt x="7522083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53439" y="3739895"/>
              <a:ext cx="7522209" cy="920750"/>
            </a:xfrm>
            <a:custGeom>
              <a:avLst/>
              <a:gdLst/>
              <a:ahLst/>
              <a:cxnLst/>
              <a:rect l="l" t="t" r="r" b="b"/>
              <a:pathLst>
                <a:path w="7522209" h="920750">
                  <a:moveTo>
                    <a:pt x="0" y="920241"/>
                  </a:moveTo>
                  <a:lnTo>
                    <a:pt x="7522083" y="920241"/>
                  </a:lnTo>
                  <a:lnTo>
                    <a:pt x="7522083" y="0"/>
                  </a:lnTo>
                  <a:lnTo>
                    <a:pt x="0" y="0"/>
                  </a:lnTo>
                  <a:lnTo>
                    <a:pt x="0" y="92024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16635" y="1629537"/>
            <a:ext cx="6771005" cy="1187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570"/>
              </a:lnSpc>
              <a:spcBef>
                <a:spcPts val="105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ALTER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 TABLE</a:t>
            </a:r>
            <a:r>
              <a:rPr sz="2200" b="1" spc="-6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statement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add,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modify,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57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drop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columns.</a:t>
            </a:r>
            <a:endParaRPr sz="2200">
              <a:latin typeface="Arial"/>
              <a:cs typeface="Arial"/>
            </a:endParaRPr>
          </a:p>
          <a:p>
            <a:pPr marL="15240">
              <a:lnSpc>
                <a:spcPct val="100000"/>
              </a:lnSpc>
              <a:spcBef>
                <a:spcPts val="1845"/>
              </a:spcBef>
            </a:pPr>
            <a:r>
              <a:rPr sz="1800" b="1" dirty="0">
                <a:latin typeface="Courier New"/>
                <a:cs typeface="Courier New"/>
              </a:rPr>
              <a:t>ALTER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TABLE</a:t>
            </a:r>
            <a:r>
              <a:rPr sz="1800" b="1" spc="-110" dirty="0">
                <a:latin typeface="Courier New"/>
                <a:cs typeface="Courier New"/>
              </a:rPr>
              <a:t> </a:t>
            </a:r>
            <a:r>
              <a:rPr sz="1800" b="1" i="1" spc="-10" dirty="0">
                <a:latin typeface="Courier New"/>
                <a:cs typeface="Courier New"/>
              </a:rPr>
              <a:t>table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2992" y="2786329"/>
            <a:ext cx="4216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Courier New"/>
                <a:cs typeface="Courier New"/>
              </a:rPr>
              <a:t>ADD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45969" y="2786329"/>
            <a:ext cx="42144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(</a:t>
            </a:r>
            <a:r>
              <a:rPr sz="1800" b="1" i="1" dirty="0">
                <a:latin typeface="Courier New"/>
                <a:cs typeface="Courier New"/>
              </a:rPr>
              <a:t>column</a:t>
            </a:r>
            <a:r>
              <a:rPr sz="1800" b="1" i="1" spc="-185" dirty="0">
                <a:latin typeface="Courier New"/>
                <a:cs typeface="Courier New"/>
              </a:rPr>
              <a:t> </a:t>
            </a:r>
            <a:r>
              <a:rPr sz="1800" b="1" i="1" dirty="0">
                <a:latin typeface="Courier New"/>
                <a:cs typeface="Courier New"/>
              </a:rPr>
              <a:t>datatype</a:t>
            </a:r>
            <a:r>
              <a:rPr sz="1800" b="1" i="1" spc="-14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[DEFAULT</a:t>
            </a:r>
            <a:r>
              <a:rPr sz="1800" b="1" spc="-155" dirty="0">
                <a:latin typeface="Courier New"/>
                <a:cs typeface="Courier New"/>
              </a:rPr>
              <a:t> </a:t>
            </a:r>
            <a:r>
              <a:rPr sz="1800" b="1" i="1" spc="-10" dirty="0">
                <a:latin typeface="Courier New"/>
                <a:cs typeface="Courier New"/>
              </a:rPr>
              <a:t>expr</a:t>
            </a:r>
            <a:r>
              <a:rPr sz="1800" b="1" spc="-10" dirty="0">
                <a:latin typeface="Courier New"/>
                <a:cs typeface="Courier New"/>
              </a:rPr>
              <a:t>]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ourier New"/>
                <a:cs typeface="Courier New"/>
              </a:rPr>
              <a:t>[,</a:t>
            </a:r>
            <a:r>
              <a:rPr sz="1800" b="1" spc="-55" dirty="0">
                <a:latin typeface="Courier New"/>
                <a:cs typeface="Courier New"/>
              </a:rPr>
              <a:t> </a:t>
            </a:r>
            <a:r>
              <a:rPr sz="1800" b="1" i="1" dirty="0">
                <a:latin typeface="Courier New"/>
                <a:cs typeface="Courier New"/>
              </a:rPr>
              <a:t>column</a:t>
            </a:r>
            <a:r>
              <a:rPr sz="1800" b="1" i="1" spc="-90" dirty="0">
                <a:latin typeface="Courier New"/>
                <a:cs typeface="Courier New"/>
              </a:rPr>
              <a:t> </a:t>
            </a:r>
            <a:r>
              <a:rPr sz="1800" b="1" i="1" spc="-10" dirty="0">
                <a:latin typeface="Courier New"/>
                <a:cs typeface="Courier New"/>
              </a:rPr>
              <a:t>datatype</a:t>
            </a:r>
            <a:r>
              <a:rPr sz="1800" b="1" spc="-10" dirty="0">
                <a:latin typeface="Courier New"/>
                <a:cs typeface="Courier New"/>
              </a:rPr>
              <a:t>]...);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2992" y="3728973"/>
            <a:ext cx="2312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ALTER</a:t>
            </a:r>
            <a:r>
              <a:rPr sz="1800" b="1" spc="-8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TABLE</a:t>
            </a:r>
            <a:r>
              <a:rPr sz="1800" b="1" spc="-165" dirty="0">
                <a:latin typeface="Courier New"/>
                <a:cs typeface="Courier New"/>
              </a:rPr>
              <a:t> </a:t>
            </a:r>
            <a:r>
              <a:rPr sz="1800" b="1" i="1" spc="-10" dirty="0">
                <a:latin typeface="Courier New"/>
                <a:cs typeface="Courier New"/>
              </a:rPr>
              <a:t>table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32992" y="4006342"/>
            <a:ext cx="8331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MODIFY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45969" y="4006342"/>
            <a:ext cx="42144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(</a:t>
            </a:r>
            <a:r>
              <a:rPr sz="1800" b="1" i="1" dirty="0">
                <a:latin typeface="Courier New"/>
                <a:cs typeface="Courier New"/>
              </a:rPr>
              <a:t>column</a:t>
            </a:r>
            <a:r>
              <a:rPr sz="1800" b="1" i="1" spc="-165" dirty="0">
                <a:latin typeface="Courier New"/>
                <a:cs typeface="Courier New"/>
              </a:rPr>
              <a:t> </a:t>
            </a:r>
            <a:r>
              <a:rPr sz="1800" b="1" i="1" dirty="0">
                <a:latin typeface="Courier New"/>
                <a:cs typeface="Courier New"/>
              </a:rPr>
              <a:t>datatype</a:t>
            </a:r>
            <a:r>
              <a:rPr sz="1800" b="1" i="1" spc="-13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[DEFAULT</a:t>
            </a:r>
            <a:r>
              <a:rPr sz="1800" b="1" spc="-135" dirty="0">
                <a:latin typeface="Courier New"/>
                <a:cs typeface="Courier New"/>
              </a:rPr>
              <a:t> </a:t>
            </a:r>
            <a:r>
              <a:rPr sz="1800" b="1" i="1" spc="-10" dirty="0">
                <a:latin typeface="Courier New"/>
                <a:cs typeface="Courier New"/>
              </a:rPr>
              <a:t>expr</a:t>
            </a:r>
            <a:r>
              <a:rPr sz="1800" b="1" spc="-10" dirty="0">
                <a:latin typeface="Courier New"/>
                <a:cs typeface="Courier New"/>
              </a:rPr>
              <a:t>]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[,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i="1" dirty="0">
                <a:latin typeface="Courier New"/>
                <a:cs typeface="Courier New"/>
              </a:rPr>
              <a:t>column</a:t>
            </a:r>
            <a:r>
              <a:rPr sz="1800" b="1" i="1" spc="-100" dirty="0">
                <a:latin typeface="Courier New"/>
                <a:cs typeface="Courier New"/>
              </a:rPr>
              <a:t> </a:t>
            </a:r>
            <a:r>
              <a:rPr sz="1800" b="1" i="1" spc="-10" dirty="0">
                <a:latin typeface="Courier New"/>
                <a:cs typeface="Courier New"/>
              </a:rPr>
              <a:t>datatype</a:t>
            </a:r>
            <a:r>
              <a:rPr sz="1800" b="1" spc="-10" dirty="0">
                <a:latin typeface="Courier New"/>
                <a:cs typeface="Courier New"/>
              </a:rPr>
              <a:t>]...);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41247" y="4904232"/>
            <a:ext cx="7546975" cy="944880"/>
            <a:chOff x="841247" y="4904232"/>
            <a:chExt cx="7546975" cy="944880"/>
          </a:xfrm>
        </p:grpSpPr>
        <p:sp>
          <p:nvSpPr>
            <p:cNvPr id="17" name="object 17"/>
            <p:cNvSpPr/>
            <p:nvPr/>
          </p:nvSpPr>
          <p:spPr>
            <a:xfrm>
              <a:off x="853439" y="4916424"/>
              <a:ext cx="7522209" cy="920750"/>
            </a:xfrm>
            <a:custGeom>
              <a:avLst/>
              <a:gdLst/>
              <a:ahLst/>
              <a:cxnLst/>
              <a:rect l="l" t="t" r="r" b="b"/>
              <a:pathLst>
                <a:path w="7522209" h="920750">
                  <a:moveTo>
                    <a:pt x="7522083" y="0"/>
                  </a:moveTo>
                  <a:lnTo>
                    <a:pt x="0" y="0"/>
                  </a:lnTo>
                  <a:lnTo>
                    <a:pt x="0" y="920241"/>
                  </a:lnTo>
                  <a:lnTo>
                    <a:pt x="7522083" y="920241"/>
                  </a:lnTo>
                  <a:lnTo>
                    <a:pt x="7522083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53439" y="4916424"/>
              <a:ext cx="7522209" cy="920750"/>
            </a:xfrm>
            <a:custGeom>
              <a:avLst/>
              <a:gdLst/>
              <a:ahLst/>
              <a:cxnLst/>
              <a:rect l="l" t="t" r="r" b="b"/>
              <a:pathLst>
                <a:path w="7522209" h="920750">
                  <a:moveTo>
                    <a:pt x="0" y="920241"/>
                  </a:moveTo>
                  <a:lnTo>
                    <a:pt x="7522083" y="920241"/>
                  </a:lnTo>
                  <a:lnTo>
                    <a:pt x="7522083" y="0"/>
                  </a:lnTo>
                  <a:lnTo>
                    <a:pt x="0" y="0"/>
                  </a:lnTo>
                  <a:lnTo>
                    <a:pt x="0" y="92024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53439" y="4916423"/>
            <a:ext cx="7522209" cy="92075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1100"/>
              </a:spcBef>
            </a:pPr>
            <a:r>
              <a:rPr sz="1800" b="1" dirty="0">
                <a:latin typeface="Courier New"/>
                <a:cs typeface="Courier New"/>
              </a:rPr>
              <a:t>ALTER</a:t>
            </a:r>
            <a:r>
              <a:rPr sz="1800" b="1" spc="-8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TABLE</a:t>
            </a:r>
            <a:r>
              <a:rPr sz="1800" b="1" spc="-95" dirty="0">
                <a:latin typeface="Courier New"/>
                <a:cs typeface="Courier New"/>
              </a:rPr>
              <a:t> </a:t>
            </a:r>
            <a:r>
              <a:rPr sz="1800" b="1" i="1" spc="-20" dirty="0">
                <a:latin typeface="Courier New"/>
                <a:cs typeface="Courier New"/>
              </a:rPr>
              <a:t>table</a:t>
            </a:r>
            <a:endParaRPr sz="1800">
              <a:latin typeface="Courier New"/>
              <a:cs typeface="Courier New"/>
            </a:endParaRPr>
          </a:p>
          <a:p>
            <a:pPr marL="79375">
              <a:lnSpc>
                <a:spcPct val="100000"/>
              </a:lnSpc>
              <a:tabLst>
                <a:tab pos="1594485" algn="l"/>
              </a:tabLst>
            </a:pPr>
            <a:r>
              <a:rPr sz="1800" b="1" spc="-20" dirty="0">
                <a:latin typeface="Courier New"/>
                <a:cs typeface="Courier New"/>
              </a:rPr>
              <a:t>DROP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(</a:t>
            </a:r>
            <a:r>
              <a:rPr sz="1800" b="1" i="1" spc="-10" dirty="0">
                <a:latin typeface="Courier New"/>
                <a:cs typeface="Courier New"/>
              </a:rPr>
              <a:t>column</a:t>
            </a:r>
            <a:r>
              <a:rPr sz="1800" b="1" spc="-10" dirty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84702" y="539572"/>
            <a:ext cx="295656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Adding</a:t>
            </a:r>
            <a:r>
              <a:rPr spc="-15" dirty="0"/>
              <a:t> </a:t>
            </a:r>
            <a:r>
              <a:rPr dirty="0"/>
              <a:t>a</a:t>
            </a:r>
            <a:r>
              <a:rPr spc="-140" dirty="0"/>
              <a:t> </a:t>
            </a:r>
            <a:r>
              <a:rPr spc="-10" dirty="0"/>
              <a:t>Column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3275" y="1556080"/>
            <a:ext cx="93980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solidFill>
                  <a:srgbClr val="FFFFFF"/>
                </a:solidFill>
                <a:latin typeface="Courier New"/>
                <a:cs typeface="Courier New"/>
              </a:rPr>
              <a:t>DEPT80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4698" y="2725293"/>
            <a:ext cx="1130300" cy="89281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5080">
              <a:lnSpc>
                <a:spcPct val="85100"/>
              </a:lnSpc>
              <a:spcBef>
                <a:spcPts val="395"/>
              </a:spcBef>
            </a:pPr>
            <a:r>
              <a:rPr sz="1600" b="1" dirty="0">
                <a:solidFill>
                  <a:srgbClr val="FFFFCC"/>
                </a:solidFill>
                <a:latin typeface="Arial"/>
                <a:cs typeface="Arial"/>
              </a:rPr>
              <a:t>“Add</a:t>
            </a:r>
            <a:r>
              <a:rPr sz="1600" b="1" spc="-60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CC"/>
                </a:solidFill>
                <a:latin typeface="Arial"/>
                <a:cs typeface="Arial"/>
              </a:rPr>
              <a:t>a</a:t>
            </a:r>
            <a:r>
              <a:rPr sz="1600" b="1" spc="-110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FFFFCC"/>
                </a:solidFill>
                <a:latin typeface="Arial"/>
                <a:cs typeface="Arial"/>
              </a:rPr>
              <a:t>new </a:t>
            </a:r>
            <a:r>
              <a:rPr sz="1600" b="1" dirty="0">
                <a:solidFill>
                  <a:srgbClr val="FFFFCC"/>
                </a:solidFill>
                <a:latin typeface="Arial"/>
                <a:cs typeface="Arial"/>
              </a:rPr>
              <a:t>column</a:t>
            </a:r>
            <a:r>
              <a:rPr sz="1600" b="1" spc="-30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FFFFCC"/>
                </a:solidFill>
                <a:latin typeface="Arial"/>
                <a:cs typeface="Arial"/>
              </a:rPr>
              <a:t>to </a:t>
            </a:r>
            <a:r>
              <a:rPr sz="1600" b="1" dirty="0">
                <a:solidFill>
                  <a:srgbClr val="FFFFCC"/>
                </a:solidFill>
                <a:latin typeface="Arial"/>
                <a:cs typeface="Arial"/>
              </a:rPr>
              <a:t>the</a:t>
            </a:r>
            <a:r>
              <a:rPr sz="1600" b="1" spc="-15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CC"/>
                </a:solidFill>
                <a:latin typeface="Courier New"/>
                <a:cs typeface="Courier New"/>
              </a:rPr>
              <a:t>DEPT80 </a:t>
            </a:r>
            <a:r>
              <a:rPr sz="1600" b="1" spc="-10" dirty="0">
                <a:solidFill>
                  <a:srgbClr val="FFFFCC"/>
                </a:solidFill>
                <a:latin typeface="Arial"/>
                <a:cs typeface="Arial"/>
              </a:rPr>
              <a:t>table.”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5843" y="3743070"/>
            <a:ext cx="9398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solidFill>
                  <a:srgbClr val="FFFFFF"/>
                </a:solidFill>
                <a:latin typeface="Courier New"/>
                <a:cs typeface="Courier New"/>
              </a:rPr>
              <a:t>DEPT80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92926" y="1269873"/>
            <a:ext cx="150812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0" y="1981200"/>
            <a:ext cx="5952744" cy="96316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2000" y="4267200"/>
            <a:ext cx="6867144" cy="96316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28688" y="1655064"/>
            <a:ext cx="905255" cy="932688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2186305">
              <a:lnSpc>
                <a:spcPct val="100000"/>
              </a:lnSpc>
              <a:spcBef>
                <a:spcPts val="110"/>
              </a:spcBef>
            </a:pPr>
            <a:r>
              <a:rPr dirty="0"/>
              <a:t>Adding</a:t>
            </a:r>
            <a:r>
              <a:rPr spc="-15" dirty="0"/>
              <a:t> </a:t>
            </a:r>
            <a:r>
              <a:rPr dirty="0"/>
              <a:t>a</a:t>
            </a:r>
            <a:r>
              <a:rPr spc="-140" dirty="0"/>
              <a:t> </a:t>
            </a:r>
            <a:r>
              <a:rPr spc="-10" dirty="0"/>
              <a:t>Column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042416" y="2340864"/>
            <a:ext cx="7305675" cy="941705"/>
            <a:chOff x="1042416" y="2340864"/>
            <a:chExt cx="7305675" cy="941705"/>
          </a:xfrm>
        </p:grpSpPr>
        <p:sp>
          <p:nvSpPr>
            <p:cNvPr id="5" name="object 5"/>
            <p:cNvSpPr/>
            <p:nvPr/>
          </p:nvSpPr>
          <p:spPr>
            <a:xfrm>
              <a:off x="1054608" y="2353056"/>
              <a:ext cx="7281545" cy="917575"/>
            </a:xfrm>
            <a:custGeom>
              <a:avLst/>
              <a:gdLst/>
              <a:ahLst/>
              <a:cxnLst/>
              <a:rect l="l" t="t" r="r" b="b"/>
              <a:pathLst>
                <a:path w="7281545" h="917575">
                  <a:moveTo>
                    <a:pt x="7281164" y="0"/>
                  </a:moveTo>
                  <a:lnTo>
                    <a:pt x="0" y="0"/>
                  </a:lnTo>
                  <a:lnTo>
                    <a:pt x="0" y="917321"/>
                  </a:lnTo>
                  <a:lnTo>
                    <a:pt x="7281164" y="917321"/>
                  </a:lnTo>
                  <a:lnTo>
                    <a:pt x="7281164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54608" y="2353056"/>
              <a:ext cx="7281545" cy="917575"/>
            </a:xfrm>
            <a:custGeom>
              <a:avLst/>
              <a:gdLst/>
              <a:ahLst/>
              <a:cxnLst/>
              <a:rect l="l" t="t" r="r" b="b"/>
              <a:pathLst>
                <a:path w="7281545" h="917575">
                  <a:moveTo>
                    <a:pt x="0" y="917321"/>
                  </a:moveTo>
                  <a:lnTo>
                    <a:pt x="7281164" y="917321"/>
                  </a:lnTo>
                  <a:lnTo>
                    <a:pt x="7281164" y="0"/>
                  </a:lnTo>
                  <a:lnTo>
                    <a:pt x="0" y="0"/>
                  </a:lnTo>
                  <a:lnTo>
                    <a:pt x="0" y="91732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56259" y="1793239"/>
            <a:ext cx="576199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7830" indent="-405130">
              <a:lnSpc>
                <a:spcPct val="100000"/>
              </a:lnSpc>
              <a:spcBef>
                <a:spcPts val="10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ADD</a:t>
            </a:r>
            <a:r>
              <a:rPr sz="2200" b="1" spc="-6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clause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add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columns.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54608" y="2353055"/>
            <a:ext cx="7281545" cy="91757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35"/>
              </a:spcBef>
            </a:pPr>
            <a:r>
              <a:rPr sz="1800" b="1" dirty="0">
                <a:latin typeface="Courier New"/>
                <a:cs typeface="Courier New"/>
              </a:rPr>
              <a:t>ALTER</a:t>
            </a:r>
            <a:r>
              <a:rPr sz="1800" b="1" spc="-7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TABLE</a:t>
            </a:r>
            <a:r>
              <a:rPr sz="1800" b="1" spc="-7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dept80</a:t>
            </a:r>
            <a:endParaRPr sz="1800">
              <a:latin typeface="Courier New"/>
              <a:cs typeface="Courier New"/>
            </a:endParaRPr>
          </a:p>
          <a:p>
            <a:pPr marL="106045">
              <a:lnSpc>
                <a:spcPct val="100000"/>
              </a:lnSpc>
              <a:tabLst>
                <a:tab pos="1718945" algn="l"/>
              </a:tabLst>
            </a:pPr>
            <a:r>
              <a:rPr sz="1800" b="1" spc="-25" dirty="0">
                <a:latin typeface="Courier New"/>
                <a:cs typeface="Courier New"/>
              </a:rPr>
              <a:t>ADD</a:t>
            </a:r>
            <a:r>
              <a:rPr sz="1800" b="1" dirty="0">
                <a:latin typeface="Courier New"/>
                <a:cs typeface="Courier New"/>
              </a:rPr>
              <a:t>	(job_id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VARCHAR2(9));</a:t>
            </a:r>
            <a:endParaRPr sz="1800">
              <a:latin typeface="Courier New"/>
              <a:cs typeface="Courier New"/>
            </a:endParaRPr>
          </a:p>
          <a:p>
            <a:pPr marL="106045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FF3300"/>
                </a:solidFill>
                <a:latin typeface="Courier New"/>
                <a:cs typeface="Courier New"/>
              </a:rPr>
              <a:t>Table</a:t>
            </a:r>
            <a:r>
              <a:rPr sz="1800" b="1" spc="-40" dirty="0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3300"/>
                </a:solidFill>
                <a:latin typeface="Courier New"/>
                <a:cs typeface="Courier New"/>
              </a:rPr>
              <a:t>altered.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6259" y="3574160"/>
            <a:ext cx="612838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7830" indent="-405130">
              <a:lnSpc>
                <a:spcPct val="100000"/>
              </a:lnSpc>
              <a:spcBef>
                <a:spcPts val="10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becomes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last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column.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4608" y="4059935"/>
            <a:ext cx="7296911" cy="94488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957705">
              <a:lnSpc>
                <a:spcPct val="100000"/>
              </a:lnSpc>
              <a:spcBef>
                <a:spcPts val="110"/>
              </a:spcBef>
            </a:pPr>
            <a:r>
              <a:rPr dirty="0"/>
              <a:t>Modifying</a:t>
            </a:r>
            <a:r>
              <a:rPr spc="-25" dirty="0"/>
              <a:t> </a:t>
            </a:r>
            <a:r>
              <a:rPr dirty="0"/>
              <a:t>a</a:t>
            </a:r>
            <a:r>
              <a:rPr spc="-100" dirty="0"/>
              <a:t> </a:t>
            </a:r>
            <a:r>
              <a:rPr spc="-10" dirty="0"/>
              <a:t>Column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7971" y="1846910"/>
            <a:ext cx="6727190" cy="6794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17830" indent="-405130">
              <a:lnSpc>
                <a:spcPts val="2570"/>
              </a:lnSpc>
              <a:spcBef>
                <a:spcPts val="11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change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column’s</a:t>
            </a:r>
            <a:r>
              <a:rPr sz="22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type,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size,</a:t>
            </a:r>
            <a:r>
              <a:rPr sz="22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57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default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value.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7971" y="3905199"/>
            <a:ext cx="5940425" cy="6794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17830" indent="-405130">
              <a:lnSpc>
                <a:spcPts val="2570"/>
              </a:lnSpc>
              <a:spcBef>
                <a:spcPts val="11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change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default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affects</a:t>
            </a:r>
            <a:r>
              <a:rPr sz="22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only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57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subsequent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insertions</a:t>
            </a:r>
            <a:r>
              <a:rPr sz="22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table.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02208" y="2578607"/>
            <a:ext cx="7538084" cy="972185"/>
            <a:chOff x="902208" y="2578607"/>
            <a:chExt cx="7538084" cy="972185"/>
          </a:xfrm>
        </p:grpSpPr>
        <p:sp>
          <p:nvSpPr>
            <p:cNvPr id="7" name="object 7"/>
            <p:cNvSpPr/>
            <p:nvPr/>
          </p:nvSpPr>
          <p:spPr>
            <a:xfrm>
              <a:off x="914400" y="2590799"/>
              <a:ext cx="7513320" cy="948055"/>
            </a:xfrm>
            <a:custGeom>
              <a:avLst/>
              <a:gdLst/>
              <a:ahLst/>
              <a:cxnLst/>
              <a:rect l="l" t="t" r="r" b="b"/>
              <a:pathLst>
                <a:path w="7513320" h="948054">
                  <a:moveTo>
                    <a:pt x="7513320" y="0"/>
                  </a:moveTo>
                  <a:lnTo>
                    <a:pt x="0" y="0"/>
                  </a:lnTo>
                  <a:lnTo>
                    <a:pt x="0" y="947801"/>
                  </a:lnTo>
                  <a:lnTo>
                    <a:pt x="7513320" y="947801"/>
                  </a:lnTo>
                  <a:lnTo>
                    <a:pt x="751332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14400" y="2590799"/>
              <a:ext cx="7513320" cy="948055"/>
            </a:xfrm>
            <a:custGeom>
              <a:avLst/>
              <a:gdLst/>
              <a:ahLst/>
              <a:cxnLst/>
              <a:rect l="l" t="t" r="r" b="b"/>
              <a:pathLst>
                <a:path w="7513320" h="948054">
                  <a:moveTo>
                    <a:pt x="0" y="947801"/>
                  </a:moveTo>
                  <a:lnTo>
                    <a:pt x="7513320" y="947801"/>
                  </a:lnTo>
                  <a:lnTo>
                    <a:pt x="7513320" y="0"/>
                  </a:lnTo>
                  <a:lnTo>
                    <a:pt x="0" y="0"/>
                  </a:lnTo>
                  <a:lnTo>
                    <a:pt x="0" y="94780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88440" y="2597658"/>
            <a:ext cx="14979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ALTER</a:t>
            </a:r>
            <a:r>
              <a:rPr sz="1800" b="1" spc="-170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TABLE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MODIFY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917825" y="2597658"/>
            <a:ext cx="34029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dept80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(last_name</a:t>
            </a:r>
            <a:r>
              <a:rPr sz="1800" b="1" spc="-24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VARCHAR2(30));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88440" y="3146552"/>
            <a:ext cx="1924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3300"/>
                </a:solidFill>
                <a:latin typeface="Courier New"/>
                <a:cs typeface="Courier New"/>
              </a:rPr>
              <a:t>Table</a:t>
            </a:r>
            <a:r>
              <a:rPr sz="1800" b="1" spc="-40" dirty="0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3300"/>
                </a:solidFill>
                <a:latin typeface="Courier New"/>
                <a:cs typeface="Courier New"/>
              </a:rPr>
              <a:t>altered.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2009775">
              <a:lnSpc>
                <a:spcPct val="100000"/>
              </a:lnSpc>
              <a:spcBef>
                <a:spcPts val="110"/>
              </a:spcBef>
            </a:pPr>
            <a:r>
              <a:rPr dirty="0"/>
              <a:t>Dropping</a:t>
            </a:r>
            <a:r>
              <a:rPr spc="-70" dirty="0"/>
              <a:t> </a:t>
            </a:r>
            <a:r>
              <a:rPr dirty="0"/>
              <a:t>a</a:t>
            </a:r>
            <a:r>
              <a:rPr spc="-95" dirty="0"/>
              <a:t> </a:t>
            </a:r>
            <a:r>
              <a:rPr spc="-10" dirty="0"/>
              <a:t>Column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7971" y="1790445"/>
            <a:ext cx="7173595" cy="7099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>
              <a:lnSpc>
                <a:spcPct val="103600"/>
              </a:lnSpc>
              <a:spcBef>
                <a:spcPts val="1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DROP</a:t>
            </a:r>
            <a:r>
              <a:rPr sz="220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COLUMN</a:t>
            </a:r>
            <a:r>
              <a:rPr sz="2200" b="1" spc="-6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clause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drop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columns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2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no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longer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need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table.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90016" y="2804160"/>
            <a:ext cx="7538084" cy="975360"/>
            <a:chOff x="890016" y="2804160"/>
            <a:chExt cx="7538084" cy="975360"/>
          </a:xfrm>
        </p:grpSpPr>
        <p:sp>
          <p:nvSpPr>
            <p:cNvPr id="6" name="object 6"/>
            <p:cNvSpPr/>
            <p:nvPr/>
          </p:nvSpPr>
          <p:spPr>
            <a:xfrm>
              <a:off x="902208" y="2816352"/>
              <a:ext cx="7513320" cy="951230"/>
            </a:xfrm>
            <a:custGeom>
              <a:avLst/>
              <a:gdLst/>
              <a:ahLst/>
              <a:cxnLst/>
              <a:rect l="l" t="t" r="r" b="b"/>
              <a:pathLst>
                <a:path w="7513320" h="951229">
                  <a:moveTo>
                    <a:pt x="7513320" y="0"/>
                  </a:moveTo>
                  <a:lnTo>
                    <a:pt x="0" y="0"/>
                  </a:lnTo>
                  <a:lnTo>
                    <a:pt x="0" y="950722"/>
                  </a:lnTo>
                  <a:lnTo>
                    <a:pt x="7513320" y="950722"/>
                  </a:lnTo>
                  <a:lnTo>
                    <a:pt x="751332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02208" y="2816352"/>
              <a:ext cx="7513320" cy="951230"/>
            </a:xfrm>
            <a:custGeom>
              <a:avLst/>
              <a:gdLst/>
              <a:ahLst/>
              <a:cxnLst/>
              <a:rect l="l" t="t" r="r" b="b"/>
              <a:pathLst>
                <a:path w="7513320" h="951229">
                  <a:moveTo>
                    <a:pt x="0" y="950722"/>
                  </a:moveTo>
                  <a:lnTo>
                    <a:pt x="7513320" y="950722"/>
                  </a:lnTo>
                  <a:lnTo>
                    <a:pt x="7513320" y="0"/>
                  </a:lnTo>
                  <a:lnTo>
                    <a:pt x="0" y="0"/>
                  </a:lnTo>
                  <a:lnTo>
                    <a:pt x="0" y="950722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76248" y="2822905"/>
            <a:ext cx="14979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ALTER</a:t>
            </a:r>
            <a:r>
              <a:rPr sz="1800" b="1" spc="-170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TABLE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ourier New"/>
                <a:cs typeface="Courier New"/>
              </a:rPr>
              <a:t>DROP</a:t>
            </a:r>
            <a:r>
              <a:rPr sz="1800" b="1" spc="-15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COLUMN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852039" y="2822905"/>
            <a:ext cx="9690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dept80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latin typeface="Courier New"/>
                <a:cs typeface="Courier New"/>
              </a:rPr>
              <a:t>job_id;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76248" y="3433445"/>
            <a:ext cx="19246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3300"/>
                </a:solidFill>
                <a:latin typeface="Courier New"/>
                <a:cs typeface="Courier New"/>
              </a:rPr>
              <a:t>Table</a:t>
            </a:r>
            <a:r>
              <a:rPr sz="1800" b="1" spc="-45" dirty="0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3300"/>
                </a:solidFill>
                <a:latin typeface="Courier New"/>
                <a:cs typeface="Courier New"/>
              </a:rPr>
              <a:t>altered.</a:t>
            </a:r>
            <a:endParaRPr sz="1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078801" y="3346513"/>
            <a:ext cx="6227445" cy="1469390"/>
            <a:chOff x="1078801" y="3346513"/>
            <a:chExt cx="6227445" cy="1469390"/>
          </a:xfrm>
        </p:grpSpPr>
        <p:sp>
          <p:nvSpPr>
            <p:cNvPr id="4" name="object 4"/>
            <p:cNvSpPr/>
            <p:nvPr/>
          </p:nvSpPr>
          <p:spPr>
            <a:xfrm>
              <a:off x="1091183" y="3358896"/>
              <a:ext cx="6202680" cy="1444625"/>
            </a:xfrm>
            <a:custGeom>
              <a:avLst/>
              <a:gdLst/>
              <a:ahLst/>
              <a:cxnLst/>
              <a:rect l="l" t="t" r="r" b="b"/>
              <a:pathLst>
                <a:path w="6202680" h="1444625">
                  <a:moveTo>
                    <a:pt x="6202679" y="0"/>
                  </a:moveTo>
                  <a:lnTo>
                    <a:pt x="0" y="0"/>
                  </a:lnTo>
                  <a:lnTo>
                    <a:pt x="0" y="1444243"/>
                  </a:lnTo>
                  <a:lnTo>
                    <a:pt x="6202679" y="1444243"/>
                  </a:lnTo>
                  <a:lnTo>
                    <a:pt x="6202679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91183" y="3358896"/>
              <a:ext cx="6202680" cy="1444625"/>
            </a:xfrm>
            <a:custGeom>
              <a:avLst/>
              <a:gdLst/>
              <a:ahLst/>
              <a:cxnLst/>
              <a:rect l="l" t="t" r="r" b="b"/>
              <a:pathLst>
                <a:path w="6202680" h="1444625">
                  <a:moveTo>
                    <a:pt x="0" y="1444243"/>
                  </a:moveTo>
                  <a:lnTo>
                    <a:pt x="6202679" y="1444243"/>
                  </a:lnTo>
                  <a:lnTo>
                    <a:pt x="6202679" y="0"/>
                  </a:lnTo>
                  <a:lnTo>
                    <a:pt x="0" y="0"/>
                  </a:lnTo>
                  <a:lnTo>
                    <a:pt x="0" y="1444243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94816" y="3320288"/>
            <a:ext cx="1500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ALTER</a:t>
            </a:r>
            <a:r>
              <a:rPr sz="1800" b="1" spc="-17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TABLE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2144" y="3633215"/>
            <a:ext cx="1691639" cy="274320"/>
          </a:xfrm>
          <a:prstGeom prst="rect">
            <a:avLst/>
          </a:prstGeom>
          <a:solidFill>
            <a:srgbClr val="FFFFCC"/>
          </a:solidFill>
          <a:ln w="18287">
            <a:solidFill>
              <a:srgbClr val="FF3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2545">
              <a:lnSpc>
                <a:spcPts val="1960"/>
              </a:lnSpc>
              <a:tabLst>
                <a:tab pos="862330" algn="l"/>
              </a:tabLst>
            </a:pPr>
            <a:r>
              <a:rPr sz="1800" b="1" spc="-25" dirty="0">
                <a:latin typeface="Courier New"/>
                <a:cs typeface="Courier New"/>
              </a:rPr>
              <a:t>SET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UNUSED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24251" y="3320288"/>
            <a:ext cx="12357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100"/>
              </a:spcBef>
            </a:pPr>
            <a:r>
              <a:rPr sz="1800" b="1" i="1" spc="-10" dirty="0">
                <a:latin typeface="Courier New"/>
                <a:cs typeface="Courier New"/>
              </a:rPr>
              <a:t>table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(</a:t>
            </a:r>
            <a:r>
              <a:rPr sz="1800" b="1" i="1" spc="-10" dirty="0">
                <a:latin typeface="Courier New"/>
                <a:cs typeface="Courier New"/>
              </a:rPr>
              <a:t>column</a:t>
            </a:r>
            <a:r>
              <a:rPr sz="1800" b="1" spc="-10" dirty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6649" rIns="0" bIns="0" rtlCol="0">
            <a:spAutoFit/>
          </a:bodyPr>
          <a:lstStyle/>
          <a:p>
            <a:pPr marL="1664970">
              <a:lnSpc>
                <a:spcPct val="100000"/>
              </a:lnSpc>
              <a:spcBef>
                <a:spcPts val="110"/>
              </a:spcBef>
            </a:pPr>
            <a:r>
              <a:rPr dirty="0"/>
              <a:t>The</a:t>
            </a:r>
            <a:r>
              <a:rPr spc="-30" dirty="0"/>
              <a:t> </a:t>
            </a:r>
            <a:r>
              <a:rPr spc="-10" dirty="0">
                <a:latin typeface="Courier New"/>
                <a:cs typeface="Courier New"/>
              </a:rPr>
              <a:t>SET</a:t>
            </a:r>
            <a:r>
              <a:rPr spc="-944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UNUSED</a:t>
            </a:r>
            <a:r>
              <a:rPr spc="-1040" dirty="0">
                <a:latin typeface="Courier New"/>
                <a:cs typeface="Courier New"/>
              </a:rPr>
              <a:t> </a:t>
            </a:r>
            <a:r>
              <a:rPr spc="-10" dirty="0"/>
              <a:t>Option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16635" y="1791157"/>
            <a:ext cx="6851015" cy="1492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7830" marR="142875" indent="-405765">
              <a:lnSpc>
                <a:spcPct val="105500"/>
              </a:lnSpc>
              <a:spcBef>
                <a:spcPts val="10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SET</a:t>
            </a:r>
            <a:r>
              <a:rPr sz="2200" b="1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UNUSED</a:t>
            </a:r>
            <a:r>
              <a:rPr sz="2200" b="1" spc="-6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option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mark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columns as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unused.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55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DROP</a:t>
            </a:r>
            <a:r>
              <a:rPr sz="2200" b="1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UNUSED</a:t>
            </a:r>
            <a:r>
              <a:rPr sz="2200" b="1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COLUMNS</a:t>
            </a:r>
            <a:r>
              <a:rPr sz="2200" b="1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option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ct val="100000"/>
              </a:lnSpc>
              <a:spcBef>
                <a:spcPts val="145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remove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columns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marked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unused.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39952" y="4514088"/>
            <a:ext cx="1752600" cy="240665"/>
          </a:xfrm>
          <a:custGeom>
            <a:avLst/>
            <a:gdLst/>
            <a:ahLst/>
            <a:cxnLst/>
            <a:rect l="l" t="t" r="r" b="b"/>
            <a:pathLst>
              <a:path w="1752600" h="240664">
                <a:moveTo>
                  <a:pt x="0" y="240284"/>
                </a:moveTo>
                <a:lnTo>
                  <a:pt x="1752600" y="240284"/>
                </a:lnTo>
                <a:lnTo>
                  <a:pt x="1752600" y="0"/>
                </a:lnTo>
                <a:lnTo>
                  <a:pt x="0" y="0"/>
                </a:lnTo>
                <a:lnTo>
                  <a:pt x="0" y="240284"/>
                </a:lnTo>
                <a:close/>
              </a:path>
            </a:pathLst>
          </a:custGeom>
          <a:ln w="18288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1078991" y="4968240"/>
            <a:ext cx="6303645" cy="762000"/>
            <a:chOff x="1078991" y="4968240"/>
            <a:chExt cx="6303645" cy="762000"/>
          </a:xfrm>
        </p:grpSpPr>
        <p:sp>
          <p:nvSpPr>
            <p:cNvPr id="13" name="object 13"/>
            <p:cNvSpPr/>
            <p:nvPr/>
          </p:nvSpPr>
          <p:spPr>
            <a:xfrm>
              <a:off x="1091183" y="4980432"/>
              <a:ext cx="6278880" cy="737870"/>
            </a:xfrm>
            <a:custGeom>
              <a:avLst/>
              <a:gdLst/>
              <a:ahLst/>
              <a:cxnLst/>
              <a:rect l="l" t="t" r="r" b="b"/>
              <a:pathLst>
                <a:path w="6278880" h="737870">
                  <a:moveTo>
                    <a:pt x="6278879" y="0"/>
                  </a:moveTo>
                  <a:lnTo>
                    <a:pt x="0" y="0"/>
                  </a:lnTo>
                  <a:lnTo>
                    <a:pt x="0" y="737362"/>
                  </a:lnTo>
                  <a:lnTo>
                    <a:pt x="6278879" y="737362"/>
                  </a:lnTo>
                  <a:lnTo>
                    <a:pt x="6278879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91183" y="4980432"/>
              <a:ext cx="6278880" cy="737870"/>
            </a:xfrm>
            <a:custGeom>
              <a:avLst/>
              <a:gdLst/>
              <a:ahLst/>
              <a:cxnLst/>
              <a:rect l="l" t="t" r="r" b="b"/>
              <a:pathLst>
                <a:path w="6278880" h="737870">
                  <a:moveTo>
                    <a:pt x="0" y="737362"/>
                  </a:moveTo>
                  <a:lnTo>
                    <a:pt x="6278879" y="737362"/>
                  </a:lnTo>
                  <a:lnTo>
                    <a:pt x="6278879" y="0"/>
                  </a:lnTo>
                  <a:lnTo>
                    <a:pt x="0" y="0"/>
                  </a:lnTo>
                  <a:lnTo>
                    <a:pt x="0" y="737362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194816" y="3846702"/>
            <a:ext cx="3679825" cy="8712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890">
              <a:lnSpc>
                <a:spcPts val="2370"/>
              </a:lnSpc>
              <a:spcBef>
                <a:spcPts val="90"/>
              </a:spcBef>
            </a:pPr>
            <a:r>
              <a:rPr sz="2000" b="1" spc="-25" dirty="0">
                <a:solidFill>
                  <a:srgbClr val="FF0033"/>
                </a:solidFill>
                <a:latin typeface="Courier New"/>
                <a:cs typeface="Courier New"/>
              </a:rPr>
              <a:t>OR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ts val="2130"/>
              </a:lnSpc>
              <a:tabLst>
                <a:tab pos="1776095" algn="l"/>
              </a:tabLst>
            </a:pPr>
            <a:r>
              <a:rPr sz="1800" b="1" dirty="0">
                <a:latin typeface="Courier New"/>
                <a:cs typeface="Courier New"/>
              </a:rPr>
              <a:t>ALTER</a:t>
            </a:r>
            <a:r>
              <a:rPr sz="1800" b="1" spc="-180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TABLE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table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  <a:tabLst>
                <a:tab pos="820419" algn="l"/>
              </a:tabLst>
            </a:pPr>
            <a:r>
              <a:rPr sz="1800" b="1" spc="-25" dirty="0">
                <a:latin typeface="Courier New"/>
                <a:cs typeface="Courier New"/>
              </a:rPr>
              <a:t>SET</a:t>
            </a:r>
            <a:r>
              <a:rPr sz="1800" b="1" dirty="0">
                <a:latin typeface="Courier New"/>
                <a:cs typeface="Courier New"/>
              </a:rPr>
              <a:t>	UNUSED</a:t>
            </a:r>
            <a:r>
              <a:rPr sz="1800" b="1" spc="-9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COLUMN</a:t>
            </a:r>
            <a:r>
              <a:rPr sz="1800" b="1" spc="-80" dirty="0">
                <a:latin typeface="Courier New"/>
                <a:cs typeface="Courier New"/>
              </a:rPr>
              <a:t> </a:t>
            </a:r>
            <a:r>
              <a:rPr sz="1800" b="1" i="1" spc="-10" dirty="0">
                <a:latin typeface="Courier New"/>
                <a:cs typeface="Courier New"/>
              </a:rPr>
              <a:t>column;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091183" y="4980432"/>
            <a:ext cx="6278880" cy="73787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450"/>
              </a:spcBef>
            </a:pPr>
            <a:r>
              <a:rPr sz="1800" b="1" dirty="0">
                <a:latin typeface="Courier New"/>
                <a:cs typeface="Courier New"/>
              </a:rPr>
              <a:t>ALTER</a:t>
            </a:r>
            <a:r>
              <a:rPr sz="1800" b="1" spc="-8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TABLE</a:t>
            </a:r>
            <a:r>
              <a:rPr sz="1800" b="1" spc="-95" dirty="0">
                <a:latin typeface="Courier New"/>
                <a:cs typeface="Courier New"/>
              </a:rPr>
              <a:t> </a:t>
            </a:r>
            <a:r>
              <a:rPr sz="1800" b="1" i="1" spc="-20" dirty="0">
                <a:latin typeface="Courier New"/>
                <a:cs typeface="Courier New"/>
              </a:rPr>
              <a:t>table</a:t>
            </a:r>
            <a:endParaRPr sz="1800" dirty="0">
              <a:latin typeface="Courier New"/>
              <a:cs typeface="Courier New"/>
            </a:endParaRPr>
          </a:p>
          <a:p>
            <a:pPr marL="103505">
              <a:lnSpc>
                <a:spcPct val="100000"/>
              </a:lnSpc>
              <a:tabLst>
                <a:tab pos="923925" algn="l"/>
              </a:tabLst>
            </a:pPr>
            <a:r>
              <a:rPr sz="1800" b="1" spc="-20" dirty="0">
                <a:latin typeface="Courier New"/>
                <a:cs typeface="Courier New"/>
              </a:rPr>
              <a:t>DROP</a:t>
            </a:r>
            <a:r>
              <a:rPr sz="1800" b="1" dirty="0">
                <a:latin typeface="Courier New"/>
                <a:cs typeface="Courier New"/>
              </a:rPr>
              <a:t>	UNUSED</a:t>
            </a:r>
            <a:r>
              <a:rPr sz="1800" b="1" spc="-11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COLUMNS;</a:t>
            </a:r>
            <a:endParaRPr sz="1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8600"/>
            <a:ext cx="8458200" cy="1692771"/>
          </a:xfrm>
        </p:spPr>
        <p:txBody>
          <a:bodyPr/>
          <a:lstStyle/>
          <a:p>
            <a:r>
              <a:rPr lang="en-US" dirty="0"/>
              <a:t>ALTER TABLE employees SET UNUSED </a:t>
            </a:r>
            <a:r>
              <a:rPr lang="en-US" dirty="0" smtClean="0"/>
              <a:t>(</a:t>
            </a:r>
            <a:r>
              <a:rPr lang="en-US" dirty="0" err="1" smtClean="0"/>
              <a:t>last_name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/>
              <a:t>ALTER TABLE employees DROP UNUSED COLUMNS;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303672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2204720">
              <a:lnSpc>
                <a:spcPct val="100000"/>
              </a:lnSpc>
              <a:spcBef>
                <a:spcPts val="110"/>
              </a:spcBef>
            </a:pPr>
            <a:r>
              <a:rPr dirty="0"/>
              <a:t>Dropping</a:t>
            </a:r>
            <a:r>
              <a:rPr spc="-40" dirty="0"/>
              <a:t> </a:t>
            </a:r>
            <a:r>
              <a:rPr dirty="0"/>
              <a:t>a</a:t>
            </a:r>
            <a:r>
              <a:rPr spc="-75" dirty="0"/>
              <a:t> </a:t>
            </a:r>
            <a:r>
              <a:rPr spc="-20" dirty="0"/>
              <a:t>Table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3211" y="1798932"/>
            <a:ext cx="6905625" cy="167703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417830" indent="-405130">
              <a:lnSpc>
                <a:spcPct val="100000"/>
              </a:lnSpc>
              <a:spcBef>
                <a:spcPts val="254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2200" b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and structure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2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deleted.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79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Any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pending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transactions</a:t>
            </a:r>
            <a:r>
              <a:rPr sz="22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committed.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81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22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indexes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dropped.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55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FFFFFF"/>
                </a:solidFill>
                <a:latin typeface="Arial"/>
                <a:cs typeface="Arial"/>
              </a:rPr>
              <a:t>cannot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roll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back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DROP</a:t>
            </a:r>
            <a:r>
              <a:rPr sz="2200" b="1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TABLE</a:t>
            </a:r>
            <a:r>
              <a:rPr sz="2200" b="1" spc="-6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statement.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83919" y="3800855"/>
            <a:ext cx="7555865" cy="786765"/>
            <a:chOff x="883919" y="3800855"/>
            <a:chExt cx="7555865" cy="786765"/>
          </a:xfrm>
        </p:grpSpPr>
        <p:sp>
          <p:nvSpPr>
            <p:cNvPr id="6" name="object 6"/>
            <p:cNvSpPr/>
            <p:nvPr/>
          </p:nvSpPr>
          <p:spPr>
            <a:xfrm>
              <a:off x="896111" y="3813047"/>
              <a:ext cx="7531734" cy="762000"/>
            </a:xfrm>
            <a:custGeom>
              <a:avLst/>
              <a:gdLst/>
              <a:ahLst/>
              <a:cxnLst/>
              <a:rect l="l" t="t" r="r" b="b"/>
              <a:pathLst>
                <a:path w="7531734" h="762000">
                  <a:moveTo>
                    <a:pt x="7531481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7531481" y="762000"/>
                  </a:lnTo>
                  <a:lnTo>
                    <a:pt x="7531481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6111" y="3813047"/>
              <a:ext cx="7531734" cy="762000"/>
            </a:xfrm>
            <a:custGeom>
              <a:avLst/>
              <a:gdLst/>
              <a:ahLst/>
              <a:cxnLst/>
              <a:rect l="l" t="t" r="r" b="b"/>
              <a:pathLst>
                <a:path w="7531734" h="762000">
                  <a:moveTo>
                    <a:pt x="0" y="762000"/>
                  </a:moveTo>
                  <a:lnTo>
                    <a:pt x="7531481" y="762000"/>
                  </a:lnTo>
                  <a:lnTo>
                    <a:pt x="7531481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96111" y="3813047"/>
            <a:ext cx="7531734" cy="76200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234950">
              <a:lnSpc>
                <a:spcPct val="100000"/>
              </a:lnSpc>
              <a:spcBef>
                <a:spcPts val="515"/>
              </a:spcBef>
            </a:pPr>
            <a:r>
              <a:rPr sz="1800" b="1" dirty="0">
                <a:latin typeface="Courier New"/>
                <a:cs typeface="Courier New"/>
              </a:rPr>
              <a:t>DROP</a:t>
            </a:r>
            <a:r>
              <a:rPr sz="1800" b="1" spc="-5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TABLE</a:t>
            </a:r>
            <a:r>
              <a:rPr sz="1800" b="1" spc="-7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dept80;</a:t>
            </a:r>
            <a:endParaRPr sz="1800">
              <a:latin typeface="Courier New"/>
              <a:cs typeface="Courier New"/>
            </a:endParaRPr>
          </a:p>
          <a:p>
            <a:pPr marL="234950">
              <a:lnSpc>
                <a:spcPct val="100000"/>
              </a:lnSpc>
            </a:pPr>
            <a:r>
              <a:rPr sz="1800" b="1" dirty="0">
                <a:solidFill>
                  <a:srgbClr val="FF3300"/>
                </a:solidFill>
                <a:latin typeface="Courier New"/>
                <a:cs typeface="Courier New"/>
              </a:rPr>
              <a:t>Table</a:t>
            </a:r>
            <a:r>
              <a:rPr sz="1800" b="1" spc="-50" dirty="0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3300"/>
                </a:solidFill>
                <a:latin typeface="Courier New"/>
                <a:cs typeface="Courier New"/>
              </a:rPr>
              <a:t>dropped.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905510">
              <a:lnSpc>
                <a:spcPct val="100000"/>
              </a:lnSpc>
              <a:spcBef>
                <a:spcPts val="110"/>
              </a:spcBef>
            </a:pPr>
            <a:r>
              <a:rPr dirty="0"/>
              <a:t>Changing</a:t>
            </a:r>
            <a:r>
              <a:rPr spc="-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Name</a:t>
            </a:r>
            <a:r>
              <a:rPr spc="-3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an</a:t>
            </a:r>
            <a:r>
              <a:rPr spc="-85" dirty="0"/>
              <a:t> </a:t>
            </a:r>
            <a:r>
              <a:rPr spc="-10" dirty="0"/>
              <a:t>Object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60119" y="2618232"/>
            <a:ext cx="7479665" cy="731520"/>
            <a:chOff x="960119" y="2618232"/>
            <a:chExt cx="7479665" cy="731520"/>
          </a:xfrm>
        </p:grpSpPr>
        <p:sp>
          <p:nvSpPr>
            <p:cNvPr id="5" name="object 5"/>
            <p:cNvSpPr/>
            <p:nvPr/>
          </p:nvSpPr>
          <p:spPr>
            <a:xfrm>
              <a:off x="972311" y="2630424"/>
              <a:ext cx="7455534" cy="707390"/>
            </a:xfrm>
            <a:custGeom>
              <a:avLst/>
              <a:gdLst/>
              <a:ahLst/>
              <a:cxnLst/>
              <a:rect l="l" t="t" r="r" b="b"/>
              <a:pathLst>
                <a:path w="7455534" h="707389">
                  <a:moveTo>
                    <a:pt x="7455281" y="0"/>
                  </a:moveTo>
                  <a:lnTo>
                    <a:pt x="0" y="0"/>
                  </a:lnTo>
                  <a:lnTo>
                    <a:pt x="0" y="706881"/>
                  </a:lnTo>
                  <a:lnTo>
                    <a:pt x="7455281" y="706881"/>
                  </a:lnTo>
                  <a:lnTo>
                    <a:pt x="7455281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72311" y="2630424"/>
              <a:ext cx="7455534" cy="707390"/>
            </a:xfrm>
            <a:custGeom>
              <a:avLst/>
              <a:gdLst/>
              <a:ahLst/>
              <a:cxnLst/>
              <a:rect l="l" t="t" r="r" b="b"/>
              <a:pathLst>
                <a:path w="7455534" h="707389">
                  <a:moveTo>
                    <a:pt x="0" y="706881"/>
                  </a:moveTo>
                  <a:lnTo>
                    <a:pt x="7455281" y="706881"/>
                  </a:lnTo>
                  <a:lnTo>
                    <a:pt x="7455281" y="0"/>
                  </a:lnTo>
                  <a:lnTo>
                    <a:pt x="0" y="0"/>
                  </a:lnTo>
                  <a:lnTo>
                    <a:pt x="0" y="70688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37971" y="1839544"/>
            <a:ext cx="7048500" cy="6553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17830" indent="-405130">
              <a:lnSpc>
                <a:spcPts val="2475"/>
              </a:lnSpc>
              <a:spcBef>
                <a:spcPts val="11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change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name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table,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view,</a:t>
            </a:r>
            <a:r>
              <a:rPr sz="22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sequence,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475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synonym,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execute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RENAME</a:t>
            </a:r>
            <a:r>
              <a:rPr sz="2200" b="1" spc="-6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statement.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72311" y="2630423"/>
            <a:ext cx="7455534" cy="70739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264795" marR="3526790">
              <a:lnSpc>
                <a:spcPct val="100000"/>
              </a:lnSpc>
              <a:spcBef>
                <a:spcPts val="285"/>
              </a:spcBef>
            </a:pPr>
            <a:r>
              <a:rPr sz="1800" b="1" dirty="0">
                <a:latin typeface="Courier New"/>
                <a:cs typeface="Courier New"/>
              </a:rPr>
              <a:t>RENAME</a:t>
            </a:r>
            <a:r>
              <a:rPr sz="1800" b="1" spc="-8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dept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TO</a:t>
            </a:r>
            <a:r>
              <a:rPr sz="1800" b="1" spc="-18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detail_dept; </a:t>
            </a:r>
            <a:r>
              <a:rPr sz="1800" b="1" dirty="0">
                <a:solidFill>
                  <a:srgbClr val="FF3300"/>
                </a:solidFill>
                <a:latin typeface="Courier New"/>
                <a:cs typeface="Courier New"/>
              </a:rPr>
              <a:t>Table</a:t>
            </a:r>
            <a:r>
              <a:rPr sz="1800" b="1" spc="-40" dirty="0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3300"/>
                </a:solidFill>
                <a:latin typeface="Courier New"/>
                <a:cs typeface="Courier New"/>
              </a:rPr>
              <a:t>renamed.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7971" y="3480561"/>
            <a:ext cx="531431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7830" indent="-405130">
              <a:lnSpc>
                <a:spcPct val="100000"/>
              </a:lnSpc>
              <a:spcBef>
                <a:spcPts val="10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must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owner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of the</a:t>
            </a:r>
            <a:r>
              <a:rPr sz="2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object.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867655" y="1725167"/>
            <a:ext cx="2993390" cy="1579245"/>
            <a:chOff x="4867655" y="1725167"/>
            <a:chExt cx="2993390" cy="157924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67655" y="1725167"/>
              <a:ext cx="2993136" cy="157886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398007" y="1758695"/>
              <a:ext cx="2414270" cy="1490345"/>
            </a:xfrm>
            <a:custGeom>
              <a:avLst/>
              <a:gdLst/>
              <a:ahLst/>
              <a:cxnLst/>
              <a:rect l="l" t="t" r="r" b="b"/>
              <a:pathLst>
                <a:path w="2414270" h="1490345">
                  <a:moveTo>
                    <a:pt x="0" y="1489964"/>
                  </a:moveTo>
                  <a:lnTo>
                    <a:pt x="2413762" y="1489964"/>
                  </a:lnTo>
                  <a:lnTo>
                    <a:pt x="2413762" y="0"/>
                  </a:lnTo>
                  <a:lnTo>
                    <a:pt x="0" y="0"/>
                  </a:lnTo>
                  <a:lnTo>
                    <a:pt x="0" y="1489964"/>
                  </a:lnTo>
                  <a:close/>
                </a:path>
              </a:pathLst>
            </a:custGeom>
            <a:ln w="24384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49878" y="539572"/>
            <a:ext cx="243586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Non-</a:t>
            </a:r>
            <a:r>
              <a:rPr spc="-10" dirty="0"/>
              <a:t>Equijoins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36980" y="1300352"/>
            <a:ext cx="139255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solidFill>
                  <a:srgbClr val="FFFFFF"/>
                </a:solidFill>
                <a:latin typeface="Courier New"/>
                <a:cs typeface="Courier New"/>
              </a:rPr>
              <a:t>EMPLOYEES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05325" y="1300352"/>
            <a:ext cx="154749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solidFill>
                  <a:srgbClr val="FFFFFF"/>
                </a:solidFill>
                <a:latin typeface="Courier New"/>
                <a:cs typeface="Courier New"/>
              </a:rPr>
              <a:t>JOB_GRADES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98185" y="4156471"/>
            <a:ext cx="3091815" cy="1733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2000"/>
              </a:lnSpc>
              <a:spcBef>
                <a:spcPts val="105"/>
              </a:spcBef>
            </a:pPr>
            <a:r>
              <a:rPr sz="2000" b="1" dirty="0">
                <a:solidFill>
                  <a:srgbClr val="FFFFCC"/>
                </a:solidFill>
                <a:latin typeface="Arial"/>
                <a:cs typeface="Arial"/>
              </a:rPr>
              <a:t>Salary</a:t>
            </a:r>
            <a:r>
              <a:rPr sz="2000" b="1" spc="-50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CC"/>
                </a:solidFill>
                <a:latin typeface="Arial"/>
                <a:cs typeface="Arial"/>
              </a:rPr>
              <a:t>in</a:t>
            </a:r>
            <a:r>
              <a:rPr sz="2000" b="1" spc="-45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CC"/>
                </a:solidFill>
                <a:latin typeface="Arial"/>
                <a:cs typeface="Arial"/>
              </a:rPr>
              <a:t>the</a:t>
            </a:r>
            <a:r>
              <a:rPr sz="2000" b="1" spc="-60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CC"/>
                </a:solidFill>
                <a:latin typeface="Courier New"/>
                <a:cs typeface="Courier New"/>
              </a:rPr>
              <a:t>EMPLOYEES </a:t>
            </a:r>
            <a:r>
              <a:rPr sz="2000" b="1" dirty="0">
                <a:solidFill>
                  <a:srgbClr val="FFFFCC"/>
                </a:solidFill>
                <a:latin typeface="Arial"/>
                <a:cs typeface="Arial"/>
              </a:rPr>
              <a:t>table</a:t>
            </a:r>
            <a:r>
              <a:rPr sz="2000" b="1" spc="-65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CC"/>
                </a:solidFill>
                <a:latin typeface="Arial"/>
                <a:cs typeface="Arial"/>
              </a:rPr>
              <a:t>must</a:t>
            </a:r>
            <a:r>
              <a:rPr sz="2000" b="1" spc="-60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CC"/>
                </a:solidFill>
                <a:latin typeface="Arial"/>
                <a:cs typeface="Arial"/>
              </a:rPr>
              <a:t>be</a:t>
            </a:r>
            <a:r>
              <a:rPr sz="2000" b="1" spc="-70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CC"/>
                </a:solidFill>
                <a:latin typeface="Arial"/>
                <a:cs typeface="Arial"/>
              </a:rPr>
              <a:t>between </a:t>
            </a:r>
            <a:r>
              <a:rPr sz="2000" b="1" dirty="0">
                <a:solidFill>
                  <a:srgbClr val="FFFFCC"/>
                </a:solidFill>
                <a:latin typeface="Arial"/>
                <a:cs typeface="Arial"/>
              </a:rPr>
              <a:t>lowest</a:t>
            </a:r>
            <a:r>
              <a:rPr sz="2000" b="1" spc="-114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CC"/>
                </a:solidFill>
                <a:latin typeface="Arial"/>
                <a:cs typeface="Arial"/>
              </a:rPr>
              <a:t>salary</a:t>
            </a:r>
            <a:r>
              <a:rPr sz="2000" b="1" spc="-55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CC"/>
                </a:solidFill>
                <a:latin typeface="Arial"/>
                <a:cs typeface="Arial"/>
              </a:rPr>
              <a:t>and</a:t>
            </a:r>
            <a:r>
              <a:rPr sz="2000" b="1" spc="-105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CC"/>
                </a:solidFill>
                <a:latin typeface="Arial"/>
                <a:cs typeface="Arial"/>
              </a:rPr>
              <a:t>highest </a:t>
            </a:r>
            <a:r>
              <a:rPr sz="2000" b="1" dirty="0">
                <a:solidFill>
                  <a:srgbClr val="FFFFCC"/>
                </a:solidFill>
                <a:latin typeface="Arial"/>
                <a:cs typeface="Arial"/>
              </a:rPr>
              <a:t>salary</a:t>
            </a:r>
            <a:r>
              <a:rPr sz="2000" b="1" spc="-55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CC"/>
                </a:solidFill>
                <a:latin typeface="Arial"/>
                <a:cs typeface="Arial"/>
              </a:rPr>
              <a:t>in</a:t>
            </a:r>
            <a:r>
              <a:rPr sz="2000" b="1" spc="-60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CC"/>
                </a:solidFill>
                <a:latin typeface="Arial"/>
                <a:cs typeface="Arial"/>
              </a:rPr>
              <a:t>the</a:t>
            </a:r>
            <a:r>
              <a:rPr sz="2000" b="1" spc="-60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CC"/>
                </a:solidFill>
                <a:latin typeface="Courier New"/>
                <a:cs typeface="Courier New"/>
              </a:rPr>
              <a:t>JOB_GRADES </a:t>
            </a:r>
            <a:r>
              <a:rPr sz="2000" b="1" spc="-10" dirty="0">
                <a:solidFill>
                  <a:srgbClr val="FFFFCC"/>
                </a:solidFill>
                <a:latin typeface="Arial"/>
                <a:cs typeface="Arial"/>
              </a:rPr>
              <a:t>table.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224528" y="4309871"/>
            <a:ext cx="940435" cy="204470"/>
            <a:chOff x="4224528" y="4309871"/>
            <a:chExt cx="940435" cy="204470"/>
          </a:xfrm>
        </p:grpSpPr>
        <p:sp>
          <p:nvSpPr>
            <p:cNvPr id="11" name="object 11"/>
            <p:cNvSpPr/>
            <p:nvPr/>
          </p:nvSpPr>
          <p:spPr>
            <a:xfrm>
              <a:off x="4445508" y="4411979"/>
              <a:ext cx="719455" cy="0"/>
            </a:xfrm>
            <a:custGeom>
              <a:avLst/>
              <a:gdLst/>
              <a:ahLst/>
              <a:cxnLst/>
              <a:rect l="l" t="t" r="r" b="b"/>
              <a:pathLst>
                <a:path w="719454">
                  <a:moveTo>
                    <a:pt x="0" y="0"/>
                  </a:moveTo>
                  <a:lnTo>
                    <a:pt x="719201" y="0"/>
                  </a:lnTo>
                </a:path>
              </a:pathLst>
            </a:custGeom>
            <a:ln w="51816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24528" y="4309871"/>
              <a:ext cx="332105" cy="204470"/>
            </a:xfrm>
            <a:custGeom>
              <a:avLst/>
              <a:gdLst/>
              <a:ahLst/>
              <a:cxnLst/>
              <a:rect l="l" t="t" r="r" b="b"/>
              <a:pathLst>
                <a:path w="332104" h="204470">
                  <a:moveTo>
                    <a:pt x="331724" y="0"/>
                  </a:moveTo>
                  <a:lnTo>
                    <a:pt x="0" y="103504"/>
                  </a:lnTo>
                  <a:lnTo>
                    <a:pt x="331724" y="203961"/>
                  </a:lnTo>
                  <a:lnTo>
                    <a:pt x="228219" y="103504"/>
                  </a:lnTo>
                  <a:lnTo>
                    <a:pt x="331724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9096" y="5108447"/>
            <a:ext cx="2941319" cy="228599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1149096" y="1752600"/>
            <a:ext cx="2999740" cy="3209925"/>
            <a:chOff x="1149096" y="1752600"/>
            <a:chExt cx="2999740" cy="3209925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9096" y="1752600"/>
              <a:ext cx="2999231" cy="320954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035808" y="1804415"/>
              <a:ext cx="1024255" cy="3127375"/>
            </a:xfrm>
            <a:custGeom>
              <a:avLst/>
              <a:gdLst/>
              <a:ahLst/>
              <a:cxnLst/>
              <a:rect l="l" t="t" r="r" b="b"/>
              <a:pathLst>
                <a:path w="1024254" h="3127375">
                  <a:moveTo>
                    <a:pt x="0" y="3127120"/>
                  </a:moveTo>
                  <a:lnTo>
                    <a:pt x="1024000" y="3127120"/>
                  </a:lnTo>
                  <a:lnTo>
                    <a:pt x="1024000" y="0"/>
                  </a:lnTo>
                  <a:lnTo>
                    <a:pt x="0" y="0"/>
                  </a:lnTo>
                  <a:lnTo>
                    <a:pt x="0" y="3127120"/>
                  </a:lnTo>
                  <a:close/>
                </a:path>
              </a:pathLst>
            </a:custGeom>
            <a:ln w="24384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130300" y="4737938"/>
            <a:ext cx="3308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2077085">
              <a:lnSpc>
                <a:spcPct val="100000"/>
              </a:lnSpc>
              <a:spcBef>
                <a:spcPts val="110"/>
              </a:spcBef>
            </a:pPr>
            <a:r>
              <a:rPr dirty="0"/>
              <a:t>Truncating</a:t>
            </a:r>
            <a:r>
              <a:rPr spc="-65" dirty="0"/>
              <a:t> </a:t>
            </a:r>
            <a:r>
              <a:rPr dirty="0"/>
              <a:t>a</a:t>
            </a:r>
            <a:r>
              <a:rPr spc="-60" dirty="0"/>
              <a:t> </a:t>
            </a:r>
            <a:r>
              <a:rPr spc="-20" dirty="0"/>
              <a:t>Table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02208" y="2990088"/>
            <a:ext cx="7538084" cy="795655"/>
            <a:chOff x="902208" y="2990088"/>
            <a:chExt cx="7538084" cy="795655"/>
          </a:xfrm>
        </p:grpSpPr>
        <p:sp>
          <p:nvSpPr>
            <p:cNvPr id="5" name="object 5"/>
            <p:cNvSpPr/>
            <p:nvPr/>
          </p:nvSpPr>
          <p:spPr>
            <a:xfrm>
              <a:off x="914400" y="3002280"/>
              <a:ext cx="7513320" cy="770890"/>
            </a:xfrm>
            <a:custGeom>
              <a:avLst/>
              <a:gdLst/>
              <a:ahLst/>
              <a:cxnLst/>
              <a:rect l="l" t="t" r="r" b="b"/>
              <a:pathLst>
                <a:path w="7513320" h="770889">
                  <a:moveTo>
                    <a:pt x="7513320" y="0"/>
                  </a:moveTo>
                  <a:lnTo>
                    <a:pt x="0" y="0"/>
                  </a:lnTo>
                  <a:lnTo>
                    <a:pt x="0" y="770763"/>
                  </a:lnTo>
                  <a:lnTo>
                    <a:pt x="7513320" y="770763"/>
                  </a:lnTo>
                  <a:lnTo>
                    <a:pt x="751332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4400" y="3002280"/>
              <a:ext cx="7513320" cy="770890"/>
            </a:xfrm>
            <a:custGeom>
              <a:avLst/>
              <a:gdLst/>
              <a:ahLst/>
              <a:cxnLst/>
              <a:rect l="l" t="t" r="r" b="b"/>
              <a:pathLst>
                <a:path w="7513320" h="770889">
                  <a:moveTo>
                    <a:pt x="0" y="770763"/>
                  </a:moveTo>
                  <a:lnTo>
                    <a:pt x="7513320" y="770763"/>
                  </a:lnTo>
                  <a:lnTo>
                    <a:pt x="7513320" y="0"/>
                  </a:lnTo>
                  <a:lnTo>
                    <a:pt x="0" y="0"/>
                  </a:lnTo>
                  <a:lnTo>
                    <a:pt x="0" y="770763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38580" y="1652475"/>
            <a:ext cx="6486525" cy="1345565"/>
          </a:xfrm>
          <a:prstGeom prst="rect">
            <a:avLst/>
          </a:prstGeom>
        </p:spPr>
        <p:txBody>
          <a:bodyPr vert="horz" wrap="square" lIns="0" tIns="163830" rIns="0" bIns="0" rtlCol="0">
            <a:spAutoFit/>
          </a:bodyPr>
          <a:lstStyle/>
          <a:p>
            <a:pPr marL="417830" indent="-405130">
              <a:lnSpc>
                <a:spcPct val="100000"/>
              </a:lnSpc>
              <a:spcBef>
                <a:spcPts val="129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TRUNCATE</a:t>
            </a:r>
            <a:r>
              <a:rPr sz="2200" b="1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TABLE</a:t>
            </a:r>
            <a:r>
              <a:rPr sz="2200" b="1" spc="-6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statement:</a:t>
            </a:r>
            <a:endParaRPr sz="2200">
              <a:latin typeface="Arial"/>
              <a:cs typeface="Arial"/>
            </a:endParaRPr>
          </a:p>
          <a:p>
            <a:pPr marL="933450" lvl="1" indent="-402590">
              <a:lnSpc>
                <a:spcPct val="100000"/>
              </a:lnSpc>
              <a:spcBef>
                <a:spcPts val="1065"/>
              </a:spcBef>
              <a:buClr>
                <a:srgbClr val="FF3300"/>
              </a:buClr>
              <a:buFont typeface="Arial"/>
              <a:buChar char="–"/>
              <a:tabLst>
                <a:tab pos="933450" algn="l"/>
              </a:tabLst>
            </a:pP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Removes</a:t>
            </a:r>
            <a:r>
              <a:rPr sz="20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rows</a:t>
            </a: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endParaRPr sz="2000">
              <a:latin typeface="Arial"/>
              <a:cs typeface="Arial"/>
            </a:endParaRPr>
          </a:p>
          <a:p>
            <a:pPr marL="933450" lvl="1" indent="-402590">
              <a:lnSpc>
                <a:spcPct val="100000"/>
              </a:lnSpc>
              <a:spcBef>
                <a:spcPts val="695"/>
              </a:spcBef>
              <a:buClr>
                <a:srgbClr val="FF3300"/>
              </a:buClr>
              <a:buFont typeface="Arial"/>
              <a:buChar char="–"/>
              <a:tabLst>
                <a:tab pos="933450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Releases</a:t>
            </a:r>
            <a:r>
              <a:rPr sz="2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storage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space</a:t>
            </a:r>
            <a:r>
              <a:rPr sz="20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r>
              <a:rPr sz="20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14400" y="3002279"/>
            <a:ext cx="7513320" cy="77089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16535">
              <a:lnSpc>
                <a:spcPct val="100000"/>
              </a:lnSpc>
              <a:spcBef>
                <a:spcPts val="400"/>
              </a:spcBef>
            </a:pPr>
            <a:r>
              <a:rPr sz="1800" b="1" dirty="0">
                <a:latin typeface="Courier New"/>
                <a:cs typeface="Courier New"/>
              </a:rPr>
              <a:t>TRUNCATE</a:t>
            </a:r>
            <a:r>
              <a:rPr sz="1800" b="1" spc="-14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TABLE</a:t>
            </a:r>
            <a:r>
              <a:rPr sz="1800" b="1" spc="-14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detail_dept;</a:t>
            </a:r>
            <a:endParaRPr sz="1800">
              <a:latin typeface="Courier New"/>
              <a:cs typeface="Courier New"/>
            </a:endParaRPr>
          </a:p>
          <a:p>
            <a:pPr marL="216535">
              <a:lnSpc>
                <a:spcPct val="100000"/>
              </a:lnSpc>
            </a:pPr>
            <a:r>
              <a:rPr sz="1800" b="1" dirty="0">
                <a:solidFill>
                  <a:srgbClr val="FF3300"/>
                </a:solidFill>
                <a:latin typeface="Courier New"/>
                <a:cs typeface="Courier New"/>
              </a:rPr>
              <a:t>Table</a:t>
            </a:r>
            <a:r>
              <a:rPr sz="1800" b="1" spc="-40" dirty="0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3300"/>
                </a:solidFill>
                <a:latin typeface="Courier New"/>
                <a:cs typeface="Courier New"/>
              </a:rPr>
              <a:t>truncated.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8580" y="3848861"/>
            <a:ext cx="6835140" cy="1414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7830" indent="-405130">
              <a:lnSpc>
                <a:spcPts val="2510"/>
              </a:lnSpc>
              <a:spcBef>
                <a:spcPts val="10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cannot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roll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back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row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removal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22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510"/>
              </a:lnSpc>
            </a:pP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TRUNCATE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ts val="2510"/>
              </a:lnSpc>
              <a:spcBef>
                <a:spcPts val="89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Alternatively,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you can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remove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rows</a:t>
            </a:r>
            <a:r>
              <a:rPr sz="22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200" b="1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510"/>
              </a:lnSpc>
            </a:pP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DELETE</a:t>
            </a:r>
            <a:r>
              <a:rPr sz="2200" b="1" spc="-6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statement.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304800"/>
            <a:ext cx="8535987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1849381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192530">
              <a:lnSpc>
                <a:spcPct val="100000"/>
              </a:lnSpc>
              <a:spcBef>
                <a:spcPts val="110"/>
              </a:spcBef>
            </a:pPr>
            <a:r>
              <a:rPr dirty="0"/>
              <a:t>Adding Comments</a:t>
            </a:r>
            <a:r>
              <a:rPr spc="-50" dirty="0"/>
              <a:t> </a:t>
            </a:r>
            <a:r>
              <a:rPr dirty="0"/>
              <a:t>to</a:t>
            </a:r>
            <a:r>
              <a:rPr spc="-50" dirty="0"/>
              <a:t> </a:t>
            </a:r>
            <a:r>
              <a:rPr dirty="0"/>
              <a:t>a</a:t>
            </a:r>
            <a:r>
              <a:rPr spc="-60" dirty="0"/>
              <a:t> </a:t>
            </a:r>
            <a:r>
              <a:rPr spc="-10" dirty="0"/>
              <a:t>Table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149096" y="2471927"/>
            <a:ext cx="7538084" cy="993775"/>
            <a:chOff x="1149096" y="2471927"/>
            <a:chExt cx="7538084" cy="993775"/>
          </a:xfrm>
        </p:grpSpPr>
        <p:sp>
          <p:nvSpPr>
            <p:cNvPr id="5" name="object 5"/>
            <p:cNvSpPr/>
            <p:nvPr/>
          </p:nvSpPr>
          <p:spPr>
            <a:xfrm>
              <a:off x="1161288" y="2484119"/>
              <a:ext cx="7513320" cy="969010"/>
            </a:xfrm>
            <a:custGeom>
              <a:avLst/>
              <a:gdLst/>
              <a:ahLst/>
              <a:cxnLst/>
              <a:rect l="l" t="t" r="r" b="b"/>
              <a:pathLst>
                <a:path w="7513320" h="969010">
                  <a:moveTo>
                    <a:pt x="7513319" y="0"/>
                  </a:moveTo>
                  <a:lnTo>
                    <a:pt x="0" y="0"/>
                  </a:lnTo>
                  <a:lnTo>
                    <a:pt x="0" y="968883"/>
                  </a:lnTo>
                  <a:lnTo>
                    <a:pt x="7513319" y="968883"/>
                  </a:lnTo>
                  <a:lnTo>
                    <a:pt x="7513319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61288" y="2484119"/>
              <a:ext cx="7513320" cy="969010"/>
            </a:xfrm>
            <a:custGeom>
              <a:avLst/>
              <a:gdLst/>
              <a:ahLst/>
              <a:cxnLst/>
              <a:rect l="l" t="t" r="r" b="b"/>
              <a:pathLst>
                <a:path w="7513320" h="969010">
                  <a:moveTo>
                    <a:pt x="0" y="968883"/>
                  </a:moveTo>
                  <a:lnTo>
                    <a:pt x="7513319" y="968883"/>
                  </a:lnTo>
                  <a:lnTo>
                    <a:pt x="7513319" y="0"/>
                  </a:lnTo>
                  <a:lnTo>
                    <a:pt x="0" y="0"/>
                  </a:lnTo>
                  <a:lnTo>
                    <a:pt x="0" y="968883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92835" y="1839544"/>
            <a:ext cx="7518400" cy="6553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17830" indent="-405130">
              <a:lnSpc>
                <a:spcPts val="2475"/>
              </a:lnSpc>
              <a:spcBef>
                <a:spcPts val="11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add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comments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475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COMMENT</a:t>
            </a:r>
            <a:r>
              <a:rPr sz="2200" b="1" spc="-6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statement.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61288" y="2484120"/>
            <a:ext cx="7513320" cy="96901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54940" marR="3783965" algn="just">
              <a:lnSpc>
                <a:spcPct val="100000"/>
              </a:lnSpc>
              <a:spcBef>
                <a:spcPts val="235"/>
              </a:spcBef>
            </a:pPr>
            <a:r>
              <a:rPr sz="1800" b="1" dirty="0">
                <a:latin typeface="Courier New"/>
                <a:cs typeface="Courier New"/>
              </a:rPr>
              <a:t>COMMENT ON TABLE</a:t>
            </a:r>
            <a:r>
              <a:rPr sz="1800" b="1" spc="2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employees </a:t>
            </a:r>
            <a:r>
              <a:rPr sz="1800" b="1" dirty="0">
                <a:latin typeface="Courier New"/>
                <a:cs typeface="Courier New"/>
              </a:rPr>
              <a:t>IS</a:t>
            </a:r>
            <a:r>
              <a:rPr sz="1800" b="1" spc="6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'Employee </a:t>
            </a:r>
            <a:r>
              <a:rPr sz="1800" b="1" spc="-10" dirty="0">
                <a:latin typeface="Courier New"/>
                <a:cs typeface="Courier New"/>
              </a:rPr>
              <a:t>Information'; </a:t>
            </a:r>
            <a:r>
              <a:rPr sz="1800" b="1" dirty="0">
                <a:solidFill>
                  <a:srgbClr val="FF3300"/>
                </a:solidFill>
                <a:latin typeface="Courier New"/>
                <a:cs typeface="Courier New"/>
              </a:rPr>
              <a:t>Comment</a:t>
            </a:r>
            <a:r>
              <a:rPr sz="1800" b="1" spc="-95" dirty="0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3300"/>
                </a:solidFill>
                <a:latin typeface="Courier New"/>
                <a:cs typeface="Courier New"/>
              </a:rPr>
              <a:t>created.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2835" y="3477514"/>
            <a:ext cx="7564755" cy="22078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7830" indent="-405130">
              <a:lnSpc>
                <a:spcPts val="2570"/>
              </a:lnSpc>
              <a:spcBef>
                <a:spcPts val="10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Comments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viewed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through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dictionary</a:t>
            </a:r>
            <a:endParaRPr sz="2200" dirty="0">
              <a:latin typeface="Arial"/>
              <a:cs typeface="Arial"/>
            </a:endParaRPr>
          </a:p>
          <a:p>
            <a:pPr marL="417830">
              <a:lnSpc>
                <a:spcPts val="2570"/>
              </a:lnSpc>
            </a:pP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views:</a:t>
            </a:r>
            <a:endParaRPr sz="2200" dirty="0">
              <a:latin typeface="Arial"/>
              <a:cs typeface="Arial"/>
            </a:endParaRPr>
          </a:p>
          <a:p>
            <a:pPr marL="933450" lvl="1" indent="-402590">
              <a:lnSpc>
                <a:spcPct val="100000"/>
              </a:lnSpc>
              <a:spcBef>
                <a:spcPts val="325"/>
              </a:spcBef>
              <a:buClr>
                <a:srgbClr val="FF3300"/>
              </a:buClr>
              <a:buFont typeface="Courier New"/>
              <a:buChar char="–"/>
              <a:tabLst>
                <a:tab pos="933450" algn="l"/>
              </a:tabLst>
            </a:pPr>
            <a:r>
              <a:rPr sz="2000" b="1" spc="-10" dirty="0">
                <a:solidFill>
                  <a:srgbClr val="FFFFFF"/>
                </a:solidFill>
                <a:latin typeface="Courier New"/>
                <a:cs typeface="Courier New"/>
              </a:rPr>
              <a:t>ALL_COL_COMMENTS</a:t>
            </a:r>
            <a:endParaRPr sz="2000" dirty="0">
              <a:latin typeface="Courier New"/>
              <a:cs typeface="Courier New"/>
            </a:endParaRPr>
          </a:p>
          <a:p>
            <a:pPr marL="933450" lvl="1" indent="-402590">
              <a:lnSpc>
                <a:spcPct val="100000"/>
              </a:lnSpc>
              <a:spcBef>
                <a:spcPts val="695"/>
              </a:spcBef>
              <a:buClr>
                <a:srgbClr val="FF3300"/>
              </a:buClr>
              <a:buFont typeface="Courier New"/>
              <a:buChar char="–"/>
              <a:tabLst>
                <a:tab pos="933450" algn="l"/>
              </a:tabLst>
            </a:pPr>
            <a:r>
              <a:rPr sz="2000" b="1" spc="-10" dirty="0">
                <a:solidFill>
                  <a:srgbClr val="FFFFFF"/>
                </a:solidFill>
                <a:latin typeface="Courier New"/>
                <a:cs typeface="Courier New"/>
              </a:rPr>
              <a:t>USER_COL_COMMENTS</a:t>
            </a:r>
            <a:endParaRPr sz="2000" dirty="0">
              <a:latin typeface="Courier New"/>
              <a:cs typeface="Courier New"/>
            </a:endParaRPr>
          </a:p>
          <a:p>
            <a:pPr marL="933450" lvl="1" indent="-402590">
              <a:lnSpc>
                <a:spcPct val="100000"/>
              </a:lnSpc>
              <a:spcBef>
                <a:spcPts val="720"/>
              </a:spcBef>
              <a:buClr>
                <a:srgbClr val="FF3300"/>
              </a:buClr>
              <a:buFont typeface="Courier New"/>
              <a:buChar char="–"/>
              <a:tabLst>
                <a:tab pos="933450" algn="l"/>
              </a:tabLst>
            </a:pPr>
            <a:r>
              <a:rPr sz="2000" b="1" spc="-10" dirty="0">
                <a:solidFill>
                  <a:srgbClr val="FFFFFF"/>
                </a:solidFill>
                <a:latin typeface="Courier New"/>
                <a:cs typeface="Courier New"/>
              </a:rPr>
              <a:t>ALL_TAB_COMMENTS</a:t>
            </a:r>
            <a:endParaRPr sz="2000" dirty="0">
              <a:latin typeface="Courier New"/>
              <a:cs typeface="Courier New"/>
            </a:endParaRPr>
          </a:p>
          <a:p>
            <a:pPr marL="933450" lvl="1" indent="-402590">
              <a:lnSpc>
                <a:spcPct val="100000"/>
              </a:lnSpc>
              <a:spcBef>
                <a:spcPts val="700"/>
              </a:spcBef>
              <a:buClr>
                <a:srgbClr val="FF3300"/>
              </a:buClr>
              <a:buFont typeface="Courier New"/>
              <a:buChar char="–"/>
              <a:tabLst>
                <a:tab pos="933450" algn="l"/>
              </a:tabLst>
            </a:pPr>
            <a:r>
              <a:rPr sz="2000" b="1" spc="-10" dirty="0">
                <a:solidFill>
                  <a:srgbClr val="FFFFFF"/>
                </a:solidFill>
                <a:latin typeface="Courier New"/>
                <a:cs typeface="Courier New"/>
              </a:rPr>
              <a:t>USER_TAB_COMMENTS</a:t>
            </a:r>
            <a:endParaRPr sz="2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28600"/>
            <a:ext cx="8839199" cy="440120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CREATE TABLE employees (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employee_id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NUMBER PRIMARY KEY,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employee_name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VARCHAR2(100),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hire_date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DATE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/>
              <a:t>Add a comment to the table:</a:t>
            </a: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COMMENT </a:t>
            </a:r>
            <a:r>
              <a:rPr lang="en-US" dirty="0">
                <a:solidFill>
                  <a:srgbClr val="FF0000"/>
                </a:solidFill>
              </a:rPr>
              <a:t>ON TABLE employees IS 'Stores employee data including ID, name, and hire date</a:t>
            </a:r>
            <a:r>
              <a:rPr lang="en-US" dirty="0" smtClean="0">
                <a:solidFill>
                  <a:srgbClr val="FF0000"/>
                </a:solidFill>
              </a:rPr>
              <a:t>';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/>
              <a:t>Add a comment to the </a:t>
            </a:r>
            <a:r>
              <a:rPr lang="en-US" dirty="0" err="1"/>
              <a:t>employee_id</a:t>
            </a:r>
            <a:r>
              <a:rPr lang="en-US" dirty="0"/>
              <a:t> column</a:t>
            </a:r>
            <a:r>
              <a:rPr lang="en-US" dirty="0" smtClean="0"/>
              <a:t>:</a:t>
            </a:r>
          </a:p>
          <a:p>
            <a:r>
              <a:rPr lang="en-US" dirty="0">
                <a:solidFill>
                  <a:srgbClr val="FF0000"/>
                </a:solidFill>
              </a:rPr>
              <a:t>COMMENT ON COLUMN </a:t>
            </a:r>
            <a:r>
              <a:rPr lang="en-US" dirty="0" err="1">
                <a:solidFill>
                  <a:srgbClr val="FF0000"/>
                </a:solidFill>
              </a:rPr>
              <a:t>employees.employee_id</a:t>
            </a:r>
            <a:r>
              <a:rPr lang="en-US" dirty="0">
                <a:solidFill>
                  <a:srgbClr val="FF0000"/>
                </a:solidFill>
              </a:rPr>
              <a:t> IS 'Unique identifier for each employee';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401125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3211" y="1824304"/>
            <a:ext cx="6813550" cy="2923877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SELECT </a:t>
            </a:r>
            <a:r>
              <a:rPr lang="en-US" dirty="0" err="1">
                <a:solidFill>
                  <a:srgbClr val="FF0000"/>
                </a:solidFill>
              </a:rPr>
              <a:t>column_name</a:t>
            </a:r>
            <a:r>
              <a:rPr lang="en-US" dirty="0">
                <a:solidFill>
                  <a:srgbClr val="FF0000"/>
                </a:solidFill>
              </a:rPr>
              <a:t>, comments FROM </a:t>
            </a:r>
            <a:r>
              <a:rPr lang="en-US" dirty="0" err="1">
                <a:solidFill>
                  <a:srgbClr val="FF0000"/>
                </a:solidFill>
              </a:rPr>
              <a:t>user_col_comments</a:t>
            </a:r>
            <a:r>
              <a:rPr lang="en-US" dirty="0">
                <a:solidFill>
                  <a:srgbClr val="FF0000"/>
                </a:solidFill>
              </a:rPr>
              <a:t> WHERE </a:t>
            </a:r>
            <a:r>
              <a:rPr lang="en-US" dirty="0" err="1">
                <a:solidFill>
                  <a:srgbClr val="FF0000"/>
                </a:solidFill>
              </a:rPr>
              <a:t>table_name</a:t>
            </a:r>
            <a:r>
              <a:rPr lang="en-US" dirty="0">
                <a:solidFill>
                  <a:srgbClr val="FF0000"/>
                </a:solidFill>
              </a:rPr>
              <a:t> = 'EMPLOYEES</a:t>
            </a:r>
            <a:r>
              <a:rPr lang="en-US" dirty="0" smtClean="0">
                <a:solidFill>
                  <a:srgbClr val="FF0000"/>
                </a:solidFill>
              </a:rPr>
              <a:t>';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/>
              <a:t>COLUMN_NAME | COMMENTS </a:t>
            </a:r>
            <a:r>
              <a:rPr lang="en-US" dirty="0" smtClean="0"/>
              <a:t>---------------------------- </a:t>
            </a:r>
            <a:r>
              <a:rPr lang="en-US" sz="2000" dirty="0"/>
              <a:t>EMPLOYEE_ID | Unique identifier for each employee EMPLOYEE_NAME| Name of the employee </a:t>
            </a:r>
            <a:endParaRPr lang="en-US" sz="2000" dirty="0" smtClean="0"/>
          </a:p>
          <a:p>
            <a:r>
              <a:rPr lang="en-US" sz="2000" dirty="0" smtClean="0"/>
              <a:t>HIRE_DATE </a:t>
            </a:r>
            <a:r>
              <a:rPr lang="en-US" sz="2000" dirty="0"/>
              <a:t>| Date the employee </a:t>
            </a:r>
            <a:r>
              <a:rPr lang="en-US" sz="2000"/>
              <a:t>was </a:t>
            </a:r>
            <a:r>
              <a:rPr lang="en-US" sz="2000" smtClean="0"/>
              <a:t>hired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56930348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44880" y="2356104"/>
            <a:ext cx="7296784" cy="3669665"/>
          </a:xfrm>
          <a:custGeom>
            <a:avLst/>
            <a:gdLst/>
            <a:ahLst/>
            <a:cxnLst/>
            <a:rect l="l" t="t" r="r" b="b"/>
            <a:pathLst>
              <a:path w="7296784" h="3669665">
                <a:moveTo>
                  <a:pt x="0" y="3669284"/>
                </a:moveTo>
                <a:lnTo>
                  <a:pt x="7296404" y="3669284"/>
                </a:lnTo>
                <a:lnTo>
                  <a:pt x="7296404" y="0"/>
                </a:lnTo>
                <a:lnTo>
                  <a:pt x="0" y="0"/>
                </a:lnTo>
                <a:lnTo>
                  <a:pt x="0" y="3669284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44880" y="2356104"/>
          <a:ext cx="7300595" cy="3667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6630"/>
                <a:gridCol w="5053965"/>
              </a:tblGrid>
              <a:tr h="530225">
                <a:tc>
                  <a:txBody>
                    <a:bodyPr/>
                    <a:lstStyle/>
                    <a:p>
                      <a:pPr marL="28956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Statement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68275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208279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Description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  <a:tr h="386715">
                <a:tc>
                  <a:txBody>
                    <a:bodyPr/>
                    <a:lstStyle/>
                    <a:p>
                      <a:pPr marL="28956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CREATE</a:t>
                      </a:r>
                      <a:r>
                        <a:rPr sz="1800" b="1" spc="-1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TABLE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85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208279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Creates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20" dirty="0">
                          <a:latin typeface="Arial"/>
                          <a:cs typeface="Arial"/>
                        </a:rPr>
                        <a:t>table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  <a:tr h="432434">
                <a:tc>
                  <a:txBody>
                    <a:bodyPr/>
                    <a:lstStyle/>
                    <a:p>
                      <a:pPr marL="28956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ALTER</a:t>
                      </a:r>
                      <a:r>
                        <a:rPr sz="1800" b="1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0" dirty="0">
                          <a:latin typeface="Courier New"/>
                          <a:cs typeface="Courier New"/>
                        </a:rPr>
                        <a:t>TABLE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6858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208279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Modifies</a:t>
                      </a:r>
                      <a:r>
                        <a:rPr sz="18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table</a:t>
                      </a:r>
                      <a:r>
                        <a:rPr sz="18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structures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  <a:tr h="432434">
                <a:tc>
                  <a:txBody>
                    <a:bodyPr/>
                    <a:lstStyle/>
                    <a:p>
                      <a:pPr marL="28956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DROP</a:t>
                      </a:r>
                      <a:r>
                        <a:rPr sz="1800" b="1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TABLE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5905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208279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Removes</a:t>
                      </a:r>
                      <a:r>
                        <a:rPr sz="18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rows</a:t>
                      </a:r>
                      <a:r>
                        <a:rPr sz="18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table</a:t>
                      </a:r>
                      <a:r>
                        <a:rPr sz="18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structure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  <a:tr h="691515">
                <a:tc>
                  <a:txBody>
                    <a:bodyPr/>
                    <a:lstStyle/>
                    <a:p>
                      <a:pPr marL="28956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RENAME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539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208279" marR="106108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Changes</a:t>
                      </a:r>
                      <a:r>
                        <a:rPr sz="18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name</a:t>
                      </a:r>
                      <a:r>
                        <a:rPr sz="18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table,</a:t>
                      </a:r>
                      <a:r>
                        <a:rPr sz="1800" b="1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view,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sequence,</a:t>
                      </a:r>
                      <a:r>
                        <a:rPr sz="18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synonym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28956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TRUNCATE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208279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Removes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all</a:t>
                      </a:r>
                      <a:r>
                        <a:rPr sz="18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rows</a:t>
                      </a:r>
                      <a:r>
                        <a:rPr sz="18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18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table</a:t>
                      </a:r>
                      <a:r>
                        <a:rPr sz="18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and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08279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releases</a:t>
                      </a:r>
                      <a:r>
                        <a:rPr sz="18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storage</a:t>
                      </a:r>
                      <a:r>
                        <a:rPr sz="18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20" dirty="0">
                          <a:latin typeface="Arial"/>
                          <a:cs typeface="Arial"/>
                        </a:rPr>
                        <a:t>space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  <a:tr h="518159">
                <a:tc>
                  <a:txBody>
                    <a:bodyPr/>
                    <a:lstStyle/>
                    <a:p>
                      <a:pPr marL="28956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COMMENT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5651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208279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Adds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comments</a:t>
                      </a:r>
                      <a:r>
                        <a:rPr sz="18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table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20" dirty="0">
                          <a:latin typeface="Arial"/>
                          <a:cs typeface="Arial"/>
                        </a:rPr>
                        <a:t>view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285115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Summary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0435" y="1601800"/>
            <a:ext cx="7438390" cy="680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570"/>
              </a:lnSpc>
              <a:spcBef>
                <a:spcPts val="11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lesson,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2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should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learned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how to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DDL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57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statements</a:t>
            </a:r>
            <a:r>
              <a:rPr sz="22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create,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alter,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drop,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rename</a:t>
            </a:r>
            <a:r>
              <a:rPr sz="2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tables.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71342" y="539572"/>
            <a:ext cx="318452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591310" algn="l"/>
              </a:tabLst>
            </a:pPr>
            <a:r>
              <a:rPr spc="-10" dirty="0"/>
              <a:t>Practice</a:t>
            </a:r>
            <a:r>
              <a:rPr dirty="0"/>
              <a:t>	</a:t>
            </a:r>
            <a:r>
              <a:rPr spc="-10" dirty="0"/>
              <a:t>Overview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3211" y="1798932"/>
            <a:ext cx="6967855" cy="378079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practice</a:t>
            </a:r>
            <a:r>
              <a:rPr sz="22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covers</a:t>
            </a:r>
            <a:r>
              <a:rPr sz="2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following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topics: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79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Creating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tables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ts val="2570"/>
              </a:lnSpc>
              <a:spcBef>
                <a:spcPts val="64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Creating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2200" b="1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TABLE</a:t>
            </a:r>
            <a:endParaRPr sz="2200">
              <a:latin typeface="Courier New"/>
              <a:cs typeface="Courier New"/>
            </a:endParaRPr>
          </a:p>
          <a:p>
            <a:pPr marL="417830">
              <a:lnSpc>
                <a:spcPts val="2570"/>
              </a:lnSpc>
            </a:pP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AS</a:t>
            </a:r>
            <a:r>
              <a:rPr sz="2200" b="1" spc="-6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syntax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103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Modifying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definitions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79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Verifying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tables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exist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79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Adding comments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tables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82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Dropping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tables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79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Altering</a:t>
            </a:r>
            <a:r>
              <a:rPr sz="22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tables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33801" y="2677109"/>
            <a:ext cx="368109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Including</a:t>
            </a:r>
            <a:r>
              <a:rPr spc="-100" dirty="0"/>
              <a:t> </a:t>
            </a:r>
            <a:r>
              <a:rPr spc="-10" dirty="0"/>
              <a:t>Constraints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17977" y="6595059"/>
            <a:ext cx="388492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20" baseline="2314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spc="-1019" baseline="231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-68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spc="-15" baseline="2314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spc="-61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800" spc="-22" baseline="2314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200" spc="-4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15" baseline="231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-28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7" baseline="231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spc="-68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800" spc="-52" baseline="2314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200" spc="-68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800" spc="-52" baseline="2314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200" spc="-35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-15" baseline="231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-37" baseline="23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357" baseline="2314" dirty="0">
                <a:solidFill>
                  <a:srgbClr val="FFFFFF"/>
                </a:solidFill>
                <a:latin typeface="Arial"/>
                <a:cs typeface="Arial"/>
              </a:rPr>
              <a:t>©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©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425" baseline="231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-615" baseline="231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1012" baseline="231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907" baseline="2314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spc="-405" baseline="231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-1012" baseline="231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260" baseline="2314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spc="-960" baseline="231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-562" baseline="231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960" baseline="2314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spc="-960" baseline="231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-562" baseline="231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997" baseline="231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480" baseline="231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-397" baseline="231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997" baseline="231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-967" baseline="2314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-502" baseline="2314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975" baseline="2314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800" spc="-975" baseline="2314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spc="-982" baseline="231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spc="-975" baseline="2314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800" spc="-487" baseline="2314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207" baseline="231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405" baseline="231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-405" baseline="231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l </a:t>
            </a:r>
            <a:r>
              <a:rPr sz="1800" spc="-577" baseline="231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375" baseline="231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982" baseline="2314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800" spc="-975" baseline="2314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800" spc="-494" baseline="231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-877" baseline="231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77" baseline="231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982" baseline="231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-877" baseline="231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spc="-982" baseline="231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-577" baseline="231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877" baseline="2314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800" spc="-1019" baseline="231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-1019" baseline="2314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800" spc="-525" baseline="2314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2756535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Objectives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10-</a:t>
            </a:r>
            <a:r>
              <a:rPr spc="-50" dirty="0"/>
              <a:t>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9236" y="1823415"/>
            <a:ext cx="6813550" cy="15760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After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completing</a:t>
            </a:r>
            <a:r>
              <a:rPr sz="22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lesson,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should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able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following: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69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Describe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constraints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819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maintain</a:t>
            </a:r>
            <a:r>
              <a:rPr sz="22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constraints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759585">
              <a:lnSpc>
                <a:spcPct val="100000"/>
              </a:lnSpc>
              <a:spcBef>
                <a:spcPts val="110"/>
              </a:spcBef>
            </a:pPr>
            <a:r>
              <a:rPr dirty="0"/>
              <a:t>What</a:t>
            </a:r>
            <a:r>
              <a:rPr spc="-45" dirty="0"/>
              <a:t> </a:t>
            </a:r>
            <a:r>
              <a:rPr dirty="0"/>
              <a:t>are</a:t>
            </a:r>
            <a:r>
              <a:rPr spc="-85" dirty="0"/>
              <a:t> </a:t>
            </a:r>
            <a:r>
              <a:rPr spc="-10" dirty="0"/>
              <a:t>Constraints?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10-</a:t>
            </a:r>
            <a:r>
              <a:rPr spc="-50" dirty="0"/>
              <a:t>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41019" y="1814069"/>
            <a:ext cx="7520940" cy="3507104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417830" indent="-405130">
              <a:lnSpc>
                <a:spcPct val="100000"/>
              </a:lnSpc>
              <a:spcBef>
                <a:spcPts val="30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Constraints</a:t>
            </a:r>
            <a:r>
              <a:rPr sz="22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enforce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rules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r>
              <a:rPr sz="22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level.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ts val="2570"/>
              </a:lnSpc>
              <a:spcBef>
                <a:spcPts val="86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Constraints</a:t>
            </a:r>
            <a:r>
              <a:rPr sz="22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prevent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deletion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there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570"/>
              </a:lnSpc>
            </a:pP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dependencies.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69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following</a:t>
            </a:r>
            <a:r>
              <a:rPr sz="22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constraint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types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valid:</a:t>
            </a:r>
            <a:endParaRPr sz="2200">
              <a:latin typeface="Arial"/>
              <a:cs typeface="Arial"/>
            </a:endParaRPr>
          </a:p>
          <a:p>
            <a:pPr marL="932815" lvl="1" indent="-401955">
              <a:lnSpc>
                <a:spcPct val="100000"/>
              </a:lnSpc>
              <a:spcBef>
                <a:spcPts val="440"/>
              </a:spcBef>
              <a:buClr>
                <a:srgbClr val="FF3300"/>
              </a:buClr>
              <a:buFont typeface="Courier New"/>
              <a:buChar char="–"/>
              <a:tabLst>
                <a:tab pos="932815" algn="l"/>
              </a:tabLst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NOT</a:t>
            </a:r>
            <a:r>
              <a:rPr sz="2000" b="1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Courier New"/>
                <a:cs typeface="Courier New"/>
              </a:rPr>
              <a:t>NULL</a:t>
            </a:r>
            <a:endParaRPr sz="2000">
              <a:latin typeface="Courier New"/>
              <a:cs typeface="Courier New"/>
            </a:endParaRPr>
          </a:p>
          <a:p>
            <a:pPr marL="932815" lvl="1" indent="-401955">
              <a:lnSpc>
                <a:spcPct val="100000"/>
              </a:lnSpc>
              <a:spcBef>
                <a:spcPts val="700"/>
              </a:spcBef>
              <a:buClr>
                <a:srgbClr val="FF3300"/>
              </a:buClr>
              <a:buFont typeface="Courier New"/>
              <a:buChar char="–"/>
              <a:tabLst>
                <a:tab pos="932815" algn="l"/>
              </a:tabLst>
            </a:pPr>
            <a:r>
              <a:rPr sz="2000" b="1" spc="-10" dirty="0">
                <a:solidFill>
                  <a:srgbClr val="FFFFFF"/>
                </a:solidFill>
                <a:latin typeface="Courier New"/>
                <a:cs typeface="Courier New"/>
              </a:rPr>
              <a:t>UNIQUE</a:t>
            </a:r>
            <a:endParaRPr sz="2000">
              <a:latin typeface="Courier New"/>
              <a:cs typeface="Courier New"/>
            </a:endParaRPr>
          </a:p>
          <a:p>
            <a:pPr marL="932815" lvl="1" indent="-401955">
              <a:lnSpc>
                <a:spcPct val="100000"/>
              </a:lnSpc>
              <a:spcBef>
                <a:spcPts val="695"/>
              </a:spcBef>
              <a:buClr>
                <a:srgbClr val="FF3300"/>
              </a:buClr>
              <a:buFont typeface="Courier New"/>
              <a:buChar char="–"/>
              <a:tabLst>
                <a:tab pos="932815" algn="l"/>
              </a:tabLst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PRIMARY</a:t>
            </a:r>
            <a:r>
              <a:rPr sz="2000" b="1" spc="-1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25" dirty="0">
                <a:solidFill>
                  <a:srgbClr val="FFFFFF"/>
                </a:solidFill>
                <a:latin typeface="Courier New"/>
                <a:cs typeface="Courier New"/>
              </a:rPr>
              <a:t>KEY</a:t>
            </a:r>
            <a:endParaRPr sz="2000">
              <a:latin typeface="Courier New"/>
              <a:cs typeface="Courier New"/>
            </a:endParaRPr>
          </a:p>
          <a:p>
            <a:pPr marL="932815" lvl="1" indent="-401955">
              <a:lnSpc>
                <a:spcPct val="100000"/>
              </a:lnSpc>
              <a:spcBef>
                <a:spcPts val="700"/>
              </a:spcBef>
              <a:buClr>
                <a:srgbClr val="FF3300"/>
              </a:buClr>
              <a:buFont typeface="Courier New"/>
              <a:buChar char="–"/>
              <a:tabLst>
                <a:tab pos="932815" algn="l"/>
              </a:tabLst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FOREIGN</a:t>
            </a:r>
            <a:r>
              <a:rPr sz="2000" b="1" spc="-1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25" dirty="0">
                <a:solidFill>
                  <a:srgbClr val="FFFFFF"/>
                </a:solidFill>
                <a:latin typeface="Courier New"/>
                <a:cs typeface="Courier New"/>
              </a:rPr>
              <a:t>KEY</a:t>
            </a:r>
            <a:endParaRPr sz="2000">
              <a:latin typeface="Courier New"/>
              <a:cs typeface="Courier New"/>
            </a:endParaRPr>
          </a:p>
          <a:p>
            <a:pPr marL="932815" lvl="1" indent="-401955">
              <a:lnSpc>
                <a:spcPct val="100000"/>
              </a:lnSpc>
              <a:spcBef>
                <a:spcPts val="695"/>
              </a:spcBef>
              <a:buClr>
                <a:srgbClr val="FF3300"/>
              </a:buClr>
              <a:buFont typeface="Courier New"/>
              <a:buChar char="–"/>
              <a:tabLst>
                <a:tab pos="932815" algn="l"/>
              </a:tabLst>
            </a:pPr>
            <a:r>
              <a:rPr sz="2000" b="1" spc="-10" dirty="0">
                <a:solidFill>
                  <a:srgbClr val="FFFFFF"/>
                </a:solidFill>
                <a:latin typeface="Courier New"/>
                <a:cs typeface="Courier New"/>
              </a:rPr>
              <a:t>CHECK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2311" y="3407664"/>
            <a:ext cx="7220711" cy="217017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923353" y="1981009"/>
            <a:ext cx="7291070" cy="1195070"/>
            <a:chOff x="923353" y="1981009"/>
            <a:chExt cx="7291070" cy="1195070"/>
          </a:xfrm>
        </p:grpSpPr>
        <p:sp>
          <p:nvSpPr>
            <p:cNvPr id="5" name="object 5"/>
            <p:cNvSpPr/>
            <p:nvPr/>
          </p:nvSpPr>
          <p:spPr>
            <a:xfrm>
              <a:off x="935736" y="1993392"/>
              <a:ext cx="7266305" cy="1170305"/>
            </a:xfrm>
            <a:custGeom>
              <a:avLst/>
              <a:gdLst/>
              <a:ahLst/>
              <a:cxnLst/>
              <a:rect l="l" t="t" r="r" b="b"/>
              <a:pathLst>
                <a:path w="7266305" h="1170305">
                  <a:moveTo>
                    <a:pt x="7265923" y="0"/>
                  </a:moveTo>
                  <a:lnTo>
                    <a:pt x="0" y="0"/>
                  </a:lnTo>
                  <a:lnTo>
                    <a:pt x="0" y="1169924"/>
                  </a:lnTo>
                  <a:lnTo>
                    <a:pt x="7265923" y="1169924"/>
                  </a:lnTo>
                  <a:lnTo>
                    <a:pt x="7265923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5736" y="1993392"/>
              <a:ext cx="7266305" cy="1170305"/>
            </a:xfrm>
            <a:custGeom>
              <a:avLst/>
              <a:gdLst/>
              <a:ahLst/>
              <a:cxnLst/>
              <a:rect l="l" t="t" r="r" b="b"/>
              <a:pathLst>
                <a:path w="7266305" h="1170305">
                  <a:moveTo>
                    <a:pt x="0" y="1169924"/>
                  </a:moveTo>
                  <a:lnTo>
                    <a:pt x="7265923" y="1169924"/>
                  </a:lnTo>
                  <a:lnTo>
                    <a:pt x="7265923" y="0"/>
                  </a:lnTo>
                  <a:lnTo>
                    <a:pt x="0" y="0"/>
                  </a:lnTo>
                  <a:lnTo>
                    <a:pt x="0" y="1169924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23158" y="539572"/>
            <a:ext cx="3279775" cy="8813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3655" marR="5080" indent="-21590">
              <a:lnSpc>
                <a:spcPct val="100000"/>
              </a:lnSpc>
              <a:spcBef>
                <a:spcPts val="110"/>
              </a:spcBef>
            </a:pPr>
            <a:r>
              <a:rPr dirty="0"/>
              <a:t>Retrieving</a:t>
            </a:r>
            <a:r>
              <a:rPr spc="-114" dirty="0"/>
              <a:t> </a:t>
            </a:r>
            <a:r>
              <a:rPr spc="-10" dirty="0"/>
              <a:t>Records </a:t>
            </a:r>
            <a:r>
              <a:rPr dirty="0"/>
              <a:t>with</a:t>
            </a:r>
            <a:r>
              <a:rPr spc="-40" dirty="0"/>
              <a:t> </a:t>
            </a:r>
            <a:r>
              <a:rPr spc="-20" dirty="0"/>
              <a:t>Non-</a:t>
            </a:r>
            <a:r>
              <a:rPr spc="-10" dirty="0"/>
              <a:t>Equijoins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35736" y="1993392"/>
            <a:ext cx="7266305" cy="1170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805"/>
              </a:lnSpc>
            </a:pPr>
            <a:r>
              <a:rPr sz="1800" b="1" dirty="0">
                <a:latin typeface="Courier New"/>
                <a:cs typeface="Courier New"/>
              </a:rPr>
              <a:t>SELECT</a:t>
            </a:r>
            <a:r>
              <a:rPr sz="1800" b="1" spc="-14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e.last_name,</a:t>
            </a:r>
            <a:r>
              <a:rPr sz="1800" b="1" spc="-13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e.salary,</a:t>
            </a:r>
            <a:r>
              <a:rPr sz="1800" b="1" spc="-229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j.grade_level</a:t>
            </a:r>
            <a:endParaRPr sz="1800">
              <a:latin typeface="Courier New"/>
              <a:cs typeface="Courier New"/>
            </a:endParaRPr>
          </a:p>
          <a:p>
            <a:pPr marL="39370" marR="2863850">
              <a:lnSpc>
                <a:spcPct val="100000"/>
              </a:lnSpc>
              <a:spcBef>
                <a:spcPts val="20"/>
              </a:spcBef>
              <a:tabLst>
                <a:tab pos="993775" algn="l"/>
              </a:tabLst>
            </a:pPr>
            <a:r>
              <a:rPr sz="1800" b="1" spc="-20" dirty="0">
                <a:latin typeface="Courier New"/>
                <a:cs typeface="Courier New"/>
              </a:rPr>
              <a:t>FROM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6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employees</a:t>
            </a:r>
            <a:r>
              <a:rPr sz="1800" b="1" spc="-10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e,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job_grades</a:t>
            </a:r>
            <a:r>
              <a:rPr sz="1800" b="1" spc="-120" dirty="0">
                <a:latin typeface="Courier New"/>
                <a:cs typeface="Courier New"/>
              </a:rPr>
              <a:t> </a:t>
            </a:r>
            <a:r>
              <a:rPr sz="1800" b="1" spc="-30" dirty="0">
                <a:latin typeface="Courier New"/>
                <a:cs typeface="Courier New"/>
              </a:rPr>
              <a:t>j </a:t>
            </a:r>
            <a:r>
              <a:rPr sz="1800" b="1" spc="-10" dirty="0">
                <a:latin typeface="Courier New"/>
                <a:cs typeface="Courier New"/>
              </a:rPr>
              <a:t>WHERE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e.salary</a:t>
            </a:r>
            <a:endParaRPr sz="1800">
              <a:latin typeface="Courier New"/>
              <a:cs typeface="Courier New"/>
            </a:endParaRPr>
          </a:p>
          <a:p>
            <a:pPr marL="48260" algn="ctr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ourier New"/>
                <a:cs typeface="Courier New"/>
              </a:rPr>
              <a:t>BETWEEN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j.lowest_sal</a:t>
            </a:r>
            <a:r>
              <a:rPr sz="1800" b="1" spc="-15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AND</a:t>
            </a:r>
            <a:r>
              <a:rPr sz="1800" b="1" spc="-12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j.highest_sal;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92167" y="3459479"/>
            <a:ext cx="3718560" cy="2096770"/>
          </a:xfrm>
          <a:custGeom>
            <a:avLst/>
            <a:gdLst/>
            <a:ahLst/>
            <a:cxnLst/>
            <a:rect l="l" t="t" r="r" b="b"/>
            <a:pathLst>
              <a:path w="3718559" h="2096770">
                <a:moveTo>
                  <a:pt x="0" y="2096643"/>
                </a:moveTo>
                <a:lnTo>
                  <a:pt x="3718560" y="2096643"/>
                </a:lnTo>
                <a:lnTo>
                  <a:pt x="3718560" y="0"/>
                </a:lnTo>
                <a:lnTo>
                  <a:pt x="0" y="0"/>
                </a:lnTo>
                <a:lnTo>
                  <a:pt x="0" y="2096643"/>
                </a:lnTo>
                <a:close/>
              </a:path>
            </a:pathLst>
          </a:custGeom>
          <a:ln w="24384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5360" y="5724144"/>
            <a:ext cx="7208520" cy="20421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941019" y="5350865"/>
            <a:ext cx="3308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813560" y="2825495"/>
            <a:ext cx="5306695" cy="289560"/>
          </a:xfrm>
          <a:custGeom>
            <a:avLst/>
            <a:gdLst/>
            <a:ahLst/>
            <a:cxnLst/>
            <a:rect l="l" t="t" r="r" b="b"/>
            <a:pathLst>
              <a:path w="5306695" h="289560">
                <a:moveTo>
                  <a:pt x="0" y="289560"/>
                </a:moveTo>
                <a:lnTo>
                  <a:pt x="5306441" y="289560"/>
                </a:lnTo>
                <a:lnTo>
                  <a:pt x="5306441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ln w="24384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808480">
              <a:lnSpc>
                <a:spcPct val="100000"/>
              </a:lnSpc>
              <a:spcBef>
                <a:spcPts val="110"/>
              </a:spcBef>
            </a:pPr>
            <a:r>
              <a:rPr dirty="0"/>
              <a:t>Constraint</a:t>
            </a:r>
            <a:r>
              <a:rPr spc="-120" dirty="0"/>
              <a:t> </a:t>
            </a:r>
            <a:r>
              <a:rPr spc="-10" dirty="0"/>
              <a:t>Guidelines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10-</a:t>
            </a:r>
            <a:r>
              <a:rPr spc="-50" dirty="0"/>
              <a:t>4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41019" y="1839544"/>
            <a:ext cx="7194550" cy="2795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17830" indent="-405130">
              <a:lnSpc>
                <a:spcPts val="2475"/>
              </a:lnSpc>
              <a:spcBef>
                <a:spcPts val="11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Name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constraint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Oracle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generates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475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name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SYS_C</a:t>
            </a:r>
            <a:r>
              <a:rPr sz="2200" b="1" i="1" spc="-10" dirty="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sz="2200" b="1" i="1" spc="-6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format.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101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constraint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either:</a:t>
            </a:r>
            <a:endParaRPr sz="2200">
              <a:latin typeface="Arial"/>
              <a:cs typeface="Arial"/>
            </a:endParaRPr>
          </a:p>
          <a:p>
            <a:pPr marL="932815" lvl="1" indent="-401955">
              <a:lnSpc>
                <a:spcPct val="100000"/>
              </a:lnSpc>
              <a:spcBef>
                <a:spcPts val="705"/>
              </a:spcBef>
              <a:buClr>
                <a:srgbClr val="FF3300"/>
              </a:buClr>
              <a:buFont typeface="Arial"/>
              <a:buChar char="–"/>
              <a:tabLst>
                <a:tab pos="932815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At the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same</a:t>
            </a:r>
            <a:r>
              <a:rPr sz="20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20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r>
              <a:rPr sz="20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created,</a:t>
            </a:r>
            <a:r>
              <a:rPr sz="20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endParaRPr sz="2000">
              <a:latin typeface="Arial"/>
              <a:cs typeface="Arial"/>
            </a:endParaRPr>
          </a:p>
          <a:p>
            <a:pPr marL="932815" lvl="1" indent="-401955">
              <a:lnSpc>
                <a:spcPct val="100000"/>
              </a:lnSpc>
              <a:spcBef>
                <a:spcPts val="695"/>
              </a:spcBef>
              <a:buClr>
                <a:srgbClr val="FF3300"/>
              </a:buClr>
              <a:buFont typeface="Arial"/>
              <a:buChar char="–"/>
              <a:tabLst>
                <a:tab pos="932815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After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sz="2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been</a:t>
            </a:r>
            <a:r>
              <a:rPr sz="20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created</a:t>
            </a:r>
            <a:endParaRPr sz="20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78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Define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constraint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r>
              <a:rPr sz="22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level.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819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View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constraint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dictionary.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909445">
              <a:lnSpc>
                <a:spcPct val="100000"/>
              </a:lnSpc>
              <a:spcBef>
                <a:spcPts val="110"/>
              </a:spcBef>
            </a:pPr>
            <a:r>
              <a:rPr dirty="0"/>
              <a:t>Defining</a:t>
            </a:r>
            <a:r>
              <a:rPr spc="-90" dirty="0"/>
              <a:t> </a:t>
            </a:r>
            <a:r>
              <a:rPr spc="-10" dirty="0"/>
              <a:t>Constraints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57072" y="1792223"/>
            <a:ext cx="7592695" cy="1609725"/>
            <a:chOff x="957072" y="1792223"/>
            <a:chExt cx="7592695" cy="1609725"/>
          </a:xfrm>
        </p:grpSpPr>
        <p:sp>
          <p:nvSpPr>
            <p:cNvPr id="5" name="object 5"/>
            <p:cNvSpPr/>
            <p:nvPr/>
          </p:nvSpPr>
          <p:spPr>
            <a:xfrm>
              <a:off x="969264" y="1804415"/>
              <a:ext cx="7567930" cy="1584960"/>
            </a:xfrm>
            <a:custGeom>
              <a:avLst/>
              <a:gdLst/>
              <a:ahLst/>
              <a:cxnLst/>
              <a:rect l="l" t="t" r="r" b="b"/>
              <a:pathLst>
                <a:path w="7567930" h="1584960">
                  <a:moveTo>
                    <a:pt x="7567803" y="0"/>
                  </a:moveTo>
                  <a:lnTo>
                    <a:pt x="0" y="0"/>
                  </a:lnTo>
                  <a:lnTo>
                    <a:pt x="0" y="1584960"/>
                  </a:lnTo>
                  <a:lnTo>
                    <a:pt x="7567803" y="1584960"/>
                  </a:lnTo>
                  <a:lnTo>
                    <a:pt x="7567803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9264" y="1804415"/>
              <a:ext cx="7567930" cy="1584960"/>
            </a:xfrm>
            <a:custGeom>
              <a:avLst/>
              <a:gdLst/>
              <a:ahLst/>
              <a:cxnLst/>
              <a:rect l="l" t="t" r="r" b="b"/>
              <a:pathLst>
                <a:path w="7567930" h="1584960">
                  <a:moveTo>
                    <a:pt x="0" y="1584960"/>
                  </a:moveTo>
                  <a:lnTo>
                    <a:pt x="7567803" y="1584960"/>
                  </a:lnTo>
                  <a:lnTo>
                    <a:pt x="7567803" y="0"/>
                  </a:lnTo>
                  <a:lnTo>
                    <a:pt x="0" y="0"/>
                  </a:lnTo>
                  <a:lnTo>
                    <a:pt x="0" y="158496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69263" y="1804416"/>
            <a:ext cx="7567930" cy="158496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13360">
              <a:lnSpc>
                <a:spcPct val="100000"/>
              </a:lnSpc>
              <a:spcBef>
                <a:spcPts val="484"/>
              </a:spcBef>
            </a:pPr>
            <a:r>
              <a:rPr sz="1800" b="1" dirty="0">
                <a:latin typeface="Courier New"/>
                <a:cs typeface="Courier New"/>
              </a:rPr>
              <a:t>CREATE</a:t>
            </a:r>
            <a:r>
              <a:rPr sz="1800" b="1" spc="-8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TABLE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[</a:t>
            </a:r>
            <a:r>
              <a:rPr sz="1800" b="1" i="1" spc="-10" dirty="0">
                <a:latin typeface="Courier New"/>
                <a:cs typeface="Courier New"/>
              </a:rPr>
              <a:t>schema</a:t>
            </a:r>
            <a:r>
              <a:rPr sz="1800" b="1" spc="-10" dirty="0">
                <a:latin typeface="Courier New"/>
                <a:cs typeface="Courier New"/>
              </a:rPr>
              <a:t>.]</a:t>
            </a:r>
            <a:r>
              <a:rPr sz="1800" b="1" i="1" spc="-10" dirty="0">
                <a:latin typeface="Courier New"/>
                <a:cs typeface="Courier New"/>
              </a:rPr>
              <a:t>table</a:t>
            </a:r>
            <a:endParaRPr sz="1800">
              <a:latin typeface="Courier New"/>
              <a:cs typeface="Courier New"/>
            </a:endParaRPr>
          </a:p>
          <a:p>
            <a:pPr marL="196342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(</a:t>
            </a:r>
            <a:r>
              <a:rPr sz="1800" b="1" i="1" dirty="0">
                <a:latin typeface="Courier New"/>
                <a:cs typeface="Courier New"/>
              </a:rPr>
              <a:t>column</a:t>
            </a:r>
            <a:r>
              <a:rPr sz="1800" b="1" i="1" spc="-114" dirty="0">
                <a:latin typeface="Courier New"/>
                <a:cs typeface="Courier New"/>
              </a:rPr>
              <a:t> </a:t>
            </a:r>
            <a:r>
              <a:rPr sz="1800" b="1" i="1" dirty="0">
                <a:latin typeface="Courier New"/>
                <a:cs typeface="Courier New"/>
              </a:rPr>
              <a:t>datatype</a:t>
            </a:r>
            <a:r>
              <a:rPr sz="1800" b="1" i="1" spc="-13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[DEFAULT</a:t>
            </a:r>
            <a:r>
              <a:rPr sz="1800" b="1" spc="-210" dirty="0">
                <a:latin typeface="Courier New"/>
                <a:cs typeface="Courier New"/>
              </a:rPr>
              <a:t> </a:t>
            </a:r>
            <a:r>
              <a:rPr sz="1800" b="1" i="1" spc="-10" dirty="0">
                <a:latin typeface="Courier New"/>
                <a:cs typeface="Courier New"/>
              </a:rPr>
              <a:t>expr</a:t>
            </a:r>
            <a:r>
              <a:rPr sz="1800" b="1" spc="-10" dirty="0">
                <a:latin typeface="Courier New"/>
                <a:cs typeface="Courier New"/>
              </a:rPr>
              <a:t>]</a:t>
            </a:r>
            <a:endParaRPr sz="1800">
              <a:latin typeface="Courier New"/>
              <a:cs typeface="Courier New"/>
            </a:endParaRPr>
          </a:p>
          <a:p>
            <a:pPr marL="2042795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latin typeface="Courier New"/>
                <a:cs typeface="Courier New"/>
              </a:rPr>
              <a:t>[</a:t>
            </a:r>
            <a:r>
              <a:rPr sz="1800" b="1" i="1" spc="-10" dirty="0">
                <a:latin typeface="Courier New"/>
                <a:cs typeface="Courier New"/>
              </a:rPr>
              <a:t>column_constraint</a:t>
            </a:r>
            <a:r>
              <a:rPr sz="1800" b="1" spc="-10" dirty="0">
                <a:latin typeface="Courier New"/>
                <a:cs typeface="Courier New"/>
              </a:rPr>
              <a:t>],</a:t>
            </a:r>
            <a:endParaRPr sz="1800">
              <a:latin typeface="Courier New"/>
              <a:cs typeface="Courier New"/>
            </a:endParaRPr>
          </a:p>
          <a:p>
            <a:pPr marL="2042795">
              <a:lnSpc>
                <a:spcPct val="100000"/>
              </a:lnSpc>
            </a:pPr>
            <a:r>
              <a:rPr sz="1800" b="1" spc="-25" dirty="0"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  <a:p>
            <a:pPr marL="2042795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[</a:t>
            </a:r>
            <a:r>
              <a:rPr sz="1800" b="1" i="1" spc="-10" dirty="0">
                <a:latin typeface="Courier New"/>
                <a:cs typeface="Courier New"/>
              </a:rPr>
              <a:t>table_constraint</a:t>
            </a:r>
            <a:r>
              <a:rPr sz="1800" b="1" spc="-10" dirty="0">
                <a:latin typeface="Courier New"/>
                <a:cs typeface="Courier New"/>
              </a:rPr>
              <a:t>][,...]);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63167" y="3752088"/>
            <a:ext cx="7595234" cy="2255520"/>
            <a:chOff x="963167" y="3752088"/>
            <a:chExt cx="7595234" cy="2255520"/>
          </a:xfrm>
        </p:grpSpPr>
        <p:sp>
          <p:nvSpPr>
            <p:cNvPr id="9" name="object 9"/>
            <p:cNvSpPr/>
            <p:nvPr/>
          </p:nvSpPr>
          <p:spPr>
            <a:xfrm>
              <a:off x="975359" y="3764280"/>
              <a:ext cx="7571105" cy="2231390"/>
            </a:xfrm>
            <a:custGeom>
              <a:avLst/>
              <a:gdLst/>
              <a:ahLst/>
              <a:cxnLst/>
              <a:rect l="l" t="t" r="r" b="b"/>
              <a:pathLst>
                <a:path w="7571105" h="2231390">
                  <a:moveTo>
                    <a:pt x="7570724" y="0"/>
                  </a:moveTo>
                  <a:lnTo>
                    <a:pt x="0" y="0"/>
                  </a:lnTo>
                  <a:lnTo>
                    <a:pt x="0" y="2230882"/>
                  </a:lnTo>
                  <a:lnTo>
                    <a:pt x="7570724" y="2230882"/>
                  </a:lnTo>
                  <a:lnTo>
                    <a:pt x="7570724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75359" y="3764280"/>
              <a:ext cx="7571105" cy="2231390"/>
            </a:xfrm>
            <a:custGeom>
              <a:avLst/>
              <a:gdLst/>
              <a:ahLst/>
              <a:cxnLst/>
              <a:rect l="l" t="t" r="r" b="b"/>
              <a:pathLst>
                <a:path w="7571105" h="2231390">
                  <a:moveTo>
                    <a:pt x="0" y="2230882"/>
                  </a:moveTo>
                  <a:lnTo>
                    <a:pt x="7570724" y="2230882"/>
                  </a:lnTo>
                  <a:lnTo>
                    <a:pt x="7570724" y="0"/>
                  </a:lnTo>
                  <a:lnTo>
                    <a:pt x="0" y="0"/>
                  </a:lnTo>
                  <a:lnTo>
                    <a:pt x="0" y="2230882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850891" y="4140149"/>
            <a:ext cx="177546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NUMBER(6),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latin typeface="Courier New"/>
                <a:cs typeface="Courier New"/>
              </a:rPr>
              <a:t>VARCHAR2(20),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10-</a:t>
            </a:r>
            <a:r>
              <a:rPr spc="-50" dirty="0"/>
              <a:t>5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89024" y="3866133"/>
            <a:ext cx="339407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CREATE</a:t>
            </a:r>
            <a:r>
              <a:rPr sz="1800" b="1" spc="-8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TABLE</a:t>
            </a:r>
            <a:r>
              <a:rPr sz="1800" b="1" spc="-14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employees(</a:t>
            </a:r>
            <a:endParaRPr sz="1800">
              <a:latin typeface="Courier New"/>
              <a:cs typeface="Courier New"/>
            </a:endParaRPr>
          </a:p>
          <a:p>
            <a:pPr marL="1887220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employee_id</a:t>
            </a:r>
            <a:endParaRPr sz="1800">
              <a:latin typeface="Courier New"/>
              <a:cs typeface="Courier New"/>
            </a:endParaRPr>
          </a:p>
          <a:p>
            <a:pPr marL="1887220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first_name</a:t>
            </a:r>
            <a:endParaRPr sz="1800">
              <a:latin typeface="Courier New"/>
              <a:cs typeface="Courier New"/>
            </a:endParaRPr>
          </a:p>
          <a:p>
            <a:pPr marL="1887220">
              <a:lnSpc>
                <a:spcPct val="100000"/>
              </a:lnSpc>
            </a:pPr>
            <a:r>
              <a:rPr sz="1800" b="1" spc="-25" dirty="0"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  <a:p>
            <a:pPr marL="1887220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job_id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51527" y="4966538"/>
            <a:ext cx="29832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VARCHAR2(10)</a:t>
            </a:r>
            <a:r>
              <a:rPr sz="1800" b="1" spc="-18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NOT</a:t>
            </a:r>
            <a:r>
              <a:rPr sz="1800" b="1" spc="-229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NULL,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76320" y="5241416"/>
            <a:ext cx="54400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CONSTRAINT</a:t>
            </a:r>
            <a:r>
              <a:rPr sz="1800" b="1" spc="-19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emp_emp_id_pk</a:t>
            </a:r>
            <a:endParaRPr sz="1800">
              <a:latin typeface="Courier New"/>
              <a:cs typeface="Courier New"/>
            </a:endParaRPr>
          </a:p>
          <a:p>
            <a:pPr marL="1771014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PRIMARY</a:t>
            </a:r>
            <a:r>
              <a:rPr sz="1800" b="1" spc="-8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KEY</a:t>
            </a:r>
            <a:r>
              <a:rPr sz="1800" b="1" spc="-19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(EMPLOYEE_ID));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909445">
              <a:lnSpc>
                <a:spcPct val="100000"/>
              </a:lnSpc>
              <a:spcBef>
                <a:spcPts val="110"/>
              </a:spcBef>
            </a:pPr>
            <a:r>
              <a:rPr dirty="0"/>
              <a:t>Defining</a:t>
            </a:r>
            <a:r>
              <a:rPr spc="-90" dirty="0"/>
              <a:t> </a:t>
            </a:r>
            <a:r>
              <a:rPr spc="-10" dirty="0"/>
              <a:t>Constraints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896111" y="2264664"/>
            <a:ext cx="7525384" cy="462915"/>
            <a:chOff x="896111" y="2264664"/>
            <a:chExt cx="7525384" cy="462915"/>
          </a:xfrm>
        </p:grpSpPr>
        <p:sp>
          <p:nvSpPr>
            <p:cNvPr id="5" name="object 5"/>
            <p:cNvSpPr/>
            <p:nvPr/>
          </p:nvSpPr>
          <p:spPr>
            <a:xfrm>
              <a:off x="908303" y="2276856"/>
              <a:ext cx="7501255" cy="438784"/>
            </a:xfrm>
            <a:custGeom>
              <a:avLst/>
              <a:gdLst/>
              <a:ahLst/>
              <a:cxnLst/>
              <a:rect l="l" t="t" r="r" b="b"/>
              <a:pathLst>
                <a:path w="7501255" h="438785">
                  <a:moveTo>
                    <a:pt x="7501001" y="0"/>
                  </a:moveTo>
                  <a:lnTo>
                    <a:pt x="0" y="0"/>
                  </a:lnTo>
                  <a:lnTo>
                    <a:pt x="0" y="438403"/>
                  </a:lnTo>
                  <a:lnTo>
                    <a:pt x="7501001" y="438403"/>
                  </a:lnTo>
                  <a:lnTo>
                    <a:pt x="7501001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08303" y="2276856"/>
              <a:ext cx="7501255" cy="438784"/>
            </a:xfrm>
            <a:custGeom>
              <a:avLst/>
              <a:gdLst/>
              <a:ahLst/>
              <a:cxnLst/>
              <a:rect l="l" t="t" r="r" b="b"/>
              <a:pathLst>
                <a:path w="7501255" h="438785">
                  <a:moveTo>
                    <a:pt x="0" y="438403"/>
                  </a:moveTo>
                  <a:lnTo>
                    <a:pt x="7501001" y="438403"/>
                  </a:lnTo>
                  <a:lnTo>
                    <a:pt x="7501001" y="0"/>
                  </a:lnTo>
                  <a:lnTo>
                    <a:pt x="0" y="0"/>
                  </a:lnTo>
                  <a:lnTo>
                    <a:pt x="0" y="438403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938783" y="3407664"/>
            <a:ext cx="7501255" cy="944880"/>
            <a:chOff x="938783" y="3407664"/>
            <a:chExt cx="7501255" cy="944880"/>
          </a:xfrm>
        </p:grpSpPr>
        <p:sp>
          <p:nvSpPr>
            <p:cNvPr id="8" name="object 8"/>
            <p:cNvSpPr/>
            <p:nvPr/>
          </p:nvSpPr>
          <p:spPr>
            <a:xfrm>
              <a:off x="950975" y="3419856"/>
              <a:ext cx="7476490" cy="920750"/>
            </a:xfrm>
            <a:custGeom>
              <a:avLst/>
              <a:gdLst/>
              <a:ahLst/>
              <a:cxnLst/>
              <a:rect l="l" t="t" r="r" b="b"/>
              <a:pathLst>
                <a:path w="7476490" h="920750">
                  <a:moveTo>
                    <a:pt x="7476363" y="0"/>
                  </a:moveTo>
                  <a:lnTo>
                    <a:pt x="0" y="0"/>
                  </a:lnTo>
                  <a:lnTo>
                    <a:pt x="0" y="920241"/>
                  </a:lnTo>
                  <a:lnTo>
                    <a:pt x="7476363" y="920241"/>
                  </a:lnTo>
                  <a:lnTo>
                    <a:pt x="7476363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50975" y="3419856"/>
              <a:ext cx="7476490" cy="920750"/>
            </a:xfrm>
            <a:custGeom>
              <a:avLst/>
              <a:gdLst/>
              <a:ahLst/>
              <a:cxnLst/>
              <a:rect l="l" t="t" r="r" b="b"/>
              <a:pathLst>
                <a:path w="7476490" h="920750">
                  <a:moveTo>
                    <a:pt x="0" y="920241"/>
                  </a:moveTo>
                  <a:lnTo>
                    <a:pt x="7476363" y="920241"/>
                  </a:lnTo>
                  <a:lnTo>
                    <a:pt x="7476363" y="0"/>
                  </a:lnTo>
                  <a:lnTo>
                    <a:pt x="0" y="0"/>
                  </a:lnTo>
                  <a:lnTo>
                    <a:pt x="0" y="92024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53820" y="1817877"/>
            <a:ext cx="360172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7830" indent="-405130">
              <a:lnSpc>
                <a:spcPct val="100000"/>
              </a:lnSpc>
              <a:spcBef>
                <a:spcPts val="10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constraint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level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10-</a:t>
            </a:r>
            <a:r>
              <a:rPr spc="-50" dirty="0"/>
              <a:t>6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08303" y="2276855"/>
            <a:ext cx="7501255" cy="438784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180"/>
              </a:spcBef>
            </a:pPr>
            <a:r>
              <a:rPr sz="1800" b="1" i="1" dirty="0">
                <a:latin typeface="Courier New"/>
                <a:cs typeface="Courier New"/>
              </a:rPr>
              <a:t>column</a:t>
            </a:r>
            <a:r>
              <a:rPr sz="1800" b="1" i="1" spc="-1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[CONSTRAINT</a:t>
            </a:r>
            <a:r>
              <a:rPr sz="1800" b="1" spc="-110" dirty="0">
                <a:latin typeface="Courier New"/>
                <a:cs typeface="Courier New"/>
              </a:rPr>
              <a:t> </a:t>
            </a:r>
            <a:r>
              <a:rPr sz="1800" b="1" i="1" spc="-10" dirty="0">
                <a:latin typeface="Courier New"/>
                <a:cs typeface="Courier New"/>
              </a:rPr>
              <a:t>constraint_name</a:t>
            </a:r>
            <a:r>
              <a:rPr sz="1800" b="1" spc="-10" dirty="0">
                <a:latin typeface="Courier New"/>
                <a:cs typeface="Courier New"/>
              </a:rPr>
              <a:t>]</a:t>
            </a:r>
            <a:r>
              <a:rPr sz="1800" b="1" spc="-170" dirty="0">
                <a:latin typeface="Courier New"/>
                <a:cs typeface="Courier New"/>
              </a:rPr>
              <a:t> </a:t>
            </a:r>
            <a:r>
              <a:rPr sz="1800" b="1" i="1" spc="-10" dirty="0">
                <a:latin typeface="Courier New"/>
                <a:cs typeface="Courier New"/>
              </a:rPr>
              <a:t>constraint_type</a:t>
            </a:r>
            <a:r>
              <a:rPr sz="1800" b="1" spc="-10" dirty="0">
                <a:latin typeface="Courier New"/>
                <a:cs typeface="Courier New"/>
              </a:rPr>
              <a:t>,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3820" y="2894202"/>
            <a:ext cx="3268979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7830" indent="-405130">
              <a:lnSpc>
                <a:spcPct val="100000"/>
              </a:lnSpc>
              <a:spcBef>
                <a:spcPts val="10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constraint</a:t>
            </a:r>
            <a:r>
              <a:rPr sz="22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level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0975" y="3419855"/>
            <a:ext cx="7476490" cy="92075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40"/>
              </a:spcBef>
            </a:pPr>
            <a:r>
              <a:rPr sz="1800" b="1" i="1" spc="-10" dirty="0">
                <a:latin typeface="Courier New"/>
                <a:cs typeface="Courier New"/>
              </a:rPr>
              <a:t>column,...</a:t>
            </a:r>
            <a:endParaRPr sz="18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[CONSTRAINT</a:t>
            </a:r>
            <a:r>
              <a:rPr sz="1800" b="1" spc="-150" dirty="0">
                <a:latin typeface="Courier New"/>
                <a:cs typeface="Courier New"/>
              </a:rPr>
              <a:t> </a:t>
            </a:r>
            <a:r>
              <a:rPr sz="1800" b="1" i="1" spc="-10" dirty="0">
                <a:latin typeface="Courier New"/>
                <a:cs typeface="Courier New"/>
              </a:rPr>
              <a:t>constraint_name</a:t>
            </a:r>
            <a:r>
              <a:rPr sz="1800" b="1" spc="-10" dirty="0">
                <a:latin typeface="Courier New"/>
                <a:cs typeface="Courier New"/>
              </a:rPr>
              <a:t>]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i="1" spc="-10" dirty="0">
                <a:latin typeface="Courier New"/>
                <a:cs typeface="Courier New"/>
              </a:rPr>
              <a:t>constraint_type</a:t>
            </a:r>
            <a:endParaRPr sz="18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(</a:t>
            </a:r>
            <a:r>
              <a:rPr sz="1800" b="1" i="1" dirty="0">
                <a:latin typeface="Courier New"/>
                <a:cs typeface="Courier New"/>
              </a:rPr>
              <a:t>column</a:t>
            </a:r>
            <a:r>
              <a:rPr sz="1800" b="1" dirty="0">
                <a:latin typeface="Courier New"/>
                <a:cs typeface="Courier New"/>
              </a:rPr>
              <a:t>,</a:t>
            </a:r>
            <a:r>
              <a:rPr sz="1800" b="1" spc="-13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...),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6649" rIns="0" bIns="0" rtlCol="0">
            <a:spAutoFit/>
          </a:bodyPr>
          <a:lstStyle/>
          <a:p>
            <a:pPr marL="1558290">
              <a:lnSpc>
                <a:spcPct val="100000"/>
              </a:lnSpc>
              <a:spcBef>
                <a:spcPts val="110"/>
              </a:spcBef>
            </a:pPr>
            <a:r>
              <a:rPr dirty="0"/>
              <a:t>The</a:t>
            </a:r>
            <a:r>
              <a:rPr spc="-5" dirty="0"/>
              <a:t> </a:t>
            </a:r>
            <a:r>
              <a:rPr spc="-10" dirty="0">
                <a:latin typeface="Courier New"/>
                <a:cs typeface="Courier New"/>
              </a:rPr>
              <a:t>NOT</a:t>
            </a:r>
            <a:r>
              <a:rPr spc="-915" dirty="0">
                <a:latin typeface="Courier New"/>
                <a:cs typeface="Courier New"/>
              </a:rPr>
              <a:t> </a:t>
            </a:r>
            <a:r>
              <a:rPr spc="-35" dirty="0">
                <a:latin typeface="Courier New"/>
                <a:cs typeface="Courier New"/>
              </a:rPr>
              <a:t>NULL</a:t>
            </a:r>
            <a:r>
              <a:rPr spc="-935" dirty="0">
                <a:latin typeface="Courier New"/>
                <a:cs typeface="Courier New"/>
              </a:rPr>
              <a:t> </a:t>
            </a:r>
            <a:r>
              <a:rPr spc="-10" dirty="0"/>
              <a:t>Constraint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2731" y="1823415"/>
            <a:ext cx="6551930" cy="697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Ensures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null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not permitted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column: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6291" y="5054853"/>
            <a:ext cx="2038350" cy="950594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ct val="95100"/>
              </a:lnSpc>
              <a:spcBef>
                <a:spcPts val="200"/>
              </a:spcBef>
            </a:pPr>
            <a:r>
              <a:rPr sz="1600" b="1" dirty="0">
                <a:solidFill>
                  <a:srgbClr val="FFFFCC"/>
                </a:solidFill>
                <a:latin typeface="Courier New"/>
                <a:cs typeface="Courier New"/>
              </a:rPr>
              <a:t>NOT </a:t>
            </a:r>
            <a:r>
              <a:rPr sz="1600" b="1" spc="-10" dirty="0">
                <a:solidFill>
                  <a:srgbClr val="FFFFCC"/>
                </a:solidFill>
                <a:latin typeface="Courier New"/>
                <a:cs typeface="Courier New"/>
              </a:rPr>
              <a:t>NULL</a:t>
            </a:r>
            <a:r>
              <a:rPr sz="1600" b="1" spc="-555" dirty="0">
                <a:solidFill>
                  <a:srgbClr val="FFFFCC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FFFFCC"/>
                </a:solidFill>
                <a:latin typeface="Arial"/>
                <a:cs typeface="Arial"/>
              </a:rPr>
              <a:t>constraint </a:t>
            </a:r>
            <a:r>
              <a:rPr sz="1600" b="1" dirty="0">
                <a:solidFill>
                  <a:srgbClr val="FFFFCC"/>
                </a:solidFill>
                <a:latin typeface="Arial"/>
                <a:cs typeface="Arial"/>
              </a:rPr>
              <a:t>(No</a:t>
            </a:r>
            <a:r>
              <a:rPr sz="1600" b="1" spc="-35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CC"/>
                </a:solidFill>
                <a:latin typeface="Arial"/>
                <a:cs typeface="Arial"/>
              </a:rPr>
              <a:t>row</a:t>
            </a:r>
            <a:r>
              <a:rPr sz="1600" b="1" spc="-35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CC"/>
                </a:solidFill>
                <a:latin typeface="Arial"/>
                <a:cs typeface="Arial"/>
              </a:rPr>
              <a:t>can</a:t>
            </a:r>
            <a:r>
              <a:rPr sz="1600" b="1" spc="-50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CC"/>
                </a:solidFill>
                <a:latin typeface="Arial"/>
                <a:cs typeface="Arial"/>
              </a:rPr>
              <a:t>contain </a:t>
            </a:r>
            <a:r>
              <a:rPr sz="1600" b="1" dirty="0">
                <a:solidFill>
                  <a:srgbClr val="FFFFCC"/>
                </a:solidFill>
                <a:latin typeface="Arial"/>
                <a:cs typeface="Arial"/>
              </a:rPr>
              <a:t>a</a:t>
            </a:r>
            <a:r>
              <a:rPr sz="1600" b="1" spc="-5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CC"/>
                </a:solidFill>
                <a:latin typeface="Arial"/>
                <a:cs typeface="Arial"/>
              </a:rPr>
              <a:t>null</a:t>
            </a:r>
            <a:r>
              <a:rPr sz="1600" b="1" spc="-55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CC"/>
                </a:solidFill>
                <a:latin typeface="Arial"/>
                <a:cs typeface="Arial"/>
              </a:rPr>
              <a:t>value</a:t>
            </a:r>
            <a:r>
              <a:rPr sz="1600" b="1" spc="-20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FFFFCC"/>
                </a:solidFill>
                <a:latin typeface="Arial"/>
                <a:cs typeface="Arial"/>
              </a:rPr>
              <a:t>for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705"/>
              </a:lnSpc>
            </a:pPr>
            <a:r>
              <a:rPr sz="1600" b="1" dirty="0">
                <a:solidFill>
                  <a:srgbClr val="FFFFCC"/>
                </a:solidFill>
                <a:latin typeface="Arial"/>
                <a:cs typeface="Arial"/>
              </a:rPr>
              <a:t>this</a:t>
            </a:r>
            <a:r>
              <a:rPr sz="1600" b="1" spc="-35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CC"/>
                </a:solidFill>
                <a:latin typeface="Arial"/>
                <a:cs typeface="Arial"/>
              </a:rPr>
              <a:t>column.)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054351" y="4687823"/>
            <a:ext cx="201295" cy="419100"/>
            <a:chOff x="2054351" y="4687823"/>
            <a:chExt cx="201295" cy="419100"/>
          </a:xfrm>
        </p:grpSpPr>
        <p:sp>
          <p:nvSpPr>
            <p:cNvPr id="7" name="object 7"/>
            <p:cNvSpPr/>
            <p:nvPr/>
          </p:nvSpPr>
          <p:spPr>
            <a:xfrm>
              <a:off x="2153411" y="4908803"/>
              <a:ext cx="0" cy="198120"/>
            </a:xfrm>
            <a:custGeom>
              <a:avLst/>
              <a:gdLst/>
              <a:ahLst/>
              <a:cxnLst/>
              <a:rect l="l" t="t" r="r" b="b"/>
              <a:pathLst>
                <a:path h="198120">
                  <a:moveTo>
                    <a:pt x="0" y="0"/>
                  </a:moveTo>
                  <a:lnTo>
                    <a:pt x="0" y="198120"/>
                  </a:lnTo>
                </a:path>
              </a:pathLst>
            </a:custGeom>
            <a:ln w="51816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54352" y="4687823"/>
              <a:ext cx="201295" cy="332105"/>
            </a:xfrm>
            <a:custGeom>
              <a:avLst/>
              <a:gdLst/>
              <a:ahLst/>
              <a:cxnLst/>
              <a:rect l="l" t="t" r="r" b="b"/>
              <a:pathLst>
                <a:path w="201294" h="332104">
                  <a:moveTo>
                    <a:pt x="201041" y="328676"/>
                  </a:moveTo>
                  <a:lnTo>
                    <a:pt x="169418" y="228219"/>
                  </a:lnTo>
                  <a:lnTo>
                    <a:pt x="97536" y="0"/>
                  </a:lnTo>
                  <a:lnTo>
                    <a:pt x="0" y="331724"/>
                  </a:lnTo>
                  <a:lnTo>
                    <a:pt x="100584" y="228219"/>
                  </a:lnTo>
                  <a:lnTo>
                    <a:pt x="201041" y="328676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511797" y="5046979"/>
            <a:ext cx="2138680" cy="9601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FFFFCC"/>
                </a:solidFill>
                <a:latin typeface="Arial"/>
                <a:cs typeface="Arial"/>
              </a:rPr>
              <a:t>Absence</a:t>
            </a:r>
            <a:r>
              <a:rPr sz="1600" b="1" spc="-45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CC"/>
                </a:solidFill>
                <a:latin typeface="Arial"/>
                <a:cs typeface="Arial"/>
              </a:rPr>
              <a:t>of</a:t>
            </a:r>
            <a:r>
              <a:rPr sz="1600" b="1" spc="-40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CC"/>
                </a:solidFill>
                <a:latin typeface="Courier New"/>
                <a:cs typeface="Courier New"/>
              </a:rPr>
              <a:t>NOT</a:t>
            </a:r>
            <a:r>
              <a:rPr sz="1600" b="1" spc="-110" dirty="0">
                <a:solidFill>
                  <a:srgbClr val="FFFFCC"/>
                </a:solidFill>
                <a:latin typeface="Courier New"/>
                <a:cs typeface="Courier New"/>
              </a:rPr>
              <a:t> </a:t>
            </a:r>
            <a:r>
              <a:rPr sz="1600" b="1" spc="-20" dirty="0">
                <a:solidFill>
                  <a:srgbClr val="FFFFCC"/>
                </a:solidFill>
                <a:latin typeface="Courier New"/>
                <a:cs typeface="Courier New"/>
              </a:rPr>
              <a:t>NULL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60"/>
              </a:lnSpc>
            </a:pPr>
            <a:r>
              <a:rPr sz="1600" b="1" spc="-10" dirty="0">
                <a:solidFill>
                  <a:srgbClr val="FFFFCC"/>
                </a:solidFill>
                <a:latin typeface="Arial"/>
                <a:cs typeface="Arial"/>
              </a:rPr>
              <a:t>constraint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755"/>
              </a:lnSpc>
            </a:pPr>
            <a:r>
              <a:rPr sz="1600" b="1" dirty="0">
                <a:solidFill>
                  <a:srgbClr val="FFFFCC"/>
                </a:solidFill>
                <a:latin typeface="Arial"/>
                <a:cs typeface="Arial"/>
              </a:rPr>
              <a:t>(Any</a:t>
            </a:r>
            <a:r>
              <a:rPr sz="1600" b="1" spc="15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CC"/>
                </a:solidFill>
                <a:latin typeface="Arial"/>
                <a:cs typeface="Arial"/>
              </a:rPr>
              <a:t>row</a:t>
            </a:r>
            <a:r>
              <a:rPr sz="1600" b="1" spc="-55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CC"/>
                </a:solidFill>
                <a:latin typeface="Arial"/>
                <a:cs typeface="Arial"/>
              </a:rPr>
              <a:t>can</a:t>
            </a:r>
            <a:r>
              <a:rPr sz="1600" b="1" spc="-105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CC"/>
                </a:solidFill>
                <a:latin typeface="Arial"/>
                <a:cs typeface="Arial"/>
              </a:rPr>
              <a:t>contain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14"/>
              </a:lnSpc>
            </a:pPr>
            <a:r>
              <a:rPr sz="1600" b="1" dirty="0">
                <a:solidFill>
                  <a:srgbClr val="FFFFCC"/>
                </a:solidFill>
                <a:latin typeface="Arial"/>
                <a:cs typeface="Arial"/>
              </a:rPr>
              <a:t>null</a:t>
            </a:r>
            <a:r>
              <a:rPr sz="1600" b="1" spc="-60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CC"/>
                </a:solidFill>
                <a:latin typeface="Arial"/>
                <a:cs typeface="Arial"/>
              </a:rPr>
              <a:t>for</a:t>
            </a:r>
            <a:r>
              <a:rPr sz="1600" b="1" spc="5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CC"/>
                </a:solidFill>
                <a:latin typeface="Arial"/>
                <a:cs typeface="Arial"/>
              </a:rPr>
              <a:t>this</a:t>
            </a:r>
            <a:r>
              <a:rPr sz="1600" b="1" spc="-30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CC"/>
                </a:solidFill>
                <a:latin typeface="Arial"/>
                <a:cs typeface="Arial"/>
              </a:rPr>
              <a:t>column.)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549895" y="4687823"/>
            <a:ext cx="201295" cy="419100"/>
            <a:chOff x="7549895" y="4687823"/>
            <a:chExt cx="201295" cy="419100"/>
          </a:xfrm>
        </p:grpSpPr>
        <p:sp>
          <p:nvSpPr>
            <p:cNvPr id="11" name="object 11"/>
            <p:cNvSpPr/>
            <p:nvPr/>
          </p:nvSpPr>
          <p:spPr>
            <a:xfrm>
              <a:off x="7652003" y="4908803"/>
              <a:ext cx="0" cy="198120"/>
            </a:xfrm>
            <a:custGeom>
              <a:avLst/>
              <a:gdLst/>
              <a:ahLst/>
              <a:cxnLst/>
              <a:rect l="l" t="t" r="r" b="b"/>
              <a:pathLst>
                <a:path h="198120">
                  <a:moveTo>
                    <a:pt x="0" y="0"/>
                  </a:moveTo>
                  <a:lnTo>
                    <a:pt x="0" y="198120"/>
                  </a:lnTo>
                </a:path>
              </a:pathLst>
            </a:custGeom>
            <a:ln w="51816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49896" y="4687823"/>
              <a:ext cx="201295" cy="332105"/>
            </a:xfrm>
            <a:custGeom>
              <a:avLst/>
              <a:gdLst/>
              <a:ahLst/>
              <a:cxnLst/>
              <a:rect l="l" t="t" r="r" b="b"/>
              <a:pathLst>
                <a:path w="201295" h="332104">
                  <a:moveTo>
                    <a:pt x="201041" y="328676"/>
                  </a:moveTo>
                  <a:lnTo>
                    <a:pt x="168402" y="228219"/>
                  </a:lnTo>
                  <a:lnTo>
                    <a:pt x="94488" y="0"/>
                  </a:lnTo>
                  <a:lnTo>
                    <a:pt x="0" y="331724"/>
                  </a:lnTo>
                  <a:lnTo>
                    <a:pt x="100457" y="228219"/>
                  </a:lnTo>
                  <a:lnTo>
                    <a:pt x="201041" y="328676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716017" y="5054295"/>
            <a:ext cx="1010919" cy="54356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600" b="1" dirty="0">
                <a:solidFill>
                  <a:srgbClr val="FFFFCC"/>
                </a:solidFill>
                <a:latin typeface="Courier New"/>
                <a:cs typeface="Courier New"/>
              </a:rPr>
              <a:t>NOT</a:t>
            </a:r>
            <a:r>
              <a:rPr sz="1600" b="1" spc="-125" dirty="0">
                <a:solidFill>
                  <a:srgbClr val="FFFFCC"/>
                </a:solidFill>
                <a:latin typeface="Courier New"/>
                <a:cs typeface="Courier New"/>
              </a:rPr>
              <a:t> </a:t>
            </a:r>
            <a:r>
              <a:rPr sz="1600" b="1" spc="-20" dirty="0">
                <a:solidFill>
                  <a:srgbClr val="FFFFCC"/>
                </a:solidFill>
                <a:latin typeface="Courier New"/>
                <a:cs typeface="Courier New"/>
              </a:rPr>
              <a:t>NULL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b="1" spc="-10" dirty="0">
                <a:solidFill>
                  <a:srgbClr val="FFFFCC"/>
                </a:solidFill>
                <a:latin typeface="Arial"/>
                <a:cs typeface="Arial"/>
              </a:rPr>
              <a:t>constraint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995671" y="4687823"/>
            <a:ext cx="204470" cy="419100"/>
            <a:chOff x="4995671" y="4687823"/>
            <a:chExt cx="204470" cy="419100"/>
          </a:xfrm>
        </p:grpSpPr>
        <p:sp>
          <p:nvSpPr>
            <p:cNvPr id="15" name="object 15"/>
            <p:cNvSpPr/>
            <p:nvPr/>
          </p:nvSpPr>
          <p:spPr>
            <a:xfrm>
              <a:off x="5097779" y="4908803"/>
              <a:ext cx="0" cy="198120"/>
            </a:xfrm>
            <a:custGeom>
              <a:avLst/>
              <a:gdLst/>
              <a:ahLst/>
              <a:cxnLst/>
              <a:rect l="l" t="t" r="r" b="b"/>
              <a:pathLst>
                <a:path h="198120">
                  <a:moveTo>
                    <a:pt x="0" y="0"/>
                  </a:moveTo>
                  <a:lnTo>
                    <a:pt x="0" y="198120"/>
                  </a:lnTo>
                </a:path>
              </a:pathLst>
            </a:custGeom>
            <a:ln w="51816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995672" y="4687823"/>
              <a:ext cx="204470" cy="332105"/>
            </a:xfrm>
            <a:custGeom>
              <a:avLst/>
              <a:gdLst/>
              <a:ahLst/>
              <a:cxnLst/>
              <a:rect l="l" t="t" r="r" b="b"/>
              <a:pathLst>
                <a:path w="204470" h="332104">
                  <a:moveTo>
                    <a:pt x="203962" y="331724"/>
                  </a:moveTo>
                  <a:lnTo>
                    <a:pt x="171704" y="228219"/>
                  </a:lnTo>
                  <a:lnTo>
                    <a:pt x="100457" y="0"/>
                  </a:lnTo>
                  <a:lnTo>
                    <a:pt x="0" y="331724"/>
                  </a:lnTo>
                  <a:lnTo>
                    <a:pt x="100457" y="228219"/>
                  </a:lnTo>
                  <a:lnTo>
                    <a:pt x="203962" y="331724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2514600"/>
            <a:ext cx="7458456" cy="176174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00" y="4419600"/>
            <a:ext cx="7458456" cy="219456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925779" y="4042613"/>
            <a:ext cx="3308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10-</a:t>
            </a:r>
            <a:r>
              <a:rPr spc="-50" dirty="0"/>
              <a:t>7</a:t>
            </a: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77049" y="2435161"/>
            <a:ext cx="6523355" cy="2609215"/>
            <a:chOff x="777049" y="2435161"/>
            <a:chExt cx="6523355" cy="2609215"/>
          </a:xfrm>
        </p:grpSpPr>
        <p:sp>
          <p:nvSpPr>
            <p:cNvPr id="4" name="object 4"/>
            <p:cNvSpPr/>
            <p:nvPr/>
          </p:nvSpPr>
          <p:spPr>
            <a:xfrm>
              <a:off x="789432" y="2447543"/>
              <a:ext cx="6498590" cy="2584450"/>
            </a:xfrm>
            <a:custGeom>
              <a:avLst/>
              <a:gdLst/>
              <a:ahLst/>
              <a:cxnLst/>
              <a:rect l="l" t="t" r="r" b="b"/>
              <a:pathLst>
                <a:path w="6498590" h="2584450">
                  <a:moveTo>
                    <a:pt x="6498082" y="0"/>
                  </a:moveTo>
                  <a:lnTo>
                    <a:pt x="0" y="0"/>
                  </a:lnTo>
                  <a:lnTo>
                    <a:pt x="0" y="2584322"/>
                  </a:lnTo>
                  <a:lnTo>
                    <a:pt x="6498082" y="2584322"/>
                  </a:lnTo>
                  <a:lnTo>
                    <a:pt x="6498082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89432" y="2447543"/>
              <a:ext cx="6498590" cy="2584450"/>
            </a:xfrm>
            <a:custGeom>
              <a:avLst/>
              <a:gdLst/>
              <a:ahLst/>
              <a:cxnLst/>
              <a:rect l="l" t="t" r="r" b="b"/>
              <a:pathLst>
                <a:path w="6498590" h="2584450">
                  <a:moveTo>
                    <a:pt x="0" y="2584322"/>
                  </a:moveTo>
                  <a:lnTo>
                    <a:pt x="6498082" y="2584322"/>
                  </a:lnTo>
                  <a:lnTo>
                    <a:pt x="6498082" y="0"/>
                  </a:lnTo>
                  <a:lnTo>
                    <a:pt x="0" y="0"/>
                  </a:lnTo>
                  <a:lnTo>
                    <a:pt x="0" y="2584322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23416" y="3044951"/>
            <a:ext cx="5045710" cy="289560"/>
          </a:xfrm>
          <a:prstGeom prst="rect">
            <a:avLst/>
          </a:prstGeom>
          <a:solidFill>
            <a:srgbClr val="FFFFCC"/>
          </a:solidFill>
          <a:ln w="18288">
            <a:solidFill>
              <a:srgbClr val="FF3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40">
              <a:lnSpc>
                <a:spcPts val="1739"/>
              </a:lnSpc>
              <a:tabLst>
                <a:tab pos="2051685" algn="l"/>
              </a:tabLst>
            </a:pPr>
            <a:r>
              <a:rPr sz="1800" b="1" spc="-10" dirty="0">
                <a:latin typeface="Courier New"/>
                <a:cs typeface="Courier New"/>
              </a:rPr>
              <a:t>last_name</a:t>
            </a:r>
            <a:r>
              <a:rPr sz="1800" b="1" dirty="0">
                <a:latin typeface="Courier New"/>
                <a:cs typeface="Courier New"/>
              </a:rPr>
              <a:t>	VARCHAR2(25)</a:t>
            </a:r>
            <a:r>
              <a:rPr sz="1800" b="1" spc="-16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NOT</a:t>
            </a:r>
            <a:r>
              <a:rPr sz="1800" b="1" spc="-12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NULL,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3763" y="3253232"/>
            <a:ext cx="3702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61210" algn="l"/>
              </a:tabLst>
            </a:pPr>
            <a:r>
              <a:rPr sz="1800" b="1" spc="-10" dirty="0">
                <a:latin typeface="Courier New"/>
                <a:cs typeface="Courier New"/>
              </a:rPr>
              <a:t>salary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NUMBER(8,2),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13763" y="3527247"/>
            <a:ext cx="36810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commission_pct</a:t>
            </a:r>
            <a:r>
              <a:rPr sz="1800" b="1" spc="-15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NUMBER(2,2),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13763" y="3802126"/>
            <a:ext cx="1245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hire_date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61130" y="3802126"/>
            <a:ext cx="368681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Courier New"/>
                <a:cs typeface="Courier New"/>
              </a:rPr>
              <a:t>DATE</a:t>
            </a:r>
            <a:endParaRPr sz="1800">
              <a:latin typeface="Courier New"/>
              <a:cs typeface="Courier New"/>
            </a:endParaRPr>
          </a:p>
          <a:p>
            <a:pPr marL="1524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CONSTRAINT</a:t>
            </a:r>
            <a:r>
              <a:rPr sz="1800" b="1" spc="-20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emp_hire_date_nn</a:t>
            </a:r>
            <a:endParaRPr sz="1800">
              <a:latin typeface="Courier New"/>
              <a:cs typeface="Courier New"/>
            </a:endParaRPr>
          </a:p>
          <a:p>
            <a:pPr marL="1524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NOT</a:t>
            </a:r>
            <a:r>
              <a:rPr sz="1800" b="1" spc="-55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NULL,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4819" y="4625467"/>
            <a:ext cx="43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6649" rIns="0" bIns="0" rtlCol="0">
            <a:spAutoFit/>
          </a:bodyPr>
          <a:lstStyle/>
          <a:p>
            <a:pPr marL="1558290">
              <a:lnSpc>
                <a:spcPct val="100000"/>
              </a:lnSpc>
              <a:spcBef>
                <a:spcPts val="110"/>
              </a:spcBef>
            </a:pPr>
            <a:r>
              <a:rPr dirty="0"/>
              <a:t>The</a:t>
            </a:r>
            <a:r>
              <a:rPr spc="-5" dirty="0"/>
              <a:t> </a:t>
            </a:r>
            <a:r>
              <a:rPr spc="-10" dirty="0">
                <a:latin typeface="Courier New"/>
                <a:cs typeface="Courier New"/>
              </a:rPr>
              <a:t>NOT</a:t>
            </a:r>
            <a:r>
              <a:rPr spc="-915" dirty="0">
                <a:latin typeface="Courier New"/>
                <a:cs typeface="Courier New"/>
              </a:rPr>
              <a:t> </a:t>
            </a:r>
            <a:r>
              <a:rPr spc="-35" dirty="0">
                <a:latin typeface="Courier New"/>
                <a:cs typeface="Courier New"/>
              </a:rPr>
              <a:t>NULL</a:t>
            </a:r>
            <a:r>
              <a:rPr spc="-935" dirty="0">
                <a:latin typeface="Courier New"/>
                <a:cs typeface="Courier New"/>
              </a:rPr>
              <a:t> </a:t>
            </a:r>
            <a:r>
              <a:rPr spc="-10" dirty="0"/>
              <a:t>Constraint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64819" y="1844750"/>
            <a:ext cx="4079240" cy="1160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11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level: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60"/>
              </a:spcBef>
            </a:pPr>
            <a:r>
              <a:rPr sz="1800" b="1" dirty="0">
                <a:latin typeface="Courier New"/>
                <a:cs typeface="Courier New"/>
              </a:rPr>
              <a:t>CREATE</a:t>
            </a:r>
            <a:r>
              <a:rPr sz="1800" b="1" spc="-8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TABLE</a:t>
            </a:r>
            <a:r>
              <a:rPr sz="1800" b="1" spc="-7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employees(</a:t>
            </a:r>
            <a:endParaRPr sz="1800">
              <a:latin typeface="Courier New"/>
              <a:cs typeface="Courier New"/>
            </a:endParaRPr>
          </a:p>
          <a:p>
            <a:pPr marL="450215" algn="ctr">
              <a:lnSpc>
                <a:spcPct val="100000"/>
              </a:lnSpc>
              <a:tabLst>
                <a:tab pos="2498725" algn="l"/>
              </a:tabLst>
            </a:pPr>
            <a:r>
              <a:rPr sz="1800" b="1" spc="-10" dirty="0">
                <a:latin typeface="Courier New"/>
                <a:cs typeface="Courier New"/>
              </a:rPr>
              <a:t>employee_id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NUMBER(6),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356296" y="3066288"/>
            <a:ext cx="6165850" cy="1654810"/>
            <a:chOff x="1356296" y="3066288"/>
            <a:chExt cx="6165850" cy="1654810"/>
          </a:xfrm>
        </p:grpSpPr>
        <p:sp>
          <p:nvSpPr>
            <p:cNvPr id="15" name="object 15"/>
            <p:cNvSpPr/>
            <p:nvPr/>
          </p:nvSpPr>
          <p:spPr>
            <a:xfrm>
              <a:off x="1365503" y="3907536"/>
              <a:ext cx="5858510" cy="804545"/>
            </a:xfrm>
            <a:custGeom>
              <a:avLst/>
              <a:gdLst/>
              <a:ahLst/>
              <a:cxnLst/>
              <a:rect l="l" t="t" r="r" b="b"/>
              <a:pathLst>
                <a:path w="5858509" h="804545">
                  <a:moveTo>
                    <a:pt x="0" y="804163"/>
                  </a:moveTo>
                  <a:lnTo>
                    <a:pt x="5858002" y="804163"/>
                  </a:lnTo>
                  <a:lnTo>
                    <a:pt x="5858002" y="0"/>
                  </a:lnTo>
                  <a:lnTo>
                    <a:pt x="0" y="0"/>
                  </a:lnTo>
                  <a:lnTo>
                    <a:pt x="0" y="804163"/>
                  </a:lnTo>
                  <a:close/>
                </a:path>
              </a:pathLst>
            </a:custGeom>
            <a:ln w="18287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803136" y="3066287"/>
              <a:ext cx="718820" cy="201295"/>
            </a:xfrm>
            <a:custGeom>
              <a:avLst/>
              <a:gdLst/>
              <a:ahLst/>
              <a:cxnLst/>
              <a:rect l="l" t="t" r="r" b="b"/>
              <a:pathLst>
                <a:path w="718820" h="201295">
                  <a:moveTo>
                    <a:pt x="718820" y="109347"/>
                  </a:moveTo>
                  <a:lnTo>
                    <a:pt x="715772" y="57912"/>
                  </a:lnTo>
                  <a:lnTo>
                    <a:pt x="252920" y="77698"/>
                  </a:lnTo>
                  <a:lnTo>
                    <a:pt x="326136" y="0"/>
                  </a:lnTo>
                  <a:lnTo>
                    <a:pt x="0" y="115697"/>
                  </a:lnTo>
                  <a:lnTo>
                    <a:pt x="335280" y="201041"/>
                  </a:lnTo>
                  <a:lnTo>
                    <a:pt x="256590" y="129108"/>
                  </a:lnTo>
                  <a:lnTo>
                    <a:pt x="718820" y="109347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563739" y="2933776"/>
            <a:ext cx="829310" cy="556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9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A0028"/>
                </a:solidFill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90"/>
              </a:lnSpc>
            </a:pPr>
            <a:r>
              <a:rPr sz="1800" b="1" spc="-10" dirty="0">
                <a:solidFill>
                  <a:srgbClr val="FA0028"/>
                </a:solidFill>
                <a:latin typeface="Arial"/>
                <a:cs typeface="Arial"/>
              </a:rPr>
              <a:t>named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737475" y="4041140"/>
            <a:ext cx="765175" cy="556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9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FA0028"/>
                </a:solidFill>
                <a:latin typeface="Arial"/>
                <a:cs typeface="Arial"/>
              </a:rPr>
              <a:t>User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90"/>
              </a:lnSpc>
            </a:pPr>
            <a:r>
              <a:rPr sz="1800" b="1" spc="-10" dirty="0">
                <a:solidFill>
                  <a:srgbClr val="FA0028"/>
                </a:solidFill>
                <a:latin typeface="Arial"/>
                <a:cs typeface="Arial"/>
              </a:rPr>
              <a:t>named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235952" y="4163567"/>
            <a:ext cx="499745" cy="201295"/>
          </a:xfrm>
          <a:custGeom>
            <a:avLst/>
            <a:gdLst/>
            <a:ahLst/>
            <a:cxnLst/>
            <a:rect l="l" t="t" r="r" b="b"/>
            <a:pathLst>
              <a:path w="499745" h="201295">
                <a:moveTo>
                  <a:pt x="499618" y="118618"/>
                </a:moveTo>
                <a:lnTo>
                  <a:pt x="496570" y="67056"/>
                </a:lnTo>
                <a:lnTo>
                  <a:pt x="251536" y="80543"/>
                </a:lnTo>
                <a:lnTo>
                  <a:pt x="322961" y="0"/>
                </a:lnTo>
                <a:lnTo>
                  <a:pt x="0" y="121793"/>
                </a:lnTo>
                <a:lnTo>
                  <a:pt x="338201" y="201041"/>
                </a:lnTo>
                <a:lnTo>
                  <a:pt x="257911" y="131914"/>
                </a:lnTo>
                <a:lnTo>
                  <a:pt x="499618" y="118618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10-</a:t>
            </a:r>
            <a:r>
              <a:rPr spc="-50" dirty="0"/>
              <a:t>8</a:t>
            </a: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30170" y="490804"/>
            <a:ext cx="387985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811530" algn="l"/>
              </a:tabLst>
            </a:pPr>
            <a:r>
              <a:rPr spc="-350" dirty="0"/>
              <a:t>T</a:t>
            </a:r>
            <a:r>
              <a:rPr spc="180" dirty="0"/>
              <a:t>h</a:t>
            </a:r>
            <a:r>
              <a:rPr spc="95" dirty="0"/>
              <a:t>e</a:t>
            </a:r>
            <a:r>
              <a:rPr dirty="0"/>
              <a:t>	</a:t>
            </a:r>
            <a:r>
              <a:rPr spc="-95" dirty="0">
                <a:latin typeface="Courier New"/>
                <a:cs typeface="Courier New"/>
              </a:rPr>
              <a:t>UNIQUE</a:t>
            </a:r>
            <a:r>
              <a:rPr spc="-290" dirty="0">
                <a:latin typeface="Courier New"/>
                <a:cs typeface="Courier New"/>
              </a:rPr>
              <a:t> </a:t>
            </a:r>
            <a:r>
              <a:rPr spc="-785" dirty="0"/>
              <a:t>C</a:t>
            </a:r>
            <a:r>
              <a:rPr spc="-735" dirty="0"/>
              <a:t>o</a:t>
            </a:r>
            <a:r>
              <a:rPr dirty="0"/>
              <a:t>n </a:t>
            </a:r>
            <a:r>
              <a:rPr spc="-575" dirty="0"/>
              <a:t>s</a:t>
            </a:r>
            <a:r>
              <a:rPr spc="-355" dirty="0"/>
              <a:t>t</a:t>
            </a:r>
            <a:r>
              <a:rPr spc="-10" dirty="0"/>
              <a:t>r</a:t>
            </a:r>
            <a:r>
              <a:rPr dirty="0"/>
              <a:t> </a:t>
            </a:r>
            <a:r>
              <a:rPr spc="-175" dirty="0"/>
              <a:t>ain</a:t>
            </a:r>
            <a:r>
              <a:rPr spc="-360" dirty="0"/>
              <a:t> </a:t>
            </a:r>
            <a:r>
              <a:rPr spc="-50" dirty="0"/>
              <a:t>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377184" y="3435096"/>
            <a:ext cx="667385" cy="704215"/>
            <a:chOff x="3377184" y="3435096"/>
            <a:chExt cx="667385" cy="704215"/>
          </a:xfrm>
        </p:grpSpPr>
        <p:sp>
          <p:nvSpPr>
            <p:cNvPr id="5" name="object 5"/>
            <p:cNvSpPr/>
            <p:nvPr/>
          </p:nvSpPr>
          <p:spPr>
            <a:xfrm>
              <a:off x="3413760" y="3474720"/>
              <a:ext cx="631190" cy="350520"/>
            </a:xfrm>
            <a:custGeom>
              <a:avLst/>
              <a:gdLst/>
              <a:ahLst/>
              <a:cxnLst/>
              <a:rect l="l" t="t" r="r" b="b"/>
              <a:pathLst>
                <a:path w="631189" h="350520">
                  <a:moveTo>
                    <a:pt x="313816" y="0"/>
                  </a:moveTo>
                  <a:lnTo>
                    <a:pt x="0" y="350392"/>
                  </a:lnTo>
                  <a:lnTo>
                    <a:pt x="630681" y="350392"/>
                  </a:lnTo>
                  <a:lnTo>
                    <a:pt x="3138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77184" y="3435095"/>
              <a:ext cx="628015" cy="704215"/>
            </a:xfrm>
            <a:custGeom>
              <a:avLst/>
              <a:gdLst/>
              <a:ahLst/>
              <a:cxnLst/>
              <a:rect l="l" t="t" r="r" b="b"/>
              <a:pathLst>
                <a:path w="628014" h="704214">
                  <a:moveTo>
                    <a:pt x="469328" y="353504"/>
                  </a:moveTo>
                  <a:lnTo>
                    <a:pt x="155448" y="353504"/>
                  </a:lnTo>
                  <a:lnTo>
                    <a:pt x="155448" y="703961"/>
                  </a:lnTo>
                  <a:lnTo>
                    <a:pt x="469328" y="703961"/>
                  </a:lnTo>
                  <a:lnTo>
                    <a:pt x="469328" y="353504"/>
                  </a:lnTo>
                  <a:close/>
                </a:path>
                <a:path w="628014" h="704214">
                  <a:moveTo>
                    <a:pt x="627761" y="353441"/>
                  </a:moveTo>
                  <a:lnTo>
                    <a:pt x="313817" y="0"/>
                  </a:lnTo>
                  <a:lnTo>
                    <a:pt x="0" y="353441"/>
                  </a:lnTo>
                  <a:lnTo>
                    <a:pt x="627761" y="353441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941832" y="1557527"/>
            <a:ext cx="5621020" cy="1798320"/>
            <a:chOff x="941832" y="1557527"/>
            <a:chExt cx="5621020" cy="1798320"/>
          </a:xfrm>
        </p:grpSpPr>
        <p:sp>
          <p:nvSpPr>
            <p:cNvPr id="8" name="object 8"/>
            <p:cNvSpPr/>
            <p:nvPr/>
          </p:nvSpPr>
          <p:spPr>
            <a:xfrm>
              <a:off x="5393435" y="1583435"/>
              <a:ext cx="323215" cy="255904"/>
            </a:xfrm>
            <a:custGeom>
              <a:avLst/>
              <a:gdLst/>
              <a:ahLst/>
              <a:cxnLst/>
              <a:rect l="l" t="t" r="r" b="b"/>
              <a:pathLst>
                <a:path w="323214" h="255905">
                  <a:moveTo>
                    <a:pt x="322961" y="0"/>
                  </a:moveTo>
                  <a:lnTo>
                    <a:pt x="0" y="0"/>
                  </a:lnTo>
                  <a:lnTo>
                    <a:pt x="0" y="255524"/>
                  </a:lnTo>
                </a:path>
              </a:pathLst>
            </a:custGeom>
            <a:ln w="51816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91328" y="1728215"/>
              <a:ext cx="204470" cy="332105"/>
            </a:xfrm>
            <a:custGeom>
              <a:avLst/>
              <a:gdLst/>
              <a:ahLst/>
              <a:cxnLst/>
              <a:rect l="l" t="t" r="r" b="b"/>
              <a:pathLst>
                <a:path w="204470" h="332105">
                  <a:moveTo>
                    <a:pt x="203962" y="0"/>
                  </a:moveTo>
                  <a:lnTo>
                    <a:pt x="103505" y="103505"/>
                  </a:lnTo>
                  <a:lnTo>
                    <a:pt x="0" y="0"/>
                  </a:lnTo>
                  <a:lnTo>
                    <a:pt x="103505" y="331724"/>
                  </a:lnTo>
                  <a:lnTo>
                    <a:pt x="172593" y="103505"/>
                  </a:lnTo>
                  <a:lnTo>
                    <a:pt x="203962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1832" y="2029968"/>
              <a:ext cx="5620512" cy="1325879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941832" y="4507991"/>
            <a:ext cx="6106795" cy="554990"/>
            <a:chOff x="941832" y="4507991"/>
            <a:chExt cx="6106795" cy="554990"/>
          </a:xfrm>
        </p:grpSpPr>
        <p:sp>
          <p:nvSpPr>
            <p:cNvPr id="12" name="object 12"/>
            <p:cNvSpPr/>
            <p:nvPr/>
          </p:nvSpPr>
          <p:spPr>
            <a:xfrm>
              <a:off x="6816852" y="4963667"/>
              <a:ext cx="231775" cy="0"/>
            </a:xfrm>
            <a:custGeom>
              <a:avLst/>
              <a:gdLst/>
              <a:ahLst/>
              <a:cxnLst/>
              <a:rect l="l" t="t" r="r" b="b"/>
              <a:pathLst>
                <a:path w="231775">
                  <a:moveTo>
                    <a:pt x="0" y="0"/>
                  </a:moveTo>
                  <a:lnTo>
                    <a:pt x="231521" y="0"/>
                  </a:lnTo>
                </a:path>
              </a:pathLst>
            </a:custGeom>
            <a:ln w="51816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95872" y="4858511"/>
              <a:ext cx="332105" cy="204470"/>
            </a:xfrm>
            <a:custGeom>
              <a:avLst/>
              <a:gdLst/>
              <a:ahLst/>
              <a:cxnLst/>
              <a:rect l="l" t="t" r="r" b="b"/>
              <a:pathLst>
                <a:path w="332104" h="204470">
                  <a:moveTo>
                    <a:pt x="331724" y="0"/>
                  </a:moveTo>
                  <a:lnTo>
                    <a:pt x="0" y="103505"/>
                  </a:lnTo>
                  <a:lnTo>
                    <a:pt x="331724" y="203962"/>
                  </a:lnTo>
                  <a:lnTo>
                    <a:pt x="228219" y="103505"/>
                  </a:lnTo>
                  <a:lnTo>
                    <a:pt x="331724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93991" y="4642103"/>
              <a:ext cx="231775" cy="0"/>
            </a:xfrm>
            <a:custGeom>
              <a:avLst/>
              <a:gdLst/>
              <a:ahLst/>
              <a:cxnLst/>
              <a:rect l="l" t="t" r="r" b="b"/>
              <a:pathLst>
                <a:path w="231775">
                  <a:moveTo>
                    <a:pt x="0" y="0"/>
                  </a:moveTo>
                  <a:lnTo>
                    <a:pt x="231521" y="0"/>
                  </a:lnTo>
                </a:path>
              </a:pathLst>
            </a:custGeom>
            <a:ln w="54864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77584" y="4541519"/>
              <a:ext cx="328930" cy="204470"/>
            </a:xfrm>
            <a:custGeom>
              <a:avLst/>
              <a:gdLst/>
              <a:ahLst/>
              <a:cxnLst/>
              <a:rect l="l" t="t" r="r" b="b"/>
              <a:pathLst>
                <a:path w="328929" h="204470">
                  <a:moveTo>
                    <a:pt x="328802" y="0"/>
                  </a:moveTo>
                  <a:lnTo>
                    <a:pt x="0" y="103504"/>
                  </a:lnTo>
                  <a:lnTo>
                    <a:pt x="328802" y="203961"/>
                  </a:lnTo>
                  <a:lnTo>
                    <a:pt x="225298" y="103504"/>
                  </a:lnTo>
                  <a:lnTo>
                    <a:pt x="328802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1832" y="4507991"/>
              <a:ext cx="5620512" cy="524256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7182357" y="4503546"/>
            <a:ext cx="1550035" cy="763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CC"/>
                </a:solidFill>
                <a:latin typeface="Arial"/>
                <a:cs typeface="Arial"/>
              </a:rPr>
              <a:t>Allowed</a:t>
            </a:r>
            <a:endParaRPr sz="1800">
              <a:latin typeface="Arial"/>
              <a:cs typeface="Arial"/>
            </a:endParaRPr>
          </a:p>
          <a:p>
            <a:pPr marL="33655">
              <a:lnSpc>
                <a:spcPct val="100000"/>
              </a:lnSpc>
              <a:spcBef>
                <a:spcPts val="1485"/>
              </a:spcBef>
            </a:pPr>
            <a:r>
              <a:rPr sz="1800" b="1" dirty="0">
                <a:solidFill>
                  <a:srgbClr val="FFFFCC"/>
                </a:solidFill>
                <a:latin typeface="Arial"/>
                <a:cs typeface="Arial"/>
              </a:rPr>
              <a:t>a </a:t>
            </a:r>
            <a:r>
              <a:rPr sz="1800" b="1" spc="-10" dirty="0">
                <a:solidFill>
                  <a:srgbClr val="FFFFCC"/>
                </a:solidFill>
                <a:latin typeface="Arial"/>
                <a:cs typeface="Arial"/>
              </a:rPr>
              <a:t>lreadyexists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41019" y="3167888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6649" rIns="0" bIns="0" rtlCol="0">
            <a:spAutoFit/>
          </a:bodyPr>
          <a:lstStyle/>
          <a:p>
            <a:pPr marL="1713864">
              <a:lnSpc>
                <a:spcPct val="100000"/>
              </a:lnSpc>
              <a:spcBef>
                <a:spcPts val="110"/>
              </a:spcBef>
            </a:pPr>
            <a:r>
              <a:rPr dirty="0"/>
              <a:t>The</a:t>
            </a:r>
            <a:r>
              <a:rPr spc="-40" dirty="0"/>
              <a:t> </a:t>
            </a:r>
            <a:r>
              <a:rPr spc="-10" dirty="0">
                <a:latin typeface="Courier New"/>
                <a:cs typeface="Courier New"/>
              </a:rPr>
              <a:t>UNIQUE</a:t>
            </a:r>
            <a:r>
              <a:rPr spc="-990" dirty="0">
                <a:latin typeface="Courier New"/>
                <a:cs typeface="Courier New"/>
              </a:rPr>
              <a:t> </a:t>
            </a:r>
            <a:r>
              <a:rPr spc="-10" dirty="0"/>
              <a:t>Constraint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00911" y="2444495"/>
            <a:ext cx="6821805" cy="2578735"/>
            <a:chOff x="1200911" y="2444495"/>
            <a:chExt cx="6821805" cy="2578735"/>
          </a:xfrm>
        </p:grpSpPr>
        <p:sp>
          <p:nvSpPr>
            <p:cNvPr id="5" name="object 5"/>
            <p:cNvSpPr/>
            <p:nvPr/>
          </p:nvSpPr>
          <p:spPr>
            <a:xfrm>
              <a:off x="1213103" y="2456687"/>
              <a:ext cx="6797040" cy="2553970"/>
            </a:xfrm>
            <a:custGeom>
              <a:avLst/>
              <a:gdLst/>
              <a:ahLst/>
              <a:cxnLst/>
              <a:rect l="l" t="t" r="r" b="b"/>
              <a:pathLst>
                <a:path w="6797040" h="2553970">
                  <a:moveTo>
                    <a:pt x="6797040" y="0"/>
                  </a:moveTo>
                  <a:lnTo>
                    <a:pt x="0" y="0"/>
                  </a:lnTo>
                  <a:lnTo>
                    <a:pt x="0" y="2553843"/>
                  </a:lnTo>
                  <a:lnTo>
                    <a:pt x="6797040" y="2553843"/>
                  </a:lnTo>
                  <a:lnTo>
                    <a:pt x="679704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13103" y="2456687"/>
              <a:ext cx="6797040" cy="2553970"/>
            </a:xfrm>
            <a:custGeom>
              <a:avLst/>
              <a:gdLst/>
              <a:ahLst/>
              <a:cxnLst/>
              <a:rect l="l" t="t" r="r" b="b"/>
              <a:pathLst>
                <a:path w="6797040" h="2553970">
                  <a:moveTo>
                    <a:pt x="0" y="2553843"/>
                  </a:moveTo>
                  <a:lnTo>
                    <a:pt x="6797040" y="2553843"/>
                  </a:lnTo>
                  <a:lnTo>
                    <a:pt x="6797040" y="0"/>
                  </a:lnTo>
                  <a:lnTo>
                    <a:pt x="0" y="0"/>
                  </a:lnTo>
                  <a:lnTo>
                    <a:pt x="0" y="2553843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55647" y="4687823"/>
              <a:ext cx="5233670" cy="286385"/>
            </a:xfrm>
            <a:custGeom>
              <a:avLst/>
              <a:gdLst/>
              <a:ahLst/>
              <a:cxnLst/>
              <a:rect l="l" t="t" r="r" b="b"/>
              <a:pathLst>
                <a:path w="5233670" h="286385">
                  <a:moveTo>
                    <a:pt x="0" y="286003"/>
                  </a:moveTo>
                  <a:lnTo>
                    <a:pt x="5233161" y="286003"/>
                  </a:lnTo>
                  <a:lnTo>
                    <a:pt x="5233161" y="0"/>
                  </a:lnTo>
                  <a:lnTo>
                    <a:pt x="0" y="0"/>
                  </a:lnTo>
                  <a:lnTo>
                    <a:pt x="0" y="286003"/>
                  </a:lnTo>
                  <a:close/>
                </a:path>
              </a:pathLst>
            </a:custGeom>
            <a:ln w="18288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41019" y="1829511"/>
            <a:ext cx="6868795" cy="885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either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level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r>
              <a:rPr sz="2200" b="1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level:</a:t>
            </a:r>
            <a:endParaRPr sz="2200">
              <a:latin typeface="Arial"/>
              <a:cs typeface="Arial"/>
            </a:endParaRPr>
          </a:p>
          <a:p>
            <a:pPr marL="448309">
              <a:lnSpc>
                <a:spcPct val="100000"/>
              </a:lnSpc>
              <a:spcBef>
                <a:spcPts val="1960"/>
              </a:spcBef>
            </a:pPr>
            <a:r>
              <a:rPr sz="1800" b="1" dirty="0">
                <a:latin typeface="Courier New"/>
                <a:cs typeface="Courier New"/>
              </a:rPr>
              <a:t>CREATE</a:t>
            </a:r>
            <a:r>
              <a:rPr sz="1800" b="1" spc="-8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TABLE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employees(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10-</a:t>
            </a:r>
            <a:r>
              <a:rPr spc="-25" dirty="0"/>
              <a:t>10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39163" y="2690876"/>
            <a:ext cx="191833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13384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employee_id last_name email salary</a:t>
            </a:r>
            <a:endParaRPr sz="1800">
              <a:latin typeface="Courier New"/>
              <a:cs typeface="Courier New"/>
            </a:endParaRPr>
          </a:p>
          <a:p>
            <a:pPr marR="508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latin typeface="Courier New"/>
                <a:cs typeface="Courier New"/>
              </a:rPr>
              <a:t>commission_pct hire_date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57802" y="2690876"/>
            <a:ext cx="299148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254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NUMBER(6), </a:t>
            </a:r>
            <a:r>
              <a:rPr sz="1800" b="1" dirty="0">
                <a:latin typeface="Courier New"/>
                <a:cs typeface="Courier New"/>
              </a:rPr>
              <a:t>VARCHAR2(25)</a:t>
            </a:r>
            <a:r>
              <a:rPr sz="1800" b="1" spc="-13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NOT</a:t>
            </a:r>
            <a:r>
              <a:rPr sz="1800" b="1" spc="-210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NULL, </a:t>
            </a:r>
            <a:r>
              <a:rPr sz="1800" b="1" spc="-10" dirty="0">
                <a:latin typeface="Courier New"/>
                <a:cs typeface="Courier New"/>
              </a:rPr>
              <a:t>VARCHAR2(25), NUMBER(8,2),</a:t>
            </a:r>
            <a:endParaRPr sz="1800">
              <a:latin typeface="Courier New"/>
              <a:cs typeface="Courier New"/>
            </a:endParaRPr>
          </a:p>
          <a:p>
            <a:pPr marL="2540" marR="109347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latin typeface="Courier New"/>
                <a:cs typeface="Courier New"/>
              </a:rPr>
              <a:t>NUMBER(2,2), </a:t>
            </a:r>
            <a:r>
              <a:rPr sz="1800" b="1" dirty="0">
                <a:latin typeface="Courier New"/>
                <a:cs typeface="Courier New"/>
              </a:rPr>
              <a:t>DATE</a:t>
            </a:r>
            <a:r>
              <a:rPr sz="1800" b="1" spc="-9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NOT</a:t>
            </a:r>
            <a:r>
              <a:rPr sz="1800" b="1" spc="-155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NULL,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90522" y="4342003"/>
            <a:ext cx="5833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  <a:p>
            <a:pPr marL="54864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CONSTRAINT</a:t>
            </a:r>
            <a:r>
              <a:rPr sz="1800" b="1" spc="-15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emp_email_uk</a:t>
            </a:r>
            <a:r>
              <a:rPr sz="1800" b="1" spc="-22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UNIQUE(email));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0"/>
            <a:ext cx="8458200" cy="4739759"/>
          </a:xfrm>
        </p:spPr>
        <p:txBody>
          <a:bodyPr/>
          <a:lstStyle/>
          <a:p>
            <a:r>
              <a:rPr lang="en-US" dirty="0"/>
              <a:t>CREATE TABLE users (</a:t>
            </a:r>
          </a:p>
          <a:p>
            <a:r>
              <a:rPr lang="en-US" dirty="0"/>
              <a:t>    </a:t>
            </a:r>
            <a:r>
              <a:rPr lang="en-US" dirty="0" err="1"/>
              <a:t>user_id</a:t>
            </a:r>
            <a:r>
              <a:rPr lang="en-US" dirty="0"/>
              <a:t> INT PRIMARY KEY,</a:t>
            </a:r>
          </a:p>
          <a:p>
            <a:r>
              <a:rPr lang="en-US" dirty="0"/>
              <a:t>    email VARCHAR(100) UNIQUE,</a:t>
            </a:r>
          </a:p>
          <a:p>
            <a:r>
              <a:rPr lang="en-US" dirty="0"/>
              <a:t>    username VARCHAR(50)</a:t>
            </a:r>
          </a:p>
          <a:p>
            <a:r>
              <a:rPr lang="en-US" dirty="0"/>
              <a:t>);</a:t>
            </a:r>
          </a:p>
          <a:p>
            <a:r>
              <a:rPr lang="en-IN" dirty="0"/>
              <a:t>INSERT INTO users (</a:t>
            </a:r>
            <a:r>
              <a:rPr lang="en-IN" dirty="0" err="1"/>
              <a:t>user_id</a:t>
            </a:r>
            <a:r>
              <a:rPr lang="en-IN" dirty="0"/>
              <a:t>, email, username)</a:t>
            </a:r>
          </a:p>
          <a:p>
            <a:r>
              <a:rPr lang="en-IN" dirty="0"/>
              <a:t>VALUES (1, 'john.doe@example.com', '</a:t>
            </a:r>
            <a:r>
              <a:rPr lang="en-IN" dirty="0" err="1"/>
              <a:t>johndoe</a:t>
            </a:r>
            <a:r>
              <a:rPr lang="en-IN" dirty="0" smtClean="0"/>
              <a:t>');-valid</a:t>
            </a:r>
            <a:endParaRPr lang="en-IN" dirty="0"/>
          </a:p>
          <a:p>
            <a:endParaRPr lang="en-IN" dirty="0"/>
          </a:p>
          <a:p>
            <a:r>
              <a:rPr lang="en-IN" dirty="0"/>
              <a:t>INSERT INTO users (</a:t>
            </a:r>
            <a:r>
              <a:rPr lang="en-IN" dirty="0" err="1"/>
              <a:t>user_id</a:t>
            </a:r>
            <a:r>
              <a:rPr lang="en-IN" dirty="0"/>
              <a:t>, email, username)</a:t>
            </a:r>
          </a:p>
          <a:p>
            <a:r>
              <a:rPr lang="en-IN" dirty="0"/>
              <a:t>VALUES (2, 'jane.smith@example.com', '</a:t>
            </a:r>
            <a:r>
              <a:rPr lang="en-IN" dirty="0" err="1"/>
              <a:t>janesmith</a:t>
            </a:r>
            <a:r>
              <a:rPr lang="en-IN" dirty="0" smtClean="0"/>
              <a:t>');-valid</a:t>
            </a:r>
          </a:p>
          <a:p>
            <a:endParaRPr lang="en-IN" dirty="0"/>
          </a:p>
          <a:p>
            <a:r>
              <a:rPr lang="en-US" dirty="0">
                <a:solidFill>
                  <a:srgbClr val="C00000"/>
                </a:solidFill>
              </a:rPr>
              <a:t>INSERT INTO users (</a:t>
            </a:r>
            <a:r>
              <a:rPr lang="en-US" dirty="0" err="1">
                <a:solidFill>
                  <a:srgbClr val="C00000"/>
                </a:solidFill>
              </a:rPr>
              <a:t>user_id</a:t>
            </a:r>
            <a:r>
              <a:rPr lang="en-US" dirty="0">
                <a:solidFill>
                  <a:srgbClr val="C00000"/>
                </a:solidFill>
              </a:rPr>
              <a:t>, email, username)</a:t>
            </a:r>
          </a:p>
          <a:p>
            <a:r>
              <a:rPr lang="en-US" dirty="0">
                <a:solidFill>
                  <a:srgbClr val="C00000"/>
                </a:solidFill>
              </a:rPr>
              <a:t>VALUES (3, 'john.doe@example.com', '</a:t>
            </a:r>
            <a:r>
              <a:rPr lang="en-US" dirty="0" err="1">
                <a:solidFill>
                  <a:srgbClr val="C00000"/>
                </a:solidFill>
              </a:rPr>
              <a:t>johnny</a:t>
            </a:r>
            <a:r>
              <a:rPr lang="en-US" dirty="0" smtClean="0">
                <a:solidFill>
                  <a:srgbClr val="C00000"/>
                </a:solidFill>
              </a:rPr>
              <a:t>');-invalid</a:t>
            </a:r>
            <a:endParaRPr lang="en-US" dirty="0">
              <a:solidFill>
                <a:srgbClr val="C0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7835011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304800"/>
            <a:ext cx="8534400" cy="6894195"/>
          </a:xfrm>
        </p:spPr>
        <p:txBody>
          <a:bodyPr/>
          <a:lstStyle/>
          <a:p>
            <a:r>
              <a:rPr lang="en-US" dirty="0"/>
              <a:t>CREATE TABLE employees (</a:t>
            </a:r>
          </a:p>
          <a:p>
            <a:r>
              <a:rPr lang="en-US" dirty="0"/>
              <a:t>    </a:t>
            </a:r>
            <a:r>
              <a:rPr lang="en-US" dirty="0" err="1"/>
              <a:t>employee_id</a:t>
            </a:r>
            <a:r>
              <a:rPr lang="en-US" dirty="0"/>
              <a:t> INT PRIMARY KEY,</a:t>
            </a:r>
          </a:p>
          <a:p>
            <a:r>
              <a:rPr lang="en-US" dirty="0"/>
              <a:t>    </a:t>
            </a:r>
            <a:r>
              <a:rPr lang="en-US" dirty="0" err="1"/>
              <a:t>department_id</a:t>
            </a:r>
            <a:r>
              <a:rPr lang="en-US" dirty="0"/>
              <a:t> INT,</a:t>
            </a:r>
          </a:p>
          <a:p>
            <a:r>
              <a:rPr lang="en-US" dirty="0"/>
              <a:t>    </a:t>
            </a:r>
            <a:r>
              <a:rPr lang="en-US" dirty="0" err="1"/>
              <a:t>employee_name</a:t>
            </a:r>
            <a:r>
              <a:rPr lang="en-US" dirty="0"/>
              <a:t> VARCHAR(100),</a:t>
            </a:r>
          </a:p>
          <a:p>
            <a:r>
              <a:rPr lang="en-US" dirty="0"/>
              <a:t>    CONSTRAINT </a:t>
            </a:r>
            <a:r>
              <a:rPr lang="en-US" dirty="0" err="1"/>
              <a:t>unique_employee_dept</a:t>
            </a:r>
            <a:r>
              <a:rPr lang="en-US" dirty="0"/>
              <a:t> UNIQUE (</a:t>
            </a:r>
            <a:r>
              <a:rPr lang="en-US" dirty="0" err="1"/>
              <a:t>employee_id</a:t>
            </a:r>
            <a:r>
              <a:rPr lang="en-US" dirty="0"/>
              <a:t>, </a:t>
            </a:r>
            <a:r>
              <a:rPr lang="en-US" dirty="0" err="1"/>
              <a:t>department_id</a:t>
            </a:r>
            <a:r>
              <a:rPr lang="en-US" dirty="0"/>
              <a:t>)</a:t>
            </a:r>
          </a:p>
          <a:p>
            <a:r>
              <a:rPr lang="en-US" dirty="0"/>
              <a:t>);</a:t>
            </a:r>
          </a:p>
          <a:p>
            <a:endParaRPr lang="en-IN" dirty="0" smtClean="0"/>
          </a:p>
          <a:p>
            <a:r>
              <a:rPr lang="en-US" sz="2000" dirty="0"/>
              <a:t>INSERT INTO employees (</a:t>
            </a:r>
            <a:r>
              <a:rPr lang="en-US" sz="2000" dirty="0" err="1"/>
              <a:t>employee_id</a:t>
            </a:r>
            <a:r>
              <a:rPr lang="en-US" sz="2000" dirty="0"/>
              <a:t>, </a:t>
            </a:r>
            <a:r>
              <a:rPr lang="en-US" sz="2000" dirty="0" err="1"/>
              <a:t>department_id</a:t>
            </a:r>
            <a:r>
              <a:rPr lang="en-US" sz="2000" dirty="0"/>
              <a:t>, </a:t>
            </a:r>
            <a:r>
              <a:rPr lang="en-US" sz="2000" dirty="0" err="1"/>
              <a:t>employee_name</a:t>
            </a:r>
            <a:r>
              <a:rPr lang="en-US" sz="2000" dirty="0"/>
              <a:t>)</a:t>
            </a:r>
          </a:p>
          <a:p>
            <a:r>
              <a:rPr lang="en-US" sz="2000" dirty="0"/>
              <a:t>VALUES (1, 101, 'Alice Johnson');</a:t>
            </a:r>
          </a:p>
          <a:p>
            <a:endParaRPr lang="en-US" sz="2000" dirty="0"/>
          </a:p>
          <a:p>
            <a:r>
              <a:rPr lang="en-US" sz="2000" dirty="0"/>
              <a:t>INSERT INTO employees (</a:t>
            </a:r>
            <a:r>
              <a:rPr lang="en-US" sz="2000" dirty="0" err="1"/>
              <a:t>employee_id</a:t>
            </a:r>
            <a:r>
              <a:rPr lang="en-US" sz="2000" dirty="0"/>
              <a:t>, </a:t>
            </a:r>
            <a:r>
              <a:rPr lang="en-US" sz="2000" dirty="0" err="1"/>
              <a:t>department_id</a:t>
            </a:r>
            <a:r>
              <a:rPr lang="en-US" sz="2000" dirty="0"/>
              <a:t>, </a:t>
            </a:r>
            <a:r>
              <a:rPr lang="en-US" sz="2000" dirty="0" err="1"/>
              <a:t>employee_name</a:t>
            </a:r>
            <a:r>
              <a:rPr lang="en-US" sz="2000" dirty="0"/>
              <a:t>)</a:t>
            </a:r>
          </a:p>
          <a:p>
            <a:r>
              <a:rPr lang="en-US" sz="2000" dirty="0"/>
              <a:t>VALUES (1, 102, 'Alice Johnson');  -- Valid: Different </a:t>
            </a:r>
            <a:r>
              <a:rPr lang="en-US" sz="2000" dirty="0" err="1"/>
              <a:t>department_id</a:t>
            </a:r>
            <a:endParaRPr lang="en-US" sz="2000" dirty="0"/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INSERT INTO employees (</a:t>
            </a:r>
            <a:r>
              <a:rPr lang="en-US" sz="2000" dirty="0" err="1">
                <a:solidFill>
                  <a:srgbClr val="FF0000"/>
                </a:solidFill>
              </a:rPr>
              <a:t>employee_id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dirty="0" err="1">
                <a:solidFill>
                  <a:srgbClr val="FF0000"/>
                </a:solidFill>
              </a:rPr>
              <a:t>department_id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dirty="0" err="1">
                <a:solidFill>
                  <a:srgbClr val="FF0000"/>
                </a:solidFill>
              </a:rPr>
              <a:t>employee_name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  <a:p>
            <a:r>
              <a:rPr lang="en-US" sz="2000" dirty="0">
                <a:solidFill>
                  <a:srgbClr val="FF0000"/>
                </a:solidFill>
              </a:rPr>
              <a:t>VALUES (1, 101, 'Alice Johnson');  -- Invalid: Duplicate </a:t>
            </a:r>
            <a:r>
              <a:rPr lang="en-US" sz="2000" dirty="0" err="1">
                <a:solidFill>
                  <a:srgbClr val="FF0000"/>
                </a:solidFill>
              </a:rPr>
              <a:t>employee_id</a:t>
            </a:r>
            <a:r>
              <a:rPr lang="en-US" sz="2000" dirty="0">
                <a:solidFill>
                  <a:srgbClr val="FF0000"/>
                </a:solidFill>
              </a:rPr>
              <a:t> and </a:t>
            </a:r>
            <a:r>
              <a:rPr lang="en-US" sz="2000" dirty="0" err="1">
                <a:solidFill>
                  <a:srgbClr val="FF0000"/>
                </a:solidFill>
              </a:rPr>
              <a:t>department_id</a:t>
            </a:r>
            <a:r>
              <a:rPr lang="en-US" sz="2000" dirty="0">
                <a:solidFill>
                  <a:srgbClr val="FF0000"/>
                </a:solidFill>
              </a:rPr>
              <a:t> combination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0773243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6649" rIns="0" bIns="0" rtlCol="0">
            <a:spAutoFit/>
          </a:bodyPr>
          <a:lstStyle/>
          <a:p>
            <a:pPr marL="1238250">
              <a:lnSpc>
                <a:spcPct val="100000"/>
              </a:lnSpc>
              <a:spcBef>
                <a:spcPts val="110"/>
              </a:spcBef>
            </a:pPr>
            <a:r>
              <a:rPr dirty="0"/>
              <a:t>The</a:t>
            </a:r>
            <a:r>
              <a:rPr spc="-20" dirty="0"/>
              <a:t> </a:t>
            </a:r>
            <a:r>
              <a:rPr spc="-10" dirty="0">
                <a:latin typeface="Courier New"/>
                <a:cs typeface="Courier New"/>
              </a:rPr>
              <a:t>PRIMARY</a:t>
            </a:r>
            <a:r>
              <a:rPr spc="-99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KEY</a:t>
            </a:r>
            <a:r>
              <a:rPr spc="-994" dirty="0">
                <a:latin typeface="Courier New"/>
                <a:cs typeface="Courier New"/>
              </a:rPr>
              <a:t> </a:t>
            </a:r>
            <a:r>
              <a:rPr spc="-10" dirty="0"/>
              <a:t>Constraint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64819" y="1516456"/>
            <a:ext cx="3580765" cy="590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345"/>
              </a:lnSpc>
              <a:spcBef>
                <a:spcPts val="95"/>
              </a:spcBef>
            </a:pPr>
            <a:r>
              <a:rPr sz="2000" b="1" spc="-10" dirty="0">
                <a:solidFill>
                  <a:srgbClr val="FFFFFF"/>
                </a:solidFill>
                <a:latin typeface="Courier New"/>
                <a:cs typeface="Courier New"/>
              </a:rPr>
              <a:t>DEPARTMENTS</a:t>
            </a:r>
            <a:endParaRPr sz="2000">
              <a:latin typeface="Courier New"/>
              <a:cs typeface="Courier New"/>
            </a:endParaRPr>
          </a:p>
          <a:p>
            <a:pPr marL="2079625">
              <a:lnSpc>
                <a:spcPts val="2105"/>
              </a:lnSpc>
            </a:pPr>
            <a:r>
              <a:rPr sz="1800" b="1" dirty="0">
                <a:solidFill>
                  <a:srgbClr val="FFFFCC"/>
                </a:solidFill>
                <a:latin typeface="Courier New"/>
                <a:cs typeface="Courier New"/>
              </a:rPr>
              <a:t>PRIMARY</a:t>
            </a:r>
            <a:r>
              <a:rPr sz="1800" b="1" spc="-170" dirty="0">
                <a:solidFill>
                  <a:srgbClr val="FFFFCC"/>
                </a:solidFill>
                <a:latin typeface="Courier New"/>
                <a:cs typeface="Courier New"/>
              </a:rPr>
              <a:t> </a:t>
            </a:r>
            <a:r>
              <a:rPr sz="1800" b="1" spc="-25" dirty="0">
                <a:solidFill>
                  <a:srgbClr val="FFFFCC"/>
                </a:solidFill>
                <a:latin typeface="Courier New"/>
                <a:cs typeface="Courier New"/>
              </a:rPr>
              <a:t>KEY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13688" y="1975104"/>
            <a:ext cx="6684645" cy="1762125"/>
            <a:chOff x="1313688" y="1975104"/>
            <a:chExt cx="6684645" cy="1762125"/>
          </a:xfrm>
        </p:grpSpPr>
        <p:sp>
          <p:nvSpPr>
            <p:cNvPr id="6" name="object 6"/>
            <p:cNvSpPr/>
            <p:nvPr/>
          </p:nvSpPr>
          <p:spPr>
            <a:xfrm>
              <a:off x="2516124" y="2001012"/>
              <a:ext cx="323215" cy="155575"/>
            </a:xfrm>
            <a:custGeom>
              <a:avLst/>
              <a:gdLst/>
              <a:ahLst/>
              <a:cxnLst/>
              <a:rect l="l" t="t" r="r" b="b"/>
              <a:pathLst>
                <a:path w="323214" h="155575">
                  <a:moveTo>
                    <a:pt x="322961" y="0"/>
                  </a:moveTo>
                  <a:lnTo>
                    <a:pt x="0" y="0"/>
                  </a:lnTo>
                  <a:lnTo>
                    <a:pt x="0" y="155321"/>
                  </a:lnTo>
                </a:path>
              </a:pathLst>
            </a:custGeom>
            <a:ln w="51816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14016" y="2045207"/>
              <a:ext cx="204470" cy="332105"/>
            </a:xfrm>
            <a:custGeom>
              <a:avLst/>
              <a:gdLst/>
              <a:ahLst/>
              <a:cxnLst/>
              <a:rect l="l" t="t" r="r" b="b"/>
              <a:pathLst>
                <a:path w="204469" h="332105">
                  <a:moveTo>
                    <a:pt x="203962" y="0"/>
                  </a:moveTo>
                  <a:lnTo>
                    <a:pt x="103505" y="103505"/>
                  </a:lnTo>
                  <a:lnTo>
                    <a:pt x="0" y="0"/>
                  </a:lnTo>
                  <a:lnTo>
                    <a:pt x="103505" y="331724"/>
                  </a:lnTo>
                  <a:lnTo>
                    <a:pt x="172593" y="103505"/>
                  </a:lnTo>
                  <a:lnTo>
                    <a:pt x="203962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3688" y="2404872"/>
              <a:ext cx="6684263" cy="133197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191380" y="4240733"/>
            <a:ext cx="15163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CC"/>
                </a:solidFill>
                <a:latin typeface="Courier New"/>
                <a:cs typeface="Courier New"/>
              </a:rPr>
              <a:t>INSERT</a:t>
            </a:r>
            <a:r>
              <a:rPr sz="1800" b="1" spc="-170" dirty="0">
                <a:solidFill>
                  <a:srgbClr val="FFFFCC"/>
                </a:solidFill>
                <a:latin typeface="Courier New"/>
                <a:cs typeface="Courier New"/>
              </a:rPr>
              <a:t> </a:t>
            </a:r>
            <a:r>
              <a:rPr sz="1800" b="1" spc="-20" dirty="0">
                <a:solidFill>
                  <a:srgbClr val="FFFFCC"/>
                </a:solidFill>
                <a:latin typeface="Courier New"/>
                <a:cs typeface="Courier New"/>
              </a:rPr>
              <a:t>INTO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465576" y="4160520"/>
            <a:ext cx="706755" cy="426720"/>
            <a:chOff x="3465576" y="4160520"/>
            <a:chExt cx="706755" cy="426720"/>
          </a:xfrm>
        </p:grpSpPr>
        <p:sp>
          <p:nvSpPr>
            <p:cNvPr id="11" name="object 11"/>
            <p:cNvSpPr/>
            <p:nvPr/>
          </p:nvSpPr>
          <p:spPr>
            <a:xfrm>
              <a:off x="3505200" y="4200144"/>
              <a:ext cx="667385" cy="210185"/>
            </a:xfrm>
            <a:custGeom>
              <a:avLst/>
              <a:gdLst/>
              <a:ahLst/>
              <a:cxnLst/>
              <a:rect l="l" t="t" r="r" b="b"/>
              <a:pathLst>
                <a:path w="667385" h="210185">
                  <a:moveTo>
                    <a:pt x="331977" y="0"/>
                  </a:moveTo>
                  <a:lnTo>
                    <a:pt x="0" y="210057"/>
                  </a:lnTo>
                  <a:lnTo>
                    <a:pt x="667003" y="210057"/>
                  </a:lnTo>
                  <a:lnTo>
                    <a:pt x="3319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65576" y="4160519"/>
              <a:ext cx="667385" cy="426720"/>
            </a:xfrm>
            <a:custGeom>
              <a:avLst/>
              <a:gdLst/>
              <a:ahLst/>
              <a:cxnLst/>
              <a:rect l="l" t="t" r="r" b="b"/>
              <a:pathLst>
                <a:path w="667385" h="426720">
                  <a:moveTo>
                    <a:pt x="667004" y="213360"/>
                  </a:moveTo>
                  <a:lnTo>
                    <a:pt x="335026" y="0"/>
                  </a:lnTo>
                  <a:lnTo>
                    <a:pt x="0" y="213360"/>
                  </a:lnTo>
                  <a:lnTo>
                    <a:pt x="167513" y="213360"/>
                  </a:lnTo>
                  <a:lnTo>
                    <a:pt x="167513" y="426720"/>
                  </a:lnTo>
                  <a:lnTo>
                    <a:pt x="502539" y="426720"/>
                  </a:lnTo>
                  <a:lnTo>
                    <a:pt x="502539" y="213360"/>
                  </a:lnTo>
                  <a:lnTo>
                    <a:pt x="667004" y="21336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52043" y="4254245"/>
            <a:ext cx="1304290" cy="54102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ts val="1900"/>
              </a:lnSpc>
              <a:spcBef>
                <a:spcPts val="380"/>
              </a:spcBef>
            </a:pPr>
            <a:r>
              <a:rPr sz="1800" b="1" dirty="0">
                <a:solidFill>
                  <a:srgbClr val="FFFFCC"/>
                </a:solidFill>
                <a:latin typeface="Arial"/>
                <a:cs typeface="Arial"/>
              </a:rPr>
              <a:t>Not</a:t>
            </a:r>
            <a:r>
              <a:rPr sz="1800" b="1" spc="-120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CC"/>
                </a:solidFill>
                <a:latin typeface="Arial"/>
                <a:cs typeface="Arial"/>
              </a:rPr>
              <a:t>allowed </a:t>
            </a:r>
            <a:r>
              <a:rPr sz="1800" b="1" dirty="0">
                <a:solidFill>
                  <a:srgbClr val="FFFFCC"/>
                </a:solidFill>
                <a:latin typeface="Arial"/>
                <a:cs typeface="Arial"/>
              </a:rPr>
              <a:t>(Null</a:t>
            </a:r>
            <a:r>
              <a:rPr sz="1800" b="1" spc="-100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CC"/>
                </a:solidFill>
                <a:latin typeface="Arial"/>
                <a:cs typeface="Arial"/>
              </a:rPr>
              <a:t>value)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200465" y="4440745"/>
            <a:ext cx="408940" cy="539750"/>
            <a:chOff x="2200465" y="4440745"/>
            <a:chExt cx="408940" cy="539750"/>
          </a:xfrm>
        </p:grpSpPr>
        <p:sp>
          <p:nvSpPr>
            <p:cNvPr id="15" name="object 15"/>
            <p:cNvSpPr/>
            <p:nvPr/>
          </p:nvSpPr>
          <p:spPr>
            <a:xfrm>
              <a:off x="2506979" y="4469892"/>
              <a:ext cx="0" cy="289560"/>
            </a:xfrm>
            <a:custGeom>
              <a:avLst/>
              <a:gdLst/>
              <a:ahLst/>
              <a:cxnLst/>
              <a:rect l="l" t="t" r="r" b="b"/>
              <a:pathLst>
                <a:path h="289560">
                  <a:moveTo>
                    <a:pt x="0" y="0"/>
                  </a:moveTo>
                  <a:lnTo>
                    <a:pt x="0" y="289559"/>
                  </a:lnTo>
                </a:path>
              </a:pathLst>
            </a:custGeom>
            <a:ln w="51816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04872" y="4648200"/>
              <a:ext cx="204470" cy="332105"/>
            </a:xfrm>
            <a:custGeom>
              <a:avLst/>
              <a:gdLst/>
              <a:ahLst/>
              <a:cxnLst/>
              <a:rect l="l" t="t" r="r" b="b"/>
              <a:pathLst>
                <a:path w="204469" h="332104">
                  <a:moveTo>
                    <a:pt x="203962" y="0"/>
                  </a:moveTo>
                  <a:lnTo>
                    <a:pt x="100457" y="103505"/>
                  </a:lnTo>
                  <a:lnTo>
                    <a:pt x="0" y="0"/>
                  </a:lnTo>
                  <a:lnTo>
                    <a:pt x="100457" y="331724"/>
                  </a:lnTo>
                  <a:lnTo>
                    <a:pt x="171704" y="103505"/>
                  </a:lnTo>
                  <a:lnTo>
                    <a:pt x="203962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28087" y="4468368"/>
              <a:ext cx="295910" cy="0"/>
            </a:xfrm>
            <a:custGeom>
              <a:avLst/>
              <a:gdLst/>
              <a:ahLst/>
              <a:cxnLst/>
              <a:rect l="l" t="t" r="r" b="b"/>
              <a:pathLst>
                <a:path w="295910">
                  <a:moveTo>
                    <a:pt x="0" y="0"/>
                  </a:moveTo>
                  <a:lnTo>
                    <a:pt x="295401" y="0"/>
                  </a:lnTo>
                </a:path>
              </a:pathLst>
            </a:custGeom>
            <a:ln w="54864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83691" y="5698947"/>
            <a:ext cx="2000250" cy="568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5"/>
              </a:lnSpc>
              <a:spcBef>
                <a:spcPts val="100"/>
              </a:spcBef>
            </a:pPr>
            <a:r>
              <a:rPr sz="1800" b="1" dirty="0">
                <a:solidFill>
                  <a:srgbClr val="FFFFCC"/>
                </a:solidFill>
                <a:latin typeface="Arial"/>
                <a:cs typeface="Arial"/>
              </a:rPr>
              <a:t>Not</a:t>
            </a:r>
            <a:r>
              <a:rPr sz="1800" b="1" spc="-30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CC"/>
                </a:solidFill>
                <a:latin typeface="Arial"/>
                <a:cs typeface="Arial"/>
              </a:rPr>
              <a:t>allowed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35"/>
              </a:lnSpc>
            </a:pPr>
            <a:r>
              <a:rPr sz="1800" b="1" dirty="0">
                <a:solidFill>
                  <a:srgbClr val="FFFFCC"/>
                </a:solidFill>
                <a:latin typeface="Arial"/>
                <a:cs typeface="Arial"/>
              </a:rPr>
              <a:t>(50</a:t>
            </a:r>
            <a:r>
              <a:rPr sz="1800" b="1" spc="-5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CC"/>
                </a:solidFill>
                <a:latin typeface="Arial"/>
                <a:cs typeface="Arial"/>
              </a:rPr>
              <a:t>already</a:t>
            </a:r>
            <a:r>
              <a:rPr sz="1800" b="1" spc="-110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CC"/>
                </a:solidFill>
                <a:latin typeface="Arial"/>
                <a:cs typeface="Arial"/>
              </a:rPr>
              <a:t>exists)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313688" y="4980432"/>
            <a:ext cx="6684645" cy="1016635"/>
            <a:chOff x="1313688" y="4980432"/>
            <a:chExt cx="6684645" cy="1016635"/>
          </a:xfrm>
        </p:grpSpPr>
        <p:sp>
          <p:nvSpPr>
            <p:cNvPr id="20" name="object 20"/>
            <p:cNvSpPr/>
            <p:nvPr/>
          </p:nvSpPr>
          <p:spPr>
            <a:xfrm>
              <a:off x="2506980" y="5707380"/>
              <a:ext cx="0" cy="289560"/>
            </a:xfrm>
            <a:custGeom>
              <a:avLst/>
              <a:gdLst/>
              <a:ahLst/>
              <a:cxnLst/>
              <a:rect l="l" t="t" r="r" b="b"/>
              <a:pathLst>
                <a:path h="289560">
                  <a:moveTo>
                    <a:pt x="0" y="0"/>
                  </a:moveTo>
                  <a:lnTo>
                    <a:pt x="0" y="289560"/>
                  </a:lnTo>
                </a:path>
              </a:pathLst>
            </a:custGeom>
            <a:ln w="51816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04872" y="5486400"/>
              <a:ext cx="204470" cy="332105"/>
            </a:xfrm>
            <a:custGeom>
              <a:avLst/>
              <a:gdLst/>
              <a:ahLst/>
              <a:cxnLst/>
              <a:rect l="l" t="t" r="r" b="b"/>
              <a:pathLst>
                <a:path w="204469" h="332104">
                  <a:moveTo>
                    <a:pt x="203962" y="331724"/>
                  </a:moveTo>
                  <a:lnTo>
                    <a:pt x="171704" y="228257"/>
                  </a:lnTo>
                  <a:lnTo>
                    <a:pt x="100457" y="0"/>
                  </a:lnTo>
                  <a:lnTo>
                    <a:pt x="0" y="331724"/>
                  </a:lnTo>
                  <a:lnTo>
                    <a:pt x="100457" y="228257"/>
                  </a:lnTo>
                  <a:lnTo>
                    <a:pt x="203962" y="331724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3688" y="4980432"/>
              <a:ext cx="6684263" cy="515112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316227" y="3530854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10-</a:t>
            </a:r>
            <a:r>
              <a:rPr spc="-25" dirty="0"/>
              <a:t>11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2668270">
              <a:lnSpc>
                <a:spcPct val="100000"/>
              </a:lnSpc>
              <a:spcBef>
                <a:spcPts val="110"/>
              </a:spcBef>
            </a:pPr>
            <a:r>
              <a:rPr dirty="0"/>
              <a:t>Outer</a:t>
            </a:r>
            <a:r>
              <a:rPr spc="-90" dirty="0"/>
              <a:t> </a:t>
            </a:r>
            <a:r>
              <a:rPr spc="-20" dirty="0"/>
              <a:t>Joins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60570" y="1809750"/>
            <a:ext cx="139255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solidFill>
                  <a:srgbClr val="FFFFFF"/>
                </a:solidFill>
                <a:latin typeface="Courier New"/>
                <a:cs typeface="Courier New"/>
              </a:rPr>
              <a:t>EMPLOYEES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6396" y="1809750"/>
            <a:ext cx="169672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solidFill>
                  <a:srgbClr val="FFFFFF"/>
                </a:solidFill>
                <a:latin typeface="Courier New"/>
                <a:cs typeface="Courier New"/>
              </a:rPr>
              <a:t>DEPARTMENTS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880103" y="4785359"/>
            <a:ext cx="737870" cy="862330"/>
            <a:chOff x="3880103" y="4785359"/>
            <a:chExt cx="737870" cy="862330"/>
          </a:xfrm>
        </p:grpSpPr>
        <p:sp>
          <p:nvSpPr>
            <p:cNvPr id="7" name="object 7"/>
            <p:cNvSpPr/>
            <p:nvPr/>
          </p:nvSpPr>
          <p:spPr>
            <a:xfrm>
              <a:off x="3982211" y="5003291"/>
              <a:ext cx="609600" cy="618490"/>
            </a:xfrm>
            <a:custGeom>
              <a:avLst/>
              <a:gdLst/>
              <a:ahLst/>
              <a:cxnLst/>
              <a:rect l="l" t="t" r="r" b="b"/>
              <a:pathLst>
                <a:path w="609600" h="618489">
                  <a:moveTo>
                    <a:pt x="609600" y="618362"/>
                  </a:moveTo>
                  <a:lnTo>
                    <a:pt x="0" y="618362"/>
                  </a:lnTo>
                  <a:lnTo>
                    <a:pt x="0" y="542162"/>
                  </a:lnTo>
                  <a:lnTo>
                    <a:pt x="0" y="426465"/>
                  </a:lnTo>
                  <a:lnTo>
                    <a:pt x="0" y="0"/>
                  </a:lnTo>
                </a:path>
              </a:pathLst>
            </a:custGeom>
            <a:ln w="51816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80104" y="4785359"/>
              <a:ext cx="204470" cy="328930"/>
            </a:xfrm>
            <a:custGeom>
              <a:avLst/>
              <a:gdLst/>
              <a:ahLst/>
              <a:cxnLst/>
              <a:rect l="l" t="t" r="r" b="b"/>
              <a:pathLst>
                <a:path w="204470" h="328929">
                  <a:moveTo>
                    <a:pt x="203962" y="328803"/>
                  </a:moveTo>
                  <a:lnTo>
                    <a:pt x="171323" y="225298"/>
                  </a:lnTo>
                  <a:lnTo>
                    <a:pt x="100457" y="0"/>
                  </a:lnTo>
                  <a:lnTo>
                    <a:pt x="0" y="328803"/>
                  </a:lnTo>
                  <a:lnTo>
                    <a:pt x="100457" y="225298"/>
                  </a:lnTo>
                  <a:lnTo>
                    <a:pt x="203962" y="328803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158239" y="2331720"/>
            <a:ext cx="3030220" cy="2188845"/>
            <a:chOff x="1158239" y="2331720"/>
            <a:chExt cx="3030220" cy="218884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8239" y="2331720"/>
              <a:ext cx="3029712" cy="218846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813304" y="4072127"/>
              <a:ext cx="1341120" cy="186055"/>
            </a:xfrm>
            <a:custGeom>
              <a:avLst/>
              <a:gdLst/>
              <a:ahLst/>
              <a:cxnLst/>
              <a:rect l="l" t="t" r="r" b="b"/>
              <a:pathLst>
                <a:path w="1341120" h="186054">
                  <a:moveTo>
                    <a:pt x="0" y="185801"/>
                  </a:moveTo>
                  <a:lnTo>
                    <a:pt x="1341120" y="185801"/>
                  </a:lnTo>
                  <a:lnTo>
                    <a:pt x="1341120" y="0"/>
                  </a:lnTo>
                  <a:lnTo>
                    <a:pt x="0" y="0"/>
                  </a:lnTo>
                  <a:lnTo>
                    <a:pt x="0" y="185801"/>
                  </a:lnTo>
                  <a:close/>
                </a:path>
              </a:pathLst>
            </a:custGeom>
            <a:ln w="24384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78679" y="2340864"/>
            <a:ext cx="3038855" cy="277063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78679" y="5239511"/>
            <a:ext cx="3029712" cy="222503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4648961" y="4686189"/>
            <a:ext cx="3620770" cy="1433195"/>
          </a:xfrm>
          <a:prstGeom prst="rect">
            <a:avLst/>
          </a:prstGeom>
        </p:spPr>
        <p:txBody>
          <a:bodyPr vert="horz" wrap="square" lIns="0" tIns="2051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14"/>
              </a:spcBef>
            </a:pP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  <a:p>
            <a:pPr marL="85725" marR="5080">
              <a:lnSpc>
                <a:spcPct val="100000"/>
              </a:lnSpc>
              <a:spcBef>
                <a:spcPts val="1400"/>
              </a:spcBef>
            </a:pPr>
            <a:r>
              <a:rPr sz="2200" b="1" dirty="0">
                <a:solidFill>
                  <a:srgbClr val="FFFFCC"/>
                </a:solidFill>
                <a:latin typeface="Arial"/>
                <a:cs typeface="Arial"/>
              </a:rPr>
              <a:t>There</a:t>
            </a:r>
            <a:r>
              <a:rPr sz="2200" b="1" spc="-5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CC"/>
                </a:solidFill>
                <a:latin typeface="Arial"/>
                <a:cs typeface="Arial"/>
              </a:rPr>
              <a:t>are</a:t>
            </a:r>
            <a:r>
              <a:rPr sz="2200" b="1" spc="-50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CC"/>
                </a:solidFill>
                <a:latin typeface="Arial"/>
                <a:cs typeface="Arial"/>
              </a:rPr>
              <a:t>no</a:t>
            </a:r>
            <a:r>
              <a:rPr sz="2200" b="1" spc="-40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CC"/>
                </a:solidFill>
                <a:latin typeface="Arial"/>
                <a:cs typeface="Arial"/>
              </a:rPr>
              <a:t>employees</a:t>
            </a:r>
            <a:r>
              <a:rPr sz="2200" b="1" spc="-90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CC"/>
                </a:solidFill>
                <a:latin typeface="Arial"/>
                <a:cs typeface="Arial"/>
              </a:rPr>
              <a:t>in </a:t>
            </a:r>
            <a:r>
              <a:rPr sz="2200" b="1" dirty="0">
                <a:solidFill>
                  <a:srgbClr val="FFFFCC"/>
                </a:solidFill>
                <a:latin typeface="Arial"/>
                <a:cs typeface="Arial"/>
              </a:rPr>
              <a:t>department</a:t>
            </a:r>
            <a:r>
              <a:rPr sz="2200" b="1" spc="-70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FFFFCC"/>
                </a:solidFill>
                <a:latin typeface="Arial"/>
                <a:cs typeface="Arial"/>
              </a:rPr>
              <a:t>190.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01433" y="2682049"/>
            <a:ext cx="7851775" cy="2058035"/>
            <a:chOff x="801433" y="2682049"/>
            <a:chExt cx="7851775" cy="2058035"/>
          </a:xfrm>
        </p:grpSpPr>
        <p:sp>
          <p:nvSpPr>
            <p:cNvPr id="4" name="object 4"/>
            <p:cNvSpPr/>
            <p:nvPr/>
          </p:nvSpPr>
          <p:spPr>
            <a:xfrm>
              <a:off x="813815" y="2694431"/>
              <a:ext cx="7827009" cy="2033270"/>
            </a:xfrm>
            <a:custGeom>
              <a:avLst/>
              <a:gdLst/>
              <a:ahLst/>
              <a:cxnLst/>
              <a:rect l="l" t="t" r="r" b="b"/>
              <a:pathLst>
                <a:path w="7827009" h="2033270">
                  <a:moveTo>
                    <a:pt x="7826883" y="0"/>
                  </a:moveTo>
                  <a:lnTo>
                    <a:pt x="0" y="0"/>
                  </a:lnTo>
                  <a:lnTo>
                    <a:pt x="0" y="2032762"/>
                  </a:lnTo>
                  <a:lnTo>
                    <a:pt x="7826883" y="2032762"/>
                  </a:lnTo>
                  <a:lnTo>
                    <a:pt x="7826883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3815" y="2694431"/>
              <a:ext cx="7827009" cy="2033270"/>
            </a:xfrm>
            <a:custGeom>
              <a:avLst/>
              <a:gdLst/>
              <a:ahLst/>
              <a:cxnLst/>
              <a:rect l="l" t="t" r="r" b="b"/>
              <a:pathLst>
                <a:path w="7827009" h="2033270">
                  <a:moveTo>
                    <a:pt x="0" y="2032762"/>
                  </a:moveTo>
                  <a:lnTo>
                    <a:pt x="7826883" y="2032762"/>
                  </a:lnTo>
                  <a:lnTo>
                    <a:pt x="7826883" y="0"/>
                  </a:lnTo>
                  <a:lnTo>
                    <a:pt x="0" y="0"/>
                  </a:lnTo>
                  <a:lnTo>
                    <a:pt x="0" y="2032762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29944" y="2646426"/>
            <a:ext cx="7599045" cy="194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8640" marR="2541905" indent="-549275">
              <a:lnSpc>
                <a:spcPct val="100000"/>
              </a:lnSpc>
              <a:spcBef>
                <a:spcPts val="100"/>
              </a:spcBef>
              <a:tabLst>
                <a:tab pos="2048510" algn="l"/>
                <a:tab pos="3414395" algn="l"/>
              </a:tabLst>
            </a:pPr>
            <a:r>
              <a:rPr sz="1800" b="1" dirty="0">
                <a:latin typeface="Courier New"/>
                <a:cs typeface="Courier New"/>
              </a:rPr>
              <a:t>CREATE</a:t>
            </a:r>
            <a:r>
              <a:rPr sz="1800" b="1" spc="-9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TABLE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departments( department_id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NUMBER(4), department_name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VARCHAR2(30)</a:t>
            </a:r>
            <a:endParaRPr sz="1800">
              <a:latin typeface="Courier New"/>
              <a:cs typeface="Courier New"/>
            </a:endParaRPr>
          </a:p>
          <a:p>
            <a:pPr marL="82296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CONSTRAINT</a:t>
            </a:r>
            <a:r>
              <a:rPr sz="1800" b="1" spc="-19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dept_name_nn</a:t>
            </a:r>
            <a:r>
              <a:rPr sz="1800" b="1" spc="-17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NOT</a:t>
            </a:r>
            <a:r>
              <a:rPr sz="1800" b="1" spc="-19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NULL,</a:t>
            </a:r>
            <a:endParaRPr sz="1800">
              <a:latin typeface="Courier New"/>
              <a:cs typeface="Courier New"/>
            </a:endParaRPr>
          </a:p>
          <a:p>
            <a:pPr marL="548640">
              <a:lnSpc>
                <a:spcPct val="100000"/>
              </a:lnSpc>
              <a:spcBef>
                <a:spcPts val="5"/>
              </a:spcBef>
              <a:tabLst>
                <a:tab pos="3414395" algn="l"/>
              </a:tabLst>
            </a:pPr>
            <a:r>
              <a:rPr sz="1800" b="1" spc="-10" dirty="0">
                <a:latin typeface="Courier New"/>
                <a:cs typeface="Courier New"/>
              </a:rPr>
              <a:t>manager_id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NUMBER(6),</a:t>
            </a:r>
            <a:endParaRPr sz="1800">
              <a:latin typeface="Courier New"/>
              <a:cs typeface="Courier New"/>
            </a:endParaRPr>
          </a:p>
          <a:p>
            <a:pPr marL="548640">
              <a:lnSpc>
                <a:spcPct val="100000"/>
              </a:lnSpc>
              <a:tabLst>
                <a:tab pos="3414395" algn="l"/>
              </a:tabLst>
            </a:pPr>
            <a:r>
              <a:rPr sz="1800" b="1" spc="-10" dirty="0">
                <a:latin typeface="Courier New"/>
                <a:cs typeface="Courier New"/>
              </a:rPr>
              <a:t>location_id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NUMBER(4),</a:t>
            </a:r>
            <a:endParaRPr sz="1800">
              <a:latin typeface="Courier New"/>
              <a:cs typeface="Courier New"/>
            </a:endParaRPr>
          </a:p>
          <a:p>
            <a:pPr marL="82296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CONSTRAINT</a:t>
            </a:r>
            <a:r>
              <a:rPr sz="1800" b="1" spc="-18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dept_id_pk</a:t>
            </a:r>
            <a:r>
              <a:rPr sz="1800" b="1" spc="-17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PRIMARY</a:t>
            </a:r>
            <a:r>
              <a:rPr sz="1800" b="1" spc="-22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KEY(department_id));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6649" rIns="0" bIns="0" rtlCol="0">
            <a:spAutoFit/>
          </a:bodyPr>
          <a:lstStyle/>
          <a:p>
            <a:pPr marL="1238250">
              <a:lnSpc>
                <a:spcPct val="100000"/>
              </a:lnSpc>
              <a:spcBef>
                <a:spcPts val="110"/>
              </a:spcBef>
            </a:pPr>
            <a:r>
              <a:rPr dirty="0"/>
              <a:t>The</a:t>
            </a:r>
            <a:r>
              <a:rPr spc="-20" dirty="0"/>
              <a:t> </a:t>
            </a:r>
            <a:r>
              <a:rPr spc="-10" dirty="0">
                <a:latin typeface="Courier New"/>
                <a:cs typeface="Courier New"/>
              </a:rPr>
              <a:t>PRIMARY</a:t>
            </a:r>
            <a:r>
              <a:rPr spc="-99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KEY</a:t>
            </a:r>
            <a:r>
              <a:rPr spc="-994" dirty="0">
                <a:latin typeface="Courier New"/>
                <a:cs typeface="Courier New"/>
              </a:rPr>
              <a:t> </a:t>
            </a:r>
            <a:r>
              <a:rPr spc="-10" dirty="0"/>
              <a:t>Constraint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41019" y="1829511"/>
            <a:ext cx="6868795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either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level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r>
              <a:rPr sz="2200" b="1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level: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30679" y="4346447"/>
            <a:ext cx="6644640" cy="274320"/>
          </a:xfrm>
          <a:custGeom>
            <a:avLst/>
            <a:gdLst/>
            <a:ahLst/>
            <a:cxnLst/>
            <a:rect l="l" t="t" r="r" b="b"/>
            <a:pathLst>
              <a:path w="6644640" h="274320">
                <a:moveTo>
                  <a:pt x="0" y="274319"/>
                </a:moveTo>
                <a:lnTo>
                  <a:pt x="6644640" y="274319"/>
                </a:lnTo>
                <a:lnTo>
                  <a:pt x="6644640" y="0"/>
                </a:lnTo>
                <a:lnTo>
                  <a:pt x="0" y="0"/>
                </a:lnTo>
                <a:lnTo>
                  <a:pt x="0" y="274319"/>
                </a:lnTo>
                <a:close/>
              </a:path>
            </a:pathLst>
          </a:custGeom>
          <a:ln w="18288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10-</a:t>
            </a:r>
            <a:r>
              <a:rPr spc="-25" dirty="0"/>
              <a:t>12</a:t>
            </a: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36394" y="491489"/>
            <a:ext cx="484505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spc="-30" dirty="0"/>
              <a:t> </a:t>
            </a:r>
            <a:r>
              <a:rPr spc="-10" dirty="0">
                <a:latin typeface="Courier New"/>
                <a:cs typeface="Courier New"/>
              </a:rPr>
              <a:t>FOREIGN</a:t>
            </a:r>
            <a:r>
              <a:rPr spc="-99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KEY</a:t>
            </a:r>
            <a:r>
              <a:rPr spc="-994" dirty="0">
                <a:latin typeface="Courier New"/>
                <a:cs typeface="Courier New"/>
              </a:rPr>
              <a:t> </a:t>
            </a:r>
            <a:r>
              <a:rPr spc="-10" dirty="0"/>
              <a:t>Constraint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24201" y="1015441"/>
            <a:ext cx="169672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solidFill>
                  <a:srgbClr val="FFFFFF"/>
                </a:solidFill>
                <a:latin typeface="Courier New"/>
                <a:cs typeface="Courier New"/>
              </a:rPr>
              <a:t>DEPARTMENTS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81583" y="3566159"/>
            <a:ext cx="7185659" cy="1554480"/>
            <a:chOff x="481583" y="3566159"/>
            <a:chExt cx="7185659" cy="1554480"/>
          </a:xfrm>
        </p:grpSpPr>
        <p:sp>
          <p:nvSpPr>
            <p:cNvPr id="6" name="object 6"/>
            <p:cNvSpPr/>
            <p:nvPr/>
          </p:nvSpPr>
          <p:spPr>
            <a:xfrm>
              <a:off x="7432548" y="3707891"/>
              <a:ext cx="234950" cy="0"/>
            </a:xfrm>
            <a:custGeom>
              <a:avLst/>
              <a:gdLst/>
              <a:ahLst/>
              <a:cxnLst/>
              <a:rect l="l" t="t" r="r" b="b"/>
              <a:pathLst>
                <a:path w="234950">
                  <a:moveTo>
                    <a:pt x="0" y="0"/>
                  </a:moveTo>
                  <a:lnTo>
                    <a:pt x="234442" y="0"/>
                  </a:lnTo>
                </a:path>
              </a:pathLst>
            </a:custGeom>
            <a:ln w="51816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11567" y="3602735"/>
              <a:ext cx="332105" cy="204470"/>
            </a:xfrm>
            <a:custGeom>
              <a:avLst/>
              <a:gdLst/>
              <a:ahLst/>
              <a:cxnLst/>
              <a:rect l="l" t="t" r="r" b="b"/>
              <a:pathLst>
                <a:path w="332104" h="204470">
                  <a:moveTo>
                    <a:pt x="331724" y="0"/>
                  </a:moveTo>
                  <a:lnTo>
                    <a:pt x="0" y="103505"/>
                  </a:lnTo>
                  <a:lnTo>
                    <a:pt x="331724" y="203962"/>
                  </a:lnTo>
                  <a:lnTo>
                    <a:pt x="228218" y="103505"/>
                  </a:lnTo>
                  <a:lnTo>
                    <a:pt x="331724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1583" y="3566159"/>
              <a:ext cx="6687311" cy="155448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767955" y="3473018"/>
            <a:ext cx="979805" cy="541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3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CC"/>
                </a:solidFill>
                <a:latin typeface="Courier New"/>
                <a:cs typeface="Courier New"/>
              </a:rPr>
              <a:t>FOREIGN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30"/>
              </a:lnSpc>
            </a:pPr>
            <a:r>
              <a:rPr sz="1800" b="1" spc="-25" dirty="0">
                <a:solidFill>
                  <a:srgbClr val="FFFFCC"/>
                </a:solidFill>
                <a:latin typeface="Courier New"/>
                <a:cs typeface="Courier New"/>
              </a:rPr>
              <a:t>KEY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133344" y="2773679"/>
            <a:ext cx="3816350" cy="645795"/>
            <a:chOff x="3133344" y="2773679"/>
            <a:chExt cx="3816350" cy="645795"/>
          </a:xfrm>
        </p:grpSpPr>
        <p:sp>
          <p:nvSpPr>
            <p:cNvPr id="11" name="object 11"/>
            <p:cNvSpPr/>
            <p:nvPr/>
          </p:nvSpPr>
          <p:spPr>
            <a:xfrm>
              <a:off x="3235452" y="2994659"/>
              <a:ext cx="3611879" cy="207010"/>
            </a:xfrm>
            <a:custGeom>
              <a:avLst/>
              <a:gdLst/>
              <a:ahLst/>
              <a:cxnLst/>
              <a:rect l="l" t="t" r="r" b="b"/>
              <a:pathLst>
                <a:path w="3611879" h="207010">
                  <a:moveTo>
                    <a:pt x="0" y="0"/>
                  </a:moveTo>
                  <a:lnTo>
                    <a:pt x="0" y="100456"/>
                  </a:lnTo>
                  <a:lnTo>
                    <a:pt x="3611879" y="100456"/>
                  </a:lnTo>
                  <a:lnTo>
                    <a:pt x="3611879" y="206882"/>
                  </a:lnTo>
                </a:path>
              </a:pathLst>
            </a:custGeom>
            <a:ln w="51816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33344" y="2773679"/>
              <a:ext cx="3816350" cy="645795"/>
            </a:xfrm>
            <a:custGeom>
              <a:avLst/>
              <a:gdLst/>
              <a:ahLst/>
              <a:cxnLst/>
              <a:rect l="l" t="t" r="r" b="b"/>
              <a:pathLst>
                <a:path w="3816350" h="645795">
                  <a:moveTo>
                    <a:pt x="203962" y="331724"/>
                  </a:moveTo>
                  <a:lnTo>
                    <a:pt x="172593" y="228219"/>
                  </a:lnTo>
                  <a:lnTo>
                    <a:pt x="103505" y="0"/>
                  </a:lnTo>
                  <a:lnTo>
                    <a:pt x="0" y="331724"/>
                  </a:lnTo>
                  <a:lnTo>
                    <a:pt x="103505" y="228219"/>
                  </a:lnTo>
                  <a:lnTo>
                    <a:pt x="203962" y="331724"/>
                  </a:lnTo>
                  <a:close/>
                </a:path>
                <a:path w="3816350" h="645795">
                  <a:moveTo>
                    <a:pt x="3815842" y="316992"/>
                  </a:moveTo>
                  <a:lnTo>
                    <a:pt x="3712337" y="420497"/>
                  </a:lnTo>
                  <a:lnTo>
                    <a:pt x="3611880" y="316992"/>
                  </a:lnTo>
                  <a:lnTo>
                    <a:pt x="3712337" y="645795"/>
                  </a:lnTo>
                  <a:lnTo>
                    <a:pt x="3783203" y="420497"/>
                  </a:lnTo>
                  <a:lnTo>
                    <a:pt x="3815842" y="316992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410711" y="5227320"/>
            <a:ext cx="4218305" cy="527685"/>
            <a:chOff x="3410711" y="5227320"/>
            <a:chExt cx="4218305" cy="527685"/>
          </a:xfrm>
        </p:grpSpPr>
        <p:sp>
          <p:nvSpPr>
            <p:cNvPr id="14" name="object 14"/>
            <p:cNvSpPr/>
            <p:nvPr/>
          </p:nvSpPr>
          <p:spPr>
            <a:xfrm>
              <a:off x="3447287" y="5263896"/>
              <a:ext cx="609600" cy="170815"/>
            </a:xfrm>
            <a:custGeom>
              <a:avLst/>
              <a:gdLst/>
              <a:ahLst/>
              <a:cxnLst/>
              <a:rect l="l" t="t" r="r" b="b"/>
              <a:pathLst>
                <a:path w="609600" h="170814">
                  <a:moveTo>
                    <a:pt x="304800" y="0"/>
                  </a:moveTo>
                  <a:lnTo>
                    <a:pt x="0" y="170560"/>
                  </a:lnTo>
                  <a:lnTo>
                    <a:pt x="609600" y="17056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10712" y="5227320"/>
              <a:ext cx="609600" cy="341630"/>
            </a:xfrm>
            <a:custGeom>
              <a:avLst/>
              <a:gdLst/>
              <a:ahLst/>
              <a:cxnLst/>
              <a:rect l="l" t="t" r="r" b="b"/>
              <a:pathLst>
                <a:path w="609600" h="341629">
                  <a:moveTo>
                    <a:pt x="609600" y="170561"/>
                  </a:moveTo>
                  <a:lnTo>
                    <a:pt x="304800" y="0"/>
                  </a:lnTo>
                  <a:lnTo>
                    <a:pt x="0" y="170561"/>
                  </a:lnTo>
                  <a:lnTo>
                    <a:pt x="152400" y="170561"/>
                  </a:lnTo>
                  <a:lnTo>
                    <a:pt x="152400" y="341122"/>
                  </a:lnTo>
                  <a:lnTo>
                    <a:pt x="457200" y="341122"/>
                  </a:lnTo>
                  <a:lnTo>
                    <a:pt x="457200" y="170561"/>
                  </a:lnTo>
                  <a:lnTo>
                    <a:pt x="609600" y="170561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411211" y="5658612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70">
                  <a:moveTo>
                    <a:pt x="0" y="0"/>
                  </a:moveTo>
                  <a:lnTo>
                    <a:pt x="191643" y="0"/>
                  </a:lnTo>
                </a:path>
              </a:pathLst>
            </a:custGeom>
            <a:ln w="51816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193279" y="5553456"/>
              <a:ext cx="328930" cy="201295"/>
            </a:xfrm>
            <a:custGeom>
              <a:avLst/>
              <a:gdLst/>
              <a:ahLst/>
              <a:cxnLst/>
              <a:rect l="l" t="t" r="r" b="b"/>
              <a:pathLst>
                <a:path w="328929" h="201295">
                  <a:moveTo>
                    <a:pt x="325754" y="0"/>
                  </a:moveTo>
                  <a:lnTo>
                    <a:pt x="0" y="103568"/>
                  </a:lnTo>
                  <a:lnTo>
                    <a:pt x="328802" y="201041"/>
                  </a:lnTo>
                  <a:lnTo>
                    <a:pt x="225298" y="100520"/>
                  </a:lnTo>
                  <a:lnTo>
                    <a:pt x="325754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182236" y="5186553"/>
            <a:ext cx="1516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CC"/>
                </a:solidFill>
                <a:latin typeface="Courier New"/>
                <a:cs typeface="Courier New"/>
              </a:rPr>
              <a:t>INSERT</a:t>
            </a:r>
            <a:r>
              <a:rPr sz="1800" b="1" spc="-170" dirty="0">
                <a:solidFill>
                  <a:srgbClr val="FFFFCC"/>
                </a:solidFill>
                <a:latin typeface="Courier New"/>
                <a:cs typeface="Courier New"/>
              </a:rPr>
              <a:t> </a:t>
            </a:r>
            <a:r>
              <a:rPr sz="1800" b="1" spc="-20" dirty="0">
                <a:solidFill>
                  <a:srgbClr val="FFFFCC"/>
                </a:solidFill>
                <a:latin typeface="Courier New"/>
                <a:cs typeface="Courier New"/>
              </a:rPr>
              <a:t>INTO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570089" y="5037201"/>
            <a:ext cx="1308100" cy="111125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 algn="ctr">
              <a:lnSpc>
                <a:spcPct val="77800"/>
              </a:lnSpc>
              <a:spcBef>
                <a:spcPts val="580"/>
              </a:spcBef>
            </a:pPr>
            <a:r>
              <a:rPr sz="1800" b="1" dirty="0">
                <a:solidFill>
                  <a:srgbClr val="FFFFCC"/>
                </a:solidFill>
                <a:latin typeface="Arial"/>
                <a:cs typeface="Arial"/>
              </a:rPr>
              <a:t>Not</a:t>
            </a:r>
            <a:r>
              <a:rPr sz="1800" b="1" spc="-100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CC"/>
                </a:solidFill>
                <a:latin typeface="Arial"/>
                <a:cs typeface="Arial"/>
              </a:rPr>
              <a:t>allowed </a:t>
            </a:r>
            <a:r>
              <a:rPr sz="1800" b="1" dirty="0">
                <a:solidFill>
                  <a:srgbClr val="FFFFCC"/>
                </a:solidFill>
                <a:latin typeface="Arial"/>
                <a:cs typeface="Arial"/>
              </a:rPr>
              <a:t>(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18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CC"/>
                </a:solidFill>
                <a:latin typeface="Arial"/>
                <a:cs typeface="Arial"/>
              </a:rPr>
              <a:t>does</a:t>
            </a:r>
            <a:r>
              <a:rPr sz="1800" b="1" spc="-120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1800" b="1" spc="-25" dirty="0">
                <a:solidFill>
                  <a:srgbClr val="FFFFCC"/>
                </a:solidFill>
                <a:latin typeface="Arial"/>
                <a:cs typeface="Arial"/>
              </a:rPr>
              <a:t>not </a:t>
            </a:r>
            <a:r>
              <a:rPr sz="1800" b="1" spc="-10" dirty="0">
                <a:solidFill>
                  <a:srgbClr val="FFFFCC"/>
                </a:solidFill>
                <a:latin typeface="Arial"/>
                <a:cs typeface="Arial"/>
              </a:rPr>
              <a:t>exist)</a:t>
            </a:r>
            <a:endParaRPr sz="1800">
              <a:latin typeface="Arial"/>
              <a:cs typeface="Arial"/>
            </a:endParaRPr>
          </a:p>
          <a:p>
            <a:pPr marR="29209" algn="ctr">
              <a:lnSpc>
                <a:spcPct val="100000"/>
              </a:lnSpc>
              <a:spcBef>
                <a:spcPts val="865"/>
              </a:spcBef>
            </a:pPr>
            <a:r>
              <a:rPr sz="1800" b="1" spc="-10" dirty="0">
                <a:solidFill>
                  <a:srgbClr val="FFFFCC"/>
                </a:solidFill>
                <a:latin typeface="Arial"/>
                <a:cs typeface="Arial"/>
              </a:rPr>
              <a:t>Allowed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81583" y="5590032"/>
            <a:ext cx="7145655" cy="481965"/>
            <a:chOff x="481583" y="5590032"/>
            <a:chExt cx="7145655" cy="481965"/>
          </a:xfrm>
        </p:grpSpPr>
        <p:sp>
          <p:nvSpPr>
            <p:cNvPr id="21" name="object 21"/>
            <p:cNvSpPr/>
            <p:nvPr/>
          </p:nvSpPr>
          <p:spPr>
            <a:xfrm>
              <a:off x="7432548" y="5972556"/>
              <a:ext cx="194945" cy="0"/>
            </a:xfrm>
            <a:custGeom>
              <a:avLst/>
              <a:gdLst/>
              <a:ahLst/>
              <a:cxnLst/>
              <a:rect l="l" t="t" r="r" b="b"/>
              <a:pathLst>
                <a:path w="194945">
                  <a:moveTo>
                    <a:pt x="0" y="0"/>
                  </a:moveTo>
                  <a:lnTo>
                    <a:pt x="194563" y="0"/>
                  </a:lnTo>
                </a:path>
              </a:pathLst>
            </a:custGeom>
            <a:ln w="51816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211567" y="5870448"/>
              <a:ext cx="332105" cy="201295"/>
            </a:xfrm>
            <a:custGeom>
              <a:avLst/>
              <a:gdLst/>
              <a:ahLst/>
              <a:cxnLst/>
              <a:rect l="l" t="t" r="r" b="b"/>
              <a:pathLst>
                <a:path w="332104" h="201295">
                  <a:moveTo>
                    <a:pt x="328675" y="0"/>
                  </a:moveTo>
                  <a:lnTo>
                    <a:pt x="0" y="103568"/>
                  </a:lnTo>
                  <a:lnTo>
                    <a:pt x="331724" y="201040"/>
                  </a:lnTo>
                  <a:lnTo>
                    <a:pt x="228218" y="100520"/>
                  </a:lnTo>
                  <a:lnTo>
                    <a:pt x="328675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1583" y="5590032"/>
              <a:ext cx="6687311" cy="475488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450291" y="2057476"/>
            <a:ext cx="9798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CC"/>
                </a:solidFill>
                <a:latin typeface="Courier New"/>
                <a:cs typeface="Courier New"/>
              </a:rPr>
              <a:t>PRIMARY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24611" y="2305050"/>
            <a:ext cx="43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FFFCC"/>
                </a:solidFill>
                <a:latin typeface="Courier New"/>
                <a:cs typeface="Courier New"/>
              </a:rPr>
              <a:t>KEY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362455" y="1359408"/>
            <a:ext cx="7348855" cy="1332230"/>
            <a:chOff x="1362455" y="1359408"/>
            <a:chExt cx="7348855" cy="1332230"/>
          </a:xfrm>
        </p:grpSpPr>
        <p:sp>
          <p:nvSpPr>
            <p:cNvPr id="27" name="object 27"/>
            <p:cNvSpPr/>
            <p:nvPr/>
          </p:nvSpPr>
          <p:spPr>
            <a:xfrm>
              <a:off x="1362455" y="2414016"/>
              <a:ext cx="402590" cy="0"/>
            </a:xfrm>
            <a:custGeom>
              <a:avLst/>
              <a:gdLst/>
              <a:ahLst/>
              <a:cxnLst/>
              <a:rect l="l" t="t" r="r" b="b"/>
              <a:pathLst>
                <a:path w="402589">
                  <a:moveTo>
                    <a:pt x="0" y="0"/>
                  </a:moveTo>
                  <a:lnTo>
                    <a:pt x="402081" y="0"/>
                  </a:lnTo>
                </a:path>
              </a:pathLst>
            </a:custGeom>
            <a:ln w="54864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55063" y="2313432"/>
              <a:ext cx="332105" cy="204470"/>
            </a:xfrm>
            <a:custGeom>
              <a:avLst/>
              <a:gdLst/>
              <a:ahLst/>
              <a:cxnLst/>
              <a:rect l="l" t="t" r="r" b="b"/>
              <a:pathLst>
                <a:path w="332105" h="204469">
                  <a:moveTo>
                    <a:pt x="0" y="0"/>
                  </a:moveTo>
                  <a:lnTo>
                    <a:pt x="103505" y="100456"/>
                  </a:lnTo>
                  <a:lnTo>
                    <a:pt x="0" y="203962"/>
                  </a:lnTo>
                  <a:lnTo>
                    <a:pt x="331724" y="1004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26919" y="1359408"/>
              <a:ext cx="6684264" cy="1331976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611835" y="2484882"/>
            <a:ext cx="1748155" cy="983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65"/>
              </a:spcBef>
            </a:pPr>
            <a:r>
              <a:rPr sz="2000" b="1" spc="-10" dirty="0">
                <a:solidFill>
                  <a:srgbClr val="FFFFFF"/>
                </a:solidFill>
                <a:latin typeface="Courier New"/>
                <a:cs typeface="Courier New"/>
              </a:rPr>
              <a:t>EMPLOYEES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10-</a:t>
            </a:r>
            <a:r>
              <a:rPr spc="-25" dirty="0"/>
              <a:t>13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499059" y="4905578"/>
            <a:ext cx="3308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6649" rIns="0" bIns="0" rtlCol="0">
            <a:spAutoFit/>
          </a:bodyPr>
          <a:lstStyle/>
          <a:p>
            <a:pPr marL="1238250">
              <a:lnSpc>
                <a:spcPct val="100000"/>
              </a:lnSpc>
              <a:spcBef>
                <a:spcPts val="110"/>
              </a:spcBef>
            </a:pPr>
            <a:r>
              <a:rPr dirty="0"/>
              <a:t>The</a:t>
            </a:r>
            <a:r>
              <a:rPr spc="-20" dirty="0"/>
              <a:t> </a:t>
            </a:r>
            <a:r>
              <a:rPr spc="-10" dirty="0">
                <a:latin typeface="Courier New"/>
                <a:cs typeface="Courier New"/>
              </a:rPr>
              <a:t>FOREIGN</a:t>
            </a:r>
            <a:r>
              <a:rPr spc="-99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KEY</a:t>
            </a:r>
            <a:r>
              <a:rPr spc="-994" dirty="0">
                <a:latin typeface="Courier New"/>
                <a:cs typeface="Courier New"/>
              </a:rPr>
              <a:t> </a:t>
            </a:r>
            <a:r>
              <a:rPr spc="-10" dirty="0"/>
              <a:t>Constraint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847344" y="2392679"/>
            <a:ext cx="7818120" cy="3419475"/>
            <a:chOff x="847344" y="2392679"/>
            <a:chExt cx="7818120" cy="3419475"/>
          </a:xfrm>
        </p:grpSpPr>
        <p:sp>
          <p:nvSpPr>
            <p:cNvPr id="5" name="object 5"/>
            <p:cNvSpPr/>
            <p:nvPr/>
          </p:nvSpPr>
          <p:spPr>
            <a:xfrm>
              <a:off x="859536" y="2404871"/>
              <a:ext cx="7793990" cy="3395345"/>
            </a:xfrm>
            <a:custGeom>
              <a:avLst/>
              <a:gdLst/>
              <a:ahLst/>
              <a:cxnLst/>
              <a:rect l="l" t="t" r="r" b="b"/>
              <a:pathLst>
                <a:path w="7793990" h="3395345">
                  <a:moveTo>
                    <a:pt x="7793481" y="0"/>
                  </a:moveTo>
                  <a:lnTo>
                    <a:pt x="0" y="0"/>
                  </a:lnTo>
                  <a:lnTo>
                    <a:pt x="0" y="3394964"/>
                  </a:lnTo>
                  <a:lnTo>
                    <a:pt x="7793481" y="3394964"/>
                  </a:lnTo>
                  <a:lnTo>
                    <a:pt x="7793481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9536" y="2404871"/>
              <a:ext cx="7793990" cy="3395345"/>
            </a:xfrm>
            <a:custGeom>
              <a:avLst/>
              <a:gdLst/>
              <a:ahLst/>
              <a:cxnLst/>
              <a:rect l="l" t="t" r="r" b="b"/>
              <a:pathLst>
                <a:path w="7793990" h="3395345">
                  <a:moveTo>
                    <a:pt x="0" y="3394964"/>
                  </a:moveTo>
                  <a:lnTo>
                    <a:pt x="7793481" y="3394964"/>
                  </a:lnTo>
                  <a:lnTo>
                    <a:pt x="7793481" y="0"/>
                  </a:lnTo>
                  <a:lnTo>
                    <a:pt x="0" y="0"/>
                  </a:lnTo>
                  <a:lnTo>
                    <a:pt x="0" y="3394964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41019" y="1829511"/>
            <a:ext cx="6868795" cy="8337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either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level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r>
              <a:rPr sz="2200" b="1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level:</a:t>
            </a:r>
            <a:endParaRPr sz="2200">
              <a:latin typeface="Arial"/>
              <a:cs typeface="Arial"/>
            </a:endParaRPr>
          </a:p>
          <a:p>
            <a:pPr marL="40005">
              <a:lnSpc>
                <a:spcPct val="100000"/>
              </a:lnSpc>
              <a:spcBef>
                <a:spcPts val="1555"/>
              </a:spcBef>
            </a:pPr>
            <a:r>
              <a:rPr sz="1800" b="1" dirty="0">
                <a:latin typeface="Courier New"/>
                <a:cs typeface="Courier New"/>
              </a:rPr>
              <a:t>CREATE</a:t>
            </a:r>
            <a:r>
              <a:rPr sz="1800" b="1" spc="-7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TABLE</a:t>
            </a:r>
            <a:r>
              <a:rPr sz="1800" b="1" spc="-11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employees(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10-</a:t>
            </a:r>
            <a:r>
              <a:rPr spc="-25" dirty="0"/>
              <a:t>14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30096" y="2634234"/>
            <a:ext cx="191833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13384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employee_id last_name email salary</a:t>
            </a:r>
            <a:endParaRPr sz="1800">
              <a:latin typeface="Courier New"/>
              <a:cs typeface="Courier New"/>
            </a:endParaRPr>
          </a:p>
          <a:p>
            <a:pPr marR="5080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commission_pct hire_date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48353" y="2634234"/>
            <a:ext cx="299212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254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NUMBER(6), </a:t>
            </a:r>
            <a:r>
              <a:rPr sz="1800" b="1" dirty="0">
                <a:latin typeface="Courier New"/>
                <a:cs typeface="Courier New"/>
              </a:rPr>
              <a:t>VARCHAR2(25)</a:t>
            </a:r>
            <a:r>
              <a:rPr sz="1800" b="1" spc="-9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NOT</a:t>
            </a:r>
            <a:r>
              <a:rPr sz="1800" b="1" spc="-215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NULL, </a:t>
            </a:r>
            <a:r>
              <a:rPr sz="1800" b="1" spc="-10" dirty="0">
                <a:latin typeface="Courier New"/>
                <a:cs typeface="Courier New"/>
              </a:rPr>
              <a:t>VARCHAR2(25), NUMBER(8,2),</a:t>
            </a:r>
            <a:endParaRPr sz="1800">
              <a:latin typeface="Courier New"/>
              <a:cs typeface="Courier New"/>
            </a:endParaRPr>
          </a:p>
          <a:p>
            <a:pPr marL="2540" marR="1093470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NUMBER(2,2), </a:t>
            </a:r>
            <a:r>
              <a:rPr sz="1800" b="1" dirty="0">
                <a:latin typeface="Courier New"/>
                <a:cs typeface="Courier New"/>
              </a:rPr>
              <a:t>DATE</a:t>
            </a:r>
            <a:r>
              <a:rPr sz="1800" b="1" spc="-7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NOT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NULL,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1151" y="4280357"/>
            <a:ext cx="423926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  <a:p>
            <a:pPr marL="548640">
              <a:lnSpc>
                <a:spcPct val="100000"/>
              </a:lnSpc>
              <a:spcBef>
                <a:spcPts val="5"/>
              </a:spcBef>
              <a:tabLst>
                <a:tab pos="2868930" algn="l"/>
              </a:tabLst>
            </a:pPr>
            <a:r>
              <a:rPr sz="1800" b="1" spc="-10" dirty="0">
                <a:latin typeface="Courier New"/>
                <a:cs typeface="Courier New"/>
              </a:rPr>
              <a:t>department_id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NUMBER(4),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63039" y="4895088"/>
            <a:ext cx="6998334" cy="582295"/>
          </a:xfrm>
          <a:prstGeom prst="rect">
            <a:avLst/>
          </a:prstGeom>
          <a:solidFill>
            <a:srgbClr val="FFFFCC"/>
          </a:solidFill>
          <a:ln w="18288">
            <a:solidFill>
              <a:srgbClr val="FF3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6675">
              <a:lnSpc>
                <a:spcPts val="1745"/>
              </a:lnSpc>
            </a:pPr>
            <a:r>
              <a:rPr sz="1800" b="1" dirty="0">
                <a:latin typeface="Courier New"/>
                <a:cs typeface="Courier New"/>
              </a:rPr>
              <a:t>CONSTRAINT</a:t>
            </a:r>
            <a:r>
              <a:rPr sz="1800" b="1" spc="-17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emp_dept_fk</a:t>
            </a:r>
            <a:r>
              <a:rPr sz="1800" b="1" spc="-16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FOREIGN</a:t>
            </a:r>
            <a:r>
              <a:rPr sz="1800" b="1" spc="-19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KEY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(department_id)</a:t>
            </a:r>
            <a:endParaRPr sz="1800">
              <a:latin typeface="Courier New"/>
              <a:cs typeface="Courier New"/>
            </a:endParaRPr>
          </a:p>
          <a:p>
            <a:pPr marL="340995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REFERENCES</a:t>
            </a:r>
            <a:r>
              <a:rPr sz="1800" b="1" spc="-204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departments(department_id),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30096" y="5378602"/>
            <a:ext cx="5290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CONSTRAINT</a:t>
            </a:r>
            <a:r>
              <a:rPr sz="1800" b="1" spc="-21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emp_email_uk</a:t>
            </a:r>
            <a:r>
              <a:rPr sz="1800" b="1" spc="-21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UNIQUE(email));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2727" rIns="0" bIns="0" rtlCol="0">
            <a:spAutoFit/>
          </a:bodyPr>
          <a:lstStyle/>
          <a:p>
            <a:pPr marL="2805430" marR="5080" indent="-1202055">
              <a:lnSpc>
                <a:spcPct val="106500"/>
              </a:lnSpc>
              <a:spcBef>
                <a:spcPts val="100"/>
              </a:spcBef>
            </a:pPr>
            <a:r>
              <a:rPr spc="-10" dirty="0">
                <a:latin typeface="Courier New"/>
                <a:cs typeface="Courier New"/>
              </a:rPr>
              <a:t>FOREIGN</a:t>
            </a:r>
            <a:r>
              <a:rPr spc="-98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KEY</a:t>
            </a:r>
            <a:r>
              <a:rPr spc="-980" dirty="0">
                <a:latin typeface="Courier New"/>
                <a:cs typeface="Courier New"/>
              </a:rPr>
              <a:t> </a:t>
            </a:r>
            <a:r>
              <a:rPr spc="-10" dirty="0"/>
              <a:t>Constraint Keywords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10-</a:t>
            </a:r>
            <a:r>
              <a:rPr spc="-25" dirty="0"/>
              <a:t>15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6259" y="1812230"/>
            <a:ext cx="7033895" cy="3307079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238125" indent="-225425">
              <a:lnSpc>
                <a:spcPct val="100000"/>
              </a:lnSpc>
              <a:spcBef>
                <a:spcPts val="245"/>
              </a:spcBef>
              <a:buClr>
                <a:srgbClr val="FF3300"/>
              </a:buClr>
              <a:buFont typeface="Arial"/>
              <a:buChar char="•"/>
              <a:tabLst>
                <a:tab pos="238125" algn="l"/>
              </a:tabLst>
            </a:pP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FOREIGN KEY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Defines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child</a:t>
            </a:r>
            <a:endParaRPr sz="2200">
              <a:latin typeface="Arial"/>
              <a:cs typeface="Arial"/>
            </a:endParaRPr>
          </a:p>
          <a:p>
            <a:pPr marL="238125">
              <a:lnSpc>
                <a:spcPct val="100000"/>
              </a:lnSpc>
              <a:spcBef>
                <a:spcPts val="145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 table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constraint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level</a:t>
            </a:r>
            <a:endParaRPr sz="2200">
              <a:latin typeface="Arial"/>
              <a:cs typeface="Arial"/>
            </a:endParaRPr>
          </a:p>
          <a:p>
            <a:pPr marL="238125" indent="-225425">
              <a:lnSpc>
                <a:spcPct val="100000"/>
              </a:lnSpc>
              <a:spcBef>
                <a:spcPts val="555"/>
              </a:spcBef>
              <a:buClr>
                <a:srgbClr val="FF3300"/>
              </a:buClr>
              <a:buFont typeface="Arial"/>
              <a:buChar char="•"/>
              <a:tabLst>
                <a:tab pos="238125" algn="l"/>
              </a:tabLst>
            </a:pP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REFERENCES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2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Identifies</a:t>
            </a:r>
            <a:r>
              <a:rPr sz="22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the</a:t>
            </a:r>
            <a:endParaRPr sz="2200">
              <a:latin typeface="Arial"/>
              <a:cs typeface="Arial"/>
            </a:endParaRPr>
          </a:p>
          <a:p>
            <a:pPr marL="238125">
              <a:lnSpc>
                <a:spcPct val="100000"/>
              </a:lnSpc>
              <a:spcBef>
                <a:spcPts val="145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parent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endParaRPr sz="2200">
              <a:latin typeface="Arial"/>
              <a:cs typeface="Arial"/>
            </a:endParaRPr>
          </a:p>
          <a:p>
            <a:pPr marL="238125" marR="30480" indent="-226060">
              <a:lnSpc>
                <a:spcPct val="100000"/>
              </a:lnSpc>
              <a:spcBef>
                <a:spcPts val="480"/>
              </a:spcBef>
              <a:buClr>
                <a:srgbClr val="FF3300"/>
              </a:buClr>
              <a:buFont typeface="Arial"/>
              <a:buChar char="•"/>
              <a:tabLst>
                <a:tab pos="238125" algn="l"/>
              </a:tabLst>
            </a:pP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ON</a:t>
            </a:r>
            <a:r>
              <a:rPr sz="2200" b="1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DELETE</a:t>
            </a:r>
            <a:r>
              <a:rPr sz="2200" b="1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CASCADE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Deletes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dependent 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rows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child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 row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parent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deleted.</a:t>
            </a:r>
            <a:endParaRPr sz="2200">
              <a:latin typeface="Arial"/>
              <a:cs typeface="Arial"/>
            </a:endParaRPr>
          </a:p>
          <a:p>
            <a:pPr marL="238125" indent="-225425">
              <a:lnSpc>
                <a:spcPct val="100000"/>
              </a:lnSpc>
              <a:spcBef>
                <a:spcPts val="434"/>
              </a:spcBef>
              <a:buClr>
                <a:srgbClr val="FF3300"/>
              </a:buClr>
              <a:buFont typeface="Arial"/>
              <a:buChar char="•"/>
              <a:tabLst>
                <a:tab pos="238125" algn="l"/>
              </a:tabLst>
            </a:pP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ON</a:t>
            </a:r>
            <a:r>
              <a:rPr sz="2200" b="1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DELETE</a:t>
            </a:r>
            <a:r>
              <a:rPr sz="2200" b="1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SET</a:t>
            </a:r>
            <a:r>
              <a:rPr sz="2200" b="1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NULL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Converts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dependent</a:t>
            </a:r>
            <a:endParaRPr sz="2200">
              <a:latin typeface="Arial"/>
              <a:cs typeface="Arial"/>
            </a:endParaRPr>
          </a:p>
          <a:p>
            <a:pPr marL="238125">
              <a:lnSpc>
                <a:spcPct val="100000"/>
              </a:lnSpc>
              <a:spcBef>
                <a:spcPts val="17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foreign</a:t>
            </a:r>
            <a:r>
              <a:rPr sz="22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key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null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6649" rIns="0" bIns="0" rtlCol="0">
            <a:spAutoFit/>
          </a:bodyPr>
          <a:lstStyle/>
          <a:p>
            <a:pPr marL="1820545">
              <a:lnSpc>
                <a:spcPct val="100000"/>
              </a:lnSpc>
              <a:spcBef>
                <a:spcPts val="110"/>
              </a:spcBef>
            </a:pPr>
            <a:r>
              <a:rPr dirty="0"/>
              <a:t>The</a:t>
            </a:r>
            <a:r>
              <a:rPr spc="-35" dirty="0"/>
              <a:t> </a:t>
            </a:r>
            <a:r>
              <a:rPr spc="-10" dirty="0">
                <a:latin typeface="Courier New"/>
                <a:cs typeface="Courier New"/>
              </a:rPr>
              <a:t>CHECK</a:t>
            </a:r>
            <a:r>
              <a:rPr spc="-990" dirty="0">
                <a:latin typeface="Courier New"/>
                <a:cs typeface="Courier New"/>
              </a:rPr>
              <a:t> </a:t>
            </a:r>
            <a:r>
              <a:rPr spc="-10" dirty="0"/>
              <a:t>Constraint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52727" y="4270247"/>
            <a:ext cx="7501255" cy="899160"/>
            <a:chOff x="1252727" y="4270247"/>
            <a:chExt cx="7501255" cy="899160"/>
          </a:xfrm>
        </p:grpSpPr>
        <p:sp>
          <p:nvSpPr>
            <p:cNvPr id="5" name="object 5"/>
            <p:cNvSpPr/>
            <p:nvPr/>
          </p:nvSpPr>
          <p:spPr>
            <a:xfrm>
              <a:off x="1264919" y="4282439"/>
              <a:ext cx="7476490" cy="875030"/>
            </a:xfrm>
            <a:custGeom>
              <a:avLst/>
              <a:gdLst/>
              <a:ahLst/>
              <a:cxnLst/>
              <a:rect l="l" t="t" r="r" b="b"/>
              <a:pathLst>
                <a:path w="7476490" h="875029">
                  <a:moveTo>
                    <a:pt x="7476363" y="0"/>
                  </a:moveTo>
                  <a:lnTo>
                    <a:pt x="0" y="0"/>
                  </a:lnTo>
                  <a:lnTo>
                    <a:pt x="0" y="874522"/>
                  </a:lnTo>
                  <a:lnTo>
                    <a:pt x="7476363" y="874522"/>
                  </a:lnTo>
                  <a:lnTo>
                    <a:pt x="7476363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64919" y="4282439"/>
              <a:ext cx="7476490" cy="875030"/>
            </a:xfrm>
            <a:custGeom>
              <a:avLst/>
              <a:gdLst/>
              <a:ahLst/>
              <a:cxnLst/>
              <a:rect l="l" t="t" r="r" b="b"/>
              <a:pathLst>
                <a:path w="7476490" h="875029">
                  <a:moveTo>
                    <a:pt x="0" y="874522"/>
                  </a:moveTo>
                  <a:lnTo>
                    <a:pt x="7476363" y="874522"/>
                  </a:lnTo>
                  <a:lnTo>
                    <a:pt x="7476363" y="0"/>
                  </a:lnTo>
                  <a:lnTo>
                    <a:pt x="0" y="0"/>
                  </a:lnTo>
                  <a:lnTo>
                    <a:pt x="0" y="874522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59307" y="1812109"/>
            <a:ext cx="7416800" cy="229298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417830" indent="-405130">
              <a:lnSpc>
                <a:spcPct val="100000"/>
              </a:lnSpc>
              <a:spcBef>
                <a:spcPts val="25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Defines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condition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row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must</a:t>
            </a:r>
            <a:r>
              <a:rPr sz="2200" b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satisfy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79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 following</a:t>
            </a:r>
            <a:r>
              <a:rPr sz="22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expressions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2200" b="1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allowed:</a:t>
            </a:r>
            <a:endParaRPr sz="2200">
              <a:latin typeface="Arial"/>
              <a:cs typeface="Arial"/>
            </a:endParaRPr>
          </a:p>
          <a:p>
            <a:pPr marL="932815" lvl="1" indent="-401955">
              <a:lnSpc>
                <a:spcPct val="100000"/>
              </a:lnSpc>
              <a:spcBef>
                <a:spcPts val="490"/>
              </a:spcBef>
              <a:buClr>
                <a:srgbClr val="FF3300"/>
              </a:buClr>
              <a:buFont typeface="Arial"/>
              <a:buChar char="–"/>
              <a:tabLst>
                <a:tab pos="932815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References</a:t>
            </a:r>
            <a:r>
              <a:rPr sz="20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CURRVAL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0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NEXTVAL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0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LEVEL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0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ourier New"/>
                <a:cs typeface="Courier New"/>
              </a:rPr>
              <a:t>ROWNUM</a:t>
            </a:r>
            <a:endParaRPr sz="2000">
              <a:latin typeface="Courier New"/>
              <a:cs typeface="Courier New"/>
            </a:endParaRPr>
          </a:p>
          <a:p>
            <a:pPr marL="933450">
              <a:lnSpc>
                <a:spcPct val="100000"/>
              </a:lnSpc>
              <a:spcBef>
                <a:spcPts val="120"/>
              </a:spcBef>
            </a:pP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pseudocolumns</a:t>
            </a:r>
            <a:endParaRPr sz="2000">
              <a:latin typeface="Arial"/>
              <a:cs typeface="Arial"/>
            </a:endParaRPr>
          </a:p>
          <a:p>
            <a:pPr marL="932815" lvl="1" indent="-401955">
              <a:lnSpc>
                <a:spcPct val="100000"/>
              </a:lnSpc>
              <a:spcBef>
                <a:spcPts val="484"/>
              </a:spcBef>
              <a:buClr>
                <a:srgbClr val="FF3300"/>
              </a:buClr>
              <a:buFont typeface="Arial"/>
              <a:buChar char="–"/>
              <a:tabLst>
                <a:tab pos="932815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Calls</a:t>
            </a: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SYSDATE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UID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USER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0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Courier New"/>
                <a:cs typeface="Courier New"/>
              </a:rPr>
              <a:t>USERENV</a:t>
            </a:r>
            <a:r>
              <a:rPr sz="2000" b="1" spc="-7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functions</a:t>
            </a:r>
            <a:endParaRPr sz="2000">
              <a:latin typeface="Arial"/>
              <a:cs typeface="Arial"/>
            </a:endParaRPr>
          </a:p>
          <a:p>
            <a:pPr marL="932815" lvl="1" indent="-401955">
              <a:lnSpc>
                <a:spcPct val="100000"/>
              </a:lnSpc>
              <a:spcBef>
                <a:spcPts val="935"/>
              </a:spcBef>
              <a:buClr>
                <a:srgbClr val="FF3300"/>
              </a:buClr>
              <a:buFont typeface="Arial"/>
              <a:buChar char="–"/>
              <a:tabLst>
                <a:tab pos="932815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Queries</a:t>
            </a:r>
            <a:r>
              <a:rPr sz="20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refer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other</a:t>
            </a:r>
            <a:r>
              <a:rPr sz="20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r>
              <a:rPr sz="20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other</a:t>
            </a:r>
            <a:r>
              <a:rPr sz="20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rows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10-</a:t>
            </a:r>
            <a:r>
              <a:rPr spc="-25" dirty="0"/>
              <a:t>16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64919" y="4282440"/>
            <a:ext cx="7476490" cy="875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60">
              <a:lnSpc>
                <a:spcPts val="1895"/>
              </a:lnSpc>
              <a:tabLst>
                <a:tab pos="1889760" algn="l"/>
              </a:tabLst>
            </a:pPr>
            <a:r>
              <a:rPr sz="1800" b="1" dirty="0">
                <a:latin typeface="Courier New"/>
                <a:cs typeface="Courier New"/>
              </a:rPr>
              <a:t>...,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salary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NUMBER(2)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81200" y="4596384"/>
            <a:ext cx="4017010" cy="524510"/>
          </a:xfrm>
          <a:prstGeom prst="rect">
            <a:avLst/>
          </a:prstGeom>
          <a:solidFill>
            <a:srgbClr val="FFFFCC"/>
          </a:solidFill>
          <a:ln w="18288">
            <a:solidFill>
              <a:srgbClr val="FF3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0480">
              <a:lnSpc>
                <a:spcPts val="1585"/>
              </a:lnSpc>
            </a:pPr>
            <a:r>
              <a:rPr sz="1800" b="1" dirty="0">
                <a:latin typeface="Courier New"/>
                <a:cs typeface="Courier New"/>
              </a:rPr>
              <a:t>CONSTRAINT</a:t>
            </a:r>
            <a:r>
              <a:rPr sz="1800" b="1" spc="-22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emp_salary_min</a:t>
            </a:r>
            <a:endParaRPr sz="1800">
              <a:latin typeface="Courier New"/>
              <a:cs typeface="Courier New"/>
            </a:endParaRPr>
          </a:p>
          <a:p>
            <a:pPr marL="100330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CHECK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(salary</a:t>
            </a:r>
            <a:r>
              <a:rPr sz="1800" b="1" spc="-8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&gt;</a:t>
            </a:r>
            <a:r>
              <a:rPr sz="1800" b="1" spc="-10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0),...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52400"/>
            <a:ext cx="8686800" cy="4739759"/>
          </a:xfrm>
        </p:spPr>
        <p:txBody>
          <a:bodyPr/>
          <a:lstStyle/>
          <a:p>
            <a:r>
              <a:rPr lang="en-US" dirty="0"/>
              <a:t>CREATE TABLE students (</a:t>
            </a:r>
          </a:p>
          <a:p>
            <a:r>
              <a:rPr lang="en-US" dirty="0"/>
              <a:t>    </a:t>
            </a:r>
            <a:r>
              <a:rPr lang="en-US" dirty="0" err="1"/>
              <a:t>student_id</a:t>
            </a:r>
            <a:r>
              <a:rPr lang="en-US" dirty="0"/>
              <a:t> INT PRIMARY KEY,</a:t>
            </a:r>
          </a:p>
          <a:p>
            <a:r>
              <a:rPr lang="en-US" dirty="0"/>
              <a:t>    name VARCHAR(50),</a:t>
            </a:r>
          </a:p>
          <a:p>
            <a:r>
              <a:rPr lang="en-US" dirty="0"/>
              <a:t>    age INT,</a:t>
            </a:r>
          </a:p>
          <a:p>
            <a:r>
              <a:rPr lang="en-US" dirty="0"/>
              <a:t>    CONSTRAINT </a:t>
            </a:r>
            <a:r>
              <a:rPr lang="en-US" dirty="0" err="1"/>
              <a:t>check_age</a:t>
            </a:r>
            <a:r>
              <a:rPr lang="en-US" dirty="0"/>
              <a:t> CHECK (age BETWEEN 5 AND 18)</a:t>
            </a:r>
          </a:p>
          <a:p>
            <a:r>
              <a:rPr lang="en-US" dirty="0"/>
              <a:t>);</a:t>
            </a:r>
          </a:p>
          <a:p>
            <a:r>
              <a:rPr lang="en-US" dirty="0"/>
              <a:t>-- Valid case</a:t>
            </a:r>
          </a:p>
          <a:p>
            <a:r>
              <a:rPr lang="en-US" dirty="0"/>
              <a:t>INSERT INTO students (</a:t>
            </a:r>
            <a:r>
              <a:rPr lang="en-US" dirty="0" err="1"/>
              <a:t>student_id</a:t>
            </a:r>
            <a:r>
              <a:rPr lang="en-US" dirty="0"/>
              <a:t>, name, age)</a:t>
            </a:r>
          </a:p>
          <a:p>
            <a:r>
              <a:rPr lang="en-US" dirty="0"/>
              <a:t>VALUES (1, 'John Doe', 15);</a:t>
            </a:r>
          </a:p>
          <a:p>
            <a:endParaRPr lang="en-US" dirty="0"/>
          </a:p>
          <a:p>
            <a:r>
              <a:rPr lang="en-US" dirty="0"/>
              <a:t>-- </a:t>
            </a:r>
            <a:r>
              <a:rPr lang="en-US" dirty="0">
                <a:solidFill>
                  <a:srgbClr val="C00000"/>
                </a:solidFill>
              </a:rPr>
              <a:t>Invalid case: age is less than 5</a:t>
            </a:r>
          </a:p>
          <a:p>
            <a:r>
              <a:rPr lang="en-US" dirty="0">
                <a:solidFill>
                  <a:srgbClr val="C00000"/>
                </a:solidFill>
              </a:rPr>
              <a:t>INSERT INTO students (</a:t>
            </a:r>
            <a:r>
              <a:rPr lang="en-US" dirty="0" err="1">
                <a:solidFill>
                  <a:srgbClr val="C00000"/>
                </a:solidFill>
              </a:rPr>
              <a:t>student_id</a:t>
            </a:r>
            <a:r>
              <a:rPr lang="en-US" dirty="0">
                <a:solidFill>
                  <a:srgbClr val="C00000"/>
                </a:solidFill>
              </a:rPr>
              <a:t>, name, age)</a:t>
            </a:r>
          </a:p>
          <a:p>
            <a:r>
              <a:rPr lang="en-US" dirty="0">
                <a:solidFill>
                  <a:srgbClr val="C00000"/>
                </a:solidFill>
              </a:rPr>
              <a:t>VALUES (2, 'Jane Smith', 3);  -- Error: Check constraint violation</a:t>
            </a:r>
          </a:p>
          <a:p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247725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323340">
              <a:lnSpc>
                <a:spcPct val="100000"/>
              </a:lnSpc>
              <a:spcBef>
                <a:spcPts val="110"/>
              </a:spcBef>
            </a:pPr>
            <a:r>
              <a:rPr dirty="0"/>
              <a:t>Adding</a:t>
            </a:r>
            <a:r>
              <a:rPr spc="-5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dirty="0"/>
              <a:t>Constraint</a:t>
            </a:r>
            <a:r>
              <a:rPr spc="-105" dirty="0"/>
              <a:t> </a:t>
            </a:r>
            <a:r>
              <a:rPr spc="-10" dirty="0"/>
              <a:t>Syntax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96696" y="4066032"/>
            <a:ext cx="7519034" cy="719455"/>
            <a:chOff x="996696" y="4066032"/>
            <a:chExt cx="7519034" cy="719455"/>
          </a:xfrm>
        </p:grpSpPr>
        <p:sp>
          <p:nvSpPr>
            <p:cNvPr id="5" name="object 5"/>
            <p:cNvSpPr/>
            <p:nvPr/>
          </p:nvSpPr>
          <p:spPr>
            <a:xfrm>
              <a:off x="1008888" y="4078224"/>
              <a:ext cx="7494905" cy="694690"/>
            </a:xfrm>
            <a:custGeom>
              <a:avLst/>
              <a:gdLst/>
              <a:ahLst/>
              <a:cxnLst/>
              <a:rect l="l" t="t" r="r" b="b"/>
              <a:pathLst>
                <a:path w="7494905" h="694689">
                  <a:moveTo>
                    <a:pt x="7494523" y="0"/>
                  </a:moveTo>
                  <a:lnTo>
                    <a:pt x="0" y="0"/>
                  </a:lnTo>
                  <a:lnTo>
                    <a:pt x="0" y="694563"/>
                  </a:lnTo>
                  <a:lnTo>
                    <a:pt x="7494523" y="694563"/>
                  </a:lnTo>
                  <a:lnTo>
                    <a:pt x="7494523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08888" y="4078224"/>
              <a:ext cx="7494905" cy="694690"/>
            </a:xfrm>
            <a:custGeom>
              <a:avLst/>
              <a:gdLst/>
              <a:ahLst/>
              <a:cxnLst/>
              <a:rect l="l" t="t" r="r" b="b"/>
              <a:pathLst>
                <a:path w="7494905" h="694689">
                  <a:moveTo>
                    <a:pt x="0" y="694563"/>
                  </a:moveTo>
                  <a:lnTo>
                    <a:pt x="7494523" y="694563"/>
                  </a:lnTo>
                  <a:lnTo>
                    <a:pt x="7494523" y="0"/>
                  </a:lnTo>
                  <a:lnTo>
                    <a:pt x="0" y="0"/>
                  </a:lnTo>
                  <a:lnTo>
                    <a:pt x="0" y="694563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41019" y="1600255"/>
            <a:ext cx="6876415" cy="237617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ALTER</a:t>
            </a:r>
            <a:r>
              <a:rPr sz="2200" b="1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TABLE</a:t>
            </a:r>
            <a:r>
              <a:rPr sz="2200" b="1" spc="-6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statement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to: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ts val="2570"/>
              </a:lnSpc>
              <a:spcBef>
                <a:spcPts val="110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Add</a:t>
            </a:r>
            <a:r>
              <a:rPr sz="22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drop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constraint,</a:t>
            </a:r>
            <a:r>
              <a:rPr sz="22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but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modify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its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570"/>
              </a:lnSpc>
            </a:pP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structure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70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Enable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disable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constraints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459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Add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NOT</a:t>
            </a:r>
            <a:r>
              <a:rPr sz="2200" b="1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NULL</a:t>
            </a:r>
            <a:r>
              <a:rPr sz="2200" b="1" spc="-6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constraint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MODIFY</a:t>
            </a:r>
            <a:endParaRPr sz="2200">
              <a:latin typeface="Courier New"/>
              <a:cs typeface="Courier New"/>
            </a:endParaRPr>
          </a:p>
          <a:p>
            <a:pPr marL="417830">
              <a:lnSpc>
                <a:spcPct val="100000"/>
              </a:lnSpc>
              <a:spcBef>
                <a:spcPts val="145"/>
              </a:spcBef>
            </a:pP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clause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10-</a:t>
            </a:r>
            <a:r>
              <a:rPr spc="-25" dirty="0"/>
              <a:t>17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08888" y="4078223"/>
            <a:ext cx="7494905" cy="69469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77825">
              <a:lnSpc>
                <a:spcPct val="100000"/>
              </a:lnSpc>
              <a:spcBef>
                <a:spcPts val="45"/>
              </a:spcBef>
            </a:pPr>
            <a:r>
              <a:rPr sz="1800" b="1" dirty="0">
                <a:latin typeface="Courier New"/>
                <a:cs typeface="Courier New"/>
              </a:rPr>
              <a:t>ALTER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TABLE</a:t>
            </a:r>
            <a:r>
              <a:rPr sz="1800" b="1" spc="325" dirty="0">
                <a:latin typeface="Courier New"/>
                <a:cs typeface="Courier New"/>
              </a:rPr>
              <a:t> </a:t>
            </a:r>
            <a:r>
              <a:rPr sz="1800" b="1" i="1" spc="-20" dirty="0">
                <a:latin typeface="Courier New"/>
                <a:cs typeface="Courier New"/>
              </a:rPr>
              <a:t>table</a:t>
            </a:r>
            <a:endParaRPr sz="18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ADD</a:t>
            </a:r>
            <a:r>
              <a:rPr sz="1800" b="1" spc="-14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[CONSTRAINT</a:t>
            </a:r>
            <a:r>
              <a:rPr sz="1800" b="1" spc="-125" dirty="0">
                <a:latin typeface="Courier New"/>
                <a:cs typeface="Courier New"/>
              </a:rPr>
              <a:t> </a:t>
            </a:r>
            <a:r>
              <a:rPr sz="1800" b="1" i="1" dirty="0">
                <a:latin typeface="Courier New"/>
                <a:cs typeface="Courier New"/>
              </a:rPr>
              <a:t>constraint</a:t>
            </a:r>
            <a:r>
              <a:rPr sz="1800" b="1" dirty="0">
                <a:latin typeface="Courier New"/>
                <a:cs typeface="Courier New"/>
              </a:rPr>
              <a:t>]</a:t>
            </a:r>
            <a:r>
              <a:rPr sz="1800" b="1" spc="-130" dirty="0">
                <a:latin typeface="Courier New"/>
                <a:cs typeface="Courier New"/>
              </a:rPr>
              <a:t> </a:t>
            </a:r>
            <a:r>
              <a:rPr sz="1800" b="1" i="1" dirty="0">
                <a:latin typeface="Courier New"/>
                <a:cs typeface="Courier New"/>
              </a:rPr>
              <a:t>type</a:t>
            </a:r>
            <a:r>
              <a:rPr sz="1800" b="1" i="1" spc="-14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(</a:t>
            </a:r>
            <a:r>
              <a:rPr sz="1800" b="1" i="1" spc="-10" dirty="0">
                <a:latin typeface="Courier New"/>
                <a:cs typeface="Courier New"/>
              </a:rPr>
              <a:t>column</a:t>
            </a:r>
            <a:r>
              <a:rPr sz="1800" b="1" spc="-10" dirty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957705">
              <a:lnSpc>
                <a:spcPct val="100000"/>
              </a:lnSpc>
              <a:spcBef>
                <a:spcPts val="110"/>
              </a:spcBef>
            </a:pPr>
            <a:r>
              <a:rPr dirty="0"/>
              <a:t>Adding</a:t>
            </a:r>
            <a:r>
              <a:rPr spc="-5" dirty="0"/>
              <a:t> </a:t>
            </a:r>
            <a:r>
              <a:rPr dirty="0"/>
              <a:t>a</a:t>
            </a:r>
            <a:r>
              <a:rPr spc="-80" dirty="0"/>
              <a:t> </a:t>
            </a:r>
            <a:r>
              <a:rPr spc="-10" dirty="0"/>
              <a:t>Constraint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46352" y="2975864"/>
            <a:ext cx="1906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ALTER</a:t>
            </a:r>
            <a:r>
              <a:rPr sz="1800" b="1" spc="-75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TABLE </a:t>
            </a:r>
            <a:r>
              <a:rPr sz="1800" b="1" dirty="0" smtClean="0">
                <a:latin typeface="Courier New"/>
                <a:cs typeface="Courier New"/>
              </a:rPr>
              <a:t>AD</a:t>
            </a:r>
            <a:r>
              <a:rPr sz="1800" b="1" spc="-130" dirty="0" smtClean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CONSTRAINT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10-</a:t>
            </a:r>
            <a:r>
              <a:rPr spc="-25" dirty="0"/>
              <a:t>18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331209" y="2975864"/>
            <a:ext cx="1918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employees emp_manager_fk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200" y="1752600"/>
            <a:ext cx="8839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ALTER TABLE employees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ADD CONSTRAINT </a:t>
            </a:r>
            <a:r>
              <a:rPr lang="en-US" sz="2400" dirty="0" err="1" smtClean="0">
                <a:solidFill>
                  <a:schemeClr val="bg1"/>
                </a:solidFill>
              </a:rPr>
              <a:t>pk_employee_id</a:t>
            </a:r>
            <a:r>
              <a:rPr lang="en-US" sz="2400" dirty="0" smtClean="0">
                <a:solidFill>
                  <a:schemeClr val="bg1"/>
                </a:solidFill>
              </a:rPr>
              <a:t> PRIMARY KEY (</a:t>
            </a:r>
            <a:r>
              <a:rPr lang="en-US" sz="2400" dirty="0" err="1" smtClean="0">
                <a:solidFill>
                  <a:schemeClr val="bg1"/>
                </a:solidFill>
              </a:rPr>
              <a:t>employee_id</a:t>
            </a:r>
            <a:r>
              <a:rPr lang="en-US" sz="2400" dirty="0" smtClean="0">
                <a:solidFill>
                  <a:schemeClr val="bg1"/>
                </a:solidFill>
              </a:rPr>
              <a:t>),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ADD CONSTRAINT </a:t>
            </a:r>
            <a:r>
              <a:rPr lang="en-US" sz="2400" dirty="0" err="1" smtClean="0">
                <a:solidFill>
                  <a:schemeClr val="bg1"/>
                </a:solidFill>
              </a:rPr>
              <a:t>unique_email</a:t>
            </a:r>
            <a:r>
              <a:rPr lang="en-US" sz="2400" dirty="0" smtClean="0">
                <a:solidFill>
                  <a:schemeClr val="bg1"/>
                </a:solidFill>
              </a:rPr>
              <a:t> UNIQUE (email),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ADD CONSTRAINT </a:t>
            </a:r>
            <a:r>
              <a:rPr lang="en-US" sz="2400" dirty="0" err="1" smtClean="0">
                <a:solidFill>
                  <a:schemeClr val="bg1"/>
                </a:solidFill>
              </a:rPr>
              <a:t>check_salary</a:t>
            </a:r>
            <a:r>
              <a:rPr lang="en-US" sz="2400" dirty="0" smtClean="0">
                <a:solidFill>
                  <a:schemeClr val="bg1"/>
                </a:solidFill>
              </a:rPr>
              <a:t> CHECK (salary &gt; 0)</a:t>
            </a:r>
            <a:r>
              <a:rPr lang="en-US" sz="1600" dirty="0" smtClean="0"/>
              <a:t>);</a:t>
            </a:r>
            <a:endParaRPr lang="en-US" sz="1600" dirty="0"/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778000">
              <a:lnSpc>
                <a:spcPct val="100000"/>
              </a:lnSpc>
              <a:spcBef>
                <a:spcPts val="110"/>
              </a:spcBef>
            </a:pPr>
            <a:r>
              <a:rPr dirty="0"/>
              <a:t>Dropping</a:t>
            </a:r>
            <a:r>
              <a:rPr spc="-45" dirty="0"/>
              <a:t> </a:t>
            </a:r>
            <a:r>
              <a:rPr dirty="0"/>
              <a:t>a</a:t>
            </a:r>
            <a:r>
              <a:rPr spc="-60" dirty="0"/>
              <a:t> </a:t>
            </a:r>
            <a:r>
              <a:rPr spc="-10" dirty="0"/>
              <a:t>Constraint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41019" y="1811527"/>
            <a:ext cx="5880735" cy="664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7830" indent="-405130">
              <a:lnSpc>
                <a:spcPts val="2510"/>
              </a:lnSpc>
              <a:spcBef>
                <a:spcPts val="10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Remove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manager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constraint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510"/>
              </a:lnSpc>
            </a:pP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EMPLOYEES</a:t>
            </a:r>
            <a:r>
              <a:rPr sz="2200" b="1" spc="-6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table.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90016" y="2651760"/>
            <a:ext cx="7522845" cy="856615"/>
            <a:chOff x="890016" y="2651760"/>
            <a:chExt cx="7522845" cy="856615"/>
          </a:xfrm>
        </p:grpSpPr>
        <p:sp>
          <p:nvSpPr>
            <p:cNvPr id="6" name="object 6"/>
            <p:cNvSpPr/>
            <p:nvPr/>
          </p:nvSpPr>
          <p:spPr>
            <a:xfrm>
              <a:off x="902208" y="2663952"/>
              <a:ext cx="7498080" cy="831850"/>
            </a:xfrm>
            <a:custGeom>
              <a:avLst/>
              <a:gdLst/>
              <a:ahLst/>
              <a:cxnLst/>
              <a:rect l="l" t="t" r="r" b="b"/>
              <a:pathLst>
                <a:path w="7498080" h="831850">
                  <a:moveTo>
                    <a:pt x="7498080" y="0"/>
                  </a:moveTo>
                  <a:lnTo>
                    <a:pt x="0" y="0"/>
                  </a:lnTo>
                  <a:lnTo>
                    <a:pt x="0" y="831723"/>
                  </a:lnTo>
                  <a:lnTo>
                    <a:pt x="7498080" y="831723"/>
                  </a:lnTo>
                  <a:lnTo>
                    <a:pt x="749808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02208" y="2663952"/>
              <a:ext cx="7498080" cy="831850"/>
            </a:xfrm>
            <a:custGeom>
              <a:avLst/>
              <a:gdLst/>
              <a:ahLst/>
              <a:cxnLst/>
              <a:rect l="l" t="t" r="r" b="b"/>
              <a:pathLst>
                <a:path w="7498080" h="831850">
                  <a:moveTo>
                    <a:pt x="0" y="831723"/>
                  </a:moveTo>
                  <a:lnTo>
                    <a:pt x="7498080" y="831723"/>
                  </a:lnTo>
                  <a:lnTo>
                    <a:pt x="7498080" y="0"/>
                  </a:lnTo>
                  <a:lnTo>
                    <a:pt x="0" y="0"/>
                  </a:lnTo>
                  <a:lnTo>
                    <a:pt x="0" y="831723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314446" y="2600705"/>
            <a:ext cx="20681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employees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emp_manager_fk;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3444" y="2600705"/>
            <a:ext cx="205295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ALTER</a:t>
            </a:r>
            <a:r>
              <a:rPr sz="1800" b="1" spc="-75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TABLE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DROP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CONSTRAINT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3300"/>
                </a:solidFill>
                <a:latin typeface="Courier New"/>
                <a:cs typeface="Courier New"/>
              </a:rPr>
              <a:t>Table</a:t>
            </a:r>
            <a:r>
              <a:rPr sz="1800" b="1" spc="-40" dirty="0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3300"/>
                </a:solidFill>
                <a:latin typeface="Courier New"/>
                <a:cs typeface="Courier New"/>
              </a:rPr>
              <a:t>altered.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14400" y="5330952"/>
            <a:ext cx="7498080" cy="856615"/>
            <a:chOff x="914400" y="5330952"/>
            <a:chExt cx="7498080" cy="856615"/>
          </a:xfrm>
        </p:grpSpPr>
        <p:sp>
          <p:nvSpPr>
            <p:cNvPr id="11" name="object 11"/>
            <p:cNvSpPr/>
            <p:nvPr/>
          </p:nvSpPr>
          <p:spPr>
            <a:xfrm>
              <a:off x="926591" y="5343144"/>
              <a:ext cx="7473950" cy="831850"/>
            </a:xfrm>
            <a:custGeom>
              <a:avLst/>
              <a:gdLst/>
              <a:ahLst/>
              <a:cxnLst/>
              <a:rect l="l" t="t" r="r" b="b"/>
              <a:pathLst>
                <a:path w="7473950" h="831850">
                  <a:moveTo>
                    <a:pt x="7473442" y="0"/>
                  </a:moveTo>
                  <a:lnTo>
                    <a:pt x="0" y="0"/>
                  </a:lnTo>
                  <a:lnTo>
                    <a:pt x="0" y="831722"/>
                  </a:lnTo>
                  <a:lnTo>
                    <a:pt x="7473442" y="831722"/>
                  </a:lnTo>
                  <a:lnTo>
                    <a:pt x="7473442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26591" y="5343144"/>
              <a:ext cx="7473950" cy="831850"/>
            </a:xfrm>
            <a:custGeom>
              <a:avLst/>
              <a:gdLst/>
              <a:ahLst/>
              <a:cxnLst/>
              <a:rect l="l" t="t" r="r" b="b"/>
              <a:pathLst>
                <a:path w="7473950" h="831850">
                  <a:moveTo>
                    <a:pt x="0" y="831722"/>
                  </a:moveTo>
                  <a:lnTo>
                    <a:pt x="7473442" y="831722"/>
                  </a:lnTo>
                  <a:lnTo>
                    <a:pt x="7473442" y="0"/>
                  </a:lnTo>
                  <a:lnTo>
                    <a:pt x="0" y="0"/>
                  </a:lnTo>
                  <a:lnTo>
                    <a:pt x="0" y="831722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41019" y="3853637"/>
            <a:ext cx="6313170" cy="227965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417830" marR="5080" indent="-405765">
              <a:lnSpc>
                <a:spcPct val="95200"/>
              </a:lnSpc>
              <a:spcBef>
                <a:spcPts val="23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Remove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PRIMARY</a:t>
            </a:r>
            <a:r>
              <a:rPr sz="220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KEY</a:t>
            </a:r>
            <a:r>
              <a:rPr sz="2200" b="1" spc="-7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constraint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DEPARTMENTS</a:t>
            </a:r>
            <a:r>
              <a:rPr sz="2200" b="1" spc="-6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drop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associated </a:t>
            </a: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FOREIGN</a:t>
            </a:r>
            <a:r>
              <a:rPr sz="220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KEY</a:t>
            </a:r>
            <a:r>
              <a:rPr sz="2200" b="1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constraint</a:t>
            </a:r>
            <a:r>
              <a:rPr sz="22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EMPLOYEES.DEPARTMENT_ID</a:t>
            </a:r>
            <a:r>
              <a:rPr sz="2200" b="1" spc="-4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column.</a:t>
            </a:r>
            <a:endParaRPr sz="22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  <a:spcBef>
                <a:spcPts val="1075"/>
              </a:spcBef>
              <a:tabLst>
                <a:tab pos="1921510" algn="l"/>
              </a:tabLst>
            </a:pPr>
            <a:r>
              <a:rPr sz="1800" b="1" dirty="0">
                <a:latin typeface="Courier New"/>
                <a:cs typeface="Courier New"/>
              </a:rPr>
              <a:t>ALTER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TABLE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departments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DROP</a:t>
            </a:r>
            <a:r>
              <a:rPr sz="1800" b="1" spc="-10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PRIMARY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KEY</a:t>
            </a:r>
            <a:r>
              <a:rPr sz="1800" b="1" spc="-15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CASCADE;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b="1" dirty="0">
                <a:solidFill>
                  <a:srgbClr val="FF3300"/>
                </a:solidFill>
                <a:latin typeface="Courier New"/>
                <a:cs typeface="Courier New"/>
              </a:rPr>
              <a:t>Table</a:t>
            </a:r>
            <a:r>
              <a:rPr sz="1800" b="1" spc="-45" dirty="0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3300"/>
                </a:solidFill>
                <a:latin typeface="Courier New"/>
                <a:cs typeface="Courier New"/>
              </a:rPr>
              <a:t>altered.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10-</a:t>
            </a:r>
            <a:r>
              <a:rPr spc="-25" dirty="0"/>
              <a:t>19</a:t>
            </a: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817370">
              <a:lnSpc>
                <a:spcPct val="100000"/>
              </a:lnSpc>
              <a:spcBef>
                <a:spcPts val="110"/>
              </a:spcBef>
            </a:pPr>
            <a:r>
              <a:rPr dirty="0"/>
              <a:t>Disabling</a:t>
            </a:r>
            <a:r>
              <a:rPr spc="-100" dirty="0"/>
              <a:t> </a:t>
            </a:r>
            <a:r>
              <a:rPr spc="-10" dirty="0"/>
              <a:t>Constraints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41019" y="1775916"/>
            <a:ext cx="6885940" cy="1492885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417830" indent="-405130">
              <a:lnSpc>
                <a:spcPct val="100000"/>
              </a:lnSpc>
              <a:spcBef>
                <a:spcPts val="244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Execute the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DISABLE</a:t>
            </a:r>
            <a:r>
              <a:rPr sz="2200" b="1" spc="-6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clause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ALTER</a:t>
            </a:r>
            <a:r>
              <a:rPr sz="2200" b="1" spc="-6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Courier New"/>
                <a:cs typeface="Courier New"/>
              </a:rPr>
              <a:t>TABLE</a:t>
            </a:r>
            <a:endParaRPr sz="2200">
              <a:latin typeface="Courier New"/>
              <a:cs typeface="Courier New"/>
            </a:endParaRPr>
          </a:p>
          <a:p>
            <a:pPr marL="417830">
              <a:lnSpc>
                <a:spcPct val="100000"/>
              </a:lnSpc>
              <a:spcBef>
                <a:spcPts val="145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statement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deactivate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integrity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constraint.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55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Apply</a:t>
            </a:r>
            <a:r>
              <a:rPr sz="22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CASCADE</a:t>
            </a:r>
            <a:r>
              <a:rPr sz="2200" b="1" spc="-6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option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disable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dependent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ct val="100000"/>
              </a:lnSpc>
              <a:spcBef>
                <a:spcPts val="15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integrity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constraints.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20496" y="3700271"/>
            <a:ext cx="7519034" cy="1161415"/>
            <a:chOff x="920496" y="3700271"/>
            <a:chExt cx="7519034" cy="1161415"/>
          </a:xfrm>
        </p:grpSpPr>
        <p:sp>
          <p:nvSpPr>
            <p:cNvPr id="6" name="object 6"/>
            <p:cNvSpPr/>
            <p:nvPr/>
          </p:nvSpPr>
          <p:spPr>
            <a:xfrm>
              <a:off x="932688" y="3712463"/>
              <a:ext cx="7494905" cy="1136650"/>
            </a:xfrm>
            <a:custGeom>
              <a:avLst/>
              <a:gdLst/>
              <a:ahLst/>
              <a:cxnLst/>
              <a:rect l="l" t="t" r="r" b="b"/>
              <a:pathLst>
                <a:path w="7494905" h="1136650">
                  <a:moveTo>
                    <a:pt x="7494523" y="0"/>
                  </a:moveTo>
                  <a:lnTo>
                    <a:pt x="0" y="0"/>
                  </a:lnTo>
                  <a:lnTo>
                    <a:pt x="0" y="1136523"/>
                  </a:lnTo>
                  <a:lnTo>
                    <a:pt x="7494523" y="1136523"/>
                  </a:lnTo>
                  <a:lnTo>
                    <a:pt x="7494523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2688" y="3712463"/>
              <a:ext cx="7494905" cy="1136650"/>
            </a:xfrm>
            <a:custGeom>
              <a:avLst/>
              <a:gdLst/>
              <a:ahLst/>
              <a:cxnLst/>
              <a:rect l="l" t="t" r="r" b="b"/>
              <a:pathLst>
                <a:path w="7494905" h="1136650">
                  <a:moveTo>
                    <a:pt x="0" y="1136523"/>
                  </a:moveTo>
                  <a:lnTo>
                    <a:pt x="7494523" y="1136523"/>
                  </a:lnTo>
                  <a:lnTo>
                    <a:pt x="7494523" y="0"/>
                  </a:lnTo>
                  <a:lnTo>
                    <a:pt x="0" y="0"/>
                  </a:lnTo>
                  <a:lnTo>
                    <a:pt x="0" y="1136523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768090" y="3799078"/>
            <a:ext cx="29972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employees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emp_emp_id_pk</a:t>
            </a:r>
            <a:r>
              <a:rPr sz="1800" b="1" spc="-22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CASCADE;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10-</a:t>
            </a:r>
            <a:r>
              <a:rPr spc="-25" dirty="0"/>
              <a:t>20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23924" y="3799078"/>
            <a:ext cx="245491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ALTER</a:t>
            </a:r>
            <a:r>
              <a:rPr sz="1800" b="1" spc="-75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TABLE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DISABLE</a:t>
            </a:r>
            <a:r>
              <a:rPr sz="1800" b="1" spc="-229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CONSTRAINT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3300"/>
                </a:solidFill>
                <a:latin typeface="Courier New"/>
                <a:cs typeface="Courier New"/>
              </a:rPr>
              <a:t>Table</a:t>
            </a:r>
            <a:r>
              <a:rPr sz="1800" b="1" spc="-40" dirty="0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3300"/>
                </a:solidFill>
                <a:latin typeface="Courier New"/>
                <a:cs typeface="Courier New"/>
              </a:rPr>
              <a:t>altered.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2037080">
              <a:lnSpc>
                <a:spcPct val="100000"/>
              </a:lnSpc>
              <a:spcBef>
                <a:spcPts val="110"/>
              </a:spcBef>
            </a:pPr>
            <a:r>
              <a:rPr dirty="0"/>
              <a:t>Outer</a:t>
            </a:r>
            <a:r>
              <a:rPr spc="-30" dirty="0"/>
              <a:t> </a:t>
            </a:r>
            <a:r>
              <a:rPr dirty="0"/>
              <a:t>Joins</a:t>
            </a:r>
            <a:r>
              <a:rPr spc="-75" dirty="0"/>
              <a:t> </a:t>
            </a:r>
            <a:r>
              <a:rPr spc="-10" dirty="0"/>
              <a:t>Syntax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896111" y="3139439"/>
            <a:ext cx="7296784" cy="1112520"/>
            <a:chOff x="896111" y="3139439"/>
            <a:chExt cx="7296784" cy="1112520"/>
          </a:xfrm>
        </p:grpSpPr>
        <p:sp>
          <p:nvSpPr>
            <p:cNvPr id="5" name="object 5"/>
            <p:cNvSpPr/>
            <p:nvPr/>
          </p:nvSpPr>
          <p:spPr>
            <a:xfrm>
              <a:off x="908303" y="3151631"/>
              <a:ext cx="7272655" cy="1088390"/>
            </a:xfrm>
            <a:custGeom>
              <a:avLst/>
              <a:gdLst/>
              <a:ahLst/>
              <a:cxnLst/>
              <a:rect l="l" t="t" r="r" b="b"/>
              <a:pathLst>
                <a:path w="7272655" h="1088389">
                  <a:moveTo>
                    <a:pt x="7272401" y="0"/>
                  </a:moveTo>
                  <a:lnTo>
                    <a:pt x="0" y="0"/>
                  </a:lnTo>
                  <a:lnTo>
                    <a:pt x="0" y="1087882"/>
                  </a:lnTo>
                  <a:lnTo>
                    <a:pt x="7272401" y="1087882"/>
                  </a:lnTo>
                  <a:lnTo>
                    <a:pt x="7272401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08303" y="3151631"/>
              <a:ext cx="7272655" cy="1088390"/>
            </a:xfrm>
            <a:custGeom>
              <a:avLst/>
              <a:gdLst/>
              <a:ahLst/>
              <a:cxnLst/>
              <a:rect l="l" t="t" r="r" b="b"/>
              <a:pathLst>
                <a:path w="7272655" h="1088389">
                  <a:moveTo>
                    <a:pt x="0" y="1087882"/>
                  </a:moveTo>
                  <a:lnTo>
                    <a:pt x="7272401" y="1087882"/>
                  </a:lnTo>
                  <a:lnTo>
                    <a:pt x="7272401" y="0"/>
                  </a:lnTo>
                  <a:lnTo>
                    <a:pt x="0" y="0"/>
                  </a:lnTo>
                  <a:lnTo>
                    <a:pt x="0" y="1087882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53820" y="1824304"/>
            <a:ext cx="7034530" cy="1122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17830" indent="-405130">
              <a:lnSpc>
                <a:spcPts val="2570"/>
              </a:lnSpc>
              <a:spcBef>
                <a:spcPts val="11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You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outer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join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also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see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rows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57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meet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join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condition.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72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 Outer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join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operator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plus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sign</a:t>
            </a:r>
            <a:r>
              <a:rPr sz="2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(+).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8303" y="3151632"/>
            <a:ext cx="7272655" cy="108839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285"/>
              </a:spcBef>
            </a:pPr>
            <a:r>
              <a:rPr sz="1800" b="1" dirty="0">
                <a:latin typeface="Courier New"/>
                <a:cs typeface="Courier New"/>
              </a:rPr>
              <a:t>SELECT</a:t>
            </a:r>
            <a:r>
              <a:rPr sz="1800" b="1" spc="-170" dirty="0">
                <a:latin typeface="Courier New"/>
                <a:cs typeface="Courier New"/>
              </a:rPr>
              <a:t> </a:t>
            </a:r>
            <a:r>
              <a:rPr sz="1800" b="1" i="1" dirty="0">
                <a:latin typeface="Courier New"/>
                <a:cs typeface="Courier New"/>
              </a:rPr>
              <a:t>table1.column,</a:t>
            </a:r>
            <a:r>
              <a:rPr sz="1800" b="1" i="1" spc="-105" dirty="0">
                <a:latin typeface="Courier New"/>
                <a:cs typeface="Courier New"/>
              </a:rPr>
              <a:t> </a:t>
            </a:r>
            <a:r>
              <a:rPr sz="1800" b="1" i="1" spc="-10" dirty="0">
                <a:latin typeface="Courier New"/>
                <a:cs typeface="Courier New"/>
              </a:rPr>
              <a:t>table2.column</a:t>
            </a:r>
            <a:endParaRPr sz="1800">
              <a:latin typeface="Courier New"/>
              <a:cs typeface="Courier New"/>
            </a:endParaRPr>
          </a:p>
          <a:p>
            <a:pPr marL="103505">
              <a:lnSpc>
                <a:spcPct val="100000"/>
              </a:lnSpc>
              <a:spcBef>
                <a:spcPts val="409"/>
              </a:spcBef>
              <a:tabLst>
                <a:tab pos="1069975" algn="l"/>
              </a:tabLst>
            </a:pPr>
            <a:r>
              <a:rPr sz="1800" b="1" spc="-20" dirty="0">
                <a:latin typeface="Courier New"/>
                <a:cs typeface="Courier New"/>
              </a:rPr>
              <a:t>FROM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i="1" dirty="0">
                <a:latin typeface="Courier New"/>
                <a:cs typeface="Courier New"/>
              </a:rPr>
              <a:t>table1,</a:t>
            </a:r>
            <a:r>
              <a:rPr sz="1800" b="1" i="1" spc="-95" dirty="0">
                <a:latin typeface="Courier New"/>
                <a:cs typeface="Courier New"/>
              </a:rPr>
              <a:t> </a:t>
            </a:r>
            <a:r>
              <a:rPr sz="1800" b="1" i="1" spc="-10" dirty="0">
                <a:latin typeface="Courier New"/>
                <a:cs typeface="Courier New"/>
              </a:rPr>
              <a:t>table2</a:t>
            </a:r>
            <a:endParaRPr sz="1800">
              <a:latin typeface="Courier New"/>
              <a:cs typeface="Courier New"/>
            </a:endParaRPr>
          </a:p>
          <a:p>
            <a:pPr marL="103505">
              <a:lnSpc>
                <a:spcPct val="100000"/>
              </a:lnSpc>
              <a:spcBef>
                <a:spcPts val="409"/>
              </a:spcBef>
              <a:tabLst>
                <a:tab pos="1069975" algn="l"/>
              </a:tabLst>
            </a:pPr>
            <a:r>
              <a:rPr sz="1800" b="1" spc="-10" dirty="0">
                <a:latin typeface="Courier New"/>
                <a:cs typeface="Courier New"/>
              </a:rPr>
              <a:t>WHERE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i="1" spc="-10" dirty="0">
                <a:latin typeface="Courier New"/>
                <a:cs typeface="Courier New"/>
              </a:rPr>
              <a:t>table1.column</a:t>
            </a:r>
            <a:r>
              <a:rPr sz="1800" b="1" i="1" spc="-10" dirty="0">
                <a:solidFill>
                  <a:srgbClr val="FF0033"/>
                </a:solidFill>
                <a:latin typeface="Courier New"/>
                <a:cs typeface="Courier New"/>
              </a:rPr>
              <a:t>(+)</a:t>
            </a:r>
            <a:r>
              <a:rPr sz="1800" b="1" i="1" spc="-105" dirty="0">
                <a:solidFill>
                  <a:srgbClr val="FF0033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95" dirty="0">
                <a:latin typeface="Courier New"/>
                <a:cs typeface="Courier New"/>
              </a:rPr>
              <a:t> </a:t>
            </a:r>
            <a:r>
              <a:rPr sz="1800" b="1" i="1" spc="-10" dirty="0">
                <a:latin typeface="Courier New"/>
                <a:cs typeface="Courier New"/>
              </a:rPr>
              <a:t>table2.column;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08303" y="4511040"/>
            <a:ext cx="7299959" cy="1112520"/>
            <a:chOff x="908303" y="4511040"/>
            <a:chExt cx="7299959" cy="1112520"/>
          </a:xfrm>
        </p:grpSpPr>
        <p:sp>
          <p:nvSpPr>
            <p:cNvPr id="10" name="object 10"/>
            <p:cNvSpPr/>
            <p:nvPr/>
          </p:nvSpPr>
          <p:spPr>
            <a:xfrm>
              <a:off x="920495" y="4523232"/>
              <a:ext cx="7275830" cy="1088390"/>
            </a:xfrm>
            <a:custGeom>
              <a:avLst/>
              <a:gdLst/>
              <a:ahLst/>
              <a:cxnLst/>
              <a:rect l="l" t="t" r="r" b="b"/>
              <a:pathLst>
                <a:path w="7275830" h="1088389">
                  <a:moveTo>
                    <a:pt x="7275322" y="0"/>
                  </a:moveTo>
                  <a:lnTo>
                    <a:pt x="0" y="0"/>
                  </a:lnTo>
                  <a:lnTo>
                    <a:pt x="0" y="1087882"/>
                  </a:lnTo>
                  <a:lnTo>
                    <a:pt x="7275322" y="1087882"/>
                  </a:lnTo>
                  <a:lnTo>
                    <a:pt x="7275322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20495" y="4523232"/>
              <a:ext cx="7275830" cy="1088390"/>
            </a:xfrm>
            <a:custGeom>
              <a:avLst/>
              <a:gdLst/>
              <a:ahLst/>
              <a:cxnLst/>
              <a:rect l="l" t="t" r="r" b="b"/>
              <a:pathLst>
                <a:path w="7275830" h="1088389">
                  <a:moveTo>
                    <a:pt x="0" y="1087882"/>
                  </a:moveTo>
                  <a:lnTo>
                    <a:pt x="7275322" y="1087882"/>
                  </a:lnTo>
                  <a:lnTo>
                    <a:pt x="7275322" y="0"/>
                  </a:lnTo>
                  <a:lnTo>
                    <a:pt x="0" y="0"/>
                  </a:lnTo>
                  <a:lnTo>
                    <a:pt x="0" y="1087882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20496" y="4523232"/>
            <a:ext cx="7275830" cy="108839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275"/>
              </a:spcBef>
            </a:pPr>
            <a:r>
              <a:rPr sz="1800" b="1" dirty="0">
                <a:latin typeface="Courier New"/>
                <a:cs typeface="Courier New"/>
              </a:rPr>
              <a:t>SELECT</a:t>
            </a:r>
            <a:r>
              <a:rPr sz="1800" b="1" spc="-150" dirty="0">
                <a:latin typeface="Courier New"/>
                <a:cs typeface="Courier New"/>
              </a:rPr>
              <a:t> </a:t>
            </a:r>
            <a:r>
              <a:rPr sz="1800" b="1" i="1" dirty="0">
                <a:latin typeface="Courier New"/>
                <a:cs typeface="Courier New"/>
              </a:rPr>
              <a:t>table1.column,</a:t>
            </a:r>
            <a:r>
              <a:rPr sz="1800" b="1" i="1" spc="-90" dirty="0">
                <a:latin typeface="Courier New"/>
                <a:cs typeface="Courier New"/>
              </a:rPr>
              <a:t> </a:t>
            </a:r>
            <a:r>
              <a:rPr sz="1800" b="1" i="1" spc="-10" dirty="0">
                <a:latin typeface="Courier New"/>
                <a:cs typeface="Courier New"/>
              </a:rPr>
              <a:t>table2.column</a:t>
            </a:r>
            <a:endParaRPr sz="1800">
              <a:latin typeface="Courier New"/>
              <a:cs typeface="Courier New"/>
            </a:endParaRPr>
          </a:p>
          <a:p>
            <a:pPr marL="103505">
              <a:lnSpc>
                <a:spcPct val="100000"/>
              </a:lnSpc>
              <a:spcBef>
                <a:spcPts val="409"/>
              </a:spcBef>
              <a:tabLst>
                <a:tab pos="1069975" algn="l"/>
              </a:tabLst>
            </a:pPr>
            <a:r>
              <a:rPr sz="1800" b="1" spc="-20" dirty="0">
                <a:latin typeface="Courier New"/>
                <a:cs typeface="Courier New"/>
              </a:rPr>
              <a:t>FROM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i="1" dirty="0">
                <a:latin typeface="Courier New"/>
                <a:cs typeface="Courier New"/>
              </a:rPr>
              <a:t>table1,</a:t>
            </a:r>
            <a:r>
              <a:rPr sz="1800" b="1" i="1" spc="-95" dirty="0">
                <a:latin typeface="Courier New"/>
                <a:cs typeface="Courier New"/>
              </a:rPr>
              <a:t> </a:t>
            </a:r>
            <a:r>
              <a:rPr sz="1800" b="1" i="1" spc="-10" dirty="0">
                <a:latin typeface="Courier New"/>
                <a:cs typeface="Courier New"/>
              </a:rPr>
              <a:t>table2</a:t>
            </a:r>
            <a:endParaRPr sz="1800">
              <a:latin typeface="Courier New"/>
              <a:cs typeface="Courier New"/>
            </a:endParaRPr>
          </a:p>
          <a:p>
            <a:pPr marL="103505">
              <a:lnSpc>
                <a:spcPct val="100000"/>
              </a:lnSpc>
              <a:spcBef>
                <a:spcPts val="385"/>
              </a:spcBef>
              <a:tabLst>
                <a:tab pos="1069975" algn="l"/>
              </a:tabLst>
            </a:pPr>
            <a:r>
              <a:rPr sz="1800" b="1" spc="-10" dirty="0">
                <a:latin typeface="Courier New"/>
                <a:cs typeface="Courier New"/>
              </a:rPr>
              <a:t>WHERE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i="1" dirty="0">
                <a:latin typeface="Courier New"/>
                <a:cs typeface="Courier New"/>
              </a:rPr>
              <a:t>table1.column</a:t>
            </a:r>
            <a:r>
              <a:rPr sz="1800" b="1" i="1" spc="-11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140" dirty="0">
                <a:latin typeface="Courier New"/>
                <a:cs typeface="Courier New"/>
              </a:rPr>
              <a:t> </a:t>
            </a:r>
            <a:r>
              <a:rPr sz="1800" b="1" i="1" spc="-10" dirty="0">
                <a:latin typeface="Courier New"/>
                <a:cs typeface="Courier New"/>
              </a:rPr>
              <a:t>table2.column</a:t>
            </a:r>
            <a:r>
              <a:rPr sz="1800" b="1" i="1" spc="-10" dirty="0">
                <a:solidFill>
                  <a:srgbClr val="FF0033"/>
                </a:solidFill>
                <a:latin typeface="Courier New"/>
                <a:cs typeface="Courier New"/>
              </a:rPr>
              <a:t>(+)</a:t>
            </a:r>
            <a:r>
              <a:rPr sz="1800" b="1" i="1" spc="-1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869439">
              <a:lnSpc>
                <a:spcPct val="100000"/>
              </a:lnSpc>
              <a:spcBef>
                <a:spcPts val="110"/>
              </a:spcBef>
            </a:pPr>
            <a:r>
              <a:rPr dirty="0"/>
              <a:t>Enabling</a:t>
            </a:r>
            <a:r>
              <a:rPr spc="-114" dirty="0"/>
              <a:t> </a:t>
            </a:r>
            <a:r>
              <a:rPr spc="-10" dirty="0"/>
              <a:t>Constraints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41019" y="1839544"/>
            <a:ext cx="7094855" cy="6553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17830" indent="-405130">
              <a:lnSpc>
                <a:spcPts val="2475"/>
              </a:lnSpc>
              <a:spcBef>
                <a:spcPts val="11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Activate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integrity</a:t>
            </a:r>
            <a:r>
              <a:rPr sz="22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constraint</a:t>
            </a:r>
            <a:r>
              <a:rPr sz="22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currently</a:t>
            </a:r>
            <a:r>
              <a:rPr sz="22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disabled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475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 table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definition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ENABLE</a:t>
            </a:r>
            <a:r>
              <a:rPr sz="2200" b="1" spc="-6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clause.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1019" y="3511041"/>
            <a:ext cx="6989445" cy="353687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065" marR="5080">
              <a:lnSpc>
                <a:spcPct val="94600"/>
              </a:lnSpc>
              <a:spcBef>
                <a:spcPts val="250"/>
              </a:spcBef>
              <a:buClr>
                <a:srgbClr val="FF3300"/>
              </a:buClr>
              <a:buSzPct val="127272"/>
              <a:tabLst>
                <a:tab pos="417830" algn="l"/>
              </a:tabLst>
            </a:pPr>
            <a:r>
              <a:rPr sz="2200" b="1" spc="-10" dirty="0" smtClean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200" dirty="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20496" y="2557272"/>
            <a:ext cx="7571105" cy="1005840"/>
            <a:chOff x="920496" y="2557272"/>
            <a:chExt cx="7571105" cy="1005840"/>
          </a:xfrm>
        </p:grpSpPr>
        <p:sp>
          <p:nvSpPr>
            <p:cNvPr id="7" name="object 7"/>
            <p:cNvSpPr/>
            <p:nvPr/>
          </p:nvSpPr>
          <p:spPr>
            <a:xfrm>
              <a:off x="984504" y="2621280"/>
              <a:ext cx="7506970" cy="941705"/>
            </a:xfrm>
            <a:custGeom>
              <a:avLst/>
              <a:gdLst/>
              <a:ahLst/>
              <a:cxnLst/>
              <a:rect l="l" t="t" r="r" b="b"/>
              <a:pathLst>
                <a:path w="7506970" h="941704">
                  <a:moveTo>
                    <a:pt x="7506843" y="0"/>
                  </a:moveTo>
                  <a:lnTo>
                    <a:pt x="0" y="0"/>
                  </a:lnTo>
                  <a:lnTo>
                    <a:pt x="0" y="941324"/>
                  </a:lnTo>
                  <a:lnTo>
                    <a:pt x="7506843" y="941324"/>
                  </a:lnTo>
                  <a:lnTo>
                    <a:pt x="75068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2688" y="2569464"/>
              <a:ext cx="7486015" cy="920750"/>
            </a:xfrm>
            <a:custGeom>
              <a:avLst/>
              <a:gdLst/>
              <a:ahLst/>
              <a:cxnLst/>
              <a:rect l="l" t="t" r="r" b="b"/>
              <a:pathLst>
                <a:path w="7486015" h="920750">
                  <a:moveTo>
                    <a:pt x="7485760" y="0"/>
                  </a:moveTo>
                  <a:lnTo>
                    <a:pt x="0" y="0"/>
                  </a:lnTo>
                  <a:lnTo>
                    <a:pt x="0" y="920241"/>
                  </a:lnTo>
                  <a:lnTo>
                    <a:pt x="7485760" y="920241"/>
                  </a:lnTo>
                  <a:lnTo>
                    <a:pt x="748576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2688" y="2569464"/>
              <a:ext cx="7486015" cy="920750"/>
            </a:xfrm>
            <a:custGeom>
              <a:avLst/>
              <a:gdLst/>
              <a:ahLst/>
              <a:cxnLst/>
              <a:rect l="l" t="t" r="r" b="b"/>
              <a:pathLst>
                <a:path w="7486015" h="920750">
                  <a:moveTo>
                    <a:pt x="0" y="920241"/>
                  </a:moveTo>
                  <a:lnTo>
                    <a:pt x="7485760" y="920241"/>
                  </a:lnTo>
                  <a:lnTo>
                    <a:pt x="7485760" y="0"/>
                  </a:lnTo>
                  <a:lnTo>
                    <a:pt x="0" y="0"/>
                  </a:lnTo>
                  <a:lnTo>
                    <a:pt x="0" y="92024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768090" y="2548890"/>
            <a:ext cx="1922145" cy="5772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75"/>
              </a:spcBef>
            </a:pPr>
            <a:r>
              <a:rPr sz="1800" b="1" spc="-10" dirty="0">
                <a:latin typeface="Courier New"/>
                <a:cs typeface="Courier New"/>
              </a:rPr>
              <a:t>employees </a:t>
            </a:r>
            <a:r>
              <a:rPr sz="1800" b="1" spc="-20" dirty="0">
                <a:latin typeface="Courier New"/>
                <a:cs typeface="Courier New"/>
              </a:rPr>
              <a:t>emp_emp_id_pk;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10-</a:t>
            </a:r>
            <a:r>
              <a:rPr spc="-25" dirty="0"/>
              <a:t>21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23924" y="2548890"/>
            <a:ext cx="2324735" cy="85153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75"/>
              </a:spcBef>
            </a:pPr>
            <a:r>
              <a:rPr sz="1800" b="1" dirty="0">
                <a:latin typeface="Courier New"/>
                <a:cs typeface="Courier New"/>
              </a:rPr>
              <a:t>ALTER</a:t>
            </a:r>
            <a:r>
              <a:rPr sz="1800" b="1" spc="-75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TABLE </a:t>
            </a:r>
            <a:r>
              <a:rPr sz="1800" b="1" dirty="0">
                <a:latin typeface="Courier New"/>
                <a:cs typeface="Courier New"/>
              </a:rPr>
              <a:t>ENABLE</a:t>
            </a:r>
            <a:r>
              <a:rPr sz="1800" b="1" spc="-19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CONSTRAINT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3300"/>
                </a:solidFill>
                <a:latin typeface="Courier New"/>
                <a:cs typeface="Courier New"/>
              </a:rPr>
              <a:t>Table</a:t>
            </a:r>
            <a:r>
              <a:rPr sz="1800" b="1" spc="-50" dirty="0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3300"/>
                </a:solidFill>
                <a:latin typeface="Courier New"/>
                <a:cs typeface="Courier New"/>
              </a:rPr>
              <a:t>altered.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717039">
              <a:lnSpc>
                <a:spcPct val="100000"/>
              </a:lnSpc>
              <a:spcBef>
                <a:spcPts val="110"/>
              </a:spcBef>
            </a:pPr>
            <a:r>
              <a:rPr dirty="0"/>
              <a:t>Cascading</a:t>
            </a:r>
            <a:r>
              <a:rPr spc="-85" dirty="0"/>
              <a:t> </a:t>
            </a:r>
            <a:r>
              <a:rPr spc="-10" dirty="0"/>
              <a:t>Constraints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10-</a:t>
            </a:r>
            <a:r>
              <a:rPr spc="-25" dirty="0"/>
              <a:t>22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05332" y="1824304"/>
            <a:ext cx="7030084" cy="3164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17830" indent="-405130">
              <a:lnSpc>
                <a:spcPts val="2570"/>
              </a:lnSpc>
              <a:spcBef>
                <a:spcPts val="11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CASCADE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CONSTRAINTS</a:t>
            </a:r>
            <a:r>
              <a:rPr sz="2200" b="1" spc="-6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clause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along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57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2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DROP</a:t>
            </a:r>
            <a:r>
              <a:rPr sz="2200" b="1" spc="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COLUMN</a:t>
            </a:r>
            <a:r>
              <a:rPr sz="2200" b="1" spc="-6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clause.</a:t>
            </a:r>
            <a:endParaRPr sz="2200">
              <a:latin typeface="Arial"/>
              <a:cs typeface="Arial"/>
            </a:endParaRPr>
          </a:p>
          <a:p>
            <a:pPr marL="417830" marR="123825" indent="-405765">
              <a:lnSpc>
                <a:spcPct val="98800"/>
              </a:lnSpc>
              <a:spcBef>
                <a:spcPts val="75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CASCADE</a:t>
            </a:r>
            <a:r>
              <a:rPr sz="2200" b="1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CONSTRAINTS</a:t>
            </a:r>
            <a:r>
              <a:rPr sz="2200" b="1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clause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drops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referential</a:t>
            </a:r>
            <a:r>
              <a:rPr sz="22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integrity</a:t>
            </a:r>
            <a:r>
              <a:rPr sz="22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constraints</a:t>
            </a:r>
            <a:r>
              <a:rPr sz="22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refer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primary</a:t>
            </a:r>
            <a:r>
              <a:rPr sz="22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unique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keys</a:t>
            </a:r>
            <a:r>
              <a:rPr sz="2200" b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dropped columns.</a:t>
            </a:r>
            <a:endParaRPr sz="2200">
              <a:latin typeface="Arial"/>
              <a:cs typeface="Arial"/>
            </a:endParaRPr>
          </a:p>
          <a:p>
            <a:pPr marL="417830" marR="5080" indent="-405765">
              <a:lnSpc>
                <a:spcPct val="99500"/>
              </a:lnSpc>
              <a:spcBef>
                <a:spcPts val="49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CASCADE</a:t>
            </a:r>
            <a:r>
              <a:rPr sz="2200" b="1" spc="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CONSTRAINTS</a:t>
            </a:r>
            <a:r>
              <a:rPr sz="2200" b="1" spc="-7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clause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also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drops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multicolumn</a:t>
            </a:r>
            <a:r>
              <a:rPr sz="22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constraints</a:t>
            </a:r>
            <a:r>
              <a:rPr sz="22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dropped columns.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717039">
              <a:lnSpc>
                <a:spcPct val="100000"/>
              </a:lnSpc>
              <a:spcBef>
                <a:spcPts val="110"/>
              </a:spcBef>
            </a:pPr>
            <a:r>
              <a:rPr dirty="0"/>
              <a:t>Cascading</a:t>
            </a:r>
            <a:r>
              <a:rPr spc="-85" dirty="0"/>
              <a:t> </a:t>
            </a:r>
            <a:r>
              <a:rPr spc="-10" dirty="0"/>
              <a:t>Constraints</a:t>
            </a:r>
          </a:p>
        </p:txBody>
      </p:sp>
      <p:sp>
        <p:nvSpPr>
          <p:cNvPr id="10" name="object 10"/>
          <p:cNvSpPr txBox="1"/>
          <p:nvPr/>
        </p:nvSpPr>
        <p:spPr>
          <a:xfrm flipH="1">
            <a:off x="228600" y="1143000"/>
            <a:ext cx="8686800" cy="393312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b="1" spc="-10" dirty="0" smtClean="0">
                <a:solidFill>
                  <a:srgbClr val="FFFFFF"/>
                </a:solidFill>
                <a:latin typeface="Arial"/>
                <a:cs typeface="Arial"/>
              </a:rPr>
              <a:t>Example:</a:t>
            </a:r>
            <a:r>
              <a:rPr lang="en-IN" sz="2200" b="1" spc="-10" dirty="0" smtClean="0">
                <a:solidFill>
                  <a:srgbClr val="FFFFFF"/>
                </a:solidFill>
                <a:latin typeface="Arial"/>
                <a:cs typeface="Arial"/>
              </a:rPr>
              <a:t>     </a:t>
            </a:r>
            <a:r>
              <a:rPr lang="en-US" sz="2200" b="1" spc="-10" dirty="0" smtClean="0">
                <a:solidFill>
                  <a:srgbClr val="FFFFFF"/>
                </a:solidFill>
                <a:latin typeface="Arial"/>
                <a:cs typeface="Arial"/>
              </a:rPr>
              <a:t>CREATE TABLE employees (</a:t>
            </a: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2200" b="1" spc="-10" dirty="0" smtClean="0">
                <a:solidFill>
                  <a:srgbClr val="FFFFFF"/>
                </a:solidFill>
                <a:latin typeface="Arial"/>
                <a:cs typeface="Arial"/>
              </a:rPr>
              <a:t>    </a:t>
            </a:r>
            <a:r>
              <a:rPr lang="en-US" sz="2200" b="1" spc="-10" dirty="0" err="1" smtClean="0">
                <a:solidFill>
                  <a:srgbClr val="FFFFFF"/>
                </a:solidFill>
                <a:latin typeface="Arial"/>
                <a:cs typeface="Arial"/>
              </a:rPr>
              <a:t>employee_id</a:t>
            </a:r>
            <a:r>
              <a:rPr lang="en-US" sz="2200" b="1" spc="-10" dirty="0" smtClean="0">
                <a:solidFill>
                  <a:srgbClr val="FFFFFF"/>
                </a:solidFill>
                <a:latin typeface="Arial"/>
                <a:cs typeface="Arial"/>
              </a:rPr>
              <a:t> INT PRIMARY KEY,</a:t>
            </a: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2200" b="1" spc="-10" dirty="0" smtClean="0">
                <a:solidFill>
                  <a:srgbClr val="FFFFFF"/>
                </a:solidFill>
                <a:latin typeface="Arial"/>
                <a:cs typeface="Arial"/>
              </a:rPr>
              <a:t>    </a:t>
            </a:r>
            <a:r>
              <a:rPr lang="en-US" sz="2200" b="1" spc="-10" dirty="0" err="1" smtClean="0">
                <a:solidFill>
                  <a:srgbClr val="FFFFFF"/>
                </a:solidFill>
                <a:latin typeface="Arial"/>
                <a:cs typeface="Arial"/>
              </a:rPr>
              <a:t>employee_name</a:t>
            </a:r>
            <a:r>
              <a:rPr lang="en-US" sz="2200" b="1" spc="-10" dirty="0" smtClean="0">
                <a:solidFill>
                  <a:srgbClr val="FFFFFF"/>
                </a:solidFill>
                <a:latin typeface="Arial"/>
                <a:cs typeface="Arial"/>
              </a:rPr>
              <a:t> VARCHAR(50),</a:t>
            </a: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2200" b="1" spc="-10" dirty="0" smtClean="0">
                <a:solidFill>
                  <a:srgbClr val="FFFFFF"/>
                </a:solidFill>
                <a:latin typeface="Arial"/>
                <a:cs typeface="Arial"/>
              </a:rPr>
              <a:t>    </a:t>
            </a:r>
            <a:r>
              <a:rPr lang="en-US" sz="2200" b="1" spc="-10" dirty="0" err="1" smtClean="0">
                <a:solidFill>
                  <a:srgbClr val="FFFFFF"/>
                </a:solidFill>
                <a:latin typeface="Arial"/>
                <a:cs typeface="Arial"/>
              </a:rPr>
              <a:t>department_id</a:t>
            </a:r>
            <a:r>
              <a:rPr lang="en-US" sz="2200" b="1" spc="-10" dirty="0" smtClean="0">
                <a:solidFill>
                  <a:srgbClr val="FFFFFF"/>
                </a:solidFill>
                <a:latin typeface="Arial"/>
                <a:cs typeface="Arial"/>
              </a:rPr>
              <a:t> INT,</a:t>
            </a: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2200" b="1" spc="-10" dirty="0" smtClean="0">
                <a:solidFill>
                  <a:srgbClr val="FFFFFF"/>
                </a:solidFill>
                <a:latin typeface="Arial"/>
                <a:cs typeface="Arial"/>
              </a:rPr>
              <a:t>    CONSTRAINT </a:t>
            </a:r>
            <a:r>
              <a:rPr lang="en-US" sz="2200" b="1" spc="-10" dirty="0" err="1" smtClean="0">
                <a:solidFill>
                  <a:srgbClr val="FFFFFF"/>
                </a:solidFill>
                <a:latin typeface="Arial"/>
                <a:cs typeface="Arial"/>
              </a:rPr>
              <a:t>fk_department</a:t>
            </a:r>
            <a:r>
              <a:rPr lang="en-US" sz="2200" b="1" spc="-10" dirty="0" smtClean="0">
                <a:solidFill>
                  <a:srgbClr val="FFFFFF"/>
                </a:solidFill>
                <a:latin typeface="Arial"/>
                <a:cs typeface="Arial"/>
              </a:rPr>
              <a:t> FOREIGN KEY (</a:t>
            </a:r>
            <a:r>
              <a:rPr lang="en-US" sz="2200" b="1" spc="-10" dirty="0" err="1" smtClean="0">
                <a:solidFill>
                  <a:srgbClr val="FFFFFF"/>
                </a:solidFill>
                <a:latin typeface="Arial"/>
                <a:cs typeface="Arial"/>
              </a:rPr>
              <a:t>department_id</a:t>
            </a:r>
            <a:r>
              <a:rPr lang="en-US" sz="2200" b="1" spc="-10" dirty="0" smtClean="0">
                <a:solidFill>
                  <a:srgbClr val="FFFFFF"/>
                </a:solidFill>
                <a:latin typeface="Arial"/>
                <a:cs typeface="Arial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2200" b="1" spc="-10" dirty="0" smtClean="0">
                <a:solidFill>
                  <a:srgbClr val="FFFFFF"/>
                </a:solidFill>
                <a:latin typeface="Arial"/>
                <a:cs typeface="Arial"/>
              </a:rPr>
              <a:t>    REFERENCES departments(</a:t>
            </a:r>
            <a:r>
              <a:rPr lang="en-US" sz="2200" b="1" spc="-10" dirty="0" err="1" smtClean="0">
                <a:solidFill>
                  <a:srgbClr val="FFFFFF"/>
                </a:solidFill>
                <a:latin typeface="Arial"/>
                <a:cs typeface="Arial"/>
              </a:rPr>
              <a:t>department_id</a:t>
            </a:r>
            <a:r>
              <a:rPr lang="en-US" sz="2200" b="1" spc="-10" dirty="0" smtClean="0">
                <a:solidFill>
                  <a:srgbClr val="FFFFFF"/>
                </a:solidFill>
                <a:latin typeface="Arial"/>
                <a:cs typeface="Arial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2200" b="1" spc="-10" dirty="0" smtClean="0">
                <a:solidFill>
                  <a:srgbClr val="FFFFFF"/>
                </a:solidFill>
                <a:latin typeface="Arial"/>
                <a:cs typeface="Arial"/>
              </a:rPr>
              <a:t>    ON DELETE CASCADE</a:t>
            </a: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2200" b="1" spc="-10" dirty="0" smtClean="0">
                <a:solidFill>
                  <a:srgbClr val="FFFFFF"/>
                </a:solidFill>
                <a:latin typeface="Arial"/>
                <a:cs typeface="Arial"/>
              </a:rPr>
              <a:t>);</a:t>
            </a: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ON DELETE CASCADE clause ensures that when a row in the departments table is deleted, all rows in the employees table that reference that department will also be deleted.</a:t>
            </a:r>
            <a:endParaRPr sz="2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10-</a:t>
            </a:r>
            <a:r>
              <a:rPr spc="-25" dirty="0"/>
              <a:t>23</a:t>
            </a: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05065" y="2675953"/>
            <a:ext cx="7175500" cy="1216660"/>
            <a:chOff x="905065" y="2675953"/>
            <a:chExt cx="7175500" cy="1216660"/>
          </a:xfrm>
        </p:grpSpPr>
        <p:sp>
          <p:nvSpPr>
            <p:cNvPr id="4" name="object 4"/>
            <p:cNvSpPr/>
            <p:nvPr/>
          </p:nvSpPr>
          <p:spPr>
            <a:xfrm>
              <a:off x="917447" y="2688336"/>
              <a:ext cx="7150734" cy="1191895"/>
            </a:xfrm>
            <a:custGeom>
              <a:avLst/>
              <a:gdLst/>
              <a:ahLst/>
              <a:cxnLst/>
              <a:rect l="l" t="t" r="r" b="b"/>
              <a:pathLst>
                <a:path w="7150734" h="1191895">
                  <a:moveTo>
                    <a:pt x="7150481" y="0"/>
                  </a:moveTo>
                  <a:lnTo>
                    <a:pt x="0" y="0"/>
                  </a:lnTo>
                  <a:lnTo>
                    <a:pt x="0" y="1191640"/>
                  </a:lnTo>
                  <a:lnTo>
                    <a:pt x="7150481" y="1191640"/>
                  </a:lnTo>
                  <a:lnTo>
                    <a:pt x="7150481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7447" y="2688336"/>
              <a:ext cx="7150734" cy="1191895"/>
            </a:xfrm>
            <a:custGeom>
              <a:avLst/>
              <a:gdLst/>
              <a:ahLst/>
              <a:cxnLst/>
              <a:rect l="l" t="t" r="r" b="b"/>
              <a:pathLst>
                <a:path w="7150734" h="1191895">
                  <a:moveTo>
                    <a:pt x="0" y="1191640"/>
                  </a:moveTo>
                  <a:lnTo>
                    <a:pt x="7150481" y="1191640"/>
                  </a:lnTo>
                  <a:lnTo>
                    <a:pt x="7150481" y="0"/>
                  </a:lnTo>
                  <a:lnTo>
                    <a:pt x="0" y="0"/>
                  </a:lnTo>
                  <a:lnTo>
                    <a:pt x="0" y="1191640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75156" y="2679649"/>
            <a:ext cx="84581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SELECT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5156" y="3237991"/>
            <a:ext cx="7086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Courier New"/>
                <a:cs typeface="Courier New"/>
              </a:rPr>
              <a:t>FROM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WHERE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76398" y="2679649"/>
            <a:ext cx="450405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constraint_name,</a:t>
            </a:r>
            <a:r>
              <a:rPr sz="1800" b="1" spc="-13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constraint_type, search_condition</a:t>
            </a:r>
            <a:r>
              <a:rPr sz="1800" b="1" spc="50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user_constraints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76398" y="3502863"/>
            <a:ext cx="34131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table_name</a:t>
            </a:r>
            <a:r>
              <a:rPr sz="1800" b="1" spc="-1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12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'EMPLOYEES';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948814">
              <a:lnSpc>
                <a:spcPct val="100000"/>
              </a:lnSpc>
              <a:spcBef>
                <a:spcPts val="110"/>
              </a:spcBef>
            </a:pPr>
            <a:r>
              <a:rPr dirty="0"/>
              <a:t>Viewing</a:t>
            </a:r>
            <a:r>
              <a:rPr spc="-100" dirty="0"/>
              <a:t> </a:t>
            </a:r>
            <a:r>
              <a:rPr spc="-10" dirty="0"/>
              <a:t>Constraints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41019" y="1787398"/>
            <a:ext cx="6246495" cy="7099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>
              <a:lnSpc>
                <a:spcPct val="103600"/>
              </a:lnSpc>
              <a:spcBef>
                <a:spcPts val="1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Query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USER_CONSTRAINTS</a:t>
            </a:r>
            <a:r>
              <a:rPr sz="2200" b="1" spc="-5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view</a:t>
            </a:r>
            <a:r>
              <a:rPr sz="22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constraint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definitions</a:t>
            </a:r>
            <a:r>
              <a:rPr sz="22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names.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179320" y="3334511"/>
            <a:ext cx="2270760" cy="250190"/>
          </a:xfrm>
          <a:custGeom>
            <a:avLst/>
            <a:gdLst/>
            <a:ahLst/>
            <a:cxnLst/>
            <a:rect l="l" t="t" r="r" b="b"/>
            <a:pathLst>
              <a:path w="2270760" h="250189">
                <a:moveTo>
                  <a:pt x="0" y="249682"/>
                </a:moveTo>
                <a:lnTo>
                  <a:pt x="2270760" y="249682"/>
                </a:lnTo>
                <a:lnTo>
                  <a:pt x="2270760" y="0"/>
                </a:lnTo>
                <a:lnTo>
                  <a:pt x="0" y="0"/>
                </a:lnTo>
                <a:lnTo>
                  <a:pt x="0" y="249682"/>
                </a:lnTo>
                <a:close/>
              </a:path>
            </a:pathLst>
          </a:custGeom>
          <a:ln w="18287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0496" y="4062984"/>
            <a:ext cx="7114032" cy="1533143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901395" y="5405729"/>
            <a:ext cx="3308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10-</a:t>
            </a:r>
            <a:r>
              <a:rPr spc="-25" dirty="0"/>
              <a:t>24</a:t>
            </a:r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83729" y="2611945"/>
            <a:ext cx="6910070" cy="945515"/>
            <a:chOff x="883729" y="2611945"/>
            <a:chExt cx="6910070" cy="945515"/>
          </a:xfrm>
        </p:grpSpPr>
        <p:sp>
          <p:nvSpPr>
            <p:cNvPr id="4" name="object 4"/>
            <p:cNvSpPr/>
            <p:nvPr/>
          </p:nvSpPr>
          <p:spPr>
            <a:xfrm>
              <a:off x="896111" y="2624327"/>
              <a:ext cx="6885305" cy="920750"/>
            </a:xfrm>
            <a:custGeom>
              <a:avLst/>
              <a:gdLst/>
              <a:ahLst/>
              <a:cxnLst/>
              <a:rect l="l" t="t" r="r" b="b"/>
              <a:pathLst>
                <a:path w="6885305" h="920750">
                  <a:moveTo>
                    <a:pt x="6884924" y="0"/>
                  </a:moveTo>
                  <a:lnTo>
                    <a:pt x="0" y="0"/>
                  </a:lnTo>
                  <a:lnTo>
                    <a:pt x="0" y="920241"/>
                  </a:lnTo>
                  <a:lnTo>
                    <a:pt x="6884924" y="920241"/>
                  </a:lnTo>
                  <a:lnTo>
                    <a:pt x="6884924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96111" y="2624327"/>
              <a:ext cx="6885305" cy="920750"/>
            </a:xfrm>
            <a:custGeom>
              <a:avLst/>
              <a:gdLst/>
              <a:ahLst/>
              <a:cxnLst/>
              <a:rect l="l" t="t" r="r" b="b"/>
              <a:pathLst>
                <a:path w="6885305" h="920750">
                  <a:moveTo>
                    <a:pt x="0" y="920241"/>
                  </a:moveTo>
                  <a:lnTo>
                    <a:pt x="6884924" y="920241"/>
                  </a:lnTo>
                  <a:lnTo>
                    <a:pt x="6884924" y="0"/>
                  </a:lnTo>
                  <a:lnTo>
                    <a:pt x="0" y="0"/>
                  </a:lnTo>
                  <a:lnTo>
                    <a:pt x="0" y="92024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84300" y="2597658"/>
            <a:ext cx="845819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SELECT </a:t>
            </a:r>
            <a:r>
              <a:rPr sz="1800" b="1" spc="-20" dirty="0">
                <a:latin typeface="Courier New"/>
                <a:cs typeface="Courier New"/>
              </a:rPr>
              <a:t>FROM </a:t>
            </a:r>
            <a:r>
              <a:rPr sz="1800" b="1" spc="-10" dirty="0">
                <a:latin typeface="Courier New"/>
                <a:cs typeface="Courier New"/>
              </a:rPr>
              <a:t>WHERE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85542" y="2597658"/>
            <a:ext cx="38246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constraint_name,</a:t>
            </a:r>
            <a:r>
              <a:rPr sz="1800" b="1" spc="-26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column_name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85542" y="2871673"/>
            <a:ext cx="23437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user_cons_columns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85542" y="3146552"/>
            <a:ext cx="3409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table_name</a:t>
            </a:r>
            <a:r>
              <a:rPr sz="1800" b="1" spc="-11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13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'EMPLOYEES';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6817" rIns="0" bIns="0" rtlCol="0">
            <a:spAutoFit/>
          </a:bodyPr>
          <a:lstStyle/>
          <a:p>
            <a:pPr marL="2728595" marR="5080" indent="-2213610">
              <a:lnSpc>
                <a:spcPct val="100000"/>
              </a:lnSpc>
              <a:spcBef>
                <a:spcPts val="110"/>
              </a:spcBef>
            </a:pPr>
            <a:r>
              <a:rPr dirty="0"/>
              <a:t>Viewing</a:t>
            </a:r>
            <a:r>
              <a:rPr spc="-114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Columns</a:t>
            </a:r>
            <a:r>
              <a:rPr spc="-10" dirty="0"/>
              <a:t> </a:t>
            </a:r>
            <a:r>
              <a:rPr dirty="0"/>
              <a:t>Associated</a:t>
            </a:r>
            <a:r>
              <a:rPr spc="-55" dirty="0"/>
              <a:t> </a:t>
            </a:r>
            <a:r>
              <a:rPr spc="-20" dirty="0"/>
              <a:t>with </a:t>
            </a:r>
            <a:r>
              <a:rPr spc="-10" dirty="0"/>
              <a:t>Constraints</a:t>
            </a:r>
          </a:p>
        </p:txBody>
      </p:sp>
      <p:sp>
        <p:nvSpPr>
          <p:cNvPr id="11" name="object 11"/>
          <p:cNvSpPr/>
          <p:nvPr/>
        </p:nvSpPr>
        <p:spPr>
          <a:xfrm>
            <a:off x="2136648" y="2971800"/>
            <a:ext cx="2496185" cy="271145"/>
          </a:xfrm>
          <a:custGeom>
            <a:avLst/>
            <a:gdLst/>
            <a:ahLst/>
            <a:cxnLst/>
            <a:rect l="l" t="t" r="r" b="b"/>
            <a:pathLst>
              <a:path w="2496185" h="271144">
                <a:moveTo>
                  <a:pt x="0" y="270763"/>
                </a:moveTo>
                <a:lnTo>
                  <a:pt x="2495804" y="270763"/>
                </a:lnTo>
                <a:lnTo>
                  <a:pt x="2495804" y="0"/>
                </a:lnTo>
                <a:lnTo>
                  <a:pt x="0" y="0"/>
                </a:lnTo>
                <a:lnTo>
                  <a:pt x="0" y="270763"/>
                </a:lnTo>
                <a:close/>
              </a:path>
            </a:pathLst>
          </a:custGeom>
          <a:ln w="18288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77595" y="1827022"/>
            <a:ext cx="6475730" cy="664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510"/>
              </a:lnSpc>
              <a:spcBef>
                <a:spcPts val="105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View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columns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associated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constraint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51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names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USER_CONS_COLUMNS</a:t>
            </a:r>
            <a:r>
              <a:rPr sz="2200" b="1" spc="-6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view.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8303" y="3651503"/>
            <a:ext cx="6848856" cy="1764792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880059" y="5217033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10-</a:t>
            </a:r>
            <a:r>
              <a:rPr spc="-25" dirty="0"/>
              <a:t>25</a:t>
            </a: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2847975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Summary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10-</a:t>
            </a:r>
            <a:r>
              <a:rPr spc="-25" dirty="0"/>
              <a:t>26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2731" y="1765757"/>
            <a:ext cx="7752715" cy="3753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1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lesson,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2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should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2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learned</a:t>
            </a:r>
            <a:r>
              <a:rPr sz="22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how to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305"/>
              </a:lnSpc>
            </a:pP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constraints.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69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Types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constraints:</a:t>
            </a:r>
            <a:endParaRPr sz="2200">
              <a:latin typeface="Arial"/>
              <a:cs typeface="Arial"/>
            </a:endParaRPr>
          </a:p>
          <a:p>
            <a:pPr marL="932815" lvl="1" indent="-401955">
              <a:lnSpc>
                <a:spcPct val="100000"/>
              </a:lnSpc>
              <a:spcBef>
                <a:spcPts val="345"/>
              </a:spcBef>
              <a:buClr>
                <a:srgbClr val="FF3300"/>
              </a:buClr>
              <a:buFont typeface="Courier New"/>
              <a:buChar char="–"/>
              <a:tabLst>
                <a:tab pos="932815" algn="l"/>
              </a:tabLst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NOT</a:t>
            </a:r>
            <a:r>
              <a:rPr sz="2000" b="1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Courier New"/>
                <a:cs typeface="Courier New"/>
              </a:rPr>
              <a:t>NULL</a:t>
            </a:r>
            <a:endParaRPr sz="2000">
              <a:latin typeface="Courier New"/>
              <a:cs typeface="Courier New"/>
            </a:endParaRPr>
          </a:p>
          <a:p>
            <a:pPr marL="932815" lvl="1" indent="-401955">
              <a:lnSpc>
                <a:spcPct val="100000"/>
              </a:lnSpc>
              <a:spcBef>
                <a:spcPts val="695"/>
              </a:spcBef>
              <a:buClr>
                <a:srgbClr val="FF3300"/>
              </a:buClr>
              <a:buFont typeface="Courier New"/>
              <a:buChar char="–"/>
              <a:tabLst>
                <a:tab pos="932815" algn="l"/>
              </a:tabLst>
            </a:pPr>
            <a:r>
              <a:rPr sz="2000" b="1" spc="-10" dirty="0">
                <a:solidFill>
                  <a:srgbClr val="FFFFFF"/>
                </a:solidFill>
                <a:latin typeface="Courier New"/>
                <a:cs typeface="Courier New"/>
              </a:rPr>
              <a:t>UNIQUE</a:t>
            </a:r>
            <a:endParaRPr sz="2000">
              <a:latin typeface="Courier New"/>
              <a:cs typeface="Courier New"/>
            </a:endParaRPr>
          </a:p>
          <a:p>
            <a:pPr marL="932815" lvl="1" indent="-401955">
              <a:lnSpc>
                <a:spcPct val="100000"/>
              </a:lnSpc>
              <a:spcBef>
                <a:spcPts val="700"/>
              </a:spcBef>
              <a:buClr>
                <a:srgbClr val="FF3300"/>
              </a:buClr>
              <a:buFont typeface="Courier New"/>
              <a:buChar char="–"/>
              <a:tabLst>
                <a:tab pos="932815" algn="l"/>
              </a:tabLst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PRIMARY</a:t>
            </a:r>
            <a:r>
              <a:rPr sz="2000" b="1" spc="-1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25" dirty="0">
                <a:solidFill>
                  <a:srgbClr val="FFFFFF"/>
                </a:solidFill>
                <a:latin typeface="Courier New"/>
                <a:cs typeface="Courier New"/>
              </a:rPr>
              <a:t>KEY</a:t>
            </a:r>
            <a:endParaRPr sz="2000">
              <a:latin typeface="Courier New"/>
              <a:cs typeface="Courier New"/>
            </a:endParaRPr>
          </a:p>
          <a:p>
            <a:pPr marL="932815" lvl="1" indent="-401955">
              <a:lnSpc>
                <a:spcPct val="100000"/>
              </a:lnSpc>
              <a:spcBef>
                <a:spcPts val="695"/>
              </a:spcBef>
              <a:buClr>
                <a:srgbClr val="FF3300"/>
              </a:buClr>
              <a:buFont typeface="Courier New"/>
              <a:buChar char="–"/>
              <a:tabLst>
                <a:tab pos="932815" algn="l"/>
              </a:tabLst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FOREIGN</a:t>
            </a:r>
            <a:r>
              <a:rPr sz="2000" b="1" spc="-1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25" dirty="0">
                <a:solidFill>
                  <a:srgbClr val="FFFFFF"/>
                </a:solidFill>
                <a:latin typeface="Courier New"/>
                <a:cs typeface="Courier New"/>
              </a:rPr>
              <a:t>KEY</a:t>
            </a:r>
            <a:endParaRPr sz="2000">
              <a:latin typeface="Courier New"/>
              <a:cs typeface="Courier New"/>
            </a:endParaRPr>
          </a:p>
          <a:p>
            <a:pPr marL="932815" lvl="1" indent="-401955">
              <a:lnSpc>
                <a:spcPct val="100000"/>
              </a:lnSpc>
              <a:spcBef>
                <a:spcPts val="700"/>
              </a:spcBef>
              <a:buClr>
                <a:srgbClr val="FF3300"/>
              </a:buClr>
              <a:buFont typeface="Courier New"/>
              <a:buChar char="–"/>
              <a:tabLst>
                <a:tab pos="932815" algn="l"/>
              </a:tabLst>
            </a:pPr>
            <a:r>
              <a:rPr sz="2000" b="1" spc="-10" dirty="0">
                <a:solidFill>
                  <a:srgbClr val="FFFFFF"/>
                </a:solidFill>
                <a:latin typeface="Courier New"/>
                <a:cs typeface="Courier New"/>
              </a:rPr>
              <a:t>CHECK</a:t>
            </a:r>
            <a:endParaRPr sz="2000">
              <a:latin typeface="Courier New"/>
              <a:cs typeface="Courier New"/>
            </a:endParaRPr>
          </a:p>
          <a:p>
            <a:pPr marL="417830" indent="-405130">
              <a:lnSpc>
                <a:spcPct val="100000"/>
              </a:lnSpc>
              <a:spcBef>
                <a:spcPts val="83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query the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USER_CONSTRAINTS</a:t>
            </a:r>
            <a:r>
              <a:rPr sz="2200" b="1" spc="-6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view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ct val="100000"/>
              </a:lnSpc>
              <a:spcBef>
                <a:spcPts val="145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constraint</a:t>
            </a:r>
            <a:r>
              <a:rPr sz="22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definitions</a:t>
            </a:r>
            <a:r>
              <a:rPr sz="22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names.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73426" y="539572"/>
            <a:ext cx="318452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591945" algn="l"/>
              </a:tabLst>
            </a:pPr>
            <a:r>
              <a:rPr spc="-10" dirty="0"/>
              <a:t>Practice</a:t>
            </a:r>
            <a:r>
              <a:rPr dirty="0"/>
              <a:t>	</a:t>
            </a:r>
            <a:r>
              <a:rPr spc="-10" dirty="0"/>
              <a:t>Overview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10-</a:t>
            </a:r>
            <a:r>
              <a:rPr spc="-25" dirty="0"/>
              <a:t>27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3211" y="1798932"/>
            <a:ext cx="6699884" cy="1707514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practice</a:t>
            </a:r>
            <a:r>
              <a:rPr sz="22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covers</a:t>
            </a:r>
            <a:r>
              <a:rPr sz="2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following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topics: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79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Adding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constraints</a:t>
            </a:r>
            <a:r>
              <a:rPr sz="22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existing</a:t>
            </a:r>
            <a:r>
              <a:rPr sz="22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tables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81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Adding</a:t>
            </a:r>
            <a:r>
              <a:rPr sz="22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columns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79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Displaying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information</a:t>
            </a:r>
            <a:r>
              <a:rPr sz="22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dictionary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views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48710" y="2721051"/>
            <a:ext cx="291846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solidFill>
                  <a:srgbClr val="EDEBE0"/>
                </a:solidFill>
              </a:rPr>
              <a:t>Creating</a:t>
            </a:r>
            <a:r>
              <a:rPr sz="3200" spc="-155" dirty="0">
                <a:solidFill>
                  <a:srgbClr val="EDEBE0"/>
                </a:solidFill>
              </a:rPr>
              <a:t> </a:t>
            </a:r>
            <a:r>
              <a:rPr sz="3200" spc="-20" dirty="0">
                <a:solidFill>
                  <a:srgbClr val="EDEBE0"/>
                </a:solidFill>
              </a:rPr>
              <a:t>Views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2617977" y="6604952"/>
            <a:ext cx="3884929" cy="20066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00" spc="-1320" baseline="2314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spc="-1019" baseline="231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-68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spc="-15" baseline="2314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spc="-61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800" spc="-22" baseline="2314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200" spc="-4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15" baseline="231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-28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7" baseline="231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spc="-68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800" spc="-52" baseline="2314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200" spc="-68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800" spc="-52" baseline="2314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200" spc="-35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-15" baseline="231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-37" baseline="23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357" baseline="2314" dirty="0">
                <a:solidFill>
                  <a:srgbClr val="FFFFFF"/>
                </a:solidFill>
                <a:latin typeface="Arial"/>
                <a:cs typeface="Arial"/>
              </a:rPr>
              <a:t>©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©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425" baseline="231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-615" baseline="231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1012" baseline="231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907" baseline="2314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spc="-405" baseline="231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-1012" baseline="231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260" baseline="2314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spc="-960" baseline="231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-562" baseline="231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960" baseline="2314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spc="-960" baseline="231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-562" baseline="231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997" baseline="231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480" baseline="231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-397" baseline="231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997" baseline="231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-967" baseline="2314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-502" baseline="2314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975" baseline="2314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800" spc="-975" baseline="2314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spc="-982" baseline="231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spc="-975" baseline="2314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800" spc="-487" baseline="2314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207" baseline="231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405" baseline="231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-405" baseline="231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l </a:t>
            </a:r>
            <a:r>
              <a:rPr sz="1800" spc="-577" baseline="231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375" baseline="231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982" baseline="2314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800" spc="-975" baseline="2314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800" spc="-494" baseline="231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-877" baseline="231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77" baseline="231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982" baseline="231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-877" baseline="231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spc="-982" baseline="231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-577" baseline="231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877" baseline="2314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800" spc="-1019" baseline="231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-1019" baseline="2314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800" spc="-525" baseline="2314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2756535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Objectives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30" dirty="0"/>
              <a:t>11-</a:t>
            </a:r>
            <a:r>
              <a:rPr spc="-25" dirty="0"/>
              <a:t>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9236" y="1839544"/>
            <a:ext cx="6494780" cy="36195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570"/>
              </a:lnSpc>
              <a:spcBef>
                <a:spcPts val="11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After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completing</a:t>
            </a:r>
            <a:r>
              <a:rPr sz="22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lesson,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should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able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57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following: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72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Describe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view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79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Create,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alter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definition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of,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and drop a</a:t>
            </a:r>
            <a:r>
              <a:rPr sz="2200" b="1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view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79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Retrieve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through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view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ts val="2570"/>
              </a:lnSpc>
              <a:spcBef>
                <a:spcPts val="86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Insert,</a:t>
            </a:r>
            <a:r>
              <a:rPr sz="22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update,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delete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through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57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view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69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inline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view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819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Perform</a:t>
            </a:r>
            <a:r>
              <a:rPr sz="22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“Top-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N”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analysis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913888" y="1594103"/>
            <a:ext cx="5224145" cy="448309"/>
          </a:xfrm>
          <a:custGeom>
            <a:avLst/>
            <a:gdLst/>
            <a:ahLst/>
            <a:cxnLst/>
            <a:rect l="l" t="t" r="r" b="b"/>
            <a:pathLst>
              <a:path w="5224145" h="448310">
                <a:moveTo>
                  <a:pt x="5223764" y="0"/>
                </a:moveTo>
                <a:lnTo>
                  <a:pt x="0" y="0"/>
                </a:lnTo>
                <a:lnTo>
                  <a:pt x="0" y="447801"/>
                </a:lnTo>
                <a:lnTo>
                  <a:pt x="5223764" y="447801"/>
                </a:lnTo>
                <a:lnTo>
                  <a:pt x="52237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13888" y="2093976"/>
            <a:ext cx="5224145" cy="801370"/>
          </a:xfrm>
          <a:custGeom>
            <a:avLst/>
            <a:gdLst/>
            <a:ahLst/>
            <a:cxnLst/>
            <a:rect l="l" t="t" r="r" b="b"/>
            <a:pathLst>
              <a:path w="5224145" h="801369">
                <a:moveTo>
                  <a:pt x="5223764" y="0"/>
                </a:moveTo>
                <a:lnTo>
                  <a:pt x="0" y="0"/>
                </a:lnTo>
                <a:lnTo>
                  <a:pt x="0" y="801243"/>
                </a:lnTo>
                <a:lnTo>
                  <a:pt x="5223764" y="801243"/>
                </a:lnTo>
                <a:lnTo>
                  <a:pt x="5223764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106424" y="1581911"/>
            <a:ext cx="7044055" cy="3611879"/>
            <a:chOff x="1106424" y="1581911"/>
            <a:chExt cx="7044055" cy="3611879"/>
          </a:xfrm>
        </p:grpSpPr>
        <p:sp>
          <p:nvSpPr>
            <p:cNvPr id="6" name="object 6"/>
            <p:cNvSpPr/>
            <p:nvPr/>
          </p:nvSpPr>
          <p:spPr>
            <a:xfrm>
              <a:off x="2913888" y="3718560"/>
              <a:ext cx="5224145" cy="1463040"/>
            </a:xfrm>
            <a:custGeom>
              <a:avLst/>
              <a:gdLst/>
              <a:ahLst/>
              <a:cxnLst/>
              <a:rect l="l" t="t" r="r" b="b"/>
              <a:pathLst>
                <a:path w="5224145" h="1463039">
                  <a:moveTo>
                    <a:pt x="5223764" y="0"/>
                  </a:moveTo>
                  <a:lnTo>
                    <a:pt x="0" y="0"/>
                  </a:lnTo>
                  <a:lnTo>
                    <a:pt x="0" y="1463039"/>
                  </a:lnTo>
                  <a:lnTo>
                    <a:pt x="5223764" y="1463039"/>
                  </a:lnTo>
                  <a:lnTo>
                    <a:pt x="5223764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28544" y="1594103"/>
              <a:ext cx="5309870" cy="3587750"/>
            </a:xfrm>
            <a:custGeom>
              <a:avLst/>
              <a:gdLst/>
              <a:ahLst/>
              <a:cxnLst/>
              <a:rect l="l" t="t" r="r" b="b"/>
              <a:pathLst>
                <a:path w="5309870" h="3587750">
                  <a:moveTo>
                    <a:pt x="0" y="3587242"/>
                  </a:moveTo>
                  <a:lnTo>
                    <a:pt x="5309361" y="3587242"/>
                  </a:lnTo>
                  <a:lnTo>
                    <a:pt x="5309361" y="0"/>
                  </a:lnTo>
                  <a:lnTo>
                    <a:pt x="0" y="0"/>
                  </a:lnTo>
                  <a:lnTo>
                    <a:pt x="0" y="3587242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18616" y="1594103"/>
              <a:ext cx="1795145" cy="3587750"/>
            </a:xfrm>
            <a:custGeom>
              <a:avLst/>
              <a:gdLst/>
              <a:ahLst/>
              <a:cxnLst/>
              <a:rect l="l" t="t" r="r" b="b"/>
              <a:pathLst>
                <a:path w="1795145" h="3587750">
                  <a:moveTo>
                    <a:pt x="1794751" y="2124456"/>
                  </a:moveTo>
                  <a:lnTo>
                    <a:pt x="0" y="2124456"/>
                  </a:lnTo>
                  <a:lnTo>
                    <a:pt x="0" y="3587496"/>
                  </a:lnTo>
                  <a:lnTo>
                    <a:pt x="1794751" y="3587496"/>
                  </a:lnTo>
                  <a:lnTo>
                    <a:pt x="1794751" y="2124456"/>
                  </a:lnTo>
                  <a:close/>
                </a:path>
                <a:path w="1795145" h="3587750">
                  <a:moveTo>
                    <a:pt x="1794751" y="499872"/>
                  </a:moveTo>
                  <a:lnTo>
                    <a:pt x="0" y="499872"/>
                  </a:lnTo>
                  <a:lnTo>
                    <a:pt x="0" y="1301115"/>
                  </a:lnTo>
                  <a:lnTo>
                    <a:pt x="1794751" y="1301115"/>
                  </a:lnTo>
                  <a:lnTo>
                    <a:pt x="1794751" y="499872"/>
                  </a:lnTo>
                  <a:close/>
                </a:path>
                <a:path w="1795145" h="3587750">
                  <a:moveTo>
                    <a:pt x="1794751" y="0"/>
                  </a:moveTo>
                  <a:lnTo>
                    <a:pt x="0" y="0"/>
                  </a:lnTo>
                  <a:lnTo>
                    <a:pt x="0" y="447802"/>
                  </a:lnTo>
                  <a:lnTo>
                    <a:pt x="1794751" y="447802"/>
                  </a:lnTo>
                  <a:lnTo>
                    <a:pt x="1794751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18616" y="1594103"/>
              <a:ext cx="1795145" cy="3587750"/>
            </a:xfrm>
            <a:custGeom>
              <a:avLst/>
              <a:gdLst/>
              <a:ahLst/>
              <a:cxnLst/>
              <a:rect l="l" t="t" r="r" b="b"/>
              <a:pathLst>
                <a:path w="1795145" h="3587750">
                  <a:moveTo>
                    <a:pt x="0" y="3587242"/>
                  </a:moveTo>
                  <a:lnTo>
                    <a:pt x="1794764" y="3587242"/>
                  </a:lnTo>
                  <a:lnTo>
                    <a:pt x="1794764" y="0"/>
                  </a:lnTo>
                  <a:lnTo>
                    <a:pt x="0" y="0"/>
                  </a:lnTo>
                  <a:lnTo>
                    <a:pt x="0" y="3587242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21664" y="2874263"/>
              <a:ext cx="7007225" cy="1847214"/>
            </a:xfrm>
            <a:custGeom>
              <a:avLst/>
              <a:gdLst/>
              <a:ahLst/>
              <a:cxnLst/>
              <a:rect l="l" t="t" r="r" b="b"/>
              <a:pathLst>
                <a:path w="7007225" h="1847214">
                  <a:moveTo>
                    <a:pt x="0" y="0"/>
                  </a:moveTo>
                  <a:lnTo>
                    <a:pt x="7006844" y="0"/>
                  </a:lnTo>
                </a:path>
                <a:path w="7007225" h="1847214">
                  <a:moveTo>
                    <a:pt x="0" y="856488"/>
                  </a:moveTo>
                  <a:lnTo>
                    <a:pt x="7006844" y="856488"/>
                  </a:lnTo>
                </a:path>
                <a:path w="7007225" h="1847214">
                  <a:moveTo>
                    <a:pt x="6096" y="1328928"/>
                  </a:moveTo>
                  <a:lnTo>
                    <a:pt x="7007098" y="1328928"/>
                  </a:lnTo>
                </a:path>
                <a:path w="7007225" h="1847214">
                  <a:moveTo>
                    <a:pt x="0" y="1847088"/>
                  </a:moveTo>
                  <a:lnTo>
                    <a:pt x="7006844" y="1847088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26236" y="2068067"/>
              <a:ext cx="7004050" cy="0"/>
            </a:xfrm>
            <a:custGeom>
              <a:avLst/>
              <a:gdLst/>
              <a:ahLst/>
              <a:cxnLst/>
              <a:rect l="l" t="t" r="r" b="b"/>
              <a:pathLst>
                <a:path w="7004050">
                  <a:moveTo>
                    <a:pt x="0" y="0"/>
                  </a:moveTo>
                  <a:lnTo>
                    <a:pt x="7003923" y="0"/>
                  </a:lnTo>
                </a:path>
              </a:pathLst>
            </a:custGeom>
            <a:ln w="518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27760" y="2895600"/>
              <a:ext cx="7010400" cy="822960"/>
            </a:xfrm>
            <a:custGeom>
              <a:avLst/>
              <a:gdLst/>
              <a:ahLst/>
              <a:cxnLst/>
              <a:rect l="l" t="t" r="r" b="b"/>
              <a:pathLst>
                <a:path w="7010400" h="822960">
                  <a:moveTo>
                    <a:pt x="7010400" y="0"/>
                  </a:moveTo>
                  <a:lnTo>
                    <a:pt x="0" y="0"/>
                  </a:lnTo>
                  <a:lnTo>
                    <a:pt x="0" y="822960"/>
                  </a:lnTo>
                  <a:lnTo>
                    <a:pt x="7010400" y="822960"/>
                  </a:lnTo>
                  <a:lnTo>
                    <a:pt x="7010400" y="0"/>
                  </a:lnTo>
                  <a:close/>
                </a:path>
              </a:pathLst>
            </a:custGeom>
            <a:solidFill>
              <a:srgbClr val="FF4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2162175">
              <a:lnSpc>
                <a:spcPct val="100000"/>
              </a:lnSpc>
              <a:spcBef>
                <a:spcPts val="110"/>
              </a:spcBef>
            </a:pPr>
            <a:r>
              <a:rPr dirty="0"/>
              <a:t>Database</a:t>
            </a:r>
            <a:r>
              <a:rPr spc="-55" dirty="0"/>
              <a:t> </a:t>
            </a:r>
            <a:r>
              <a:rPr spc="-10" dirty="0"/>
              <a:t>Objects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30" dirty="0"/>
              <a:t>11-</a:t>
            </a:r>
            <a:r>
              <a:rPr spc="-25" dirty="0"/>
              <a:t>3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035935" y="1692021"/>
            <a:ext cx="1285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Description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35935" y="2142820"/>
            <a:ext cx="442722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Basic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unit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storage;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composed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20" dirty="0">
                <a:latin typeface="Arial"/>
                <a:cs typeface="Arial"/>
              </a:rPr>
              <a:t> rows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Arial"/>
                <a:cs typeface="Arial"/>
              </a:rPr>
              <a:t>and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columns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35935" y="2979546"/>
            <a:ext cx="4549140" cy="54102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ts val="1900"/>
              </a:lnSpc>
              <a:spcBef>
                <a:spcPts val="380"/>
              </a:spcBef>
            </a:pPr>
            <a:r>
              <a:rPr sz="1800" b="1" dirty="0">
                <a:latin typeface="Arial"/>
                <a:cs typeface="Arial"/>
              </a:rPr>
              <a:t>Logically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represents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subsets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data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from </a:t>
            </a:r>
            <a:r>
              <a:rPr sz="1800" b="1" dirty="0">
                <a:latin typeface="Arial"/>
                <a:cs typeface="Arial"/>
              </a:rPr>
              <a:t>one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or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more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tables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35935" y="3820414"/>
            <a:ext cx="3243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Generates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primary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key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values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35935" y="4314570"/>
            <a:ext cx="4697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Improves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performance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some</a:t>
            </a:r>
            <a:r>
              <a:rPr sz="1800" b="1" spc="-13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queries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35935" y="4811090"/>
            <a:ext cx="32842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Alternative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name</a:t>
            </a:r>
            <a:r>
              <a:rPr sz="1800" b="1" spc="-7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for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an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object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09547" y="1692021"/>
            <a:ext cx="737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Object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09547" y="2185491"/>
            <a:ext cx="6064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latin typeface="Arial"/>
                <a:cs typeface="Arial"/>
              </a:rPr>
              <a:t>Table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09547" y="3012440"/>
            <a:ext cx="544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Arial"/>
                <a:cs typeface="Arial"/>
              </a:rPr>
              <a:t>View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09547" y="3838702"/>
            <a:ext cx="1109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Sequence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09547" y="4332858"/>
            <a:ext cx="624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Index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09547" y="4829378"/>
            <a:ext cx="103631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Arial"/>
                <a:cs typeface="Arial"/>
              </a:rPr>
              <a:t>Synonym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77824" y="1944623"/>
            <a:ext cx="7559040" cy="1109345"/>
            <a:chOff x="877824" y="1944623"/>
            <a:chExt cx="7559040" cy="1109345"/>
          </a:xfrm>
        </p:grpSpPr>
        <p:sp>
          <p:nvSpPr>
            <p:cNvPr id="4" name="object 4"/>
            <p:cNvSpPr/>
            <p:nvPr/>
          </p:nvSpPr>
          <p:spPr>
            <a:xfrm>
              <a:off x="890016" y="1956815"/>
              <a:ext cx="7534909" cy="1085215"/>
            </a:xfrm>
            <a:custGeom>
              <a:avLst/>
              <a:gdLst/>
              <a:ahLst/>
              <a:cxnLst/>
              <a:rect l="l" t="t" r="r" b="b"/>
              <a:pathLst>
                <a:path w="7534909" h="1085214">
                  <a:moveTo>
                    <a:pt x="7534402" y="0"/>
                  </a:moveTo>
                  <a:lnTo>
                    <a:pt x="0" y="0"/>
                  </a:lnTo>
                  <a:lnTo>
                    <a:pt x="0" y="1084961"/>
                  </a:lnTo>
                  <a:lnTo>
                    <a:pt x="7534402" y="1084961"/>
                  </a:lnTo>
                  <a:lnTo>
                    <a:pt x="7534402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90016" y="1956815"/>
              <a:ext cx="7534909" cy="1085215"/>
            </a:xfrm>
            <a:custGeom>
              <a:avLst/>
              <a:gdLst/>
              <a:ahLst/>
              <a:cxnLst/>
              <a:rect l="l" t="t" r="r" b="b"/>
              <a:pathLst>
                <a:path w="7534909" h="1085214">
                  <a:moveTo>
                    <a:pt x="0" y="1084961"/>
                  </a:moveTo>
                  <a:lnTo>
                    <a:pt x="7534402" y="1084961"/>
                  </a:lnTo>
                  <a:lnTo>
                    <a:pt x="7534402" y="0"/>
                  </a:lnTo>
                  <a:lnTo>
                    <a:pt x="0" y="0"/>
                  </a:lnTo>
                  <a:lnTo>
                    <a:pt x="0" y="1084961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813560" y="2676144"/>
            <a:ext cx="4520565" cy="268605"/>
          </a:xfrm>
          <a:prstGeom prst="rect">
            <a:avLst/>
          </a:prstGeom>
          <a:solidFill>
            <a:srgbClr val="FFFFCC"/>
          </a:solidFill>
          <a:ln w="24383">
            <a:solidFill>
              <a:srgbClr val="FF3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4135">
              <a:lnSpc>
                <a:spcPts val="1720"/>
              </a:lnSpc>
            </a:pPr>
            <a:r>
              <a:rPr sz="1600" b="1" dirty="0">
                <a:latin typeface="Courier New"/>
                <a:cs typeface="Courier New"/>
              </a:rPr>
              <a:t>e.department_id(+)</a:t>
            </a:r>
            <a:r>
              <a:rPr sz="1600" b="1" spc="-5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55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d.department_id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0016" y="1956816"/>
            <a:ext cx="7534909" cy="108521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33985" marR="797560">
              <a:lnSpc>
                <a:spcPct val="120100"/>
              </a:lnSpc>
              <a:spcBef>
                <a:spcPts val="185"/>
              </a:spcBef>
              <a:tabLst>
                <a:tab pos="988060" algn="l"/>
              </a:tabLst>
            </a:pPr>
            <a:r>
              <a:rPr sz="1600" b="1" dirty="0">
                <a:latin typeface="Courier New"/>
                <a:cs typeface="Courier New"/>
              </a:rPr>
              <a:t>SELECT</a:t>
            </a:r>
            <a:r>
              <a:rPr sz="1600" b="1" spc="-4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e.last_name,</a:t>
            </a:r>
            <a:r>
              <a:rPr sz="1600" b="1" spc="-4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e.department_id,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d.department_name </a:t>
            </a:r>
            <a:r>
              <a:rPr sz="1600" b="1" spc="-20" dirty="0">
                <a:latin typeface="Courier New"/>
                <a:cs typeface="Courier New"/>
              </a:rPr>
              <a:t>FROM</a:t>
            </a:r>
            <a:r>
              <a:rPr sz="1600" b="1" dirty="0">
                <a:latin typeface="Courier New"/>
                <a:cs typeface="Courier New"/>
              </a:rPr>
              <a:t>	employees</a:t>
            </a:r>
            <a:r>
              <a:rPr sz="1600" b="1" spc="-3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e,</a:t>
            </a:r>
            <a:r>
              <a:rPr sz="1600" b="1" spc="-3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departments</a:t>
            </a:r>
            <a:r>
              <a:rPr sz="1600" b="1" spc="-35" dirty="0">
                <a:latin typeface="Courier New"/>
                <a:cs typeface="Courier New"/>
              </a:rPr>
              <a:t> </a:t>
            </a:r>
            <a:r>
              <a:rPr sz="1600" b="1" spc="-50" dirty="0">
                <a:latin typeface="Courier New"/>
                <a:cs typeface="Courier New"/>
              </a:rPr>
              <a:t>d</a:t>
            </a:r>
            <a:endParaRPr sz="1600" dirty="0">
              <a:latin typeface="Courier New"/>
              <a:cs typeface="Courier New"/>
            </a:endParaRPr>
          </a:p>
          <a:p>
            <a:pPr marL="133985">
              <a:lnSpc>
                <a:spcPct val="100000"/>
              </a:lnSpc>
              <a:spcBef>
                <a:spcPts val="695"/>
              </a:spcBef>
              <a:tabLst>
                <a:tab pos="5512435" algn="l"/>
              </a:tabLst>
            </a:pPr>
            <a:r>
              <a:rPr sz="1600" b="1" spc="-10" dirty="0">
                <a:latin typeface="Courier New"/>
                <a:cs typeface="Courier New"/>
              </a:rPr>
              <a:t>WHERE</a:t>
            </a:r>
            <a:r>
              <a:rPr sz="1600" b="1" dirty="0">
                <a:latin typeface="Courier New"/>
                <a:cs typeface="Courier New"/>
              </a:rPr>
              <a:t>	</a:t>
            </a:r>
            <a:r>
              <a:rPr sz="1600" b="1" spc="-50" dirty="0">
                <a:latin typeface="Courier New"/>
                <a:cs typeface="Courier New"/>
              </a:rPr>
              <a:t>;</a:t>
            </a:r>
            <a:endParaRPr sz="1600" dirty="0">
              <a:latin typeface="Courier New"/>
              <a:cs typeface="Courier New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0016" y="3212592"/>
            <a:ext cx="7571232" cy="1761743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877824" y="5163311"/>
            <a:ext cx="7595870" cy="649605"/>
            <a:chOff x="877824" y="5163311"/>
            <a:chExt cx="7595870" cy="64960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7824" y="5163311"/>
              <a:ext cx="7595616" cy="64922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905256" y="5385815"/>
              <a:ext cx="7464425" cy="231775"/>
            </a:xfrm>
            <a:custGeom>
              <a:avLst/>
              <a:gdLst/>
              <a:ahLst/>
              <a:cxnLst/>
              <a:rect l="l" t="t" r="r" b="b"/>
              <a:pathLst>
                <a:path w="7464425" h="231775">
                  <a:moveTo>
                    <a:pt x="0" y="231521"/>
                  </a:moveTo>
                  <a:lnTo>
                    <a:pt x="7464044" y="231521"/>
                  </a:lnTo>
                  <a:lnTo>
                    <a:pt x="7464044" y="0"/>
                  </a:lnTo>
                  <a:lnTo>
                    <a:pt x="0" y="0"/>
                  </a:lnTo>
                  <a:lnTo>
                    <a:pt x="0" y="231521"/>
                  </a:lnTo>
                  <a:close/>
                </a:path>
              </a:pathLst>
            </a:custGeom>
            <a:ln w="24384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2125345">
              <a:lnSpc>
                <a:spcPct val="100000"/>
              </a:lnSpc>
              <a:spcBef>
                <a:spcPts val="110"/>
              </a:spcBef>
            </a:pPr>
            <a:r>
              <a:rPr dirty="0"/>
              <a:t>Using</a:t>
            </a:r>
            <a:r>
              <a:rPr spc="-30" dirty="0"/>
              <a:t> </a:t>
            </a:r>
            <a:r>
              <a:rPr dirty="0"/>
              <a:t>Outer</a:t>
            </a:r>
            <a:r>
              <a:rPr spc="-80" dirty="0"/>
              <a:t> </a:t>
            </a:r>
            <a:r>
              <a:rPr spc="-20" dirty="0"/>
              <a:t>Joins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67867" y="4783658"/>
            <a:ext cx="3308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5400" y="1572767"/>
            <a:ext cx="6544056" cy="465429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701675">
              <a:lnSpc>
                <a:spcPct val="100000"/>
              </a:lnSpc>
              <a:spcBef>
                <a:spcPts val="110"/>
              </a:spcBef>
            </a:pPr>
            <a:r>
              <a:rPr dirty="0"/>
              <a:t>What</a:t>
            </a:r>
            <a:r>
              <a:rPr spc="-15" dirty="0"/>
              <a:t> </a:t>
            </a:r>
            <a:r>
              <a:rPr dirty="0"/>
              <a:t>is</a:t>
            </a:r>
            <a:r>
              <a:rPr spc="-55" dirty="0"/>
              <a:t> </a:t>
            </a:r>
            <a:r>
              <a:rPr dirty="0"/>
              <a:t>a</a:t>
            </a:r>
            <a:r>
              <a:rPr spc="-65" dirty="0"/>
              <a:t> </a:t>
            </a:r>
            <a:r>
              <a:rPr spc="-20" dirty="0"/>
              <a:t>View?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34516" y="1198321"/>
            <a:ext cx="2414905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EMPLOYEES</a:t>
            </a:r>
            <a:r>
              <a:rPr sz="2200" b="1" spc="-6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Table: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57655" y="2660904"/>
            <a:ext cx="6541134" cy="2192020"/>
            <a:chOff x="1057655" y="2660904"/>
            <a:chExt cx="6541134" cy="2192020"/>
          </a:xfrm>
        </p:grpSpPr>
        <p:sp>
          <p:nvSpPr>
            <p:cNvPr id="7" name="object 7"/>
            <p:cNvSpPr/>
            <p:nvPr/>
          </p:nvSpPr>
          <p:spPr>
            <a:xfrm>
              <a:off x="6038088" y="2660904"/>
              <a:ext cx="1560830" cy="2167255"/>
            </a:xfrm>
            <a:custGeom>
              <a:avLst/>
              <a:gdLst/>
              <a:ahLst/>
              <a:cxnLst/>
              <a:rect l="l" t="t" r="r" b="b"/>
              <a:pathLst>
                <a:path w="1560829" h="2167254">
                  <a:moveTo>
                    <a:pt x="1560321" y="0"/>
                  </a:moveTo>
                  <a:lnTo>
                    <a:pt x="0" y="938784"/>
                  </a:lnTo>
                  <a:lnTo>
                    <a:pt x="18287" y="2167001"/>
                  </a:lnTo>
                  <a:lnTo>
                    <a:pt x="1560321" y="466344"/>
                  </a:lnTo>
                  <a:lnTo>
                    <a:pt x="1560321" y="0"/>
                  </a:lnTo>
                  <a:close/>
                </a:path>
              </a:pathLst>
            </a:custGeom>
            <a:solidFill>
              <a:srgbClr val="FF66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7655" y="3928872"/>
              <a:ext cx="4980432" cy="92354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85087" y="2688336"/>
              <a:ext cx="6513830" cy="1237615"/>
            </a:xfrm>
            <a:custGeom>
              <a:avLst/>
              <a:gdLst/>
              <a:ahLst/>
              <a:cxnLst/>
              <a:rect l="l" t="t" r="r" b="b"/>
              <a:pathLst>
                <a:path w="6513830" h="1237614">
                  <a:moveTo>
                    <a:pt x="6513321" y="0"/>
                  </a:moveTo>
                  <a:lnTo>
                    <a:pt x="1072895" y="0"/>
                  </a:lnTo>
                  <a:lnTo>
                    <a:pt x="0" y="1237361"/>
                  </a:lnTo>
                  <a:lnTo>
                    <a:pt x="5013706" y="1237361"/>
                  </a:lnTo>
                  <a:lnTo>
                    <a:pt x="6513321" y="0"/>
                  </a:lnTo>
                  <a:close/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30" dirty="0"/>
              <a:t>11-</a:t>
            </a:r>
            <a:r>
              <a:rPr spc="-25" dirty="0"/>
              <a:t>4</a:t>
            </a:r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2244725">
              <a:lnSpc>
                <a:spcPct val="100000"/>
              </a:lnSpc>
              <a:spcBef>
                <a:spcPts val="110"/>
              </a:spcBef>
            </a:pPr>
            <a:r>
              <a:rPr dirty="0"/>
              <a:t>Why</a:t>
            </a:r>
            <a:r>
              <a:rPr spc="-45" dirty="0"/>
              <a:t> </a:t>
            </a:r>
            <a:r>
              <a:rPr dirty="0"/>
              <a:t>Use</a:t>
            </a:r>
            <a:r>
              <a:rPr spc="-50" dirty="0"/>
              <a:t> </a:t>
            </a:r>
            <a:r>
              <a:rPr spc="-10" dirty="0"/>
              <a:t>Views?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30" dirty="0"/>
              <a:t>11-</a:t>
            </a:r>
            <a:r>
              <a:rPr spc="-25" dirty="0"/>
              <a:t>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41019" y="1778582"/>
            <a:ext cx="6163945" cy="170688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417830" indent="-405130">
              <a:lnSpc>
                <a:spcPct val="100000"/>
              </a:lnSpc>
              <a:spcBef>
                <a:spcPts val="25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restrict</a:t>
            </a:r>
            <a:r>
              <a:rPr sz="22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access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79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make</a:t>
            </a:r>
            <a:r>
              <a:rPr sz="22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complex</a:t>
            </a:r>
            <a:r>
              <a:rPr sz="22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queries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easy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819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provide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independence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79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 present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different</a:t>
            </a:r>
            <a:r>
              <a:rPr sz="22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views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same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77240" y="1984248"/>
            <a:ext cx="7653655" cy="2758440"/>
          </a:xfrm>
          <a:custGeom>
            <a:avLst/>
            <a:gdLst/>
            <a:ahLst/>
            <a:cxnLst/>
            <a:rect l="l" t="t" r="r" b="b"/>
            <a:pathLst>
              <a:path w="7653655" h="2758440">
                <a:moveTo>
                  <a:pt x="0" y="2758440"/>
                </a:moveTo>
                <a:lnTo>
                  <a:pt x="7653401" y="2758440"/>
                </a:lnTo>
                <a:lnTo>
                  <a:pt x="7653401" y="0"/>
                </a:lnTo>
                <a:lnTo>
                  <a:pt x="0" y="0"/>
                </a:lnTo>
                <a:lnTo>
                  <a:pt x="0" y="275844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65048" y="1984248"/>
          <a:ext cx="7665083" cy="27584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8665"/>
                <a:gridCol w="2066289"/>
                <a:gridCol w="2310129"/>
              </a:tblGrid>
              <a:tr h="47370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100" b="1" spc="-10" dirty="0">
                          <a:latin typeface="Arial"/>
                          <a:cs typeface="Arial"/>
                        </a:rPr>
                        <a:t>Feature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100" b="1" dirty="0">
                          <a:latin typeface="Arial"/>
                          <a:cs typeface="Arial"/>
                        </a:rPr>
                        <a:t>Simple</a:t>
                      </a:r>
                      <a:r>
                        <a:rPr sz="21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100" b="1" spc="-20" dirty="0">
                          <a:latin typeface="Arial"/>
                          <a:cs typeface="Arial"/>
                        </a:rPr>
                        <a:t>Views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100" b="1" dirty="0">
                          <a:latin typeface="Arial"/>
                          <a:cs typeface="Arial"/>
                        </a:rPr>
                        <a:t>Complex</a:t>
                      </a:r>
                      <a:r>
                        <a:rPr sz="21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100" b="1" spc="-10" dirty="0">
                          <a:latin typeface="Arial"/>
                          <a:cs typeface="Arial"/>
                        </a:rPr>
                        <a:t>Views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  <a:tr h="589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2100" b="1" dirty="0">
                          <a:latin typeface="Arial"/>
                          <a:cs typeface="Arial"/>
                        </a:rPr>
                        <a:t>Number</a:t>
                      </a:r>
                      <a:r>
                        <a:rPr sz="21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100" b="1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21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100" b="1" spc="-10" dirty="0">
                          <a:latin typeface="Arial"/>
                          <a:cs typeface="Arial"/>
                        </a:rPr>
                        <a:t>tables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12763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2100" b="1" spc="-25" dirty="0">
                          <a:latin typeface="Arial"/>
                          <a:cs typeface="Arial"/>
                        </a:rPr>
                        <a:t>One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1276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2100" b="1" dirty="0">
                          <a:latin typeface="Arial"/>
                          <a:cs typeface="Arial"/>
                        </a:rPr>
                        <a:t>One</a:t>
                      </a:r>
                      <a:r>
                        <a:rPr sz="21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100" b="1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21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100" b="1" spc="-20" dirty="0">
                          <a:latin typeface="Arial"/>
                          <a:cs typeface="Arial"/>
                        </a:rPr>
                        <a:t>more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12763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571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  <a:tr h="5911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2100" b="1" dirty="0">
                          <a:latin typeface="Arial"/>
                          <a:cs typeface="Arial"/>
                        </a:rPr>
                        <a:t>Contain</a:t>
                      </a:r>
                      <a:r>
                        <a:rPr sz="21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100" b="1" spc="-10" dirty="0">
                          <a:latin typeface="Arial"/>
                          <a:cs typeface="Arial"/>
                        </a:rPr>
                        <a:t>functions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8318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2100" b="1" spc="-25" dirty="0">
                          <a:latin typeface="Arial"/>
                          <a:cs typeface="Arial"/>
                        </a:rPr>
                        <a:t>No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831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2100" b="1" spc="-25" dirty="0">
                          <a:latin typeface="Arial"/>
                          <a:cs typeface="Arial"/>
                        </a:rPr>
                        <a:t>Yes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8318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  <a:tr h="45847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100" b="1" dirty="0">
                          <a:latin typeface="Arial"/>
                          <a:cs typeface="Arial"/>
                        </a:rPr>
                        <a:t>Contain</a:t>
                      </a:r>
                      <a:r>
                        <a:rPr sz="21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100" b="1" dirty="0">
                          <a:latin typeface="Arial"/>
                          <a:cs typeface="Arial"/>
                        </a:rPr>
                        <a:t>groups</a:t>
                      </a:r>
                      <a:r>
                        <a:rPr sz="21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100" b="1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21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100" b="1" spc="-20" dirty="0">
                          <a:latin typeface="Arial"/>
                          <a:cs typeface="Arial"/>
                        </a:rPr>
                        <a:t>data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100" b="1" spc="-25" dirty="0">
                          <a:latin typeface="Arial"/>
                          <a:cs typeface="Arial"/>
                        </a:rPr>
                        <a:t>No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100" b="1" spc="-25" dirty="0">
                          <a:latin typeface="Arial"/>
                          <a:cs typeface="Arial"/>
                        </a:rPr>
                        <a:t>Yes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  <a:tr h="644525">
                <a:tc>
                  <a:txBody>
                    <a:bodyPr/>
                    <a:lstStyle/>
                    <a:p>
                      <a:pPr marL="91440">
                        <a:lnSpc>
                          <a:spcPts val="2415"/>
                        </a:lnSpc>
                        <a:spcBef>
                          <a:spcPts val="155"/>
                        </a:spcBef>
                      </a:pPr>
                      <a:r>
                        <a:rPr sz="2100" b="1" dirty="0">
                          <a:latin typeface="Arial"/>
                          <a:cs typeface="Arial"/>
                        </a:rPr>
                        <a:t>DML</a:t>
                      </a:r>
                      <a:r>
                        <a:rPr sz="21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100" b="1" spc="-10" dirty="0">
                          <a:latin typeface="Arial"/>
                          <a:cs typeface="Arial"/>
                        </a:rPr>
                        <a:t>operations</a:t>
                      </a:r>
                      <a:endParaRPr sz="21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ts val="2405"/>
                        </a:lnSpc>
                        <a:tabLst>
                          <a:tab pos="1249680" algn="l"/>
                        </a:tabLst>
                      </a:pPr>
                      <a:r>
                        <a:rPr sz="2100" b="1" spc="-10" dirty="0">
                          <a:latin typeface="Arial"/>
                          <a:cs typeface="Arial"/>
                        </a:rPr>
                        <a:t>through</a:t>
                      </a:r>
                      <a:r>
                        <a:rPr sz="2100" b="1" dirty="0">
                          <a:latin typeface="Arial"/>
                          <a:cs typeface="Arial"/>
                        </a:rPr>
                        <a:t>	a</a:t>
                      </a:r>
                      <a:r>
                        <a:rPr sz="2100" b="1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100" b="1" spc="-20" dirty="0">
                          <a:latin typeface="Arial"/>
                          <a:cs typeface="Arial"/>
                        </a:rPr>
                        <a:t>view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180975">
                        <a:lnSpc>
                          <a:spcPts val="2495"/>
                        </a:lnSpc>
                      </a:pPr>
                      <a:r>
                        <a:rPr sz="2100" b="1" spc="-25" dirty="0">
                          <a:latin typeface="Arial"/>
                          <a:cs typeface="Arial"/>
                        </a:rPr>
                        <a:t>Yes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111760">
                        <a:lnSpc>
                          <a:spcPts val="2495"/>
                        </a:lnSpc>
                      </a:pPr>
                      <a:r>
                        <a:rPr sz="2100" b="1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21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100" b="1" spc="-10" dirty="0">
                          <a:latin typeface="Arial"/>
                          <a:cs typeface="Arial"/>
                        </a:rPr>
                        <a:t>always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30" dirty="0"/>
              <a:t>11-</a:t>
            </a:r>
            <a:r>
              <a:rPr spc="-25" dirty="0"/>
              <a:t>6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83535" y="539572"/>
            <a:ext cx="3367404" cy="8813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535940">
              <a:lnSpc>
                <a:spcPct val="100000"/>
              </a:lnSpc>
              <a:spcBef>
                <a:spcPts val="110"/>
              </a:spcBef>
            </a:pPr>
            <a:r>
              <a:rPr dirty="0"/>
              <a:t>Simple</a:t>
            </a:r>
            <a:r>
              <a:rPr spc="-30" dirty="0"/>
              <a:t> </a:t>
            </a:r>
            <a:r>
              <a:rPr spc="-20" dirty="0"/>
              <a:t>Views </a:t>
            </a:r>
            <a:r>
              <a:rPr dirty="0"/>
              <a:t>and</a:t>
            </a:r>
            <a:r>
              <a:rPr spc="-40" dirty="0"/>
              <a:t> </a:t>
            </a:r>
            <a:r>
              <a:rPr dirty="0"/>
              <a:t>Complex</a:t>
            </a:r>
            <a:r>
              <a:rPr spc="-55" dirty="0"/>
              <a:t> </a:t>
            </a:r>
            <a:r>
              <a:rPr spc="-10" dirty="0"/>
              <a:t>Views</a:t>
            </a:r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2329815">
              <a:lnSpc>
                <a:spcPct val="100000"/>
              </a:lnSpc>
              <a:spcBef>
                <a:spcPts val="110"/>
              </a:spcBef>
            </a:pPr>
            <a:r>
              <a:rPr dirty="0"/>
              <a:t>Creating</a:t>
            </a:r>
            <a:r>
              <a:rPr spc="-80" dirty="0"/>
              <a:t> </a:t>
            </a:r>
            <a:r>
              <a:rPr dirty="0"/>
              <a:t>a</a:t>
            </a:r>
            <a:r>
              <a:rPr spc="-45" dirty="0"/>
              <a:t> </a:t>
            </a:r>
            <a:r>
              <a:rPr spc="-20" dirty="0"/>
              <a:t>View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11352" y="2654807"/>
            <a:ext cx="7525384" cy="1493520"/>
            <a:chOff x="911352" y="2654807"/>
            <a:chExt cx="7525384" cy="1493520"/>
          </a:xfrm>
        </p:grpSpPr>
        <p:sp>
          <p:nvSpPr>
            <p:cNvPr id="5" name="object 5"/>
            <p:cNvSpPr/>
            <p:nvPr/>
          </p:nvSpPr>
          <p:spPr>
            <a:xfrm>
              <a:off x="923544" y="2666999"/>
              <a:ext cx="7501255" cy="1469390"/>
            </a:xfrm>
            <a:custGeom>
              <a:avLst/>
              <a:gdLst/>
              <a:ahLst/>
              <a:cxnLst/>
              <a:rect l="l" t="t" r="r" b="b"/>
              <a:pathLst>
                <a:path w="7501255" h="1469389">
                  <a:moveTo>
                    <a:pt x="7501001" y="0"/>
                  </a:moveTo>
                  <a:lnTo>
                    <a:pt x="0" y="0"/>
                  </a:lnTo>
                  <a:lnTo>
                    <a:pt x="0" y="1468882"/>
                  </a:lnTo>
                  <a:lnTo>
                    <a:pt x="7501001" y="1468882"/>
                  </a:lnTo>
                  <a:lnTo>
                    <a:pt x="7501001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23544" y="2666999"/>
              <a:ext cx="7501255" cy="1469390"/>
            </a:xfrm>
            <a:custGeom>
              <a:avLst/>
              <a:gdLst/>
              <a:ahLst/>
              <a:cxnLst/>
              <a:rect l="l" t="t" r="r" b="b"/>
              <a:pathLst>
                <a:path w="7501255" h="1469389">
                  <a:moveTo>
                    <a:pt x="0" y="1468882"/>
                  </a:moveTo>
                  <a:lnTo>
                    <a:pt x="7501001" y="1468882"/>
                  </a:lnTo>
                  <a:lnTo>
                    <a:pt x="7501001" y="0"/>
                  </a:lnTo>
                  <a:lnTo>
                    <a:pt x="0" y="0"/>
                  </a:lnTo>
                  <a:lnTo>
                    <a:pt x="0" y="1468882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53820" y="1763725"/>
            <a:ext cx="6797675" cy="733425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417830" indent="-405130">
              <a:lnSpc>
                <a:spcPct val="100000"/>
              </a:lnSpc>
              <a:spcBef>
                <a:spcPts val="244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embed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subquery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within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2200" b="1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Courier New"/>
                <a:cs typeface="Courier New"/>
              </a:rPr>
              <a:t>VIEW</a:t>
            </a:r>
            <a:endParaRPr sz="2200">
              <a:latin typeface="Courier New"/>
              <a:cs typeface="Courier New"/>
            </a:endParaRPr>
          </a:p>
          <a:p>
            <a:pPr marL="417830">
              <a:lnSpc>
                <a:spcPct val="100000"/>
              </a:lnSpc>
              <a:spcBef>
                <a:spcPts val="145"/>
              </a:spcBef>
            </a:pP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statement.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30" dirty="0"/>
              <a:t>11-</a:t>
            </a:r>
            <a:r>
              <a:rPr spc="-25" dirty="0"/>
              <a:t>7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23544" y="2667000"/>
            <a:ext cx="7501255" cy="146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680">
              <a:lnSpc>
                <a:spcPts val="2080"/>
              </a:lnSpc>
            </a:pPr>
            <a:r>
              <a:rPr sz="1800" b="1" dirty="0">
                <a:latin typeface="Courier New"/>
                <a:cs typeface="Courier New"/>
              </a:rPr>
              <a:t>CREATE</a:t>
            </a:r>
            <a:r>
              <a:rPr sz="1800" b="1" spc="-114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[OR</a:t>
            </a:r>
            <a:r>
              <a:rPr sz="1800" b="1" spc="-10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REPLACE]</a:t>
            </a:r>
            <a:r>
              <a:rPr sz="1800" b="1" spc="-9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[FORCE|</a:t>
            </a: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NOFORCE</a:t>
            </a:r>
            <a:r>
              <a:rPr sz="1800" b="1" u="none" spc="-10" dirty="0">
                <a:latin typeface="Courier New"/>
                <a:cs typeface="Courier New"/>
              </a:rPr>
              <a:t>]</a:t>
            </a:r>
            <a:r>
              <a:rPr sz="1800" b="1" u="none" spc="-100" dirty="0">
                <a:latin typeface="Courier New"/>
                <a:cs typeface="Courier New"/>
              </a:rPr>
              <a:t> </a:t>
            </a:r>
            <a:r>
              <a:rPr sz="1800" b="1" u="none" dirty="0">
                <a:latin typeface="Courier New"/>
                <a:cs typeface="Courier New"/>
              </a:rPr>
              <a:t>VIEW</a:t>
            </a:r>
            <a:r>
              <a:rPr sz="1800" b="1" u="none" spc="-150" dirty="0">
                <a:latin typeface="Courier New"/>
                <a:cs typeface="Courier New"/>
              </a:rPr>
              <a:t> </a:t>
            </a:r>
            <a:r>
              <a:rPr sz="1800" b="1" i="1" u="none" spc="-20" dirty="0">
                <a:latin typeface="Courier New"/>
                <a:cs typeface="Courier New"/>
              </a:rPr>
              <a:t>view</a:t>
            </a:r>
            <a:endParaRPr sz="1800">
              <a:latin typeface="Courier New"/>
              <a:cs typeface="Courier New"/>
            </a:endParaRPr>
          </a:p>
          <a:p>
            <a:pPr marL="38100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[(</a:t>
            </a:r>
            <a:r>
              <a:rPr sz="1800" b="1" i="1" dirty="0">
                <a:latin typeface="Courier New"/>
                <a:cs typeface="Courier New"/>
              </a:rPr>
              <a:t>alias</a:t>
            </a:r>
            <a:r>
              <a:rPr sz="1800" b="1" dirty="0">
                <a:latin typeface="Courier New"/>
                <a:cs typeface="Courier New"/>
              </a:rPr>
              <a:t>[,</a:t>
            </a:r>
            <a:r>
              <a:rPr sz="1800" b="1" spc="-135" dirty="0">
                <a:latin typeface="Courier New"/>
                <a:cs typeface="Courier New"/>
              </a:rPr>
              <a:t> </a:t>
            </a:r>
            <a:r>
              <a:rPr sz="1800" b="1" i="1" spc="-10" dirty="0">
                <a:latin typeface="Courier New"/>
                <a:cs typeface="Courier New"/>
              </a:rPr>
              <a:t>alias</a:t>
            </a:r>
            <a:r>
              <a:rPr sz="1800" b="1" spc="-10" dirty="0">
                <a:latin typeface="Courier New"/>
                <a:cs typeface="Courier New"/>
              </a:rPr>
              <a:t>]...)]</a:t>
            </a:r>
            <a:endParaRPr sz="1800">
              <a:latin typeface="Courier New"/>
              <a:cs typeface="Courier New"/>
            </a:endParaRPr>
          </a:p>
          <a:p>
            <a:pPr marL="24384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AS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i="1" spc="-10" dirty="0">
                <a:latin typeface="Courier New"/>
                <a:cs typeface="Courier New"/>
              </a:rPr>
              <a:t>subquery</a:t>
            </a:r>
            <a:endParaRPr sz="1800">
              <a:latin typeface="Courier New"/>
              <a:cs typeface="Courier New"/>
            </a:endParaRPr>
          </a:p>
          <a:p>
            <a:pPr marL="10668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[WITH</a:t>
            </a:r>
            <a:r>
              <a:rPr sz="1800" b="1" spc="-13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CHECK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OPTION</a:t>
            </a:r>
            <a:r>
              <a:rPr sz="1800" b="1" spc="-1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[CONSTRAINT</a:t>
            </a:r>
            <a:r>
              <a:rPr sz="1800" b="1" spc="-185" dirty="0">
                <a:latin typeface="Courier New"/>
                <a:cs typeface="Courier New"/>
              </a:rPr>
              <a:t> </a:t>
            </a:r>
            <a:r>
              <a:rPr sz="1800" b="1" i="1" spc="-10" dirty="0">
                <a:latin typeface="Courier New"/>
                <a:cs typeface="Courier New"/>
              </a:rPr>
              <a:t>constraint</a:t>
            </a:r>
            <a:r>
              <a:rPr sz="1800" b="1" spc="-10" dirty="0">
                <a:latin typeface="Courier New"/>
                <a:cs typeface="Courier New"/>
              </a:rPr>
              <a:t>]]</a:t>
            </a:r>
            <a:endParaRPr sz="1800">
              <a:latin typeface="Courier New"/>
              <a:cs typeface="Courier New"/>
            </a:endParaRPr>
          </a:p>
          <a:p>
            <a:pPr marL="10668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ourier New"/>
                <a:cs typeface="Courier New"/>
              </a:rPr>
              <a:t>[WITH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READ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ONLY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[CONSTRAINT</a:t>
            </a:r>
            <a:r>
              <a:rPr sz="1800" b="1" spc="-150" dirty="0">
                <a:latin typeface="Courier New"/>
                <a:cs typeface="Courier New"/>
              </a:rPr>
              <a:t> </a:t>
            </a:r>
            <a:r>
              <a:rPr sz="1800" b="1" i="1" spc="-10" dirty="0">
                <a:latin typeface="Courier New"/>
                <a:cs typeface="Courier New"/>
              </a:rPr>
              <a:t>constraint</a:t>
            </a:r>
            <a:r>
              <a:rPr sz="1800" b="1" spc="-10" dirty="0">
                <a:latin typeface="Courier New"/>
                <a:cs typeface="Courier New"/>
              </a:rPr>
              <a:t>]];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3820" y="4252743"/>
            <a:ext cx="6199505" cy="73850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17830" indent="-405130">
              <a:lnSpc>
                <a:spcPct val="100000"/>
              </a:lnSpc>
              <a:spcBef>
                <a:spcPts val="26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subquery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contain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complex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SELECT</a:t>
            </a:r>
            <a:endParaRPr sz="2200">
              <a:latin typeface="Courier New"/>
              <a:cs typeface="Courier New"/>
            </a:endParaRPr>
          </a:p>
          <a:p>
            <a:pPr marL="417830">
              <a:lnSpc>
                <a:spcPct val="100000"/>
              </a:lnSpc>
              <a:spcBef>
                <a:spcPts val="170"/>
              </a:spcBef>
            </a:pP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syntax.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033272" y="2636520"/>
            <a:ext cx="7525384" cy="1493520"/>
            <a:chOff x="1033272" y="2636520"/>
            <a:chExt cx="7525384" cy="1493520"/>
          </a:xfrm>
        </p:grpSpPr>
        <p:sp>
          <p:nvSpPr>
            <p:cNvPr id="4" name="object 4"/>
            <p:cNvSpPr/>
            <p:nvPr/>
          </p:nvSpPr>
          <p:spPr>
            <a:xfrm>
              <a:off x="1045464" y="2648712"/>
              <a:ext cx="7501255" cy="1469390"/>
            </a:xfrm>
            <a:custGeom>
              <a:avLst/>
              <a:gdLst/>
              <a:ahLst/>
              <a:cxnLst/>
              <a:rect l="l" t="t" r="r" b="b"/>
              <a:pathLst>
                <a:path w="7501255" h="1469389">
                  <a:moveTo>
                    <a:pt x="7501001" y="0"/>
                  </a:moveTo>
                  <a:lnTo>
                    <a:pt x="0" y="0"/>
                  </a:lnTo>
                  <a:lnTo>
                    <a:pt x="0" y="1468882"/>
                  </a:lnTo>
                  <a:lnTo>
                    <a:pt x="7501001" y="1468882"/>
                  </a:lnTo>
                  <a:lnTo>
                    <a:pt x="7501001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45464" y="2648712"/>
              <a:ext cx="7501255" cy="1469390"/>
            </a:xfrm>
            <a:custGeom>
              <a:avLst/>
              <a:gdLst/>
              <a:ahLst/>
              <a:cxnLst/>
              <a:rect l="l" t="t" r="r" b="b"/>
              <a:pathLst>
                <a:path w="7501255" h="1469389">
                  <a:moveTo>
                    <a:pt x="0" y="1468882"/>
                  </a:moveTo>
                  <a:lnTo>
                    <a:pt x="7501001" y="1468882"/>
                  </a:lnTo>
                  <a:lnTo>
                    <a:pt x="7501001" y="0"/>
                  </a:lnTo>
                  <a:lnTo>
                    <a:pt x="0" y="0"/>
                  </a:lnTo>
                  <a:lnTo>
                    <a:pt x="0" y="1468882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2329815">
              <a:lnSpc>
                <a:spcPct val="100000"/>
              </a:lnSpc>
              <a:spcBef>
                <a:spcPts val="110"/>
              </a:spcBef>
            </a:pPr>
            <a:r>
              <a:rPr dirty="0"/>
              <a:t>Creating</a:t>
            </a:r>
            <a:r>
              <a:rPr spc="-80" dirty="0"/>
              <a:t> </a:t>
            </a:r>
            <a:r>
              <a:rPr dirty="0"/>
              <a:t>a</a:t>
            </a:r>
            <a:r>
              <a:rPr spc="-45" dirty="0"/>
              <a:t> </a:t>
            </a:r>
            <a:r>
              <a:rPr spc="-20" dirty="0"/>
              <a:t>View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978408" y="5175503"/>
            <a:ext cx="7668895" cy="478155"/>
            <a:chOff x="978408" y="5175503"/>
            <a:chExt cx="7668895" cy="478155"/>
          </a:xfrm>
        </p:grpSpPr>
        <p:sp>
          <p:nvSpPr>
            <p:cNvPr id="8" name="object 8"/>
            <p:cNvSpPr/>
            <p:nvPr/>
          </p:nvSpPr>
          <p:spPr>
            <a:xfrm>
              <a:off x="990600" y="5187695"/>
              <a:ext cx="7644130" cy="454025"/>
            </a:xfrm>
            <a:custGeom>
              <a:avLst/>
              <a:gdLst/>
              <a:ahLst/>
              <a:cxnLst/>
              <a:rect l="l" t="t" r="r" b="b"/>
              <a:pathLst>
                <a:path w="7644130" h="454025">
                  <a:moveTo>
                    <a:pt x="7644003" y="0"/>
                  </a:moveTo>
                  <a:lnTo>
                    <a:pt x="0" y="0"/>
                  </a:lnTo>
                  <a:lnTo>
                    <a:pt x="0" y="453643"/>
                  </a:lnTo>
                  <a:lnTo>
                    <a:pt x="7644003" y="453643"/>
                  </a:lnTo>
                  <a:lnTo>
                    <a:pt x="7644003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90600" y="5187695"/>
              <a:ext cx="7644130" cy="454025"/>
            </a:xfrm>
            <a:custGeom>
              <a:avLst/>
              <a:gdLst/>
              <a:ahLst/>
              <a:cxnLst/>
              <a:rect l="l" t="t" r="r" b="b"/>
              <a:pathLst>
                <a:path w="7644130" h="454025">
                  <a:moveTo>
                    <a:pt x="0" y="453643"/>
                  </a:moveTo>
                  <a:lnTo>
                    <a:pt x="7644003" y="453643"/>
                  </a:lnTo>
                  <a:lnTo>
                    <a:pt x="7644003" y="0"/>
                  </a:lnTo>
                  <a:lnTo>
                    <a:pt x="0" y="0"/>
                  </a:lnTo>
                  <a:lnTo>
                    <a:pt x="0" y="453643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53211" y="1763725"/>
            <a:ext cx="6727825" cy="733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7830" marR="5080" indent="-405765">
              <a:lnSpc>
                <a:spcPct val="105500"/>
              </a:lnSpc>
              <a:spcBef>
                <a:spcPts val="10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view,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EMPVU80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contains</a:t>
            </a:r>
            <a:r>
              <a:rPr sz="22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details</a:t>
            </a:r>
            <a:r>
              <a:rPr sz="22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employees in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department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80.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30" dirty="0"/>
              <a:t>11-</a:t>
            </a:r>
            <a:r>
              <a:rPr spc="-25" dirty="0"/>
              <a:t>8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45463" y="2648711"/>
            <a:ext cx="7501255" cy="146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195">
              <a:lnSpc>
                <a:spcPts val="1814"/>
              </a:lnSpc>
              <a:tabLst>
                <a:tab pos="1755775" algn="l"/>
              </a:tabLst>
            </a:pPr>
            <a:r>
              <a:rPr sz="1800" b="1" dirty="0">
                <a:latin typeface="Courier New"/>
                <a:cs typeface="Courier New"/>
              </a:rPr>
              <a:t>CREATE</a:t>
            </a:r>
            <a:r>
              <a:rPr sz="1800" b="1" spc="-75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VIEW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empvu80</a:t>
            </a:r>
            <a:endParaRPr sz="1800">
              <a:latin typeface="Courier New"/>
              <a:cs typeface="Courier New"/>
            </a:endParaRPr>
          </a:p>
          <a:p>
            <a:pPr marL="584835" marR="1745614" indent="-411480">
              <a:lnSpc>
                <a:spcPct val="100000"/>
              </a:lnSpc>
              <a:tabLst>
                <a:tab pos="1676400" algn="l"/>
              </a:tabLst>
            </a:pPr>
            <a:r>
              <a:rPr sz="1800" b="1" dirty="0">
                <a:latin typeface="Courier New"/>
                <a:cs typeface="Courier New"/>
              </a:rPr>
              <a:t>AS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SELECT</a:t>
            </a:r>
            <a:r>
              <a:rPr sz="1800" b="1" dirty="0">
                <a:latin typeface="Courier New"/>
                <a:cs typeface="Courier New"/>
              </a:rPr>
              <a:t>	employee_id,</a:t>
            </a:r>
            <a:r>
              <a:rPr sz="1800" b="1" spc="-20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last_name,</a:t>
            </a:r>
            <a:r>
              <a:rPr sz="1800" b="1" spc="-16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salary </a:t>
            </a:r>
            <a:r>
              <a:rPr sz="1800" b="1" spc="-20" dirty="0">
                <a:latin typeface="Courier New"/>
                <a:cs typeface="Courier New"/>
              </a:rPr>
              <a:t>FROM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employees</a:t>
            </a:r>
            <a:endParaRPr sz="1800">
              <a:latin typeface="Courier New"/>
              <a:cs typeface="Courier New"/>
            </a:endParaRPr>
          </a:p>
          <a:p>
            <a:pPr marL="584835">
              <a:lnSpc>
                <a:spcPct val="100000"/>
              </a:lnSpc>
              <a:tabLst>
                <a:tab pos="1676400" algn="l"/>
              </a:tabLst>
            </a:pPr>
            <a:r>
              <a:rPr sz="1800" b="1" spc="-10" dirty="0">
                <a:latin typeface="Courier New"/>
                <a:cs typeface="Courier New"/>
              </a:rPr>
              <a:t>WHERE</a:t>
            </a:r>
            <a:r>
              <a:rPr sz="1800" b="1" dirty="0">
                <a:latin typeface="Courier New"/>
                <a:cs typeface="Courier New"/>
              </a:rPr>
              <a:t>	department_id</a:t>
            </a:r>
            <a:r>
              <a:rPr sz="1800" b="1" spc="-15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220" dirty="0">
                <a:latin typeface="Courier New"/>
                <a:cs typeface="Courier New"/>
              </a:rPr>
              <a:t> </a:t>
            </a:r>
            <a:r>
              <a:rPr sz="1800" b="1" spc="-25" dirty="0">
                <a:latin typeface="Courier New"/>
                <a:cs typeface="Courier New"/>
              </a:rPr>
              <a:t>80;</a:t>
            </a:r>
            <a:endParaRPr sz="180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FF3300"/>
                </a:solidFill>
                <a:latin typeface="Courier New"/>
                <a:cs typeface="Courier New"/>
              </a:rPr>
              <a:t>View</a:t>
            </a:r>
            <a:r>
              <a:rPr sz="1800" b="1" spc="-40" dirty="0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3300"/>
                </a:solidFill>
                <a:latin typeface="Courier New"/>
                <a:cs typeface="Courier New"/>
              </a:rPr>
              <a:t>created.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3211" y="4299966"/>
            <a:ext cx="6651625" cy="664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7830" indent="-405130">
              <a:lnSpc>
                <a:spcPts val="2510"/>
              </a:lnSpc>
              <a:spcBef>
                <a:spcPts val="10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Describe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structure</a:t>
            </a:r>
            <a:r>
              <a:rPr sz="22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view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200" b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510"/>
              </a:lnSpc>
            </a:pPr>
            <a:r>
              <a:rPr sz="2200" b="1" i="1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SQL*Plus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DESCRIBE</a:t>
            </a:r>
            <a:r>
              <a:rPr sz="2200" b="1" spc="-6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command.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0600" y="5187696"/>
            <a:ext cx="7644130" cy="45402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310"/>
              </a:spcBef>
            </a:pPr>
            <a:r>
              <a:rPr sz="1800" b="1" dirty="0">
                <a:latin typeface="Courier New"/>
                <a:cs typeface="Courier New"/>
              </a:rPr>
              <a:t>DESCRIBE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empvu80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17447" y="2667000"/>
            <a:ext cx="7525384" cy="1877695"/>
            <a:chOff x="917447" y="2667000"/>
            <a:chExt cx="7525384" cy="1877695"/>
          </a:xfrm>
        </p:grpSpPr>
        <p:sp>
          <p:nvSpPr>
            <p:cNvPr id="4" name="object 4"/>
            <p:cNvSpPr/>
            <p:nvPr/>
          </p:nvSpPr>
          <p:spPr>
            <a:xfrm>
              <a:off x="929639" y="2679191"/>
              <a:ext cx="7501255" cy="1852930"/>
            </a:xfrm>
            <a:custGeom>
              <a:avLst/>
              <a:gdLst/>
              <a:ahLst/>
              <a:cxnLst/>
              <a:rect l="l" t="t" r="r" b="b"/>
              <a:pathLst>
                <a:path w="7501255" h="1852929">
                  <a:moveTo>
                    <a:pt x="7501001" y="0"/>
                  </a:moveTo>
                  <a:lnTo>
                    <a:pt x="0" y="0"/>
                  </a:lnTo>
                  <a:lnTo>
                    <a:pt x="0" y="1852802"/>
                  </a:lnTo>
                  <a:lnTo>
                    <a:pt x="7501001" y="1852802"/>
                  </a:lnTo>
                  <a:lnTo>
                    <a:pt x="7501001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9639" y="2679191"/>
              <a:ext cx="7501255" cy="1852930"/>
            </a:xfrm>
            <a:custGeom>
              <a:avLst/>
              <a:gdLst/>
              <a:ahLst/>
              <a:cxnLst/>
              <a:rect l="l" t="t" r="r" b="b"/>
              <a:pathLst>
                <a:path w="7501255" h="1852929">
                  <a:moveTo>
                    <a:pt x="0" y="1852802"/>
                  </a:moveTo>
                  <a:lnTo>
                    <a:pt x="7501001" y="1852802"/>
                  </a:lnTo>
                  <a:lnTo>
                    <a:pt x="7501001" y="0"/>
                  </a:lnTo>
                  <a:lnTo>
                    <a:pt x="0" y="0"/>
                  </a:lnTo>
                  <a:lnTo>
                    <a:pt x="0" y="1852802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2329815">
              <a:lnSpc>
                <a:spcPct val="100000"/>
              </a:lnSpc>
              <a:spcBef>
                <a:spcPts val="110"/>
              </a:spcBef>
            </a:pPr>
            <a:r>
              <a:rPr dirty="0"/>
              <a:t>Creating</a:t>
            </a:r>
            <a:r>
              <a:rPr spc="-80" dirty="0"/>
              <a:t> </a:t>
            </a:r>
            <a:r>
              <a:rPr dirty="0"/>
              <a:t>a</a:t>
            </a:r>
            <a:r>
              <a:rPr spc="-45" dirty="0"/>
              <a:t> </a:t>
            </a:r>
            <a:r>
              <a:rPr spc="-20" dirty="0"/>
              <a:t>View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30" dirty="0"/>
              <a:t>11-</a:t>
            </a:r>
            <a:r>
              <a:rPr spc="-25" dirty="0"/>
              <a:t>9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53820" y="1824304"/>
            <a:ext cx="6356985" cy="680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17830" indent="-405130">
              <a:lnSpc>
                <a:spcPts val="2570"/>
              </a:lnSpc>
              <a:spcBef>
                <a:spcPts val="11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view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aliases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570"/>
              </a:lnSpc>
            </a:pP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subquery.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9639" y="2679192"/>
            <a:ext cx="7501255" cy="185293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380"/>
              </a:spcBef>
              <a:tabLst>
                <a:tab pos="1792605" algn="l"/>
              </a:tabLst>
            </a:pPr>
            <a:r>
              <a:rPr sz="1800" b="1" dirty="0">
                <a:latin typeface="Courier New"/>
                <a:cs typeface="Courier New"/>
              </a:rPr>
              <a:t>CREATE</a:t>
            </a:r>
            <a:r>
              <a:rPr sz="1800" b="1" spc="-75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VIEW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salvu50</a:t>
            </a:r>
            <a:endParaRPr sz="1800">
              <a:latin typeface="Courier New"/>
              <a:cs typeface="Courier New"/>
            </a:endParaRPr>
          </a:p>
          <a:p>
            <a:pPr marL="210185">
              <a:lnSpc>
                <a:spcPct val="100000"/>
              </a:lnSpc>
              <a:tabLst>
                <a:tab pos="1713230" algn="l"/>
              </a:tabLst>
            </a:pPr>
            <a:r>
              <a:rPr sz="1800" b="1" dirty="0">
                <a:latin typeface="Courier New"/>
                <a:cs typeface="Courier New"/>
              </a:rPr>
              <a:t>AS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SELECT</a:t>
            </a:r>
            <a:r>
              <a:rPr sz="1800" b="1" dirty="0">
                <a:latin typeface="Courier New"/>
                <a:cs typeface="Courier New"/>
              </a:rPr>
              <a:t>	employee_id</a:t>
            </a:r>
            <a:r>
              <a:rPr sz="1800" b="1" spc="-14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ID_NUMBER,</a:t>
            </a:r>
            <a:r>
              <a:rPr sz="1800" b="1" spc="-14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last_name</a:t>
            </a:r>
            <a:r>
              <a:rPr sz="1800" b="1" spc="-229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NAME,</a:t>
            </a:r>
            <a:endParaRPr sz="1800">
              <a:latin typeface="Courier New"/>
              <a:cs typeface="Courier New"/>
            </a:endParaRPr>
          </a:p>
          <a:p>
            <a:pPr marL="1713864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salary*12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ANN_SALARY</a:t>
            </a:r>
            <a:endParaRPr sz="18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5"/>
              </a:spcBef>
              <a:tabLst>
                <a:tab pos="1713230" algn="l"/>
              </a:tabLst>
            </a:pPr>
            <a:r>
              <a:rPr sz="1800" b="1" spc="-20" dirty="0">
                <a:latin typeface="Courier New"/>
                <a:cs typeface="Courier New"/>
              </a:rPr>
              <a:t>FROM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employees</a:t>
            </a:r>
            <a:endParaRPr sz="18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tabLst>
                <a:tab pos="1713230" algn="l"/>
              </a:tabLst>
            </a:pPr>
            <a:r>
              <a:rPr sz="1800" b="1" spc="-10" dirty="0">
                <a:latin typeface="Courier New"/>
                <a:cs typeface="Courier New"/>
              </a:rPr>
              <a:t>WHERE</a:t>
            </a:r>
            <a:r>
              <a:rPr sz="1800" b="1" dirty="0">
                <a:latin typeface="Courier New"/>
                <a:cs typeface="Courier New"/>
              </a:rPr>
              <a:t>	department_id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235" dirty="0">
                <a:latin typeface="Courier New"/>
                <a:cs typeface="Courier New"/>
              </a:rPr>
              <a:t> </a:t>
            </a:r>
            <a:r>
              <a:rPr sz="1800" b="1" spc="-25" dirty="0">
                <a:latin typeface="Courier New"/>
                <a:cs typeface="Courier New"/>
              </a:rPr>
              <a:t>50;</a:t>
            </a:r>
            <a:endParaRPr sz="1800">
              <a:latin typeface="Courier New"/>
              <a:cs typeface="Courier New"/>
            </a:endParaRPr>
          </a:p>
          <a:p>
            <a:pPr marL="73025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FF3300"/>
                </a:solidFill>
                <a:latin typeface="Courier New"/>
                <a:cs typeface="Courier New"/>
              </a:rPr>
              <a:t>View</a:t>
            </a:r>
            <a:r>
              <a:rPr sz="1800" b="1" spc="-35" dirty="0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3300"/>
                </a:solidFill>
                <a:latin typeface="Courier New"/>
                <a:cs typeface="Courier New"/>
              </a:rPr>
              <a:t>created.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3820" y="4764404"/>
            <a:ext cx="6645909" cy="682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7830" indent="-405130">
              <a:lnSpc>
                <a:spcPts val="2580"/>
              </a:lnSpc>
              <a:spcBef>
                <a:spcPts val="10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Select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columns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view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given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58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alias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names.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6111" y="2133600"/>
            <a:ext cx="7266305" cy="670560"/>
            <a:chOff x="896111" y="2133600"/>
            <a:chExt cx="7266305" cy="670560"/>
          </a:xfrm>
        </p:grpSpPr>
        <p:sp>
          <p:nvSpPr>
            <p:cNvPr id="4" name="object 4"/>
            <p:cNvSpPr/>
            <p:nvPr/>
          </p:nvSpPr>
          <p:spPr>
            <a:xfrm>
              <a:off x="908303" y="2145791"/>
              <a:ext cx="7242175" cy="646430"/>
            </a:xfrm>
            <a:custGeom>
              <a:avLst/>
              <a:gdLst/>
              <a:ahLst/>
              <a:cxnLst/>
              <a:rect l="l" t="t" r="r" b="b"/>
              <a:pathLst>
                <a:path w="7242175" h="646430">
                  <a:moveTo>
                    <a:pt x="7241921" y="0"/>
                  </a:moveTo>
                  <a:lnTo>
                    <a:pt x="0" y="0"/>
                  </a:lnTo>
                  <a:lnTo>
                    <a:pt x="0" y="645922"/>
                  </a:lnTo>
                  <a:lnTo>
                    <a:pt x="7241921" y="645922"/>
                  </a:lnTo>
                  <a:lnTo>
                    <a:pt x="7241921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08303" y="2145791"/>
              <a:ext cx="7242175" cy="646430"/>
            </a:xfrm>
            <a:custGeom>
              <a:avLst/>
              <a:gdLst/>
              <a:ahLst/>
              <a:cxnLst/>
              <a:rect l="l" t="t" r="r" b="b"/>
              <a:pathLst>
                <a:path w="7242175" h="646430">
                  <a:moveTo>
                    <a:pt x="0" y="645922"/>
                  </a:moveTo>
                  <a:lnTo>
                    <a:pt x="7241921" y="645922"/>
                  </a:lnTo>
                  <a:lnTo>
                    <a:pt x="7241921" y="0"/>
                  </a:lnTo>
                  <a:lnTo>
                    <a:pt x="0" y="0"/>
                  </a:lnTo>
                  <a:lnTo>
                    <a:pt x="0" y="645922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67255" y="2484120"/>
              <a:ext cx="1090930" cy="262255"/>
            </a:xfrm>
            <a:custGeom>
              <a:avLst/>
              <a:gdLst/>
              <a:ahLst/>
              <a:cxnLst/>
              <a:rect l="l" t="t" r="r" b="b"/>
              <a:pathLst>
                <a:path w="1090930" h="262255">
                  <a:moveTo>
                    <a:pt x="0" y="262000"/>
                  </a:moveTo>
                  <a:lnTo>
                    <a:pt x="1090803" y="262000"/>
                  </a:lnTo>
                  <a:lnTo>
                    <a:pt x="1090803" y="0"/>
                  </a:lnTo>
                  <a:lnTo>
                    <a:pt x="0" y="0"/>
                  </a:lnTo>
                  <a:lnTo>
                    <a:pt x="0" y="262000"/>
                  </a:lnTo>
                  <a:close/>
                </a:path>
              </a:pathLst>
            </a:custGeom>
            <a:ln w="18288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302385">
              <a:lnSpc>
                <a:spcPct val="100000"/>
              </a:lnSpc>
              <a:spcBef>
                <a:spcPts val="110"/>
              </a:spcBef>
            </a:pPr>
            <a:r>
              <a:rPr dirty="0"/>
              <a:t>Retrieving</a:t>
            </a:r>
            <a:r>
              <a:rPr spc="-90" dirty="0"/>
              <a:t> </a:t>
            </a: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from</a:t>
            </a:r>
            <a:r>
              <a:rPr spc="-40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spc="-20" dirty="0"/>
              <a:t>View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08303" y="2145792"/>
            <a:ext cx="7242175" cy="646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ts val="2095"/>
              </a:lnSpc>
            </a:pPr>
            <a:r>
              <a:rPr sz="1800" b="1" dirty="0">
                <a:latin typeface="Courier New"/>
                <a:cs typeface="Courier New"/>
              </a:rPr>
              <a:t>SELECT</a:t>
            </a:r>
            <a:r>
              <a:rPr sz="1800" b="1" spc="-75" dirty="0">
                <a:latin typeface="Courier New"/>
                <a:cs typeface="Courier New"/>
              </a:rPr>
              <a:t> </a:t>
            </a:r>
            <a:r>
              <a:rPr sz="1800" b="1" spc="-50" dirty="0">
                <a:latin typeface="Courier New"/>
                <a:cs typeface="Courier New"/>
              </a:rPr>
              <a:t>*</a:t>
            </a:r>
            <a:endParaRPr sz="1800">
              <a:latin typeface="Courier New"/>
              <a:cs typeface="Courier New"/>
            </a:endParaRPr>
          </a:p>
          <a:p>
            <a:pPr marL="76200">
              <a:lnSpc>
                <a:spcPct val="100000"/>
              </a:lnSpc>
              <a:tabLst>
                <a:tab pos="883919" algn="l"/>
              </a:tabLst>
            </a:pPr>
            <a:r>
              <a:rPr sz="1800" b="1" spc="-20" dirty="0">
                <a:latin typeface="Courier New"/>
                <a:cs typeface="Courier New"/>
              </a:rPr>
              <a:t>FROM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salvu50;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8303" y="3060192"/>
            <a:ext cx="7278624" cy="133197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30" dirty="0"/>
              <a:t>11-</a:t>
            </a:r>
            <a:r>
              <a:rPr spc="-25" dirty="0"/>
              <a:t>10</a:t>
            </a:r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2272030">
              <a:lnSpc>
                <a:spcPct val="100000"/>
              </a:lnSpc>
              <a:spcBef>
                <a:spcPts val="110"/>
              </a:spcBef>
            </a:pPr>
            <a:r>
              <a:rPr dirty="0"/>
              <a:t>Querying a</a:t>
            </a:r>
            <a:r>
              <a:rPr spc="-105" dirty="0"/>
              <a:t> </a:t>
            </a:r>
            <a:r>
              <a:rPr spc="-20" dirty="0"/>
              <a:t>View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00455" y="1770888"/>
            <a:ext cx="8028940" cy="4127500"/>
            <a:chOff x="600455" y="1770888"/>
            <a:chExt cx="8028940" cy="41275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3127" y="3038855"/>
              <a:ext cx="4578096" cy="28590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0455" y="2996184"/>
              <a:ext cx="4587240" cy="287121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294376" y="2606039"/>
              <a:ext cx="133985" cy="2465705"/>
            </a:xfrm>
            <a:custGeom>
              <a:avLst/>
              <a:gdLst/>
              <a:ahLst/>
              <a:cxnLst/>
              <a:rect l="l" t="t" r="r" b="b"/>
              <a:pathLst>
                <a:path w="133985" h="2465704">
                  <a:moveTo>
                    <a:pt x="133604" y="0"/>
                  </a:moveTo>
                  <a:lnTo>
                    <a:pt x="91440" y="0"/>
                  </a:lnTo>
                  <a:lnTo>
                    <a:pt x="45720" y="0"/>
                  </a:lnTo>
                  <a:lnTo>
                    <a:pt x="0" y="0"/>
                  </a:lnTo>
                  <a:lnTo>
                    <a:pt x="0" y="2465324"/>
                  </a:lnTo>
                  <a:lnTo>
                    <a:pt x="45720" y="2465324"/>
                  </a:lnTo>
                  <a:lnTo>
                    <a:pt x="91440" y="2465324"/>
                  </a:lnTo>
                  <a:lnTo>
                    <a:pt x="133604" y="2465324"/>
                  </a:lnTo>
                  <a:lnTo>
                    <a:pt x="133604" y="0"/>
                  </a:lnTo>
                  <a:close/>
                </a:path>
              </a:pathLst>
            </a:custGeom>
            <a:solidFill>
              <a:srgbClr val="8E8E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28488" y="2606039"/>
              <a:ext cx="137160" cy="2465705"/>
            </a:xfrm>
            <a:custGeom>
              <a:avLst/>
              <a:gdLst/>
              <a:ahLst/>
              <a:cxnLst/>
              <a:rect l="l" t="t" r="r" b="b"/>
              <a:pathLst>
                <a:path w="137160" h="2465704">
                  <a:moveTo>
                    <a:pt x="137160" y="0"/>
                  </a:moveTo>
                  <a:lnTo>
                    <a:pt x="91440" y="0"/>
                  </a:lnTo>
                  <a:lnTo>
                    <a:pt x="45720" y="0"/>
                  </a:lnTo>
                  <a:lnTo>
                    <a:pt x="0" y="0"/>
                  </a:lnTo>
                  <a:lnTo>
                    <a:pt x="0" y="2465324"/>
                  </a:lnTo>
                  <a:lnTo>
                    <a:pt x="45720" y="2465324"/>
                  </a:lnTo>
                  <a:lnTo>
                    <a:pt x="91440" y="2465324"/>
                  </a:lnTo>
                  <a:lnTo>
                    <a:pt x="137160" y="2465324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8F8F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65648" y="2606039"/>
              <a:ext cx="88900" cy="2465705"/>
            </a:xfrm>
            <a:custGeom>
              <a:avLst/>
              <a:gdLst/>
              <a:ahLst/>
              <a:cxnLst/>
              <a:rect l="l" t="t" r="r" b="b"/>
              <a:pathLst>
                <a:path w="88900" h="2465704">
                  <a:moveTo>
                    <a:pt x="42164" y="0"/>
                  </a:moveTo>
                  <a:lnTo>
                    <a:pt x="0" y="0"/>
                  </a:lnTo>
                  <a:lnTo>
                    <a:pt x="0" y="2465324"/>
                  </a:lnTo>
                  <a:lnTo>
                    <a:pt x="42164" y="2465324"/>
                  </a:lnTo>
                  <a:lnTo>
                    <a:pt x="42164" y="0"/>
                  </a:lnTo>
                  <a:close/>
                </a:path>
                <a:path w="88900" h="2465704">
                  <a:moveTo>
                    <a:pt x="88392" y="0"/>
                  </a:moveTo>
                  <a:lnTo>
                    <a:pt x="42672" y="0"/>
                  </a:lnTo>
                  <a:lnTo>
                    <a:pt x="42672" y="2465324"/>
                  </a:lnTo>
                  <a:lnTo>
                    <a:pt x="88392" y="2465324"/>
                  </a:lnTo>
                  <a:lnTo>
                    <a:pt x="88392" y="0"/>
                  </a:lnTo>
                  <a:close/>
                </a:path>
              </a:pathLst>
            </a:custGeom>
            <a:solidFill>
              <a:srgbClr val="909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54040" y="2606040"/>
              <a:ext cx="45720" cy="2465705"/>
            </a:xfrm>
            <a:custGeom>
              <a:avLst/>
              <a:gdLst/>
              <a:ahLst/>
              <a:cxnLst/>
              <a:rect l="l" t="t" r="r" b="b"/>
              <a:pathLst>
                <a:path w="45720" h="2465704">
                  <a:moveTo>
                    <a:pt x="45720" y="0"/>
                  </a:moveTo>
                  <a:lnTo>
                    <a:pt x="0" y="0"/>
                  </a:lnTo>
                  <a:lnTo>
                    <a:pt x="0" y="2465324"/>
                  </a:lnTo>
                  <a:lnTo>
                    <a:pt x="45720" y="2465324"/>
                  </a:lnTo>
                  <a:lnTo>
                    <a:pt x="45720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99759" y="2606040"/>
              <a:ext cx="45720" cy="2465705"/>
            </a:xfrm>
            <a:custGeom>
              <a:avLst/>
              <a:gdLst/>
              <a:ahLst/>
              <a:cxnLst/>
              <a:rect l="l" t="t" r="r" b="b"/>
              <a:pathLst>
                <a:path w="45720" h="2465704">
                  <a:moveTo>
                    <a:pt x="45720" y="0"/>
                  </a:moveTo>
                  <a:lnTo>
                    <a:pt x="0" y="0"/>
                  </a:lnTo>
                  <a:lnTo>
                    <a:pt x="0" y="2465324"/>
                  </a:lnTo>
                  <a:lnTo>
                    <a:pt x="45720" y="2465324"/>
                  </a:lnTo>
                  <a:lnTo>
                    <a:pt x="45720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745479" y="2606040"/>
              <a:ext cx="45720" cy="2465705"/>
            </a:xfrm>
            <a:custGeom>
              <a:avLst/>
              <a:gdLst/>
              <a:ahLst/>
              <a:cxnLst/>
              <a:rect l="l" t="t" r="r" b="b"/>
              <a:pathLst>
                <a:path w="45720" h="2465704">
                  <a:moveTo>
                    <a:pt x="45720" y="0"/>
                  </a:moveTo>
                  <a:lnTo>
                    <a:pt x="0" y="0"/>
                  </a:lnTo>
                  <a:lnTo>
                    <a:pt x="0" y="2465324"/>
                  </a:lnTo>
                  <a:lnTo>
                    <a:pt x="45720" y="2465324"/>
                  </a:lnTo>
                  <a:lnTo>
                    <a:pt x="45720" y="0"/>
                  </a:lnTo>
                  <a:close/>
                </a:path>
              </a:pathLst>
            </a:custGeom>
            <a:solidFill>
              <a:srgbClr val="9393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91200" y="2606040"/>
              <a:ext cx="42545" cy="2465705"/>
            </a:xfrm>
            <a:custGeom>
              <a:avLst/>
              <a:gdLst/>
              <a:ahLst/>
              <a:cxnLst/>
              <a:rect l="l" t="t" r="r" b="b"/>
              <a:pathLst>
                <a:path w="42545" h="2465704">
                  <a:moveTo>
                    <a:pt x="42171" y="0"/>
                  </a:moveTo>
                  <a:lnTo>
                    <a:pt x="0" y="0"/>
                  </a:lnTo>
                  <a:lnTo>
                    <a:pt x="0" y="2465324"/>
                  </a:lnTo>
                  <a:lnTo>
                    <a:pt x="42171" y="2465324"/>
                  </a:lnTo>
                  <a:lnTo>
                    <a:pt x="42171" y="0"/>
                  </a:lnTo>
                  <a:close/>
                </a:path>
              </a:pathLst>
            </a:custGeom>
            <a:solidFill>
              <a:srgbClr val="949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33871" y="2606040"/>
              <a:ext cx="45720" cy="2465705"/>
            </a:xfrm>
            <a:custGeom>
              <a:avLst/>
              <a:gdLst/>
              <a:ahLst/>
              <a:cxnLst/>
              <a:rect l="l" t="t" r="r" b="b"/>
              <a:pathLst>
                <a:path w="45720" h="2465704">
                  <a:moveTo>
                    <a:pt x="45720" y="0"/>
                  </a:moveTo>
                  <a:lnTo>
                    <a:pt x="0" y="0"/>
                  </a:lnTo>
                  <a:lnTo>
                    <a:pt x="0" y="2465324"/>
                  </a:lnTo>
                  <a:lnTo>
                    <a:pt x="45720" y="2465324"/>
                  </a:lnTo>
                  <a:lnTo>
                    <a:pt x="45720" y="0"/>
                  </a:lnTo>
                  <a:close/>
                </a:path>
              </a:pathLst>
            </a:custGeom>
            <a:solidFill>
              <a:srgbClr val="9696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879592" y="2606039"/>
              <a:ext cx="91440" cy="2465705"/>
            </a:xfrm>
            <a:custGeom>
              <a:avLst/>
              <a:gdLst/>
              <a:ahLst/>
              <a:cxnLst/>
              <a:rect l="l" t="t" r="r" b="b"/>
              <a:pathLst>
                <a:path w="91439" h="2465704">
                  <a:moveTo>
                    <a:pt x="91440" y="0"/>
                  </a:moveTo>
                  <a:lnTo>
                    <a:pt x="45720" y="0"/>
                  </a:lnTo>
                  <a:lnTo>
                    <a:pt x="0" y="0"/>
                  </a:lnTo>
                  <a:lnTo>
                    <a:pt x="0" y="2465324"/>
                  </a:lnTo>
                  <a:lnTo>
                    <a:pt x="45720" y="2465324"/>
                  </a:lnTo>
                  <a:lnTo>
                    <a:pt x="91440" y="2465324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71032" y="2606040"/>
              <a:ext cx="45720" cy="2465705"/>
            </a:xfrm>
            <a:custGeom>
              <a:avLst/>
              <a:gdLst/>
              <a:ahLst/>
              <a:cxnLst/>
              <a:rect l="l" t="t" r="r" b="b"/>
              <a:pathLst>
                <a:path w="45720" h="2465704">
                  <a:moveTo>
                    <a:pt x="45720" y="0"/>
                  </a:moveTo>
                  <a:lnTo>
                    <a:pt x="0" y="0"/>
                  </a:lnTo>
                  <a:lnTo>
                    <a:pt x="0" y="2465324"/>
                  </a:lnTo>
                  <a:lnTo>
                    <a:pt x="45720" y="2465324"/>
                  </a:lnTo>
                  <a:lnTo>
                    <a:pt x="45720" y="0"/>
                  </a:lnTo>
                  <a:close/>
                </a:path>
              </a:pathLst>
            </a:custGeom>
            <a:solidFill>
              <a:srgbClr val="9C9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16752" y="2606040"/>
              <a:ext cx="42545" cy="2465705"/>
            </a:xfrm>
            <a:custGeom>
              <a:avLst/>
              <a:gdLst/>
              <a:ahLst/>
              <a:cxnLst/>
              <a:rect l="l" t="t" r="r" b="b"/>
              <a:pathLst>
                <a:path w="42545" h="2465704">
                  <a:moveTo>
                    <a:pt x="42171" y="0"/>
                  </a:moveTo>
                  <a:lnTo>
                    <a:pt x="0" y="0"/>
                  </a:lnTo>
                  <a:lnTo>
                    <a:pt x="0" y="2465324"/>
                  </a:lnTo>
                  <a:lnTo>
                    <a:pt x="42171" y="2465324"/>
                  </a:lnTo>
                  <a:lnTo>
                    <a:pt x="42171" y="0"/>
                  </a:lnTo>
                  <a:close/>
                </a:path>
              </a:pathLst>
            </a:custGeom>
            <a:solidFill>
              <a:srgbClr val="9D9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059423" y="2606040"/>
              <a:ext cx="45720" cy="2465705"/>
            </a:xfrm>
            <a:custGeom>
              <a:avLst/>
              <a:gdLst/>
              <a:ahLst/>
              <a:cxnLst/>
              <a:rect l="l" t="t" r="r" b="b"/>
              <a:pathLst>
                <a:path w="45720" h="2465704">
                  <a:moveTo>
                    <a:pt x="45718" y="0"/>
                  </a:moveTo>
                  <a:lnTo>
                    <a:pt x="0" y="0"/>
                  </a:lnTo>
                  <a:lnTo>
                    <a:pt x="0" y="2465324"/>
                  </a:lnTo>
                  <a:lnTo>
                    <a:pt x="45718" y="2465324"/>
                  </a:lnTo>
                  <a:lnTo>
                    <a:pt x="45718" y="0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05144" y="2606040"/>
              <a:ext cx="45720" cy="2465705"/>
            </a:xfrm>
            <a:custGeom>
              <a:avLst/>
              <a:gdLst/>
              <a:ahLst/>
              <a:cxnLst/>
              <a:rect l="l" t="t" r="r" b="b"/>
              <a:pathLst>
                <a:path w="45720" h="2465704">
                  <a:moveTo>
                    <a:pt x="45718" y="0"/>
                  </a:moveTo>
                  <a:lnTo>
                    <a:pt x="0" y="0"/>
                  </a:lnTo>
                  <a:lnTo>
                    <a:pt x="0" y="2465324"/>
                  </a:lnTo>
                  <a:lnTo>
                    <a:pt x="45718" y="2465324"/>
                  </a:lnTo>
                  <a:lnTo>
                    <a:pt x="45718" y="0"/>
                  </a:lnTo>
                  <a:close/>
                </a:path>
              </a:pathLst>
            </a:custGeom>
            <a:solidFill>
              <a:srgbClr val="A0A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150864" y="2606040"/>
              <a:ext cx="45720" cy="2465705"/>
            </a:xfrm>
            <a:custGeom>
              <a:avLst/>
              <a:gdLst/>
              <a:ahLst/>
              <a:cxnLst/>
              <a:rect l="l" t="t" r="r" b="b"/>
              <a:pathLst>
                <a:path w="45720" h="2465704">
                  <a:moveTo>
                    <a:pt x="45718" y="0"/>
                  </a:moveTo>
                  <a:lnTo>
                    <a:pt x="0" y="0"/>
                  </a:lnTo>
                  <a:lnTo>
                    <a:pt x="0" y="2465324"/>
                  </a:lnTo>
                  <a:lnTo>
                    <a:pt x="45718" y="2465324"/>
                  </a:lnTo>
                  <a:lnTo>
                    <a:pt x="45718" y="0"/>
                  </a:lnTo>
                  <a:close/>
                </a:path>
              </a:pathLst>
            </a:custGeom>
            <a:solidFill>
              <a:srgbClr val="A1A1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196584" y="2606040"/>
              <a:ext cx="42545" cy="2465705"/>
            </a:xfrm>
            <a:custGeom>
              <a:avLst/>
              <a:gdLst/>
              <a:ahLst/>
              <a:cxnLst/>
              <a:rect l="l" t="t" r="r" b="b"/>
              <a:pathLst>
                <a:path w="42545" h="2465704">
                  <a:moveTo>
                    <a:pt x="42171" y="0"/>
                  </a:moveTo>
                  <a:lnTo>
                    <a:pt x="0" y="0"/>
                  </a:lnTo>
                  <a:lnTo>
                    <a:pt x="0" y="2465324"/>
                  </a:lnTo>
                  <a:lnTo>
                    <a:pt x="42171" y="2465324"/>
                  </a:lnTo>
                  <a:lnTo>
                    <a:pt x="42171" y="0"/>
                  </a:lnTo>
                  <a:close/>
                </a:path>
              </a:pathLst>
            </a:custGeom>
            <a:solidFill>
              <a:srgbClr val="A2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39255" y="2606040"/>
              <a:ext cx="45720" cy="2465705"/>
            </a:xfrm>
            <a:custGeom>
              <a:avLst/>
              <a:gdLst/>
              <a:ahLst/>
              <a:cxnLst/>
              <a:rect l="l" t="t" r="r" b="b"/>
              <a:pathLst>
                <a:path w="45720" h="2465704">
                  <a:moveTo>
                    <a:pt x="45718" y="0"/>
                  </a:moveTo>
                  <a:lnTo>
                    <a:pt x="0" y="0"/>
                  </a:lnTo>
                  <a:lnTo>
                    <a:pt x="0" y="2465324"/>
                  </a:lnTo>
                  <a:lnTo>
                    <a:pt x="45718" y="2465324"/>
                  </a:lnTo>
                  <a:lnTo>
                    <a:pt x="45718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84976" y="2606040"/>
              <a:ext cx="45720" cy="2465705"/>
            </a:xfrm>
            <a:custGeom>
              <a:avLst/>
              <a:gdLst/>
              <a:ahLst/>
              <a:cxnLst/>
              <a:rect l="l" t="t" r="r" b="b"/>
              <a:pathLst>
                <a:path w="45720" h="2465704">
                  <a:moveTo>
                    <a:pt x="45718" y="0"/>
                  </a:moveTo>
                  <a:lnTo>
                    <a:pt x="0" y="0"/>
                  </a:lnTo>
                  <a:lnTo>
                    <a:pt x="0" y="2465324"/>
                  </a:lnTo>
                  <a:lnTo>
                    <a:pt x="45718" y="2465324"/>
                  </a:lnTo>
                  <a:lnTo>
                    <a:pt x="45718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330696" y="2606040"/>
              <a:ext cx="45720" cy="2465705"/>
            </a:xfrm>
            <a:custGeom>
              <a:avLst/>
              <a:gdLst/>
              <a:ahLst/>
              <a:cxnLst/>
              <a:rect l="l" t="t" r="r" b="b"/>
              <a:pathLst>
                <a:path w="45720" h="2465704">
                  <a:moveTo>
                    <a:pt x="45718" y="0"/>
                  </a:moveTo>
                  <a:lnTo>
                    <a:pt x="0" y="0"/>
                  </a:lnTo>
                  <a:lnTo>
                    <a:pt x="0" y="2465324"/>
                  </a:lnTo>
                  <a:lnTo>
                    <a:pt x="45718" y="2465324"/>
                  </a:lnTo>
                  <a:lnTo>
                    <a:pt x="45718" y="0"/>
                  </a:lnTo>
                  <a:close/>
                </a:path>
              </a:pathLst>
            </a:custGeom>
            <a:solidFill>
              <a:srgbClr val="A7A7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376415" y="2606040"/>
              <a:ext cx="45720" cy="2465705"/>
            </a:xfrm>
            <a:custGeom>
              <a:avLst/>
              <a:gdLst/>
              <a:ahLst/>
              <a:cxnLst/>
              <a:rect l="l" t="t" r="r" b="b"/>
              <a:pathLst>
                <a:path w="45720" h="2465704">
                  <a:moveTo>
                    <a:pt x="45718" y="0"/>
                  </a:moveTo>
                  <a:lnTo>
                    <a:pt x="0" y="0"/>
                  </a:lnTo>
                  <a:lnTo>
                    <a:pt x="0" y="2465324"/>
                  </a:lnTo>
                  <a:lnTo>
                    <a:pt x="45718" y="2465324"/>
                  </a:lnTo>
                  <a:lnTo>
                    <a:pt x="45718" y="0"/>
                  </a:lnTo>
                  <a:close/>
                </a:path>
              </a:pathLst>
            </a:custGeom>
            <a:solidFill>
              <a:srgbClr val="A8A8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422136" y="2606039"/>
              <a:ext cx="88900" cy="2465705"/>
            </a:xfrm>
            <a:custGeom>
              <a:avLst/>
              <a:gdLst/>
              <a:ahLst/>
              <a:cxnLst/>
              <a:rect l="l" t="t" r="r" b="b"/>
              <a:pathLst>
                <a:path w="88900" h="2465704">
                  <a:moveTo>
                    <a:pt x="42164" y="0"/>
                  </a:moveTo>
                  <a:lnTo>
                    <a:pt x="0" y="0"/>
                  </a:lnTo>
                  <a:lnTo>
                    <a:pt x="0" y="2465324"/>
                  </a:lnTo>
                  <a:lnTo>
                    <a:pt x="42164" y="2465324"/>
                  </a:lnTo>
                  <a:lnTo>
                    <a:pt x="42164" y="0"/>
                  </a:lnTo>
                  <a:close/>
                </a:path>
                <a:path w="88900" h="2465704">
                  <a:moveTo>
                    <a:pt x="88379" y="0"/>
                  </a:moveTo>
                  <a:lnTo>
                    <a:pt x="42672" y="0"/>
                  </a:lnTo>
                  <a:lnTo>
                    <a:pt x="42672" y="2465324"/>
                  </a:lnTo>
                  <a:lnTo>
                    <a:pt x="88379" y="2465324"/>
                  </a:lnTo>
                  <a:lnTo>
                    <a:pt x="88379" y="0"/>
                  </a:lnTo>
                  <a:close/>
                </a:path>
              </a:pathLst>
            </a:custGeom>
            <a:solidFill>
              <a:srgbClr val="AB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510527" y="2606040"/>
              <a:ext cx="45720" cy="2465705"/>
            </a:xfrm>
            <a:custGeom>
              <a:avLst/>
              <a:gdLst/>
              <a:ahLst/>
              <a:cxnLst/>
              <a:rect l="l" t="t" r="r" b="b"/>
              <a:pathLst>
                <a:path w="45720" h="2465704">
                  <a:moveTo>
                    <a:pt x="45718" y="0"/>
                  </a:moveTo>
                  <a:lnTo>
                    <a:pt x="0" y="0"/>
                  </a:lnTo>
                  <a:lnTo>
                    <a:pt x="0" y="2465324"/>
                  </a:lnTo>
                  <a:lnTo>
                    <a:pt x="45718" y="2465324"/>
                  </a:lnTo>
                  <a:lnTo>
                    <a:pt x="45718" y="0"/>
                  </a:lnTo>
                  <a:close/>
                </a:path>
              </a:pathLst>
            </a:custGeom>
            <a:solidFill>
              <a:srgbClr val="AC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556248" y="2606039"/>
              <a:ext cx="91440" cy="2465705"/>
            </a:xfrm>
            <a:custGeom>
              <a:avLst/>
              <a:gdLst/>
              <a:ahLst/>
              <a:cxnLst/>
              <a:rect l="l" t="t" r="r" b="b"/>
              <a:pathLst>
                <a:path w="91440" h="2465704">
                  <a:moveTo>
                    <a:pt x="45707" y="0"/>
                  </a:moveTo>
                  <a:lnTo>
                    <a:pt x="0" y="0"/>
                  </a:lnTo>
                  <a:lnTo>
                    <a:pt x="0" y="2465324"/>
                  </a:lnTo>
                  <a:lnTo>
                    <a:pt x="45707" y="2465324"/>
                  </a:lnTo>
                  <a:lnTo>
                    <a:pt x="45707" y="0"/>
                  </a:lnTo>
                  <a:close/>
                </a:path>
                <a:path w="91440" h="2465704">
                  <a:moveTo>
                    <a:pt x="91427" y="0"/>
                  </a:moveTo>
                  <a:lnTo>
                    <a:pt x="45720" y="0"/>
                  </a:lnTo>
                  <a:lnTo>
                    <a:pt x="45720" y="2465324"/>
                  </a:lnTo>
                  <a:lnTo>
                    <a:pt x="91427" y="2465324"/>
                  </a:lnTo>
                  <a:lnTo>
                    <a:pt x="91427" y="0"/>
                  </a:lnTo>
                  <a:close/>
                </a:path>
              </a:pathLst>
            </a:custGeom>
            <a:solidFill>
              <a:srgbClr val="ADAD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647688" y="2606040"/>
              <a:ext cx="42545" cy="2465705"/>
            </a:xfrm>
            <a:custGeom>
              <a:avLst/>
              <a:gdLst/>
              <a:ahLst/>
              <a:cxnLst/>
              <a:rect l="l" t="t" r="r" b="b"/>
              <a:pathLst>
                <a:path w="42545" h="2465704">
                  <a:moveTo>
                    <a:pt x="42171" y="0"/>
                  </a:moveTo>
                  <a:lnTo>
                    <a:pt x="0" y="0"/>
                  </a:lnTo>
                  <a:lnTo>
                    <a:pt x="0" y="2465324"/>
                  </a:lnTo>
                  <a:lnTo>
                    <a:pt x="42171" y="2465324"/>
                  </a:lnTo>
                  <a:lnTo>
                    <a:pt x="42171" y="0"/>
                  </a:lnTo>
                  <a:close/>
                </a:path>
              </a:pathLst>
            </a:custGeom>
            <a:solidFill>
              <a:srgbClr val="AEAE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690360" y="2606039"/>
              <a:ext cx="226060" cy="2465705"/>
            </a:xfrm>
            <a:custGeom>
              <a:avLst/>
              <a:gdLst/>
              <a:ahLst/>
              <a:cxnLst/>
              <a:rect l="l" t="t" r="r" b="b"/>
              <a:pathLst>
                <a:path w="226059" h="2465704">
                  <a:moveTo>
                    <a:pt x="45707" y="0"/>
                  </a:moveTo>
                  <a:lnTo>
                    <a:pt x="0" y="0"/>
                  </a:lnTo>
                  <a:lnTo>
                    <a:pt x="0" y="2465324"/>
                  </a:lnTo>
                  <a:lnTo>
                    <a:pt x="45707" y="2465324"/>
                  </a:lnTo>
                  <a:lnTo>
                    <a:pt x="45707" y="0"/>
                  </a:lnTo>
                  <a:close/>
                </a:path>
                <a:path w="226059" h="2465704">
                  <a:moveTo>
                    <a:pt x="91427" y="0"/>
                  </a:moveTo>
                  <a:lnTo>
                    <a:pt x="45720" y="0"/>
                  </a:lnTo>
                  <a:lnTo>
                    <a:pt x="45720" y="2465324"/>
                  </a:lnTo>
                  <a:lnTo>
                    <a:pt x="91427" y="2465324"/>
                  </a:lnTo>
                  <a:lnTo>
                    <a:pt x="91427" y="0"/>
                  </a:lnTo>
                  <a:close/>
                </a:path>
                <a:path w="226059" h="2465704">
                  <a:moveTo>
                    <a:pt x="137147" y="0"/>
                  </a:moveTo>
                  <a:lnTo>
                    <a:pt x="91440" y="0"/>
                  </a:lnTo>
                  <a:lnTo>
                    <a:pt x="91440" y="2465324"/>
                  </a:lnTo>
                  <a:lnTo>
                    <a:pt x="137147" y="2465324"/>
                  </a:lnTo>
                  <a:lnTo>
                    <a:pt x="137147" y="0"/>
                  </a:lnTo>
                  <a:close/>
                </a:path>
                <a:path w="226059" h="2465704">
                  <a:moveTo>
                    <a:pt x="179324" y="0"/>
                  </a:moveTo>
                  <a:lnTo>
                    <a:pt x="137160" y="0"/>
                  </a:lnTo>
                  <a:lnTo>
                    <a:pt x="137160" y="2465324"/>
                  </a:lnTo>
                  <a:lnTo>
                    <a:pt x="179324" y="2465324"/>
                  </a:lnTo>
                  <a:lnTo>
                    <a:pt x="179324" y="0"/>
                  </a:lnTo>
                  <a:close/>
                </a:path>
                <a:path w="226059" h="2465704">
                  <a:moveTo>
                    <a:pt x="225539" y="0"/>
                  </a:moveTo>
                  <a:lnTo>
                    <a:pt x="179832" y="0"/>
                  </a:lnTo>
                  <a:lnTo>
                    <a:pt x="179832" y="2465324"/>
                  </a:lnTo>
                  <a:lnTo>
                    <a:pt x="225539" y="2465324"/>
                  </a:lnTo>
                  <a:lnTo>
                    <a:pt x="225539" y="0"/>
                  </a:lnTo>
                  <a:close/>
                </a:path>
              </a:pathLst>
            </a:custGeom>
            <a:solidFill>
              <a:srgbClr val="AFAF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915912" y="2606039"/>
              <a:ext cx="91440" cy="2465705"/>
            </a:xfrm>
            <a:custGeom>
              <a:avLst/>
              <a:gdLst/>
              <a:ahLst/>
              <a:cxnLst/>
              <a:rect l="l" t="t" r="r" b="b"/>
              <a:pathLst>
                <a:path w="91440" h="2465704">
                  <a:moveTo>
                    <a:pt x="45707" y="0"/>
                  </a:moveTo>
                  <a:lnTo>
                    <a:pt x="0" y="0"/>
                  </a:lnTo>
                  <a:lnTo>
                    <a:pt x="0" y="2465324"/>
                  </a:lnTo>
                  <a:lnTo>
                    <a:pt x="45707" y="2465324"/>
                  </a:lnTo>
                  <a:lnTo>
                    <a:pt x="45707" y="0"/>
                  </a:lnTo>
                  <a:close/>
                </a:path>
                <a:path w="91440" h="2465704">
                  <a:moveTo>
                    <a:pt x="91427" y="0"/>
                  </a:moveTo>
                  <a:lnTo>
                    <a:pt x="45720" y="0"/>
                  </a:lnTo>
                  <a:lnTo>
                    <a:pt x="45720" y="2465324"/>
                  </a:lnTo>
                  <a:lnTo>
                    <a:pt x="91427" y="2465324"/>
                  </a:lnTo>
                  <a:lnTo>
                    <a:pt x="91427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007352" y="2606039"/>
              <a:ext cx="226060" cy="2465705"/>
            </a:xfrm>
            <a:custGeom>
              <a:avLst/>
              <a:gdLst/>
              <a:ahLst/>
              <a:cxnLst/>
              <a:rect l="l" t="t" r="r" b="b"/>
              <a:pathLst>
                <a:path w="226059" h="2465704">
                  <a:moveTo>
                    <a:pt x="45707" y="0"/>
                  </a:moveTo>
                  <a:lnTo>
                    <a:pt x="0" y="0"/>
                  </a:lnTo>
                  <a:lnTo>
                    <a:pt x="0" y="2465324"/>
                  </a:lnTo>
                  <a:lnTo>
                    <a:pt x="45707" y="2465324"/>
                  </a:lnTo>
                  <a:lnTo>
                    <a:pt x="45707" y="0"/>
                  </a:lnTo>
                  <a:close/>
                </a:path>
                <a:path w="226059" h="2465704">
                  <a:moveTo>
                    <a:pt x="87884" y="0"/>
                  </a:moveTo>
                  <a:lnTo>
                    <a:pt x="45720" y="0"/>
                  </a:lnTo>
                  <a:lnTo>
                    <a:pt x="45720" y="2465324"/>
                  </a:lnTo>
                  <a:lnTo>
                    <a:pt x="87884" y="2465324"/>
                  </a:lnTo>
                  <a:lnTo>
                    <a:pt x="87884" y="0"/>
                  </a:lnTo>
                  <a:close/>
                </a:path>
                <a:path w="226059" h="2465704">
                  <a:moveTo>
                    <a:pt x="134099" y="0"/>
                  </a:moveTo>
                  <a:lnTo>
                    <a:pt x="88392" y="0"/>
                  </a:lnTo>
                  <a:lnTo>
                    <a:pt x="88392" y="2465324"/>
                  </a:lnTo>
                  <a:lnTo>
                    <a:pt x="134099" y="2465324"/>
                  </a:lnTo>
                  <a:lnTo>
                    <a:pt x="134099" y="0"/>
                  </a:lnTo>
                  <a:close/>
                </a:path>
                <a:path w="226059" h="2465704">
                  <a:moveTo>
                    <a:pt x="179819" y="0"/>
                  </a:moveTo>
                  <a:lnTo>
                    <a:pt x="134112" y="0"/>
                  </a:lnTo>
                  <a:lnTo>
                    <a:pt x="134112" y="2465324"/>
                  </a:lnTo>
                  <a:lnTo>
                    <a:pt x="179819" y="2465324"/>
                  </a:lnTo>
                  <a:lnTo>
                    <a:pt x="179819" y="0"/>
                  </a:lnTo>
                  <a:close/>
                </a:path>
                <a:path w="226059" h="2465704">
                  <a:moveTo>
                    <a:pt x="225539" y="0"/>
                  </a:moveTo>
                  <a:lnTo>
                    <a:pt x="179832" y="0"/>
                  </a:lnTo>
                  <a:lnTo>
                    <a:pt x="179832" y="2465324"/>
                  </a:lnTo>
                  <a:lnTo>
                    <a:pt x="225539" y="2465324"/>
                  </a:lnTo>
                  <a:lnTo>
                    <a:pt x="225539" y="0"/>
                  </a:lnTo>
                  <a:close/>
                </a:path>
              </a:pathLst>
            </a:custGeom>
            <a:solidFill>
              <a:srgbClr val="AFAF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232903" y="2606040"/>
              <a:ext cx="42545" cy="2465705"/>
            </a:xfrm>
            <a:custGeom>
              <a:avLst/>
              <a:gdLst/>
              <a:ahLst/>
              <a:cxnLst/>
              <a:rect l="l" t="t" r="r" b="b"/>
              <a:pathLst>
                <a:path w="42545" h="2465704">
                  <a:moveTo>
                    <a:pt x="42171" y="0"/>
                  </a:moveTo>
                  <a:lnTo>
                    <a:pt x="0" y="0"/>
                  </a:lnTo>
                  <a:lnTo>
                    <a:pt x="0" y="2465324"/>
                  </a:lnTo>
                  <a:lnTo>
                    <a:pt x="42171" y="2465324"/>
                  </a:lnTo>
                  <a:lnTo>
                    <a:pt x="42171" y="0"/>
                  </a:lnTo>
                  <a:close/>
                </a:path>
              </a:pathLst>
            </a:custGeom>
            <a:solidFill>
              <a:srgbClr val="AEAE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275576" y="2606039"/>
              <a:ext cx="91440" cy="2465705"/>
            </a:xfrm>
            <a:custGeom>
              <a:avLst/>
              <a:gdLst/>
              <a:ahLst/>
              <a:cxnLst/>
              <a:rect l="l" t="t" r="r" b="b"/>
              <a:pathLst>
                <a:path w="91440" h="2465704">
                  <a:moveTo>
                    <a:pt x="45707" y="0"/>
                  </a:moveTo>
                  <a:lnTo>
                    <a:pt x="0" y="0"/>
                  </a:lnTo>
                  <a:lnTo>
                    <a:pt x="0" y="2465324"/>
                  </a:lnTo>
                  <a:lnTo>
                    <a:pt x="45707" y="2465324"/>
                  </a:lnTo>
                  <a:lnTo>
                    <a:pt x="45707" y="0"/>
                  </a:lnTo>
                  <a:close/>
                </a:path>
                <a:path w="91440" h="2465704">
                  <a:moveTo>
                    <a:pt x="91427" y="0"/>
                  </a:moveTo>
                  <a:lnTo>
                    <a:pt x="45720" y="0"/>
                  </a:lnTo>
                  <a:lnTo>
                    <a:pt x="45720" y="2465324"/>
                  </a:lnTo>
                  <a:lnTo>
                    <a:pt x="91427" y="2465324"/>
                  </a:lnTo>
                  <a:lnTo>
                    <a:pt x="91427" y="0"/>
                  </a:lnTo>
                  <a:close/>
                </a:path>
              </a:pathLst>
            </a:custGeom>
            <a:solidFill>
              <a:srgbClr val="ADAD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367015" y="2606040"/>
              <a:ext cx="45720" cy="2465705"/>
            </a:xfrm>
            <a:custGeom>
              <a:avLst/>
              <a:gdLst/>
              <a:ahLst/>
              <a:cxnLst/>
              <a:rect l="l" t="t" r="r" b="b"/>
              <a:pathLst>
                <a:path w="45720" h="2465704">
                  <a:moveTo>
                    <a:pt x="45718" y="0"/>
                  </a:moveTo>
                  <a:lnTo>
                    <a:pt x="0" y="0"/>
                  </a:lnTo>
                  <a:lnTo>
                    <a:pt x="0" y="2465324"/>
                  </a:lnTo>
                  <a:lnTo>
                    <a:pt x="45718" y="2465324"/>
                  </a:lnTo>
                  <a:lnTo>
                    <a:pt x="45718" y="0"/>
                  </a:lnTo>
                  <a:close/>
                </a:path>
              </a:pathLst>
            </a:custGeom>
            <a:solidFill>
              <a:srgbClr val="AC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12736" y="2606039"/>
              <a:ext cx="88265" cy="2465705"/>
            </a:xfrm>
            <a:custGeom>
              <a:avLst/>
              <a:gdLst/>
              <a:ahLst/>
              <a:cxnLst/>
              <a:rect l="l" t="t" r="r" b="b"/>
              <a:pathLst>
                <a:path w="88265" h="2465704">
                  <a:moveTo>
                    <a:pt x="45707" y="0"/>
                  </a:moveTo>
                  <a:lnTo>
                    <a:pt x="0" y="0"/>
                  </a:lnTo>
                  <a:lnTo>
                    <a:pt x="0" y="2465324"/>
                  </a:lnTo>
                  <a:lnTo>
                    <a:pt x="45707" y="2465324"/>
                  </a:lnTo>
                  <a:lnTo>
                    <a:pt x="45707" y="0"/>
                  </a:lnTo>
                  <a:close/>
                </a:path>
                <a:path w="88265" h="2465704">
                  <a:moveTo>
                    <a:pt x="87884" y="0"/>
                  </a:moveTo>
                  <a:lnTo>
                    <a:pt x="45720" y="0"/>
                  </a:lnTo>
                  <a:lnTo>
                    <a:pt x="45720" y="2465324"/>
                  </a:lnTo>
                  <a:lnTo>
                    <a:pt x="87884" y="2465324"/>
                  </a:lnTo>
                  <a:lnTo>
                    <a:pt x="87884" y="0"/>
                  </a:lnTo>
                  <a:close/>
                </a:path>
              </a:pathLst>
            </a:custGeom>
            <a:solidFill>
              <a:srgbClr val="AB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501127" y="2606040"/>
              <a:ext cx="45720" cy="2465705"/>
            </a:xfrm>
            <a:custGeom>
              <a:avLst/>
              <a:gdLst/>
              <a:ahLst/>
              <a:cxnLst/>
              <a:rect l="l" t="t" r="r" b="b"/>
              <a:pathLst>
                <a:path w="45720" h="2465704">
                  <a:moveTo>
                    <a:pt x="45718" y="0"/>
                  </a:moveTo>
                  <a:lnTo>
                    <a:pt x="0" y="0"/>
                  </a:lnTo>
                  <a:lnTo>
                    <a:pt x="0" y="2465324"/>
                  </a:lnTo>
                  <a:lnTo>
                    <a:pt x="45718" y="2465324"/>
                  </a:lnTo>
                  <a:lnTo>
                    <a:pt x="45718" y="0"/>
                  </a:lnTo>
                  <a:close/>
                </a:path>
              </a:pathLst>
            </a:custGeom>
            <a:solidFill>
              <a:srgbClr val="A8A8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546848" y="2606040"/>
              <a:ext cx="45720" cy="2465705"/>
            </a:xfrm>
            <a:custGeom>
              <a:avLst/>
              <a:gdLst/>
              <a:ahLst/>
              <a:cxnLst/>
              <a:rect l="l" t="t" r="r" b="b"/>
              <a:pathLst>
                <a:path w="45720" h="2465704">
                  <a:moveTo>
                    <a:pt x="45718" y="0"/>
                  </a:moveTo>
                  <a:lnTo>
                    <a:pt x="0" y="0"/>
                  </a:lnTo>
                  <a:lnTo>
                    <a:pt x="0" y="2465324"/>
                  </a:lnTo>
                  <a:lnTo>
                    <a:pt x="45718" y="2465324"/>
                  </a:lnTo>
                  <a:lnTo>
                    <a:pt x="45718" y="0"/>
                  </a:lnTo>
                  <a:close/>
                </a:path>
              </a:pathLst>
            </a:custGeom>
            <a:solidFill>
              <a:srgbClr val="A7A7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592567" y="2606040"/>
              <a:ext cx="45720" cy="2465705"/>
            </a:xfrm>
            <a:custGeom>
              <a:avLst/>
              <a:gdLst/>
              <a:ahLst/>
              <a:cxnLst/>
              <a:rect l="l" t="t" r="r" b="b"/>
              <a:pathLst>
                <a:path w="45720" h="2465704">
                  <a:moveTo>
                    <a:pt x="45718" y="0"/>
                  </a:moveTo>
                  <a:lnTo>
                    <a:pt x="0" y="0"/>
                  </a:lnTo>
                  <a:lnTo>
                    <a:pt x="0" y="2465324"/>
                  </a:lnTo>
                  <a:lnTo>
                    <a:pt x="45718" y="2465324"/>
                  </a:lnTo>
                  <a:lnTo>
                    <a:pt x="45718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638287" y="2606040"/>
              <a:ext cx="45720" cy="2465705"/>
            </a:xfrm>
            <a:custGeom>
              <a:avLst/>
              <a:gdLst/>
              <a:ahLst/>
              <a:cxnLst/>
              <a:rect l="l" t="t" r="r" b="b"/>
              <a:pathLst>
                <a:path w="45720" h="2465704">
                  <a:moveTo>
                    <a:pt x="45718" y="0"/>
                  </a:moveTo>
                  <a:lnTo>
                    <a:pt x="0" y="0"/>
                  </a:lnTo>
                  <a:lnTo>
                    <a:pt x="0" y="2465324"/>
                  </a:lnTo>
                  <a:lnTo>
                    <a:pt x="45718" y="2465324"/>
                  </a:lnTo>
                  <a:lnTo>
                    <a:pt x="45718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684008" y="2606040"/>
              <a:ext cx="42545" cy="2465705"/>
            </a:xfrm>
            <a:custGeom>
              <a:avLst/>
              <a:gdLst/>
              <a:ahLst/>
              <a:cxnLst/>
              <a:rect l="l" t="t" r="r" b="b"/>
              <a:pathLst>
                <a:path w="42545" h="2465704">
                  <a:moveTo>
                    <a:pt x="42171" y="0"/>
                  </a:moveTo>
                  <a:lnTo>
                    <a:pt x="0" y="0"/>
                  </a:lnTo>
                  <a:lnTo>
                    <a:pt x="0" y="2465324"/>
                  </a:lnTo>
                  <a:lnTo>
                    <a:pt x="42171" y="2465324"/>
                  </a:lnTo>
                  <a:lnTo>
                    <a:pt x="42171" y="0"/>
                  </a:lnTo>
                  <a:close/>
                </a:path>
              </a:pathLst>
            </a:custGeom>
            <a:solidFill>
              <a:srgbClr val="A2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726679" y="2606040"/>
              <a:ext cx="45720" cy="2465705"/>
            </a:xfrm>
            <a:custGeom>
              <a:avLst/>
              <a:gdLst/>
              <a:ahLst/>
              <a:cxnLst/>
              <a:rect l="l" t="t" r="r" b="b"/>
              <a:pathLst>
                <a:path w="45720" h="2465704">
                  <a:moveTo>
                    <a:pt x="45718" y="0"/>
                  </a:moveTo>
                  <a:lnTo>
                    <a:pt x="0" y="0"/>
                  </a:lnTo>
                  <a:lnTo>
                    <a:pt x="0" y="2465324"/>
                  </a:lnTo>
                  <a:lnTo>
                    <a:pt x="45718" y="2465324"/>
                  </a:lnTo>
                  <a:lnTo>
                    <a:pt x="45718" y="0"/>
                  </a:lnTo>
                  <a:close/>
                </a:path>
              </a:pathLst>
            </a:custGeom>
            <a:solidFill>
              <a:srgbClr val="A1A1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772399" y="2606040"/>
              <a:ext cx="45720" cy="2465705"/>
            </a:xfrm>
            <a:custGeom>
              <a:avLst/>
              <a:gdLst/>
              <a:ahLst/>
              <a:cxnLst/>
              <a:rect l="l" t="t" r="r" b="b"/>
              <a:pathLst>
                <a:path w="45720" h="2465704">
                  <a:moveTo>
                    <a:pt x="45718" y="0"/>
                  </a:moveTo>
                  <a:lnTo>
                    <a:pt x="0" y="0"/>
                  </a:lnTo>
                  <a:lnTo>
                    <a:pt x="0" y="2465324"/>
                  </a:lnTo>
                  <a:lnTo>
                    <a:pt x="45718" y="2465324"/>
                  </a:lnTo>
                  <a:lnTo>
                    <a:pt x="45718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818120" y="2606040"/>
              <a:ext cx="45720" cy="2465705"/>
            </a:xfrm>
            <a:custGeom>
              <a:avLst/>
              <a:gdLst/>
              <a:ahLst/>
              <a:cxnLst/>
              <a:rect l="l" t="t" r="r" b="b"/>
              <a:pathLst>
                <a:path w="45720" h="2465704">
                  <a:moveTo>
                    <a:pt x="45718" y="0"/>
                  </a:moveTo>
                  <a:lnTo>
                    <a:pt x="0" y="0"/>
                  </a:lnTo>
                  <a:lnTo>
                    <a:pt x="0" y="2465324"/>
                  </a:lnTo>
                  <a:lnTo>
                    <a:pt x="45718" y="2465324"/>
                  </a:lnTo>
                  <a:lnTo>
                    <a:pt x="45718" y="0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863839" y="2606040"/>
              <a:ext cx="42545" cy="2465705"/>
            </a:xfrm>
            <a:custGeom>
              <a:avLst/>
              <a:gdLst/>
              <a:ahLst/>
              <a:cxnLst/>
              <a:rect l="l" t="t" r="r" b="b"/>
              <a:pathLst>
                <a:path w="42545" h="2465704">
                  <a:moveTo>
                    <a:pt x="42171" y="0"/>
                  </a:moveTo>
                  <a:lnTo>
                    <a:pt x="0" y="0"/>
                  </a:lnTo>
                  <a:lnTo>
                    <a:pt x="0" y="2465324"/>
                  </a:lnTo>
                  <a:lnTo>
                    <a:pt x="42171" y="2465324"/>
                  </a:lnTo>
                  <a:lnTo>
                    <a:pt x="42171" y="0"/>
                  </a:lnTo>
                  <a:close/>
                </a:path>
              </a:pathLst>
            </a:custGeom>
            <a:solidFill>
              <a:srgbClr val="9D9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906512" y="2606040"/>
              <a:ext cx="45720" cy="2465705"/>
            </a:xfrm>
            <a:custGeom>
              <a:avLst/>
              <a:gdLst/>
              <a:ahLst/>
              <a:cxnLst/>
              <a:rect l="l" t="t" r="r" b="b"/>
              <a:pathLst>
                <a:path w="45720" h="2465704">
                  <a:moveTo>
                    <a:pt x="45718" y="0"/>
                  </a:moveTo>
                  <a:lnTo>
                    <a:pt x="0" y="0"/>
                  </a:lnTo>
                  <a:lnTo>
                    <a:pt x="0" y="2465324"/>
                  </a:lnTo>
                  <a:lnTo>
                    <a:pt x="45718" y="2465324"/>
                  </a:lnTo>
                  <a:lnTo>
                    <a:pt x="45718" y="0"/>
                  </a:lnTo>
                  <a:close/>
                </a:path>
              </a:pathLst>
            </a:custGeom>
            <a:solidFill>
              <a:srgbClr val="9C9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952232" y="2606039"/>
              <a:ext cx="91440" cy="2465705"/>
            </a:xfrm>
            <a:custGeom>
              <a:avLst/>
              <a:gdLst/>
              <a:ahLst/>
              <a:cxnLst/>
              <a:rect l="l" t="t" r="r" b="b"/>
              <a:pathLst>
                <a:path w="91440" h="2465704">
                  <a:moveTo>
                    <a:pt x="45707" y="0"/>
                  </a:moveTo>
                  <a:lnTo>
                    <a:pt x="0" y="0"/>
                  </a:lnTo>
                  <a:lnTo>
                    <a:pt x="0" y="2465324"/>
                  </a:lnTo>
                  <a:lnTo>
                    <a:pt x="45707" y="2465324"/>
                  </a:lnTo>
                  <a:lnTo>
                    <a:pt x="45707" y="0"/>
                  </a:lnTo>
                  <a:close/>
                </a:path>
                <a:path w="91440" h="2465704">
                  <a:moveTo>
                    <a:pt x="91427" y="0"/>
                  </a:moveTo>
                  <a:lnTo>
                    <a:pt x="45720" y="0"/>
                  </a:lnTo>
                  <a:lnTo>
                    <a:pt x="45720" y="2465324"/>
                  </a:lnTo>
                  <a:lnTo>
                    <a:pt x="91427" y="2465324"/>
                  </a:lnTo>
                  <a:lnTo>
                    <a:pt x="91427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043672" y="2606040"/>
              <a:ext cx="45720" cy="2465705"/>
            </a:xfrm>
            <a:custGeom>
              <a:avLst/>
              <a:gdLst/>
              <a:ahLst/>
              <a:cxnLst/>
              <a:rect l="l" t="t" r="r" b="b"/>
              <a:pathLst>
                <a:path w="45720" h="2465704">
                  <a:moveTo>
                    <a:pt x="45718" y="0"/>
                  </a:moveTo>
                  <a:lnTo>
                    <a:pt x="0" y="0"/>
                  </a:lnTo>
                  <a:lnTo>
                    <a:pt x="0" y="2465324"/>
                  </a:lnTo>
                  <a:lnTo>
                    <a:pt x="45718" y="2465324"/>
                  </a:lnTo>
                  <a:lnTo>
                    <a:pt x="45718" y="0"/>
                  </a:lnTo>
                  <a:close/>
                </a:path>
              </a:pathLst>
            </a:custGeom>
            <a:solidFill>
              <a:srgbClr val="9696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089391" y="2606040"/>
              <a:ext cx="42545" cy="2465705"/>
            </a:xfrm>
            <a:custGeom>
              <a:avLst/>
              <a:gdLst/>
              <a:ahLst/>
              <a:cxnLst/>
              <a:rect l="l" t="t" r="r" b="b"/>
              <a:pathLst>
                <a:path w="42545" h="2465704">
                  <a:moveTo>
                    <a:pt x="42171" y="0"/>
                  </a:moveTo>
                  <a:lnTo>
                    <a:pt x="0" y="0"/>
                  </a:lnTo>
                  <a:lnTo>
                    <a:pt x="0" y="2465324"/>
                  </a:lnTo>
                  <a:lnTo>
                    <a:pt x="42171" y="2465324"/>
                  </a:lnTo>
                  <a:lnTo>
                    <a:pt x="42171" y="0"/>
                  </a:lnTo>
                  <a:close/>
                </a:path>
              </a:pathLst>
            </a:custGeom>
            <a:solidFill>
              <a:srgbClr val="949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132063" y="2606040"/>
              <a:ext cx="45720" cy="2465705"/>
            </a:xfrm>
            <a:custGeom>
              <a:avLst/>
              <a:gdLst/>
              <a:ahLst/>
              <a:cxnLst/>
              <a:rect l="l" t="t" r="r" b="b"/>
              <a:pathLst>
                <a:path w="45720" h="2465704">
                  <a:moveTo>
                    <a:pt x="45718" y="0"/>
                  </a:moveTo>
                  <a:lnTo>
                    <a:pt x="0" y="0"/>
                  </a:lnTo>
                  <a:lnTo>
                    <a:pt x="0" y="2465324"/>
                  </a:lnTo>
                  <a:lnTo>
                    <a:pt x="45718" y="2465324"/>
                  </a:lnTo>
                  <a:lnTo>
                    <a:pt x="45718" y="0"/>
                  </a:lnTo>
                  <a:close/>
                </a:path>
              </a:pathLst>
            </a:custGeom>
            <a:solidFill>
              <a:srgbClr val="9393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177784" y="2606040"/>
              <a:ext cx="45720" cy="2465705"/>
            </a:xfrm>
            <a:custGeom>
              <a:avLst/>
              <a:gdLst/>
              <a:ahLst/>
              <a:cxnLst/>
              <a:rect l="l" t="t" r="r" b="b"/>
              <a:pathLst>
                <a:path w="45720" h="2465704">
                  <a:moveTo>
                    <a:pt x="45718" y="0"/>
                  </a:moveTo>
                  <a:lnTo>
                    <a:pt x="0" y="0"/>
                  </a:lnTo>
                  <a:lnTo>
                    <a:pt x="0" y="2465324"/>
                  </a:lnTo>
                  <a:lnTo>
                    <a:pt x="45718" y="2465324"/>
                  </a:lnTo>
                  <a:lnTo>
                    <a:pt x="45718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223503" y="2606040"/>
              <a:ext cx="45720" cy="2465705"/>
            </a:xfrm>
            <a:custGeom>
              <a:avLst/>
              <a:gdLst/>
              <a:ahLst/>
              <a:cxnLst/>
              <a:rect l="l" t="t" r="r" b="b"/>
              <a:pathLst>
                <a:path w="45720" h="2465704">
                  <a:moveTo>
                    <a:pt x="45718" y="0"/>
                  </a:moveTo>
                  <a:lnTo>
                    <a:pt x="0" y="0"/>
                  </a:lnTo>
                  <a:lnTo>
                    <a:pt x="0" y="2465324"/>
                  </a:lnTo>
                  <a:lnTo>
                    <a:pt x="45718" y="2465324"/>
                  </a:lnTo>
                  <a:lnTo>
                    <a:pt x="45718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269224" y="2606039"/>
              <a:ext cx="88265" cy="2465705"/>
            </a:xfrm>
            <a:custGeom>
              <a:avLst/>
              <a:gdLst/>
              <a:ahLst/>
              <a:cxnLst/>
              <a:rect l="l" t="t" r="r" b="b"/>
              <a:pathLst>
                <a:path w="88265" h="2465704">
                  <a:moveTo>
                    <a:pt x="45707" y="0"/>
                  </a:moveTo>
                  <a:lnTo>
                    <a:pt x="0" y="0"/>
                  </a:lnTo>
                  <a:lnTo>
                    <a:pt x="0" y="2465324"/>
                  </a:lnTo>
                  <a:lnTo>
                    <a:pt x="45707" y="2465324"/>
                  </a:lnTo>
                  <a:lnTo>
                    <a:pt x="45707" y="0"/>
                  </a:lnTo>
                  <a:close/>
                </a:path>
                <a:path w="88265" h="2465704">
                  <a:moveTo>
                    <a:pt x="87884" y="0"/>
                  </a:moveTo>
                  <a:lnTo>
                    <a:pt x="45720" y="0"/>
                  </a:lnTo>
                  <a:lnTo>
                    <a:pt x="45720" y="2465324"/>
                  </a:lnTo>
                  <a:lnTo>
                    <a:pt x="87884" y="2465324"/>
                  </a:lnTo>
                  <a:lnTo>
                    <a:pt x="87884" y="0"/>
                  </a:lnTo>
                  <a:close/>
                </a:path>
              </a:pathLst>
            </a:custGeom>
            <a:solidFill>
              <a:srgbClr val="909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357616" y="2606039"/>
              <a:ext cx="137160" cy="2465705"/>
            </a:xfrm>
            <a:custGeom>
              <a:avLst/>
              <a:gdLst/>
              <a:ahLst/>
              <a:cxnLst/>
              <a:rect l="l" t="t" r="r" b="b"/>
              <a:pathLst>
                <a:path w="137159" h="2465704">
                  <a:moveTo>
                    <a:pt x="45707" y="0"/>
                  </a:moveTo>
                  <a:lnTo>
                    <a:pt x="0" y="0"/>
                  </a:lnTo>
                  <a:lnTo>
                    <a:pt x="0" y="2465324"/>
                  </a:lnTo>
                  <a:lnTo>
                    <a:pt x="45707" y="2465324"/>
                  </a:lnTo>
                  <a:lnTo>
                    <a:pt x="45707" y="0"/>
                  </a:lnTo>
                  <a:close/>
                </a:path>
                <a:path w="137159" h="2465704">
                  <a:moveTo>
                    <a:pt x="91427" y="0"/>
                  </a:moveTo>
                  <a:lnTo>
                    <a:pt x="45720" y="0"/>
                  </a:lnTo>
                  <a:lnTo>
                    <a:pt x="45720" y="2465324"/>
                  </a:lnTo>
                  <a:lnTo>
                    <a:pt x="91427" y="2465324"/>
                  </a:lnTo>
                  <a:lnTo>
                    <a:pt x="91427" y="0"/>
                  </a:lnTo>
                  <a:close/>
                </a:path>
                <a:path w="137159" h="2465704">
                  <a:moveTo>
                    <a:pt x="137147" y="0"/>
                  </a:moveTo>
                  <a:lnTo>
                    <a:pt x="91440" y="0"/>
                  </a:lnTo>
                  <a:lnTo>
                    <a:pt x="91440" y="2465324"/>
                  </a:lnTo>
                  <a:lnTo>
                    <a:pt x="137147" y="2465324"/>
                  </a:lnTo>
                  <a:lnTo>
                    <a:pt x="137147" y="0"/>
                  </a:lnTo>
                  <a:close/>
                </a:path>
              </a:pathLst>
            </a:custGeom>
            <a:solidFill>
              <a:srgbClr val="8F8F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494776" y="2606039"/>
              <a:ext cx="134620" cy="2465705"/>
            </a:xfrm>
            <a:custGeom>
              <a:avLst/>
              <a:gdLst/>
              <a:ahLst/>
              <a:cxnLst/>
              <a:rect l="l" t="t" r="r" b="b"/>
              <a:pathLst>
                <a:path w="134620" h="2465704">
                  <a:moveTo>
                    <a:pt x="42164" y="0"/>
                  </a:moveTo>
                  <a:lnTo>
                    <a:pt x="0" y="0"/>
                  </a:lnTo>
                  <a:lnTo>
                    <a:pt x="0" y="2465324"/>
                  </a:lnTo>
                  <a:lnTo>
                    <a:pt x="42164" y="2465324"/>
                  </a:lnTo>
                  <a:lnTo>
                    <a:pt x="42164" y="0"/>
                  </a:lnTo>
                  <a:close/>
                </a:path>
                <a:path w="134620" h="2465704">
                  <a:moveTo>
                    <a:pt x="88379" y="0"/>
                  </a:moveTo>
                  <a:lnTo>
                    <a:pt x="42672" y="0"/>
                  </a:lnTo>
                  <a:lnTo>
                    <a:pt x="42672" y="2465324"/>
                  </a:lnTo>
                  <a:lnTo>
                    <a:pt x="88379" y="2465324"/>
                  </a:lnTo>
                  <a:lnTo>
                    <a:pt x="88379" y="0"/>
                  </a:lnTo>
                  <a:close/>
                </a:path>
                <a:path w="134620" h="2465704">
                  <a:moveTo>
                    <a:pt x="134099" y="0"/>
                  </a:moveTo>
                  <a:lnTo>
                    <a:pt x="88392" y="0"/>
                  </a:lnTo>
                  <a:lnTo>
                    <a:pt x="88392" y="2465324"/>
                  </a:lnTo>
                  <a:lnTo>
                    <a:pt x="134099" y="2465324"/>
                  </a:lnTo>
                  <a:lnTo>
                    <a:pt x="134099" y="0"/>
                  </a:lnTo>
                  <a:close/>
                </a:path>
              </a:pathLst>
            </a:custGeom>
            <a:solidFill>
              <a:srgbClr val="8E8E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294376" y="1770887"/>
              <a:ext cx="3334385" cy="4114800"/>
            </a:xfrm>
            <a:custGeom>
              <a:avLst/>
              <a:gdLst/>
              <a:ahLst/>
              <a:cxnLst/>
              <a:rect l="l" t="t" r="r" b="b"/>
              <a:pathLst>
                <a:path w="3334384" h="4114800">
                  <a:moveTo>
                    <a:pt x="3334004" y="3325114"/>
                  </a:moveTo>
                  <a:lnTo>
                    <a:pt x="3323336" y="3235325"/>
                  </a:lnTo>
                  <a:lnTo>
                    <a:pt x="3304667" y="3176905"/>
                  </a:lnTo>
                  <a:lnTo>
                    <a:pt x="3277108" y="3120136"/>
                  </a:lnTo>
                  <a:lnTo>
                    <a:pt x="3241167" y="3064891"/>
                  </a:lnTo>
                  <a:lnTo>
                    <a:pt x="3196971" y="3011551"/>
                  </a:lnTo>
                  <a:lnTo>
                    <a:pt x="3145028" y="2959989"/>
                  </a:lnTo>
                  <a:lnTo>
                    <a:pt x="3085719" y="2910713"/>
                  </a:lnTo>
                  <a:lnTo>
                    <a:pt x="3053334" y="2886964"/>
                  </a:lnTo>
                  <a:lnTo>
                    <a:pt x="3019298" y="2863723"/>
                  </a:lnTo>
                  <a:lnTo>
                    <a:pt x="2983484" y="2841117"/>
                  </a:lnTo>
                  <a:lnTo>
                    <a:pt x="2946019" y="2819146"/>
                  </a:lnTo>
                  <a:lnTo>
                    <a:pt x="2907030" y="2797810"/>
                  </a:lnTo>
                  <a:lnTo>
                    <a:pt x="2866390" y="2777236"/>
                  </a:lnTo>
                  <a:lnTo>
                    <a:pt x="2824353" y="2757297"/>
                  </a:lnTo>
                  <a:lnTo>
                    <a:pt x="2780792" y="2738120"/>
                  </a:lnTo>
                  <a:lnTo>
                    <a:pt x="2735707" y="2719578"/>
                  </a:lnTo>
                  <a:lnTo>
                    <a:pt x="2689352" y="2701925"/>
                  </a:lnTo>
                  <a:lnTo>
                    <a:pt x="2641600" y="2684907"/>
                  </a:lnTo>
                  <a:lnTo>
                    <a:pt x="2592578" y="2668778"/>
                  </a:lnTo>
                  <a:lnTo>
                    <a:pt x="2542413" y="2653538"/>
                  </a:lnTo>
                  <a:lnTo>
                    <a:pt x="2490851" y="2639060"/>
                  </a:lnTo>
                  <a:lnTo>
                    <a:pt x="2438146" y="2625344"/>
                  </a:lnTo>
                  <a:lnTo>
                    <a:pt x="2384425" y="2612644"/>
                  </a:lnTo>
                  <a:lnTo>
                    <a:pt x="2329561" y="2600833"/>
                  </a:lnTo>
                  <a:lnTo>
                    <a:pt x="2273681" y="2589911"/>
                  </a:lnTo>
                  <a:lnTo>
                    <a:pt x="2216785" y="2579878"/>
                  </a:lnTo>
                  <a:lnTo>
                    <a:pt x="2158873" y="2570861"/>
                  </a:lnTo>
                  <a:lnTo>
                    <a:pt x="2100199" y="2562860"/>
                  </a:lnTo>
                  <a:lnTo>
                    <a:pt x="2040509" y="2555875"/>
                  </a:lnTo>
                  <a:lnTo>
                    <a:pt x="1980057" y="2549906"/>
                  </a:lnTo>
                  <a:lnTo>
                    <a:pt x="1918843" y="2544953"/>
                  </a:lnTo>
                  <a:lnTo>
                    <a:pt x="1856867" y="2541016"/>
                  </a:lnTo>
                  <a:lnTo>
                    <a:pt x="1794256" y="2538222"/>
                  </a:lnTo>
                  <a:lnTo>
                    <a:pt x="1730883" y="2536444"/>
                  </a:lnTo>
                  <a:lnTo>
                    <a:pt x="1667002" y="2535936"/>
                  </a:lnTo>
                  <a:lnTo>
                    <a:pt x="1603121" y="2536444"/>
                  </a:lnTo>
                  <a:lnTo>
                    <a:pt x="1539748" y="2538222"/>
                  </a:lnTo>
                  <a:lnTo>
                    <a:pt x="1477137" y="2541016"/>
                  </a:lnTo>
                  <a:lnTo>
                    <a:pt x="1415161" y="2544953"/>
                  </a:lnTo>
                  <a:lnTo>
                    <a:pt x="1353947" y="2549906"/>
                  </a:lnTo>
                  <a:lnTo>
                    <a:pt x="1293495" y="2555875"/>
                  </a:lnTo>
                  <a:lnTo>
                    <a:pt x="1233805" y="2562860"/>
                  </a:lnTo>
                  <a:lnTo>
                    <a:pt x="1175131" y="2570861"/>
                  </a:lnTo>
                  <a:lnTo>
                    <a:pt x="1117219" y="2579878"/>
                  </a:lnTo>
                  <a:lnTo>
                    <a:pt x="1060323" y="2589911"/>
                  </a:lnTo>
                  <a:lnTo>
                    <a:pt x="1004443" y="2600833"/>
                  </a:lnTo>
                  <a:lnTo>
                    <a:pt x="949579" y="2612644"/>
                  </a:lnTo>
                  <a:lnTo>
                    <a:pt x="895858" y="2625344"/>
                  </a:lnTo>
                  <a:lnTo>
                    <a:pt x="843153" y="2639060"/>
                  </a:lnTo>
                  <a:lnTo>
                    <a:pt x="791591" y="2653538"/>
                  </a:lnTo>
                  <a:lnTo>
                    <a:pt x="741426" y="2668778"/>
                  </a:lnTo>
                  <a:lnTo>
                    <a:pt x="692404" y="2684907"/>
                  </a:lnTo>
                  <a:lnTo>
                    <a:pt x="644652" y="2701925"/>
                  </a:lnTo>
                  <a:lnTo>
                    <a:pt x="598297" y="2719578"/>
                  </a:lnTo>
                  <a:lnTo>
                    <a:pt x="553212" y="2738120"/>
                  </a:lnTo>
                  <a:lnTo>
                    <a:pt x="509651" y="2757297"/>
                  </a:lnTo>
                  <a:lnTo>
                    <a:pt x="467614" y="2777236"/>
                  </a:lnTo>
                  <a:lnTo>
                    <a:pt x="426974" y="2797810"/>
                  </a:lnTo>
                  <a:lnTo>
                    <a:pt x="387985" y="2819146"/>
                  </a:lnTo>
                  <a:lnTo>
                    <a:pt x="350520" y="2841117"/>
                  </a:lnTo>
                  <a:lnTo>
                    <a:pt x="314706" y="2863723"/>
                  </a:lnTo>
                  <a:lnTo>
                    <a:pt x="280670" y="2886964"/>
                  </a:lnTo>
                  <a:lnTo>
                    <a:pt x="248285" y="2910713"/>
                  </a:lnTo>
                  <a:lnTo>
                    <a:pt x="217678" y="2935097"/>
                  </a:lnTo>
                  <a:lnTo>
                    <a:pt x="162052" y="2985516"/>
                  </a:lnTo>
                  <a:lnTo>
                    <a:pt x="113919" y="3037967"/>
                  </a:lnTo>
                  <a:lnTo>
                    <a:pt x="73914" y="3092323"/>
                  </a:lnTo>
                  <a:lnTo>
                    <a:pt x="42037" y="3148330"/>
                  </a:lnTo>
                  <a:lnTo>
                    <a:pt x="18923" y="3205988"/>
                  </a:lnTo>
                  <a:lnTo>
                    <a:pt x="4826" y="3264916"/>
                  </a:lnTo>
                  <a:lnTo>
                    <a:pt x="0" y="3325114"/>
                  </a:lnTo>
                  <a:lnTo>
                    <a:pt x="1143" y="3355467"/>
                  </a:lnTo>
                  <a:lnTo>
                    <a:pt x="10668" y="3415030"/>
                  </a:lnTo>
                  <a:lnTo>
                    <a:pt x="29337" y="3473450"/>
                  </a:lnTo>
                  <a:lnTo>
                    <a:pt x="56896" y="3530219"/>
                  </a:lnTo>
                  <a:lnTo>
                    <a:pt x="92837" y="3585464"/>
                  </a:lnTo>
                  <a:lnTo>
                    <a:pt x="137033" y="3638804"/>
                  </a:lnTo>
                  <a:lnTo>
                    <a:pt x="188976" y="3690239"/>
                  </a:lnTo>
                  <a:lnTo>
                    <a:pt x="248285" y="3739642"/>
                  </a:lnTo>
                  <a:lnTo>
                    <a:pt x="280670" y="3763391"/>
                  </a:lnTo>
                  <a:lnTo>
                    <a:pt x="314706" y="3786632"/>
                  </a:lnTo>
                  <a:lnTo>
                    <a:pt x="350520" y="3809238"/>
                  </a:lnTo>
                  <a:lnTo>
                    <a:pt x="387985" y="3831183"/>
                  </a:lnTo>
                  <a:lnTo>
                    <a:pt x="426974" y="3852481"/>
                  </a:lnTo>
                  <a:lnTo>
                    <a:pt x="467614" y="3873119"/>
                  </a:lnTo>
                  <a:lnTo>
                    <a:pt x="509651" y="3893045"/>
                  </a:lnTo>
                  <a:lnTo>
                    <a:pt x="553212" y="3912260"/>
                  </a:lnTo>
                  <a:lnTo>
                    <a:pt x="598297" y="3930739"/>
                  </a:lnTo>
                  <a:lnTo>
                    <a:pt x="644652" y="3948455"/>
                  </a:lnTo>
                  <a:lnTo>
                    <a:pt x="692404" y="3965397"/>
                  </a:lnTo>
                  <a:lnTo>
                    <a:pt x="741426" y="3981539"/>
                  </a:lnTo>
                  <a:lnTo>
                    <a:pt x="791591" y="3996867"/>
                  </a:lnTo>
                  <a:lnTo>
                    <a:pt x="843153" y="4011345"/>
                  </a:lnTo>
                  <a:lnTo>
                    <a:pt x="895858" y="4024973"/>
                  </a:lnTo>
                  <a:lnTo>
                    <a:pt x="949579" y="4037711"/>
                  </a:lnTo>
                  <a:lnTo>
                    <a:pt x="1004443" y="4049547"/>
                  </a:lnTo>
                  <a:lnTo>
                    <a:pt x="1060323" y="4060469"/>
                  </a:lnTo>
                  <a:lnTo>
                    <a:pt x="1117219" y="4070439"/>
                  </a:lnTo>
                  <a:lnTo>
                    <a:pt x="1175131" y="4079456"/>
                  </a:lnTo>
                  <a:lnTo>
                    <a:pt x="1233805" y="4087482"/>
                  </a:lnTo>
                  <a:lnTo>
                    <a:pt x="1293495" y="4094505"/>
                  </a:lnTo>
                  <a:lnTo>
                    <a:pt x="1353947" y="4100499"/>
                  </a:lnTo>
                  <a:lnTo>
                    <a:pt x="1415161" y="4105452"/>
                  </a:lnTo>
                  <a:lnTo>
                    <a:pt x="1477137" y="4109351"/>
                  </a:lnTo>
                  <a:lnTo>
                    <a:pt x="1539748" y="4112145"/>
                  </a:lnTo>
                  <a:lnTo>
                    <a:pt x="1603121" y="4113847"/>
                  </a:lnTo>
                  <a:lnTo>
                    <a:pt x="1667002" y="4114419"/>
                  </a:lnTo>
                  <a:lnTo>
                    <a:pt x="1730883" y="4113847"/>
                  </a:lnTo>
                  <a:lnTo>
                    <a:pt x="1794256" y="4112145"/>
                  </a:lnTo>
                  <a:lnTo>
                    <a:pt x="1856867" y="4109351"/>
                  </a:lnTo>
                  <a:lnTo>
                    <a:pt x="1918843" y="4105452"/>
                  </a:lnTo>
                  <a:lnTo>
                    <a:pt x="1980057" y="4100499"/>
                  </a:lnTo>
                  <a:lnTo>
                    <a:pt x="2040509" y="4094505"/>
                  </a:lnTo>
                  <a:lnTo>
                    <a:pt x="2100199" y="4087482"/>
                  </a:lnTo>
                  <a:lnTo>
                    <a:pt x="2158873" y="4079456"/>
                  </a:lnTo>
                  <a:lnTo>
                    <a:pt x="2216785" y="4070439"/>
                  </a:lnTo>
                  <a:lnTo>
                    <a:pt x="2273681" y="4060469"/>
                  </a:lnTo>
                  <a:lnTo>
                    <a:pt x="2329561" y="4049547"/>
                  </a:lnTo>
                  <a:lnTo>
                    <a:pt x="2384425" y="4037711"/>
                  </a:lnTo>
                  <a:lnTo>
                    <a:pt x="2438146" y="4024973"/>
                  </a:lnTo>
                  <a:lnTo>
                    <a:pt x="2490851" y="4011345"/>
                  </a:lnTo>
                  <a:lnTo>
                    <a:pt x="2542413" y="3996867"/>
                  </a:lnTo>
                  <a:lnTo>
                    <a:pt x="2592578" y="3981539"/>
                  </a:lnTo>
                  <a:lnTo>
                    <a:pt x="2641600" y="3965397"/>
                  </a:lnTo>
                  <a:lnTo>
                    <a:pt x="2689352" y="3948455"/>
                  </a:lnTo>
                  <a:lnTo>
                    <a:pt x="2735707" y="3930739"/>
                  </a:lnTo>
                  <a:lnTo>
                    <a:pt x="2780792" y="3912260"/>
                  </a:lnTo>
                  <a:lnTo>
                    <a:pt x="2824353" y="3893045"/>
                  </a:lnTo>
                  <a:lnTo>
                    <a:pt x="2866390" y="3873119"/>
                  </a:lnTo>
                  <a:lnTo>
                    <a:pt x="2907030" y="3852481"/>
                  </a:lnTo>
                  <a:lnTo>
                    <a:pt x="2946019" y="3831183"/>
                  </a:lnTo>
                  <a:lnTo>
                    <a:pt x="2983484" y="3809238"/>
                  </a:lnTo>
                  <a:lnTo>
                    <a:pt x="3019298" y="3786632"/>
                  </a:lnTo>
                  <a:lnTo>
                    <a:pt x="3053334" y="3763391"/>
                  </a:lnTo>
                  <a:lnTo>
                    <a:pt x="3085719" y="3739642"/>
                  </a:lnTo>
                  <a:lnTo>
                    <a:pt x="3116326" y="3715258"/>
                  </a:lnTo>
                  <a:lnTo>
                    <a:pt x="3171952" y="3664839"/>
                  </a:lnTo>
                  <a:lnTo>
                    <a:pt x="3220085" y="3612388"/>
                  </a:lnTo>
                  <a:lnTo>
                    <a:pt x="3260090" y="3558032"/>
                  </a:lnTo>
                  <a:lnTo>
                    <a:pt x="3291967" y="3502025"/>
                  </a:lnTo>
                  <a:lnTo>
                    <a:pt x="3315081" y="3444367"/>
                  </a:lnTo>
                  <a:lnTo>
                    <a:pt x="3329178" y="3385439"/>
                  </a:lnTo>
                  <a:lnTo>
                    <a:pt x="3334004" y="3325114"/>
                  </a:lnTo>
                  <a:close/>
                </a:path>
                <a:path w="3334384" h="4114800">
                  <a:moveTo>
                    <a:pt x="3334004" y="789178"/>
                  </a:moveTo>
                  <a:lnTo>
                    <a:pt x="3323336" y="699389"/>
                  </a:lnTo>
                  <a:lnTo>
                    <a:pt x="3304667" y="640969"/>
                  </a:lnTo>
                  <a:lnTo>
                    <a:pt x="3277108" y="584200"/>
                  </a:lnTo>
                  <a:lnTo>
                    <a:pt x="3241167" y="528955"/>
                  </a:lnTo>
                  <a:lnTo>
                    <a:pt x="3196971" y="475615"/>
                  </a:lnTo>
                  <a:lnTo>
                    <a:pt x="3145028" y="424053"/>
                  </a:lnTo>
                  <a:lnTo>
                    <a:pt x="3085719" y="374777"/>
                  </a:lnTo>
                  <a:lnTo>
                    <a:pt x="3053334" y="351028"/>
                  </a:lnTo>
                  <a:lnTo>
                    <a:pt x="3019298" y="327787"/>
                  </a:lnTo>
                  <a:lnTo>
                    <a:pt x="2983484" y="305181"/>
                  </a:lnTo>
                  <a:lnTo>
                    <a:pt x="2946019" y="283210"/>
                  </a:lnTo>
                  <a:lnTo>
                    <a:pt x="2907030" y="261874"/>
                  </a:lnTo>
                  <a:lnTo>
                    <a:pt x="2866390" y="241300"/>
                  </a:lnTo>
                  <a:lnTo>
                    <a:pt x="2824353" y="221361"/>
                  </a:lnTo>
                  <a:lnTo>
                    <a:pt x="2780792" y="202184"/>
                  </a:lnTo>
                  <a:lnTo>
                    <a:pt x="2735707" y="183642"/>
                  </a:lnTo>
                  <a:lnTo>
                    <a:pt x="2689352" y="165989"/>
                  </a:lnTo>
                  <a:lnTo>
                    <a:pt x="2641600" y="148971"/>
                  </a:lnTo>
                  <a:lnTo>
                    <a:pt x="2592578" y="132842"/>
                  </a:lnTo>
                  <a:lnTo>
                    <a:pt x="2542413" y="117602"/>
                  </a:lnTo>
                  <a:lnTo>
                    <a:pt x="2490851" y="103124"/>
                  </a:lnTo>
                  <a:lnTo>
                    <a:pt x="2438146" y="89408"/>
                  </a:lnTo>
                  <a:lnTo>
                    <a:pt x="2384425" y="76708"/>
                  </a:lnTo>
                  <a:lnTo>
                    <a:pt x="2329561" y="64897"/>
                  </a:lnTo>
                  <a:lnTo>
                    <a:pt x="2273681" y="53975"/>
                  </a:lnTo>
                  <a:lnTo>
                    <a:pt x="2216785" y="43942"/>
                  </a:lnTo>
                  <a:lnTo>
                    <a:pt x="2158873" y="34925"/>
                  </a:lnTo>
                  <a:lnTo>
                    <a:pt x="2100199" y="26924"/>
                  </a:lnTo>
                  <a:lnTo>
                    <a:pt x="2040509" y="19939"/>
                  </a:lnTo>
                  <a:lnTo>
                    <a:pt x="1980057" y="13970"/>
                  </a:lnTo>
                  <a:lnTo>
                    <a:pt x="1918843" y="9017"/>
                  </a:lnTo>
                  <a:lnTo>
                    <a:pt x="1856867" y="5080"/>
                  </a:lnTo>
                  <a:lnTo>
                    <a:pt x="1794256" y="2286"/>
                  </a:lnTo>
                  <a:lnTo>
                    <a:pt x="1730883" y="508"/>
                  </a:lnTo>
                  <a:lnTo>
                    <a:pt x="1667002" y="0"/>
                  </a:lnTo>
                  <a:lnTo>
                    <a:pt x="1603121" y="508"/>
                  </a:lnTo>
                  <a:lnTo>
                    <a:pt x="1539748" y="2286"/>
                  </a:lnTo>
                  <a:lnTo>
                    <a:pt x="1477137" y="5080"/>
                  </a:lnTo>
                  <a:lnTo>
                    <a:pt x="1415161" y="9017"/>
                  </a:lnTo>
                  <a:lnTo>
                    <a:pt x="1353947" y="13970"/>
                  </a:lnTo>
                  <a:lnTo>
                    <a:pt x="1293495" y="19939"/>
                  </a:lnTo>
                  <a:lnTo>
                    <a:pt x="1233805" y="26924"/>
                  </a:lnTo>
                  <a:lnTo>
                    <a:pt x="1175131" y="34925"/>
                  </a:lnTo>
                  <a:lnTo>
                    <a:pt x="1117219" y="43942"/>
                  </a:lnTo>
                  <a:lnTo>
                    <a:pt x="1060323" y="53975"/>
                  </a:lnTo>
                  <a:lnTo>
                    <a:pt x="1004443" y="64897"/>
                  </a:lnTo>
                  <a:lnTo>
                    <a:pt x="949579" y="76708"/>
                  </a:lnTo>
                  <a:lnTo>
                    <a:pt x="895858" y="89408"/>
                  </a:lnTo>
                  <a:lnTo>
                    <a:pt x="843153" y="103124"/>
                  </a:lnTo>
                  <a:lnTo>
                    <a:pt x="791591" y="117602"/>
                  </a:lnTo>
                  <a:lnTo>
                    <a:pt x="741426" y="132842"/>
                  </a:lnTo>
                  <a:lnTo>
                    <a:pt x="692404" y="148971"/>
                  </a:lnTo>
                  <a:lnTo>
                    <a:pt x="644652" y="165989"/>
                  </a:lnTo>
                  <a:lnTo>
                    <a:pt x="598297" y="183642"/>
                  </a:lnTo>
                  <a:lnTo>
                    <a:pt x="553212" y="202184"/>
                  </a:lnTo>
                  <a:lnTo>
                    <a:pt x="509651" y="221361"/>
                  </a:lnTo>
                  <a:lnTo>
                    <a:pt x="467614" y="241300"/>
                  </a:lnTo>
                  <a:lnTo>
                    <a:pt x="426974" y="261874"/>
                  </a:lnTo>
                  <a:lnTo>
                    <a:pt x="387985" y="283210"/>
                  </a:lnTo>
                  <a:lnTo>
                    <a:pt x="350520" y="305181"/>
                  </a:lnTo>
                  <a:lnTo>
                    <a:pt x="314706" y="327787"/>
                  </a:lnTo>
                  <a:lnTo>
                    <a:pt x="280670" y="351028"/>
                  </a:lnTo>
                  <a:lnTo>
                    <a:pt x="248285" y="374777"/>
                  </a:lnTo>
                  <a:lnTo>
                    <a:pt x="217678" y="399161"/>
                  </a:lnTo>
                  <a:lnTo>
                    <a:pt x="162052" y="449580"/>
                  </a:lnTo>
                  <a:lnTo>
                    <a:pt x="113919" y="502031"/>
                  </a:lnTo>
                  <a:lnTo>
                    <a:pt x="73914" y="556387"/>
                  </a:lnTo>
                  <a:lnTo>
                    <a:pt x="42037" y="612394"/>
                  </a:lnTo>
                  <a:lnTo>
                    <a:pt x="18923" y="670052"/>
                  </a:lnTo>
                  <a:lnTo>
                    <a:pt x="4826" y="728980"/>
                  </a:lnTo>
                  <a:lnTo>
                    <a:pt x="0" y="789178"/>
                  </a:lnTo>
                  <a:lnTo>
                    <a:pt x="1143" y="819531"/>
                  </a:lnTo>
                  <a:lnTo>
                    <a:pt x="10668" y="879094"/>
                  </a:lnTo>
                  <a:lnTo>
                    <a:pt x="29337" y="937514"/>
                  </a:lnTo>
                  <a:lnTo>
                    <a:pt x="56896" y="994283"/>
                  </a:lnTo>
                  <a:lnTo>
                    <a:pt x="92837" y="1049528"/>
                  </a:lnTo>
                  <a:lnTo>
                    <a:pt x="137033" y="1102868"/>
                  </a:lnTo>
                  <a:lnTo>
                    <a:pt x="188976" y="1154303"/>
                  </a:lnTo>
                  <a:lnTo>
                    <a:pt x="248285" y="1203706"/>
                  </a:lnTo>
                  <a:lnTo>
                    <a:pt x="280670" y="1227455"/>
                  </a:lnTo>
                  <a:lnTo>
                    <a:pt x="314706" y="1250696"/>
                  </a:lnTo>
                  <a:lnTo>
                    <a:pt x="350520" y="1273302"/>
                  </a:lnTo>
                  <a:lnTo>
                    <a:pt x="387985" y="1295273"/>
                  </a:lnTo>
                  <a:lnTo>
                    <a:pt x="426974" y="1316609"/>
                  </a:lnTo>
                  <a:lnTo>
                    <a:pt x="467614" y="1337183"/>
                  </a:lnTo>
                  <a:lnTo>
                    <a:pt x="509651" y="1357122"/>
                  </a:lnTo>
                  <a:lnTo>
                    <a:pt x="553212" y="1376299"/>
                  </a:lnTo>
                  <a:lnTo>
                    <a:pt x="598297" y="1394841"/>
                  </a:lnTo>
                  <a:lnTo>
                    <a:pt x="644652" y="1412494"/>
                  </a:lnTo>
                  <a:lnTo>
                    <a:pt x="692404" y="1429512"/>
                  </a:lnTo>
                  <a:lnTo>
                    <a:pt x="741426" y="1445641"/>
                  </a:lnTo>
                  <a:lnTo>
                    <a:pt x="791591" y="1460881"/>
                  </a:lnTo>
                  <a:lnTo>
                    <a:pt x="843153" y="1475359"/>
                  </a:lnTo>
                  <a:lnTo>
                    <a:pt x="895858" y="1489075"/>
                  </a:lnTo>
                  <a:lnTo>
                    <a:pt x="949579" y="1501775"/>
                  </a:lnTo>
                  <a:lnTo>
                    <a:pt x="1004443" y="1513586"/>
                  </a:lnTo>
                  <a:lnTo>
                    <a:pt x="1060323" y="1524508"/>
                  </a:lnTo>
                  <a:lnTo>
                    <a:pt x="1117219" y="1534541"/>
                  </a:lnTo>
                  <a:lnTo>
                    <a:pt x="1175131" y="1543558"/>
                  </a:lnTo>
                  <a:lnTo>
                    <a:pt x="1233805" y="1551559"/>
                  </a:lnTo>
                  <a:lnTo>
                    <a:pt x="1293495" y="1558544"/>
                  </a:lnTo>
                  <a:lnTo>
                    <a:pt x="1353947" y="1564513"/>
                  </a:lnTo>
                  <a:lnTo>
                    <a:pt x="1415161" y="1569466"/>
                  </a:lnTo>
                  <a:lnTo>
                    <a:pt x="1477137" y="1573403"/>
                  </a:lnTo>
                  <a:lnTo>
                    <a:pt x="1539748" y="1576197"/>
                  </a:lnTo>
                  <a:lnTo>
                    <a:pt x="1603121" y="1577975"/>
                  </a:lnTo>
                  <a:lnTo>
                    <a:pt x="1667002" y="1578483"/>
                  </a:lnTo>
                  <a:lnTo>
                    <a:pt x="1730883" y="1577975"/>
                  </a:lnTo>
                  <a:lnTo>
                    <a:pt x="1794256" y="1576197"/>
                  </a:lnTo>
                  <a:lnTo>
                    <a:pt x="1856867" y="1573403"/>
                  </a:lnTo>
                  <a:lnTo>
                    <a:pt x="1918843" y="1569466"/>
                  </a:lnTo>
                  <a:lnTo>
                    <a:pt x="1980057" y="1564513"/>
                  </a:lnTo>
                  <a:lnTo>
                    <a:pt x="2040509" y="1558544"/>
                  </a:lnTo>
                  <a:lnTo>
                    <a:pt x="2100199" y="1551559"/>
                  </a:lnTo>
                  <a:lnTo>
                    <a:pt x="2158873" y="1543558"/>
                  </a:lnTo>
                  <a:lnTo>
                    <a:pt x="2216785" y="1534541"/>
                  </a:lnTo>
                  <a:lnTo>
                    <a:pt x="2273681" y="1524508"/>
                  </a:lnTo>
                  <a:lnTo>
                    <a:pt x="2329561" y="1513586"/>
                  </a:lnTo>
                  <a:lnTo>
                    <a:pt x="2384425" y="1501775"/>
                  </a:lnTo>
                  <a:lnTo>
                    <a:pt x="2438146" y="1489075"/>
                  </a:lnTo>
                  <a:lnTo>
                    <a:pt x="2490851" y="1475359"/>
                  </a:lnTo>
                  <a:lnTo>
                    <a:pt x="2542413" y="1460881"/>
                  </a:lnTo>
                  <a:lnTo>
                    <a:pt x="2592578" y="1445641"/>
                  </a:lnTo>
                  <a:lnTo>
                    <a:pt x="2641600" y="1429512"/>
                  </a:lnTo>
                  <a:lnTo>
                    <a:pt x="2689352" y="1412494"/>
                  </a:lnTo>
                  <a:lnTo>
                    <a:pt x="2735707" y="1394841"/>
                  </a:lnTo>
                  <a:lnTo>
                    <a:pt x="2780792" y="1376299"/>
                  </a:lnTo>
                  <a:lnTo>
                    <a:pt x="2824353" y="1357122"/>
                  </a:lnTo>
                  <a:lnTo>
                    <a:pt x="2866390" y="1337183"/>
                  </a:lnTo>
                  <a:lnTo>
                    <a:pt x="2907030" y="1316609"/>
                  </a:lnTo>
                  <a:lnTo>
                    <a:pt x="2946019" y="1295273"/>
                  </a:lnTo>
                  <a:lnTo>
                    <a:pt x="2983484" y="1273302"/>
                  </a:lnTo>
                  <a:lnTo>
                    <a:pt x="3019298" y="1250696"/>
                  </a:lnTo>
                  <a:lnTo>
                    <a:pt x="3053334" y="1227455"/>
                  </a:lnTo>
                  <a:lnTo>
                    <a:pt x="3085719" y="1203706"/>
                  </a:lnTo>
                  <a:lnTo>
                    <a:pt x="3116326" y="1179322"/>
                  </a:lnTo>
                  <a:lnTo>
                    <a:pt x="3171952" y="1128903"/>
                  </a:lnTo>
                  <a:lnTo>
                    <a:pt x="3220085" y="1076452"/>
                  </a:lnTo>
                  <a:lnTo>
                    <a:pt x="3260090" y="1022096"/>
                  </a:lnTo>
                  <a:lnTo>
                    <a:pt x="3291967" y="966089"/>
                  </a:lnTo>
                  <a:lnTo>
                    <a:pt x="3315081" y="908431"/>
                  </a:lnTo>
                  <a:lnTo>
                    <a:pt x="3329178" y="849503"/>
                  </a:lnTo>
                  <a:lnTo>
                    <a:pt x="3334004" y="7891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326891" y="3942588"/>
              <a:ext cx="1883410" cy="0"/>
            </a:xfrm>
            <a:custGeom>
              <a:avLst/>
              <a:gdLst/>
              <a:ahLst/>
              <a:cxnLst/>
              <a:rect l="l" t="t" r="r" b="b"/>
              <a:pathLst>
                <a:path w="1883410">
                  <a:moveTo>
                    <a:pt x="0" y="0"/>
                  </a:moveTo>
                  <a:lnTo>
                    <a:pt x="1883283" y="0"/>
                  </a:lnTo>
                </a:path>
              </a:pathLst>
            </a:custGeom>
            <a:ln w="51816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099303" y="3837432"/>
              <a:ext cx="332105" cy="204470"/>
            </a:xfrm>
            <a:custGeom>
              <a:avLst/>
              <a:gdLst/>
              <a:ahLst/>
              <a:cxnLst/>
              <a:rect l="l" t="t" r="r" b="b"/>
              <a:pathLst>
                <a:path w="332104" h="204470">
                  <a:moveTo>
                    <a:pt x="0" y="0"/>
                  </a:moveTo>
                  <a:lnTo>
                    <a:pt x="103505" y="100457"/>
                  </a:lnTo>
                  <a:lnTo>
                    <a:pt x="0" y="203962"/>
                  </a:lnTo>
                  <a:lnTo>
                    <a:pt x="331724" y="1004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455920" y="3352799"/>
              <a:ext cx="417830" cy="210185"/>
            </a:xfrm>
            <a:custGeom>
              <a:avLst/>
              <a:gdLst/>
              <a:ahLst/>
              <a:cxnLst/>
              <a:rect l="l" t="t" r="r" b="b"/>
              <a:pathLst>
                <a:path w="417829" h="210185">
                  <a:moveTo>
                    <a:pt x="417322" y="0"/>
                  </a:moveTo>
                  <a:lnTo>
                    <a:pt x="278130" y="0"/>
                  </a:lnTo>
                  <a:lnTo>
                    <a:pt x="92024" y="93560"/>
                  </a:lnTo>
                  <a:lnTo>
                    <a:pt x="277114" y="0"/>
                  </a:lnTo>
                  <a:lnTo>
                    <a:pt x="140081" y="0"/>
                  </a:lnTo>
                  <a:lnTo>
                    <a:pt x="138557" y="0"/>
                  </a:lnTo>
                  <a:lnTo>
                    <a:pt x="0" y="0"/>
                  </a:lnTo>
                  <a:lnTo>
                    <a:pt x="0" y="69723"/>
                  </a:lnTo>
                  <a:lnTo>
                    <a:pt x="34747" y="52425"/>
                  </a:lnTo>
                  <a:lnTo>
                    <a:pt x="0" y="69977"/>
                  </a:lnTo>
                  <a:lnTo>
                    <a:pt x="0" y="139827"/>
                  </a:lnTo>
                  <a:lnTo>
                    <a:pt x="0" y="140081"/>
                  </a:lnTo>
                  <a:lnTo>
                    <a:pt x="0" y="209804"/>
                  </a:lnTo>
                  <a:lnTo>
                    <a:pt x="417322" y="0"/>
                  </a:lnTo>
                  <a:close/>
                </a:path>
              </a:pathLst>
            </a:custGeom>
            <a:solidFill>
              <a:srgbClr val="00B6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455920" y="3352800"/>
              <a:ext cx="557530" cy="280670"/>
            </a:xfrm>
            <a:custGeom>
              <a:avLst/>
              <a:gdLst/>
              <a:ahLst/>
              <a:cxnLst/>
              <a:rect l="l" t="t" r="r" b="b"/>
              <a:pathLst>
                <a:path w="557529" h="280670">
                  <a:moveTo>
                    <a:pt x="557402" y="0"/>
                  </a:moveTo>
                  <a:lnTo>
                    <a:pt x="418083" y="0"/>
                  </a:lnTo>
                  <a:lnTo>
                    <a:pt x="0" y="210058"/>
                  </a:lnTo>
                  <a:lnTo>
                    <a:pt x="0" y="280162"/>
                  </a:lnTo>
                  <a:lnTo>
                    <a:pt x="557402" y="0"/>
                  </a:lnTo>
                  <a:close/>
                </a:path>
              </a:pathLst>
            </a:custGeom>
            <a:solidFill>
              <a:srgbClr val="00B8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455920" y="3352799"/>
              <a:ext cx="841375" cy="423545"/>
            </a:xfrm>
            <a:custGeom>
              <a:avLst/>
              <a:gdLst/>
              <a:ahLst/>
              <a:cxnLst/>
              <a:rect l="l" t="t" r="r" b="b"/>
              <a:pathLst>
                <a:path w="841375" h="423545">
                  <a:moveTo>
                    <a:pt x="840994" y="0"/>
                  </a:moveTo>
                  <a:lnTo>
                    <a:pt x="695833" y="0"/>
                  </a:lnTo>
                  <a:lnTo>
                    <a:pt x="244081" y="227317"/>
                  </a:lnTo>
                  <a:lnTo>
                    <a:pt x="694436" y="0"/>
                  </a:lnTo>
                  <a:lnTo>
                    <a:pt x="555498" y="0"/>
                  </a:lnTo>
                  <a:lnTo>
                    <a:pt x="0" y="280416"/>
                  </a:lnTo>
                  <a:lnTo>
                    <a:pt x="0" y="350139"/>
                  </a:lnTo>
                  <a:lnTo>
                    <a:pt x="0" y="350520"/>
                  </a:lnTo>
                  <a:lnTo>
                    <a:pt x="0" y="423164"/>
                  </a:lnTo>
                  <a:lnTo>
                    <a:pt x="840994" y="0"/>
                  </a:lnTo>
                  <a:close/>
                </a:path>
              </a:pathLst>
            </a:custGeom>
            <a:solidFill>
              <a:srgbClr val="00B8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455920" y="3352800"/>
              <a:ext cx="978535" cy="494030"/>
            </a:xfrm>
            <a:custGeom>
              <a:avLst/>
              <a:gdLst/>
              <a:ahLst/>
              <a:cxnLst/>
              <a:rect l="l" t="t" r="r" b="b"/>
              <a:pathLst>
                <a:path w="978535" h="494029">
                  <a:moveTo>
                    <a:pt x="978026" y="0"/>
                  </a:moveTo>
                  <a:lnTo>
                    <a:pt x="839215" y="0"/>
                  </a:lnTo>
                  <a:lnTo>
                    <a:pt x="0" y="423418"/>
                  </a:lnTo>
                  <a:lnTo>
                    <a:pt x="0" y="493522"/>
                  </a:lnTo>
                  <a:lnTo>
                    <a:pt x="978026" y="0"/>
                  </a:lnTo>
                  <a:close/>
                </a:path>
              </a:pathLst>
            </a:custGeom>
            <a:solidFill>
              <a:srgbClr val="00B9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455920" y="3352800"/>
              <a:ext cx="1118235" cy="563880"/>
            </a:xfrm>
            <a:custGeom>
              <a:avLst/>
              <a:gdLst/>
              <a:ahLst/>
              <a:cxnLst/>
              <a:rect l="l" t="t" r="r" b="b"/>
              <a:pathLst>
                <a:path w="1118234" h="563879">
                  <a:moveTo>
                    <a:pt x="1118107" y="0"/>
                  </a:moveTo>
                  <a:lnTo>
                    <a:pt x="979169" y="0"/>
                  </a:lnTo>
                  <a:lnTo>
                    <a:pt x="0" y="493775"/>
                  </a:lnTo>
                  <a:lnTo>
                    <a:pt x="0" y="563880"/>
                  </a:lnTo>
                  <a:lnTo>
                    <a:pt x="1118107" y="0"/>
                  </a:lnTo>
                  <a:close/>
                </a:path>
              </a:pathLst>
            </a:custGeom>
            <a:solidFill>
              <a:srgbClr val="00BB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455920" y="3352800"/>
              <a:ext cx="1258570" cy="633730"/>
            </a:xfrm>
            <a:custGeom>
              <a:avLst/>
              <a:gdLst/>
              <a:ahLst/>
              <a:cxnLst/>
              <a:rect l="l" t="t" r="r" b="b"/>
              <a:pathLst>
                <a:path w="1258570" h="633729">
                  <a:moveTo>
                    <a:pt x="1258315" y="0"/>
                  </a:moveTo>
                  <a:lnTo>
                    <a:pt x="1119124" y="0"/>
                  </a:lnTo>
                  <a:lnTo>
                    <a:pt x="0" y="563499"/>
                  </a:lnTo>
                  <a:lnTo>
                    <a:pt x="0" y="633602"/>
                  </a:lnTo>
                  <a:lnTo>
                    <a:pt x="1258315" y="0"/>
                  </a:lnTo>
                  <a:close/>
                </a:path>
              </a:pathLst>
            </a:custGeom>
            <a:solidFill>
              <a:srgbClr val="00BC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455920" y="3352800"/>
              <a:ext cx="1396365" cy="704215"/>
            </a:xfrm>
            <a:custGeom>
              <a:avLst/>
              <a:gdLst/>
              <a:ahLst/>
              <a:cxnLst/>
              <a:rect l="l" t="t" r="r" b="b"/>
              <a:pathLst>
                <a:path w="1396365" h="704214">
                  <a:moveTo>
                    <a:pt x="1395983" y="0"/>
                  </a:moveTo>
                  <a:lnTo>
                    <a:pt x="1256919" y="0"/>
                  </a:lnTo>
                  <a:lnTo>
                    <a:pt x="0" y="633857"/>
                  </a:lnTo>
                  <a:lnTo>
                    <a:pt x="0" y="703961"/>
                  </a:lnTo>
                  <a:lnTo>
                    <a:pt x="1395983" y="0"/>
                  </a:lnTo>
                  <a:close/>
                </a:path>
              </a:pathLst>
            </a:custGeom>
            <a:solidFill>
              <a:srgbClr val="00BD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455920" y="3352800"/>
              <a:ext cx="1536065" cy="774065"/>
            </a:xfrm>
            <a:custGeom>
              <a:avLst/>
              <a:gdLst/>
              <a:ahLst/>
              <a:cxnLst/>
              <a:rect l="l" t="t" r="r" b="b"/>
              <a:pathLst>
                <a:path w="1536065" h="774064">
                  <a:moveTo>
                    <a:pt x="1536064" y="0"/>
                  </a:moveTo>
                  <a:lnTo>
                    <a:pt x="1397000" y="0"/>
                  </a:lnTo>
                  <a:lnTo>
                    <a:pt x="0" y="703580"/>
                  </a:lnTo>
                  <a:lnTo>
                    <a:pt x="0" y="773683"/>
                  </a:lnTo>
                  <a:lnTo>
                    <a:pt x="1536064" y="0"/>
                  </a:lnTo>
                  <a:close/>
                </a:path>
              </a:pathLst>
            </a:custGeom>
            <a:solidFill>
              <a:srgbClr val="00C1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455920" y="3352800"/>
              <a:ext cx="1673225" cy="844550"/>
            </a:xfrm>
            <a:custGeom>
              <a:avLst/>
              <a:gdLst/>
              <a:ahLst/>
              <a:cxnLst/>
              <a:rect l="l" t="t" r="r" b="b"/>
              <a:pathLst>
                <a:path w="1673225" h="844550">
                  <a:moveTo>
                    <a:pt x="1673098" y="0"/>
                  </a:moveTo>
                  <a:lnTo>
                    <a:pt x="1534159" y="0"/>
                  </a:lnTo>
                  <a:lnTo>
                    <a:pt x="0" y="773938"/>
                  </a:lnTo>
                  <a:lnTo>
                    <a:pt x="0" y="844042"/>
                  </a:lnTo>
                  <a:lnTo>
                    <a:pt x="1673098" y="0"/>
                  </a:lnTo>
                  <a:close/>
                </a:path>
              </a:pathLst>
            </a:custGeom>
            <a:solidFill>
              <a:srgbClr val="00C2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455920" y="3352800"/>
              <a:ext cx="1813560" cy="914400"/>
            </a:xfrm>
            <a:custGeom>
              <a:avLst/>
              <a:gdLst/>
              <a:ahLst/>
              <a:cxnLst/>
              <a:rect l="l" t="t" r="r" b="b"/>
              <a:pathLst>
                <a:path w="1813559" h="914400">
                  <a:moveTo>
                    <a:pt x="1813178" y="0"/>
                  </a:moveTo>
                  <a:lnTo>
                    <a:pt x="1674240" y="0"/>
                  </a:lnTo>
                  <a:lnTo>
                    <a:pt x="0" y="844295"/>
                  </a:lnTo>
                  <a:lnTo>
                    <a:pt x="0" y="914400"/>
                  </a:lnTo>
                  <a:lnTo>
                    <a:pt x="1813178" y="0"/>
                  </a:lnTo>
                  <a:close/>
                </a:path>
              </a:pathLst>
            </a:custGeom>
            <a:solidFill>
              <a:srgbClr val="00C3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455920" y="3352800"/>
              <a:ext cx="1950720" cy="984250"/>
            </a:xfrm>
            <a:custGeom>
              <a:avLst/>
              <a:gdLst/>
              <a:ahLst/>
              <a:cxnLst/>
              <a:rect l="l" t="t" r="r" b="b"/>
              <a:pathLst>
                <a:path w="1950720" h="984250">
                  <a:moveTo>
                    <a:pt x="1950338" y="0"/>
                  </a:moveTo>
                  <a:lnTo>
                    <a:pt x="1811401" y="0"/>
                  </a:lnTo>
                  <a:lnTo>
                    <a:pt x="0" y="914019"/>
                  </a:lnTo>
                  <a:lnTo>
                    <a:pt x="0" y="984123"/>
                  </a:lnTo>
                  <a:lnTo>
                    <a:pt x="1950338" y="0"/>
                  </a:lnTo>
                  <a:close/>
                </a:path>
              </a:pathLst>
            </a:custGeom>
            <a:solidFill>
              <a:srgbClr val="00C4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455920" y="3352800"/>
              <a:ext cx="2090420" cy="1054735"/>
            </a:xfrm>
            <a:custGeom>
              <a:avLst/>
              <a:gdLst/>
              <a:ahLst/>
              <a:cxnLst/>
              <a:rect l="l" t="t" r="r" b="b"/>
              <a:pathLst>
                <a:path w="2090420" h="1054735">
                  <a:moveTo>
                    <a:pt x="2090420" y="0"/>
                  </a:moveTo>
                  <a:lnTo>
                    <a:pt x="1951481" y="0"/>
                  </a:lnTo>
                  <a:lnTo>
                    <a:pt x="0" y="984376"/>
                  </a:lnTo>
                  <a:lnTo>
                    <a:pt x="0" y="1054481"/>
                  </a:lnTo>
                  <a:lnTo>
                    <a:pt x="2090420" y="0"/>
                  </a:lnTo>
                  <a:close/>
                </a:path>
              </a:pathLst>
            </a:custGeom>
            <a:solidFill>
              <a:srgbClr val="00C5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455920" y="3352800"/>
              <a:ext cx="2230755" cy="1124585"/>
            </a:xfrm>
            <a:custGeom>
              <a:avLst/>
              <a:gdLst/>
              <a:ahLst/>
              <a:cxnLst/>
              <a:rect l="l" t="t" r="r" b="b"/>
              <a:pathLst>
                <a:path w="2230754" h="1124585">
                  <a:moveTo>
                    <a:pt x="2230501" y="0"/>
                  </a:moveTo>
                  <a:lnTo>
                    <a:pt x="2091435" y="0"/>
                  </a:lnTo>
                  <a:lnTo>
                    <a:pt x="0" y="1054100"/>
                  </a:lnTo>
                  <a:lnTo>
                    <a:pt x="0" y="1124204"/>
                  </a:lnTo>
                  <a:lnTo>
                    <a:pt x="2230501" y="0"/>
                  </a:lnTo>
                  <a:close/>
                </a:path>
              </a:pathLst>
            </a:custGeom>
            <a:solidFill>
              <a:srgbClr val="00C6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455920" y="3352799"/>
              <a:ext cx="2514600" cy="1268095"/>
            </a:xfrm>
            <a:custGeom>
              <a:avLst/>
              <a:gdLst/>
              <a:ahLst/>
              <a:cxnLst/>
              <a:rect l="l" t="t" r="r" b="b"/>
              <a:pathLst>
                <a:path w="2514600" h="1268095">
                  <a:moveTo>
                    <a:pt x="2374011" y="0"/>
                  </a:moveTo>
                  <a:lnTo>
                    <a:pt x="2228977" y="0"/>
                  </a:lnTo>
                  <a:lnTo>
                    <a:pt x="0" y="1124331"/>
                  </a:lnTo>
                  <a:lnTo>
                    <a:pt x="0" y="1197483"/>
                  </a:lnTo>
                  <a:lnTo>
                    <a:pt x="2374011" y="0"/>
                  </a:lnTo>
                  <a:close/>
                </a:path>
                <a:path w="2514600" h="1268095">
                  <a:moveTo>
                    <a:pt x="2514092" y="0"/>
                  </a:moveTo>
                  <a:lnTo>
                    <a:pt x="2375154" y="0"/>
                  </a:lnTo>
                  <a:lnTo>
                    <a:pt x="0" y="1197737"/>
                  </a:lnTo>
                  <a:lnTo>
                    <a:pt x="0" y="1267841"/>
                  </a:lnTo>
                  <a:lnTo>
                    <a:pt x="2514092" y="0"/>
                  </a:lnTo>
                  <a:close/>
                </a:path>
              </a:pathLst>
            </a:custGeom>
            <a:solidFill>
              <a:srgbClr val="00C7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455920" y="3352800"/>
              <a:ext cx="2651125" cy="1337945"/>
            </a:xfrm>
            <a:custGeom>
              <a:avLst/>
              <a:gdLst/>
              <a:ahLst/>
              <a:cxnLst/>
              <a:rect l="l" t="t" r="r" b="b"/>
              <a:pathLst>
                <a:path w="2651125" h="1337945">
                  <a:moveTo>
                    <a:pt x="2651125" y="0"/>
                  </a:moveTo>
                  <a:lnTo>
                    <a:pt x="2512313" y="0"/>
                  </a:lnTo>
                  <a:lnTo>
                    <a:pt x="0" y="1267460"/>
                  </a:lnTo>
                  <a:lnTo>
                    <a:pt x="0" y="1337564"/>
                  </a:lnTo>
                  <a:lnTo>
                    <a:pt x="2651125" y="0"/>
                  </a:lnTo>
                  <a:close/>
                </a:path>
              </a:pathLst>
            </a:custGeom>
            <a:solidFill>
              <a:srgbClr val="00C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455920" y="3352799"/>
              <a:ext cx="2929255" cy="1478280"/>
            </a:xfrm>
            <a:custGeom>
              <a:avLst/>
              <a:gdLst/>
              <a:ahLst/>
              <a:cxnLst/>
              <a:rect l="l" t="t" r="r" b="b"/>
              <a:pathLst>
                <a:path w="2929254" h="1478279">
                  <a:moveTo>
                    <a:pt x="2929001" y="0"/>
                  </a:moveTo>
                  <a:lnTo>
                    <a:pt x="2791968" y="0"/>
                  </a:lnTo>
                  <a:lnTo>
                    <a:pt x="2790063" y="0"/>
                  </a:lnTo>
                  <a:lnTo>
                    <a:pt x="2652903" y="0"/>
                  </a:lnTo>
                  <a:lnTo>
                    <a:pt x="0" y="1337818"/>
                  </a:lnTo>
                  <a:lnTo>
                    <a:pt x="0" y="1407922"/>
                  </a:lnTo>
                  <a:lnTo>
                    <a:pt x="583438" y="1113713"/>
                  </a:lnTo>
                  <a:lnTo>
                    <a:pt x="0" y="1408176"/>
                  </a:lnTo>
                  <a:lnTo>
                    <a:pt x="0" y="1478280"/>
                  </a:lnTo>
                  <a:lnTo>
                    <a:pt x="2929001" y="0"/>
                  </a:lnTo>
                  <a:close/>
                </a:path>
              </a:pathLst>
            </a:custGeom>
            <a:solidFill>
              <a:srgbClr val="00CA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455920" y="3352799"/>
              <a:ext cx="3060065" cy="1542415"/>
            </a:xfrm>
            <a:custGeom>
              <a:avLst/>
              <a:gdLst/>
              <a:ahLst/>
              <a:cxnLst/>
              <a:rect l="l" t="t" r="r" b="b"/>
              <a:pathLst>
                <a:path w="3060065" h="1542414">
                  <a:moveTo>
                    <a:pt x="3059684" y="0"/>
                  </a:moveTo>
                  <a:lnTo>
                    <a:pt x="2929890" y="0"/>
                  </a:lnTo>
                  <a:lnTo>
                    <a:pt x="0" y="1478153"/>
                  </a:lnTo>
                  <a:lnTo>
                    <a:pt x="0" y="1542161"/>
                  </a:lnTo>
                  <a:lnTo>
                    <a:pt x="12065" y="1542161"/>
                  </a:lnTo>
                  <a:lnTo>
                    <a:pt x="12306" y="1542034"/>
                  </a:lnTo>
                  <a:lnTo>
                    <a:pt x="151130" y="1542034"/>
                  </a:lnTo>
                  <a:lnTo>
                    <a:pt x="3059684" y="76073"/>
                  </a:lnTo>
                  <a:lnTo>
                    <a:pt x="3059684" y="6096"/>
                  </a:lnTo>
                  <a:lnTo>
                    <a:pt x="133032" y="1481137"/>
                  </a:lnTo>
                  <a:lnTo>
                    <a:pt x="3059684" y="4572"/>
                  </a:lnTo>
                  <a:lnTo>
                    <a:pt x="3059684" y="0"/>
                  </a:lnTo>
                  <a:close/>
                </a:path>
              </a:pathLst>
            </a:custGeom>
            <a:solidFill>
              <a:srgbClr val="00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608320" y="3428999"/>
              <a:ext cx="2907665" cy="1466215"/>
            </a:xfrm>
            <a:custGeom>
              <a:avLst/>
              <a:gdLst/>
              <a:ahLst/>
              <a:cxnLst/>
              <a:rect l="l" t="t" r="r" b="b"/>
              <a:pathLst>
                <a:path w="2907665" h="1466214">
                  <a:moveTo>
                    <a:pt x="2907411" y="0"/>
                  </a:moveTo>
                  <a:lnTo>
                    <a:pt x="0" y="1465580"/>
                  </a:lnTo>
                  <a:lnTo>
                    <a:pt x="137909" y="1465580"/>
                  </a:lnTo>
                  <a:lnTo>
                    <a:pt x="137160" y="1465961"/>
                  </a:lnTo>
                  <a:lnTo>
                    <a:pt x="276098" y="1465961"/>
                  </a:lnTo>
                  <a:lnTo>
                    <a:pt x="2907411" y="140081"/>
                  </a:lnTo>
                  <a:lnTo>
                    <a:pt x="2907411" y="70104"/>
                  </a:lnTo>
                  <a:lnTo>
                    <a:pt x="2359647" y="346113"/>
                  </a:lnTo>
                  <a:lnTo>
                    <a:pt x="2907411" y="69977"/>
                  </a:lnTo>
                  <a:lnTo>
                    <a:pt x="2907411" y="0"/>
                  </a:lnTo>
                  <a:close/>
                </a:path>
              </a:pathLst>
            </a:custGeom>
            <a:solidFill>
              <a:srgbClr val="00CA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885688" y="3569208"/>
              <a:ext cx="2630170" cy="1325880"/>
            </a:xfrm>
            <a:custGeom>
              <a:avLst/>
              <a:gdLst/>
              <a:ahLst/>
              <a:cxnLst/>
              <a:rect l="l" t="t" r="r" b="b"/>
              <a:pathLst>
                <a:path w="2630170" h="1325879">
                  <a:moveTo>
                    <a:pt x="2630169" y="0"/>
                  </a:moveTo>
                  <a:lnTo>
                    <a:pt x="0" y="1325498"/>
                  </a:lnTo>
                  <a:lnTo>
                    <a:pt x="138937" y="1325498"/>
                  </a:lnTo>
                  <a:lnTo>
                    <a:pt x="2630169" y="69976"/>
                  </a:lnTo>
                  <a:lnTo>
                    <a:pt x="2630169" y="0"/>
                  </a:lnTo>
                  <a:close/>
                </a:path>
              </a:pathLst>
            </a:custGeom>
            <a:solidFill>
              <a:srgbClr val="00C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022848" y="3639311"/>
              <a:ext cx="2493645" cy="1256030"/>
            </a:xfrm>
            <a:custGeom>
              <a:avLst/>
              <a:gdLst/>
              <a:ahLst/>
              <a:cxnLst/>
              <a:rect l="l" t="t" r="r" b="b"/>
              <a:pathLst>
                <a:path w="2493645" h="1256029">
                  <a:moveTo>
                    <a:pt x="2493137" y="0"/>
                  </a:moveTo>
                  <a:lnTo>
                    <a:pt x="0" y="1255776"/>
                  </a:lnTo>
                  <a:lnTo>
                    <a:pt x="139065" y="1255776"/>
                  </a:lnTo>
                  <a:lnTo>
                    <a:pt x="2493137" y="69977"/>
                  </a:lnTo>
                  <a:lnTo>
                    <a:pt x="2493137" y="0"/>
                  </a:lnTo>
                  <a:close/>
                </a:path>
                <a:path w="2493645" h="1256029">
                  <a:moveTo>
                    <a:pt x="2493264" y="70104"/>
                  </a:moveTo>
                  <a:lnTo>
                    <a:pt x="140208" y="1255522"/>
                  </a:lnTo>
                  <a:lnTo>
                    <a:pt x="285242" y="1255522"/>
                  </a:lnTo>
                  <a:lnTo>
                    <a:pt x="2493264" y="143129"/>
                  </a:lnTo>
                  <a:lnTo>
                    <a:pt x="2493264" y="70104"/>
                  </a:lnTo>
                  <a:close/>
                </a:path>
              </a:pathLst>
            </a:custGeom>
            <a:solidFill>
              <a:srgbClr val="00C7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309359" y="3782567"/>
              <a:ext cx="2206625" cy="1112520"/>
            </a:xfrm>
            <a:custGeom>
              <a:avLst/>
              <a:gdLst/>
              <a:ahLst/>
              <a:cxnLst/>
              <a:rect l="l" t="t" r="r" b="b"/>
              <a:pathLst>
                <a:path w="2206625" h="1112520">
                  <a:moveTo>
                    <a:pt x="2206497" y="0"/>
                  </a:moveTo>
                  <a:lnTo>
                    <a:pt x="0" y="1112138"/>
                  </a:lnTo>
                  <a:lnTo>
                    <a:pt x="138811" y="1112138"/>
                  </a:lnTo>
                  <a:lnTo>
                    <a:pt x="2206497" y="69976"/>
                  </a:lnTo>
                  <a:lnTo>
                    <a:pt x="2206497" y="0"/>
                  </a:lnTo>
                  <a:close/>
                </a:path>
              </a:pathLst>
            </a:custGeom>
            <a:solidFill>
              <a:srgbClr val="00C6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446520" y="3852672"/>
              <a:ext cx="2069464" cy="1042669"/>
            </a:xfrm>
            <a:custGeom>
              <a:avLst/>
              <a:gdLst/>
              <a:ahLst/>
              <a:cxnLst/>
              <a:rect l="l" t="t" r="r" b="b"/>
              <a:pathLst>
                <a:path w="2069465" h="1042670">
                  <a:moveTo>
                    <a:pt x="2069464" y="0"/>
                  </a:moveTo>
                  <a:lnTo>
                    <a:pt x="0" y="1042415"/>
                  </a:lnTo>
                  <a:lnTo>
                    <a:pt x="138937" y="1042415"/>
                  </a:lnTo>
                  <a:lnTo>
                    <a:pt x="2069464" y="69976"/>
                  </a:lnTo>
                  <a:lnTo>
                    <a:pt x="2069464" y="0"/>
                  </a:lnTo>
                  <a:close/>
                </a:path>
              </a:pathLst>
            </a:custGeom>
            <a:solidFill>
              <a:srgbClr val="00C5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586727" y="3922776"/>
              <a:ext cx="1929764" cy="972185"/>
            </a:xfrm>
            <a:custGeom>
              <a:avLst/>
              <a:gdLst/>
              <a:ahLst/>
              <a:cxnLst/>
              <a:rect l="l" t="t" r="r" b="b"/>
              <a:pathLst>
                <a:path w="1929765" h="972185">
                  <a:moveTo>
                    <a:pt x="1929256" y="0"/>
                  </a:moveTo>
                  <a:lnTo>
                    <a:pt x="0" y="972057"/>
                  </a:lnTo>
                  <a:lnTo>
                    <a:pt x="138938" y="972057"/>
                  </a:lnTo>
                  <a:lnTo>
                    <a:pt x="1929256" y="69976"/>
                  </a:lnTo>
                  <a:lnTo>
                    <a:pt x="1929256" y="0"/>
                  </a:lnTo>
                  <a:close/>
                </a:path>
              </a:pathLst>
            </a:custGeom>
            <a:solidFill>
              <a:srgbClr val="00C4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723888" y="3992880"/>
              <a:ext cx="1791970" cy="901700"/>
            </a:xfrm>
            <a:custGeom>
              <a:avLst/>
              <a:gdLst/>
              <a:ahLst/>
              <a:cxnLst/>
              <a:rect l="l" t="t" r="r" b="b"/>
              <a:pathLst>
                <a:path w="1791970" h="901700">
                  <a:moveTo>
                    <a:pt x="1791588" y="0"/>
                  </a:moveTo>
                  <a:lnTo>
                    <a:pt x="0" y="901700"/>
                  </a:lnTo>
                  <a:lnTo>
                    <a:pt x="138937" y="901700"/>
                  </a:lnTo>
                  <a:lnTo>
                    <a:pt x="1791588" y="69977"/>
                  </a:lnTo>
                  <a:lnTo>
                    <a:pt x="1791588" y="0"/>
                  </a:lnTo>
                  <a:close/>
                </a:path>
              </a:pathLst>
            </a:custGeom>
            <a:solidFill>
              <a:srgbClr val="00C3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864096" y="4062983"/>
              <a:ext cx="1651635" cy="832485"/>
            </a:xfrm>
            <a:custGeom>
              <a:avLst/>
              <a:gdLst/>
              <a:ahLst/>
              <a:cxnLst/>
              <a:rect l="l" t="t" r="r" b="b"/>
              <a:pathLst>
                <a:path w="1651634" h="832485">
                  <a:moveTo>
                    <a:pt x="1651507" y="0"/>
                  </a:moveTo>
                  <a:lnTo>
                    <a:pt x="0" y="831977"/>
                  </a:lnTo>
                  <a:lnTo>
                    <a:pt x="138937" y="831977"/>
                  </a:lnTo>
                  <a:lnTo>
                    <a:pt x="1651507" y="69977"/>
                  </a:lnTo>
                  <a:lnTo>
                    <a:pt x="1651507" y="0"/>
                  </a:lnTo>
                  <a:close/>
                </a:path>
              </a:pathLst>
            </a:custGeom>
            <a:solidFill>
              <a:srgbClr val="00C2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001255" y="4133088"/>
              <a:ext cx="1514475" cy="762000"/>
            </a:xfrm>
            <a:custGeom>
              <a:avLst/>
              <a:gdLst/>
              <a:ahLst/>
              <a:cxnLst/>
              <a:rect l="l" t="t" r="r" b="b"/>
              <a:pathLst>
                <a:path w="1514475" h="762000">
                  <a:moveTo>
                    <a:pt x="1514475" y="0"/>
                  </a:moveTo>
                  <a:lnTo>
                    <a:pt x="0" y="761619"/>
                  </a:lnTo>
                  <a:lnTo>
                    <a:pt x="139065" y="761619"/>
                  </a:lnTo>
                  <a:lnTo>
                    <a:pt x="1514475" y="69976"/>
                  </a:lnTo>
                  <a:lnTo>
                    <a:pt x="1514475" y="0"/>
                  </a:lnTo>
                  <a:close/>
                </a:path>
              </a:pathLst>
            </a:custGeom>
            <a:solidFill>
              <a:srgbClr val="00C1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141463" y="4203192"/>
              <a:ext cx="1374775" cy="692150"/>
            </a:xfrm>
            <a:custGeom>
              <a:avLst/>
              <a:gdLst/>
              <a:ahLst/>
              <a:cxnLst/>
              <a:rect l="l" t="t" r="r" b="b"/>
              <a:pathLst>
                <a:path w="1374775" h="692150">
                  <a:moveTo>
                    <a:pt x="1374393" y="0"/>
                  </a:moveTo>
                  <a:lnTo>
                    <a:pt x="0" y="691895"/>
                  </a:lnTo>
                  <a:lnTo>
                    <a:pt x="138937" y="691895"/>
                  </a:lnTo>
                  <a:lnTo>
                    <a:pt x="1374393" y="69976"/>
                  </a:lnTo>
                  <a:lnTo>
                    <a:pt x="1374393" y="0"/>
                  </a:lnTo>
                  <a:close/>
                </a:path>
              </a:pathLst>
            </a:custGeom>
            <a:solidFill>
              <a:srgbClr val="00BD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281672" y="4273295"/>
              <a:ext cx="1234440" cy="621665"/>
            </a:xfrm>
            <a:custGeom>
              <a:avLst/>
              <a:gdLst/>
              <a:ahLst/>
              <a:cxnLst/>
              <a:rect l="l" t="t" r="r" b="b"/>
              <a:pathLst>
                <a:path w="1234440" h="621664">
                  <a:moveTo>
                    <a:pt x="1234185" y="0"/>
                  </a:moveTo>
                  <a:lnTo>
                    <a:pt x="0" y="621537"/>
                  </a:lnTo>
                  <a:lnTo>
                    <a:pt x="138810" y="621537"/>
                  </a:lnTo>
                  <a:lnTo>
                    <a:pt x="1234185" y="69849"/>
                  </a:lnTo>
                  <a:lnTo>
                    <a:pt x="1234185" y="0"/>
                  </a:lnTo>
                  <a:close/>
                </a:path>
              </a:pathLst>
            </a:custGeom>
            <a:solidFill>
              <a:srgbClr val="00BC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418832" y="4343400"/>
              <a:ext cx="1097280" cy="551180"/>
            </a:xfrm>
            <a:custGeom>
              <a:avLst/>
              <a:gdLst/>
              <a:ahLst/>
              <a:cxnLst/>
              <a:rect l="l" t="t" r="r" b="b"/>
              <a:pathLst>
                <a:path w="1097279" h="551179">
                  <a:moveTo>
                    <a:pt x="1097152" y="0"/>
                  </a:moveTo>
                  <a:lnTo>
                    <a:pt x="0" y="551180"/>
                  </a:lnTo>
                  <a:lnTo>
                    <a:pt x="139065" y="551180"/>
                  </a:lnTo>
                  <a:lnTo>
                    <a:pt x="1097152" y="69850"/>
                  </a:lnTo>
                  <a:lnTo>
                    <a:pt x="1097152" y="0"/>
                  </a:lnTo>
                  <a:close/>
                </a:path>
              </a:pathLst>
            </a:custGeom>
            <a:solidFill>
              <a:srgbClr val="00BB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559039" y="4413504"/>
              <a:ext cx="957580" cy="481965"/>
            </a:xfrm>
            <a:custGeom>
              <a:avLst/>
              <a:gdLst/>
              <a:ahLst/>
              <a:cxnLst/>
              <a:rect l="l" t="t" r="r" b="b"/>
              <a:pathLst>
                <a:path w="957579" h="481964">
                  <a:moveTo>
                    <a:pt x="957071" y="0"/>
                  </a:moveTo>
                  <a:lnTo>
                    <a:pt x="0" y="481457"/>
                  </a:lnTo>
                  <a:lnTo>
                    <a:pt x="138937" y="481457"/>
                  </a:lnTo>
                  <a:lnTo>
                    <a:pt x="957071" y="69850"/>
                  </a:lnTo>
                  <a:lnTo>
                    <a:pt x="957071" y="0"/>
                  </a:lnTo>
                  <a:close/>
                </a:path>
              </a:pathLst>
            </a:custGeom>
            <a:solidFill>
              <a:srgbClr val="00B9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696200" y="4483607"/>
              <a:ext cx="819785" cy="411480"/>
            </a:xfrm>
            <a:custGeom>
              <a:avLst/>
              <a:gdLst/>
              <a:ahLst/>
              <a:cxnLst/>
              <a:rect l="l" t="t" r="r" b="b"/>
              <a:pathLst>
                <a:path w="819784" h="411479">
                  <a:moveTo>
                    <a:pt x="819404" y="0"/>
                  </a:moveTo>
                  <a:lnTo>
                    <a:pt x="0" y="411099"/>
                  </a:lnTo>
                  <a:lnTo>
                    <a:pt x="145161" y="411099"/>
                  </a:lnTo>
                  <a:lnTo>
                    <a:pt x="819404" y="72771"/>
                  </a:lnTo>
                  <a:lnTo>
                    <a:pt x="819404" y="0"/>
                  </a:lnTo>
                  <a:close/>
                </a:path>
                <a:path w="819784" h="411479">
                  <a:moveTo>
                    <a:pt x="819785" y="73152"/>
                  </a:moveTo>
                  <a:lnTo>
                    <a:pt x="146304" y="410972"/>
                  </a:lnTo>
                  <a:lnTo>
                    <a:pt x="285242" y="410972"/>
                  </a:lnTo>
                  <a:lnTo>
                    <a:pt x="819785" y="142875"/>
                  </a:lnTo>
                  <a:lnTo>
                    <a:pt x="819785" y="73152"/>
                  </a:lnTo>
                  <a:close/>
                </a:path>
              </a:pathLst>
            </a:custGeom>
            <a:solidFill>
              <a:srgbClr val="00B8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982712" y="4626864"/>
              <a:ext cx="533400" cy="268605"/>
            </a:xfrm>
            <a:custGeom>
              <a:avLst/>
              <a:gdLst/>
              <a:ahLst/>
              <a:cxnLst/>
              <a:rect l="l" t="t" r="r" b="b"/>
              <a:pathLst>
                <a:path w="533400" h="268604">
                  <a:moveTo>
                    <a:pt x="533400" y="0"/>
                  </a:moveTo>
                  <a:lnTo>
                    <a:pt x="0" y="268097"/>
                  </a:lnTo>
                  <a:lnTo>
                    <a:pt x="138684" y="268097"/>
                  </a:lnTo>
                  <a:lnTo>
                    <a:pt x="533400" y="69723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00B8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8119872" y="4696967"/>
              <a:ext cx="396240" cy="198120"/>
            </a:xfrm>
            <a:custGeom>
              <a:avLst/>
              <a:gdLst/>
              <a:ahLst/>
              <a:cxnLst/>
              <a:rect l="l" t="t" r="r" b="b"/>
              <a:pathLst>
                <a:path w="396240" h="198120">
                  <a:moveTo>
                    <a:pt x="395605" y="0"/>
                  </a:moveTo>
                  <a:lnTo>
                    <a:pt x="0" y="197739"/>
                  </a:lnTo>
                  <a:lnTo>
                    <a:pt x="138938" y="197739"/>
                  </a:lnTo>
                  <a:lnTo>
                    <a:pt x="395605" y="69469"/>
                  </a:lnTo>
                  <a:lnTo>
                    <a:pt x="395605" y="0"/>
                  </a:lnTo>
                  <a:close/>
                </a:path>
                <a:path w="396240" h="198120">
                  <a:moveTo>
                    <a:pt x="395859" y="140208"/>
                  </a:moveTo>
                  <a:lnTo>
                    <a:pt x="336626" y="169037"/>
                  </a:lnTo>
                  <a:lnTo>
                    <a:pt x="395732" y="139446"/>
                  </a:lnTo>
                  <a:lnTo>
                    <a:pt x="395732" y="70104"/>
                  </a:lnTo>
                  <a:lnTo>
                    <a:pt x="140208" y="198120"/>
                  </a:lnTo>
                  <a:lnTo>
                    <a:pt x="278511" y="198120"/>
                  </a:lnTo>
                  <a:lnTo>
                    <a:pt x="279006" y="197866"/>
                  </a:lnTo>
                  <a:lnTo>
                    <a:pt x="395859" y="197866"/>
                  </a:lnTo>
                  <a:lnTo>
                    <a:pt x="395859" y="140208"/>
                  </a:lnTo>
                  <a:close/>
                </a:path>
              </a:pathLst>
            </a:custGeom>
            <a:solidFill>
              <a:srgbClr val="00B6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 txBox="1"/>
          <p:nvPr/>
        </p:nvSpPr>
        <p:spPr>
          <a:xfrm>
            <a:off x="1718564" y="3000882"/>
            <a:ext cx="138112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i="1" spc="-10" dirty="0">
                <a:latin typeface="Times New Roman"/>
                <a:cs typeface="Times New Roman"/>
              </a:rPr>
              <a:t>i</a:t>
            </a:r>
            <a:r>
              <a:rPr sz="2200" b="1" spc="-10" dirty="0">
                <a:latin typeface="Arial"/>
                <a:cs typeface="Arial"/>
              </a:rPr>
              <a:t>SQL*Plus</a:t>
            </a:r>
            <a:endParaRPr sz="22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937971" y="3573271"/>
            <a:ext cx="1395095" cy="5803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50"/>
              </a:spcBef>
              <a:tabLst>
                <a:tab pos="1243965" algn="l"/>
              </a:tabLst>
            </a:pPr>
            <a:r>
              <a:rPr sz="1800" b="1" spc="-10" dirty="0">
                <a:latin typeface="Courier New"/>
                <a:cs typeface="Courier New"/>
              </a:rPr>
              <a:t>SELECT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50" dirty="0">
                <a:latin typeface="Courier New"/>
                <a:cs typeface="Courier New"/>
              </a:rPr>
              <a:t>* </a:t>
            </a:r>
            <a:r>
              <a:rPr sz="1800" b="1" spc="-20" dirty="0">
                <a:latin typeface="Courier New"/>
                <a:cs typeface="Courier New"/>
              </a:rPr>
              <a:t>FROM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2442464" y="3860038"/>
            <a:ext cx="1062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empvu80</a:t>
            </a:r>
            <a:r>
              <a:rPr sz="1800" b="1" spc="-10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95" name="object 95"/>
          <p:cNvGrpSpPr/>
          <p:nvPr/>
        </p:nvGrpSpPr>
        <p:grpSpPr>
          <a:xfrm>
            <a:off x="5766815" y="5105400"/>
            <a:ext cx="1823085" cy="372110"/>
            <a:chOff x="5766815" y="5105400"/>
            <a:chExt cx="1823085" cy="372110"/>
          </a:xfrm>
        </p:grpSpPr>
        <p:sp>
          <p:nvSpPr>
            <p:cNvPr id="96" name="object 96"/>
            <p:cNvSpPr/>
            <p:nvPr/>
          </p:nvSpPr>
          <p:spPr>
            <a:xfrm>
              <a:off x="5766816" y="5105399"/>
              <a:ext cx="194945" cy="39370"/>
            </a:xfrm>
            <a:custGeom>
              <a:avLst/>
              <a:gdLst/>
              <a:ahLst/>
              <a:cxnLst/>
              <a:rect l="l" t="t" r="r" b="b"/>
              <a:pathLst>
                <a:path w="194945" h="39370">
                  <a:moveTo>
                    <a:pt x="60833" y="0"/>
                  </a:moveTo>
                  <a:lnTo>
                    <a:pt x="0" y="0"/>
                  </a:lnTo>
                  <a:lnTo>
                    <a:pt x="0" y="11684"/>
                  </a:lnTo>
                  <a:lnTo>
                    <a:pt x="60833" y="0"/>
                  </a:lnTo>
                  <a:close/>
                </a:path>
                <a:path w="194945" h="39370">
                  <a:moveTo>
                    <a:pt x="194691" y="0"/>
                  </a:moveTo>
                  <a:lnTo>
                    <a:pt x="136779" y="0"/>
                  </a:lnTo>
                  <a:lnTo>
                    <a:pt x="134747" y="0"/>
                  </a:lnTo>
                  <a:lnTo>
                    <a:pt x="60833" y="0"/>
                  </a:lnTo>
                  <a:lnTo>
                    <a:pt x="0" y="11938"/>
                  </a:lnTo>
                  <a:lnTo>
                    <a:pt x="0" y="26924"/>
                  </a:lnTo>
                  <a:lnTo>
                    <a:pt x="52324" y="16624"/>
                  </a:lnTo>
                  <a:lnTo>
                    <a:pt x="0" y="27178"/>
                  </a:lnTo>
                  <a:lnTo>
                    <a:pt x="0" y="39243"/>
                  </a:lnTo>
                  <a:lnTo>
                    <a:pt x="194691" y="0"/>
                  </a:lnTo>
                  <a:close/>
                </a:path>
              </a:pathLst>
            </a:custGeom>
            <a:solidFill>
              <a:srgbClr val="5B5B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766816" y="5105399"/>
              <a:ext cx="332105" cy="67310"/>
            </a:xfrm>
            <a:custGeom>
              <a:avLst/>
              <a:gdLst/>
              <a:ahLst/>
              <a:cxnLst/>
              <a:rect l="l" t="t" r="r" b="b"/>
              <a:pathLst>
                <a:path w="332104" h="67310">
                  <a:moveTo>
                    <a:pt x="271272" y="0"/>
                  </a:moveTo>
                  <a:lnTo>
                    <a:pt x="195961" y="0"/>
                  </a:lnTo>
                  <a:lnTo>
                    <a:pt x="0" y="39370"/>
                  </a:lnTo>
                  <a:lnTo>
                    <a:pt x="0" y="54483"/>
                  </a:lnTo>
                  <a:lnTo>
                    <a:pt x="271272" y="0"/>
                  </a:lnTo>
                  <a:close/>
                </a:path>
                <a:path w="332104" h="67310">
                  <a:moveTo>
                    <a:pt x="332105" y="0"/>
                  </a:moveTo>
                  <a:lnTo>
                    <a:pt x="271780" y="0"/>
                  </a:lnTo>
                  <a:lnTo>
                    <a:pt x="0" y="54610"/>
                  </a:lnTo>
                  <a:lnTo>
                    <a:pt x="0" y="66802"/>
                  </a:lnTo>
                  <a:lnTo>
                    <a:pt x="332105" y="0"/>
                  </a:lnTo>
                  <a:close/>
                </a:path>
              </a:pathLst>
            </a:custGeom>
            <a:solidFill>
              <a:srgbClr val="5B5B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5766816" y="5105399"/>
              <a:ext cx="466090" cy="94615"/>
            </a:xfrm>
            <a:custGeom>
              <a:avLst/>
              <a:gdLst/>
              <a:ahLst/>
              <a:cxnLst/>
              <a:rect l="l" t="t" r="r" b="b"/>
              <a:pathLst>
                <a:path w="466089" h="94614">
                  <a:moveTo>
                    <a:pt x="465963" y="0"/>
                  </a:moveTo>
                  <a:lnTo>
                    <a:pt x="408178" y="0"/>
                  </a:lnTo>
                  <a:lnTo>
                    <a:pt x="405892" y="0"/>
                  </a:lnTo>
                  <a:lnTo>
                    <a:pt x="332486" y="0"/>
                  </a:lnTo>
                  <a:lnTo>
                    <a:pt x="0" y="66802"/>
                  </a:lnTo>
                  <a:lnTo>
                    <a:pt x="0" y="82042"/>
                  </a:lnTo>
                  <a:lnTo>
                    <a:pt x="87884" y="64376"/>
                  </a:lnTo>
                  <a:lnTo>
                    <a:pt x="0" y="82169"/>
                  </a:lnTo>
                  <a:lnTo>
                    <a:pt x="0" y="94361"/>
                  </a:lnTo>
                  <a:lnTo>
                    <a:pt x="465963" y="0"/>
                  </a:lnTo>
                  <a:close/>
                </a:path>
              </a:pathLst>
            </a:custGeom>
            <a:solidFill>
              <a:srgbClr val="5C5C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5766815" y="5105400"/>
              <a:ext cx="542925" cy="109855"/>
            </a:xfrm>
            <a:custGeom>
              <a:avLst/>
              <a:gdLst/>
              <a:ahLst/>
              <a:cxnLst/>
              <a:rect l="l" t="t" r="r" b="b"/>
              <a:pathLst>
                <a:path w="542925" h="109854">
                  <a:moveTo>
                    <a:pt x="542544" y="0"/>
                  </a:moveTo>
                  <a:lnTo>
                    <a:pt x="467233" y="0"/>
                  </a:lnTo>
                  <a:lnTo>
                    <a:pt x="0" y="94361"/>
                  </a:lnTo>
                  <a:lnTo>
                    <a:pt x="0" y="109600"/>
                  </a:lnTo>
                  <a:lnTo>
                    <a:pt x="542544" y="0"/>
                  </a:lnTo>
                  <a:close/>
                </a:path>
              </a:pathLst>
            </a:custGeom>
            <a:solidFill>
              <a:srgbClr val="5C5C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5766815" y="5105400"/>
              <a:ext cx="603885" cy="121920"/>
            </a:xfrm>
            <a:custGeom>
              <a:avLst/>
              <a:gdLst/>
              <a:ahLst/>
              <a:cxnLst/>
              <a:rect l="l" t="t" r="r" b="b"/>
              <a:pathLst>
                <a:path w="603885" h="121920">
                  <a:moveTo>
                    <a:pt x="603376" y="0"/>
                  </a:moveTo>
                  <a:lnTo>
                    <a:pt x="543051" y="0"/>
                  </a:lnTo>
                  <a:lnTo>
                    <a:pt x="0" y="109727"/>
                  </a:lnTo>
                  <a:lnTo>
                    <a:pt x="0" y="121919"/>
                  </a:lnTo>
                  <a:lnTo>
                    <a:pt x="603376" y="0"/>
                  </a:lnTo>
                  <a:close/>
                </a:path>
              </a:pathLst>
            </a:custGeom>
            <a:solidFill>
              <a:srgbClr val="5C5C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5766816" y="5105399"/>
              <a:ext cx="737235" cy="149225"/>
            </a:xfrm>
            <a:custGeom>
              <a:avLst/>
              <a:gdLst/>
              <a:ahLst/>
              <a:cxnLst/>
              <a:rect l="l" t="t" r="r" b="b"/>
              <a:pathLst>
                <a:path w="737234" h="149225">
                  <a:moveTo>
                    <a:pt x="737235" y="0"/>
                  </a:moveTo>
                  <a:lnTo>
                    <a:pt x="677037" y="0"/>
                  </a:lnTo>
                  <a:lnTo>
                    <a:pt x="540118" y="27635"/>
                  </a:lnTo>
                  <a:lnTo>
                    <a:pt x="676402" y="0"/>
                  </a:lnTo>
                  <a:lnTo>
                    <a:pt x="601218" y="0"/>
                  </a:lnTo>
                  <a:lnTo>
                    <a:pt x="0" y="121920"/>
                  </a:lnTo>
                  <a:lnTo>
                    <a:pt x="0" y="136652"/>
                  </a:lnTo>
                  <a:lnTo>
                    <a:pt x="0" y="137160"/>
                  </a:lnTo>
                  <a:lnTo>
                    <a:pt x="0" y="148844"/>
                  </a:lnTo>
                  <a:lnTo>
                    <a:pt x="737235" y="0"/>
                  </a:lnTo>
                  <a:close/>
                </a:path>
              </a:pathLst>
            </a:custGeom>
            <a:solidFill>
              <a:srgbClr val="5D5D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5766815" y="5105400"/>
              <a:ext cx="814069" cy="164465"/>
            </a:xfrm>
            <a:custGeom>
              <a:avLst/>
              <a:gdLst/>
              <a:ahLst/>
              <a:cxnLst/>
              <a:rect l="l" t="t" r="r" b="b"/>
              <a:pathLst>
                <a:path w="814070" h="164464">
                  <a:moveTo>
                    <a:pt x="813815" y="0"/>
                  </a:moveTo>
                  <a:lnTo>
                    <a:pt x="738505" y="0"/>
                  </a:lnTo>
                  <a:lnTo>
                    <a:pt x="0" y="148844"/>
                  </a:lnTo>
                  <a:lnTo>
                    <a:pt x="0" y="164084"/>
                  </a:lnTo>
                  <a:lnTo>
                    <a:pt x="813815" y="0"/>
                  </a:lnTo>
                  <a:close/>
                </a:path>
              </a:pathLst>
            </a:custGeom>
            <a:solidFill>
              <a:srgbClr val="5E5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5766815" y="5105400"/>
              <a:ext cx="875030" cy="176530"/>
            </a:xfrm>
            <a:custGeom>
              <a:avLst/>
              <a:gdLst/>
              <a:ahLst/>
              <a:cxnLst/>
              <a:rect l="l" t="t" r="r" b="b"/>
              <a:pathLst>
                <a:path w="875029" h="176529">
                  <a:moveTo>
                    <a:pt x="874649" y="0"/>
                  </a:moveTo>
                  <a:lnTo>
                    <a:pt x="814324" y="0"/>
                  </a:lnTo>
                  <a:lnTo>
                    <a:pt x="0" y="164211"/>
                  </a:lnTo>
                  <a:lnTo>
                    <a:pt x="0" y="176403"/>
                  </a:lnTo>
                  <a:lnTo>
                    <a:pt x="874649" y="0"/>
                  </a:lnTo>
                  <a:close/>
                </a:path>
              </a:pathLst>
            </a:custGeom>
            <a:solidFill>
              <a:srgbClr val="5E5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5766815" y="5105400"/>
              <a:ext cx="948055" cy="191770"/>
            </a:xfrm>
            <a:custGeom>
              <a:avLst/>
              <a:gdLst/>
              <a:ahLst/>
              <a:cxnLst/>
              <a:rect l="l" t="t" r="r" b="b"/>
              <a:pathLst>
                <a:path w="948054" h="191770">
                  <a:moveTo>
                    <a:pt x="947674" y="0"/>
                  </a:moveTo>
                  <a:lnTo>
                    <a:pt x="872363" y="0"/>
                  </a:lnTo>
                  <a:lnTo>
                    <a:pt x="0" y="176403"/>
                  </a:lnTo>
                  <a:lnTo>
                    <a:pt x="0" y="191643"/>
                  </a:lnTo>
                  <a:lnTo>
                    <a:pt x="947674" y="0"/>
                  </a:lnTo>
                  <a:close/>
                </a:path>
              </a:pathLst>
            </a:custGeom>
            <a:solidFill>
              <a:srgbClr val="5F5F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5766815" y="5105400"/>
              <a:ext cx="1009015" cy="204470"/>
            </a:xfrm>
            <a:custGeom>
              <a:avLst/>
              <a:gdLst/>
              <a:ahLst/>
              <a:cxnLst/>
              <a:rect l="l" t="t" r="r" b="b"/>
              <a:pathLst>
                <a:path w="1009015" h="204470">
                  <a:moveTo>
                    <a:pt x="1008507" y="0"/>
                  </a:moveTo>
                  <a:lnTo>
                    <a:pt x="948309" y="0"/>
                  </a:lnTo>
                  <a:lnTo>
                    <a:pt x="0" y="191769"/>
                  </a:lnTo>
                  <a:lnTo>
                    <a:pt x="0" y="203962"/>
                  </a:lnTo>
                  <a:lnTo>
                    <a:pt x="1008507" y="0"/>
                  </a:lnTo>
                  <a:close/>
                </a:path>
              </a:pathLst>
            </a:custGeom>
            <a:solidFill>
              <a:srgbClr val="6060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5766816" y="5105399"/>
              <a:ext cx="1146175" cy="231775"/>
            </a:xfrm>
            <a:custGeom>
              <a:avLst/>
              <a:gdLst/>
              <a:ahLst/>
              <a:cxnLst/>
              <a:rect l="l" t="t" r="r" b="b"/>
              <a:pathLst>
                <a:path w="1146175" h="231775">
                  <a:moveTo>
                    <a:pt x="1085088" y="0"/>
                  </a:moveTo>
                  <a:lnTo>
                    <a:pt x="1009777" y="0"/>
                  </a:lnTo>
                  <a:lnTo>
                    <a:pt x="0" y="203962"/>
                  </a:lnTo>
                  <a:lnTo>
                    <a:pt x="0" y="219202"/>
                  </a:lnTo>
                  <a:lnTo>
                    <a:pt x="1085088" y="0"/>
                  </a:lnTo>
                  <a:close/>
                </a:path>
                <a:path w="1146175" h="231775">
                  <a:moveTo>
                    <a:pt x="1145921" y="0"/>
                  </a:moveTo>
                  <a:lnTo>
                    <a:pt x="1085723" y="0"/>
                  </a:lnTo>
                  <a:lnTo>
                    <a:pt x="0" y="219329"/>
                  </a:lnTo>
                  <a:lnTo>
                    <a:pt x="0" y="231521"/>
                  </a:lnTo>
                  <a:lnTo>
                    <a:pt x="1145921" y="0"/>
                  </a:lnTo>
                  <a:close/>
                </a:path>
              </a:pathLst>
            </a:custGeom>
            <a:solidFill>
              <a:srgbClr val="6060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5766815" y="5105400"/>
              <a:ext cx="1219200" cy="247015"/>
            </a:xfrm>
            <a:custGeom>
              <a:avLst/>
              <a:gdLst/>
              <a:ahLst/>
              <a:cxnLst/>
              <a:rect l="l" t="t" r="r" b="b"/>
              <a:pathLst>
                <a:path w="1219200" h="247014">
                  <a:moveTo>
                    <a:pt x="1218945" y="0"/>
                  </a:moveTo>
                  <a:lnTo>
                    <a:pt x="1143635" y="0"/>
                  </a:lnTo>
                  <a:lnTo>
                    <a:pt x="0" y="231521"/>
                  </a:lnTo>
                  <a:lnTo>
                    <a:pt x="0" y="246761"/>
                  </a:lnTo>
                  <a:lnTo>
                    <a:pt x="1218945" y="0"/>
                  </a:lnTo>
                  <a:close/>
                </a:path>
              </a:pathLst>
            </a:custGeom>
            <a:solidFill>
              <a:srgbClr val="6161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5766815" y="5105400"/>
              <a:ext cx="1280160" cy="259079"/>
            </a:xfrm>
            <a:custGeom>
              <a:avLst/>
              <a:gdLst/>
              <a:ahLst/>
              <a:cxnLst/>
              <a:rect l="l" t="t" r="r" b="b"/>
              <a:pathLst>
                <a:path w="1280159" h="259079">
                  <a:moveTo>
                    <a:pt x="1279779" y="0"/>
                  </a:moveTo>
                  <a:lnTo>
                    <a:pt x="1219581" y="0"/>
                  </a:lnTo>
                  <a:lnTo>
                    <a:pt x="0" y="246887"/>
                  </a:lnTo>
                  <a:lnTo>
                    <a:pt x="0" y="259080"/>
                  </a:lnTo>
                  <a:lnTo>
                    <a:pt x="1279779" y="0"/>
                  </a:lnTo>
                  <a:close/>
                </a:path>
              </a:pathLst>
            </a:custGeom>
            <a:solidFill>
              <a:srgbClr val="6161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5766816" y="5105399"/>
              <a:ext cx="1417320" cy="286385"/>
            </a:xfrm>
            <a:custGeom>
              <a:avLst/>
              <a:gdLst/>
              <a:ahLst/>
              <a:cxnLst/>
              <a:rect l="l" t="t" r="r" b="b"/>
              <a:pathLst>
                <a:path w="1417320" h="286385">
                  <a:moveTo>
                    <a:pt x="1417193" y="0"/>
                  </a:moveTo>
                  <a:lnTo>
                    <a:pt x="1356995" y="0"/>
                  </a:lnTo>
                  <a:lnTo>
                    <a:pt x="1083157" y="55257"/>
                  </a:lnTo>
                  <a:lnTo>
                    <a:pt x="1356360" y="0"/>
                  </a:lnTo>
                  <a:lnTo>
                    <a:pt x="1281049" y="0"/>
                  </a:lnTo>
                  <a:lnTo>
                    <a:pt x="0" y="259080"/>
                  </a:lnTo>
                  <a:lnTo>
                    <a:pt x="0" y="273812"/>
                  </a:lnTo>
                  <a:lnTo>
                    <a:pt x="0" y="274320"/>
                  </a:lnTo>
                  <a:lnTo>
                    <a:pt x="0" y="286004"/>
                  </a:lnTo>
                  <a:lnTo>
                    <a:pt x="1417193" y="0"/>
                  </a:lnTo>
                  <a:close/>
                </a:path>
              </a:pathLst>
            </a:custGeom>
            <a:solidFill>
              <a:srgbClr val="6363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766815" y="5105400"/>
              <a:ext cx="1490345" cy="301625"/>
            </a:xfrm>
            <a:custGeom>
              <a:avLst/>
              <a:gdLst/>
              <a:ahLst/>
              <a:cxnLst/>
              <a:rect l="l" t="t" r="r" b="b"/>
              <a:pathLst>
                <a:path w="1490345" h="301625">
                  <a:moveTo>
                    <a:pt x="1490217" y="0"/>
                  </a:moveTo>
                  <a:lnTo>
                    <a:pt x="1414907" y="0"/>
                  </a:lnTo>
                  <a:lnTo>
                    <a:pt x="0" y="286003"/>
                  </a:lnTo>
                  <a:lnTo>
                    <a:pt x="0" y="301244"/>
                  </a:lnTo>
                  <a:lnTo>
                    <a:pt x="1490217" y="0"/>
                  </a:lnTo>
                  <a:close/>
                </a:path>
              </a:pathLst>
            </a:custGeom>
            <a:solidFill>
              <a:srgbClr val="6363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766816" y="5105399"/>
              <a:ext cx="1628139" cy="328930"/>
            </a:xfrm>
            <a:custGeom>
              <a:avLst/>
              <a:gdLst/>
              <a:ahLst/>
              <a:cxnLst/>
              <a:rect l="l" t="t" r="r" b="b"/>
              <a:pathLst>
                <a:path w="1628140" h="328929">
                  <a:moveTo>
                    <a:pt x="1551051" y="0"/>
                  </a:moveTo>
                  <a:lnTo>
                    <a:pt x="1490853" y="0"/>
                  </a:lnTo>
                  <a:lnTo>
                    <a:pt x="0" y="301371"/>
                  </a:lnTo>
                  <a:lnTo>
                    <a:pt x="0" y="313563"/>
                  </a:lnTo>
                  <a:lnTo>
                    <a:pt x="1551051" y="0"/>
                  </a:lnTo>
                  <a:close/>
                </a:path>
                <a:path w="1628140" h="328929">
                  <a:moveTo>
                    <a:pt x="1627632" y="0"/>
                  </a:moveTo>
                  <a:lnTo>
                    <a:pt x="1552321" y="0"/>
                  </a:lnTo>
                  <a:lnTo>
                    <a:pt x="0" y="313563"/>
                  </a:lnTo>
                  <a:lnTo>
                    <a:pt x="0" y="328803"/>
                  </a:lnTo>
                  <a:lnTo>
                    <a:pt x="1627632" y="0"/>
                  </a:lnTo>
                  <a:close/>
                </a:path>
              </a:pathLst>
            </a:custGeom>
            <a:solidFill>
              <a:srgbClr val="6464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766816" y="5105399"/>
              <a:ext cx="1761489" cy="356870"/>
            </a:xfrm>
            <a:custGeom>
              <a:avLst/>
              <a:gdLst/>
              <a:ahLst/>
              <a:cxnLst/>
              <a:rect l="l" t="t" r="r" b="b"/>
              <a:pathLst>
                <a:path w="1761490" h="356870">
                  <a:moveTo>
                    <a:pt x="1761490" y="0"/>
                  </a:moveTo>
                  <a:lnTo>
                    <a:pt x="1688465" y="0"/>
                  </a:lnTo>
                  <a:lnTo>
                    <a:pt x="1686179" y="0"/>
                  </a:lnTo>
                  <a:lnTo>
                    <a:pt x="1628267" y="0"/>
                  </a:lnTo>
                  <a:lnTo>
                    <a:pt x="0" y="328930"/>
                  </a:lnTo>
                  <a:lnTo>
                    <a:pt x="0" y="341122"/>
                  </a:lnTo>
                  <a:lnTo>
                    <a:pt x="0" y="356362"/>
                  </a:lnTo>
                  <a:lnTo>
                    <a:pt x="1761490" y="0"/>
                  </a:lnTo>
                  <a:close/>
                </a:path>
              </a:pathLst>
            </a:custGeom>
            <a:solidFill>
              <a:srgbClr val="6464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766816" y="5105399"/>
              <a:ext cx="1822450" cy="372110"/>
            </a:xfrm>
            <a:custGeom>
              <a:avLst/>
              <a:gdLst/>
              <a:ahLst/>
              <a:cxnLst/>
              <a:rect l="l" t="t" r="r" b="b"/>
              <a:pathLst>
                <a:path w="1822450" h="372110">
                  <a:moveTo>
                    <a:pt x="1822323" y="0"/>
                  </a:moveTo>
                  <a:lnTo>
                    <a:pt x="1762125" y="0"/>
                  </a:lnTo>
                  <a:lnTo>
                    <a:pt x="0" y="356489"/>
                  </a:lnTo>
                  <a:lnTo>
                    <a:pt x="0" y="368554"/>
                  </a:lnTo>
                  <a:lnTo>
                    <a:pt x="0" y="368681"/>
                  </a:lnTo>
                  <a:lnTo>
                    <a:pt x="0" y="371602"/>
                  </a:lnTo>
                  <a:lnTo>
                    <a:pt x="45212" y="371602"/>
                  </a:lnTo>
                  <a:lnTo>
                    <a:pt x="1822323" y="12192"/>
                  </a:lnTo>
                  <a:lnTo>
                    <a:pt x="1822323" y="0"/>
                  </a:lnTo>
                  <a:close/>
                </a:path>
              </a:pathLst>
            </a:custGeom>
            <a:solidFill>
              <a:srgbClr val="66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812536" y="5117591"/>
              <a:ext cx="1776730" cy="359410"/>
            </a:xfrm>
            <a:custGeom>
              <a:avLst/>
              <a:gdLst/>
              <a:ahLst/>
              <a:cxnLst/>
              <a:rect l="l" t="t" r="r" b="b"/>
              <a:pathLst>
                <a:path w="1776729" h="359410">
                  <a:moveTo>
                    <a:pt x="1776476" y="0"/>
                  </a:moveTo>
                  <a:lnTo>
                    <a:pt x="0" y="359283"/>
                  </a:lnTo>
                  <a:lnTo>
                    <a:pt x="75311" y="359283"/>
                  </a:lnTo>
                  <a:lnTo>
                    <a:pt x="1776476" y="15240"/>
                  </a:lnTo>
                  <a:lnTo>
                    <a:pt x="1776476" y="0"/>
                  </a:lnTo>
                  <a:close/>
                </a:path>
                <a:path w="1776729" h="359410">
                  <a:moveTo>
                    <a:pt x="1776730" y="15240"/>
                  </a:moveTo>
                  <a:lnTo>
                    <a:pt x="76200" y="359283"/>
                  </a:lnTo>
                  <a:lnTo>
                    <a:pt x="136398" y="359283"/>
                  </a:lnTo>
                  <a:lnTo>
                    <a:pt x="1776730" y="27432"/>
                  </a:lnTo>
                  <a:lnTo>
                    <a:pt x="1776730" y="15240"/>
                  </a:lnTo>
                  <a:close/>
                </a:path>
              </a:pathLst>
            </a:custGeom>
            <a:solidFill>
              <a:srgbClr val="6464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946648" y="5145023"/>
              <a:ext cx="1642745" cy="332105"/>
            </a:xfrm>
            <a:custGeom>
              <a:avLst/>
              <a:gdLst/>
              <a:ahLst/>
              <a:cxnLst/>
              <a:rect l="l" t="t" r="r" b="b"/>
              <a:pathLst>
                <a:path w="1642745" h="332104">
                  <a:moveTo>
                    <a:pt x="1642745" y="0"/>
                  </a:moveTo>
                  <a:lnTo>
                    <a:pt x="0" y="331724"/>
                  </a:lnTo>
                  <a:lnTo>
                    <a:pt x="75311" y="331724"/>
                  </a:lnTo>
                  <a:lnTo>
                    <a:pt x="1172514" y="110185"/>
                  </a:lnTo>
                  <a:lnTo>
                    <a:pt x="76200" y="331724"/>
                  </a:lnTo>
                  <a:lnTo>
                    <a:pt x="136398" y="331724"/>
                  </a:lnTo>
                  <a:lnTo>
                    <a:pt x="1642364" y="27432"/>
                  </a:lnTo>
                  <a:lnTo>
                    <a:pt x="1642364" y="15328"/>
                  </a:lnTo>
                  <a:lnTo>
                    <a:pt x="1642745" y="15240"/>
                  </a:lnTo>
                  <a:lnTo>
                    <a:pt x="1642745" y="0"/>
                  </a:lnTo>
                  <a:close/>
                </a:path>
              </a:pathLst>
            </a:custGeom>
            <a:solidFill>
              <a:srgbClr val="6464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083807" y="5172456"/>
              <a:ext cx="1505585" cy="304800"/>
            </a:xfrm>
            <a:custGeom>
              <a:avLst/>
              <a:gdLst/>
              <a:ahLst/>
              <a:cxnLst/>
              <a:rect l="l" t="t" r="r" b="b"/>
              <a:pathLst>
                <a:path w="1505584" h="304800">
                  <a:moveTo>
                    <a:pt x="1505203" y="0"/>
                  </a:moveTo>
                  <a:lnTo>
                    <a:pt x="0" y="304800"/>
                  </a:lnTo>
                  <a:lnTo>
                    <a:pt x="75311" y="304800"/>
                  </a:lnTo>
                  <a:lnTo>
                    <a:pt x="1505203" y="15240"/>
                  </a:lnTo>
                  <a:lnTo>
                    <a:pt x="1505203" y="0"/>
                  </a:lnTo>
                  <a:close/>
                </a:path>
              </a:pathLst>
            </a:custGeom>
            <a:solidFill>
              <a:srgbClr val="6363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156960" y="5187695"/>
              <a:ext cx="1432560" cy="289560"/>
            </a:xfrm>
            <a:custGeom>
              <a:avLst/>
              <a:gdLst/>
              <a:ahLst/>
              <a:cxnLst/>
              <a:rect l="l" t="t" r="r" b="b"/>
              <a:pathLst>
                <a:path w="1432559" h="289560">
                  <a:moveTo>
                    <a:pt x="1432306" y="0"/>
                  </a:moveTo>
                  <a:lnTo>
                    <a:pt x="0" y="289560"/>
                  </a:lnTo>
                  <a:lnTo>
                    <a:pt x="60325" y="289560"/>
                  </a:lnTo>
                  <a:lnTo>
                    <a:pt x="60960" y="289433"/>
                  </a:lnTo>
                  <a:lnTo>
                    <a:pt x="1432306" y="12192"/>
                  </a:lnTo>
                  <a:lnTo>
                    <a:pt x="1432306" y="0"/>
                  </a:lnTo>
                  <a:close/>
                </a:path>
                <a:path w="1432559" h="289560">
                  <a:moveTo>
                    <a:pt x="1432433" y="12192"/>
                  </a:moveTo>
                  <a:lnTo>
                    <a:pt x="60960" y="289433"/>
                  </a:lnTo>
                  <a:lnTo>
                    <a:pt x="136271" y="289433"/>
                  </a:lnTo>
                  <a:lnTo>
                    <a:pt x="1432433" y="27432"/>
                  </a:lnTo>
                  <a:lnTo>
                    <a:pt x="1432433" y="12192"/>
                  </a:lnTo>
                  <a:close/>
                </a:path>
              </a:pathLst>
            </a:custGeom>
            <a:solidFill>
              <a:srgbClr val="6363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294119" y="5215128"/>
              <a:ext cx="1295400" cy="262255"/>
            </a:xfrm>
            <a:custGeom>
              <a:avLst/>
              <a:gdLst/>
              <a:ahLst/>
              <a:cxnLst/>
              <a:rect l="l" t="t" r="r" b="b"/>
              <a:pathLst>
                <a:path w="1295400" h="262254">
                  <a:moveTo>
                    <a:pt x="1294891" y="0"/>
                  </a:moveTo>
                  <a:lnTo>
                    <a:pt x="0" y="262001"/>
                  </a:lnTo>
                  <a:lnTo>
                    <a:pt x="60197" y="262001"/>
                  </a:lnTo>
                  <a:lnTo>
                    <a:pt x="1294891" y="12192"/>
                  </a:lnTo>
                  <a:lnTo>
                    <a:pt x="1294891" y="0"/>
                  </a:lnTo>
                  <a:close/>
                </a:path>
              </a:pathLst>
            </a:custGeom>
            <a:solidFill>
              <a:srgbClr val="6161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355079" y="5227320"/>
              <a:ext cx="1234440" cy="250190"/>
            </a:xfrm>
            <a:custGeom>
              <a:avLst/>
              <a:gdLst/>
              <a:ahLst/>
              <a:cxnLst/>
              <a:rect l="l" t="t" r="r" b="b"/>
              <a:pathLst>
                <a:path w="1234440" h="250189">
                  <a:moveTo>
                    <a:pt x="1233931" y="0"/>
                  </a:moveTo>
                  <a:lnTo>
                    <a:pt x="0" y="249681"/>
                  </a:lnTo>
                  <a:lnTo>
                    <a:pt x="75184" y="249681"/>
                  </a:lnTo>
                  <a:lnTo>
                    <a:pt x="1233931" y="15239"/>
                  </a:lnTo>
                  <a:lnTo>
                    <a:pt x="1233931" y="0"/>
                  </a:lnTo>
                  <a:close/>
                </a:path>
              </a:pathLst>
            </a:custGeom>
            <a:solidFill>
              <a:srgbClr val="6161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428232" y="5242559"/>
              <a:ext cx="1161415" cy="234950"/>
            </a:xfrm>
            <a:custGeom>
              <a:avLst/>
              <a:gdLst/>
              <a:ahLst/>
              <a:cxnLst/>
              <a:rect l="l" t="t" r="r" b="b"/>
              <a:pathLst>
                <a:path w="1161415" h="234950">
                  <a:moveTo>
                    <a:pt x="1161034" y="0"/>
                  </a:moveTo>
                  <a:lnTo>
                    <a:pt x="0" y="234442"/>
                  </a:lnTo>
                  <a:lnTo>
                    <a:pt x="60325" y="234442"/>
                  </a:lnTo>
                  <a:lnTo>
                    <a:pt x="60960" y="234315"/>
                  </a:lnTo>
                  <a:lnTo>
                    <a:pt x="1161034" y="12192"/>
                  </a:lnTo>
                  <a:lnTo>
                    <a:pt x="1161034" y="0"/>
                  </a:lnTo>
                  <a:close/>
                </a:path>
                <a:path w="1161415" h="234950">
                  <a:moveTo>
                    <a:pt x="1161161" y="12192"/>
                  </a:moveTo>
                  <a:lnTo>
                    <a:pt x="60960" y="234315"/>
                  </a:lnTo>
                  <a:lnTo>
                    <a:pt x="136271" y="234315"/>
                  </a:lnTo>
                  <a:lnTo>
                    <a:pt x="1161161" y="27432"/>
                  </a:lnTo>
                  <a:lnTo>
                    <a:pt x="1161161" y="12192"/>
                  </a:lnTo>
                  <a:close/>
                </a:path>
              </a:pathLst>
            </a:custGeom>
            <a:solidFill>
              <a:srgbClr val="6060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565391" y="5269992"/>
              <a:ext cx="1023619" cy="207010"/>
            </a:xfrm>
            <a:custGeom>
              <a:avLst/>
              <a:gdLst/>
              <a:ahLst/>
              <a:cxnLst/>
              <a:rect l="l" t="t" r="r" b="b"/>
              <a:pathLst>
                <a:path w="1023620" h="207010">
                  <a:moveTo>
                    <a:pt x="1023619" y="0"/>
                  </a:moveTo>
                  <a:lnTo>
                    <a:pt x="0" y="206883"/>
                  </a:lnTo>
                  <a:lnTo>
                    <a:pt x="60198" y="206883"/>
                  </a:lnTo>
                  <a:lnTo>
                    <a:pt x="1023619" y="12192"/>
                  </a:lnTo>
                  <a:lnTo>
                    <a:pt x="1023619" y="0"/>
                  </a:lnTo>
                  <a:close/>
                </a:path>
              </a:pathLst>
            </a:custGeom>
            <a:solidFill>
              <a:srgbClr val="6060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626351" y="5282184"/>
              <a:ext cx="962660" cy="194945"/>
            </a:xfrm>
            <a:custGeom>
              <a:avLst/>
              <a:gdLst/>
              <a:ahLst/>
              <a:cxnLst/>
              <a:rect l="l" t="t" r="r" b="b"/>
              <a:pathLst>
                <a:path w="962659" h="194945">
                  <a:moveTo>
                    <a:pt x="962659" y="0"/>
                  </a:moveTo>
                  <a:lnTo>
                    <a:pt x="0" y="194563"/>
                  </a:lnTo>
                  <a:lnTo>
                    <a:pt x="75183" y="194563"/>
                  </a:lnTo>
                  <a:lnTo>
                    <a:pt x="962659" y="15239"/>
                  </a:lnTo>
                  <a:lnTo>
                    <a:pt x="962659" y="0"/>
                  </a:lnTo>
                  <a:close/>
                </a:path>
              </a:pathLst>
            </a:custGeom>
            <a:solidFill>
              <a:srgbClr val="5F5F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699503" y="5297423"/>
              <a:ext cx="890269" cy="179705"/>
            </a:xfrm>
            <a:custGeom>
              <a:avLst/>
              <a:gdLst/>
              <a:ahLst/>
              <a:cxnLst/>
              <a:rect l="l" t="t" r="r" b="b"/>
              <a:pathLst>
                <a:path w="890270" h="179704">
                  <a:moveTo>
                    <a:pt x="889762" y="0"/>
                  </a:moveTo>
                  <a:lnTo>
                    <a:pt x="0" y="179323"/>
                  </a:lnTo>
                  <a:lnTo>
                    <a:pt x="60325" y="179323"/>
                  </a:lnTo>
                  <a:lnTo>
                    <a:pt x="889762" y="12191"/>
                  </a:lnTo>
                  <a:lnTo>
                    <a:pt x="889762" y="0"/>
                  </a:lnTo>
                  <a:close/>
                </a:path>
              </a:pathLst>
            </a:custGeom>
            <a:solidFill>
              <a:srgbClr val="5E5E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760463" y="5309615"/>
              <a:ext cx="829310" cy="167640"/>
            </a:xfrm>
            <a:custGeom>
              <a:avLst/>
              <a:gdLst/>
              <a:ahLst/>
              <a:cxnLst/>
              <a:rect l="l" t="t" r="r" b="b"/>
              <a:pathLst>
                <a:path w="829309" h="167639">
                  <a:moveTo>
                    <a:pt x="828928" y="0"/>
                  </a:moveTo>
                  <a:lnTo>
                    <a:pt x="0" y="167640"/>
                  </a:lnTo>
                  <a:lnTo>
                    <a:pt x="75310" y="167640"/>
                  </a:lnTo>
                  <a:lnTo>
                    <a:pt x="828928" y="15240"/>
                  </a:lnTo>
                  <a:lnTo>
                    <a:pt x="828928" y="0"/>
                  </a:lnTo>
                  <a:close/>
                </a:path>
              </a:pathLst>
            </a:custGeom>
            <a:solidFill>
              <a:srgbClr val="5E5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836664" y="5324855"/>
              <a:ext cx="752475" cy="152400"/>
            </a:xfrm>
            <a:custGeom>
              <a:avLst/>
              <a:gdLst/>
              <a:ahLst/>
              <a:cxnLst/>
              <a:rect l="l" t="t" r="r" b="b"/>
              <a:pathLst>
                <a:path w="752475" h="152400">
                  <a:moveTo>
                    <a:pt x="752348" y="12192"/>
                  </a:moveTo>
                  <a:lnTo>
                    <a:pt x="60960" y="152273"/>
                  </a:lnTo>
                  <a:lnTo>
                    <a:pt x="136144" y="152273"/>
                  </a:lnTo>
                  <a:lnTo>
                    <a:pt x="752348" y="27432"/>
                  </a:lnTo>
                  <a:lnTo>
                    <a:pt x="752348" y="12192"/>
                  </a:lnTo>
                  <a:close/>
                </a:path>
                <a:path w="752475" h="152400">
                  <a:moveTo>
                    <a:pt x="752348" y="0"/>
                  </a:moveTo>
                  <a:lnTo>
                    <a:pt x="0" y="152400"/>
                  </a:lnTo>
                  <a:lnTo>
                    <a:pt x="60198" y="152400"/>
                  </a:lnTo>
                  <a:lnTo>
                    <a:pt x="752348" y="12192"/>
                  </a:lnTo>
                  <a:lnTo>
                    <a:pt x="752348" y="0"/>
                  </a:lnTo>
                  <a:close/>
                </a:path>
              </a:pathLst>
            </a:custGeom>
            <a:solidFill>
              <a:srgbClr val="5D5D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970775" y="5352288"/>
              <a:ext cx="618490" cy="125095"/>
            </a:xfrm>
            <a:custGeom>
              <a:avLst/>
              <a:gdLst/>
              <a:ahLst/>
              <a:cxnLst/>
              <a:rect l="l" t="t" r="r" b="b"/>
              <a:pathLst>
                <a:path w="618490" h="125095">
                  <a:moveTo>
                    <a:pt x="618490" y="0"/>
                  </a:moveTo>
                  <a:lnTo>
                    <a:pt x="0" y="124840"/>
                  </a:lnTo>
                  <a:lnTo>
                    <a:pt x="60325" y="124840"/>
                  </a:lnTo>
                  <a:lnTo>
                    <a:pt x="618490" y="12192"/>
                  </a:lnTo>
                  <a:lnTo>
                    <a:pt x="618490" y="0"/>
                  </a:lnTo>
                  <a:close/>
                </a:path>
              </a:pathLst>
            </a:custGeom>
            <a:solidFill>
              <a:srgbClr val="5C5C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7031735" y="5364479"/>
              <a:ext cx="558165" cy="113030"/>
            </a:xfrm>
            <a:custGeom>
              <a:avLst/>
              <a:gdLst/>
              <a:ahLst/>
              <a:cxnLst/>
              <a:rect l="l" t="t" r="r" b="b"/>
              <a:pathLst>
                <a:path w="558165" h="113029">
                  <a:moveTo>
                    <a:pt x="557657" y="0"/>
                  </a:moveTo>
                  <a:lnTo>
                    <a:pt x="0" y="112522"/>
                  </a:lnTo>
                  <a:lnTo>
                    <a:pt x="75311" y="112522"/>
                  </a:lnTo>
                  <a:lnTo>
                    <a:pt x="557657" y="15240"/>
                  </a:lnTo>
                  <a:lnTo>
                    <a:pt x="557657" y="0"/>
                  </a:lnTo>
                  <a:close/>
                </a:path>
              </a:pathLst>
            </a:custGeom>
            <a:solidFill>
              <a:srgbClr val="5C5C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107936" y="5379719"/>
              <a:ext cx="481330" cy="97790"/>
            </a:xfrm>
            <a:custGeom>
              <a:avLst/>
              <a:gdLst/>
              <a:ahLst/>
              <a:cxnLst/>
              <a:rect l="l" t="t" r="r" b="b"/>
              <a:pathLst>
                <a:path w="481329" h="97789">
                  <a:moveTo>
                    <a:pt x="481076" y="12192"/>
                  </a:moveTo>
                  <a:lnTo>
                    <a:pt x="60960" y="97155"/>
                  </a:lnTo>
                  <a:lnTo>
                    <a:pt x="136017" y="97155"/>
                  </a:lnTo>
                  <a:lnTo>
                    <a:pt x="481076" y="27305"/>
                  </a:lnTo>
                  <a:lnTo>
                    <a:pt x="481076" y="12192"/>
                  </a:lnTo>
                  <a:close/>
                </a:path>
                <a:path w="481329" h="97789">
                  <a:moveTo>
                    <a:pt x="481076" y="0"/>
                  </a:moveTo>
                  <a:lnTo>
                    <a:pt x="0" y="97282"/>
                  </a:lnTo>
                  <a:lnTo>
                    <a:pt x="60071" y="97282"/>
                  </a:lnTo>
                  <a:lnTo>
                    <a:pt x="481076" y="12192"/>
                  </a:lnTo>
                  <a:lnTo>
                    <a:pt x="481076" y="0"/>
                  </a:lnTo>
                  <a:close/>
                </a:path>
              </a:pathLst>
            </a:custGeom>
            <a:solidFill>
              <a:srgbClr val="5C5C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242048" y="5407151"/>
              <a:ext cx="347345" cy="69850"/>
            </a:xfrm>
            <a:custGeom>
              <a:avLst/>
              <a:gdLst/>
              <a:ahLst/>
              <a:cxnLst/>
              <a:rect l="l" t="t" r="r" b="b"/>
              <a:pathLst>
                <a:path w="347345" h="69850">
                  <a:moveTo>
                    <a:pt x="347218" y="0"/>
                  </a:moveTo>
                  <a:lnTo>
                    <a:pt x="0" y="69723"/>
                  </a:lnTo>
                  <a:lnTo>
                    <a:pt x="60325" y="69723"/>
                  </a:lnTo>
                  <a:lnTo>
                    <a:pt x="60960" y="69596"/>
                  </a:lnTo>
                  <a:lnTo>
                    <a:pt x="347218" y="12065"/>
                  </a:lnTo>
                  <a:lnTo>
                    <a:pt x="347218" y="0"/>
                  </a:lnTo>
                  <a:close/>
                </a:path>
                <a:path w="347345" h="69850">
                  <a:moveTo>
                    <a:pt x="347345" y="12192"/>
                  </a:moveTo>
                  <a:lnTo>
                    <a:pt x="60960" y="69596"/>
                  </a:lnTo>
                  <a:lnTo>
                    <a:pt x="136271" y="69596"/>
                  </a:lnTo>
                  <a:lnTo>
                    <a:pt x="347345" y="27305"/>
                  </a:lnTo>
                  <a:lnTo>
                    <a:pt x="347345" y="12192"/>
                  </a:lnTo>
                  <a:close/>
                </a:path>
              </a:pathLst>
            </a:custGeom>
            <a:solidFill>
              <a:srgbClr val="5B5B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379208" y="5434583"/>
              <a:ext cx="210185" cy="43180"/>
            </a:xfrm>
            <a:custGeom>
              <a:avLst/>
              <a:gdLst/>
              <a:ahLst/>
              <a:cxnLst/>
              <a:rect l="l" t="t" r="r" b="b"/>
              <a:pathLst>
                <a:path w="210184" h="43179">
                  <a:moveTo>
                    <a:pt x="209804" y="0"/>
                  </a:moveTo>
                  <a:lnTo>
                    <a:pt x="0" y="42164"/>
                  </a:lnTo>
                  <a:lnTo>
                    <a:pt x="59944" y="42164"/>
                  </a:lnTo>
                  <a:lnTo>
                    <a:pt x="209804" y="12065"/>
                  </a:lnTo>
                  <a:lnTo>
                    <a:pt x="209804" y="0"/>
                  </a:lnTo>
                  <a:close/>
                </a:path>
                <a:path w="210184" h="43179">
                  <a:moveTo>
                    <a:pt x="210058" y="27432"/>
                  </a:moveTo>
                  <a:lnTo>
                    <a:pt x="197396" y="29972"/>
                  </a:lnTo>
                  <a:lnTo>
                    <a:pt x="209804" y="27432"/>
                  </a:lnTo>
                  <a:lnTo>
                    <a:pt x="209804" y="12192"/>
                  </a:lnTo>
                  <a:lnTo>
                    <a:pt x="60960" y="42672"/>
                  </a:lnTo>
                  <a:lnTo>
                    <a:pt x="134112" y="42672"/>
                  </a:lnTo>
                  <a:lnTo>
                    <a:pt x="135382" y="42672"/>
                  </a:lnTo>
                  <a:lnTo>
                    <a:pt x="194818" y="42672"/>
                  </a:lnTo>
                  <a:lnTo>
                    <a:pt x="210058" y="39624"/>
                  </a:lnTo>
                  <a:lnTo>
                    <a:pt x="210058" y="27432"/>
                  </a:lnTo>
                  <a:close/>
                </a:path>
              </a:pathLst>
            </a:custGeom>
            <a:solidFill>
              <a:srgbClr val="5B5B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1" name="object 131"/>
          <p:cNvSpPr txBox="1"/>
          <p:nvPr/>
        </p:nvSpPr>
        <p:spPr>
          <a:xfrm>
            <a:off x="5536184" y="3233144"/>
            <a:ext cx="2943225" cy="116332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871855">
              <a:lnSpc>
                <a:spcPct val="100000"/>
              </a:lnSpc>
              <a:spcBef>
                <a:spcPts val="270"/>
              </a:spcBef>
            </a:pPr>
            <a:r>
              <a:rPr sz="2200" b="1" spc="-10" dirty="0">
                <a:solidFill>
                  <a:srgbClr val="FFFFCC"/>
                </a:solidFill>
                <a:latin typeface="Courier New"/>
                <a:cs typeface="Courier New"/>
              </a:rPr>
              <a:t>USER_VIEWS</a:t>
            </a:r>
            <a:endParaRPr sz="2200">
              <a:latin typeface="Courier New"/>
              <a:cs typeface="Courier New"/>
            </a:endParaRPr>
          </a:p>
          <a:p>
            <a:pPr marL="1109980">
              <a:lnSpc>
                <a:spcPct val="100000"/>
              </a:lnSpc>
              <a:spcBef>
                <a:spcPts val="135"/>
              </a:spcBef>
            </a:pPr>
            <a:r>
              <a:rPr sz="1800" b="1" spc="-10" dirty="0">
                <a:solidFill>
                  <a:srgbClr val="DDDDDD"/>
                </a:solidFill>
                <a:latin typeface="Courier New"/>
                <a:cs typeface="Courier New"/>
              </a:rPr>
              <a:t>EMPVU80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b="1" dirty="0">
                <a:latin typeface="Courier New"/>
                <a:cs typeface="Courier New"/>
              </a:rPr>
              <a:t>SELECT</a:t>
            </a:r>
            <a:r>
              <a:rPr sz="1600" b="1" spc="-9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employee_id,</a:t>
            </a:r>
            <a:endParaRPr sz="1600">
              <a:latin typeface="Courier New"/>
              <a:cs typeface="Courier New"/>
            </a:endParaRPr>
          </a:p>
          <a:p>
            <a:pPr marL="866140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last_name,</a:t>
            </a:r>
            <a:r>
              <a:rPr sz="1600" b="1" spc="-17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salary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5536184" y="4370070"/>
            <a:ext cx="6350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600" b="1" spc="-20" dirty="0">
                <a:latin typeface="Courier New"/>
                <a:cs typeface="Courier New"/>
              </a:rPr>
              <a:t>FROM WHERE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6389878" y="4370070"/>
            <a:ext cx="20980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40" marR="5080" indent="-3175">
              <a:lnSpc>
                <a:spcPct val="100000"/>
              </a:lnSpc>
              <a:spcBef>
                <a:spcPts val="105"/>
              </a:spcBef>
            </a:pPr>
            <a:r>
              <a:rPr sz="1600" b="1" spc="-10" dirty="0">
                <a:latin typeface="Courier New"/>
                <a:cs typeface="Courier New"/>
              </a:rPr>
              <a:t>employees department_id=80;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5975096" y="5126228"/>
            <a:ext cx="1250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EMPLOYEES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35" name="object 135"/>
          <p:cNvGrpSpPr/>
          <p:nvPr/>
        </p:nvGrpSpPr>
        <p:grpSpPr>
          <a:xfrm>
            <a:off x="1362455" y="4312920"/>
            <a:ext cx="5294630" cy="1073150"/>
            <a:chOff x="1362455" y="4312920"/>
            <a:chExt cx="5294630" cy="1073150"/>
          </a:xfrm>
        </p:grpSpPr>
        <p:pic>
          <p:nvPicPr>
            <p:cNvPr id="136" name="object 13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19671" y="4849368"/>
              <a:ext cx="137159" cy="338328"/>
            </a:xfrm>
            <a:prstGeom prst="rect">
              <a:avLst/>
            </a:prstGeom>
          </p:spPr>
        </p:pic>
        <p:sp>
          <p:nvSpPr>
            <p:cNvPr id="137" name="object 137"/>
            <p:cNvSpPr/>
            <p:nvPr/>
          </p:nvSpPr>
          <p:spPr>
            <a:xfrm>
              <a:off x="4878323" y="5280660"/>
              <a:ext cx="1075690" cy="0"/>
            </a:xfrm>
            <a:custGeom>
              <a:avLst/>
              <a:gdLst/>
              <a:ahLst/>
              <a:cxnLst/>
              <a:rect l="l" t="t" r="r" b="b"/>
              <a:pathLst>
                <a:path w="1075689">
                  <a:moveTo>
                    <a:pt x="0" y="0"/>
                  </a:moveTo>
                  <a:lnTo>
                    <a:pt x="1075563" y="0"/>
                  </a:lnTo>
                </a:path>
              </a:pathLst>
            </a:custGeom>
            <a:ln w="57912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4657344" y="5181600"/>
              <a:ext cx="332105" cy="204470"/>
            </a:xfrm>
            <a:custGeom>
              <a:avLst/>
              <a:gdLst/>
              <a:ahLst/>
              <a:cxnLst/>
              <a:rect l="l" t="t" r="r" b="b"/>
              <a:pathLst>
                <a:path w="332104" h="204470">
                  <a:moveTo>
                    <a:pt x="331723" y="0"/>
                  </a:moveTo>
                  <a:lnTo>
                    <a:pt x="0" y="103505"/>
                  </a:lnTo>
                  <a:lnTo>
                    <a:pt x="331723" y="203962"/>
                  </a:lnTo>
                  <a:lnTo>
                    <a:pt x="228218" y="103505"/>
                  </a:lnTo>
                  <a:lnTo>
                    <a:pt x="331723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9" name="object 13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62455" y="4312920"/>
              <a:ext cx="2648712" cy="941831"/>
            </a:xfrm>
            <a:prstGeom prst="rect">
              <a:avLst/>
            </a:prstGeom>
          </p:spPr>
        </p:pic>
      </p:grpSp>
      <p:sp>
        <p:nvSpPr>
          <p:cNvPr id="140" name="object 140"/>
          <p:cNvSpPr txBox="1"/>
          <p:nvPr/>
        </p:nvSpPr>
        <p:spPr>
          <a:xfrm>
            <a:off x="6020815" y="2369566"/>
            <a:ext cx="183007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Oracle</a:t>
            </a:r>
            <a:r>
              <a:rPr sz="22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1" name="object 1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42" name="object 1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30" dirty="0"/>
              <a:t>11-</a:t>
            </a:r>
            <a:r>
              <a:rPr spc="-25" dirty="0"/>
              <a:t>11</a:t>
            </a:r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20496" y="2996183"/>
            <a:ext cx="7675245" cy="1884045"/>
            <a:chOff x="920496" y="2996183"/>
            <a:chExt cx="7675245" cy="1884045"/>
          </a:xfrm>
        </p:grpSpPr>
        <p:sp>
          <p:nvSpPr>
            <p:cNvPr id="4" name="object 4"/>
            <p:cNvSpPr/>
            <p:nvPr/>
          </p:nvSpPr>
          <p:spPr>
            <a:xfrm>
              <a:off x="932688" y="3008375"/>
              <a:ext cx="7650480" cy="1859280"/>
            </a:xfrm>
            <a:custGeom>
              <a:avLst/>
              <a:gdLst/>
              <a:ahLst/>
              <a:cxnLst/>
              <a:rect l="l" t="t" r="r" b="b"/>
              <a:pathLst>
                <a:path w="7650480" h="1859279">
                  <a:moveTo>
                    <a:pt x="7650479" y="0"/>
                  </a:moveTo>
                  <a:lnTo>
                    <a:pt x="0" y="0"/>
                  </a:lnTo>
                  <a:lnTo>
                    <a:pt x="0" y="1859280"/>
                  </a:lnTo>
                  <a:lnTo>
                    <a:pt x="7650479" y="1859280"/>
                  </a:lnTo>
                  <a:lnTo>
                    <a:pt x="7650479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32688" y="3008375"/>
              <a:ext cx="7650480" cy="1859280"/>
            </a:xfrm>
            <a:custGeom>
              <a:avLst/>
              <a:gdLst/>
              <a:ahLst/>
              <a:cxnLst/>
              <a:rect l="l" t="t" r="r" b="b"/>
              <a:pathLst>
                <a:path w="7650480" h="1859279">
                  <a:moveTo>
                    <a:pt x="0" y="1859280"/>
                  </a:moveTo>
                  <a:lnTo>
                    <a:pt x="7650479" y="1859280"/>
                  </a:lnTo>
                  <a:lnTo>
                    <a:pt x="7650479" y="0"/>
                  </a:lnTo>
                  <a:lnTo>
                    <a:pt x="0" y="0"/>
                  </a:lnTo>
                  <a:lnTo>
                    <a:pt x="0" y="185928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2214245">
              <a:lnSpc>
                <a:spcPct val="100000"/>
              </a:lnSpc>
              <a:spcBef>
                <a:spcPts val="110"/>
              </a:spcBef>
            </a:pPr>
            <a:r>
              <a:rPr dirty="0"/>
              <a:t>Modifying</a:t>
            </a:r>
            <a:r>
              <a:rPr spc="-25" dirty="0"/>
              <a:t> </a:t>
            </a:r>
            <a:r>
              <a:rPr dirty="0"/>
              <a:t>a</a:t>
            </a:r>
            <a:r>
              <a:rPr spc="-80" dirty="0"/>
              <a:t> </a:t>
            </a:r>
            <a:r>
              <a:rPr spc="-20" dirty="0"/>
              <a:t>View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30" dirty="0"/>
              <a:t>11-</a:t>
            </a:r>
            <a:r>
              <a:rPr spc="-25" dirty="0"/>
              <a:t>12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53820" y="1780997"/>
            <a:ext cx="6597650" cy="1699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17830" marR="5080" indent="-405765">
              <a:lnSpc>
                <a:spcPct val="99600"/>
              </a:lnSpc>
              <a:spcBef>
                <a:spcPts val="12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Modify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EMPVU80</a:t>
            </a:r>
            <a:r>
              <a:rPr sz="2200" b="1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view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2200" b="1" spc="-6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Courier New"/>
                <a:cs typeface="Courier New"/>
              </a:rPr>
              <a:t>OR </a:t>
            </a: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REPLACE VIEW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clause.</a:t>
            </a:r>
            <a:r>
              <a:rPr sz="22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Add</a:t>
            </a:r>
            <a:r>
              <a:rPr sz="22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alias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each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name.</a:t>
            </a:r>
            <a:endParaRPr sz="2200">
              <a:latin typeface="Arial"/>
              <a:cs typeface="Arial"/>
            </a:endParaRPr>
          </a:p>
          <a:p>
            <a:pPr marL="45720">
              <a:lnSpc>
                <a:spcPct val="100000"/>
              </a:lnSpc>
              <a:spcBef>
                <a:spcPts val="955"/>
              </a:spcBef>
            </a:pPr>
            <a:r>
              <a:rPr sz="1800" b="1" dirty="0">
                <a:latin typeface="Courier New"/>
                <a:cs typeface="Courier New"/>
              </a:rPr>
              <a:t>CREATE</a:t>
            </a:r>
            <a:r>
              <a:rPr sz="1800" b="1" spc="-8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OR</a:t>
            </a:r>
            <a:r>
              <a:rPr sz="1800" b="1" spc="-7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REPLACE</a:t>
            </a:r>
            <a:r>
              <a:rPr sz="1800" b="1" spc="-7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VIEW</a:t>
            </a:r>
            <a:r>
              <a:rPr sz="1800" b="1" spc="-13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empvu80</a:t>
            </a:r>
            <a:endParaRPr sz="1800">
              <a:latin typeface="Courier New"/>
              <a:cs typeface="Courier New"/>
            </a:endParaRPr>
          </a:p>
          <a:p>
            <a:pPr marL="32004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(id_number,</a:t>
            </a:r>
            <a:r>
              <a:rPr sz="1800" b="1" spc="-14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name,</a:t>
            </a:r>
            <a:r>
              <a:rPr sz="1800" b="1" spc="-13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sal,</a:t>
            </a:r>
            <a:r>
              <a:rPr sz="1800" b="1" spc="-19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department_id)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7348" y="3455670"/>
            <a:ext cx="1248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AS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SELECT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99158" y="4004005"/>
            <a:ext cx="7054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Courier New"/>
                <a:cs typeface="Courier New"/>
              </a:rPr>
              <a:t>FROM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latin typeface="Courier New"/>
                <a:cs typeface="Courier New"/>
              </a:rPr>
              <a:t>WHERE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90597" y="3455670"/>
            <a:ext cx="599249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 marR="5080" indent="-317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employee_id,</a:t>
            </a:r>
            <a:r>
              <a:rPr sz="1800" b="1" spc="-1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first_name</a:t>
            </a:r>
            <a:r>
              <a:rPr sz="1800" b="1" spc="-9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||</a:t>
            </a:r>
            <a:r>
              <a:rPr sz="1800" b="1" spc="-8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'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'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||</a:t>
            </a:r>
            <a:r>
              <a:rPr sz="1800" b="1" spc="-8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last_name, </a:t>
            </a:r>
            <a:r>
              <a:rPr sz="1800" b="1" dirty="0">
                <a:latin typeface="Courier New"/>
                <a:cs typeface="Courier New"/>
              </a:rPr>
              <a:t>salary,</a:t>
            </a:r>
            <a:r>
              <a:rPr sz="1800" b="1" spc="-14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department_id</a:t>
            </a:r>
            <a:endParaRPr sz="1800">
              <a:latin typeface="Courier New"/>
              <a:cs typeface="Courier New"/>
            </a:endParaRPr>
          </a:p>
          <a:p>
            <a:pPr marL="15240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employees</a:t>
            </a:r>
            <a:endParaRPr sz="1800">
              <a:latin typeface="Courier New"/>
              <a:cs typeface="Courier New"/>
            </a:endParaRPr>
          </a:p>
          <a:p>
            <a:pPr marL="1524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department_id</a:t>
            </a:r>
            <a:r>
              <a:rPr sz="1800" b="1" spc="-13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220" dirty="0">
                <a:latin typeface="Courier New"/>
                <a:cs typeface="Courier New"/>
              </a:rPr>
              <a:t> </a:t>
            </a:r>
            <a:r>
              <a:rPr sz="1800" b="1" spc="-25" dirty="0">
                <a:latin typeface="Courier New"/>
                <a:cs typeface="Courier New"/>
              </a:rPr>
              <a:t>80;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3820" y="4476473"/>
            <a:ext cx="6678930" cy="158559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705"/>
              </a:spcBef>
            </a:pPr>
            <a:r>
              <a:rPr sz="1800" b="1" dirty="0">
                <a:solidFill>
                  <a:srgbClr val="FF3300"/>
                </a:solidFill>
                <a:latin typeface="Courier New"/>
                <a:cs typeface="Courier New"/>
              </a:rPr>
              <a:t>View</a:t>
            </a:r>
            <a:r>
              <a:rPr sz="1800" b="1" spc="-40" dirty="0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3300"/>
                </a:solidFill>
                <a:latin typeface="Courier New"/>
                <a:cs typeface="Courier New"/>
              </a:rPr>
              <a:t>created.</a:t>
            </a:r>
            <a:endParaRPr sz="1800">
              <a:latin typeface="Courier New"/>
              <a:cs typeface="Courier New"/>
            </a:endParaRPr>
          </a:p>
          <a:p>
            <a:pPr marL="417830" marR="5080" indent="-405765">
              <a:lnSpc>
                <a:spcPct val="101000"/>
              </a:lnSpc>
              <a:spcBef>
                <a:spcPts val="151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aliases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 the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2200" b="1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VIEW</a:t>
            </a:r>
            <a:r>
              <a:rPr sz="2200" b="1" spc="-7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clause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are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listed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same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order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columns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subquery.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11352" y="2645664"/>
            <a:ext cx="7586345" cy="2474595"/>
            <a:chOff x="911352" y="2645664"/>
            <a:chExt cx="7586345" cy="2474595"/>
          </a:xfrm>
        </p:grpSpPr>
        <p:sp>
          <p:nvSpPr>
            <p:cNvPr id="4" name="object 4"/>
            <p:cNvSpPr/>
            <p:nvPr/>
          </p:nvSpPr>
          <p:spPr>
            <a:xfrm>
              <a:off x="923544" y="2657856"/>
              <a:ext cx="7562215" cy="2450465"/>
            </a:xfrm>
            <a:custGeom>
              <a:avLst/>
              <a:gdLst/>
              <a:ahLst/>
              <a:cxnLst/>
              <a:rect l="l" t="t" r="r" b="b"/>
              <a:pathLst>
                <a:path w="7562215" h="2450465">
                  <a:moveTo>
                    <a:pt x="7561960" y="0"/>
                  </a:moveTo>
                  <a:lnTo>
                    <a:pt x="0" y="0"/>
                  </a:lnTo>
                  <a:lnTo>
                    <a:pt x="0" y="2450084"/>
                  </a:lnTo>
                  <a:lnTo>
                    <a:pt x="7561960" y="2450084"/>
                  </a:lnTo>
                  <a:lnTo>
                    <a:pt x="756196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3544" y="2657856"/>
              <a:ext cx="7562215" cy="2450465"/>
            </a:xfrm>
            <a:custGeom>
              <a:avLst/>
              <a:gdLst/>
              <a:ahLst/>
              <a:cxnLst/>
              <a:rect l="l" t="t" r="r" b="b"/>
              <a:pathLst>
                <a:path w="7562215" h="2450465">
                  <a:moveTo>
                    <a:pt x="0" y="2450084"/>
                  </a:moveTo>
                  <a:lnTo>
                    <a:pt x="7561960" y="2450084"/>
                  </a:lnTo>
                  <a:lnTo>
                    <a:pt x="7561960" y="0"/>
                  </a:lnTo>
                  <a:lnTo>
                    <a:pt x="0" y="0"/>
                  </a:lnTo>
                  <a:lnTo>
                    <a:pt x="0" y="2450084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530985">
              <a:lnSpc>
                <a:spcPct val="100000"/>
              </a:lnSpc>
              <a:spcBef>
                <a:spcPts val="110"/>
              </a:spcBef>
            </a:pPr>
            <a:r>
              <a:rPr dirty="0"/>
              <a:t>Creating</a:t>
            </a:r>
            <a:r>
              <a:rPr spc="-90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dirty="0"/>
              <a:t>Complex</a:t>
            </a:r>
            <a:r>
              <a:rPr spc="-25" dirty="0"/>
              <a:t> </a:t>
            </a:r>
            <a:r>
              <a:rPr spc="-20" dirty="0"/>
              <a:t>View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30" dirty="0"/>
              <a:t>11-</a:t>
            </a:r>
            <a:r>
              <a:rPr spc="-25" dirty="0"/>
              <a:t>13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53820" y="1824304"/>
            <a:ext cx="7053580" cy="680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570"/>
              </a:lnSpc>
              <a:spcBef>
                <a:spcPts val="11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complex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view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contains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group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functions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57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display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values from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tables.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3544" y="2657855"/>
            <a:ext cx="7562215" cy="245046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455"/>
              </a:spcBef>
            </a:pPr>
            <a:r>
              <a:rPr sz="1800" b="1" dirty="0">
                <a:latin typeface="Courier New"/>
                <a:cs typeface="Courier New"/>
              </a:rPr>
              <a:t>CREATE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VIEW</a:t>
            </a:r>
            <a:r>
              <a:rPr sz="1800" b="1" spc="-33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dept_sum_vu</a:t>
            </a:r>
            <a:endParaRPr sz="1800">
              <a:latin typeface="Courier New"/>
              <a:cs typeface="Courier New"/>
            </a:endParaRPr>
          </a:p>
          <a:p>
            <a:pPr marL="338455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(name,</a:t>
            </a:r>
            <a:r>
              <a:rPr sz="1800" b="1" spc="-1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minsal,</a:t>
            </a:r>
            <a:r>
              <a:rPr sz="1800" b="1" spc="-1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maxsal,</a:t>
            </a:r>
            <a:r>
              <a:rPr sz="1800" b="1" spc="-17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avgsal)</a:t>
            </a:r>
            <a:endParaRPr sz="1800">
              <a:latin typeface="Courier New"/>
              <a:cs typeface="Courier New"/>
            </a:endParaRPr>
          </a:p>
          <a:p>
            <a:pPr marL="64135">
              <a:lnSpc>
                <a:spcPct val="100000"/>
              </a:lnSpc>
              <a:tabLst>
                <a:tab pos="1804670" algn="l"/>
              </a:tabLst>
            </a:pPr>
            <a:r>
              <a:rPr sz="1800" b="1" dirty="0">
                <a:latin typeface="Courier New"/>
                <a:cs typeface="Courier New"/>
              </a:rPr>
              <a:t>AS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SELECT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d.department_name,</a:t>
            </a:r>
            <a:r>
              <a:rPr sz="1800" b="1" spc="-19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MIN(e.salary),</a:t>
            </a:r>
            <a:endParaRPr sz="18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MAX(e.salary),AVG(e.salary)</a:t>
            </a:r>
            <a:endParaRPr sz="1800">
              <a:latin typeface="Courier New"/>
              <a:cs typeface="Courier New"/>
            </a:endParaRPr>
          </a:p>
          <a:p>
            <a:pPr marL="475615">
              <a:lnSpc>
                <a:spcPct val="100000"/>
              </a:lnSpc>
              <a:tabLst>
                <a:tab pos="1841500" algn="l"/>
              </a:tabLst>
            </a:pPr>
            <a:r>
              <a:rPr sz="1800" b="1" spc="-20" dirty="0">
                <a:latin typeface="Courier New"/>
                <a:cs typeface="Courier New"/>
              </a:rPr>
              <a:t>FROM</a:t>
            </a:r>
            <a:r>
              <a:rPr sz="1800" b="1" dirty="0">
                <a:latin typeface="Courier New"/>
                <a:cs typeface="Courier New"/>
              </a:rPr>
              <a:t>	employees</a:t>
            </a:r>
            <a:r>
              <a:rPr sz="1800" b="1" spc="-13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e,</a:t>
            </a:r>
            <a:r>
              <a:rPr sz="1800" b="1" spc="-12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departments</a:t>
            </a:r>
            <a:r>
              <a:rPr sz="1800" b="1" spc="-140" dirty="0">
                <a:latin typeface="Courier New"/>
                <a:cs typeface="Courier New"/>
              </a:rPr>
              <a:t> </a:t>
            </a:r>
            <a:r>
              <a:rPr sz="1800" b="1" spc="-50" dirty="0">
                <a:latin typeface="Courier New"/>
                <a:cs typeface="Courier New"/>
              </a:rPr>
              <a:t>d</a:t>
            </a:r>
            <a:endParaRPr sz="1800">
              <a:latin typeface="Courier New"/>
              <a:cs typeface="Courier New"/>
            </a:endParaRPr>
          </a:p>
          <a:p>
            <a:pPr marL="475615" marR="1242060">
              <a:lnSpc>
                <a:spcPct val="102200"/>
              </a:lnSpc>
              <a:spcBef>
                <a:spcPts val="75"/>
              </a:spcBef>
              <a:tabLst>
                <a:tab pos="1841500" algn="l"/>
              </a:tabLst>
            </a:pPr>
            <a:r>
              <a:rPr sz="1800" b="1" spc="-10" dirty="0">
                <a:latin typeface="Courier New"/>
                <a:cs typeface="Courier New"/>
              </a:rPr>
              <a:t>WHERE</a:t>
            </a:r>
            <a:r>
              <a:rPr sz="1800" b="1" dirty="0">
                <a:latin typeface="Courier New"/>
                <a:cs typeface="Courier New"/>
              </a:rPr>
              <a:t>	e.department_id</a:t>
            </a:r>
            <a:r>
              <a:rPr sz="1800" b="1" spc="-15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14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d.department_id </a:t>
            </a:r>
            <a:r>
              <a:rPr sz="1800" b="1" dirty="0">
                <a:latin typeface="Courier New"/>
                <a:cs typeface="Courier New"/>
              </a:rPr>
              <a:t>GROUP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-25" dirty="0">
                <a:latin typeface="Courier New"/>
                <a:cs typeface="Courier New"/>
              </a:rPr>
              <a:t>BY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d.department_name;</a:t>
            </a:r>
            <a:endParaRPr sz="1800">
              <a:latin typeface="Courier New"/>
              <a:cs typeface="Courier New"/>
            </a:endParaRPr>
          </a:p>
          <a:p>
            <a:pPr marL="64135">
              <a:lnSpc>
                <a:spcPts val="2110"/>
              </a:lnSpc>
            </a:pPr>
            <a:r>
              <a:rPr sz="1800" b="1" dirty="0">
                <a:solidFill>
                  <a:srgbClr val="FF3300"/>
                </a:solidFill>
                <a:latin typeface="Courier New"/>
                <a:cs typeface="Courier New"/>
              </a:rPr>
              <a:t>View</a:t>
            </a:r>
            <a:r>
              <a:rPr sz="1800" b="1" spc="-40" dirty="0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3300"/>
                </a:solidFill>
                <a:latin typeface="Courier New"/>
                <a:cs typeface="Courier New"/>
              </a:rPr>
              <a:t>created.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2756535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Objectives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570"/>
              </a:lnSpc>
              <a:spcBef>
                <a:spcPts val="110"/>
              </a:spcBef>
            </a:pPr>
            <a:r>
              <a:rPr dirty="0"/>
              <a:t>After</a:t>
            </a:r>
            <a:r>
              <a:rPr spc="-10" dirty="0"/>
              <a:t> </a:t>
            </a:r>
            <a:r>
              <a:rPr dirty="0"/>
              <a:t>completing</a:t>
            </a:r>
            <a:r>
              <a:rPr spc="-90" dirty="0"/>
              <a:t> </a:t>
            </a:r>
            <a:r>
              <a:rPr dirty="0"/>
              <a:t>this</a:t>
            </a:r>
            <a:r>
              <a:rPr spc="-60" dirty="0"/>
              <a:t> </a:t>
            </a:r>
            <a:r>
              <a:rPr dirty="0"/>
              <a:t>lesson,</a:t>
            </a:r>
            <a:r>
              <a:rPr spc="-110" dirty="0"/>
              <a:t> </a:t>
            </a:r>
            <a:r>
              <a:rPr dirty="0"/>
              <a:t>you</a:t>
            </a:r>
            <a:r>
              <a:rPr spc="20" dirty="0"/>
              <a:t> </a:t>
            </a:r>
            <a:r>
              <a:rPr dirty="0"/>
              <a:t>should</a:t>
            </a:r>
            <a:r>
              <a:rPr spc="-20" dirty="0"/>
              <a:t> </a:t>
            </a:r>
            <a:r>
              <a:rPr dirty="0"/>
              <a:t>be</a:t>
            </a:r>
            <a:r>
              <a:rPr spc="-25" dirty="0"/>
              <a:t> </a:t>
            </a:r>
            <a:r>
              <a:rPr dirty="0"/>
              <a:t>able </a:t>
            </a:r>
            <a:r>
              <a:rPr spc="-25" dirty="0"/>
              <a:t>to</a:t>
            </a:r>
          </a:p>
          <a:p>
            <a:pPr marL="12700">
              <a:lnSpc>
                <a:spcPts val="2570"/>
              </a:lnSpc>
            </a:pPr>
            <a:r>
              <a:rPr dirty="0"/>
              <a:t>do</a:t>
            </a:r>
            <a:r>
              <a:rPr spc="-1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spc="-10" dirty="0"/>
              <a:t>following:</a:t>
            </a:r>
          </a:p>
          <a:p>
            <a:pPr marL="417830" marR="344170" indent="-405765">
              <a:lnSpc>
                <a:spcPct val="100899"/>
              </a:lnSpc>
              <a:spcBef>
                <a:spcPts val="384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dirty="0"/>
              <a:t>Write</a:t>
            </a:r>
            <a:r>
              <a:rPr spc="-70" dirty="0"/>
              <a:t> </a:t>
            </a:r>
            <a:r>
              <a:rPr spc="-10" dirty="0">
                <a:latin typeface="Courier New"/>
                <a:cs typeface="Courier New"/>
              </a:rPr>
              <a:t>SELECT</a:t>
            </a:r>
            <a:r>
              <a:rPr spc="-680" dirty="0">
                <a:latin typeface="Courier New"/>
                <a:cs typeface="Courier New"/>
              </a:rPr>
              <a:t> </a:t>
            </a:r>
            <a:r>
              <a:rPr dirty="0"/>
              <a:t>statements</a:t>
            </a:r>
            <a:r>
              <a:rPr spc="-9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access</a:t>
            </a:r>
            <a:r>
              <a:rPr spc="-20" dirty="0"/>
              <a:t> </a:t>
            </a:r>
            <a:r>
              <a:rPr dirty="0"/>
              <a:t>data</a:t>
            </a:r>
            <a:r>
              <a:rPr spc="-25" dirty="0"/>
              <a:t> </a:t>
            </a:r>
            <a:r>
              <a:rPr spc="-20" dirty="0"/>
              <a:t>from </a:t>
            </a:r>
            <a:r>
              <a:rPr dirty="0"/>
              <a:t>more</a:t>
            </a:r>
            <a:r>
              <a:rPr spc="-50" dirty="0"/>
              <a:t> </a:t>
            </a:r>
            <a:r>
              <a:rPr dirty="0"/>
              <a:t>than</a:t>
            </a:r>
            <a:r>
              <a:rPr spc="-15" dirty="0"/>
              <a:t> </a:t>
            </a:r>
            <a:r>
              <a:rPr dirty="0"/>
              <a:t>one table</a:t>
            </a:r>
            <a:r>
              <a:rPr spc="-50" dirty="0"/>
              <a:t> </a:t>
            </a:r>
            <a:r>
              <a:rPr dirty="0"/>
              <a:t>using</a:t>
            </a:r>
            <a:r>
              <a:rPr spc="-10" dirty="0"/>
              <a:t> </a:t>
            </a:r>
            <a:r>
              <a:rPr dirty="0"/>
              <a:t>equality</a:t>
            </a:r>
            <a:r>
              <a:rPr spc="-75" dirty="0"/>
              <a:t> </a:t>
            </a:r>
            <a:r>
              <a:rPr spc="-25" dirty="0"/>
              <a:t>and </a:t>
            </a:r>
            <a:r>
              <a:rPr dirty="0"/>
              <a:t>nonequality</a:t>
            </a:r>
            <a:r>
              <a:rPr spc="-70" dirty="0"/>
              <a:t> </a:t>
            </a:r>
            <a:r>
              <a:rPr spc="-10" dirty="0"/>
              <a:t>joins</a:t>
            </a:r>
          </a:p>
          <a:p>
            <a:pPr marL="417830" marR="426720" indent="-405765">
              <a:lnSpc>
                <a:spcPts val="2500"/>
              </a:lnSpc>
              <a:spcBef>
                <a:spcPts val="106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dirty="0"/>
              <a:t>View</a:t>
            </a:r>
            <a:r>
              <a:rPr spc="-35" dirty="0"/>
              <a:t> </a:t>
            </a:r>
            <a:r>
              <a:rPr dirty="0"/>
              <a:t>data</a:t>
            </a:r>
            <a:r>
              <a:rPr spc="-35" dirty="0"/>
              <a:t> </a:t>
            </a:r>
            <a:r>
              <a:rPr dirty="0"/>
              <a:t>that</a:t>
            </a:r>
            <a:r>
              <a:rPr spc="-35" dirty="0"/>
              <a:t> </a:t>
            </a:r>
            <a:r>
              <a:rPr dirty="0"/>
              <a:t>generally</a:t>
            </a:r>
            <a:r>
              <a:rPr spc="-114" dirty="0"/>
              <a:t> </a:t>
            </a:r>
            <a:r>
              <a:rPr dirty="0"/>
              <a:t>does</a:t>
            </a:r>
            <a:r>
              <a:rPr spc="-25" dirty="0"/>
              <a:t> </a:t>
            </a:r>
            <a:r>
              <a:rPr dirty="0"/>
              <a:t>not</a:t>
            </a:r>
            <a:r>
              <a:rPr spc="-10" dirty="0"/>
              <a:t> </a:t>
            </a:r>
            <a:r>
              <a:rPr dirty="0"/>
              <a:t>meet</a:t>
            </a:r>
            <a:r>
              <a:rPr spc="-30" dirty="0"/>
              <a:t> </a:t>
            </a:r>
            <a:r>
              <a:rPr dirty="0"/>
              <a:t>a</a:t>
            </a:r>
            <a:r>
              <a:rPr spc="-30" dirty="0"/>
              <a:t> </a:t>
            </a:r>
            <a:r>
              <a:rPr spc="-20" dirty="0"/>
              <a:t>join </a:t>
            </a:r>
            <a:r>
              <a:rPr dirty="0"/>
              <a:t>condition</a:t>
            </a:r>
            <a:r>
              <a:rPr spc="-60" dirty="0"/>
              <a:t> </a:t>
            </a:r>
            <a:r>
              <a:rPr dirty="0"/>
              <a:t>by</a:t>
            </a:r>
            <a:r>
              <a:rPr spc="-35" dirty="0"/>
              <a:t> </a:t>
            </a:r>
            <a:r>
              <a:rPr dirty="0"/>
              <a:t>using</a:t>
            </a:r>
            <a:r>
              <a:rPr spc="-10" dirty="0"/>
              <a:t> </a:t>
            </a:r>
            <a:r>
              <a:rPr dirty="0"/>
              <a:t>outer</a:t>
            </a:r>
            <a:r>
              <a:rPr spc="15" dirty="0"/>
              <a:t> </a:t>
            </a:r>
            <a:r>
              <a:rPr spc="-10" dirty="0"/>
              <a:t>joins</a:t>
            </a:r>
          </a:p>
          <a:p>
            <a:pPr marL="417830" indent="-405130">
              <a:lnSpc>
                <a:spcPct val="100000"/>
              </a:lnSpc>
              <a:spcBef>
                <a:spcPts val="63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dirty="0"/>
              <a:t>Join</a:t>
            </a:r>
            <a:r>
              <a:rPr spc="-10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dirty="0"/>
              <a:t>table</a:t>
            </a:r>
            <a:r>
              <a:rPr spc="-45" dirty="0"/>
              <a:t> </a:t>
            </a:r>
            <a:r>
              <a:rPr dirty="0"/>
              <a:t>to itself</a:t>
            </a:r>
            <a:r>
              <a:rPr spc="-80" dirty="0"/>
              <a:t> </a:t>
            </a:r>
            <a:r>
              <a:rPr dirty="0"/>
              <a:t>by</a:t>
            </a:r>
            <a:r>
              <a:rPr spc="-10" dirty="0"/>
              <a:t> </a:t>
            </a:r>
            <a:r>
              <a:rPr dirty="0"/>
              <a:t>using</a:t>
            </a:r>
            <a:r>
              <a:rPr spc="-15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dirty="0"/>
              <a:t>self</a:t>
            </a:r>
            <a:r>
              <a:rPr spc="10" dirty="0"/>
              <a:t> </a:t>
            </a:r>
            <a:r>
              <a:rPr spc="-20" dirty="0"/>
              <a:t>join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81000"/>
            <a:ext cx="7309561" cy="438906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31" y="533400"/>
            <a:ext cx="6440387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31" y="2362200"/>
            <a:ext cx="5735637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38589" y="5257800"/>
            <a:ext cx="66962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SELECT </a:t>
            </a:r>
            <a:r>
              <a:rPr lang="en-US" dirty="0" err="1" smtClean="0">
                <a:solidFill>
                  <a:srgbClr val="FF0000"/>
                </a:solidFill>
              </a:rPr>
              <a:t>e.last_name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e.department_id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d.department_name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FROM employees e, departments 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WHERE </a:t>
            </a:r>
            <a:r>
              <a:rPr lang="en-US" dirty="0" err="1" smtClean="0">
                <a:solidFill>
                  <a:srgbClr val="FF0000"/>
                </a:solidFill>
              </a:rPr>
              <a:t>e.department_id</a:t>
            </a:r>
            <a:r>
              <a:rPr lang="en-US" dirty="0" smtClean="0">
                <a:solidFill>
                  <a:srgbClr val="FF0000"/>
                </a:solidFill>
              </a:rPr>
              <a:t>(+) = </a:t>
            </a:r>
            <a:r>
              <a:rPr lang="en-US" dirty="0" err="1" smtClean="0">
                <a:solidFill>
                  <a:srgbClr val="FF0000"/>
                </a:solidFill>
              </a:rPr>
              <a:t>d.department_id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01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10129" y="539572"/>
            <a:ext cx="4510405" cy="8813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478790">
              <a:lnSpc>
                <a:spcPct val="100000"/>
              </a:lnSpc>
              <a:spcBef>
                <a:spcPts val="110"/>
              </a:spcBef>
            </a:pPr>
            <a:r>
              <a:rPr dirty="0"/>
              <a:t>Rules</a:t>
            </a:r>
            <a:r>
              <a:rPr spc="-25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spc="-10" dirty="0"/>
              <a:t>Performing </a:t>
            </a:r>
            <a:r>
              <a:rPr dirty="0"/>
              <a:t>DML</a:t>
            </a:r>
            <a:r>
              <a:rPr spc="-50" dirty="0"/>
              <a:t> </a:t>
            </a:r>
            <a:r>
              <a:rPr dirty="0"/>
              <a:t>Operations</a:t>
            </a:r>
            <a:r>
              <a:rPr spc="-60" dirty="0"/>
              <a:t> </a:t>
            </a:r>
            <a:r>
              <a:rPr dirty="0"/>
              <a:t>on</a:t>
            </a:r>
            <a:r>
              <a:rPr spc="-15" dirty="0"/>
              <a:t> </a:t>
            </a:r>
            <a:r>
              <a:rPr dirty="0"/>
              <a:t>a</a:t>
            </a:r>
            <a:r>
              <a:rPr spc="5" dirty="0"/>
              <a:t> </a:t>
            </a:r>
            <a:r>
              <a:rPr spc="-20" dirty="0"/>
              <a:t>View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30" dirty="0"/>
              <a:t>11-</a:t>
            </a:r>
            <a:r>
              <a:rPr spc="-25" dirty="0"/>
              <a:t>14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3211" y="1791734"/>
            <a:ext cx="7129780" cy="269684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417830" indent="-405130">
              <a:lnSpc>
                <a:spcPct val="100000"/>
              </a:lnSpc>
              <a:spcBef>
                <a:spcPts val="31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perform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DML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operations</a:t>
            </a:r>
            <a:r>
              <a:rPr sz="22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simple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views.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ts val="2570"/>
              </a:lnSpc>
              <a:spcBef>
                <a:spcPts val="86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cannot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remove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row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view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contains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570"/>
              </a:lnSpc>
            </a:pP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following:</a:t>
            </a:r>
            <a:endParaRPr sz="2200">
              <a:latin typeface="Arial"/>
              <a:cs typeface="Arial"/>
            </a:endParaRPr>
          </a:p>
          <a:p>
            <a:pPr marL="932815" lvl="1" indent="-401955">
              <a:lnSpc>
                <a:spcPct val="100000"/>
              </a:lnSpc>
              <a:spcBef>
                <a:spcPts val="710"/>
              </a:spcBef>
              <a:buClr>
                <a:srgbClr val="FF3300"/>
              </a:buClr>
              <a:buFont typeface="Arial"/>
              <a:buChar char="–"/>
              <a:tabLst>
                <a:tab pos="932815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Group</a:t>
            </a:r>
            <a:r>
              <a:rPr sz="20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functions</a:t>
            </a:r>
            <a:endParaRPr sz="2000">
              <a:latin typeface="Arial"/>
              <a:cs typeface="Arial"/>
            </a:endParaRPr>
          </a:p>
          <a:p>
            <a:pPr marL="932815" lvl="1" indent="-401955">
              <a:lnSpc>
                <a:spcPct val="100000"/>
              </a:lnSpc>
              <a:spcBef>
                <a:spcPts val="480"/>
              </a:spcBef>
              <a:buClr>
                <a:srgbClr val="FF3300"/>
              </a:buClr>
              <a:buFont typeface="Arial"/>
              <a:buChar char="–"/>
              <a:tabLst>
                <a:tab pos="932815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GROUP</a:t>
            </a:r>
            <a:r>
              <a:rPr sz="2000" b="1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Courier New"/>
                <a:cs typeface="Courier New"/>
              </a:rPr>
              <a:t>BY</a:t>
            </a:r>
            <a:r>
              <a:rPr sz="2000" b="1" spc="-6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clause</a:t>
            </a:r>
            <a:endParaRPr sz="2000">
              <a:latin typeface="Arial"/>
              <a:cs typeface="Arial"/>
            </a:endParaRPr>
          </a:p>
          <a:p>
            <a:pPr marL="932815" lvl="1" indent="-401955">
              <a:lnSpc>
                <a:spcPct val="100000"/>
              </a:lnSpc>
              <a:spcBef>
                <a:spcPts val="695"/>
              </a:spcBef>
              <a:buClr>
                <a:srgbClr val="FF3300"/>
              </a:buClr>
              <a:buFont typeface="Arial"/>
              <a:buChar char="–"/>
              <a:tabLst>
                <a:tab pos="932815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Courier New"/>
                <a:cs typeface="Courier New"/>
              </a:rPr>
              <a:t>DISTINCT</a:t>
            </a:r>
            <a:r>
              <a:rPr sz="2000" b="1" spc="-6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keyword</a:t>
            </a:r>
            <a:endParaRPr sz="2000">
              <a:latin typeface="Arial"/>
              <a:cs typeface="Arial"/>
            </a:endParaRPr>
          </a:p>
          <a:p>
            <a:pPr marL="932815" lvl="1" indent="-401955">
              <a:lnSpc>
                <a:spcPct val="100000"/>
              </a:lnSpc>
              <a:spcBef>
                <a:spcPts val="695"/>
              </a:spcBef>
              <a:buClr>
                <a:srgbClr val="FF3300"/>
              </a:buClr>
              <a:buFont typeface="Arial"/>
              <a:buChar char="–"/>
              <a:tabLst>
                <a:tab pos="932815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pseudocolumn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Courier New"/>
                <a:cs typeface="Courier New"/>
              </a:rPr>
              <a:t>ROWNUM</a:t>
            </a:r>
            <a:r>
              <a:rPr sz="2000" b="1" spc="-6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keyword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10129" y="539572"/>
            <a:ext cx="4510405" cy="8813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478790">
              <a:lnSpc>
                <a:spcPct val="100000"/>
              </a:lnSpc>
              <a:spcBef>
                <a:spcPts val="110"/>
              </a:spcBef>
            </a:pPr>
            <a:r>
              <a:rPr dirty="0"/>
              <a:t>Rules</a:t>
            </a:r>
            <a:r>
              <a:rPr spc="-25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spc="-10" dirty="0"/>
              <a:t>Performing </a:t>
            </a:r>
            <a:r>
              <a:rPr dirty="0"/>
              <a:t>DML</a:t>
            </a:r>
            <a:r>
              <a:rPr spc="-50" dirty="0"/>
              <a:t> </a:t>
            </a:r>
            <a:r>
              <a:rPr dirty="0"/>
              <a:t>Operations</a:t>
            </a:r>
            <a:r>
              <a:rPr spc="-60" dirty="0"/>
              <a:t> </a:t>
            </a:r>
            <a:r>
              <a:rPr dirty="0"/>
              <a:t>on</a:t>
            </a:r>
            <a:r>
              <a:rPr spc="-15" dirty="0"/>
              <a:t> </a:t>
            </a:r>
            <a:r>
              <a:rPr dirty="0"/>
              <a:t>a</a:t>
            </a:r>
            <a:r>
              <a:rPr spc="5" dirty="0"/>
              <a:t> </a:t>
            </a:r>
            <a:r>
              <a:rPr spc="-20" dirty="0"/>
              <a:t>View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30" dirty="0"/>
              <a:t>11-</a:t>
            </a:r>
            <a:r>
              <a:rPr spc="-25" dirty="0"/>
              <a:t>15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3211" y="1798932"/>
            <a:ext cx="6248400" cy="258254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cannot modify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view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contains: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79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Group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functions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55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GROUP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BY</a:t>
            </a:r>
            <a:r>
              <a:rPr sz="2200" b="1" spc="-7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clause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819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DISTINCT</a:t>
            </a:r>
            <a:r>
              <a:rPr sz="2200" b="1" spc="-6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keyword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79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pseudocolumn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ROWNUM</a:t>
            </a:r>
            <a:r>
              <a:rPr sz="2200" b="1" spc="-6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keyword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105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Columns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expressions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10129" y="539572"/>
            <a:ext cx="4510405" cy="8813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478790">
              <a:lnSpc>
                <a:spcPct val="100000"/>
              </a:lnSpc>
              <a:spcBef>
                <a:spcPts val="110"/>
              </a:spcBef>
            </a:pPr>
            <a:r>
              <a:rPr dirty="0"/>
              <a:t>Rules</a:t>
            </a:r>
            <a:r>
              <a:rPr spc="-25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spc="-10" dirty="0"/>
              <a:t>Performing </a:t>
            </a:r>
            <a:r>
              <a:rPr dirty="0"/>
              <a:t>DML</a:t>
            </a:r>
            <a:r>
              <a:rPr spc="-50" dirty="0"/>
              <a:t> </a:t>
            </a:r>
            <a:r>
              <a:rPr dirty="0"/>
              <a:t>Operations</a:t>
            </a:r>
            <a:r>
              <a:rPr spc="-60" dirty="0"/>
              <a:t> </a:t>
            </a:r>
            <a:r>
              <a:rPr dirty="0"/>
              <a:t>on</a:t>
            </a:r>
            <a:r>
              <a:rPr spc="-15" dirty="0"/>
              <a:t> </a:t>
            </a:r>
            <a:r>
              <a:rPr dirty="0"/>
              <a:t>a</a:t>
            </a:r>
            <a:r>
              <a:rPr spc="5" dirty="0"/>
              <a:t> </a:t>
            </a:r>
            <a:r>
              <a:rPr spc="-20" dirty="0"/>
              <a:t>View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30" dirty="0"/>
              <a:t>11-</a:t>
            </a:r>
            <a:r>
              <a:rPr spc="-25" dirty="0"/>
              <a:t>16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3211" y="1735327"/>
            <a:ext cx="7031355" cy="3603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cannot add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through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view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view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includes: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60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Group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functions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55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GROUP</a:t>
            </a:r>
            <a:r>
              <a:rPr sz="2200" b="1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BY</a:t>
            </a:r>
            <a:r>
              <a:rPr sz="2200" b="1" spc="-7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clause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79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DISTINCT</a:t>
            </a:r>
            <a:r>
              <a:rPr sz="2200" b="1" spc="-6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keyword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82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pseudocolumn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ROWNUM</a:t>
            </a:r>
            <a:r>
              <a:rPr sz="2200" b="1" spc="-6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keyword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103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Columns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2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expressions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45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NOT</a:t>
            </a:r>
            <a:r>
              <a:rPr sz="2200" b="1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NULL</a:t>
            </a:r>
            <a:r>
              <a:rPr sz="2200" b="1" spc="-7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columns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base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tables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not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ct val="100000"/>
              </a:lnSpc>
              <a:spcBef>
                <a:spcPts val="145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selected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view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17447" y="2883407"/>
            <a:ext cx="7519034" cy="1767839"/>
            <a:chOff x="917447" y="2883407"/>
            <a:chExt cx="7519034" cy="1767839"/>
          </a:xfrm>
        </p:grpSpPr>
        <p:sp>
          <p:nvSpPr>
            <p:cNvPr id="4" name="object 4"/>
            <p:cNvSpPr/>
            <p:nvPr/>
          </p:nvSpPr>
          <p:spPr>
            <a:xfrm>
              <a:off x="929639" y="2895599"/>
              <a:ext cx="7494905" cy="1743710"/>
            </a:xfrm>
            <a:custGeom>
              <a:avLst/>
              <a:gdLst/>
              <a:ahLst/>
              <a:cxnLst/>
              <a:rect l="l" t="t" r="r" b="b"/>
              <a:pathLst>
                <a:path w="7494905" h="1743710">
                  <a:moveTo>
                    <a:pt x="7494524" y="0"/>
                  </a:moveTo>
                  <a:lnTo>
                    <a:pt x="0" y="0"/>
                  </a:lnTo>
                  <a:lnTo>
                    <a:pt x="0" y="1743202"/>
                  </a:lnTo>
                  <a:lnTo>
                    <a:pt x="7494524" y="1743202"/>
                  </a:lnTo>
                  <a:lnTo>
                    <a:pt x="7494524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9639" y="2895599"/>
              <a:ext cx="7494905" cy="1743710"/>
            </a:xfrm>
            <a:custGeom>
              <a:avLst/>
              <a:gdLst/>
              <a:ahLst/>
              <a:cxnLst/>
              <a:rect l="l" t="t" r="r" b="b"/>
              <a:pathLst>
                <a:path w="7494905" h="1743710">
                  <a:moveTo>
                    <a:pt x="0" y="1743202"/>
                  </a:moveTo>
                  <a:lnTo>
                    <a:pt x="7494524" y="1743202"/>
                  </a:lnTo>
                  <a:lnTo>
                    <a:pt x="7494524" y="0"/>
                  </a:lnTo>
                  <a:lnTo>
                    <a:pt x="0" y="0"/>
                  </a:lnTo>
                  <a:lnTo>
                    <a:pt x="0" y="1743202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53820" y="1818258"/>
            <a:ext cx="7149465" cy="96583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417830" marR="5080" indent="-405765">
              <a:lnSpc>
                <a:spcPct val="90000"/>
              </a:lnSpc>
              <a:spcBef>
                <a:spcPts val="37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ensure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DML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operations</a:t>
            </a:r>
            <a:r>
              <a:rPr sz="22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performed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view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stay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within</a:t>
            </a:r>
            <a:r>
              <a:rPr sz="22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domain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view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WITH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CHECK</a:t>
            </a:r>
            <a:r>
              <a:rPr sz="2200" b="1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OPTION</a:t>
            </a:r>
            <a:r>
              <a:rPr sz="2200" b="1" spc="-7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clause.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30" dirty="0"/>
              <a:t>11-</a:t>
            </a:r>
            <a:r>
              <a:rPr spc="-25" dirty="0"/>
              <a:t>17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53311" y="4026408"/>
            <a:ext cx="5467985" cy="289560"/>
          </a:xfrm>
          <a:prstGeom prst="rect">
            <a:avLst/>
          </a:prstGeom>
          <a:solidFill>
            <a:srgbClr val="FFFFCC"/>
          </a:solidFill>
          <a:ln w="18288">
            <a:solidFill>
              <a:srgbClr val="FF3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0960">
              <a:lnSpc>
                <a:spcPts val="1870"/>
              </a:lnSpc>
            </a:pPr>
            <a:r>
              <a:rPr sz="1800" b="1" dirty="0">
                <a:latin typeface="Courier New"/>
                <a:cs typeface="Courier New"/>
              </a:rPr>
              <a:t>WITH</a:t>
            </a:r>
            <a:r>
              <a:rPr sz="1800" b="1" spc="-14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CHECK</a:t>
            </a:r>
            <a:r>
              <a:rPr sz="1800" b="1" spc="-114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OPTION</a:t>
            </a:r>
            <a:r>
              <a:rPr sz="1800" b="1" spc="-11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CONSTRAINT</a:t>
            </a:r>
            <a:r>
              <a:rPr sz="1800" b="1" spc="-11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empvu20_ck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9639" y="2895600"/>
            <a:ext cx="7494905" cy="1743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025">
              <a:lnSpc>
                <a:spcPts val="2130"/>
              </a:lnSpc>
            </a:pPr>
            <a:r>
              <a:rPr sz="1800" b="1" dirty="0">
                <a:latin typeface="Courier New"/>
                <a:cs typeface="Courier New"/>
              </a:rPr>
              <a:t>CREATE</a:t>
            </a:r>
            <a:r>
              <a:rPr sz="1800" b="1" spc="-9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OR</a:t>
            </a:r>
            <a:r>
              <a:rPr sz="1800" b="1" spc="-8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REPLACE</a:t>
            </a:r>
            <a:r>
              <a:rPr sz="1800" b="1" spc="-8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VIEW</a:t>
            </a:r>
            <a:r>
              <a:rPr sz="1800" b="1" spc="-204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empvu20</a:t>
            </a:r>
            <a:endParaRPr sz="1800">
              <a:latin typeface="Courier New"/>
              <a:cs typeface="Courier New"/>
            </a:endParaRPr>
          </a:p>
          <a:p>
            <a:pPr marL="73025">
              <a:lnSpc>
                <a:spcPct val="100000"/>
              </a:lnSpc>
              <a:tabLst>
                <a:tab pos="1677035" algn="l"/>
              </a:tabLst>
            </a:pPr>
            <a:r>
              <a:rPr sz="1800" b="1" dirty="0">
                <a:latin typeface="Courier New"/>
                <a:cs typeface="Courier New"/>
              </a:rPr>
              <a:t>AS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SELECT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50" dirty="0">
                <a:latin typeface="Courier New"/>
                <a:cs typeface="Courier New"/>
              </a:rPr>
              <a:t>*</a:t>
            </a:r>
            <a:endParaRPr sz="1800">
              <a:latin typeface="Courier New"/>
              <a:cs typeface="Courier New"/>
            </a:endParaRPr>
          </a:p>
          <a:p>
            <a:pPr marL="485140">
              <a:lnSpc>
                <a:spcPct val="100000"/>
              </a:lnSpc>
              <a:tabLst>
                <a:tab pos="1713230" algn="l"/>
              </a:tabLst>
            </a:pPr>
            <a:r>
              <a:rPr sz="1800" b="1" spc="-20" dirty="0">
                <a:latin typeface="Courier New"/>
                <a:cs typeface="Courier New"/>
              </a:rPr>
              <a:t>FROM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employees</a:t>
            </a:r>
            <a:endParaRPr sz="1800">
              <a:latin typeface="Courier New"/>
              <a:cs typeface="Courier New"/>
            </a:endParaRPr>
          </a:p>
          <a:p>
            <a:pPr marL="485140">
              <a:lnSpc>
                <a:spcPct val="100000"/>
              </a:lnSpc>
              <a:tabLst>
                <a:tab pos="1713230" algn="l"/>
              </a:tabLst>
            </a:pPr>
            <a:r>
              <a:rPr sz="1800" b="1" spc="-10" dirty="0">
                <a:latin typeface="Courier New"/>
                <a:cs typeface="Courier New"/>
              </a:rPr>
              <a:t>WHERE</a:t>
            </a:r>
            <a:r>
              <a:rPr sz="1800" b="1" dirty="0">
                <a:latin typeface="Courier New"/>
                <a:cs typeface="Courier New"/>
              </a:rPr>
              <a:t>	department_id</a:t>
            </a:r>
            <a:r>
              <a:rPr sz="1800" b="1" spc="-15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165" dirty="0">
                <a:latin typeface="Courier New"/>
                <a:cs typeface="Courier New"/>
              </a:rPr>
              <a:t> </a:t>
            </a:r>
            <a:r>
              <a:rPr sz="1800" b="1" spc="-25" dirty="0">
                <a:latin typeface="Courier New"/>
                <a:cs typeface="Courier New"/>
              </a:rPr>
              <a:t>20</a:t>
            </a:r>
            <a:endParaRPr sz="1800">
              <a:latin typeface="Courier New"/>
              <a:cs typeface="Courier New"/>
            </a:endParaRPr>
          </a:p>
          <a:p>
            <a:pPr marL="5894070">
              <a:lnSpc>
                <a:spcPct val="100000"/>
              </a:lnSpc>
              <a:spcBef>
                <a:spcPts val="5"/>
              </a:spcBef>
            </a:pPr>
            <a:r>
              <a:rPr sz="1800" b="1" spc="-5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73025">
              <a:lnSpc>
                <a:spcPct val="100000"/>
              </a:lnSpc>
            </a:pPr>
            <a:r>
              <a:rPr sz="1800" b="1" dirty="0">
                <a:solidFill>
                  <a:srgbClr val="FF3300"/>
                </a:solidFill>
                <a:latin typeface="Courier New"/>
                <a:cs typeface="Courier New"/>
              </a:rPr>
              <a:t>View</a:t>
            </a:r>
            <a:r>
              <a:rPr sz="1800" b="1" spc="-40" dirty="0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3300"/>
                </a:solidFill>
                <a:latin typeface="Courier New"/>
                <a:cs typeface="Courier New"/>
              </a:rPr>
              <a:t>created.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3820" y="4839970"/>
            <a:ext cx="7096125" cy="96583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417830" marR="5080" indent="-405765">
              <a:lnSpc>
                <a:spcPct val="90100"/>
              </a:lnSpc>
              <a:spcBef>
                <a:spcPts val="37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Any</a:t>
            </a:r>
            <a:r>
              <a:rPr sz="2200" b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attempt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change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department</a:t>
            </a:r>
            <a:r>
              <a:rPr sz="22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any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row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view</a:t>
            </a:r>
            <a:r>
              <a:rPr sz="22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fails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because it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violates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WITH</a:t>
            </a:r>
            <a:r>
              <a:rPr sz="220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CHECK</a:t>
            </a:r>
            <a:r>
              <a:rPr sz="2200" b="1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OPTION</a:t>
            </a:r>
            <a:r>
              <a:rPr sz="2200" b="1" spc="-6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constraint.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6649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10"/>
              </a:spcBef>
            </a:pPr>
            <a:r>
              <a:rPr dirty="0"/>
              <a:t>Using</a:t>
            </a:r>
            <a:r>
              <a:rPr spc="-5" dirty="0"/>
              <a:t> </a:t>
            </a:r>
            <a:r>
              <a:rPr dirty="0"/>
              <a:t>the</a:t>
            </a:r>
            <a:r>
              <a:rPr spc="15" dirty="0"/>
              <a:t> </a:t>
            </a:r>
            <a:r>
              <a:rPr spc="-10" dirty="0">
                <a:latin typeface="Courier New"/>
                <a:cs typeface="Courier New"/>
              </a:rPr>
              <a:t>WITH</a:t>
            </a:r>
            <a:r>
              <a:rPr spc="-99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CHECK</a:t>
            </a:r>
            <a:r>
              <a:rPr spc="-99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OPTION</a:t>
            </a:r>
            <a:r>
              <a:rPr spc="-990" dirty="0">
                <a:latin typeface="Courier New"/>
                <a:cs typeface="Courier New"/>
              </a:rPr>
              <a:t> </a:t>
            </a:r>
            <a:r>
              <a:rPr spc="-10" dirty="0"/>
              <a:t>Clause</a:t>
            </a:r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530985">
              <a:lnSpc>
                <a:spcPct val="100000"/>
              </a:lnSpc>
              <a:spcBef>
                <a:spcPts val="110"/>
              </a:spcBef>
            </a:pPr>
            <a:r>
              <a:rPr dirty="0"/>
              <a:t>Denying</a:t>
            </a:r>
            <a:r>
              <a:rPr spc="15" dirty="0"/>
              <a:t> </a:t>
            </a:r>
            <a:r>
              <a:rPr dirty="0"/>
              <a:t>DML</a:t>
            </a:r>
            <a:r>
              <a:rPr spc="-130" dirty="0"/>
              <a:t> </a:t>
            </a:r>
            <a:r>
              <a:rPr spc="-10" dirty="0"/>
              <a:t>Operations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30" dirty="0"/>
              <a:t>11-</a:t>
            </a:r>
            <a:r>
              <a:rPr spc="-25" dirty="0"/>
              <a:t>18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3211" y="1820925"/>
            <a:ext cx="6977380" cy="176212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415925" marR="5080" indent="-403860" algn="just">
              <a:lnSpc>
                <a:spcPct val="95000"/>
              </a:lnSpc>
              <a:spcBef>
                <a:spcPts val="24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You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ensure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DML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operations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occur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by 	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adding</a:t>
            </a:r>
            <a:r>
              <a:rPr sz="22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WITH</a:t>
            </a:r>
            <a:r>
              <a:rPr sz="2200" b="1" spc="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READ</a:t>
            </a:r>
            <a:r>
              <a:rPr sz="2200" b="1" spc="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14" dirty="0">
                <a:solidFill>
                  <a:srgbClr val="FFFFFF"/>
                </a:solidFill>
                <a:latin typeface="Courier New"/>
                <a:cs typeface="Courier New"/>
              </a:rPr>
              <a:t>ONLY</a:t>
            </a:r>
            <a:r>
              <a:rPr sz="2200" b="1" spc="-2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option</a:t>
            </a:r>
            <a:r>
              <a:rPr sz="2200" b="1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2200" b="1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view 	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definition.</a:t>
            </a:r>
            <a:endParaRPr sz="2200">
              <a:latin typeface="Arial"/>
              <a:cs typeface="Arial"/>
            </a:endParaRPr>
          </a:p>
          <a:p>
            <a:pPr marL="415925" marR="146685" indent="-403860" algn="just">
              <a:lnSpc>
                <a:spcPts val="2520"/>
              </a:lnSpc>
              <a:spcBef>
                <a:spcPts val="102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Any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attempt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 perform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DML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any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row</a:t>
            </a:r>
            <a:r>
              <a:rPr sz="2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the 	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view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results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Oracle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error.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11352" y="1630679"/>
            <a:ext cx="7525384" cy="2042160"/>
            <a:chOff x="911352" y="1630679"/>
            <a:chExt cx="7525384" cy="2042160"/>
          </a:xfrm>
        </p:grpSpPr>
        <p:sp>
          <p:nvSpPr>
            <p:cNvPr id="4" name="object 4"/>
            <p:cNvSpPr/>
            <p:nvPr/>
          </p:nvSpPr>
          <p:spPr>
            <a:xfrm>
              <a:off x="923544" y="1642871"/>
              <a:ext cx="7501255" cy="2018030"/>
            </a:xfrm>
            <a:custGeom>
              <a:avLst/>
              <a:gdLst/>
              <a:ahLst/>
              <a:cxnLst/>
              <a:rect l="l" t="t" r="r" b="b"/>
              <a:pathLst>
                <a:path w="7501255" h="2018029">
                  <a:moveTo>
                    <a:pt x="7501001" y="0"/>
                  </a:moveTo>
                  <a:lnTo>
                    <a:pt x="0" y="0"/>
                  </a:lnTo>
                  <a:lnTo>
                    <a:pt x="0" y="2017521"/>
                  </a:lnTo>
                  <a:lnTo>
                    <a:pt x="7501001" y="2017521"/>
                  </a:lnTo>
                  <a:lnTo>
                    <a:pt x="7501001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3544" y="1642871"/>
              <a:ext cx="7501255" cy="2018030"/>
            </a:xfrm>
            <a:custGeom>
              <a:avLst/>
              <a:gdLst/>
              <a:ahLst/>
              <a:cxnLst/>
              <a:rect l="l" t="t" r="r" b="b"/>
              <a:pathLst>
                <a:path w="7501255" h="2018029">
                  <a:moveTo>
                    <a:pt x="0" y="2017521"/>
                  </a:moveTo>
                  <a:lnTo>
                    <a:pt x="7501001" y="2017521"/>
                  </a:lnTo>
                  <a:lnTo>
                    <a:pt x="7501001" y="0"/>
                  </a:lnTo>
                  <a:lnTo>
                    <a:pt x="0" y="0"/>
                  </a:lnTo>
                  <a:lnTo>
                    <a:pt x="0" y="201752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530985">
              <a:lnSpc>
                <a:spcPct val="100000"/>
              </a:lnSpc>
              <a:spcBef>
                <a:spcPts val="110"/>
              </a:spcBef>
            </a:pPr>
            <a:r>
              <a:rPr dirty="0"/>
              <a:t>Denying</a:t>
            </a:r>
            <a:r>
              <a:rPr spc="15" dirty="0"/>
              <a:t> </a:t>
            </a:r>
            <a:r>
              <a:rPr dirty="0"/>
              <a:t>DML</a:t>
            </a:r>
            <a:r>
              <a:rPr spc="-130" dirty="0"/>
              <a:t> </a:t>
            </a:r>
            <a:r>
              <a:rPr spc="-10" dirty="0"/>
              <a:t>Operations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30" dirty="0"/>
              <a:t>11-</a:t>
            </a:r>
            <a:r>
              <a:rPr spc="-25" dirty="0"/>
              <a:t>19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23544" y="1642872"/>
            <a:ext cx="7501255" cy="2018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680">
              <a:lnSpc>
                <a:spcPts val="2095"/>
              </a:lnSpc>
            </a:pPr>
            <a:r>
              <a:rPr sz="1800" b="1" dirty="0">
                <a:latin typeface="Courier New"/>
                <a:cs typeface="Courier New"/>
              </a:rPr>
              <a:t>CREATE</a:t>
            </a:r>
            <a:r>
              <a:rPr sz="1800" b="1" spc="-8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OR</a:t>
            </a:r>
            <a:r>
              <a:rPr sz="1800" b="1" spc="-7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REPLACE</a:t>
            </a:r>
            <a:r>
              <a:rPr sz="1800" b="1" spc="-7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VIEW</a:t>
            </a:r>
            <a:r>
              <a:rPr sz="1800" b="1" spc="-13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empvu10</a:t>
            </a:r>
            <a:endParaRPr sz="1800">
              <a:latin typeface="Courier New"/>
              <a:cs typeface="Courier New"/>
            </a:endParaRPr>
          </a:p>
          <a:p>
            <a:pPr marL="655955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(employee_number,</a:t>
            </a:r>
            <a:r>
              <a:rPr sz="1800" b="1" spc="-204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employee_name,</a:t>
            </a:r>
            <a:r>
              <a:rPr sz="1800" b="1" spc="-19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job_title)</a:t>
            </a:r>
            <a:endParaRPr sz="1800">
              <a:latin typeface="Courier New"/>
              <a:cs typeface="Courier New"/>
            </a:endParaRPr>
          </a:p>
          <a:p>
            <a:pPr marL="106680">
              <a:lnSpc>
                <a:spcPct val="100000"/>
              </a:lnSpc>
              <a:tabLst>
                <a:tab pos="1710689" algn="l"/>
              </a:tabLst>
            </a:pPr>
            <a:r>
              <a:rPr sz="1800" b="1" dirty="0">
                <a:latin typeface="Courier New"/>
                <a:cs typeface="Courier New"/>
              </a:rPr>
              <a:t>AS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SELECT</a:t>
            </a:r>
            <a:r>
              <a:rPr sz="1800" b="1" dirty="0">
                <a:latin typeface="Courier New"/>
                <a:cs typeface="Courier New"/>
              </a:rPr>
              <a:t>	employee_id,</a:t>
            </a:r>
            <a:r>
              <a:rPr sz="1800" b="1" spc="-254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last_name,</a:t>
            </a:r>
            <a:r>
              <a:rPr sz="1800" b="1" spc="-229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job_id</a:t>
            </a:r>
            <a:endParaRPr sz="18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  <a:tabLst>
                <a:tab pos="1746885" algn="l"/>
              </a:tabLst>
            </a:pPr>
            <a:r>
              <a:rPr sz="1800" b="1" spc="-20" dirty="0">
                <a:latin typeface="Courier New"/>
                <a:cs typeface="Courier New"/>
              </a:rPr>
              <a:t>FROM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employees</a:t>
            </a:r>
            <a:endParaRPr sz="18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  <a:tabLst>
                <a:tab pos="1746885" algn="l"/>
              </a:tabLst>
            </a:pPr>
            <a:r>
              <a:rPr sz="1800" b="1" spc="-10" dirty="0">
                <a:latin typeface="Courier New"/>
                <a:cs typeface="Courier New"/>
              </a:rPr>
              <a:t>WHERE</a:t>
            </a:r>
            <a:r>
              <a:rPr sz="1800" b="1" dirty="0">
                <a:latin typeface="Courier New"/>
                <a:cs typeface="Courier New"/>
              </a:rPr>
              <a:t>	department_id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235" dirty="0">
                <a:latin typeface="Courier New"/>
                <a:cs typeface="Courier New"/>
              </a:rPr>
              <a:t> </a:t>
            </a:r>
            <a:r>
              <a:rPr sz="1800" b="1" spc="-25" dirty="0">
                <a:latin typeface="Courier New"/>
                <a:cs typeface="Courier New"/>
              </a:rPr>
              <a:t>10</a:t>
            </a:r>
            <a:endParaRPr sz="18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ourier New"/>
                <a:cs typeface="Courier New"/>
              </a:rPr>
              <a:t>WITH</a:t>
            </a:r>
            <a:r>
              <a:rPr sz="1800" b="1" spc="-9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READ</a:t>
            </a:r>
            <a:r>
              <a:rPr sz="1800" b="1" spc="-7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ONLY;</a:t>
            </a:r>
            <a:endParaRPr sz="1800">
              <a:latin typeface="Courier New"/>
              <a:cs typeface="Courier New"/>
            </a:endParaRPr>
          </a:p>
          <a:p>
            <a:pPr marL="106680">
              <a:lnSpc>
                <a:spcPct val="100000"/>
              </a:lnSpc>
            </a:pPr>
            <a:r>
              <a:rPr sz="1800" b="1" dirty="0">
                <a:solidFill>
                  <a:srgbClr val="FF3300"/>
                </a:solidFill>
                <a:latin typeface="Courier New"/>
                <a:cs typeface="Courier New"/>
              </a:rPr>
              <a:t>View</a:t>
            </a:r>
            <a:r>
              <a:rPr sz="1800" b="1" spc="-35" dirty="0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3300"/>
                </a:solidFill>
                <a:latin typeface="Courier New"/>
                <a:cs typeface="Courier New"/>
              </a:rPr>
              <a:t>created.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11352" y="4282440"/>
            <a:ext cx="7519034" cy="621665"/>
            <a:chOff x="911352" y="4282440"/>
            <a:chExt cx="7519034" cy="621665"/>
          </a:xfrm>
        </p:grpSpPr>
        <p:sp>
          <p:nvSpPr>
            <p:cNvPr id="4" name="object 4"/>
            <p:cNvSpPr/>
            <p:nvPr/>
          </p:nvSpPr>
          <p:spPr>
            <a:xfrm>
              <a:off x="923544" y="4294632"/>
              <a:ext cx="7494905" cy="597535"/>
            </a:xfrm>
            <a:custGeom>
              <a:avLst/>
              <a:gdLst/>
              <a:ahLst/>
              <a:cxnLst/>
              <a:rect l="l" t="t" r="r" b="b"/>
              <a:pathLst>
                <a:path w="7494905" h="597535">
                  <a:moveTo>
                    <a:pt x="7494524" y="0"/>
                  </a:moveTo>
                  <a:lnTo>
                    <a:pt x="0" y="0"/>
                  </a:lnTo>
                  <a:lnTo>
                    <a:pt x="0" y="597281"/>
                  </a:lnTo>
                  <a:lnTo>
                    <a:pt x="7494524" y="597281"/>
                  </a:lnTo>
                  <a:lnTo>
                    <a:pt x="7494524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3544" y="4294632"/>
              <a:ext cx="7494905" cy="597535"/>
            </a:xfrm>
            <a:custGeom>
              <a:avLst/>
              <a:gdLst/>
              <a:ahLst/>
              <a:cxnLst/>
              <a:rect l="l" t="t" r="r" b="b"/>
              <a:pathLst>
                <a:path w="7494905" h="597535">
                  <a:moveTo>
                    <a:pt x="0" y="597281"/>
                  </a:moveTo>
                  <a:lnTo>
                    <a:pt x="7494524" y="597281"/>
                  </a:lnTo>
                  <a:lnTo>
                    <a:pt x="7494524" y="0"/>
                  </a:lnTo>
                  <a:lnTo>
                    <a:pt x="0" y="0"/>
                  </a:lnTo>
                  <a:lnTo>
                    <a:pt x="0" y="59728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2192655">
              <a:lnSpc>
                <a:spcPct val="100000"/>
              </a:lnSpc>
              <a:spcBef>
                <a:spcPts val="110"/>
              </a:spcBef>
            </a:pPr>
            <a:r>
              <a:rPr dirty="0"/>
              <a:t>Removing</a:t>
            </a:r>
            <a:r>
              <a:rPr spc="-30" dirty="0"/>
              <a:t> </a:t>
            </a:r>
            <a:r>
              <a:rPr dirty="0"/>
              <a:t>a</a:t>
            </a:r>
            <a:r>
              <a:rPr spc="-85" dirty="0"/>
              <a:t> </a:t>
            </a:r>
            <a:r>
              <a:rPr spc="-20" dirty="0"/>
              <a:t>View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53211" y="1824304"/>
            <a:ext cx="7138670" cy="680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570"/>
              </a:lnSpc>
              <a:spcBef>
                <a:spcPts val="110"/>
              </a:spcBef>
            </a:pP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remove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view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without</a:t>
            </a:r>
            <a:r>
              <a:rPr sz="22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losing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because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57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view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based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underlying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tables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database.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3544" y="4294632"/>
            <a:ext cx="7494905" cy="597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090">
              <a:lnSpc>
                <a:spcPts val="1935"/>
              </a:lnSpc>
            </a:pPr>
            <a:r>
              <a:rPr sz="1800" b="1" dirty="0">
                <a:latin typeface="Courier New"/>
                <a:cs typeface="Courier New"/>
              </a:rPr>
              <a:t>DROP</a:t>
            </a:r>
            <a:r>
              <a:rPr sz="1800" b="1" spc="-5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VIEW</a:t>
            </a:r>
            <a:r>
              <a:rPr sz="1800" b="1" spc="-14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empvu80;</a:t>
            </a:r>
            <a:endParaRPr sz="1800">
              <a:latin typeface="Courier New"/>
              <a:cs typeface="Courier New"/>
            </a:endParaRPr>
          </a:p>
          <a:p>
            <a:pPr marL="85090">
              <a:lnSpc>
                <a:spcPct val="100000"/>
              </a:lnSpc>
            </a:pPr>
            <a:r>
              <a:rPr sz="1800" b="1" dirty="0">
                <a:solidFill>
                  <a:srgbClr val="FF3300"/>
                </a:solidFill>
                <a:latin typeface="Courier New"/>
                <a:cs typeface="Courier New"/>
              </a:rPr>
              <a:t>View</a:t>
            </a:r>
            <a:r>
              <a:rPr sz="1800" b="1" spc="-35" dirty="0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3300"/>
                </a:solidFill>
                <a:latin typeface="Courier New"/>
                <a:cs typeface="Courier New"/>
              </a:rPr>
              <a:t>dropped.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17447" y="3294888"/>
            <a:ext cx="7519034" cy="365760"/>
            <a:chOff x="917447" y="3294888"/>
            <a:chExt cx="7519034" cy="365760"/>
          </a:xfrm>
        </p:grpSpPr>
        <p:sp>
          <p:nvSpPr>
            <p:cNvPr id="10" name="object 10"/>
            <p:cNvSpPr/>
            <p:nvPr/>
          </p:nvSpPr>
          <p:spPr>
            <a:xfrm>
              <a:off x="929639" y="3307080"/>
              <a:ext cx="7494905" cy="341630"/>
            </a:xfrm>
            <a:custGeom>
              <a:avLst/>
              <a:gdLst/>
              <a:ahLst/>
              <a:cxnLst/>
              <a:rect l="l" t="t" r="r" b="b"/>
              <a:pathLst>
                <a:path w="7494905" h="341629">
                  <a:moveTo>
                    <a:pt x="7494524" y="0"/>
                  </a:moveTo>
                  <a:lnTo>
                    <a:pt x="0" y="0"/>
                  </a:lnTo>
                  <a:lnTo>
                    <a:pt x="0" y="341122"/>
                  </a:lnTo>
                  <a:lnTo>
                    <a:pt x="7494524" y="341122"/>
                  </a:lnTo>
                  <a:lnTo>
                    <a:pt x="7494524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29639" y="3307080"/>
              <a:ext cx="7494905" cy="341630"/>
            </a:xfrm>
            <a:custGeom>
              <a:avLst/>
              <a:gdLst/>
              <a:ahLst/>
              <a:cxnLst/>
              <a:rect l="l" t="t" r="r" b="b"/>
              <a:pathLst>
                <a:path w="7494905" h="341629">
                  <a:moveTo>
                    <a:pt x="0" y="341122"/>
                  </a:moveTo>
                  <a:lnTo>
                    <a:pt x="7494524" y="341122"/>
                  </a:lnTo>
                  <a:lnTo>
                    <a:pt x="7494524" y="0"/>
                  </a:lnTo>
                  <a:lnTo>
                    <a:pt x="0" y="0"/>
                  </a:lnTo>
                  <a:lnTo>
                    <a:pt x="0" y="341122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29639" y="3307079"/>
            <a:ext cx="7494905" cy="341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505">
              <a:lnSpc>
                <a:spcPts val="1980"/>
              </a:lnSpc>
            </a:pPr>
            <a:r>
              <a:rPr sz="1800" b="1" dirty="0">
                <a:latin typeface="Courier New"/>
                <a:cs typeface="Courier New"/>
              </a:rPr>
              <a:t>DROP</a:t>
            </a:r>
            <a:r>
              <a:rPr sz="1800" b="1" spc="-5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VIEW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i="1" spc="-10" dirty="0">
                <a:latin typeface="Courier New"/>
                <a:cs typeface="Courier New"/>
              </a:rPr>
              <a:t>view</a:t>
            </a:r>
            <a:r>
              <a:rPr sz="1800" b="1" spc="-1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30" dirty="0"/>
              <a:t>11-</a:t>
            </a:r>
            <a:r>
              <a:rPr spc="-25" dirty="0"/>
              <a:t>20</a:t>
            </a:r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2637790">
              <a:lnSpc>
                <a:spcPct val="100000"/>
              </a:lnSpc>
              <a:spcBef>
                <a:spcPts val="110"/>
              </a:spcBef>
            </a:pPr>
            <a:r>
              <a:rPr dirty="0"/>
              <a:t>Inline</a:t>
            </a:r>
            <a:r>
              <a:rPr spc="-120" dirty="0"/>
              <a:t> </a:t>
            </a:r>
            <a:r>
              <a:rPr spc="-10" dirty="0"/>
              <a:t>Views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30" dirty="0"/>
              <a:t>11-</a:t>
            </a:r>
            <a:r>
              <a:rPr spc="-25" dirty="0"/>
              <a:t>21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1000" y="1143001"/>
            <a:ext cx="8610599" cy="3612784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417830" marR="211454" indent="-405765">
              <a:lnSpc>
                <a:spcPct val="95100"/>
              </a:lnSpc>
              <a:spcBef>
                <a:spcPts val="24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lang="en-US" sz="2400" dirty="0" smtClean="0">
                <a:solidFill>
                  <a:srgbClr val="FFFF00"/>
                </a:solidFill>
              </a:rPr>
              <a:t>An inline view in SQL is essentially a </a:t>
            </a:r>
            <a:r>
              <a:rPr lang="en-US" sz="2400" dirty="0" err="1" smtClean="0">
                <a:solidFill>
                  <a:srgbClr val="FFFF00"/>
                </a:solidFill>
              </a:rPr>
              <a:t>subquery</a:t>
            </a:r>
            <a:r>
              <a:rPr lang="en-US" sz="2400" dirty="0" smtClean="0">
                <a:solidFill>
                  <a:srgbClr val="FFFF00"/>
                </a:solidFill>
              </a:rPr>
              <a:t> (a query within another SQL query) that appears in the FROM clause of a query.</a:t>
            </a:r>
          </a:p>
          <a:p>
            <a:pPr marL="417830" marR="211454" indent="-405765">
              <a:lnSpc>
                <a:spcPct val="95100"/>
              </a:lnSpc>
              <a:spcBef>
                <a:spcPts val="24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endParaRPr lang="en-US" sz="2400" dirty="0">
              <a:solidFill>
                <a:srgbClr val="FFFF00"/>
              </a:solidFill>
            </a:endParaRPr>
          </a:p>
          <a:p>
            <a:pPr marL="417830" marR="211454" indent="-405765">
              <a:lnSpc>
                <a:spcPct val="95100"/>
              </a:lnSpc>
              <a:spcBef>
                <a:spcPts val="24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endParaRPr lang="en-US" sz="2400" dirty="0" smtClean="0">
              <a:solidFill>
                <a:srgbClr val="FFFF00"/>
              </a:solidFill>
            </a:endParaRPr>
          </a:p>
          <a:p>
            <a:pPr marL="417830" marR="211454" indent="-405765">
              <a:lnSpc>
                <a:spcPct val="95100"/>
              </a:lnSpc>
              <a:spcBef>
                <a:spcPts val="24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lang="en-US" sz="2400" dirty="0" smtClean="0">
                <a:solidFill>
                  <a:srgbClr val="FFFF00"/>
                </a:solidFill>
              </a:rPr>
              <a:t> Inline views are used to simplify complex queries, break down large queries into more manageable pieces, or perform operations on subsets of data before using them in the outer query.</a:t>
            </a:r>
          </a:p>
          <a:p>
            <a:pPr marL="417830" marR="211454" indent="-405765">
              <a:lnSpc>
                <a:spcPct val="95100"/>
              </a:lnSpc>
              <a:spcBef>
                <a:spcPts val="24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endParaRPr sz="22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52400" y="76200"/>
            <a:ext cx="7620000" cy="3970080"/>
          </a:xfrm>
        </p:spPr>
        <p:txBody>
          <a:bodyPr/>
          <a:lstStyle/>
          <a:p>
            <a:r>
              <a:rPr lang="en-US" dirty="0"/>
              <a:t>SELECT column1, column2, ...</a:t>
            </a:r>
          </a:p>
          <a:p>
            <a:r>
              <a:rPr lang="en-US" dirty="0"/>
              <a:t>FROM (SELECT sub_column1, sub_column2, ...</a:t>
            </a:r>
          </a:p>
          <a:p>
            <a:r>
              <a:rPr lang="en-US" dirty="0"/>
              <a:t>      FROM </a:t>
            </a:r>
            <a:r>
              <a:rPr lang="en-US" dirty="0" err="1"/>
              <a:t>table_name</a:t>
            </a:r>
            <a:endParaRPr lang="en-US" dirty="0"/>
          </a:p>
          <a:p>
            <a:r>
              <a:rPr lang="en-US" dirty="0"/>
              <a:t>      WHERE condition) AS </a:t>
            </a:r>
            <a:r>
              <a:rPr lang="en-US" dirty="0" err="1"/>
              <a:t>inline_view_alias</a:t>
            </a:r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outer_condition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2" y="2362200"/>
            <a:ext cx="8497887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6439042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533400"/>
            <a:ext cx="8610600" cy="5078313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employee_id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first_name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salary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FROM (SELECT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employee_id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first_name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salary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FROM employees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WHERE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department_id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101) AS dept101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WHERE salary &gt; (SELECT AVG(salary)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FROM employees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WHERE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department_id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101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Inline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View (dept101): The inner query filters out employees from department 101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Outer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Query: The outer query selects employees whose salary is higher than the average salary of department 101, which is calculated by another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subquery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486400"/>
            <a:ext cx="8421687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8671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514600"/>
            <a:ext cx="7848600" cy="3411617"/>
          </a:xfrm>
        </p:spPr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e.last_name</a:t>
            </a:r>
            <a:r>
              <a:rPr lang="en-US" dirty="0"/>
              <a:t>, </a:t>
            </a:r>
            <a:r>
              <a:rPr lang="en-US" dirty="0" err="1"/>
              <a:t>e.department_id</a:t>
            </a:r>
            <a:r>
              <a:rPr lang="en-US" dirty="0"/>
              <a:t>, </a:t>
            </a:r>
            <a:r>
              <a:rPr lang="en-US" dirty="0" err="1"/>
              <a:t>d.department_name</a:t>
            </a:r>
            <a:r>
              <a:rPr lang="en-US" dirty="0"/>
              <a:t> FROM employees e, departments d WHERE </a:t>
            </a:r>
            <a:r>
              <a:rPr lang="en-US" dirty="0" err="1"/>
              <a:t>e.department_id</a:t>
            </a:r>
            <a:r>
              <a:rPr lang="en-US" dirty="0"/>
              <a:t> = </a:t>
            </a:r>
            <a:r>
              <a:rPr lang="en-US" dirty="0" err="1"/>
              <a:t>d.department_id</a:t>
            </a:r>
            <a:r>
              <a:rPr lang="en-US" dirty="0"/>
              <a:t>(+);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"/>
            <a:ext cx="6945313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63" y="3810000"/>
            <a:ext cx="6859587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823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2143760">
              <a:lnSpc>
                <a:spcPct val="100000"/>
              </a:lnSpc>
              <a:spcBef>
                <a:spcPts val="110"/>
              </a:spcBef>
            </a:pPr>
            <a:r>
              <a:rPr dirty="0"/>
              <a:t>What</a:t>
            </a:r>
            <a:r>
              <a:rPr spc="-25" dirty="0"/>
              <a:t> </a:t>
            </a:r>
            <a:r>
              <a:rPr dirty="0"/>
              <a:t>is</a:t>
            </a:r>
            <a:r>
              <a:rPr spc="-55" dirty="0"/>
              <a:t> </a:t>
            </a:r>
            <a:r>
              <a:rPr dirty="0"/>
              <a:t>an</a:t>
            </a:r>
            <a:r>
              <a:rPr spc="-75" dirty="0"/>
              <a:t> </a:t>
            </a:r>
            <a:r>
              <a:rPr spc="-10" dirty="0"/>
              <a:t>Index?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12-</a:t>
            </a:r>
            <a:r>
              <a:rPr spc="-25" dirty="0"/>
              <a:t>15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00" y="990600"/>
            <a:ext cx="8839199" cy="3466974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index:</a:t>
            </a:r>
            <a:endParaRPr sz="2200" dirty="0">
              <a:latin typeface="Arial"/>
              <a:cs typeface="Arial"/>
            </a:endParaRPr>
          </a:p>
          <a:p>
            <a:pPr marL="417830" indent="-405130">
              <a:lnSpc>
                <a:spcPts val="2570"/>
              </a:lnSpc>
              <a:spcBef>
                <a:spcPts val="86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 smtClean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200" b="1" spc="-3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Oracle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speed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up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endParaRPr sz="2200" dirty="0">
              <a:latin typeface="Arial"/>
              <a:cs typeface="Arial"/>
            </a:endParaRPr>
          </a:p>
          <a:p>
            <a:pPr marL="417830">
              <a:lnSpc>
                <a:spcPts val="257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retrieval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rows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using a</a:t>
            </a:r>
            <a:r>
              <a:rPr sz="2200" b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pointer</a:t>
            </a:r>
            <a:endParaRPr sz="2200" dirty="0">
              <a:latin typeface="Arial"/>
              <a:cs typeface="Arial"/>
            </a:endParaRPr>
          </a:p>
          <a:p>
            <a:pPr marL="417830" indent="-405130">
              <a:lnSpc>
                <a:spcPts val="2570"/>
              </a:lnSpc>
              <a:spcBef>
                <a:spcPts val="77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reduce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disk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I/O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rapid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path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access</a:t>
            </a:r>
            <a:endParaRPr sz="2200" dirty="0">
              <a:latin typeface="Arial"/>
              <a:cs typeface="Arial"/>
            </a:endParaRPr>
          </a:p>
          <a:p>
            <a:pPr marL="417830">
              <a:lnSpc>
                <a:spcPts val="257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method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locate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quickly</a:t>
            </a:r>
            <a:endParaRPr sz="2200" dirty="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70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independent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indexes</a:t>
            </a:r>
            <a:endParaRPr sz="2200" dirty="0">
              <a:latin typeface="Arial"/>
              <a:cs typeface="Arial"/>
            </a:endParaRPr>
          </a:p>
          <a:p>
            <a:pPr marL="417830" indent="-405130">
              <a:lnSpc>
                <a:spcPts val="2570"/>
              </a:lnSpc>
              <a:spcBef>
                <a:spcPts val="86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and maintained</a:t>
            </a:r>
            <a:r>
              <a:rPr sz="22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automatically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endParaRPr sz="2200" dirty="0">
              <a:latin typeface="Arial"/>
              <a:cs typeface="Arial"/>
            </a:endParaRPr>
          </a:p>
          <a:p>
            <a:pPr marL="417830">
              <a:lnSpc>
                <a:spcPts val="257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Oracle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 smtClean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endParaRPr lang="en-IN" sz="2200" b="1" spc="-1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417830">
              <a:lnSpc>
                <a:spcPts val="2570"/>
              </a:lnSpc>
            </a:pPr>
            <a:r>
              <a:rPr lang="en-US" sz="2400" dirty="0" smtClean="0"/>
              <a:t>Indexes in SQL are database objects</a:t>
            </a:r>
            <a:endParaRPr sz="22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" y="238124"/>
            <a:ext cx="8839200" cy="749384"/>
          </a:xfrm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579880" algn="l">
              <a:lnSpc>
                <a:spcPct val="100000"/>
              </a:lnSpc>
              <a:spcBef>
                <a:spcPts val="110"/>
              </a:spcBef>
            </a:pPr>
            <a:r>
              <a:rPr dirty="0"/>
              <a:t>When</a:t>
            </a:r>
            <a:r>
              <a:rPr spc="-55" dirty="0"/>
              <a:t> </a:t>
            </a:r>
            <a:r>
              <a:rPr dirty="0"/>
              <a:t>to</a:t>
            </a:r>
            <a:r>
              <a:rPr spc="-50" dirty="0"/>
              <a:t> </a:t>
            </a:r>
            <a:r>
              <a:rPr lang="en-IN" spc="-75" dirty="0" smtClean="0"/>
              <a:t>AND not to </a:t>
            </a:r>
            <a:r>
              <a:rPr lang="en-IN" dirty="0" smtClean="0"/>
              <a:t>Create </a:t>
            </a:r>
            <a:r>
              <a:rPr dirty="0" smtClean="0"/>
              <a:t>an</a:t>
            </a:r>
            <a:r>
              <a:rPr spc="-40" dirty="0" smtClean="0"/>
              <a:t> </a:t>
            </a:r>
            <a:r>
              <a:rPr spc="-20" dirty="0"/>
              <a:t>Index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12-</a:t>
            </a:r>
            <a:r>
              <a:rPr spc="-25" dirty="0"/>
              <a:t>18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2400" y="1798932"/>
            <a:ext cx="8762999" cy="3102771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should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index </a:t>
            </a:r>
            <a:r>
              <a:rPr sz="2200" b="1" spc="-25" dirty="0" smtClean="0">
                <a:solidFill>
                  <a:srgbClr val="FFFFFF"/>
                </a:solidFill>
                <a:latin typeface="Arial"/>
                <a:cs typeface="Arial"/>
              </a:rPr>
              <a:t>if:</a:t>
            </a:r>
            <a:r>
              <a:rPr lang="en-IN" sz="2200" b="1" spc="-25" dirty="0" smtClean="0">
                <a:solidFill>
                  <a:srgbClr val="FFFFFF"/>
                </a:solidFill>
                <a:latin typeface="Arial"/>
                <a:cs typeface="Arial"/>
              </a:rPr>
              <a:t>     </a:t>
            </a:r>
            <a:r>
              <a:rPr lang="en-US" sz="2400" b="1" dirty="0" smtClean="0">
                <a:solidFill>
                  <a:srgbClr val="FFFF00"/>
                </a:solidFill>
              </a:rPr>
              <a:t>Use an index</a:t>
            </a:r>
            <a:r>
              <a:rPr lang="en-US" sz="2400" dirty="0" smtClean="0">
                <a:solidFill>
                  <a:srgbClr val="FFFF00"/>
                </a:solidFill>
              </a:rPr>
              <a:t> on                                     columns frequently used in WHERE, JOIN, ORDER BY, GROUP BY, and foreign key columns, especially for large tables and high cardinality columns.</a:t>
            </a: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endParaRPr lang="en-US" sz="2400" dirty="0">
              <a:solidFill>
                <a:srgbClr val="FFFF00"/>
              </a:solidFill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endParaRPr lang="en-US" sz="2400" dirty="0" smtClean="0">
              <a:solidFill>
                <a:srgbClr val="FFFF00"/>
              </a:solidFill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lang="en-US" sz="2400" b="1" dirty="0" smtClean="0">
                <a:solidFill>
                  <a:srgbClr val="FF0000"/>
                </a:solidFill>
              </a:rPr>
              <a:t>Avoid</a:t>
            </a:r>
            <a:r>
              <a:rPr lang="en-US" sz="2400" dirty="0" smtClean="0">
                <a:solidFill>
                  <a:srgbClr val="FF0000"/>
                </a:solidFill>
              </a:rPr>
              <a:t> indexing columns with low cardinality, tables with frequent writes, or small tables where a full table scan is fast enough.</a:t>
            </a:r>
            <a:endParaRPr sz="22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402715">
              <a:lnSpc>
                <a:spcPct val="100000"/>
              </a:lnSpc>
              <a:spcBef>
                <a:spcPts val="110"/>
              </a:spcBef>
            </a:pPr>
            <a:r>
              <a:rPr dirty="0"/>
              <a:t>How</a:t>
            </a:r>
            <a:r>
              <a:rPr spc="-60" dirty="0"/>
              <a:t> </a:t>
            </a:r>
            <a:r>
              <a:rPr dirty="0"/>
              <a:t>Are</a:t>
            </a:r>
            <a:r>
              <a:rPr spc="-20" dirty="0"/>
              <a:t> </a:t>
            </a:r>
            <a:r>
              <a:rPr dirty="0"/>
              <a:t>Indexes</a:t>
            </a:r>
            <a:r>
              <a:rPr spc="-65" dirty="0"/>
              <a:t> </a:t>
            </a:r>
            <a:r>
              <a:rPr spc="-10" dirty="0"/>
              <a:t>Created?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12-</a:t>
            </a:r>
            <a:r>
              <a:rPr spc="-25" dirty="0"/>
              <a:t>16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00" y="1143000"/>
            <a:ext cx="8915400" cy="4985724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417830" marR="79375" indent="-405765">
              <a:lnSpc>
                <a:spcPct val="90000"/>
              </a:lnSpc>
              <a:spcBef>
                <a:spcPts val="37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Automatically: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unique index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created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automatically</a:t>
            </a:r>
            <a:r>
              <a:rPr sz="22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22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2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define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PRIMARY</a:t>
            </a:r>
            <a:r>
              <a:rPr sz="2200" b="1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KEY</a:t>
            </a:r>
            <a:r>
              <a:rPr sz="2200" b="1" spc="-6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UNIQUE</a:t>
            </a:r>
            <a:r>
              <a:rPr sz="2200" b="1" spc="-6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constraint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definition.</a:t>
            </a:r>
            <a:endParaRPr sz="2200" dirty="0">
              <a:latin typeface="Arial"/>
              <a:cs typeface="Arial"/>
            </a:endParaRPr>
          </a:p>
          <a:p>
            <a:pPr marL="417830" indent="-405130">
              <a:lnSpc>
                <a:spcPts val="2570"/>
              </a:lnSpc>
              <a:spcBef>
                <a:spcPts val="108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Manually: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Users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nonunique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indexes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endParaRPr sz="2200" dirty="0">
              <a:latin typeface="Arial"/>
              <a:cs typeface="Arial"/>
            </a:endParaRPr>
          </a:p>
          <a:p>
            <a:pPr marL="417830">
              <a:lnSpc>
                <a:spcPts val="257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columns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speed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up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access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rows</a:t>
            </a:r>
            <a:r>
              <a:rPr sz="2200" b="1" spc="-10" dirty="0" smtClean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lang="en-IN" sz="2200" b="1" spc="-1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417830">
              <a:lnSpc>
                <a:spcPts val="2570"/>
              </a:lnSpc>
            </a:pPr>
            <a:endParaRPr lang="en-IN" sz="2200" b="1" spc="-1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417830">
              <a:lnSpc>
                <a:spcPts val="2570"/>
              </a:lnSpc>
            </a:pPr>
            <a:endParaRPr lang="en-IN" sz="2200" b="1" spc="-10" dirty="0" smtClean="0">
              <a:solidFill>
                <a:srgbClr val="FFFF00"/>
              </a:solidFill>
              <a:latin typeface="Arial"/>
              <a:cs typeface="Arial"/>
            </a:endParaRPr>
          </a:p>
          <a:p>
            <a:r>
              <a:rPr lang="en-US" sz="2400" b="1" dirty="0" smtClean="0">
                <a:solidFill>
                  <a:srgbClr val="FFFF00"/>
                </a:solidFill>
              </a:rPr>
              <a:t>Advantages of Indexes: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Faster data retrieval.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Efficient sorting and filtering.</a:t>
            </a:r>
          </a:p>
          <a:p>
            <a:r>
              <a:rPr lang="en-US" sz="2400" b="1" dirty="0" smtClean="0">
                <a:solidFill>
                  <a:srgbClr val="FFFF00"/>
                </a:solidFill>
              </a:rPr>
              <a:t>Disadvantages: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Slower INSERT, UPDATE, and DELETE operations.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Requires additional storage space.</a:t>
            </a:r>
          </a:p>
          <a:p>
            <a:pPr marL="417830">
              <a:lnSpc>
                <a:spcPts val="2570"/>
              </a:lnSpc>
            </a:pP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2165350">
              <a:lnSpc>
                <a:spcPct val="100000"/>
              </a:lnSpc>
              <a:spcBef>
                <a:spcPts val="110"/>
              </a:spcBef>
            </a:pPr>
            <a:r>
              <a:rPr dirty="0"/>
              <a:t>Creating</a:t>
            </a:r>
            <a:r>
              <a:rPr spc="-85" dirty="0"/>
              <a:t> </a:t>
            </a:r>
            <a:r>
              <a:rPr dirty="0"/>
              <a:t>an</a:t>
            </a:r>
            <a:r>
              <a:rPr spc="-55" dirty="0"/>
              <a:t> </a:t>
            </a:r>
            <a:r>
              <a:rPr spc="-20" dirty="0"/>
              <a:t>Index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899160" y="4474464"/>
            <a:ext cx="7546975" cy="941705"/>
            <a:chOff x="899160" y="4474464"/>
            <a:chExt cx="7546975" cy="941705"/>
          </a:xfrm>
        </p:grpSpPr>
        <p:sp>
          <p:nvSpPr>
            <p:cNvPr id="5" name="object 5"/>
            <p:cNvSpPr/>
            <p:nvPr/>
          </p:nvSpPr>
          <p:spPr>
            <a:xfrm>
              <a:off x="911352" y="4486656"/>
              <a:ext cx="7522209" cy="917575"/>
            </a:xfrm>
            <a:custGeom>
              <a:avLst/>
              <a:gdLst/>
              <a:ahLst/>
              <a:cxnLst/>
              <a:rect l="l" t="t" r="r" b="b"/>
              <a:pathLst>
                <a:path w="7522209" h="917575">
                  <a:moveTo>
                    <a:pt x="7522083" y="0"/>
                  </a:moveTo>
                  <a:lnTo>
                    <a:pt x="0" y="0"/>
                  </a:lnTo>
                  <a:lnTo>
                    <a:pt x="0" y="917321"/>
                  </a:lnTo>
                  <a:lnTo>
                    <a:pt x="7522083" y="917321"/>
                  </a:lnTo>
                  <a:lnTo>
                    <a:pt x="7522083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1352" y="4486656"/>
              <a:ext cx="7522209" cy="917575"/>
            </a:xfrm>
            <a:custGeom>
              <a:avLst/>
              <a:gdLst/>
              <a:ahLst/>
              <a:cxnLst/>
              <a:rect l="l" t="t" r="r" b="b"/>
              <a:pathLst>
                <a:path w="7522209" h="917575">
                  <a:moveTo>
                    <a:pt x="0" y="917321"/>
                  </a:moveTo>
                  <a:lnTo>
                    <a:pt x="7522083" y="917321"/>
                  </a:lnTo>
                  <a:lnTo>
                    <a:pt x="7522083" y="0"/>
                  </a:lnTo>
                  <a:lnTo>
                    <a:pt x="0" y="0"/>
                  </a:lnTo>
                  <a:lnTo>
                    <a:pt x="0" y="91732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899160" y="2471927"/>
            <a:ext cx="7546975" cy="667385"/>
            <a:chOff x="899160" y="2471927"/>
            <a:chExt cx="7546975" cy="667385"/>
          </a:xfrm>
        </p:grpSpPr>
        <p:sp>
          <p:nvSpPr>
            <p:cNvPr id="8" name="object 8"/>
            <p:cNvSpPr/>
            <p:nvPr/>
          </p:nvSpPr>
          <p:spPr>
            <a:xfrm>
              <a:off x="911352" y="2484119"/>
              <a:ext cx="7522209" cy="643255"/>
            </a:xfrm>
            <a:custGeom>
              <a:avLst/>
              <a:gdLst/>
              <a:ahLst/>
              <a:cxnLst/>
              <a:rect l="l" t="t" r="r" b="b"/>
              <a:pathLst>
                <a:path w="7522209" h="643255">
                  <a:moveTo>
                    <a:pt x="7522083" y="0"/>
                  </a:moveTo>
                  <a:lnTo>
                    <a:pt x="0" y="0"/>
                  </a:lnTo>
                  <a:lnTo>
                    <a:pt x="0" y="643001"/>
                  </a:lnTo>
                  <a:lnTo>
                    <a:pt x="7522083" y="643001"/>
                  </a:lnTo>
                  <a:lnTo>
                    <a:pt x="7522083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11352" y="2484119"/>
              <a:ext cx="7522209" cy="643255"/>
            </a:xfrm>
            <a:custGeom>
              <a:avLst/>
              <a:gdLst/>
              <a:ahLst/>
              <a:cxnLst/>
              <a:rect l="l" t="t" r="r" b="b"/>
              <a:pathLst>
                <a:path w="7522209" h="643255">
                  <a:moveTo>
                    <a:pt x="0" y="643001"/>
                  </a:moveTo>
                  <a:lnTo>
                    <a:pt x="7522083" y="643001"/>
                  </a:lnTo>
                  <a:lnTo>
                    <a:pt x="7522083" y="0"/>
                  </a:lnTo>
                  <a:lnTo>
                    <a:pt x="0" y="0"/>
                  </a:lnTo>
                  <a:lnTo>
                    <a:pt x="0" y="64300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53820" y="1817319"/>
            <a:ext cx="5941060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17830" indent="-405130">
              <a:lnSpc>
                <a:spcPct val="100000"/>
              </a:lnSpc>
              <a:spcBef>
                <a:spcPts val="11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index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columns.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12-</a:t>
            </a:r>
            <a:r>
              <a:rPr spc="-25" dirty="0"/>
              <a:t>17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11352" y="2484120"/>
            <a:ext cx="7522209" cy="643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680">
              <a:lnSpc>
                <a:spcPts val="2100"/>
              </a:lnSpc>
            </a:pPr>
            <a:r>
              <a:rPr sz="1800" b="1" dirty="0">
                <a:latin typeface="Courier New"/>
                <a:cs typeface="Courier New"/>
              </a:rPr>
              <a:t>CREATE</a:t>
            </a:r>
            <a:r>
              <a:rPr sz="1800" b="1" spc="-8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INDEX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i="1" spc="-20" dirty="0">
                <a:latin typeface="Courier New"/>
                <a:cs typeface="Courier New"/>
              </a:rPr>
              <a:t>index</a:t>
            </a:r>
            <a:endParaRPr sz="1800">
              <a:latin typeface="Courier New"/>
              <a:cs typeface="Courier New"/>
            </a:endParaRPr>
          </a:p>
          <a:p>
            <a:pPr marL="10668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ON</a:t>
            </a:r>
            <a:r>
              <a:rPr sz="1800" b="1" spc="-90" dirty="0">
                <a:latin typeface="Courier New"/>
                <a:cs typeface="Courier New"/>
              </a:rPr>
              <a:t> </a:t>
            </a:r>
            <a:r>
              <a:rPr sz="1800" b="1" i="1" dirty="0">
                <a:latin typeface="Courier New"/>
                <a:cs typeface="Courier New"/>
              </a:rPr>
              <a:t>table</a:t>
            </a:r>
            <a:r>
              <a:rPr sz="1800" b="1" i="1" spc="-10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(</a:t>
            </a:r>
            <a:r>
              <a:rPr sz="1800" b="1" i="1" dirty="0">
                <a:latin typeface="Courier New"/>
                <a:cs typeface="Courier New"/>
              </a:rPr>
              <a:t>column</a:t>
            </a:r>
            <a:r>
              <a:rPr sz="1800" b="1" dirty="0">
                <a:latin typeface="Courier New"/>
                <a:cs typeface="Courier New"/>
              </a:rPr>
              <a:t>[,</a:t>
            </a:r>
            <a:r>
              <a:rPr sz="1800" b="1" spc="-105" dirty="0">
                <a:latin typeface="Courier New"/>
                <a:cs typeface="Courier New"/>
              </a:rPr>
              <a:t> </a:t>
            </a:r>
            <a:r>
              <a:rPr sz="1800" b="1" i="1" spc="-10" dirty="0">
                <a:latin typeface="Courier New"/>
                <a:cs typeface="Courier New"/>
              </a:rPr>
              <a:t>column</a:t>
            </a:r>
            <a:r>
              <a:rPr sz="1800" b="1" spc="-10" dirty="0">
                <a:latin typeface="Courier New"/>
                <a:cs typeface="Courier New"/>
              </a:rPr>
              <a:t>]...);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3820" y="3568065"/>
            <a:ext cx="6253480" cy="664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7830" indent="-405130">
              <a:lnSpc>
                <a:spcPts val="2510"/>
              </a:lnSpc>
              <a:spcBef>
                <a:spcPts val="10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Improve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speed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query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access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510"/>
              </a:lnSpc>
            </a:pP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LAST_NAME</a:t>
            </a:r>
            <a:r>
              <a:rPr sz="2200" b="1" spc="-6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EMPLOYEES</a:t>
            </a:r>
            <a:r>
              <a:rPr sz="2200" b="1" spc="-6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table.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1352" y="4486655"/>
            <a:ext cx="7522209" cy="91757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165"/>
              </a:spcBef>
            </a:pPr>
            <a:r>
              <a:rPr sz="1800" b="1" dirty="0">
                <a:latin typeface="Courier New"/>
                <a:cs typeface="Courier New"/>
              </a:rPr>
              <a:t>CREATE</a:t>
            </a:r>
            <a:r>
              <a:rPr sz="1800" b="1" spc="-7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INDEX</a:t>
            </a:r>
            <a:r>
              <a:rPr sz="1800" b="1" spc="30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emp_last_name_idx</a:t>
            </a:r>
            <a:endParaRPr sz="1800">
              <a:latin typeface="Courier New"/>
              <a:cs typeface="Courier New"/>
            </a:endParaRPr>
          </a:p>
          <a:p>
            <a:pPr marL="106680">
              <a:lnSpc>
                <a:spcPct val="100000"/>
              </a:lnSpc>
              <a:tabLst>
                <a:tab pos="1936114" algn="l"/>
              </a:tabLst>
            </a:pPr>
            <a:r>
              <a:rPr sz="1800" b="1" spc="-25" dirty="0">
                <a:latin typeface="Courier New"/>
                <a:cs typeface="Courier New"/>
              </a:rPr>
              <a:t>ON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employees(last_name);</a:t>
            </a:r>
            <a:endParaRPr sz="1800">
              <a:latin typeface="Courier New"/>
              <a:cs typeface="Courier New"/>
            </a:endParaRPr>
          </a:p>
          <a:p>
            <a:pPr marL="106680">
              <a:lnSpc>
                <a:spcPct val="100000"/>
              </a:lnSpc>
            </a:pPr>
            <a:r>
              <a:rPr sz="1800" b="1" dirty="0">
                <a:solidFill>
                  <a:srgbClr val="FF3300"/>
                </a:solidFill>
                <a:latin typeface="Courier New"/>
                <a:cs typeface="Courier New"/>
              </a:rPr>
              <a:t>Index</a:t>
            </a:r>
            <a:r>
              <a:rPr sz="1800" b="1" spc="-40" dirty="0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3300"/>
                </a:solidFill>
                <a:latin typeface="Courier New"/>
                <a:cs typeface="Courier New"/>
              </a:rPr>
              <a:t>created.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52400"/>
            <a:ext cx="7538161" cy="643253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Types of Indexes:</a:t>
            </a:r>
          </a:p>
          <a:p>
            <a:r>
              <a:rPr lang="en-US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Single-Column Index: Created on a single column to speed up queries involving that column</a:t>
            </a: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CREATE INDEX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idx_employee_id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ON employees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employee_id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Composite Index (Multi-Column Index): An index on two or more columns</a:t>
            </a: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CREATE INDEX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idx_name_dept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ON employees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last_name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department_id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Unique Index: Ensures that all values in the indexed column(s) are unique</a:t>
            </a: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CREATE UNIQUE INDEX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idx_unique_email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ON employees (email);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60968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2025014">
              <a:lnSpc>
                <a:spcPct val="100000"/>
              </a:lnSpc>
              <a:spcBef>
                <a:spcPts val="110"/>
              </a:spcBef>
            </a:pPr>
            <a:r>
              <a:rPr dirty="0"/>
              <a:t>Removing</a:t>
            </a:r>
            <a:r>
              <a:rPr spc="-30" dirty="0"/>
              <a:t> </a:t>
            </a:r>
            <a:r>
              <a:rPr dirty="0"/>
              <a:t>an</a:t>
            </a:r>
            <a:r>
              <a:rPr spc="-100" dirty="0"/>
              <a:t> </a:t>
            </a:r>
            <a:r>
              <a:rPr spc="-10" dirty="0"/>
              <a:t>Index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899160" y="4203191"/>
            <a:ext cx="7546975" cy="667385"/>
            <a:chOff x="899160" y="4203191"/>
            <a:chExt cx="7546975" cy="667385"/>
          </a:xfrm>
        </p:grpSpPr>
        <p:sp>
          <p:nvSpPr>
            <p:cNvPr id="5" name="object 5"/>
            <p:cNvSpPr/>
            <p:nvPr/>
          </p:nvSpPr>
          <p:spPr>
            <a:xfrm>
              <a:off x="911352" y="4215383"/>
              <a:ext cx="7522209" cy="643255"/>
            </a:xfrm>
            <a:custGeom>
              <a:avLst/>
              <a:gdLst/>
              <a:ahLst/>
              <a:cxnLst/>
              <a:rect l="l" t="t" r="r" b="b"/>
              <a:pathLst>
                <a:path w="7522209" h="643254">
                  <a:moveTo>
                    <a:pt x="7522083" y="0"/>
                  </a:moveTo>
                  <a:lnTo>
                    <a:pt x="0" y="0"/>
                  </a:lnTo>
                  <a:lnTo>
                    <a:pt x="0" y="643001"/>
                  </a:lnTo>
                  <a:lnTo>
                    <a:pt x="7522083" y="643001"/>
                  </a:lnTo>
                  <a:lnTo>
                    <a:pt x="7522083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1352" y="4215383"/>
              <a:ext cx="7522209" cy="643255"/>
            </a:xfrm>
            <a:custGeom>
              <a:avLst/>
              <a:gdLst/>
              <a:ahLst/>
              <a:cxnLst/>
              <a:rect l="l" t="t" r="r" b="b"/>
              <a:pathLst>
                <a:path w="7522209" h="643254">
                  <a:moveTo>
                    <a:pt x="0" y="643001"/>
                  </a:moveTo>
                  <a:lnTo>
                    <a:pt x="7522083" y="643001"/>
                  </a:lnTo>
                  <a:lnTo>
                    <a:pt x="7522083" y="0"/>
                  </a:lnTo>
                  <a:lnTo>
                    <a:pt x="0" y="0"/>
                  </a:lnTo>
                  <a:lnTo>
                    <a:pt x="0" y="64300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899160" y="2645664"/>
            <a:ext cx="7546975" cy="560705"/>
            <a:chOff x="899160" y="2645664"/>
            <a:chExt cx="7546975" cy="560705"/>
          </a:xfrm>
        </p:grpSpPr>
        <p:sp>
          <p:nvSpPr>
            <p:cNvPr id="8" name="object 8"/>
            <p:cNvSpPr/>
            <p:nvPr/>
          </p:nvSpPr>
          <p:spPr>
            <a:xfrm>
              <a:off x="911352" y="2657856"/>
              <a:ext cx="7522209" cy="536575"/>
            </a:xfrm>
            <a:custGeom>
              <a:avLst/>
              <a:gdLst/>
              <a:ahLst/>
              <a:cxnLst/>
              <a:rect l="l" t="t" r="r" b="b"/>
              <a:pathLst>
                <a:path w="7522209" h="536575">
                  <a:moveTo>
                    <a:pt x="7522083" y="0"/>
                  </a:moveTo>
                  <a:lnTo>
                    <a:pt x="0" y="0"/>
                  </a:lnTo>
                  <a:lnTo>
                    <a:pt x="0" y="536321"/>
                  </a:lnTo>
                  <a:lnTo>
                    <a:pt x="7522083" y="536321"/>
                  </a:lnTo>
                  <a:lnTo>
                    <a:pt x="7522083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11352" y="2657856"/>
              <a:ext cx="7522209" cy="536575"/>
            </a:xfrm>
            <a:custGeom>
              <a:avLst/>
              <a:gdLst/>
              <a:ahLst/>
              <a:cxnLst/>
              <a:rect l="l" t="t" r="r" b="b"/>
              <a:pathLst>
                <a:path w="7522209" h="536575">
                  <a:moveTo>
                    <a:pt x="0" y="536321"/>
                  </a:moveTo>
                  <a:lnTo>
                    <a:pt x="7522083" y="536321"/>
                  </a:lnTo>
                  <a:lnTo>
                    <a:pt x="7522083" y="0"/>
                  </a:lnTo>
                  <a:lnTo>
                    <a:pt x="0" y="0"/>
                  </a:lnTo>
                  <a:lnTo>
                    <a:pt x="0" y="53632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53820" y="1827352"/>
            <a:ext cx="6399530" cy="6553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17830" indent="-405130">
              <a:lnSpc>
                <a:spcPts val="2475"/>
              </a:lnSpc>
              <a:spcBef>
                <a:spcPts val="11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Remove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index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dictionary</a:t>
            </a:r>
            <a:r>
              <a:rPr sz="22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475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DROP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INDEX</a:t>
            </a:r>
            <a:r>
              <a:rPr sz="2200" b="1" spc="-6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command.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38683" y="6617144"/>
            <a:ext cx="41910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200" b="1" dirty="0">
                <a:solidFill>
                  <a:srgbClr val="949494"/>
                </a:solidFill>
                <a:latin typeface="Arial"/>
                <a:cs typeface="Arial"/>
              </a:rPr>
              <a:t>12-</a:t>
            </a:r>
            <a:r>
              <a:rPr sz="1200" b="1" spc="-25" dirty="0">
                <a:solidFill>
                  <a:srgbClr val="949494"/>
                </a:solidFill>
                <a:latin typeface="Arial"/>
                <a:cs typeface="Arial"/>
              </a:rPr>
              <a:t>23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1352" y="2657855"/>
            <a:ext cx="7522209" cy="53657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670"/>
              </a:spcBef>
            </a:pPr>
            <a:r>
              <a:rPr sz="1800" b="1" dirty="0">
                <a:latin typeface="Courier New"/>
                <a:cs typeface="Courier New"/>
              </a:rPr>
              <a:t>DROP</a:t>
            </a:r>
            <a:r>
              <a:rPr sz="1800" b="1" spc="-5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INDEX</a:t>
            </a:r>
            <a:r>
              <a:rPr sz="1800" b="1" spc="-70" dirty="0">
                <a:latin typeface="Courier New"/>
                <a:cs typeface="Courier New"/>
              </a:rPr>
              <a:t> </a:t>
            </a:r>
            <a:r>
              <a:rPr sz="1800" b="1" i="1" spc="-10" dirty="0">
                <a:latin typeface="Courier New"/>
                <a:cs typeface="Courier New"/>
              </a:rPr>
              <a:t>index</a:t>
            </a:r>
            <a:r>
              <a:rPr sz="1800" b="1" spc="-1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3820" y="3422650"/>
            <a:ext cx="6802120" cy="7156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7830" indent="-405130">
              <a:lnSpc>
                <a:spcPct val="100000"/>
              </a:lnSpc>
              <a:spcBef>
                <a:spcPts val="10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Remove the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UPPER_LAST_NAME_IDX</a:t>
            </a:r>
            <a:r>
              <a:rPr sz="2200" b="1" spc="-6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index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ct val="100000"/>
              </a:lnSpc>
              <a:spcBef>
                <a:spcPts val="145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dictionary.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1352" y="4215384"/>
            <a:ext cx="7522209" cy="64325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150"/>
              </a:spcBef>
            </a:pPr>
            <a:r>
              <a:rPr sz="1800" b="1" dirty="0">
                <a:latin typeface="Courier New"/>
                <a:cs typeface="Courier New"/>
              </a:rPr>
              <a:t>DROP</a:t>
            </a:r>
            <a:r>
              <a:rPr sz="1800" b="1" spc="-7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INDEX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upper_last_name_idx;</a:t>
            </a:r>
            <a:endParaRPr sz="1800">
              <a:latin typeface="Courier New"/>
              <a:cs typeface="Courier New"/>
            </a:endParaRPr>
          </a:p>
          <a:p>
            <a:pPr marL="106680">
              <a:lnSpc>
                <a:spcPct val="100000"/>
              </a:lnSpc>
            </a:pPr>
            <a:r>
              <a:rPr sz="1800" b="1" dirty="0">
                <a:solidFill>
                  <a:srgbClr val="FF3300"/>
                </a:solidFill>
                <a:latin typeface="Courier New"/>
                <a:cs typeface="Courier New"/>
              </a:rPr>
              <a:t>Index</a:t>
            </a:r>
            <a:r>
              <a:rPr sz="1800" b="1" spc="-50" dirty="0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3300"/>
                </a:solidFill>
                <a:latin typeface="Courier New"/>
                <a:cs typeface="Courier New"/>
              </a:rPr>
              <a:t>dropped.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53820" y="5108524"/>
            <a:ext cx="6713220" cy="6553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17830" indent="-405130">
              <a:lnSpc>
                <a:spcPts val="2475"/>
              </a:lnSpc>
              <a:spcBef>
                <a:spcPts val="11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 drop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index,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must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owner</a:t>
            </a:r>
            <a:r>
              <a:rPr sz="22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475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index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2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DROP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ANY</a:t>
            </a:r>
            <a:r>
              <a:rPr sz="2200" b="1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INDEX</a:t>
            </a:r>
            <a:r>
              <a:rPr sz="2200" b="1" spc="-7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privilege.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" y="381000"/>
            <a:ext cx="8839200" cy="389209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Advantages of Indexes: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/>
              <a:t>Faster data retrieval.</a:t>
            </a:r>
            <a:br>
              <a:rPr lang="en-US" dirty="0"/>
            </a:br>
            <a:r>
              <a:rPr lang="en-US" dirty="0"/>
              <a:t>Efficient sorting and filtering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FFFF00"/>
                </a:solidFill>
              </a:rPr>
              <a:t>Disadvantages: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/>
              <a:t>Slower INSERT, UPDATE, and DELETE operations.</a:t>
            </a:r>
            <a:br>
              <a:rPr lang="en-US" dirty="0"/>
            </a:br>
            <a:r>
              <a:rPr lang="en-US" dirty="0"/>
              <a:t>Requires additional storage space.</a:t>
            </a:r>
            <a:br>
              <a:rPr lang="en-US" dirty="0"/>
            </a:b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8683" y="6617144"/>
            <a:ext cx="41910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200" b="1" dirty="0">
                <a:solidFill>
                  <a:srgbClr val="949494"/>
                </a:solidFill>
                <a:latin typeface="Arial"/>
                <a:cs typeface="Arial"/>
              </a:rPr>
              <a:t>12-</a:t>
            </a:r>
            <a:r>
              <a:rPr sz="1200" b="1" spc="-25" dirty="0">
                <a:solidFill>
                  <a:srgbClr val="949494"/>
                </a:solidFill>
                <a:latin typeface="Arial"/>
                <a:cs typeface="Arial"/>
              </a:rPr>
              <a:t>27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38124"/>
            <a:ext cx="8686800" cy="5539978"/>
          </a:xfrm>
        </p:spPr>
        <p:txBody>
          <a:bodyPr/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CREATE SEQUENCE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sequence_name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START WITH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start_value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INCREMENT BY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increment_value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MINVALUE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min_value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MAXVALUE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max_value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CYCLE | NO CYCLE;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CREATE SEQUENCE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emp_seq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START WITH 1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INCREMENT BY 1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MINVALUE 1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MAXVALUE 9999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NO CYCLE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/>
              <a:t>NO CYCLE: When the sequence reaches its maximum value, it will not reset.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272160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96057" y="2677109"/>
            <a:ext cx="412877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Controlling</a:t>
            </a:r>
            <a:r>
              <a:rPr spc="-114" dirty="0"/>
              <a:t> </a:t>
            </a:r>
            <a:r>
              <a:rPr dirty="0"/>
              <a:t>User</a:t>
            </a:r>
            <a:r>
              <a:rPr spc="-155" dirty="0"/>
              <a:t> </a:t>
            </a:r>
            <a:r>
              <a:rPr spc="-10" dirty="0"/>
              <a:t>Access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2756535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Objectives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13-</a:t>
            </a:r>
            <a:r>
              <a:rPr spc="-25" dirty="0"/>
              <a:t>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3211" y="1824304"/>
            <a:ext cx="7115809" cy="3067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570"/>
              </a:lnSpc>
              <a:spcBef>
                <a:spcPts val="11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After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completing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lesson,</a:t>
            </a:r>
            <a:r>
              <a:rPr sz="22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should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able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57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following: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72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users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ts val="2580"/>
              </a:lnSpc>
              <a:spcBef>
                <a:spcPts val="84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roles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ease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setup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maintenance</a:t>
            </a:r>
            <a:r>
              <a:rPr sz="22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58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security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434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GRANT</a:t>
            </a:r>
            <a:r>
              <a:rPr sz="2200" b="1" spc="-7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REVOKE</a:t>
            </a:r>
            <a:r>
              <a:rPr sz="2200" b="1" spc="-6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statements</a:t>
            </a:r>
            <a:r>
              <a:rPr sz="22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grant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ct val="100000"/>
              </a:lnSpc>
              <a:spcBef>
                <a:spcPts val="17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revoke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object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privileges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79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access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links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52400"/>
            <a:ext cx="8686800" cy="1692771"/>
          </a:xfrm>
        </p:spPr>
        <p:txBody>
          <a:bodyPr/>
          <a:lstStyle/>
          <a:p>
            <a:r>
              <a:rPr lang="en-US" dirty="0"/>
              <a:t>A self-join is useful for hierarchical or recursive relationships within the same table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By </a:t>
            </a:r>
            <a:r>
              <a:rPr lang="en-US" dirty="0"/>
              <a:t>joining a table with itself, you can easily compare or relate rows from the same dataset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86" y="1723053"/>
            <a:ext cx="7526337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421" y="5486400"/>
            <a:ext cx="8305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SELECT </a:t>
            </a:r>
            <a:r>
              <a:rPr lang="en-US" dirty="0" err="1" smtClean="0">
                <a:solidFill>
                  <a:srgbClr val="FF0000"/>
                </a:solidFill>
              </a:rPr>
              <a:t>e.employee_id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e.last_name</a:t>
            </a:r>
            <a:r>
              <a:rPr lang="en-US" dirty="0" smtClean="0">
                <a:solidFill>
                  <a:srgbClr val="FF0000"/>
                </a:solidFill>
              </a:rPr>
              <a:t> AS </a:t>
            </a:r>
            <a:r>
              <a:rPr lang="en-US" dirty="0" err="1" smtClean="0">
                <a:solidFill>
                  <a:srgbClr val="FF0000"/>
                </a:solidFill>
              </a:rPr>
              <a:t>employee_name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m.last_name</a:t>
            </a:r>
            <a:r>
              <a:rPr lang="en-US" dirty="0" smtClean="0">
                <a:solidFill>
                  <a:srgbClr val="FF0000"/>
                </a:solidFill>
              </a:rPr>
              <a:t> AS </a:t>
            </a:r>
            <a:r>
              <a:rPr lang="en-US" dirty="0" err="1" smtClean="0">
                <a:solidFill>
                  <a:srgbClr val="FF0000"/>
                </a:solidFill>
              </a:rPr>
              <a:t>manager_name</a:t>
            </a:r>
            <a:r>
              <a:rPr lang="en-US" dirty="0" smtClean="0">
                <a:solidFill>
                  <a:srgbClr val="FF0000"/>
                </a:solidFill>
              </a:rPr>
              <a:t> FROM employees e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WHERE </a:t>
            </a:r>
            <a:r>
              <a:rPr lang="en-US" dirty="0" err="1" smtClean="0">
                <a:solidFill>
                  <a:srgbClr val="FF0000"/>
                </a:solidFill>
              </a:rPr>
              <a:t>e.manager_id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dirty="0" err="1" smtClean="0">
                <a:solidFill>
                  <a:srgbClr val="FF0000"/>
                </a:solidFill>
              </a:rPr>
              <a:t>m.employee_id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1186" y="4724400"/>
            <a:ext cx="7958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create a query that lists each employee along with their manager's name.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42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822450" y="3117850"/>
            <a:ext cx="4669790" cy="777875"/>
            <a:chOff x="1822450" y="3117850"/>
            <a:chExt cx="4669790" cy="777875"/>
          </a:xfrm>
        </p:grpSpPr>
        <p:sp>
          <p:nvSpPr>
            <p:cNvPr id="4" name="object 4"/>
            <p:cNvSpPr/>
            <p:nvPr/>
          </p:nvSpPr>
          <p:spPr>
            <a:xfrm>
              <a:off x="5516879" y="3499104"/>
              <a:ext cx="975360" cy="52069"/>
            </a:xfrm>
            <a:custGeom>
              <a:avLst/>
              <a:gdLst/>
              <a:ahLst/>
              <a:cxnLst/>
              <a:rect l="l" t="t" r="r" b="b"/>
              <a:pathLst>
                <a:path w="975360" h="52070">
                  <a:moveTo>
                    <a:pt x="975360" y="0"/>
                  </a:moveTo>
                  <a:lnTo>
                    <a:pt x="0" y="0"/>
                  </a:lnTo>
                  <a:lnTo>
                    <a:pt x="0" y="51562"/>
                  </a:lnTo>
                  <a:lnTo>
                    <a:pt x="975360" y="51562"/>
                  </a:lnTo>
                  <a:lnTo>
                    <a:pt x="975360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28800" y="3124200"/>
              <a:ext cx="3688079" cy="765175"/>
            </a:xfrm>
            <a:custGeom>
              <a:avLst/>
              <a:gdLst/>
              <a:ahLst/>
              <a:cxnLst/>
              <a:rect l="l" t="t" r="r" b="b"/>
              <a:pathLst>
                <a:path w="3688079" h="765175">
                  <a:moveTo>
                    <a:pt x="3688079" y="0"/>
                  </a:moveTo>
                  <a:lnTo>
                    <a:pt x="0" y="0"/>
                  </a:lnTo>
                  <a:lnTo>
                    <a:pt x="0" y="764920"/>
                  </a:lnTo>
                  <a:lnTo>
                    <a:pt x="3688079" y="764920"/>
                  </a:lnTo>
                  <a:lnTo>
                    <a:pt x="3688079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28800" y="3124200"/>
              <a:ext cx="3688079" cy="765175"/>
            </a:xfrm>
            <a:custGeom>
              <a:avLst/>
              <a:gdLst/>
              <a:ahLst/>
              <a:cxnLst/>
              <a:rect l="l" t="t" r="r" b="b"/>
              <a:pathLst>
                <a:path w="3688079" h="765175">
                  <a:moveTo>
                    <a:pt x="0" y="764920"/>
                  </a:moveTo>
                  <a:lnTo>
                    <a:pt x="3688079" y="764920"/>
                  </a:lnTo>
                  <a:lnTo>
                    <a:pt x="3688079" y="0"/>
                  </a:lnTo>
                  <a:lnTo>
                    <a:pt x="0" y="0"/>
                  </a:lnTo>
                  <a:lnTo>
                    <a:pt x="0" y="76492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28800" y="3502152"/>
              <a:ext cx="3688079" cy="387350"/>
            </a:xfrm>
            <a:custGeom>
              <a:avLst/>
              <a:gdLst/>
              <a:ahLst/>
              <a:cxnLst/>
              <a:rect l="l" t="t" r="r" b="b"/>
              <a:pathLst>
                <a:path w="3688079" h="387350">
                  <a:moveTo>
                    <a:pt x="3688079" y="0"/>
                  </a:moveTo>
                  <a:lnTo>
                    <a:pt x="0" y="0"/>
                  </a:lnTo>
                  <a:lnTo>
                    <a:pt x="0" y="387096"/>
                  </a:lnTo>
                  <a:lnTo>
                    <a:pt x="3688079" y="387096"/>
                  </a:lnTo>
                  <a:lnTo>
                    <a:pt x="3688079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591945">
              <a:lnSpc>
                <a:spcPct val="100000"/>
              </a:lnSpc>
              <a:spcBef>
                <a:spcPts val="110"/>
              </a:spcBef>
            </a:pPr>
            <a:r>
              <a:rPr dirty="0"/>
              <a:t>Controlling</a:t>
            </a:r>
            <a:r>
              <a:rPr spc="-110" dirty="0"/>
              <a:t> </a:t>
            </a:r>
            <a:r>
              <a:rPr dirty="0"/>
              <a:t>User</a:t>
            </a:r>
            <a:r>
              <a:rPr spc="-65" dirty="0"/>
              <a:t> </a:t>
            </a:r>
            <a:r>
              <a:rPr spc="-10" dirty="0"/>
              <a:t>Access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764283" y="1818894"/>
            <a:ext cx="1644650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solidFill>
                  <a:srgbClr val="FFFFCC"/>
                </a:solidFill>
                <a:latin typeface="Arial"/>
                <a:cs typeface="Arial"/>
              </a:rPr>
              <a:t>Database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solidFill>
                  <a:srgbClr val="FFFFCC"/>
                </a:solidFill>
                <a:latin typeface="Arial"/>
                <a:cs typeface="Arial"/>
              </a:rPr>
              <a:t>administrator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84452" y="4227398"/>
            <a:ext cx="72771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solidFill>
                  <a:srgbClr val="FFFFCC"/>
                </a:solidFill>
                <a:latin typeface="Arial"/>
                <a:cs typeface="Arial"/>
              </a:rPr>
              <a:t>Users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28800" y="3124200"/>
            <a:ext cx="3688079" cy="765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latin typeface="Arial"/>
                <a:cs typeface="Arial"/>
              </a:rPr>
              <a:t>Username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and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password</a:t>
            </a:r>
            <a:endParaRPr sz="2200">
              <a:latin typeface="Arial"/>
              <a:cs typeface="Arial"/>
            </a:endParaRPr>
          </a:p>
          <a:p>
            <a:pPr marL="2540" algn="ctr">
              <a:lnSpc>
                <a:spcPct val="100000"/>
              </a:lnSpc>
              <a:spcBef>
                <a:spcPts val="140"/>
              </a:spcBef>
            </a:pPr>
            <a:r>
              <a:rPr sz="2200" b="1" spc="-10" dirty="0">
                <a:latin typeface="Arial"/>
                <a:cs typeface="Arial"/>
              </a:rPr>
              <a:t>Privileges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5775" y="4626864"/>
            <a:ext cx="1435608" cy="141732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1905000" y="1152144"/>
            <a:ext cx="6248400" cy="3237230"/>
            <a:chOff x="1905000" y="1152144"/>
            <a:chExt cx="6248400" cy="3237230"/>
          </a:xfrm>
        </p:grpSpPr>
        <p:sp>
          <p:nvSpPr>
            <p:cNvPr id="14" name="object 14"/>
            <p:cNvSpPr/>
            <p:nvPr/>
          </p:nvSpPr>
          <p:spPr>
            <a:xfrm>
              <a:off x="1905000" y="3489960"/>
              <a:ext cx="3611879" cy="0"/>
            </a:xfrm>
            <a:custGeom>
              <a:avLst/>
              <a:gdLst/>
              <a:ahLst/>
              <a:cxnLst/>
              <a:rect l="l" t="t" r="r" b="b"/>
              <a:pathLst>
                <a:path w="3611879">
                  <a:moveTo>
                    <a:pt x="0" y="0"/>
                  </a:moveTo>
                  <a:lnTo>
                    <a:pt x="3611879" y="0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92240" y="3017519"/>
              <a:ext cx="103505" cy="1029969"/>
            </a:xfrm>
            <a:custGeom>
              <a:avLst/>
              <a:gdLst/>
              <a:ahLst/>
              <a:cxnLst/>
              <a:rect l="l" t="t" r="r" b="b"/>
              <a:pathLst>
                <a:path w="103504" h="1029970">
                  <a:moveTo>
                    <a:pt x="51562" y="0"/>
                  </a:moveTo>
                  <a:lnTo>
                    <a:pt x="0" y="0"/>
                  </a:lnTo>
                  <a:lnTo>
                    <a:pt x="0" y="1029843"/>
                  </a:lnTo>
                  <a:lnTo>
                    <a:pt x="51562" y="1029843"/>
                  </a:lnTo>
                  <a:lnTo>
                    <a:pt x="51562" y="0"/>
                  </a:lnTo>
                  <a:close/>
                </a:path>
                <a:path w="103504" h="1029970">
                  <a:moveTo>
                    <a:pt x="103365" y="0"/>
                  </a:moveTo>
                  <a:lnTo>
                    <a:pt x="51816" y="0"/>
                  </a:lnTo>
                  <a:lnTo>
                    <a:pt x="51816" y="1029843"/>
                  </a:lnTo>
                  <a:lnTo>
                    <a:pt x="103365" y="1029843"/>
                  </a:lnTo>
                  <a:lnTo>
                    <a:pt x="103365" y="0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595872" y="3017519"/>
              <a:ext cx="103505" cy="1029969"/>
            </a:xfrm>
            <a:custGeom>
              <a:avLst/>
              <a:gdLst/>
              <a:ahLst/>
              <a:cxnLst/>
              <a:rect l="l" t="t" r="r" b="b"/>
              <a:pathLst>
                <a:path w="103504" h="1029970">
                  <a:moveTo>
                    <a:pt x="51549" y="0"/>
                  </a:moveTo>
                  <a:lnTo>
                    <a:pt x="0" y="0"/>
                  </a:lnTo>
                  <a:lnTo>
                    <a:pt x="0" y="1029843"/>
                  </a:lnTo>
                  <a:lnTo>
                    <a:pt x="51549" y="1029843"/>
                  </a:lnTo>
                  <a:lnTo>
                    <a:pt x="51549" y="0"/>
                  </a:lnTo>
                  <a:close/>
                </a:path>
                <a:path w="103504" h="1029970">
                  <a:moveTo>
                    <a:pt x="103378" y="0"/>
                  </a:moveTo>
                  <a:lnTo>
                    <a:pt x="51816" y="0"/>
                  </a:lnTo>
                  <a:lnTo>
                    <a:pt x="51816" y="1029843"/>
                  </a:lnTo>
                  <a:lnTo>
                    <a:pt x="103378" y="1029843"/>
                  </a:lnTo>
                  <a:lnTo>
                    <a:pt x="103378" y="0"/>
                  </a:lnTo>
                  <a:close/>
                </a:path>
              </a:pathLst>
            </a:custGeom>
            <a:solidFill>
              <a:srgbClr val="8686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99503" y="3017520"/>
              <a:ext cx="52069" cy="1029969"/>
            </a:xfrm>
            <a:custGeom>
              <a:avLst/>
              <a:gdLst/>
              <a:ahLst/>
              <a:cxnLst/>
              <a:rect l="l" t="t" r="r" b="b"/>
              <a:pathLst>
                <a:path w="52070" h="1029970">
                  <a:moveTo>
                    <a:pt x="51561" y="0"/>
                  </a:moveTo>
                  <a:lnTo>
                    <a:pt x="0" y="0"/>
                  </a:lnTo>
                  <a:lnTo>
                    <a:pt x="0" y="1029842"/>
                  </a:lnTo>
                  <a:lnTo>
                    <a:pt x="51561" y="1029842"/>
                  </a:lnTo>
                  <a:lnTo>
                    <a:pt x="51561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51320" y="3017519"/>
              <a:ext cx="103505" cy="981710"/>
            </a:xfrm>
            <a:custGeom>
              <a:avLst/>
              <a:gdLst/>
              <a:ahLst/>
              <a:cxnLst/>
              <a:rect l="l" t="t" r="r" b="b"/>
              <a:pathLst>
                <a:path w="103504" h="981710">
                  <a:moveTo>
                    <a:pt x="51562" y="914412"/>
                  </a:moveTo>
                  <a:lnTo>
                    <a:pt x="0" y="914412"/>
                  </a:lnTo>
                  <a:lnTo>
                    <a:pt x="0" y="981202"/>
                  </a:lnTo>
                  <a:lnTo>
                    <a:pt x="51562" y="981202"/>
                  </a:lnTo>
                  <a:lnTo>
                    <a:pt x="51562" y="914412"/>
                  </a:lnTo>
                  <a:close/>
                </a:path>
                <a:path w="103504" h="981710">
                  <a:moveTo>
                    <a:pt x="51562" y="643128"/>
                  </a:moveTo>
                  <a:lnTo>
                    <a:pt x="0" y="643128"/>
                  </a:lnTo>
                  <a:lnTo>
                    <a:pt x="0" y="712851"/>
                  </a:lnTo>
                  <a:lnTo>
                    <a:pt x="51562" y="712851"/>
                  </a:lnTo>
                  <a:lnTo>
                    <a:pt x="51562" y="643128"/>
                  </a:lnTo>
                  <a:close/>
                </a:path>
                <a:path w="103504" h="981710">
                  <a:moveTo>
                    <a:pt x="51562" y="0"/>
                  </a:moveTo>
                  <a:lnTo>
                    <a:pt x="0" y="0"/>
                  </a:lnTo>
                  <a:lnTo>
                    <a:pt x="0" y="441960"/>
                  </a:lnTo>
                  <a:lnTo>
                    <a:pt x="51562" y="441960"/>
                  </a:lnTo>
                  <a:lnTo>
                    <a:pt x="51562" y="0"/>
                  </a:lnTo>
                  <a:close/>
                </a:path>
                <a:path w="103504" h="981710">
                  <a:moveTo>
                    <a:pt x="103365" y="914412"/>
                  </a:moveTo>
                  <a:lnTo>
                    <a:pt x="51816" y="914412"/>
                  </a:lnTo>
                  <a:lnTo>
                    <a:pt x="51816" y="981202"/>
                  </a:lnTo>
                  <a:lnTo>
                    <a:pt x="103365" y="981202"/>
                  </a:lnTo>
                  <a:lnTo>
                    <a:pt x="103365" y="914412"/>
                  </a:lnTo>
                  <a:close/>
                </a:path>
                <a:path w="103504" h="981710">
                  <a:moveTo>
                    <a:pt x="103365" y="643128"/>
                  </a:moveTo>
                  <a:lnTo>
                    <a:pt x="51816" y="643128"/>
                  </a:lnTo>
                  <a:lnTo>
                    <a:pt x="51816" y="712851"/>
                  </a:lnTo>
                  <a:lnTo>
                    <a:pt x="103365" y="712851"/>
                  </a:lnTo>
                  <a:lnTo>
                    <a:pt x="103365" y="643128"/>
                  </a:lnTo>
                  <a:close/>
                </a:path>
                <a:path w="103504" h="981710">
                  <a:moveTo>
                    <a:pt x="103365" y="0"/>
                  </a:moveTo>
                  <a:lnTo>
                    <a:pt x="51816" y="0"/>
                  </a:lnTo>
                  <a:lnTo>
                    <a:pt x="51816" y="441960"/>
                  </a:lnTo>
                  <a:lnTo>
                    <a:pt x="103365" y="441960"/>
                  </a:lnTo>
                  <a:lnTo>
                    <a:pt x="103365" y="0"/>
                  </a:lnTo>
                  <a:close/>
                </a:path>
              </a:pathLst>
            </a:custGeom>
            <a:solidFill>
              <a:srgbClr val="8A8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854952" y="3017519"/>
              <a:ext cx="52069" cy="981710"/>
            </a:xfrm>
            <a:custGeom>
              <a:avLst/>
              <a:gdLst/>
              <a:ahLst/>
              <a:cxnLst/>
              <a:rect l="l" t="t" r="r" b="b"/>
              <a:pathLst>
                <a:path w="52070" h="981710">
                  <a:moveTo>
                    <a:pt x="51549" y="914412"/>
                  </a:moveTo>
                  <a:lnTo>
                    <a:pt x="0" y="914412"/>
                  </a:lnTo>
                  <a:lnTo>
                    <a:pt x="0" y="981202"/>
                  </a:lnTo>
                  <a:lnTo>
                    <a:pt x="51549" y="981202"/>
                  </a:lnTo>
                  <a:lnTo>
                    <a:pt x="51549" y="914412"/>
                  </a:lnTo>
                  <a:close/>
                </a:path>
                <a:path w="52070" h="981710">
                  <a:moveTo>
                    <a:pt x="51549" y="643128"/>
                  </a:moveTo>
                  <a:lnTo>
                    <a:pt x="0" y="643128"/>
                  </a:lnTo>
                  <a:lnTo>
                    <a:pt x="0" y="712851"/>
                  </a:lnTo>
                  <a:lnTo>
                    <a:pt x="51549" y="712851"/>
                  </a:lnTo>
                  <a:lnTo>
                    <a:pt x="51549" y="643128"/>
                  </a:lnTo>
                  <a:close/>
                </a:path>
                <a:path w="52070" h="981710">
                  <a:moveTo>
                    <a:pt x="51549" y="0"/>
                  </a:moveTo>
                  <a:lnTo>
                    <a:pt x="0" y="0"/>
                  </a:lnTo>
                  <a:lnTo>
                    <a:pt x="0" y="441960"/>
                  </a:lnTo>
                  <a:lnTo>
                    <a:pt x="51549" y="441960"/>
                  </a:lnTo>
                  <a:lnTo>
                    <a:pt x="51549" y="0"/>
                  </a:lnTo>
                  <a:close/>
                </a:path>
              </a:pathLst>
            </a:custGeom>
            <a:solidFill>
              <a:srgbClr val="8B8B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906768" y="3017519"/>
              <a:ext cx="52069" cy="981710"/>
            </a:xfrm>
            <a:custGeom>
              <a:avLst/>
              <a:gdLst/>
              <a:ahLst/>
              <a:cxnLst/>
              <a:rect l="l" t="t" r="r" b="b"/>
              <a:pathLst>
                <a:path w="52070" h="981710">
                  <a:moveTo>
                    <a:pt x="51562" y="914412"/>
                  </a:moveTo>
                  <a:lnTo>
                    <a:pt x="0" y="914412"/>
                  </a:lnTo>
                  <a:lnTo>
                    <a:pt x="0" y="981202"/>
                  </a:lnTo>
                  <a:lnTo>
                    <a:pt x="51562" y="981202"/>
                  </a:lnTo>
                  <a:lnTo>
                    <a:pt x="51562" y="914412"/>
                  </a:lnTo>
                  <a:close/>
                </a:path>
                <a:path w="52070" h="981710">
                  <a:moveTo>
                    <a:pt x="51562" y="643128"/>
                  </a:moveTo>
                  <a:lnTo>
                    <a:pt x="0" y="643128"/>
                  </a:lnTo>
                  <a:lnTo>
                    <a:pt x="0" y="712851"/>
                  </a:lnTo>
                  <a:lnTo>
                    <a:pt x="51562" y="712851"/>
                  </a:lnTo>
                  <a:lnTo>
                    <a:pt x="51562" y="643128"/>
                  </a:lnTo>
                  <a:close/>
                </a:path>
                <a:path w="52070" h="981710">
                  <a:moveTo>
                    <a:pt x="51562" y="0"/>
                  </a:moveTo>
                  <a:lnTo>
                    <a:pt x="0" y="0"/>
                  </a:lnTo>
                  <a:lnTo>
                    <a:pt x="0" y="441960"/>
                  </a:lnTo>
                  <a:lnTo>
                    <a:pt x="51562" y="441960"/>
                  </a:lnTo>
                  <a:lnTo>
                    <a:pt x="51562" y="0"/>
                  </a:lnTo>
                  <a:close/>
                </a:path>
              </a:pathLst>
            </a:custGeom>
            <a:solidFill>
              <a:srgbClr val="8F8F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958584" y="3017519"/>
              <a:ext cx="52069" cy="981710"/>
            </a:xfrm>
            <a:custGeom>
              <a:avLst/>
              <a:gdLst/>
              <a:ahLst/>
              <a:cxnLst/>
              <a:rect l="l" t="t" r="r" b="b"/>
              <a:pathLst>
                <a:path w="52070" h="981710">
                  <a:moveTo>
                    <a:pt x="51549" y="914412"/>
                  </a:moveTo>
                  <a:lnTo>
                    <a:pt x="0" y="914412"/>
                  </a:lnTo>
                  <a:lnTo>
                    <a:pt x="0" y="981202"/>
                  </a:lnTo>
                  <a:lnTo>
                    <a:pt x="51549" y="981202"/>
                  </a:lnTo>
                  <a:lnTo>
                    <a:pt x="51549" y="914412"/>
                  </a:lnTo>
                  <a:close/>
                </a:path>
                <a:path w="52070" h="981710">
                  <a:moveTo>
                    <a:pt x="51549" y="643128"/>
                  </a:moveTo>
                  <a:lnTo>
                    <a:pt x="0" y="643128"/>
                  </a:lnTo>
                  <a:lnTo>
                    <a:pt x="0" y="712851"/>
                  </a:lnTo>
                  <a:lnTo>
                    <a:pt x="51549" y="712851"/>
                  </a:lnTo>
                  <a:lnTo>
                    <a:pt x="51549" y="643128"/>
                  </a:lnTo>
                  <a:close/>
                </a:path>
                <a:path w="52070" h="981710">
                  <a:moveTo>
                    <a:pt x="51549" y="0"/>
                  </a:moveTo>
                  <a:lnTo>
                    <a:pt x="0" y="0"/>
                  </a:lnTo>
                  <a:lnTo>
                    <a:pt x="0" y="441960"/>
                  </a:lnTo>
                  <a:lnTo>
                    <a:pt x="51549" y="441960"/>
                  </a:lnTo>
                  <a:lnTo>
                    <a:pt x="51549" y="0"/>
                  </a:lnTo>
                  <a:close/>
                </a:path>
              </a:pathLst>
            </a:custGeom>
            <a:solidFill>
              <a:srgbClr val="909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010400" y="3017519"/>
              <a:ext cx="52069" cy="981710"/>
            </a:xfrm>
            <a:custGeom>
              <a:avLst/>
              <a:gdLst/>
              <a:ahLst/>
              <a:cxnLst/>
              <a:rect l="l" t="t" r="r" b="b"/>
              <a:pathLst>
                <a:path w="52070" h="981710">
                  <a:moveTo>
                    <a:pt x="51562" y="914412"/>
                  </a:moveTo>
                  <a:lnTo>
                    <a:pt x="0" y="914412"/>
                  </a:lnTo>
                  <a:lnTo>
                    <a:pt x="0" y="981202"/>
                  </a:lnTo>
                  <a:lnTo>
                    <a:pt x="51562" y="981202"/>
                  </a:lnTo>
                  <a:lnTo>
                    <a:pt x="51562" y="914412"/>
                  </a:lnTo>
                  <a:close/>
                </a:path>
                <a:path w="52070" h="981710">
                  <a:moveTo>
                    <a:pt x="51562" y="643128"/>
                  </a:moveTo>
                  <a:lnTo>
                    <a:pt x="0" y="643128"/>
                  </a:lnTo>
                  <a:lnTo>
                    <a:pt x="0" y="712851"/>
                  </a:lnTo>
                  <a:lnTo>
                    <a:pt x="51562" y="712851"/>
                  </a:lnTo>
                  <a:lnTo>
                    <a:pt x="51562" y="643128"/>
                  </a:lnTo>
                  <a:close/>
                </a:path>
                <a:path w="52070" h="981710">
                  <a:moveTo>
                    <a:pt x="51562" y="0"/>
                  </a:moveTo>
                  <a:lnTo>
                    <a:pt x="0" y="0"/>
                  </a:lnTo>
                  <a:lnTo>
                    <a:pt x="0" y="441960"/>
                  </a:lnTo>
                  <a:lnTo>
                    <a:pt x="51562" y="441960"/>
                  </a:lnTo>
                  <a:lnTo>
                    <a:pt x="5156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062215" y="3017520"/>
              <a:ext cx="52069" cy="1029969"/>
            </a:xfrm>
            <a:custGeom>
              <a:avLst/>
              <a:gdLst/>
              <a:ahLst/>
              <a:cxnLst/>
              <a:rect l="l" t="t" r="r" b="b"/>
              <a:pathLst>
                <a:path w="52070" h="1029970">
                  <a:moveTo>
                    <a:pt x="51561" y="0"/>
                  </a:moveTo>
                  <a:lnTo>
                    <a:pt x="0" y="0"/>
                  </a:lnTo>
                  <a:lnTo>
                    <a:pt x="0" y="1029842"/>
                  </a:lnTo>
                  <a:lnTo>
                    <a:pt x="51561" y="1029842"/>
                  </a:lnTo>
                  <a:lnTo>
                    <a:pt x="51561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114032" y="3017519"/>
              <a:ext cx="155575" cy="1029969"/>
            </a:xfrm>
            <a:custGeom>
              <a:avLst/>
              <a:gdLst/>
              <a:ahLst/>
              <a:cxnLst/>
              <a:rect l="l" t="t" r="r" b="b"/>
              <a:pathLst>
                <a:path w="155575" h="1029970">
                  <a:moveTo>
                    <a:pt x="51549" y="0"/>
                  </a:moveTo>
                  <a:lnTo>
                    <a:pt x="0" y="0"/>
                  </a:lnTo>
                  <a:lnTo>
                    <a:pt x="0" y="1029843"/>
                  </a:lnTo>
                  <a:lnTo>
                    <a:pt x="51549" y="1029843"/>
                  </a:lnTo>
                  <a:lnTo>
                    <a:pt x="51549" y="0"/>
                  </a:lnTo>
                  <a:close/>
                </a:path>
                <a:path w="155575" h="1029970">
                  <a:moveTo>
                    <a:pt x="103378" y="914412"/>
                  </a:moveTo>
                  <a:lnTo>
                    <a:pt x="51816" y="914412"/>
                  </a:lnTo>
                  <a:lnTo>
                    <a:pt x="51816" y="981202"/>
                  </a:lnTo>
                  <a:lnTo>
                    <a:pt x="103378" y="981202"/>
                  </a:lnTo>
                  <a:lnTo>
                    <a:pt x="103378" y="914412"/>
                  </a:lnTo>
                  <a:close/>
                </a:path>
                <a:path w="155575" h="1029970">
                  <a:moveTo>
                    <a:pt x="103378" y="643128"/>
                  </a:moveTo>
                  <a:lnTo>
                    <a:pt x="51816" y="643128"/>
                  </a:lnTo>
                  <a:lnTo>
                    <a:pt x="51816" y="712851"/>
                  </a:lnTo>
                  <a:lnTo>
                    <a:pt x="103378" y="712851"/>
                  </a:lnTo>
                  <a:lnTo>
                    <a:pt x="103378" y="643128"/>
                  </a:lnTo>
                  <a:close/>
                </a:path>
                <a:path w="155575" h="1029970">
                  <a:moveTo>
                    <a:pt x="103378" y="0"/>
                  </a:moveTo>
                  <a:lnTo>
                    <a:pt x="51816" y="0"/>
                  </a:lnTo>
                  <a:lnTo>
                    <a:pt x="51816" y="441960"/>
                  </a:lnTo>
                  <a:lnTo>
                    <a:pt x="103378" y="441960"/>
                  </a:lnTo>
                  <a:lnTo>
                    <a:pt x="103378" y="0"/>
                  </a:lnTo>
                  <a:close/>
                </a:path>
                <a:path w="155575" h="1029970">
                  <a:moveTo>
                    <a:pt x="155194" y="914412"/>
                  </a:moveTo>
                  <a:lnTo>
                    <a:pt x="103632" y="914412"/>
                  </a:lnTo>
                  <a:lnTo>
                    <a:pt x="103632" y="981202"/>
                  </a:lnTo>
                  <a:lnTo>
                    <a:pt x="155194" y="981202"/>
                  </a:lnTo>
                  <a:lnTo>
                    <a:pt x="155194" y="914412"/>
                  </a:lnTo>
                  <a:close/>
                </a:path>
                <a:path w="155575" h="1029970">
                  <a:moveTo>
                    <a:pt x="155194" y="643128"/>
                  </a:moveTo>
                  <a:lnTo>
                    <a:pt x="103632" y="643128"/>
                  </a:lnTo>
                  <a:lnTo>
                    <a:pt x="103632" y="712851"/>
                  </a:lnTo>
                  <a:lnTo>
                    <a:pt x="155194" y="712851"/>
                  </a:lnTo>
                  <a:lnTo>
                    <a:pt x="155194" y="643128"/>
                  </a:lnTo>
                  <a:close/>
                </a:path>
                <a:path w="155575" h="1029970">
                  <a:moveTo>
                    <a:pt x="155194" y="0"/>
                  </a:moveTo>
                  <a:lnTo>
                    <a:pt x="103632" y="0"/>
                  </a:lnTo>
                  <a:lnTo>
                    <a:pt x="103632" y="441960"/>
                  </a:lnTo>
                  <a:lnTo>
                    <a:pt x="155194" y="441960"/>
                  </a:lnTo>
                  <a:lnTo>
                    <a:pt x="155194" y="0"/>
                  </a:lnTo>
                  <a:close/>
                </a:path>
              </a:pathLst>
            </a:custGeom>
            <a:solidFill>
              <a:srgbClr val="9393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269480" y="3017519"/>
              <a:ext cx="106680" cy="981710"/>
            </a:xfrm>
            <a:custGeom>
              <a:avLst/>
              <a:gdLst/>
              <a:ahLst/>
              <a:cxnLst/>
              <a:rect l="l" t="t" r="r" b="b"/>
              <a:pathLst>
                <a:path w="106679" h="981710">
                  <a:moveTo>
                    <a:pt x="54483" y="914412"/>
                  </a:moveTo>
                  <a:lnTo>
                    <a:pt x="0" y="914412"/>
                  </a:lnTo>
                  <a:lnTo>
                    <a:pt x="0" y="981202"/>
                  </a:lnTo>
                  <a:lnTo>
                    <a:pt x="54483" y="981202"/>
                  </a:lnTo>
                  <a:lnTo>
                    <a:pt x="54483" y="914412"/>
                  </a:lnTo>
                  <a:close/>
                </a:path>
                <a:path w="106679" h="981710">
                  <a:moveTo>
                    <a:pt x="54483" y="643128"/>
                  </a:moveTo>
                  <a:lnTo>
                    <a:pt x="0" y="643128"/>
                  </a:lnTo>
                  <a:lnTo>
                    <a:pt x="0" y="712851"/>
                  </a:lnTo>
                  <a:lnTo>
                    <a:pt x="54483" y="712851"/>
                  </a:lnTo>
                  <a:lnTo>
                    <a:pt x="54483" y="643128"/>
                  </a:lnTo>
                  <a:close/>
                </a:path>
                <a:path w="106679" h="981710">
                  <a:moveTo>
                    <a:pt x="54483" y="0"/>
                  </a:moveTo>
                  <a:lnTo>
                    <a:pt x="0" y="0"/>
                  </a:lnTo>
                  <a:lnTo>
                    <a:pt x="0" y="441960"/>
                  </a:lnTo>
                  <a:lnTo>
                    <a:pt x="54483" y="441960"/>
                  </a:lnTo>
                  <a:lnTo>
                    <a:pt x="54483" y="0"/>
                  </a:lnTo>
                  <a:close/>
                </a:path>
                <a:path w="106679" h="981710">
                  <a:moveTo>
                    <a:pt x="106426" y="914412"/>
                  </a:moveTo>
                  <a:lnTo>
                    <a:pt x="54864" y="914412"/>
                  </a:lnTo>
                  <a:lnTo>
                    <a:pt x="54864" y="981202"/>
                  </a:lnTo>
                  <a:lnTo>
                    <a:pt x="106426" y="981202"/>
                  </a:lnTo>
                  <a:lnTo>
                    <a:pt x="106426" y="914412"/>
                  </a:lnTo>
                  <a:close/>
                </a:path>
                <a:path w="106679" h="981710">
                  <a:moveTo>
                    <a:pt x="106426" y="643128"/>
                  </a:moveTo>
                  <a:lnTo>
                    <a:pt x="54864" y="643128"/>
                  </a:lnTo>
                  <a:lnTo>
                    <a:pt x="54864" y="712851"/>
                  </a:lnTo>
                  <a:lnTo>
                    <a:pt x="106426" y="712851"/>
                  </a:lnTo>
                  <a:lnTo>
                    <a:pt x="106426" y="643128"/>
                  </a:lnTo>
                  <a:close/>
                </a:path>
                <a:path w="106679" h="981710">
                  <a:moveTo>
                    <a:pt x="106426" y="0"/>
                  </a:moveTo>
                  <a:lnTo>
                    <a:pt x="54864" y="0"/>
                  </a:lnTo>
                  <a:lnTo>
                    <a:pt x="54864" y="441960"/>
                  </a:lnTo>
                  <a:lnTo>
                    <a:pt x="106426" y="441960"/>
                  </a:lnTo>
                  <a:lnTo>
                    <a:pt x="106426" y="0"/>
                  </a:lnTo>
                  <a:close/>
                </a:path>
              </a:pathLst>
            </a:custGeom>
            <a:solidFill>
              <a:srgbClr val="949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376160" y="3017519"/>
              <a:ext cx="155575" cy="1029969"/>
            </a:xfrm>
            <a:custGeom>
              <a:avLst/>
              <a:gdLst/>
              <a:ahLst/>
              <a:cxnLst/>
              <a:rect l="l" t="t" r="r" b="b"/>
              <a:pathLst>
                <a:path w="155575" h="1029970">
                  <a:moveTo>
                    <a:pt x="51549" y="914412"/>
                  </a:moveTo>
                  <a:lnTo>
                    <a:pt x="0" y="914412"/>
                  </a:lnTo>
                  <a:lnTo>
                    <a:pt x="0" y="981202"/>
                  </a:lnTo>
                  <a:lnTo>
                    <a:pt x="51549" y="981202"/>
                  </a:lnTo>
                  <a:lnTo>
                    <a:pt x="51549" y="914412"/>
                  </a:lnTo>
                  <a:close/>
                </a:path>
                <a:path w="155575" h="1029970">
                  <a:moveTo>
                    <a:pt x="51549" y="643128"/>
                  </a:moveTo>
                  <a:lnTo>
                    <a:pt x="0" y="643128"/>
                  </a:lnTo>
                  <a:lnTo>
                    <a:pt x="0" y="712851"/>
                  </a:lnTo>
                  <a:lnTo>
                    <a:pt x="51549" y="712851"/>
                  </a:lnTo>
                  <a:lnTo>
                    <a:pt x="51549" y="643128"/>
                  </a:lnTo>
                  <a:close/>
                </a:path>
                <a:path w="155575" h="1029970">
                  <a:moveTo>
                    <a:pt x="51549" y="0"/>
                  </a:moveTo>
                  <a:lnTo>
                    <a:pt x="0" y="0"/>
                  </a:lnTo>
                  <a:lnTo>
                    <a:pt x="0" y="441960"/>
                  </a:lnTo>
                  <a:lnTo>
                    <a:pt x="51549" y="441960"/>
                  </a:lnTo>
                  <a:lnTo>
                    <a:pt x="51549" y="0"/>
                  </a:lnTo>
                  <a:close/>
                </a:path>
                <a:path w="155575" h="1029970">
                  <a:moveTo>
                    <a:pt x="103365" y="914412"/>
                  </a:moveTo>
                  <a:lnTo>
                    <a:pt x="51816" y="914412"/>
                  </a:lnTo>
                  <a:lnTo>
                    <a:pt x="51816" y="981202"/>
                  </a:lnTo>
                  <a:lnTo>
                    <a:pt x="103365" y="981202"/>
                  </a:lnTo>
                  <a:lnTo>
                    <a:pt x="103365" y="914412"/>
                  </a:lnTo>
                  <a:close/>
                </a:path>
                <a:path w="155575" h="1029970">
                  <a:moveTo>
                    <a:pt x="103365" y="643128"/>
                  </a:moveTo>
                  <a:lnTo>
                    <a:pt x="51816" y="643128"/>
                  </a:lnTo>
                  <a:lnTo>
                    <a:pt x="51816" y="712851"/>
                  </a:lnTo>
                  <a:lnTo>
                    <a:pt x="103365" y="712851"/>
                  </a:lnTo>
                  <a:lnTo>
                    <a:pt x="103365" y="643128"/>
                  </a:lnTo>
                  <a:close/>
                </a:path>
                <a:path w="155575" h="1029970">
                  <a:moveTo>
                    <a:pt x="103365" y="0"/>
                  </a:moveTo>
                  <a:lnTo>
                    <a:pt x="51816" y="0"/>
                  </a:lnTo>
                  <a:lnTo>
                    <a:pt x="51816" y="441960"/>
                  </a:lnTo>
                  <a:lnTo>
                    <a:pt x="103365" y="441960"/>
                  </a:lnTo>
                  <a:lnTo>
                    <a:pt x="103365" y="0"/>
                  </a:lnTo>
                  <a:close/>
                </a:path>
                <a:path w="155575" h="1029970">
                  <a:moveTo>
                    <a:pt x="155194" y="0"/>
                  </a:moveTo>
                  <a:lnTo>
                    <a:pt x="103632" y="0"/>
                  </a:lnTo>
                  <a:lnTo>
                    <a:pt x="103632" y="1029843"/>
                  </a:lnTo>
                  <a:lnTo>
                    <a:pt x="155194" y="1029843"/>
                  </a:lnTo>
                  <a:lnTo>
                    <a:pt x="155194" y="0"/>
                  </a:lnTo>
                  <a:close/>
                </a:path>
              </a:pathLst>
            </a:custGeom>
            <a:solidFill>
              <a:srgbClr val="9393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31608" y="3017520"/>
              <a:ext cx="52069" cy="1029969"/>
            </a:xfrm>
            <a:custGeom>
              <a:avLst/>
              <a:gdLst/>
              <a:ahLst/>
              <a:cxnLst/>
              <a:rect l="l" t="t" r="r" b="b"/>
              <a:pathLst>
                <a:path w="52070" h="1029970">
                  <a:moveTo>
                    <a:pt x="51561" y="0"/>
                  </a:moveTo>
                  <a:lnTo>
                    <a:pt x="0" y="0"/>
                  </a:lnTo>
                  <a:lnTo>
                    <a:pt x="0" y="1029842"/>
                  </a:lnTo>
                  <a:lnTo>
                    <a:pt x="51561" y="1029842"/>
                  </a:lnTo>
                  <a:lnTo>
                    <a:pt x="51561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83424" y="3017519"/>
              <a:ext cx="52069" cy="981710"/>
            </a:xfrm>
            <a:custGeom>
              <a:avLst/>
              <a:gdLst/>
              <a:ahLst/>
              <a:cxnLst/>
              <a:rect l="l" t="t" r="r" b="b"/>
              <a:pathLst>
                <a:path w="52070" h="981710">
                  <a:moveTo>
                    <a:pt x="51562" y="914412"/>
                  </a:moveTo>
                  <a:lnTo>
                    <a:pt x="0" y="914412"/>
                  </a:lnTo>
                  <a:lnTo>
                    <a:pt x="0" y="981202"/>
                  </a:lnTo>
                  <a:lnTo>
                    <a:pt x="51562" y="981202"/>
                  </a:lnTo>
                  <a:lnTo>
                    <a:pt x="51562" y="914412"/>
                  </a:lnTo>
                  <a:close/>
                </a:path>
                <a:path w="52070" h="981710">
                  <a:moveTo>
                    <a:pt x="51562" y="643128"/>
                  </a:moveTo>
                  <a:lnTo>
                    <a:pt x="0" y="643128"/>
                  </a:lnTo>
                  <a:lnTo>
                    <a:pt x="0" y="712851"/>
                  </a:lnTo>
                  <a:lnTo>
                    <a:pt x="51562" y="712851"/>
                  </a:lnTo>
                  <a:lnTo>
                    <a:pt x="51562" y="643128"/>
                  </a:lnTo>
                  <a:close/>
                </a:path>
                <a:path w="52070" h="981710">
                  <a:moveTo>
                    <a:pt x="51562" y="0"/>
                  </a:moveTo>
                  <a:lnTo>
                    <a:pt x="0" y="0"/>
                  </a:lnTo>
                  <a:lnTo>
                    <a:pt x="0" y="441960"/>
                  </a:lnTo>
                  <a:lnTo>
                    <a:pt x="51562" y="441960"/>
                  </a:lnTo>
                  <a:lnTo>
                    <a:pt x="5156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635240" y="3017519"/>
              <a:ext cx="103505" cy="981710"/>
            </a:xfrm>
            <a:custGeom>
              <a:avLst/>
              <a:gdLst/>
              <a:ahLst/>
              <a:cxnLst/>
              <a:rect l="l" t="t" r="r" b="b"/>
              <a:pathLst>
                <a:path w="103504" h="981710">
                  <a:moveTo>
                    <a:pt x="51562" y="914412"/>
                  </a:moveTo>
                  <a:lnTo>
                    <a:pt x="0" y="914412"/>
                  </a:lnTo>
                  <a:lnTo>
                    <a:pt x="0" y="981202"/>
                  </a:lnTo>
                  <a:lnTo>
                    <a:pt x="51562" y="981202"/>
                  </a:lnTo>
                  <a:lnTo>
                    <a:pt x="51562" y="914412"/>
                  </a:lnTo>
                  <a:close/>
                </a:path>
                <a:path w="103504" h="981710">
                  <a:moveTo>
                    <a:pt x="51562" y="643128"/>
                  </a:moveTo>
                  <a:lnTo>
                    <a:pt x="0" y="643128"/>
                  </a:lnTo>
                  <a:lnTo>
                    <a:pt x="0" y="712851"/>
                  </a:lnTo>
                  <a:lnTo>
                    <a:pt x="51562" y="712851"/>
                  </a:lnTo>
                  <a:lnTo>
                    <a:pt x="51562" y="643128"/>
                  </a:lnTo>
                  <a:close/>
                </a:path>
                <a:path w="103504" h="981710">
                  <a:moveTo>
                    <a:pt x="51562" y="0"/>
                  </a:moveTo>
                  <a:lnTo>
                    <a:pt x="0" y="0"/>
                  </a:lnTo>
                  <a:lnTo>
                    <a:pt x="0" y="441960"/>
                  </a:lnTo>
                  <a:lnTo>
                    <a:pt x="51562" y="441960"/>
                  </a:lnTo>
                  <a:lnTo>
                    <a:pt x="51562" y="0"/>
                  </a:lnTo>
                  <a:close/>
                </a:path>
                <a:path w="103504" h="981710">
                  <a:moveTo>
                    <a:pt x="103365" y="914412"/>
                  </a:moveTo>
                  <a:lnTo>
                    <a:pt x="51816" y="914412"/>
                  </a:lnTo>
                  <a:lnTo>
                    <a:pt x="51816" y="981202"/>
                  </a:lnTo>
                  <a:lnTo>
                    <a:pt x="103365" y="981202"/>
                  </a:lnTo>
                  <a:lnTo>
                    <a:pt x="103365" y="914412"/>
                  </a:lnTo>
                  <a:close/>
                </a:path>
                <a:path w="103504" h="981710">
                  <a:moveTo>
                    <a:pt x="103365" y="643128"/>
                  </a:moveTo>
                  <a:lnTo>
                    <a:pt x="51816" y="643128"/>
                  </a:lnTo>
                  <a:lnTo>
                    <a:pt x="51816" y="712851"/>
                  </a:lnTo>
                  <a:lnTo>
                    <a:pt x="103365" y="712851"/>
                  </a:lnTo>
                  <a:lnTo>
                    <a:pt x="103365" y="643128"/>
                  </a:lnTo>
                  <a:close/>
                </a:path>
                <a:path w="103504" h="981710">
                  <a:moveTo>
                    <a:pt x="103365" y="0"/>
                  </a:moveTo>
                  <a:lnTo>
                    <a:pt x="51816" y="0"/>
                  </a:lnTo>
                  <a:lnTo>
                    <a:pt x="51816" y="441960"/>
                  </a:lnTo>
                  <a:lnTo>
                    <a:pt x="103365" y="441960"/>
                  </a:lnTo>
                  <a:lnTo>
                    <a:pt x="103365" y="0"/>
                  </a:lnTo>
                  <a:close/>
                </a:path>
              </a:pathLst>
            </a:custGeom>
            <a:solidFill>
              <a:srgbClr val="8F8F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738872" y="3017519"/>
              <a:ext cx="52069" cy="981710"/>
            </a:xfrm>
            <a:custGeom>
              <a:avLst/>
              <a:gdLst/>
              <a:ahLst/>
              <a:cxnLst/>
              <a:rect l="l" t="t" r="r" b="b"/>
              <a:pathLst>
                <a:path w="52070" h="981710">
                  <a:moveTo>
                    <a:pt x="51562" y="914412"/>
                  </a:moveTo>
                  <a:lnTo>
                    <a:pt x="0" y="914412"/>
                  </a:lnTo>
                  <a:lnTo>
                    <a:pt x="0" y="981202"/>
                  </a:lnTo>
                  <a:lnTo>
                    <a:pt x="51562" y="981202"/>
                  </a:lnTo>
                  <a:lnTo>
                    <a:pt x="51562" y="914412"/>
                  </a:lnTo>
                  <a:close/>
                </a:path>
                <a:path w="52070" h="981710">
                  <a:moveTo>
                    <a:pt x="51562" y="643128"/>
                  </a:moveTo>
                  <a:lnTo>
                    <a:pt x="0" y="643128"/>
                  </a:lnTo>
                  <a:lnTo>
                    <a:pt x="0" y="712851"/>
                  </a:lnTo>
                  <a:lnTo>
                    <a:pt x="51562" y="712851"/>
                  </a:lnTo>
                  <a:lnTo>
                    <a:pt x="51562" y="643128"/>
                  </a:lnTo>
                  <a:close/>
                </a:path>
                <a:path w="52070" h="981710">
                  <a:moveTo>
                    <a:pt x="51562" y="0"/>
                  </a:moveTo>
                  <a:lnTo>
                    <a:pt x="0" y="0"/>
                  </a:lnTo>
                  <a:lnTo>
                    <a:pt x="0" y="441960"/>
                  </a:lnTo>
                  <a:lnTo>
                    <a:pt x="51562" y="441960"/>
                  </a:lnTo>
                  <a:lnTo>
                    <a:pt x="51562" y="0"/>
                  </a:lnTo>
                  <a:close/>
                </a:path>
              </a:pathLst>
            </a:custGeom>
            <a:solidFill>
              <a:srgbClr val="8B8B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790688" y="3017519"/>
              <a:ext cx="52069" cy="981710"/>
            </a:xfrm>
            <a:custGeom>
              <a:avLst/>
              <a:gdLst/>
              <a:ahLst/>
              <a:cxnLst/>
              <a:rect l="l" t="t" r="r" b="b"/>
              <a:pathLst>
                <a:path w="52070" h="981710">
                  <a:moveTo>
                    <a:pt x="51562" y="914412"/>
                  </a:moveTo>
                  <a:lnTo>
                    <a:pt x="0" y="914412"/>
                  </a:lnTo>
                  <a:lnTo>
                    <a:pt x="0" y="981202"/>
                  </a:lnTo>
                  <a:lnTo>
                    <a:pt x="51562" y="981202"/>
                  </a:lnTo>
                  <a:lnTo>
                    <a:pt x="51562" y="914412"/>
                  </a:lnTo>
                  <a:close/>
                </a:path>
                <a:path w="52070" h="981710">
                  <a:moveTo>
                    <a:pt x="51562" y="643128"/>
                  </a:moveTo>
                  <a:lnTo>
                    <a:pt x="0" y="643128"/>
                  </a:lnTo>
                  <a:lnTo>
                    <a:pt x="0" y="712851"/>
                  </a:lnTo>
                  <a:lnTo>
                    <a:pt x="51562" y="712851"/>
                  </a:lnTo>
                  <a:lnTo>
                    <a:pt x="51562" y="643128"/>
                  </a:lnTo>
                  <a:close/>
                </a:path>
                <a:path w="52070" h="981710">
                  <a:moveTo>
                    <a:pt x="51562" y="0"/>
                  </a:moveTo>
                  <a:lnTo>
                    <a:pt x="0" y="0"/>
                  </a:lnTo>
                  <a:lnTo>
                    <a:pt x="0" y="441960"/>
                  </a:lnTo>
                  <a:lnTo>
                    <a:pt x="51562" y="441960"/>
                  </a:lnTo>
                  <a:lnTo>
                    <a:pt x="51562" y="0"/>
                  </a:lnTo>
                  <a:close/>
                </a:path>
              </a:pathLst>
            </a:custGeom>
            <a:solidFill>
              <a:srgbClr val="8A8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842504" y="3017519"/>
              <a:ext cx="52069" cy="981710"/>
            </a:xfrm>
            <a:custGeom>
              <a:avLst/>
              <a:gdLst/>
              <a:ahLst/>
              <a:cxnLst/>
              <a:rect l="l" t="t" r="r" b="b"/>
              <a:pathLst>
                <a:path w="52070" h="981710">
                  <a:moveTo>
                    <a:pt x="51549" y="914412"/>
                  </a:moveTo>
                  <a:lnTo>
                    <a:pt x="0" y="914412"/>
                  </a:lnTo>
                  <a:lnTo>
                    <a:pt x="0" y="981202"/>
                  </a:lnTo>
                  <a:lnTo>
                    <a:pt x="51549" y="981202"/>
                  </a:lnTo>
                  <a:lnTo>
                    <a:pt x="51549" y="914412"/>
                  </a:lnTo>
                  <a:close/>
                </a:path>
                <a:path w="52070" h="981710">
                  <a:moveTo>
                    <a:pt x="51549" y="643128"/>
                  </a:moveTo>
                  <a:lnTo>
                    <a:pt x="0" y="643128"/>
                  </a:lnTo>
                  <a:lnTo>
                    <a:pt x="0" y="712851"/>
                  </a:lnTo>
                  <a:lnTo>
                    <a:pt x="51549" y="712851"/>
                  </a:lnTo>
                  <a:lnTo>
                    <a:pt x="51549" y="643128"/>
                  </a:lnTo>
                  <a:close/>
                </a:path>
                <a:path w="52070" h="981710">
                  <a:moveTo>
                    <a:pt x="51549" y="0"/>
                  </a:moveTo>
                  <a:lnTo>
                    <a:pt x="0" y="0"/>
                  </a:lnTo>
                  <a:lnTo>
                    <a:pt x="0" y="441960"/>
                  </a:lnTo>
                  <a:lnTo>
                    <a:pt x="51549" y="441960"/>
                  </a:lnTo>
                  <a:lnTo>
                    <a:pt x="51549" y="0"/>
                  </a:lnTo>
                  <a:close/>
                </a:path>
              </a:pathLst>
            </a:custGeom>
            <a:solidFill>
              <a:srgbClr val="898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894320" y="3017520"/>
              <a:ext cx="52069" cy="1029969"/>
            </a:xfrm>
            <a:custGeom>
              <a:avLst/>
              <a:gdLst/>
              <a:ahLst/>
              <a:cxnLst/>
              <a:rect l="l" t="t" r="r" b="b"/>
              <a:pathLst>
                <a:path w="52070" h="1029970">
                  <a:moveTo>
                    <a:pt x="51561" y="0"/>
                  </a:moveTo>
                  <a:lnTo>
                    <a:pt x="0" y="0"/>
                  </a:lnTo>
                  <a:lnTo>
                    <a:pt x="0" y="1029842"/>
                  </a:lnTo>
                  <a:lnTo>
                    <a:pt x="51561" y="1029842"/>
                  </a:lnTo>
                  <a:lnTo>
                    <a:pt x="51561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946135" y="3017520"/>
              <a:ext cx="52069" cy="1029969"/>
            </a:xfrm>
            <a:custGeom>
              <a:avLst/>
              <a:gdLst/>
              <a:ahLst/>
              <a:cxnLst/>
              <a:rect l="l" t="t" r="r" b="b"/>
              <a:pathLst>
                <a:path w="52070" h="1029970">
                  <a:moveTo>
                    <a:pt x="51561" y="0"/>
                  </a:moveTo>
                  <a:lnTo>
                    <a:pt x="0" y="0"/>
                  </a:lnTo>
                  <a:lnTo>
                    <a:pt x="0" y="1029842"/>
                  </a:lnTo>
                  <a:lnTo>
                    <a:pt x="51561" y="1029842"/>
                  </a:lnTo>
                  <a:lnTo>
                    <a:pt x="51561" y="0"/>
                  </a:lnTo>
                  <a:close/>
                </a:path>
              </a:pathLst>
            </a:custGeom>
            <a:solidFill>
              <a:srgbClr val="8686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997952" y="3017519"/>
              <a:ext cx="155575" cy="1029969"/>
            </a:xfrm>
            <a:custGeom>
              <a:avLst/>
              <a:gdLst/>
              <a:ahLst/>
              <a:cxnLst/>
              <a:rect l="l" t="t" r="r" b="b"/>
              <a:pathLst>
                <a:path w="155575" h="1029970">
                  <a:moveTo>
                    <a:pt x="51549" y="0"/>
                  </a:moveTo>
                  <a:lnTo>
                    <a:pt x="0" y="0"/>
                  </a:lnTo>
                  <a:lnTo>
                    <a:pt x="0" y="1029843"/>
                  </a:lnTo>
                  <a:lnTo>
                    <a:pt x="51549" y="1029843"/>
                  </a:lnTo>
                  <a:lnTo>
                    <a:pt x="51549" y="0"/>
                  </a:lnTo>
                  <a:close/>
                </a:path>
                <a:path w="155575" h="1029970">
                  <a:moveTo>
                    <a:pt x="103378" y="0"/>
                  </a:moveTo>
                  <a:lnTo>
                    <a:pt x="51816" y="0"/>
                  </a:lnTo>
                  <a:lnTo>
                    <a:pt x="51816" y="1029843"/>
                  </a:lnTo>
                  <a:lnTo>
                    <a:pt x="103378" y="1029843"/>
                  </a:lnTo>
                  <a:lnTo>
                    <a:pt x="103378" y="0"/>
                  </a:lnTo>
                  <a:close/>
                </a:path>
                <a:path w="155575" h="1029970">
                  <a:moveTo>
                    <a:pt x="155181" y="0"/>
                  </a:moveTo>
                  <a:lnTo>
                    <a:pt x="103632" y="0"/>
                  </a:lnTo>
                  <a:lnTo>
                    <a:pt x="103632" y="1029843"/>
                  </a:lnTo>
                  <a:lnTo>
                    <a:pt x="155181" y="1029843"/>
                  </a:lnTo>
                  <a:lnTo>
                    <a:pt x="155181" y="0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492240" y="2670047"/>
              <a:ext cx="1661160" cy="1718945"/>
            </a:xfrm>
            <a:custGeom>
              <a:avLst/>
              <a:gdLst/>
              <a:ahLst/>
              <a:cxnLst/>
              <a:rect l="l" t="t" r="r" b="b"/>
              <a:pathLst>
                <a:path w="1661159" h="1718945">
                  <a:moveTo>
                    <a:pt x="1661160" y="1386713"/>
                  </a:moveTo>
                  <a:lnTo>
                    <a:pt x="1650238" y="1333500"/>
                  </a:lnTo>
                  <a:lnTo>
                    <a:pt x="1618742" y="1282954"/>
                  </a:lnTo>
                  <a:lnTo>
                    <a:pt x="1568450" y="1235837"/>
                  </a:lnTo>
                  <a:lnTo>
                    <a:pt x="1536700" y="1213739"/>
                  </a:lnTo>
                  <a:lnTo>
                    <a:pt x="1500886" y="1192657"/>
                  </a:lnTo>
                  <a:lnTo>
                    <a:pt x="1461135" y="1172845"/>
                  </a:lnTo>
                  <a:lnTo>
                    <a:pt x="1417828" y="1154303"/>
                  </a:lnTo>
                  <a:lnTo>
                    <a:pt x="1370965" y="1137158"/>
                  </a:lnTo>
                  <a:lnTo>
                    <a:pt x="1321054" y="1121410"/>
                  </a:lnTo>
                  <a:lnTo>
                    <a:pt x="1267968" y="1107186"/>
                  </a:lnTo>
                  <a:lnTo>
                    <a:pt x="1212215" y="1094486"/>
                  </a:lnTo>
                  <a:lnTo>
                    <a:pt x="1153795" y="1083564"/>
                  </a:lnTo>
                  <a:lnTo>
                    <a:pt x="1092962" y="1074547"/>
                  </a:lnTo>
                  <a:lnTo>
                    <a:pt x="1030097" y="1067308"/>
                  </a:lnTo>
                  <a:lnTo>
                    <a:pt x="965200" y="1061974"/>
                  </a:lnTo>
                  <a:lnTo>
                    <a:pt x="898652" y="1058799"/>
                  </a:lnTo>
                  <a:lnTo>
                    <a:pt x="830580" y="1057656"/>
                  </a:lnTo>
                  <a:lnTo>
                    <a:pt x="765683" y="1058672"/>
                  </a:lnTo>
                  <a:lnTo>
                    <a:pt x="702183" y="1061593"/>
                  </a:lnTo>
                  <a:lnTo>
                    <a:pt x="640207" y="1066419"/>
                  </a:lnTo>
                  <a:lnTo>
                    <a:pt x="580009" y="1073023"/>
                  </a:lnTo>
                  <a:lnTo>
                    <a:pt x="521589" y="1081278"/>
                  </a:lnTo>
                  <a:lnTo>
                    <a:pt x="465455" y="1091311"/>
                  </a:lnTo>
                  <a:lnTo>
                    <a:pt x="411480" y="1102868"/>
                  </a:lnTo>
                  <a:lnTo>
                    <a:pt x="360045" y="1115822"/>
                  </a:lnTo>
                  <a:lnTo>
                    <a:pt x="311150" y="1130300"/>
                  </a:lnTo>
                  <a:lnTo>
                    <a:pt x="265176" y="1146175"/>
                  </a:lnTo>
                  <a:lnTo>
                    <a:pt x="222250" y="1163193"/>
                  </a:lnTo>
                  <a:lnTo>
                    <a:pt x="182499" y="1181481"/>
                  </a:lnTo>
                  <a:lnTo>
                    <a:pt x="146177" y="1200912"/>
                  </a:lnTo>
                  <a:lnTo>
                    <a:pt x="113411" y="1221486"/>
                  </a:lnTo>
                  <a:lnTo>
                    <a:pt x="59436" y="1265301"/>
                  </a:lnTo>
                  <a:lnTo>
                    <a:pt x="21958" y="1312418"/>
                  </a:lnTo>
                  <a:lnTo>
                    <a:pt x="2540" y="1362456"/>
                  </a:lnTo>
                  <a:lnTo>
                    <a:pt x="0" y="1388237"/>
                  </a:lnTo>
                  <a:lnTo>
                    <a:pt x="2540" y="1414018"/>
                  </a:lnTo>
                  <a:lnTo>
                    <a:pt x="21958" y="1464056"/>
                  </a:lnTo>
                  <a:lnTo>
                    <a:pt x="59436" y="1511173"/>
                  </a:lnTo>
                  <a:lnTo>
                    <a:pt x="113411" y="1554988"/>
                  </a:lnTo>
                  <a:lnTo>
                    <a:pt x="146177" y="1575562"/>
                  </a:lnTo>
                  <a:lnTo>
                    <a:pt x="182499" y="1594993"/>
                  </a:lnTo>
                  <a:lnTo>
                    <a:pt x="222250" y="1613281"/>
                  </a:lnTo>
                  <a:lnTo>
                    <a:pt x="265176" y="1630299"/>
                  </a:lnTo>
                  <a:lnTo>
                    <a:pt x="311150" y="1646174"/>
                  </a:lnTo>
                  <a:lnTo>
                    <a:pt x="360045" y="1660652"/>
                  </a:lnTo>
                  <a:lnTo>
                    <a:pt x="411480" y="1673606"/>
                  </a:lnTo>
                  <a:lnTo>
                    <a:pt x="465455" y="1685163"/>
                  </a:lnTo>
                  <a:lnTo>
                    <a:pt x="521589" y="1695196"/>
                  </a:lnTo>
                  <a:lnTo>
                    <a:pt x="580009" y="1703451"/>
                  </a:lnTo>
                  <a:lnTo>
                    <a:pt x="640207" y="1710055"/>
                  </a:lnTo>
                  <a:lnTo>
                    <a:pt x="702183" y="1714881"/>
                  </a:lnTo>
                  <a:lnTo>
                    <a:pt x="765683" y="1717802"/>
                  </a:lnTo>
                  <a:lnTo>
                    <a:pt x="830580" y="1718818"/>
                  </a:lnTo>
                  <a:lnTo>
                    <a:pt x="895477" y="1717802"/>
                  </a:lnTo>
                  <a:lnTo>
                    <a:pt x="958977" y="1714881"/>
                  </a:lnTo>
                  <a:lnTo>
                    <a:pt x="1020953" y="1710055"/>
                  </a:lnTo>
                  <a:lnTo>
                    <a:pt x="1081151" y="1703451"/>
                  </a:lnTo>
                  <a:lnTo>
                    <a:pt x="1139571" y="1695196"/>
                  </a:lnTo>
                  <a:lnTo>
                    <a:pt x="1195705" y="1685163"/>
                  </a:lnTo>
                  <a:lnTo>
                    <a:pt x="1249680" y="1673606"/>
                  </a:lnTo>
                  <a:lnTo>
                    <a:pt x="1301115" y="1660652"/>
                  </a:lnTo>
                  <a:lnTo>
                    <a:pt x="1350010" y="1646174"/>
                  </a:lnTo>
                  <a:lnTo>
                    <a:pt x="1395984" y="1630299"/>
                  </a:lnTo>
                  <a:lnTo>
                    <a:pt x="1438910" y="1613281"/>
                  </a:lnTo>
                  <a:lnTo>
                    <a:pt x="1478661" y="1594993"/>
                  </a:lnTo>
                  <a:lnTo>
                    <a:pt x="1514983" y="1575562"/>
                  </a:lnTo>
                  <a:lnTo>
                    <a:pt x="1547749" y="1554988"/>
                  </a:lnTo>
                  <a:lnTo>
                    <a:pt x="1601724" y="1511173"/>
                  </a:lnTo>
                  <a:lnTo>
                    <a:pt x="1639189" y="1464056"/>
                  </a:lnTo>
                  <a:lnTo>
                    <a:pt x="1658620" y="1414018"/>
                  </a:lnTo>
                  <a:lnTo>
                    <a:pt x="1661160" y="1388237"/>
                  </a:lnTo>
                  <a:lnTo>
                    <a:pt x="1661160" y="1386713"/>
                  </a:lnTo>
                  <a:close/>
                </a:path>
                <a:path w="1661159" h="1718945">
                  <a:moveTo>
                    <a:pt x="1661160" y="329057"/>
                  </a:moveTo>
                  <a:lnTo>
                    <a:pt x="1637030" y="250063"/>
                  </a:lnTo>
                  <a:lnTo>
                    <a:pt x="1595882" y="201041"/>
                  </a:lnTo>
                  <a:lnTo>
                    <a:pt x="1536700" y="155829"/>
                  </a:lnTo>
                  <a:lnTo>
                    <a:pt x="1500886" y="134747"/>
                  </a:lnTo>
                  <a:lnTo>
                    <a:pt x="1461135" y="114935"/>
                  </a:lnTo>
                  <a:lnTo>
                    <a:pt x="1417828" y="96393"/>
                  </a:lnTo>
                  <a:lnTo>
                    <a:pt x="1370965" y="79248"/>
                  </a:lnTo>
                  <a:lnTo>
                    <a:pt x="1321054" y="63500"/>
                  </a:lnTo>
                  <a:lnTo>
                    <a:pt x="1267968" y="49276"/>
                  </a:lnTo>
                  <a:lnTo>
                    <a:pt x="1212215" y="36703"/>
                  </a:lnTo>
                  <a:lnTo>
                    <a:pt x="1153795" y="25908"/>
                  </a:lnTo>
                  <a:lnTo>
                    <a:pt x="1092962" y="16764"/>
                  </a:lnTo>
                  <a:lnTo>
                    <a:pt x="1030097" y="9525"/>
                  </a:lnTo>
                  <a:lnTo>
                    <a:pt x="965200" y="4318"/>
                  </a:lnTo>
                  <a:lnTo>
                    <a:pt x="898652" y="1143"/>
                  </a:lnTo>
                  <a:lnTo>
                    <a:pt x="830580" y="0"/>
                  </a:lnTo>
                  <a:lnTo>
                    <a:pt x="762508" y="1143"/>
                  </a:lnTo>
                  <a:lnTo>
                    <a:pt x="695960" y="4318"/>
                  </a:lnTo>
                  <a:lnTo>
                    <a:pt x="631063" y="9525"/>
                  </a:lnTo>
                  <a:lnTo>
                    <a:pt x="568198" y="16764"/>
                  </a:lnTo>
                  <a:lnTo>
                    <a:pt x="507365" y="25908"/>
                  </a:lnTo>
                  <a:lnTo>
                    <a:pt x="448945" y="36703"/>
                  </a:lnTo>
                  <a:lnTo>
                    <a:pt x="393192" y="49276"/>
                  </a:lnTo>
                  <a:lnTo>
                    <a:pt x="340106" y="63500"/>
                  </a:lnTo>
                  <a:lnTo>
                    <a:pt x="290195" y="79248"/>
                  </a:lnTo>
                  <a:lnTo>
                    <a:pt x="243332" y="96393"/>
                  </a:lnTo>
                  <a:lnTo>
                    <a:pt x="200025" y="114935"/>
                  </a:lnTo>
                  <a:lnTo>
                    <a:pt x="160274" y="134747"/>
                  </a:lnTo>
                  <a:lnTo>
                    <a:pt x="124460" y="155829"/>
                  </a:lnTo>
                  <a:lnTo>
                    <a:pt x="92710" y="177927"/>
                  </a:lnTo>
                  <a:lnTo>
                    <a:pt x="42405" y="225171"/>
                  </a:lnTo>
                  <a:lnTo>
                    <a:pt x="10909" y="275717"/>
                  </a:lnTo>
                  <a:lnTo>
                    <a:pt x="0" y="329057"/>
                  </a:lnTo>
                  <a:lnTo>
                    <a:pt x="2794" y="356108"/>
                  </a:lnTo>
                  <a:lnTo>
                    <a:pt x="24130" y="408178"/>
                  </a:lnTo>
                  <a:lnTo>
                    <a:pt x="65278" y="457200"/>
                  </a:lnTo>
                  <a:lnTo>
                    <a:pt x="124460" y="502412"/>
                  </a:lnTo>
                  <a:lnTo>
                    <a:pt x="160274" y="523494"/>
                  </a:lnTo>
                  <a:lnTo>
                    <a:pt x="200025" y="543306"/>
                  </a:lnTo>
                  <a:lnTo>
                    <a:pt x="243332" y="561848"/>
                  </a:lnTo>
                  <a:lnTo>
                    <a:pt x="290195" y="578993"/>
                  </a:lnTo>
                  <a:lnTo>
                    <a:pt x="340106" y="594741"/>
                  </a:lnTo>
                  <a:lnTo>
                    <a:pt x="393192" y="608965"/>
                  </a:lnTo>
                  <a:lnTo>
                    <a:pt x="448945" y="621538"/>
                  </a:lnTo>
                  <a:lnTo>
                    <a:pt x="507365" y="632333"/>
                  </a:lnTo>
                  <a:lnTo>
                    <a:pt x="568198" y="641477"/>
                  </a:lnTo>
                  <a:lnTo>
                    <a:pt x="631063" y="648716"/>
                  </a:lnTo>
                  <a:lnTo>
                    <a:pt x="695960" y="653923"/>
                  </a:lnTo>
                  <a:lnTo>
                    <a:pt x="762508" y="657098"/>
                  </a:lnTo>
                  <a:lnTo>
                    <a:pt x="830580" y="658241"/>
                  </a:lnTo>
                  <a:lnTo>
                    <a:pt x="898652" y="657098"/>
                  </a:lnTo>
                  <a:lnTo>
                    <a:pt x="965200" y="653923"/>
                  </a:lnTo>
                  <a:lnTo>
                    <a:pt x="1030097" y="648716"/>
                  </a:lnTo>
                  <a:lnTo>
                    <a:pt x="1092962" y="641477"/>
                  </a:lnTo>
                  <a:lnTo>
                    <a:pt x="1153795" y="632333"/>
                  </a:lnTo>
                  <a:lnTo>
                    <a:pt x="1212215" y="621538"/>
                  </a:lnTo>
                  <a:lnTo>
                    <a:pt x="1267968" y="608965"/>
                  </a:lnTo>
                  <a:lnTo>
                    <a:pt x="1321054" y="594741"/>
                  </a:lnTo>
                  <a:lnTo>
                    <a:pt x="1370965" y="578993"/>
                  </a:lnTo>
                  <a:lnTo>
                    <a:pt x="1417828" y="561848"/>
                  </a:lnTo>
                  <a:lnTo>
                    <a:pt x="1461135" y="543306"/>
                  </a:lnTo>
                  <a:lnTo>
                    <a:pt x="1500886" y="523494"/>
                  </a:lnTo>
                  <a:lnTo>
                    <a:pt x="1536700" y="502412"/>
                  </a:lnTo>
                  <a:lnTo>
                    <a:pt x="1568450" y="480314"/>
                  </a:lnTo>
                  <a:lnTo>
                    <a:pt x="1618742" y="433070"/>
                  </a:lnTo>
                  <a:lnTo>
                    <a:pt x="1650238" y="382524"/>
                  </a:lnTo>
                  <a:lnTo>
                    <a:pt x="1661160" y="3290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708648" y="3459479"/>
              <a:ext cx="1210310" cy="741045"/>
            </a:xfrm>
            <a:custGeom>
              <a:avLst/>
              <a:gdLst/>
              <a:ahLst/>
              <a:cxnLst/>
              <a:rect l="l" t="t" r="r" b="b"/>
              <a:pathLst>
                <a:path w="1210309" h="741045">
                  <a:moveTo>
                    <a:pt x="353441" y="0"/>
                  </a:moveTo>
                  <a:lnTo>
                    <a:pt x="0" y="0"/>
                  </a:lnTo>
                  <a:lnTo>
                    <a:pt x="0" y="201041"/>
                  </a:lnTo>
                  <a:lnTo>
                    <a:pt x="353441" y="201041"/>
                  </a:lnTo>
                  <a:lnTo>
                    <a:pt x="353441" y="0"/>
                  </a:lnTo>
                  <a:close/>
                </a:path>
                <a:path w="1210309" h="741045">
                  <a:moveTo>
                    <a:pt x="353568" y="539496"/>
                  </a:moveTo>
                  <a:lnTo>
                    <a:pt x="3048" y="539496"/>
                  </a:lnTo>
                  <a:lnTo>
                    <a:pt x="3048" y="740537"/>
                  </a:lnTo>
                  <a:lnTo>
                    <a:pt x="353568" y="740537"/>
                  </a:lnTo>
                  <a:lnTo>
                    <a:pt x="353568" y="539496"/>
                  </a:lnTo>
                  <a:close/>
                </a:path>
                <a:path w="1210309" h="741045">
                  <a:moveTo>
                    <a:pt x="353568" y="271272"/>
                  </a:moveTo>
                  <a:lnTo>
                    <a:pt x="3048" y="271272"/>
                  </a:lnTo>
                  <a:lnTo>
                    <a:pt x="3048" y="472313"/>
                  </a:lnTo>
                  <a:lnTo>
                    <a:pt x="353568" y="472313"/>
                  </a:lnTo>
                  <a:lnTo>
                    <a:pt x="353568" y="271272"/>
                  </a:lnTo>
                  <a:close/>
                </a:path>
                <a:path w="1210309" h="741045">
                  <a:moveTo>
                    <a:pt x="783209" y="0"/>
                  </a:moveTo>
                  <a:lnTo>
                    <a:pt x="429768" y="0"/>
                  </a:lnTo>
                  <a:lnTo>
                    <a:pt x="429768" y="201041"/>
                  </a:lnTo>
                  <a:lnTo>
                    <a:pt x="783209" y="201041"/>
                  </a:lnTo>
                  <a:lnTo>
                    <a:pt x="783209" y="0"/>
                  </a:lnTo>
                  <a:close/>
                </a:path>
                <a:path w="1210309" h="741045">
                  <a:moveTo>
                    <a:pt x="783336" y="539496"/>
                  </a:moveTo>
                  <a:lnTo>
                    <a:pt x="432816" y="539496"/>
                  </a:lnTo>
                  <a:lnTo>
                    <a:pt x="432816" y="740537"/>
                  </a:lnTo>
                  <a:lnTo>
                    <a:pt x="783336" y="740537"/>
                  </a:lnTo>
                  <a:lnTo>
                    <a:pt x="783336" y="539496"/>
                  </a:lnTo>
                  <a:close/>
                </a:path>
                <a:path w="1210309" h="741045">
                  <a:moveTo>
                    <a:pt x="783336" y="271272"/>
                  </a:moveTo>
                  <a:lnTo>
                    <a:pt x="432816" y="271272"/>
                  </a:lnTo>
                  <a:lnTo>
                    <a:pt x="432816" y="472313"/>
                  </a:lnTo>
                  <a:lnTo>
                    <a:pt x="783336" y="472313"/>
                  </a:lnTo>
                  <a:lnTo>
                    <a:pt x="783336" y="271272"/>
                  </a:lnTo>
                  <a:close/>
                </a:path>
                <a:path w="1210309" h="741045">
                  <a:moveTo>
                    <a:pt x="1209929" y="0"/>
                  </a:moveTo>
                  <a:lnTo>
                    <a:pt x="856488" y="0"/>
                  </a:lnTo>
                  <a:lnTo>
                    <a:pt x="856488" y="201041"/>
                  </a:lnTo>
                  <a:lnTo>
                    <a:pt x="1209929" y="201041"/>
                  </a:lnTo>
                  <a:lnTo>
                    <a:pt x="1209929" y="0"/>
                  </a:lnTo>
                  <a:close/>
                </a:path>
                <a:path w="1210309" h="741045">
                  <a:moveTo>
                    <a:pt x="1210056" y="539496"/>
                  </a:moveTo>
                  <a:lnTo>
                    <a:pt x="859536" y="539496"/>
                  </a:lnTo>
                  <a:lnTo>
                    <a:pt x="859536" y="740537"/>
                  </a:lnTo>
                  <a:lnTo>
                    <a:pt x="1210056" y="740537"/>
                  </a:lnTo>
                  <a:lnTo>
                    <a:pt x="1210056" y="539496"/>
                  </a:lnTo>
                  <a:close/>
                </a:path>
                <a:path w="1210309" h="741045">
                  <a:moveTo>
                    <a:pt x="1210056" y="271272"/>
                  </a:moveTo>
                  <a:lnTo>
                    <a:pt x="859536" y="271272"/>
                  </a:lnTo>
                  <a:lnTo>
                    <a:pt x="859536" y="472313"/>
                  </a:lnTo>
                  <a:lnTo>
                    <a:pt x="1210056" y="472313"/>
                  </a:lnTo>
                  <a:lnTo>
                    <a:pt x="1210056" y="271272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03320" y="1152144"/>
              <a:ext cx="1438655" cy="1667255"/>
            </a:xfrm>
            <a:prstGeom prst="rect">
              <a:avLst/>
            </a:prstGeom>
          </p:spPr>
        </p:pic>
      </p:grp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13-</a:t>
            </a:r>
            <a:r>
              <a:rPr spc="-25" dirty="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2817495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Privileges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13-</a:t>
            </a:r>
            <a:r>
              <a:rPr spc="-25" dirty="0"/>
              <a:t>4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3211" y="1717105"/>
            <a:ext cx="7163434" cy="320167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417830" indent="-405130">
              <a:lnSpc>
                <a:spcPct val="100000"/>
              </a:lnSpc>
              <a:spcBef>
                <a:spcPts val="90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security:</a:t>
            </a:r>
            <a:endParaRPr sz="2200">
              <a:latin typeface="Arial"/>
              <a:cs typeface="Arial"/>
            </a:endParaRPr>
          </a:p>
          <a:p>
            <a:pPr marL="932815" lvl="1" indent="-401955">
              <a:lnSpc>
                <a:spcPct val="100000"/>
              </a:lnSpc>
              <a:spcBef>
                <a:spcPts val="705"/>
              </a:spcBef>
              <a:buClr>
                <a:srgbClr val="FF3300"/>
              </a:buClr>
              <a:buFont typeface="Arial"/>
              <a:buChar char="–"/>
              <a:tabLst>
                <a:tab pos="932815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20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security</a:t>
            </a:r>
            <a:endParaRPr sz="2000">
              <a:latin typeface="Arial"/>
              <a:cs typeface="Arial"/>
            </a:endParaRPr>
          </a:p>
          <a:p>
            <a:pPr marL="932815" lvl="1" indent="-401955">
              <a:lnSpc>
                <a:spcPct val="100000"/>
              </a:lnSpc>
              <a:spcBef>
                <a:spcPts val="700"/>
              </a:spcBef>
              <a:buClr>
                <a:srgbClr val="FF3300"/>
              </a:buClr>
              <a:buFont typeface="Arial"/>
              <a:buChar char="–"/>
              <a:tabLst>
                <a:tab pos="932815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security</a:t>
            </a:r>
            <a:endParaRPr sz="20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81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privileges: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Gaining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access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database</a:t>
            </a:r>
            <a:endParaRPr sz="2200">
              <a:latin typeface="Arial"/>
              <a:cs typeface="Arial"/>
            </a:endParaRPr>
          </a:p>
          <a:p>
            <a:pPr marL="417830" marR="168275" indent="-405765">
              <a:lnSpc>
                <a:spcPts val="2500"/>
              </a:lnSpc>
              <a:spcBef>
                <a:spcPts val="106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Object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privileges:</a:t>
            </a:r>
            <a:r>
              <a:rPr sz="22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Manipulating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content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objects</a:t>
            </a:r>
            <a:endParaRPr sz="2200">
              <a:latin typeface="Arial"/>
              <a:cs typeface="Arial"/>
            </a:endParaRPr>
          </a:p>
          <a:p>
            <a:pPr marL="417830" marR="274955" indent="-405765">
              <a:lnSpc>
                <a:spcPts val="2520"/>
              </a:lnSpc>
              <a:spcBef>
                <a:spcPts val="86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Schemas: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Collections</a:t>
            </a:r>
            <a:r>
              <a:rPr sz="22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objects,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such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tables,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views,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sequences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2134870">
              <a:lnSpc>
                <a:spcPct val="100000"/>
              </a:lnSpc>
              <a:spcBef>
                <a:spcPts val="110"/>
              </a:spcBef>
            </a:pPr>
            <a:r>
              <a:rPr dirty="0"/>
              <a:t>System</a:t>
            </a:r>
            <a:r>
              <a:rPr spc="-75" dirty="0"/>
              <a:t> </a:t>
            </a:r>
            <a:r>
              <a:rPr spc="-10" dirty="0"/>
              <a:t>Privileges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13-</a:t>
            </a:r>
            <a:r>
              <a:rPr spc="-25" dirty="0"/>
              <a:t>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3211" y="1791734"/>
            <a:ext cx="7065009" cy="272732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417830" indent="-405130">
              <a:lnSpc>
                <a:spcPct val="100000"/>
              </a:lnSpc>
              <a:spcBef>
                <a:spcPts val="31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than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100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privileges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available.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ts val="2570"/>
              </a:lnSpc>
              <a:spcBef>
                <a:spcPts val="86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administrator</a:t>
            </a:r>
            <a:r>
              <a:rPr sz="22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high-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level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system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57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privileges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tasks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such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as:</a:t>
            </a:r>
            <a:endParaRPr sz="2200">
              <a:latin typeface="Arial"/>
              <a:cs typeface="Arial"/>
            </a:endParaRPr>
          </a:p>
          <a:p>
            <a:pPr marL="932815" lvl="1" indent="-401955">
              <a:lnSpc>
                <a:spcPct val="100000"/>
              </a:lnSpc>
              <a:spcBef>
                <a:spcPts val="710"/>
              </a:spcBef>
              <a:buClr>
                <a:srgbClr val="FF3300"/>
              </a:buClr>
              <a:buFont typeface="Arial"/>
              <a:buChar char="–"/>
              <a:tabLst>
                <a:tab pos="932815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Creating</a:t>
            </a:r>
            <a:r>
              <a:rPr sz="20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20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users</a:t>
            </a:r>
            <a:endParaRPr sz="2000">
              <a:latin typeface="Arial"/>
              <a:cs typeface="Arial"/>
            </a:endParaRPr>
          </a:p>
          <a:p>
            <a:pPr marL="932815" lvl="1" indent="-401955">
              <a:lnSpc>
                <a:spcPct val="100000"/>
              </a:lnSpc>
              <a:spcBef>
                <a:spcPts val="695"/>
              </a:spcBef>
              <a:buClr>
                <a:srgbClr val="FF3300"/>
              </a:buClr>
              <a:buFont typeface="Arial"/>
              <a:buChar char="–"/>
              <a:tabLst>
                <a:tab pos="932815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Removing</a:t>
            </a: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users</a:t>
            </a:r>
            <a:endParaRPr sz="2000">
              <a:latin typeface="Arial"/>
              <a:cs typeface="Arial"/>
            </a:endParaRPr>
          </a:p>
          <a:p>
            <a:pPr marL="932815" lvl="1" indent="-401955">
              <a:lnSpc>
                <a:spcPct val="100000"/>
              </a:lnSpc>
              <a:spcBef>
                <a:spcPts val="720"/>
              </a:spcBef>
              <a:buClr>
                <a:srgbClr val="FF3300"/>
              </a:buClr>
              <a:buFont typeface="Arial"/>
              <a:buChar char="–"/>
              <a:tabLst>
                <a:tab pos="932815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Removing</a:t>
            </a:r>
            <a:r>
              <a:rPr sz="20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tables</a:t>
            </a:r>
            <a:endParaRPr sz="2000">
              <a:latin typeface="Arial"/>
              <a:cs typeface="Arial"/>
            </a:endParaRPr>
          </a:p>
          <a:p>
            <a:pPr marL="932815" lvl="1" indent="-401955">
              <a:lnSpc>
                <a:spcPct val="100000"/>
              </a:lnSpc>
              <a:spcBef>
                <a:spcPts val="695"/>
              </a:spcBef>
              <a:buClr>
                <a:srgbClr val="FF3300"/>
              </a:buClr>
              <a:buFont typeface="Arial"/>
              <a:buChar char="–"/>
              <a:tabLst>
                <a:tab pos="932815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Backing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up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tables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2390775">
              <a:lnSpc>
                <a:spcPct val="100000"/>
              </a:lnSpc>
              <a:spcBef>
                <a:spcPts val="110"/>
              </a:spcBef>
            </a:pPr>
            <a:r>
              <a:rPr dirty="0"/>
              <a:t>Creating</a:t>
            </a:r>
            <a:r>
              <a:rPr spc="-85" dirty="0"/>
              <a:t> </a:t>
            </a:r>
            <a:r>
              <a:rPr spc="-10" dirty="0"/>
              <a:t>Users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3211" y="1763725"/>
            <a:ext cx="6733540" cy="733425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4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DBA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creates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users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2200" b="1" spc="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Courier New"/>
                <a:cs typeface="Courier New"/>
              </a:rPr>
              <a:t>USER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statement.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11352" y="4139184"/>
            <a:ext cx="7516495" cy="1063625"/>
            <a:chOff x="911352" y="4139184"/>
            <a:chExt cx="7516495" cy="1063625"/>
          </a:xfrm>
        </p:grpSpPr>
        <p:sp>
          <p:nvSpPr>
            <p:cNvPr id="6" name="object 6"/>
            <p:cNvSpPr/>
            <p:nvPr/>
          </p:nvSpPr>
          <p:spPr>
            <a:xfrm>
              <a:off x="923544" y="4151376"/>
              <a:ext cx="7491730" cy="1039494"/>
            </a:xfrm>
            <a:custGeom>
              <a:avLst/>
              <a:gdLst/>
              <a:ahLst/>
              <a:cxnLst/>
              <a:rect l="l" t="t" r="r" b="b"/>
              <a:pathLst>
                <a:path w="7491730" h="1039495">
                  <a:moveTo>
                    <a:pt x="7491603" y="0"/>
                  </a:moveTo>
                  <a:lnTo>
                    <a:pt x="0" y="0"/>
                  </a:lnTo>
                  <a:lnTo>
                    <a:pt x="0" y="1039241"/>
                  </a:lnTo>
                  <a:lnTo>
                    <a:pt x="7491603" y="1039241"/>
                  </a:lnTo>
                  <a:lnTo>
                    <a:pt x="7491603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23544" y="4151376"/>
              <a:ext cx="7491730" cy="1039494"/>
            </a:xfrm>
            <a:custGeom>
              <a:avLst/>
              <a:gdLst/>
              <a:ahLst/>
              <a:cxnLst/>
              <a:rect l="l" t="t" r="r" b="b"/>
              <a:pathLst>
                <a:path w="7491730" h="1039495">
                  <a:moveTo>
                    <a:pt x="0" y="1039241"/>
                  </a:moveTo>
                  <a:lnTo>
                    <a:pt x="7491603" y="1039241"/>
                  </a:lnTo>
                  <a:lnTo>
                    <a:pt x="7491603" y="0"/>
                  </a:lnTo>
                  <a:lnTo>
                    <a:pt x="0" y="0"/>
                  </a:lnTo>
                  <a:lnTo>
                    <a:pt x="0" y="1039241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30528" y="4191965"/>
            <a:ext cx="2601595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774189" algn="l"/>
              </a:tabLst>
            </a:pPr>
            <a:r>
              <a:rPr sz="1800" b="1" dirty="0">
                <a:latin typeface="Courier New"/>
                <a:cs typeface="Courier New"/>
              </a:rPr>
              <a:t>CREATE</a:t>
            </a:r>
            <a:r>
              <a:rPr sz="1800" b="1" spc="-110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USER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20" dirty="0">
                <a:latin typeface="Courier New"/>
                <a:cs typeface="Courier New"/>
              </a:rPr>
              <a:t>scott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ourier New"/>
                <a:cs typeface="Courier New"/>
              </a:rPr>
              <a:t>IDENTIFIED</a:t>
            </a:r>
            <a:r>
              <a:rPr sz="1800" b="1" spc="-17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BYtiger;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b="1" dirty="0">
                <a:solidFill>
                  <a:srgbClr val="FF3300"/>
                </a:solidFill>
                <a:latin typeface="Courier New"/>
                <a:cs typeface="Courier New"/>
              </a:rPr>
              <a:t>User</a:t>
            </a:r>
            <a:r>
              <a:rPr sz="1800" b="1" spc="-35" dirty="0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3300"/>
                </a:solidFill>
                <a:latin typeface="Courier New"/>
                <a:cs typeface="Courier New"/>
              </a:rPr>
              <a:t>created.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08303" y="2935223"/>
            <a:ext cx="7519034" cy="670560"/>
            <a:chOff x="908303" y="2935223"/>
            <a:chExt cx="7519034" cy="670560"/>
          </a:xfrm>
        </p:grpSpPr>
        <p:sp>
          <p:nvSpPr>
            <p:cNvPr id="10" name="object 10"/>
            <p:cNvSpPr/>
            <p:nvPr/>
          </p:nvSpPr>
          <p:spPr>
            <a:xfrm>
              <a:off x="920495" y="2947415"/>
              <a:ext cx="7494905" cy="646430"/>
            </a:xfrm>
            <a:custGeom>
              <a:avLst/>
              <a:gdLst/>
              <a:ahLst/>
              <a:cxnLst/>
              <a:rect l="l" t="t" r="r" b="b"/>
              <a:pathLst>
                <a:path w="7494905" h="646429">
                  <a:moveTo>
                    <a:pt x="7494524" y="0"/>
                  </a:moveTo>
                  <a:lnTo>
                    <a:pt x="0" y="0"/>
                  </a:lnTo>
                  <a:lnTo>
                    <a:pt x="0" y="645922"/>
                  </a:lnTo>
                  <a:lnTo>
                    <a:pt x="7494524" y="645922"/>
                  </a:lnTo>
                  <a:lnTo>
                    <a:pt x="7494524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20495" y="2947415"/>
              <a:ext cx="7494905" cy="646430"/>
            </a:xfrm>
            <a:custGeom>
              <a:avLst/>
              <a:gdLst/>
              <a:ahLst/>
              <a:cxnLst/>
              <a:rect l="l" t="t" r="r" b="b"/>
              <a:pathLst>
                <a:path w="7494905" h="646429">
                  <a:moveTo>
                    <a:pt x="0" y="645922"/>
                  </a:moveTo>
                  <a:lnTo>
                    <a:pt x="7494524" y="645922"/>
                  </a:lnTo>
                  <a:lnTo>
                    <a:pt x="7494524" y="0"/>
                  </a:lnTo>
                  <a:lnTo>
                    <a:pt x="0" y="0"/>
                  </a:lnTo>
                  <a:lnTo>
                    <a:pt x="0" y="645922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20496" y="2947416"/>
            <a:ext cx="7494905" cy="646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505">
              <a:lnSpc>
                <a:spcPts val="2100"/>
              </a:lnSpc>
            </a:pPr>
            <a:r>
              <a:rPr sz="1800" b="1" dirty="0">
                <a:latin typeface="Courier New"/>
                <a:cs typeface="Courier New"/>
              </a:rPr>
              <a:t>CREATE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USER</a:t>
            </a:r>
            <a:r>
              <a:rPr sz="1800" b="1" spc="-110" dirty="0">
                <a:latin typeface="Courier New"/>
                <a:cs typeface="Courier New"/>
              </a:rPr>
              <a:t> </a:t>
            </a:r>
            <a:r>
              <a:rPr sz="1800" b="1" i="1" spc="-20" dirty="0">
                <a:latin typeface="Courier New"/>
                <a:cs typeface="Courier New"/>
              </a:rPr>
              <a:t>user</a:t>
            </a:r>
            <a:endParaRPr sz="1800">
              <a:latin typeface="Courier New"/>
              <a:cs typeface="Courier New"/>
            </a:endParaRPr>
          </a:p>
          <a:p>
            <a:pPr marL="103505">
              <a:lnSpc>
                <a:spcPct val="100000"/>
              </a:lnSpc>
              <a:tabLst>
                <a:tab pos="2289810" algn="l"/>
              </a:tabLst>
            </a:pPr>
            <a:r>
              <a:rPr sz="1800" b="1" dirty="0">
                <a:latin typeface="Courier New"/>
                <a:cs typeface="Courier New"/>
              </a:rPr>
              <a:t>IDENTIFIED</a:t>
            </a:r>
            <a:r>
              <a:rPr sz="1800" b="1" spc="-130" dirty="0">
                <a:latin typeface="Courier New"/>
                <a:cs typeface="Courier New"/>
              </a:rPr>
              <a:t> </a:t>
            </a:r>
            <a:r>
              <a:rPr sz="1800" b="1" spc="-25" dirty="0">
                <a:latin typeface="Courier New"/>
                <a:cs typeface="Courier New"/>
              </a:rPr>
              <a:t>BY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i="1" spc="-10" dirty="0">
                <a:latin typeface="Courier New"/>
                <a:cs typeface="Courier New"/>
              </a:rPr>
              <a:t>password</a:t>
            </a:r>
            <a:r>
              <a:rPr sz="1800" b="1" spc="-1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13-</a:t>
            </a:r>
            <a:r>
              <a:rPr spc="-25" dirty="0"/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490980">
              <a:lnSpc>
                <a:spcPct val="100000"/>
              </a:lnSpc>
              <a:spcBef>
                <a:spcPts val="110"/>
              </a:spcBef>
            </a:pPr>
            <a:r>
              <a:rPr dirty="0"/>
              <a:t>Changing</a:t>
            </a:r>
            <a:r>
              <a:rPr spc="-50" dirty="0"/>
              <a:t> </a:t>
            </a:r>
            <a:r>
              <a:rPr dirty="0"/>
              <a:t>Your</a:t>
            </a:r>
            <a:r>
              <a:rPr spc="-100" dirty="0"/>
              <a:t> </a:t>
            </a:r>
            <a:r>
              <a:rPr spc="-10" dirty="0"/>
              <a:t>Password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3211" y="1824304"/>
            <a:ext cx="7077709" cy="13900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17830" indent="-405130">
              <a:lnSpc>
                <a:spcPts val="2570"/>
              </a:lnSpc>
              <a:spcBef>
                <a:spcPts val="11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DBA</a:t>
            </a:r>
            <a:r>
              <a:rPr sz="22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creates</a:t>
            </a:r>
            <a:r>
              <a:rPr sz="22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account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initializes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57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password.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ts val="2510"/>
              </a:lnSpc>
              <a:spcBef>
                <a:spcPts val="57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change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2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password</a:t>
            </a:r>
            <a:r>
              <a:rPr sz="22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510"/>
              </a:lnSpc>
            </a:pP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ALTER</a:t>
            </a:r>
            <a:r>
              <a:rPr sz="2200" b="1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USER</a:t>
            </a:r>
            <a:r>
              <a:rPr sz="2200" b="1" spc="-6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statement.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20496" y="3870959"/>
            <a:ext cx="7507605" cy="1219200"/>
            <a:chOff x="920496" y="3870959"/>
            <a:chExt cx="7507605" cy="1219200"/>
          </a:xfrm>
        </p:grpSpPr>
        <p:sp>
          <p:nvSpPr>
            <p:cNvPr id="6" name="object 6"/>
            <p:cNvSpPr/>
            <p:nvPr/>
          </p:nvSpPr>
          <p:spPr>
            <a:xfrm>
              <a:off x="932688" y="3883151"/>
              <a:ext cx="7482840" cy="1195070"/>
            </a:xfrm>
            <a:custGeom>
              <a:avLst/>
              <a:gdLst/>
              <a:ahLst/>
              <a:cxnLst/>
              <a:rect l="l" t="t" r="r" b="b"/>
              <a:pathLst>
                <a:path w="7482840" h="1195070">
                  <a:moveTo>
                    <a:pt x="7482840" y="0"/>
                  </a:moveTo>
                  <a:lnTo>
                    <a:pt x="0" y="0"/>
                  </a:lnTo>
                  <a:lnTo>
                    <a:pt x="0" y="1194562"/>
                  </a:lnTo>
                  <a:lnTo>
                    <a:pt x="7482840" y="1194562"/>
                  </a:lnTo>
                  <a:lnTo>
                    <a:pt x="748284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2688" y="3883151"/>
              <a:ext cx="7482840" cy="1195070"/>
            </a:xfrm>
            <a:custGeom>
              <a:avLst/>
              <a:gdLst/>
              <a:ahLst/>
              <a:cxnLst/>
              <a:rect l="l" t="t" r="r" b="b"/>
              <a:pathLst>
                <a:path w="7482840" h="1195070">
                  <a:moveTo>
                    <a:pt x="0" y="1194562"/>
                  </a:moveTo>
                  <a:lnTo>
                    <a:pt x="7482840" y="1194562"/>
                  </a:lnTo>
                  <a:lnTo>
                    <a:pt x="7482840" y="0"/>
                  </a:lnTo>
                  <a:lnTo>
                    <a:pt x="0" y="0"/>
                  </a:lnTo>
                  <a:lnTo>
                    <a:pt x="0" y="1194562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32688" y="3883152"/>
            <a:ext cx="7482840" cy="1195070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06680" marR="4794885">
              <a:lnSpc>
                <a:spcPct val="101099"/>
              </a:lnSpc>
              <a:spcBef>
                <a:spcPts val="994"/>
              </a:spcBef>
            </a:pPr>
            <a:r>
              <a:rPr sz="1800" b="1" dirty="0">
                <a:latin typeface="Courier New"/>
                <a:cs typeface="Courier New"/>
              </a:rPr>
              <a:t>ALTER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USER</a:t>
            </a:r>
            <a:r>
              <a:rPr sz="1800" b="1" spc="-8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scott </a:t>
            </a:r>
            <a:r>
              <a:rPr sz="1800" b="1" dirty="0">
                <a:latin typeface="Courier New"/>
                <a:cs typeface="Courier New"/>
              </a:rPr>
              <a:t>IDENTIFIED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BY</a:t>
            </a:r>
            <a:r>
              <a:rPr sz="1800" b="1" spc="-170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lion;</a:t>
            </a:r>
            <a:endParaRPr sz="1800">
              <a:latin typeface="Courier New"/>
              <a:cs typeface="Courier New"/>
            </a:endParaRPr>
          </a:p>
          <a:p>
            <a:pPr marL="106680">
              <a:lnSpc>
                <a:spcPct val="100000"/>
              </a:lnSpc>
            </a:pPr>
            <a:r>
              <a:rPr sz="1800" b="1" dirty="0">
                <a:solidFill>
                  <a:srgbClr val="FF3300"/>
                </a:solidFill>
                <a:latin typeface="Courier New"/>
                <a:cs typeface="Courier New"/>
              </a:rPr>
              <a:t>User</a:t>
            </a:r>
            <a:r>
              <a:rPr sz="1800" b="1" spc="-40" dirty="0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3300"/>
                </a:solidFill>
                <a:latin typeface="Courier New"/>
                <a:cs typeface="Courier New"/>
              </a:rPr>
              <a:t>altered.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13-</a:t>
            </a:r>
            <a:r>
              <a:rPr spc="-25" dirty="0"/>
              <a:t>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689100">
              <a:lnSpc>
                <a:spcPct val="100000"/>
              </a:lnSpc>
              <a:spcBef>
                <a:spcPts val="110"/>
              </a:spcBef>
            </a:pPr>
            <a:r>
              <a:rPr dirty="0"/>
              <a:t>User</a:t>
            </a:r>
            <a:r>
              <a:rPr spc="-65" dirty="0"/>
              <a:t> </a:t>
            </a:r>
            <a:r>
              <a:rPr dirty="0"/>
              <a:t>System</a:t>
            </a:r>
            <a:r>
              <a:rPr spc="-30" dirty="0"/>
              <a:t> </a:t>
            </a:r>
            <a:r>
              <a:rPr spc="-10" dirty="0"/>
              <a:t>Privileges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20496" y="2624327"/>
            <a:ext cx="7507605" cy="667385"/>
            <a:chOff x="920496" y="2624327"/>
            <a:chExt cx="7507605" cy="667385"/>
          </a:xfrm>
        </p:grpSpPr>
        <p:sp>
          <p:nvSpPr>
            <p:cNvPr id="5" name="object 5"/>
            <p:cNvSpPr/>
            <p:nvPr/>
          </p:nvSpPr>
          <p:spPr>
            <a:xfrm>
              <a:off x="932688" y="2636519"/>
              <a:ext cx="7482840" cy="643255"/>
            </a:xfrm>
            <a:custGeom>
              <a:avLst/>
              <a:gdLst/>
              <a:ahLst/>
              <a:cxnLst/>
              <a:rect l="l" t="t" r="r" b="b"/>
              <a:pathLst>
                <a:path w="7482840" h="643254">
                  <a:moveTo>
                    <a:pt x="7482840" y="0"/>
                  </a:moveTo>
                  <a:lnTo>
                    <a:pt x="0" y="0"/>
                  </a:lnTo>
                  <a:lnTo>
                    <a:pt x="0" y="643001"/>
                  </a:lnTo>
                  <a:lnTo>
                    <a:pt x="7482840" y="643001"/>
                  </a:lnTo>
                  <a:lnTo>
                    <a:pt x="748284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2688" y="2636519"/>
              <a:ext cx="7482840" cy="643255"/>
            </a:xfrm>
            <a:custGeom>
              <a:avLst/>
              <a:gdLst/>
              <a:ahLst/>
              <a:cxnLst/>
              <a:rect l="l" t="t" r="r" b="b"/>
              <a:pathLst>
                <a:path w="7482840" h="643254">
                  <a:moveTo>
                    <a:pt x="0" y="643001"/>
                  </a:moveTo>
                  <a:lnTo>
                    <a:pt x="7482840" y="643001"/>
                  </a:lnTo>
                  <a:lnTo>
                    <a:pt x="7482840" y="0"/>
                  </a:lnTo>
                  <a:lnTo>
                    <a:pt x="0" y="0"/>
                  </a:lnTo>
                  <a:lnTo>
                    <a:pt x="0" y="64300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53820" y="1824304"/>
            <a:ext cx="7123430" cy="680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17830" indent="-405130">
              <a:lnSpc>
                <a:spcPts val="2570"/>
              </a:lnSpc>
              <a:spcBef>
                <a:spcPts val="11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Once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created,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DBA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grant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specific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57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privileges</a:t>
            </a:r>
            <a:r>
              <a:rPr sz="22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user.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13-</a:t>
            </a:r>
            <a:r>
              <a:rPr spc="-25" dirty="0"/>
              <a:t>7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32688" y="2636520"/>
            <a:ext cx="7482840" cy="643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680">
              <a:lnSpc>
                <a:spcPts val="2065"/>
              </a:lnSpc>
            </a:pPr>
            <a:r>
              <a:rPr sz="1800" b="1" dirty="0">
                <a:latin typeface="Courier New"/>
                <a:cs typeface="Courier New"/>
              </a:rPr>
              <a:t>GRANT</a:t>
            </a:r>
            <a:r>
              <a:rPr sz="1800" b="1" spc="-90" dirty="0">
                <a:latin typeface="Courier New"/>
                <a:cs typeface="Courier New"/>
              </a:rPr>
              <a:t> </a:t>
            </a:r>
            <a:r>
              <a:rPr sz="1800" b="1" i="1" dirty="0">
                <a:latin typeface="Courier New"/>
                <a:cs typeface="Courier New"/>
              </a:rPr>
              <a:t>privilege</a:t>
            </a:r>
            <a:r>
              <a:rPr sz="1800" b="1" i="1" spc="-8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[,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i="1" spc="-10" dirty="0">
                <a:latin typeface="Courier New"/>
                <a:cs typeface="Courier New"/>
              </a:rPr>
              <a:t>privilege</a:t>
            </a:r>
            <a:r>
              <a:rPr sz="1800" b="1" spc="-10" dirty="0">
                <a:latin typeface="Courier New"/>
                <a:cs typeface="Courier New"/>
              </a:rPr>
              <a:t>...]</a:t>
            </a:r>
            <a:endParaRPr sz="1800">
              <a:latin typeface="Courier New"/>
              <a:cs typeface="Courier New"/>
            </a:endParaRPr>
          </a:p>
          <a:p>
            <a:pPr marL="10668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TO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i="1" dirty="0">
                <a:latin typeface="Courier New"/>
                <a:cs typeface="Courier New"/>
              </a:rPr>
              <a:t>user</a:t>
            </a:r>
            <a:r>
              <a:rPr sz="1800" b="1" i="1" spc="-6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[,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i="1" dirty="0">
                <a:latin typeface="Courier New"/>
                <a:cs typeface="Courier New"/>
              </a:rPr>
              <a:t>user|</a:t>
            </a:r>
            <a:r>
              <a:rPr sz="1800" b="1" i="1" spc="-85" dirty="0">
                <a:latin typeface="Courier New"/>
                <a:cs typeface="Courier New"/>
              </a:rPr>
              <a:t> </a:t>
            </a:r>
            <a:r>
              <a:rPr sz="1800" b="1" i="1" dirty="0">
                <a:latin typeface="Courier New"/>
                <a:cs typeface="Courier New"/>
              </a:rPr>
              <a:t>role,</a:t>
            </a:r>
            <a:r>
              <a:rPr sz="1800" b="1" i="1" spc="-125" dirty="0">
                <a:latin typeface="Courier New"/>
                <a:cs typeface="Courier New"/>
              </a:rPr>
              <a:t> </a:t>
            </a:r>
            <a:r>
              <a:rPr sz="1800" b="1" i="1" spc="-10" dirty="0">
                <a:latin typeface="Courier New"/>
                <a:cs typeface="Courier New"/>
              </a:rPr>
              <a:t>PUBLIC</a:t>
            </a:r>
            <a:r>
              <a:rPr sz="1800" b="1" spc="-10" dirty="0">
                <a:latin typeface="Courier New"/>
                <a:cs typeface="Courier New"/>
              </a:rPr>
              <a:t>...];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3820" y="3453129"/>
            <a:ext cx="6880225" cy="26009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7830" indent="-405130">
              <a:lnSpc>
                <a:spcPts val="2570"/>
              </a:lnSpc>
              <a:spcBef>
                <a:spcPts val="10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2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r>
              <a:rPr sz="22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developer,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example,</a:t>
            </a:r>
            <a:r>
              <a:rPr sz="22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may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57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following</a:t>
            </a:r>
            <a:r>
              <a:rPr sz="22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22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privileges:</a:t>
            </a:r>
            <a:endParaRPr sz="2200">
              <a:latin typeface="Arial"/>
              <a:cs typeface="Arial"/>
            </a:endParaRPr>
          </a:p>
          <a:p>
            <a:pPr marL="933450" lvl="1" indent="-402590">
              <a:lnSpc>
                <a:spcPct val="100000"/>
              </a:lnSpc>
              <a:spcBef>
                <a:spcPts val="325"/>
              </a:spcBef>
              <a:buClr>
                <a:srgbClr val="FF3300"/>
              </a:buClr>
              <a:buFont typeface="Courier New"/>
              <a:buChar char="–"/>
              <a:tabLst>
                <a:tab pos="933450" algn="l"/>
              </a:tabLst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2000" b="1" spc="-1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ourier New"/>
                <a:cs typeface="Courier New"/>
              </a:rPr>
              <a:t>SESSION</a:t>
            </a:r>
            <a:endParaRPr sz="2000">
              <a:latin typeface="Courier New"/>
              <a:cs typeface="Courier New"/>
            </a:endParaRPr>
          </a:p>
          <a:p>
            <a:pPr marL="933450" lvl="1" indent="-402590">
              <a:lnSpc>
                <a:spcPct val="100000"/>
              </a:lnSpc>
              <a:spcBef>
                <a:spcPts val="695"/>
              </a:spcBef>
              <a:buClr>
                <a:srgbClr val="FF3300"/>
              </a:buClr>
              <a:buFont typeface="Courier New"/>
              <a:buChar char="–"/>
              <a:tabLst>
                <a:tab pos="933450" algn="l"/>
              </a:tabLst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2000" b="1" spc="-1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ourier New"/>
                <a:cs typeface="Courier New"/>
              </a:rPr>
              <a:t>TABLE</a:t>
            </a:r>
            <a:endParaRPr sz="2000">
              <a:latin typeface="Courier New"/>
              <a:cs typeface="Courier New"/>
            </a:endParaRPr>
          </a:p>
          <a:p>
            <a:pPr marL="933450" lvl="1" indent="-402590">
              <a:lnSpc>
                <a:spcPct val="100000"/>
              </a:lnSpc>
              <a:spcBef>
                <a:spcPts val="700"/>
              </a:spcBef>
              <a:buClr>
                <a:srgbClr val="FF3300"/>
              </a:buClr>
              <a:buFont typeface="Courier New"/>
              <a:buChar char="–"/>
              <a:tabLst>
                <a:tab pos="933450" algn="l"/>
              </a:tabLst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2000" b="1" spc="-1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ourier New"/>
                <a:cs typeface="Courier New"/>
              </a:rPr>
              <a:t>SEQUENCE</a:t>
            </a:r>
            <a:endParaRPr sz="2000">
              <a:latin typeface="Courier New"/>
              <a:cs typeface="Courier New"/>
            </a:endParaRPr>
          </a:p>
          <a:p>
            <a:pPr marL="933450" lvl="1" indent="-402590">
              <a:lnSpc>
                <a:spcPct val="100000"/>
              </a:lnSpc>
              <a:spcBef>
                <a:spcPts val="720"/>
              </a:spcBef>
              <a:buClr>
                <a:srgbClr val="FF3300"/>
              </a:buClr>
              <a:buFont typeface="Courier New"/>
              <a:buChar char="–"/>
              <a:tabLst>
                <a:tab pos="933450" algn="l"/>
              </a:tabLst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2000" b="1" spc="-1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Courier New"/>
                <a:cs typeface="Courier New"/>
              </a:rPr>
              <a:t>VIEW</a:t>
            </a:r>
            <a:endParaRPr sz="2000">
              <a:latin typeface="Courier New"/>
              <a:cs typeface="Courier New"/>
            </a:endParaRPr>
          </a:p>
          <a:p>
            <a:pPr marL="933450" lvl="1" indent="-402590">
              <a:lnSpc>
                <a:spcPct val="100000"/>
              </a:lnSpc>
              <a:spcBef>
                <a:spcPts val="695"/>
              </a:spcBef>
              <a:buClr>
                <a:srgbClr val="FF3300"/>
              </a:buClr>
              <a:buFont typeface="Courier New"/>
              <a:buChar char="–"/>
              <a:tabLst>
                <a:tab pos="933450" algn="l"/>
              </a:tabLst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2000" b="1" spc="-1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ourier New"/>
                <a:cs typeface="Courier New"/>
              </a:rPr>
              <a:t>PROCEDURE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341755">
              <a:lnSpc>
                <a:spcPct val="100000"/>
              </a:lnSpc>
              <a:spcBef>
                <a:spcPts val="110"/>
              </a:spcBef>
            </a:pPr>
            <a:r>
              <a:rPr dirty="0"/>
              <a:t>Granting</a:t>
            </a:r>
            <a:r>
              <a:rPr spc="-135" dirty="0"/>
              <a:t> </a:t>
            </a:r>
            <a:r>
              <a:rPr dirty="0"/>
              <a:t>System</a:t>
            </a:r>
            <a:r>
              <a:rPr spc="-5" dirty="0"/>
              <a:t> </a:t>
            </a:r>
            <a:r>
              <a:rPr spc="-10" dirty="0"/>
              <a:t>Privileges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3211" y="1817319"/>
            <a:ext cx="7063105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DBA</a:t>
            </a:r>
            <a:r>
              <a:rPr sz="22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grant a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specific</a:t>
            </a:r>
            <a:r>
              <a:rPr sz="22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2200" b="1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privileges.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20496" y="2511551"/>
            <a:ext cx="7635240" cy="1276985"/>
            <a:chOff x="920496" y="2511551"/>
            <a:chExt cx="7635240" cy="1276985"/>
          </a:xfrm>
        </p:grpSpPr>
        <p:sp>
          <p:nvSpPr>
            <p:cNvPr id="6" name="object 6"/>
            <p:cNvSpPr/>
            <p:nvPr/>
          </p:nvSpPr>
          <p:spPr>
            <a:xfrm>
              <a:off x="932688" y="2523743"/>
              <a:ext cx="7611109" cy="1252855"/>
            </a:xfrm>
            <a:custGeom>
              <a:avLst/>
              <a:gdLst/>
              <a:ahLst/>
              <a:cxnLst/>
              <a:rect l="l" t="t" r="r" b="b"/>
              <a:pathLst>
                <a:path w="7611109" h="1252854">
                  <a:moveTo>
                    <a:pt x="7610602" y="0"/>
                  </a:moveTo>
                  <a:lnTo>
                    <a:pt x="0" y="0"/>
                  </a:lnTo>
                  <a:lnTo>
                    <a:pt x="0" y="1252600"/>
                  </a:lnTo>
                  <a:lnTo>
                    <a:pt x="7610602" y="1252600"/>
                  </a:lnTo>
                  <a:lnTo>
                    <a:pt x="7610602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2688" y="2523743"/>
              <a:ext cx="7611109" cy="1252855"/>
            </a:xfrm>
            <a:custGeom>
              <a:avLst/>
              <a:gdLst/>
              <a:ahLst/>
              <a:cxnLst/>
              <a:rect l="l" t="t" r="r" b="b"/>
              <a:pathLst>
                <a:path w="7611109" h="1252854">
                  <a:moveTo>
                    <a:pt x="0" y="1252600"/>
                  </a:moveTo>
                  <a:lnTo>
                    <a:pt x="7610602" y="1252600"/>
                  </a:lnTo>
                  <a:lnTo>
                    <a:pt x="7610602" y="0"/>
                  </a:lnTo>
                  <a:lnTo>
                    <a:pt x="0" y="0"/>
                  </a:lnTo>
                  <a:lnTo>
                    <a:pt x="0" y="125260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39672" y="2533650"/>
            <a:ext cx="49034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56944" algn="l"/>
              </a:tabLst>
            </a:pPr>
            <a:r>
              <a:rPr sz="1800" b="1" spc="-10" dirty="0">
                <a:latin typeface="Courier New"/>
                <a:cs typeface="Courier New"/>
              </a:rPr>
              <a:t>GRANT</a:t>
            </a:r>
            <a:r>
              <a:rPr sz="1800" b="1" dirty="0">
                <a:latin typeface="Courier New"/>
                <a:cs typeface="Courier New"/>
              </a:rPr>
              <a:t>	create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session,</a:t>
            </a:r>
            <a:r>
              <a:rPr sz="1800" b="1" spc="-9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create</a:t>
            </a:r>
            <a:r>
              <a:rPr sz="1800" b="1" spc="-204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table,</a:t>
            </a:r>
            <a:endParaRPr sz="1800">
              <a:latin typeface="Courier New"/>
              <a:cs typeface="Courier New"/>
            </a:endParaRPr>
          </a:p>
          <a:p>
            <a:pPr marL="956944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create</a:t>
            </a:r>
            <a:r>
              <a:rPr sz="1800" b="1" spc="-15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sequence,</a:t>
            </a:r>
            <a:r>
              <a:rPr sz="1800" b="1" spc="-15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create</a:t>
            </a:r>
            <a:r>
              <a:rPr sz="1800" b="1" spc="-204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view</a:t>
            </a:r>
            <a:endParaRPr sz="1800">
              <a:latin typeface="Courier New"/>
              <a:cs typeface="Courier New"/>
            </a:endParaRPr>
          </a:p>
          <a:p>
            <a:pPr marR="2712085">
              <a:lnSpc>
                <a:spcPct val="100000"/>
              </a:lnSpc>
              <a:tabLst>
                <a:tab pos="956944" algn="l"/>
              </a:tabLst>
            </a:pPr>
            <a:r>
              <a:rPr sz="1800" b="1" spc="-25" dirty="0">
                <a:latin typeface="Courier New"/>
                <a:cs typeface="Courier New"/>
              </a:rPr>
              <a:t>TO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scott; </a:t>
            </a:r>
            <a:r>
              <a:rPr sz="1800" b="1" dirty="0">
                <a:solidFill>
                  <a:srgbClr val="FF3300"/>
                </a:solidFill>
                <a:latin typeface="Courier New"/>
                <a:cs typeface="Courier New"/>
              </a:rPr>
              <a:t>Grant</a:t>
            </a:r>
            <a:r>
              <a:rPr sz="1800" b="1" spc="-40" dirty="0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3300"/>
                </a:solidFill>
                <a:latin typeface="Courier New"/>
                <a:cs typeface="Courier New"/>
              </a:rPr>
              <a:t>succeeded.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13-</a:t>
            </a:r>
            <a:r>
              <a:rPr spc="-25" dirty="0"/>
              <a:t>8</a:t>
            </a:r>
          </a:p>
        </p:txBody>
      </p:sp>
    </p:spTree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2332990">
              <a:lnSpc>
                <a:spcPct val="100000"/>
              </a:lnSpc>
              <a:spcBef>
                <a:spcPts val="110"/>
              </a:spcBef>
            </a:pPr>
            <a:r>
              <a:rPr dirty="0"/>
              <a:t>What</a:t>
            </a:r>
            <a:r>
              <a:rPr spc="-35" dirty="0"/>
              <a:t> </a:t>
            </a:r>
            <a:r>
              <a:rPr dirty="0"/>
              <a:t>is</a:t>
            </a:r>
            <a:r>
              <a:rPr spc="-45" dirty="0"/>
              <a:t> </a:t>
            </a:r>
            <a:r>
              <a:rPr dirty="0"/>
              <a:t>a</a:t>
            </a:r>
            <a:r>
              <a:rPr spc="-55" dirty="0"/>
              <a:t> </a:t>
            </a:r>
            <a:r>
              <a:rPr spc="-20" dirty="0"/>
              <a:t>Role?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873496" y="2355976"/>
            <a:ext cx="2179320" cy="1673860"/>
            <a:chOff x="5873496" y="2355976"/>
            <a:chExt cx="2179320" cy="1673860"/>
          </a:xfrm>
        </p:grpSpPr>
        <p:sp>
          <p:nvSpPr>
            <p:cNvPr id="5" name="object 5"/>
            <p:cNvSpPr/>
            <p:nvPr/>
          </p:nvSpPr>
          <p:spPr>
            <a:xfrm>
              <a:off x="5873496" y="2453639"/>
              <a:ext cx="1161415" cy="697865"/>
            </a:xfrm>
            <a:custGeom>
              <a:avLst/>
              <a:gdLst/>
              <a:ahLst/>
              <a:cxnLst/>
              <a:rect l="l" t="t" r="r" b="b"/>
              <a:pathLst>
                <a:path w="1161415" h="697864">
                  <a:moveTo>
                    <a:pt x="24383" y="0"/>
                  </a:moveTo>
                  <a:lnTo>
                    <a:pt x="0" y="42672"/>
                  </a:lnTo>
                  <a:lnTo>
                    <a:pt x="1136777" y="697484"/>
                  </a:lnTo>
                  <a:lnTo>
                    <a:pt x="1161160" y="654812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F8A2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19544" y="2359151"/>
              <a:ext cx="1033144" cy="765175"/>
            </a:xfrm>
            <a:custGeom>
              <a:avLst/>
              <a:gdLst/>
              <a:ahLst/>
              <a:cxnLst/>
              <a:rect l="l" t="t" r="r" b="b"/>
              <a:pathLst>
                <a:path w="1033145" h="765175">
                  <a:moveTo>
                    <a:pt x="1002283" y="0"/>
                  </a:moveTo>
                  <a:lnTo>
                    <a:pt x="0" y="722249"/>
                  </a:lnTo>
                  <a:lnTo>
                    <a:pt x="30479" y="764921"/>
                  </a:lnTo>
                  <a:lnTo>
                    <a:pt x="1032763" y="42672"/>
                  </a:lnTo>
                  <a:lnTo>
                    <a:pt x="1002283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993636" y="2382011"/>
              <a:ext cx="0" cy="746760"/>
            </a:xfrm>
            <a:custGeom>
              <a:avLst/>
              <a:gdLst/>
              <a:ahLst/>
              <a:cxnLst/>
              <a:rect l="l" t="t" r="r" b="b"/>
              <a:pathLst>
                <a:path h="746760">
                  <a:moveTo>
                    <a:pt x="0" y="0"/>
                  </a:moveTo>
                  <a:lnTo>
                    <a:pt x="0" y="746760"/>
                  </a:lnTo>
                </a:path>
              </a:pathLst>
            </a:custGeom>
            <a:ln w="51816">
              <a:solidFill>
                <a:srgbClr val="9133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19800" y="3557015"/>
              <a:ext cx="2002155" cy="472440"/>
            </a:xfrm>
            <a:custGeom>
              <a:avLst/>
              <a:gdLst/>
              <a:ahLst/>
              <a:cxnLst/>
              <a:rect l="l" t="t" r="r" b="b"/>
              <a:pathLst>
                <a:path w="2002154" h="472439">
                  <a:moveTo>
                    <a:pt x="2002155" y="426720"/>
                  </a:moveTo>
                  <a:lnTo>
                    <a:pt x="1039368" y="0"/>
                  </a:lnTo>
                  <a:lnTo>
                    <a:pt x="1033513" y="12547"/>
                  </a:lnTo>
                  <a:lnTo>
                    <a:pt x="1033272" y="12204"/>
                  </a:lnTo>
                  <a:lnTo>
                    <a:pt x="1024788" y="18732"/>
                  </a:lnTo>
                  <a:lnTo>
                    <a:pt x="1008380" y="6096"/>
                  </a:lnTo>
                  <a:lnTo>
                    <a:pt x="999566" y="17830"/>
                  </a:lnTo>
                  <a:lnTo>
                    <a:pt x="996315" y="9144"/>
                  </a:lnTo>
                  <a:lnTo>
                    <a:pt x="0" y="417576"/>
                  </a:lnTo>
                  <a:lnTo>
                    <a:pt x="18288" y="466344"/>
                  </a:lnTo>
                  <a:lnTo>
                    <a:pt x="949401" y="84645"/>
                  </a:lnTo>
                  <a:lnTo>
                    <a:pt x="685800" y="435737"/>
                  </a:lnTo>
                  <a:lnTo>
                    <a:pt x="725424" y="466217"/>
                  </a:lnTo>
                  <a:lnTo>
                    <a:pt x="1018133" y="76352"/>
                  </a:lnTo>
                  <a:lnTo>
                    <a:pt x="1295146" y="457073"/>
                  </a:lnTo>
                  <a:lnTo>
                    <a:pt x="1334770" y="426593"/>
                  </a:lnTo>
                  <a:lnTo>
                    <a:pt x="1076515" y="71653"/>
                  </a:lnTo>
                  <a:lnTo>
                    <a:pt x="1980819" y="472440"/>
                  </a:lnTo>
                  <a:lnTo>
                    <a:pt x="2002155" y="426720"/>
                  </a:lnTo>
                  <a:close/>
                </a:path>
              </a:pathLst>
            </a:custGeom>
            <a:solidFill>
              <a:srgbClr val="E340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42888" y="3139439"/>
              <a:ext cx="1365250" cy="475615"/>
            </a:xfrm>
            <a:custGeom>
              <a:avLst/>
              <a:gdLst/>
              <a:ahLst/>
              <a:cxnLst/>
              <a:rect l="l" t="t" r="r" b="b"/>
              <a:pathLst>
                <a:path w="1365250" h="475614">
                  <a:moveTo>
                    <a:pt x="682497" y="0"/>
                  </a:moveTo>
                  <a:lnTo>
                    <a:pt x="612775" y="1270"/>
                  </a:lnTo>
                  <a:lnTo>
                    <a:pt x="545084" y="4825"/>
                  </a:lnTo>
                  <a:lnTo>
                    <a:pt x="479679" y="10668"/>
                  </a:lnTo>
                  <a:lnTo>
                    <a:pt x="416940" y="18669"/>
                  </a:lnTo>
                  <a:lnTo>
                    <a:pt x="357251" y="28701"/>
                  </a:lnTo>
                  <a:lnTo>
                    <a:pt x="300989" y="40639"/>
                  </a:lnTo>
                  <a:lnTo>
                    <a:pt x="248412" y="54356"/>
                  </a:lnTo>
                  <a:lnTo>
                    <a:pt x="200025" y="69596"/>
                  </a:lnTo>
                  <a:lnTo>
                    <a:pt x="155956" y="86487"/>
                  </a:lnTo>
                  <a:lnTo>
                    <a:pt x="116586" y="104775"/>
                  </a:lnTo>
                  <a:lnTo>
                    <a:pt x="82423" y="124460"/>
                  </a:lnTo>
                  <a:lnTo>
                    <a:pt x="30734" y="167005"/>
                  </a:lnTo>
                  <a:lnTo>
                    <a:pt x="3556" y="213360"/>
                  </a:lnTo>
                  <a:lnTo>
                    <a:pt x="0" y="237744"/>
                  </a:lnTo>
                  <a:lnTo>
                    <a:pt x="3556" y="262000"/>
                  </a:lnTo>
                  <a:lnTo>
                    <a:pt x="30734" y="308356"/>
                  </a:lnTo>
                  <a:lnTo>
                    <a:pt x="82423" y="350900"/>
                  </a:lnTo>
                  <a:lnTo>
                    <a:pt x="116586" y="370586"/>
                  </a:lnTo>
                  <a:lnTo>
                    <a:pt x="155956" y="388874"/>
                  </a:lnTo>
                  <a:lnTo>
                    <a:pt x="200025" y="405764"/>
                  </a:lnTo>
                  <a:lnTo>
                    <a:pt x="248412" y="421005"/>
                  </a:lnTo>
                  <a:lnTo>
                    <a:pt x="300989" y="434721"/>
                  </a:lnTo>
                  <a:lnTo>
                    <a:pt x="357251" y="446659"/>
                  </a:lnTo>
                  <a:lnTo>
                    <a:pt x="416940" y="456692"/>
                  </a:lnTo>
                  <a:lnTo>
                    <a:pt x="479679" y="464693"/>
                  </a:lnTo>
                  <a:lnTo>
                    <a:pt x="545084" y="470535"/>
                  </a:lnTo>
                  <a:lnTo>
                    <a:pt x="612775" y="474091"/>
                  </a:lnTo>
                  <a:lnTo>
                    <a:pt x="682497" y="475361"/>
                  </a:lnTo>
                  <a:lnTo>
                    <a:pt x="752347" y="474091"/>
                  </a:lnTo>
                  <a:lnTo>
                    <a:pt x="820038" y="470535"/>
                  </a:lnTo>
                  <a:lnTo>
                    <a:pt x="885443" y="464693"/>
                  </a:lnTo>
                  <a:lnTo>
                    <a:pt x="948182" y="456692"/>
                  </a:lnTo>
                  <a:lnTo>
                    <a:pt x="1007871" y="446659"/>
                  </a:lnTo>
                  <a:lnTo>
                    <a:pt x="1064133" y="434721"/>
                  </a:lnTo>
                  <a:lnTo>
                    <a:pt x="1116711" y="421005"/>
                  </a:lnTo>
                  <a:lnTo>
                    <a:pt x="1165097" y="405764"/>
                  </a:lnTo>
                  <a:lnTo>
                    <a:pt x="1209166" y="388874"/>
                  </a:lnTo>
                  <a:lnTo>
                    <a:pt x="1248537" y="370586"/>
                  </a:lnTo>
                  <a:lnTo>
                    <a:pt x="1282700" y="350900"/>
                  </a:lnTo>
                  <a:lnTo>
                    <a:pt x="1334389" y="308356"/>
                  </a:lnTo>
                  <a:lnTo>
                    <a:pt x="1361566" y="262000"/>
                  </a:lnTo>
                  <a:lnTo>
                    <a:pt x="1365122" y="237744"/>
                  </a:lnTo>
                  <a:lnTo>
                    <a:pt x="1361566" y="213360"/>
                  </a:lnTo>
                  <a:lnTo>
                    <a:pt x="1334389" y="167005"/>
                  </a:lnTo>
                  <a:lnTo>
                    <a:pt x="1282700" y="124460"/>
                  </a:lnTo>
                  <a:lnTo>
                    <a:pt x="1248537" y="104775"/>
                  </a:lnTo>
                  <a:lnTo>
                    <a:pt x="1209166" y="86487"/>
                  </a:lnTo>
                  <a:lnTo>
                    <a:pt x="1165097" y="69596"/>
                  </a:lnTo>
                  <a:lnTo>
                    <a:pt x="1116711" y="54356"/>
                  </a:lnTo>
                  <a:lnTo>
                    <a:pt x="1064133" y="40639"/>
                  </a:lnTo>
                  <a:lnTo>
                    <a:pt x="1007871" y="28701"/>
                  </a:lnTo>
                  <a:lnTo>
                    <a:pt x="948182" y="18669"/>
                  </a:lnTo>
                  <a:lnTo>
                    <a:pt x="885443" y="10668"/>
                  </a:lnTo>
                  <a:lnTo>
                    <a:pt x="820038" y="4825"/>
                  </a:lnTo>
                  <a:lnTo>
                    <a:pt x="752347" y="1270"/>
                  </a:lnTo>
                  <a:lnTo>
                    <a:pt x="6824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06312" y="3102863"/>
              <a:ext cx="1365250" cy="475615"/>
            </a:xfrm>
            <a:custGeom>
              <a:avLst/>
              <a:gdLst/>
              <a:ahLst/>
              <a:cxnLst/>
              <a:rect l="l" t="t" r="r" b="b"/>
              <a:pathLst>
                <a:path w="1365250" h="475614">
                  <a:moveTo>
                    <a:pt x="682497" y="0"/>
                  </a:moveTo>
                  <a:lnTo>
                    <a:pt x="612774" y="1270"/>
                  </a:lnTo>
                  <a:lnTo>
                    <a:pt x="545084" y="4825"/>
                  </a:lnTo>
                  <a:lnTo>
                    <a:pt x="479679" y="10668"/>
                  </a:lnTo>
                  <a:lnTo>
                    <a:pt x="416940" y="18669"/>
                  </a:lnTo>
                  <a:lnTo>
                    <a:pt x="357251" y="28701"/>
                  </a:lnTo>
                  <a:lnTo>
                    <a:pt x="300989" y="40639"/>
                  </a:lnTo>
                  <a:lnTo>
                    <a:pt x="248412" y="54356"/>
                  </a:lnTo>
                  <a:lnTo>
                    <a:pt x="200024" y="69596"/>
                  </a:lnTo>
                  <a:lnTo>
                    <a:pt x="155955" y="86487"/>
                  </a:lnTo>
                  <a:lnTo>
                    <a:pt x="116586" y="104775"/>
                  </a:lnTo>
                  <a:lnTo>
                    <a:pt x="82423" y="124460"/>
                  </a:lnTo>
                  <a:lnTo>
                    <a:pt x="30734" y="167005"/>
                  </a:lnTo>
                  <a:lnTo>
                    <a:pt x="3555" y="213360"/>
                  </a:lnTo>
                  <a:lnTo>
                    <a:pt x="0" y="237744"/>
                  </a:lnTo>
                  <a:lnTo>
                    <a:pt x="3555" y="262000"/>
                  </a:lnTo>
                  <a:lnTo>
                    <a:pt x="30734" y="308356"/>
                  </a:lnTo>
                  <a:lnTo>
                    <a:pt x="82423" y="350900"/>
                  </a:lnTo>
                  <a:lnTo>
                    <a:pt x="116586" y="370586"/>
                  </a:lnTo>
                  <a:lnTo>
                    <a:pt x="155955" y="388874"/>
                  </a:lnTo>
                  <a:lnTo>
                    <a:pt x="200024" y="405764"/>
                  </a:lnTo>
                  <a:lnTo>
                    <a:pt x="248412" y="421005"/>
                  </a:lnTo>
                  <a:lnTo>
                    <a:pt x="300989" y="434721"/>
                  </a:lnTo>
                  <a:lnTo>
                    <a:pt x="357251" y="446659"/>
                  </a:lnTo>
                  <a:lnTo>
                    <a:pt x="416940" y="456691"/>
                  </a:lnTo>
                  <a:lnTo>
                    <a:pt x="479679" y="464693"/>
                  </a:lnTo>
                  <a:lnTo>
                    <a:pt x="545084" y="470535"/>
                  </a:lnTo>
                  <a:lnTo>
                    <a:pt x="612774" y="474090"/>
                  </a:lnTo>
                  <a:lnTo>
                    <a:pt x="682497" y="475361"/>
                  </a:lnTo>
                  <a:lnTo>
                    <a:pt x="752347" y="474090"/>
                  </a:lnTo>
                  <a:lnTo>
                    <a:pt x="820038" y="470535"/>
                  </a:lnTo>
                  <a:lnTo>
                    <a:pt x="885443" y="464693"/>
                  </a:lnTo>
                  <a:lnTo>
                    <a:pt x="948182" y="456691"/>
                  </a:lnTo>
                  <a:lnTo>
                    <a:pt x="1007871" y="446659"/>
                  </a:lnTo>
                  <a:lnTo>
                    <a:pt x="1064133" y="434721"/>
                  </a:lnTo>
                  <a:lnTo>
                    <a:pt x="1116711" y="421005"/>
                  </a:lnTo>
                  <a:lnTo>
                    <a:pt x="1165097" y="405764"/>
                  </a:lnTo>
                  <a:lnTo>
                    <a:pt x="1209166" y="388874"/>
                  </a:lnTo>
                  <a:lnTo>
                    <a:pt x="1248537" y="370586"/>
                  </a:lnTo>
                  <a:lnTo>
                    <a:pt x="1282699" y="350900"/>
                  </a:lnTo>
                  <a:lnTo>
                    <a:pt x="1334389" y="308356"/>
                  </a:lnTo>
                  <a:lnTo>
                    <a:pt x="1361566" y="262000"/>
                  </a:lnTo>
                  <a:lnTo>
                    <a:pt x="1365122" y="237744"/>
                  </a:lnTo>
                  <a:lnTo>
                    <a:pt x="1361566" y="213360"/>
                  </a:lnTo>
                  <a:lnTo>
                    <a:pt x="1334389" y="167005"/>
                  </a:lnTo>
                  <a:lnTo>
                    <a:pt x="1282699" y="124460"/>
                  </a:lnTo>
                  <a:lnTo>
                    <a:pt x="1248537" y="104775"/>
                  </a:lnTo>
                  <a:lnTo>
                    <a:pt x="1209166" y="86487"/>
                  </a:lnTo>
                  <a:lnTo>
                    <a:pt x="1165097" y="69596"/>
                  </a:lnTo>
                  <a:lnTo>
                    <a:pt x="1116711" y="54356"/>
                  </a:lnTo>
                  <a:lnTo>
                    <a:pt x="1064133" y="40639"/>
                  </a:lnTo>
                  <a:lnTo>
                    <a:pt x="1007871" y="28701"/>
                  </a:lnTo>
                  <a:lnTo>
                    <a:pt x="948182" y="18669"/>
                  </a:lnTo>
                  <a:lnTo>
                    <a:pt x="885443" y="10668"/>
                  </a:lnTo>
                  <a:lnTo>
                    <a:pt x="820038" y="4825"/>
                  </a:lnTo>
                  <a:lnTo>
                    <a:pt x="752347" y="1270"/>
                  </a:lnTo>
                  <a:lnTo>
                    <a:pt x="682497" y="0"/>
                  </a:lnTo>
                  <a:close/>
                </a:path>
              </a:pathLst>
            </a:custGeom>
            <a:solidFill>
              <a:srgbClr val="FF66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673608" y="1478280"/>
            <a:ext cx="3426460" cy="3030220"/>
            <a:chOff x="673608" y="1478280"/>
            <a:chExt cx="3426460" cy="3030220"/>
          </a:xfrm>
        </p:grpSpPr>
        <p:sp>
          <p:nvSpPr>
            <p:cNvPr id="12" name="object 12"/>
            <p:cNvSpPr/>
            <p:nvPr/>
          </p:nvSpPr>
          <p:spPr>
            <a:xfrm>
              <a:off x="1421891" y="2586227"/>
              <a:ext cx="0" cy="1450975"/>
            </a:xfrm>
            <a:custGeom>
              <a:avLst/>
              <a:gdLst/>
              <a:ahLst/>
              <a:cxnLst/>
              <a:rect l="l" t="t" r="r" b="b"/>
              <a:pathLst>
                <a:path h="1450975">
                  <a:moveTo>
                    <a:pt x="0" y="0"/>
                  </a:moveTo>
                  <a:lnTo>
                    <a:pt x="0" y="1450721"/>
                  </a:lnTo>
                </a:path>
              </a:pathLst>
            </a:custGeom>
            <a:ln w="51816">
              <a:solidFill>
                <a:srgbClr val="F8A21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90927" y="2517647"/>
              <a:ext cx="362585" cy="1524000"/>
            </a:xfrm>
            <a:custGeom>
              <a:avLst/>
              <a:gdLst/>
              <a:ahLst/>
              <a:cxnLst/>
              <a:rect l="l" t="t" r="r" b="b"/>
              <a:pathLst>
                <a:path w="362585" h="1524000">
                  <a:moveTo>
                    <a:pt x="313563" y="0"/>
                  </a:moveTo>
                  <a:lnTo>
                    <a:pt x="0" y="1514856"/>
                  </a:lnTo>
                  <a:lnTo>
                    <a:pt x="48641" y="1524000"/>
                  </a:lnTo>
                  <a:lnTo>
                    <a:pt x="362204" y="9143"/>
                  </a:lnTo>
                  <a:lnTo>
                    <a:pt x="313563" y="0"/>
                  </a:lnTo>
                  <a:close/>
                </a:path>
              </a:pathLst>
            </a:custGeom>
            <a:solidFill>
              <a:srgbClr val="9133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84803" y="2607563"/>
              <a:ext cx="0" cy="1438910"/>
            </a:xfrm>
            <a:custGeom>
              <a:avLst/>
              <a:gdLst/>
              <a:ahLst/>
              <a:cxnLst/>
              <a:rect l="l" t="t" r="r" b="b"/>
              <a:pathLst>
                <a:path h="1438910">
                  <a:moveTo>
                    <a:pt x="0" y="0"/>
                  </a:moveTo>
                  <a:lnTo>
                    <a:pt x="0" y="1438402"/>
                  </a:lnTo>
                </a:path>
              </a:pathLst>
            </a:custGeom>
            <a:ln w="51816">
              <a:solidFill>
                <a:srgbClr val="DDDD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92936" y="2581655"/>
              <a:ext cx="2017395" cy="1496695"/>
            </a:xfrm>
            <a:custGeom>
              <a:avLst/>
              <a:gdLst/>
              <a:ahLst/>
              <a:cxnLst/>
              <a:rect l="l" t="t" r="r" b="b"/>
              <a:pathLst>
                <a:path w="2017395" h="1496695">
                  <a:moveTo>
                    <a:pt x="2017395" y="1456690"/>
                  </a:moveTo>
                  <a:lnTo>
                    <a:pt x="77685" y="37807"/>
                  </a:lnTo>
                  <a:lnTo>
                    <a:pt x="48768" y="6096"/>
                  </a:lnTo>
                  <a:lnTo>
                    <a:pt x="45720" y="0"/>
                  </a:lnTo>
                  <a:lnTo>
                    <a:pt x="0" y="24384"/>
                  </a:lnTo>
                  <a:lnTo>
                    <a:pt x="12877" y="50927"/>
                  </a:lnTo>
                  <a:lnTo>
                    <a:pt x="12192" y="51816"/>
                  </a:lnTo>
                  <a:lnTo>
                    <a:pt x="13919" y="53098"/>
                  </a:lnTo>
                  <a:lnTo>
                    <a:pt x="709803" y="1487043"/>
                  </a:lnTo>
                  <a:lnTo>
                    <a:pt x="755523" y="1462659"/>
                  </a:lnTo>
                  <a:lnTo>
                    <a:pt x="124942" y="163258"/>
                  </a:lnTo>
                  <a:lnTo>
                    <a:pt x="1337818" y="1493139"/>
                  </a:lnTo>
                  <a:lnTo>
                    <a:pt x="1374394" y="1459611"/>
                  </a:lnTo>
                  <a:lnTo>
                    <a:pt x="247332" y="223837"/>
                  </a:lnTo>
                  <a:lnTo>
                    <a:pt x="1986915" y="1496314"/>
                  </a:lnTo>
                  <a:lnTo>
                    <a:pt x="2017395" y="1456690"/>
                  </a:lnTo>
                  <a:close/>
                </a:path>
              </a:pathLst>
            </a:custGeom>
            <a:solidFill>
              <a:srgbClr val="F8A2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11224" y="2596895"/>
              <a:ext cx="1993264" cy="1466215"/>
            </a:xfrm>
            <a:custGeom>
              <a:avLst/>
              <a:gdLst/>
              <a:ahLst/>
              <a:cxnLst/>
              <a:rect l="l" t="t" r="r" b="b"/>
              <a:pathLst>
                <a:path w="1993264" h="1466214">
                  <a:moveTo>
                    <a:pt x="1993265" y="30480"/>
                  </a:moveTo>
                  <a:lnTo>
                    <a:pt x="1967865" y="18630"/>
                  </a:lnTo>
                  <a:lnTo>
                    <a:pt x="1947545" y="0"/>
                  </a:lnTo>
                  <a:lnTo>
                    <a:pt x="1947329" y="241"/>
                  </a:lnTo>
                  <a:lnTo>
                    <a:pt x="1947164" y="0"/>
                  </a:lnTo>
                  <a:lnTo>
                    <a:pt x="0" y="1405128"/>
                  </a:lnTo>
                  <a:lnTo>
                    <a:pt x="30480" y="1447800"/>
                  </a:lnTo>
                  <a:lnTo>
                    <a:pt x="1791868" y="176733"/>
                  </a:lnTo>
                  <a:lnTo>
                    <a:pt x="685800" y="1432433"/>
                  </a:lnTo>
                  <a:lnTo>
                    <a:pt x="722376" y="1465961"/>
                  </a:lnTo>
                  <a:lnTo>
                    <a:pt x="1886940" y="143852"/>
                  </a:lnTo>
                  <a:lnTo>
                    <a:pt x="1304544" y="1438529"/>
                  </a:lnTo>
                  <a:lnTo>
                    <a:pt x="1350264" y="1459865"/>
                  </a:lnTo>
                  <a:lnTo>
                    <a:pt x="1993265" y="3048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608" y="1478280"/>
              <a:ext cx="3425952" cy="3029712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179067" y="4697348"/>
            <a:ext cx="2488565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solidFill>
                  <a:srgbClr val="FFFFCC"/>
                </a:solidFill>
                <a:latin typeface="Arial"/>
                <a:cs typeface="Arial"/>
              </a:rPr>
              <a:t>Allocating</a:t>
            </a:r>
            <a:r>
              <a:rPr sz="2000" b="1" spc="-110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CC"/>
                </a:solidFill>
                <a:latin typeface="Arial"/>
                <a:cs typeface="Arial"/>
              </a:rPr>
              <a:t>privileges</a:t>
            </a:r>
            <a:endParaRPr sz="2000">
              <a:latin typeface="Arial"/>
              <a:cs typeface="Arial"/>
            </a:endParaRPr>
          </a:p>
          <a:p>
            <a:pPr marL="10160" algn="ctr">
              <a:lnSpc>
                <a:spcPct val="100000"/>
              </a:lnSpc>
            </a:pPr>
            <a:r>
              <a:rPr sz="2000" b="1" dirty="0">
                <a:solidFill>
                  <a:srgbClr val="FFFFCC"/>
                </a:solidFill>
                <a:latin typeface="Arial"/>
                <a:cs typeface="Arial"/>
              </a:rPr>
              <a:t>without</a:t>
            </a:r>
            <a:r>
              <a:rPr sz="2000" b="1" spc="-120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CC"/>
                </a:solidFill>
                <a:latin typeface="Arial"/>
                <a:cs typeface="Arial"/>
              </a:rPr>
              <a:t>a</a:t>
            </a:r>
            <a:r>
              <a:rPr sz="2000" b="1" spc="-35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FFFFCC"/>
                </a:solidFill>
                <a:latin typeface="Arial"/>
                <a:cs typeface="Arial"/>
              </a:rPr>
              <a:t>role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86120" y="4697348"/>
            <a:ext cx="2488565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solidFill>
                  <a:srgbClr val="FFFFCC"/>
                </a:solidFill>
                <a:latin typeface="Arial"/>
                <a:cs typeface="Arial"/>
              </a:rPr>
              <a:t>Allocating</a:t>
            </a:r>
            <a:r>
              <a:rPr sz="2000" b="1" spc="-110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CC"/>
                </a:solidFill>
                <a:latin typeface="Arial"/>
                <a:cs typeface="Arial"/>
              </a:rPr>
              <a:t>privileges</a:t>
            </a:r>
            <a:endParaRPr sz="2000">
              <a:latin typeface="Arial"/>
              <a:cs typeface="Arial"/>
            </a:endParaRPr>
          </a:p>
          <a:p>
            <a:pPr marL="7620" algn="ctr">
              <a:lnSpc>
                <a:spcPct val="100000"/>
              </a:lnSpc>
            </a:pPr>
            <a:r>
              <a:rPr sz="2000" b="1" dirty="0">
                <a:solidFill>
                  <a:srgbClr val="FFFFCC"/>
                </a:solidFill>
                <a:latin typeface="Arial"/>
                <a:cs typeface="Arial"/>
              </a:rPr>
              <a:t>with</a:t>
            </a:r>
            <a:r>
              <a:rPr sz="2000" b="1" spc="-75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CC"/>
                </a:solidFill>
                <a:latin typeface="Arial"/>
                <a:cs typeface="Arial"/>
              </a:rPr>
              <a:t>a</a:t>
            </a:r>
            <a:r>
              <a:rPr sz="2000" b="1" spc="-40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FFFFCC"/>
                </a:solidFill>
                <a:latin typeface="Arial"/>
                <a:cs typeface="Arial"/>
              </a:rPr>
              <a:t>role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37684" y="2205685"/>
            <a:ext cx="72771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solidFill>
                  <a:srgbClr val="FFFFCC"/>
                </a:solidFill>
                <a:latin typeface="Arial"/>
                <a:cs typeface="Arial"/>
              </a:rPr>
              <a:t>Users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48709" y="3183128"/>
            <a:ext cx="3333115" cy="1252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CC"/>
                </a:solidFill>
                <a:latin typeface="Arial"/>
                <a:cs typeface="Arial"/>
              </a:rPr>
              <a:t>Manager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65"/>
              </a:spcBef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solidFill>
                  <a:srgbClr val="FFFFCC"/>
                </a:solidFill>
                <a:latin typeface="Arial"/>
                <a:cs typeface="Arial"/>
              </a:rPr>
              <a:t>Privileges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205984" y="1478280"/>
            <a:ext cx="3426460" cy="2995930"/>
            <a:chOff x="5205984" y="1478280"/>
            <a:chExt cx="3426460" cy="2995930"/>
          </a:xfrm>
        </p:grpSpPr>
        <p:sp>
          <p:nvSpPr>
            <p:cNvPr id="23" name="object 23"/>
            <p:cNvSpPr/>
            <p:nvPr/>
          </p:nvSpPr>
          <p:spPr>
            <a:xfrm>
              <a:off x="5873496" y="3944112"/>
              <a:ext cx="381000" cy="530225"/>
            </a:xfrm>
            <a:custGeom>
              <a:avLst/>
              <a:gdLst/>
              <a:ahLst/>
              <a:cxnLst/>
              <a:rect l="l" t="t" r="r" b="b"/>
              <a:pathLst>
                <a:path w="381000" h="530225">
                  <a:moveTo>
                    <a:pt x="188975" y="0"/>
                  </a:moveTo>
                  <a:lnTo>
                    <a:pt x="0" y="264921"/>
                  </a:lnTo>
                  <a:lnTo>
                    <a:pt x="188975" y="529844"/>
                  </a:lnTo>
                  <a:lnTo>
                    <a:pt x="381000" y="264921"/>
                  </a:lnTo>
                  <a:lnTo>
                    <a:pt x="188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833872" y="3907536"/>
              <a:ext cx="381000" cy="530225"/>
            </a:xfrm>
            <a:custGeom>
              <a:avLst/>
              <a:gdLst/>
              <a:ahLst/>
              <a:cxnLst/>
              <a:rect l="l" t="t" r="r" b="b"/>
              <a:pathLst>
                <a:path w="381000" h="530225">
                  <a:moveTo>
                    <a:pt x="192024" y="0"/>
                  </a:moveTo>
                  <a:lnTo>
                    <a:pt x="0" y="264921"/>
                  </a:lnTo>
                  <a:lnTo>
                    <a:pt x="192024" y="529844"/>
                  </a:lnTo>
                  <a:lnTo>
                    <a:pt x="381000" y="264921"/>
                  </a:lnTo>
                  <a:lnTo>
                    <a:pt x="192024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836408" y="3944112"/>
              <a:ext cx="381000" cy="530225"/>
            </a:xfrm>
            <a:custGeom>
              <a:avLst/>
              <a:gdLst/>
              <a:ahLst/>
              <a:cxnLst/>
              <a:rect l="l" t="t" r="r" b="b"/>
              <a:pathLst>
                <a:path w="381000" h="530225">
                  <a:moveTo>
                    <a:pt x="188975" y="0"/>
                  </a:moveTo>
                  <a:lnTo>
                    <a:pt x="0" y="264921"/>
                  </a:lnTo>
                  <a:lnTo>
                    <a:pt x="188975" y="529844"/>
                  </a:lnTo>
                  <a:lnTo>
                    <a:pt x="381000" y="264921"/>
                  </a:lnTo>
                  <a:lnTo>
                    <a:pt x="188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796784" y="3907536"/>
              <a:ext cx="381000" cy="530225"/>
            </a:xfrm>
            <a:custGeom>
              <a:avLst/>
              <a:gdLst/>
              <a:ahLst/>
              <a:cxnLst/>
              <a:rect l="l" t="t" r="r" b="b"/>
              <a:pathLst>
                <a:path w="381000" h="530225">
                  <a:moveTo>
                    <a:pt x="192024" y="0"/>
                  </a:moveTo>
                  <a:lnTo>
                    <a:pt x="0" y="264921"/>
                  </a:lnTo>
                  <a:lnTo>
                    <a:pt x="192024" y="529844"/>
                  </a:lnTo>
                  <a:lnTo>
                    <a:pt x="381000" y="264921"/>
                  </a:lnTo>
                  <a:lnTo>
                    <a:pt x="192024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181088" y="3944112"/>
              <a:ext cx="381000" cy="530225"/>
            </a:xfrm>
            <a:custGeom>
              <a:avLst/>
              <a:gdLst/>
              <a:ahLst/>
              <a:cxnLst/>
              <a:rect l="l" t="t" r="r" b="b"/>
              <a:pathLst>
                <a:path w="381000" h="530225">
                  <a:moveTo>
                    <a:pt x="192023" y="0"/>
                  </a:moveTo>
                  <a:lnTo>
                    <a:pt x="0" y="264921"/>
                  </a:lnTo>
                  <a:lnTo>
                    <a:pt x="192023" y="529844"/>
                  </a:lnTo>
                  <a:lnTo>
                    <a:pt x="381000" y="264921"/>
                  </a:lnTo>
                  <a:lnTo>
                    <a:pt x="1920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144512" y="3907536"/>
              <a:ext cx="381000" cy="530225"/>
            </a:xfrm>
            <a:custGeom>
              <a:avLst/>
              <a:gdLst/>
              <a:ahLst/>
              <a:cxnLst/>
              <a:rect l="l" t="t" r="r" b="b"/>
              <a:pathLst>
                <a:path w="381000" h="530225">
                  <a:moveTo>
                    <a:pt x="188976" y="0"/>
                  </a:moveTo>
                  <a:lnTo>
                    <a:pt x="0" y="264921"/>
                  </a:lnTo>
                  <a:lnTo>
                    <a:pt x="188976" y="529844"/>
                  </a:lnTo>
                  <a:lnTo>
                    <a:pt x="381000" y="264921"/>
                  </a:lnTo>
                  <a:lnTo>
                    <a:pt x="188976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568440" y="3944112"/>
              <a:ext cx="381000" cy="530225"/>
            </a:xfrm>
            <a:custGeom>
              <a:avLst/>
              <a:gdLst/>
              <a:ahLst/>
              <a:cxnLst/>
              <a:rect l="l" t="t" r="r" b="b"/>
              <a:pathLst>
                <a:path w="381000" h="530225">
                  <a:moveTo>
                    <a:pt x="188975" y="0"/>
                  </a:moveTo>
                  <a:lnTo>
                    <a:pt x="0" y="264921"/>
                  </a:lnTo>
                  <a:lnTo>
                    <a:pt x="188975" y="529844"/>
                  </a:lnTo>
                  <a:lnTo>
                    <a:pt x="381000" y="264921"/>
                  </a:lnTo>
                  <a:lnTo>
                    <a:pt x="188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528816" y="3907536"/>
              <a:ext cx="381000" cy="530225"/>
            </a:xfrm>
            <a:custGeom>
              <a:avLst/>
              <a:gdLst/>
              <a:ahLst/>
              <a:cxnLst/>
              <a:rect l="l" t="t" r="r" b="b"/>
              <a:pathLst>
                <a:path w="381000" h="530225">
                  <a:moveTo>
                    <a:pt x="192024" y="0"/>
                  </a:moveTo>
                  <a:lnTo>
                    <a:pt x="0" y="264921"/>
                  </a:lnTo>
                  <a:lnTo>
                    <a:pt x="192024" y="529844"/>
                  </a:lnTo>
                  <a:lnTo>
                    <a:pt x="381000" y="264921"/>
                  </a:lnTo>
                  <a:lnTo>
                    <a:pt x="192024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73368" y="1490472"/>
              <a:ext cx="1097280" cy="127406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05984" y="1478280"/>
              <a:ext cx="1106424" cy="128016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34656" y="1490472"/>
              <a:ext cx="1097279" cy="1274064"/>
            </a:xfrm>
            <a:prstGeom prst="rect">
              <a:avLst/>
            </a:prstGeom>
          </p:spPr>
        </p:pic>
      </p:grp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13-</a:t>
            </a:r>
            <a:r>
              <a:rPr spc="-25" dirty="0"/>
              <a:t>9</a:t>
            </a:r>
          </a:p>
        </p:txBody>
      </p:sp>
    </p:spTree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10"/>
              </a:spcBef>
            </a:pPr>
            <a:r>
              <a:rPr dirty="0"/>
              <a:t>Creating</a:t>
            </a:r>
            <a:r>
              <a:rPr spc="-100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dirty="0"/>
              <a:t>Granting</a:t>
            </a:r>
            <a:r>
              <a:rPr spc="-85" dirty="0"/>
              <a:t> </a:t>
            </a:r>
            <a:r>
              <a:rPr dirty="0"/>
              <a:t>Privileges</a:t>
            </a:r>
            <a:r>
              <a:rPr spc="-8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a</a:t>
            </a:r>
            <a:r>
              <a:rPr spc="75" dirty="0"/>
              <a:t> </a:t>
            </a:r>
            <a:r>
              <a:rPr spc="-20" dirty="0"/>
              <a:t>Role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23544" y="2221992"/>
            <a:ext cx="7503795" cy="667385"/>
            <a:chOff x="923544" y="2221992"/>
            <a:chExt cx="7503795" cy="667385"/>
          </a:xfrm>
        </p:grpSpPr>
        <p:sp>
          <p:nvSpPr>
            <p:cNvPr id="5" name="object 5"/>
            <p:cNvSpPr/>
            <p:nvPr/>
          </p:nvSpPr>
          <p:spPr>
            <a:xfrm>
              <a:off x="935736" y="2234184"/>
              <a:ext cx="7479665" cy="643255"/>
            </a:xfrm>
            <a:custGeom>
              <a:avLst/>
              <a:gdLst/>
              <a:ahLst/>
              <a:cxnLst/>
              <a:rect l="l" t="t" r="r" b="b"/>
              <a:pathLst>
                <a:path w="7479665" h="643255">
                  <a:moveTo>
                    <a:pt x="7479283" y="0"/>
                  </a:moveTo>
                  <a:lnTo>
                    <a:pt x="0" y="0"/>
                  </a:lnTo>
                  <a:lnTo>
                    <a:pt x="0" y="643001"/>
                  </a:lnTo>
                  <a:lnTo>
                    <a:pt x="7479283" y="643001"/>
                  </a:lnTo>
                  <a:lnTo>
                    <a:pt x="7479283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5736" y="2234184"/>
              <a:ext cx="7479665" cy="643255"/>
            </a:xfrm>
            <a:custGeom>
              <a:avLst/>
              <a:gdLst/>
              <a:ahLst/>
              <a:cxnLst/>
              <a:rect l="l" t="t" r="r" b="b"/>
              <a:pathLst>
                <a:path w="7479665" h="643255">
                  <a:moveTo>
                    <a:pt x="0" y="643001"/>
                  </a:moveTo>
                  <a:lnTo>
                    <a:pt x="7479283" y="643001"/>
                  </a:lnTo>
                  <a:lnTo>
                    <a:pt x="7479283" y="0"/>
                  </a:lnTo>
                  <a:lnTo>
                    <a:pt x="0" y="0"/>
                  </a:lnTo>
                  <a:lnTo>
                    <a:pt x="0" y="64300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923544" y="3477767"/>
            <a:ext cx="7503795" cy="944880"/>
            <a:chOff x="923544" y="3477767"/>
            <a:chExt cx="7503795" cy="944880"/>
          </a:xfrm>
        </p:grpSpPr>
        <p:sp>
          <p:nvSpPr>
            <p:cNvPr id="8" name="object 8"/>
            <p:cNvSpPr/>
            <p:nvPr/>
          </p:nvSpPr>
          <p:spPr>
            <a:xfrm>
              <a:off x="935736" y="3489959"/>
              <a:ext cx="7479665" cy="920750"/>
            </a:xfrm>
            <a:custGeom>
              <a:avLst/>
              <a:gdLst/>
              <a:ahLst/>
              <a:cxnLst/>
              <a:rect l="l" t="t" r="r" b="b"/>
              <a:pathLst>
                <a:path w="7479665" h="920750">
                  <a:moveTo>
                    <a:pt x="7479283" y="0"/>
                  </a:moveTo>
                  <a:lnTo>
                    <a:pt x="0" y="0"/>
                  </a:lnTo>
                  <a:lnTo>
                    <a:pt x="0" y="920241"/>
                  </a:lnTo>
                  <a:lnTo>
                    <a:pt x="7479283" y="920241"/>
                  </a:lnTo>
                  <a:lnTo>
                    <a:pt x="7479283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5736" y="3489959"/>
              <a:ext cx="7479665" cy="920750"/>
            </a:xfrm>
            <a:custGeom>
              <a:avLst/>
              <a:gdLst/>
              <a:ahLst/>
              <a:cxnLst/>
              <a:rect l="l" t="t" r="r" b="b"/>
              <a:pathLst>
                <a:path w="7479665" h="920750">
                  <a:moveTo>
                    <a:pt x="0" y="920241"/>
                  </a:moveTo>
                  <a:lnTo>
                    <a:pt x="7479283" y="920241"/>
                  </a:lnTo>
                  <a:lnTo>
                    <a:pt x="7479283" y="0"/>
                  </a:lnTo>
                  <a:lnTo>
                    <a:pt x="0" y="0"/>
                  </a:lnTo>
                  <a:lnTo>
                    <a:pt x="0" y="92024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923544" y="4831079"/>
            <a:ext cx="7503795" cy="667385"/>
            <a:chOff x="923544" y="4831079"/>
            <a:chExt cx="7503795" cy="667385"/>
          </a:xfrm>
        </p:grpSpPr>
        <p:sp>
          <p:nvSpPr>
            <p:cNvPr id="11" name="object 11"/>
            <p:cNvSpPr/>
            <p:nvPr/>
          </p:nvSpPr>
          <p:spPr>
            <a:xfrm>
              <a:off x="935736" y="4843271"/>
              <a:ext cx="7479665" cy="643255"/>
            </a:xfrm>
            <a:custGeom>
              <a:avLst/>
              <a:gdLst/>
              <a:ahLst/>
              <a:cxnLst/>
              <a:rect l="l" t="t" r="r" b="b"/>
              <a:pathLst>
                <a:path w="7479665" h="643254">
                  <a:moveTo>
                    <a:pt x="7479283" y="0"/>
                  </a:moveTo>
                  <a:lnTo>
                    <a:pt x="0" y="0"/>
                  </a:lnTo>
                  <a:lnTo>
                    <a:pt x="0" y="643000"/>
                  </a:lnTo>
                  <a:lnTo>
                    <a:pt x="7479283" y="643000"/>
                  </a:lnTo>
                  <a:lnTo>
                    <a:pt x="7479283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35736" y="4843271"/>
              <a:ext cx="7479665" cy="643255"/>
            </a:xfrm>
            <a:custGeom>
              <a:avLst/>
              <a:gdLst/>
              <a:ahLst/>
              <a:cxnLst/>
              <a:rect l="l" t="t" r="r" b="b"/>
              <a:pathLst>
                <a:path w="7479665" h="643254">
                  <a:moveTo>
                    <a:pt x="0" y="643000"/>
                  </a:moveTo>
                  <a:lnTo>
                    <a:pt x="7479283" y="643000"/>
                  </a:lnTo>
                  <a:lnTo>
                    <a:pt x="7479283" y="0"/>
                  </a:lnTo>
                  <a:lnTo>
                    <a:pt x="0" y="0"/>
                  </a:lnTo>
                  <a:lnTo>
                    <a:pt x="0" y="64300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53820" y="1817877"/>
            <a:ext cx="212661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7830" indent="-405130">
              <a:lnSpc>
                <a:spcPct val="100000"/>
              </a:lnSpc>
              <a:spcBef>
                <a:spcPts val="10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role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13-</a:t>
            </a:r>
            <a:r>
              <a:rPr spc="-25" dirty="0"/>
              <a:t>10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35736" y="2234183"/>
            <a:ext cx="7479665" cy="643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680">
              <a:lnSpc>
                <a:spcPts val="2080"/>
              </a:lnSpc>
            </a:pPr>
            <a:r>
              <a:rPr sz="1800" b="1" dirty="0">
                <a:latin typeface="Courier New"/>
                <a:cs typeface="Courier New"/>
              </a:rPr>
              <a:t>CREATE</a:t>
            </a:r>
            <a:r>
              <a:rPr sz="1800" b="1" spc="-8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ROLE</a:t>
            </a:r>
            <a:r>
              <a:rPr sz="1800" b="1" spc="-19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manager;</a:t>
            </a:r>
            <a:endParaRPr sz="1800">
              <a:latin typeface="Courier New"/>
              <a:cs typeface="Courier New"/>
            </a:endParaRPr>
          </a:p>
          <a:p>
            <a:pPr marL="106680">
              <a:lnSpc>
                <a:spcPct val="100000"/>
              </a:lnSpc>
            </a:pPr>
            <a:r>
              <a:rPr sz="1800" b="1" dirty="0">
                <a:solidFill>
                  <a:srgbClr val="FF3300"/>
                </a:solidFill>
                <a:latin typeface="Courier New"/>
                <a:cs typeface="Courier New"/>
              </a:rPr>
              <a:t>Role</a:t>
            </a:r>
            <a:r>
              <a:rPr sz="1800" b="1" spc="-35" dirty="0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3300"/>
                </a:solidFill>
                <a:latin typeface="Courier New"/>
                <a:cs typeface="Courier New"/>
              </a:rPr>
              <a:t>created.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53820" y="3086879"/>
            <a:ext cx="4032250" cy="1721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7160" indent="-133350">
              <a:lnSpc>
                <a:spcPts val="3035"/>
              </a:lnSpc>
              <a:buClr>
                <a:srgbClr val="FF3300"/>
              </a:buClr>
              <a:buSzPct val="122727"/>
              <a:buFont typeface="Arial"/>
              <a:buChar char="•"/>
              <a:tabLst>
                <a:tab pos="13716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Grant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privileges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role</a:t>
            </a:r>
            <a:endParaRPr sz="22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15"/>
              </a:spcBef>
              <a:tabLst>
                <a:tab pos="3744595" algn="l"/>
              </a:tabLst>
            </a:pPr>
            <a:r>
              <a:rPr sz="1800" b="1" dirty="0">
                <a:latin typeface="Courier New"/>
                <a:cs typeface="Courier New"/>
              </a:rPr>
              <a:t>create</a:t>
            </a:r>
            <a:r>
              <a:rPr sz="1800" b="1" spc="-114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table,</a:t>
            </a:r>
            <a:r>
              <a:rPr sz="1800" b="1" spc="-11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create</a:t>
            </a:r>
            <a:r>
              <a:rPr sz="1800" b="1" spc="-130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view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25" dirty="0">
                <a:latin typeface="Courier New"/>
                <a:cs typeface="Courier New"/>
              </a:rPr>
              <a:t>TO</a:t>
            </a:r>
            <a:endParaRPr sz="1800">
              <a:latin typeface="Courier New"/>
              <a:cs typeface="Courier New"/>
            </a:endParaRPr>
          </a:p>
          <a:p>
            <a:pPr marL="88900">
              <a:lnSpc>
                <a:spcPct val="100000"/>
              </a:lnSpc>
              <a:spcBef>
                <a:spcPts val="120"/>
              </a:spcBef>
            </a:pPr>
            <a:r>
              <a:rPr sz="1800" b="1" spc="-10" dirty="0">
                <a:latin typeface="Courier New"/>
                <a:cs typeface="Courier New"/>
              </a:rPr>
              <a:t>manager;</a:t>
            </a:r>
            <a:endParaRPr sz="1800">
              <a:latin typeface="Courier New"/>
              <a:cs typeface="Courier New"/>
            </a:endParaRPr>
          </a:p>
          <a:p>
            <a:pPr marL="88900">
              <a:lnSpc>
                <a:spcPct val="100000"/>
              </a:lnSpc>
            </a:pPr>
            <a:r>
              <a:rPr sz="1800" b="1" dirty="0">
                <a:solidFill>
                  <a:srgbClr val="FF3300"/>
                </a:solidFill>
                <a:latin typeface="Courier New"/>
                <a:cs typeface="Courier New"/>
              </a:rPr>
              <a:t>Grant</a:t>
            </a:r>
            <a:r>
              <a:rPr sz="1800" b="1" spc="-40" dirty="0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3300"/>
                </a:solidFill>
                <a:latin typeface="Courier New"/>
                <a:cs typeface="Courier New"/>
              </a:rPr>
              <a:t>succeeded.</a:t>
            </a:r>
            <a:endParaRPr sz="1800">
              <a:latin typeface="Courier New"/>
              <a:cs typeface="Courier New"/>
            </a:endParaRPr>
          </a:p>
          <a:p>
            <a:pPr marL="417830" indent="-405130">
              <a:lnSpc>
                <a:spcPct val="100000"/>
              </a:lnSpc>
              <a:spcBef>
                <a:spcPts val="1040"/>
              </a:spcBef>
              <a:buClr>
                <a:srgbClr val="FF3300"/>
              </a:buClr>
              <a:buSzPct val="122727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Grant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role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users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35736" y="4843271"/>
            <a:ext cx="7479665" cy="643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680">
              <a:lnSpc>
                <a:spcPts val="2110"/>
              </a:lnSpc>
            </a:pPr>
            <a:r>
              <a:rPr sz="1800" b="1" dirty="0">
                <a:latin typeface="Courier New"/>
                <a:cs typeface="Courier New"/>
              </a:rPr>
              <a:t>GRANT</a:t>
            </a:r>
            <a:r>
              <a:rPr sz="1800" b="1" spc="-9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manager</a:t>
            </a:r>
            <a:r>
              <a:rPr sz="1800" b="1" spc="-8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TO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DEHAAN,</a:t>
            </a:r>
            <a:r>
              <a:rPr sz="1800" b="1" spc="-12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KOCHHAR;</a:t>
            </a:r>
            <a:endParaRPr sz="1800">
              <a:latin typeface="Courier New"/>
              <a:cs typeface="Courier New"/>
            </a:endParaRPr>
          </a:p>
          <a:p>
            <a:pPr marL="106680">
              <a:lnSpc>
                <a:spcPct val="100000"/>
              </a:lnSpc>
            </a:pPr>
            <a:r>
              <a:rPr sz="1800" b="1" dirty="0">
                <a:solidFill>
                  <a:srgbClr val="FF3300"/>
                </a:solidFill>
                <a:latin typeface="Courier New"/>
                <a:cs typeface="Courier New"/>
              </a:rPr>
              <a:t>Grant</a:t>
            </a:r>
            <a:r>
              <a:rPr sz="1800" b="1" spc="-50" dirty="0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3300"/>
                </a:solidFill>
                <a:latin typeface="Courier New"/>
                <a:cs typeface="Courier New"/>
              </a:rPr>
              <a:t>succeeded.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152144" y="1402080"/>
            <a:ext cx="6870065" cy="4651375"/>
            <a:chOff x="1152144" y="1402080"/>
            <a:chExt cx="6870065" cy="4651375"/>
          </a:xfrm>
        </p:grpSpPr>
        <p:sp>
          <p:nvSpPr>
            <p:cNvPr id="4" name="object 4"/>
            <p:cNvSpPr/>
            <p:nvPr/>
          </p:nvSpPr>
          <p:spPr>
            <a:xfrm>
              <a:off x="1164336" y="1414272"/>
              <a:ext cx="6845934" cy="4626610"/>
            </a:xfrm>
            <a:custGeom>
              <a:avLst/>
              <a:gdLst/>
              <a:ahLst/>
              <a:cxnLst/>
              <a:rect l="l" t="t" r="r" b="b"/>
              <a:pathLst>
                <a:path w="6845934" h="4626610">
                  <a:moveTo>
                    <a:pt x="0" y="4626483"/>
                  </a:moveTo>
                  <a:lnTo>
                    <a:pt x="6845681" y="4626483"/>
                  </a:lnTo>
                  <a:lnTo>
                    <a:pt x="6845681" y="0"/>
                  </a:lnTo>
                  <a:lnTo>
                    <a:pt x="0" y="0"/>
                  </a:lnTo>
                  <a:lnTo>
                    <a:pt x="0" y="4626483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64336" y="1414272"/>
              <a:ext cx="1934210" cy="761365"/>
            </a:xfrm>
            <a:custGeom>
              <a:avLst/>
              <a:gdLst/>
              <a:ahLst/>
              <a:cxnLst/>
              <a:rect l="l" t="t" r="r" b="b"/>
              <a:pathLst>
                <a:path w="1934210" h="761364">
                  <a:moveTo>
                    <a:pt x="0" y="760920"/>
                  </a:moveTo>
                  <a:lnTo>
                    <a:pt x="1934209" y="760920"/>
                  </a:lnTo>
                  <a:lnTo>
                    <a:pt x="1934209" y="0"/>
                  </a:lnTo>
                  <a:lnTo>
                    <a:pt x="0" y="0"/>
                  </a:lnTo>
                  <a:lnTo>
                    <a:pt x="0" y="76092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64336" y="1414272"/>
          <a:ext cx="6848473" cy="46234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2310"/>
                <a:gridCol w="995680"/>
                <a:gridCol w="949959"/>
                <a:gridCol w="1375410"/>
                <a:gridCol w="1555114"/>
              </a:tblGrid>
              <a:tr h="787400">
                <a:tc>
                  <a:txBody>
                    <a:bodyPr/>
                    <a:lstStyle/>
                    <a:p>
                      <a:pPr marL="106680" marR="80010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Object Privilege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R w="76200">
                      <a:solidFill>
                        <a:srgbClr val="000000"/>
                      </a:solidFill>
                      <a:prstDash val="solid"/>
                    </a:lnR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93040">
                        <a:lnSpc>
                          <a:spcPct val="100000"/>
                        </a:lnSpc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Table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68910">
                        <a:lnSpc>
                          <a:spcPct val="100000"/>
                        </a:lnSpc>
                      </a:pPr>
                      <a:r>
                        <a:rPr sz="2000" b="1" spc="-20" dirty="0">
                          <a:latin typeface="Arial"/>
                          <a:cs typeface="Arial"/>
                        </a:rPr>
                        <a:t>View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Sequence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33350">
                        <a:lnSpc>
                          <a:spcPct val="100000"/>
                        </a:lnSpc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Procedure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  <a:tr h="452120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000" b="1" spc="-10" dirty="0">
                          <a:latin typeface="Courier New"/>
                          <a:cs typeface="Courier New"/>
                        </a:rPr>
                        <a:t>ALTER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5875" marB="0">
                    <a:lnR w="7620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R="4127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spc="-50" dirty="0">
                          <a:latin typeface="Symbol"/>
                          <a:cs typeface="Symbol"/>
                        </a:rPr>
                        <a:t></a:t>
                      </a:r>
                      <a:endParaRPr sz="2000">
                        <a:latin typeface="Symbol"/>
                        <a:cs typeface="Symbol"/>
                      </a:endParaRPr>
                    </a:p>
                  </a:txBody>
                  <a:tcPr marL="0" marR="0" marT="40005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R="29781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spc="-50" dirty="0">
                          <a:latin typeface="Symbol"/>
                          <a:cs typeface="Symbol"/>
                        </a:rPr>
                        <a:t></a:t>
                      </a:r>
                      <a:endParaRPr sz="2000">
                        <a:latin typeface="Symbol"/>
                        <a:cs typeface="Symbol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571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  <a:tr h="459740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000" b="1" spc="-10" dirty="0">
                          <a:latin typeface="Courier New"/>
                          <a:cs typeface="Courier New"/>
                        </a:rPr>
                        <a:t>DELETE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R w="762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R="41910"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spc="-50" dirty="0">
                          <a:latin typeface="Symbol"/>
                          <a:cs typeface="Symbol"/>
                        </a:rPr>
                        <a:t></a:t>
                      </a:r>
                      <a:endParaRPr sz="2000">
                        <a:latin typeface="Symbol"/>
                        <a:cs typeface="Symbol"/>
                      </a:endParaRPr>
                    </a:p>
                  </a:txBody>
                  <a:tcPr marL="0" marR="0" marT="75565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spc="-50" dirty="0">
                          <a:latin typeface="Symbol"/>
                          <a:cs typeface="Symbol"/>
                        </a:rPr>
                        <a:t></a:t>
                      </a:r>
                      <a:endParaRPr sz="2000">
                        <a:latin typeface="Symbol"/>
                        <a:cs typeface="Symbol"/>
                      </a:endParaRPr>
                    </a:p>
                  </a:txBody>
                  <a:tcPr marL="0" marR="0" marT="755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  <a:tr h="514984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000" b="1" spc="-10" dirty="0">
                          <a:latin typeface="Courier New"/>
                          <a:cs typeface="Courier New"/>
                        </a:rPr>
                        <a:t>EXECUTE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78105" marB="0">
                    <a:lnR w="762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R="299085"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2000" spc="-50" dirty="0">
                          <a:latin typeface="Symbol"/>
                          <a:cs typeface="Symbol"/>
                        </a:rPr>
                        <a:t></a:t>
                      </a:r>
                      <a:endParaRPr sz="2000">
                        <a:latin typeface="Symbol"/>
                        <a:cs typeface="Symbol"/>
                      </a:endParaRPr>
                    </a:p>
                  </a:txBody>
                  <a:tcPr marL="0" marR="0" marT="10287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  <a:tr h="471805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b="1" spc="-10" dirty="0">
                          <a:latin typeface="Courier New"/>
                          <a:cs typeface="Courier New"/>
                        </a:rPr>
                        <a:t>INDEX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47625" marB="0">
                    <a:lnR w="762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8445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000" spc="-50" dirty="0">
                          <a:latin typeface="Symbol"/>
                          <a:cs typeface="Symbol"/>
                        </a:rPr>
                        <a:t></a:t>
                      </a:r>
                      <a:endParaRPr sz="2000">
                        <a:latin typeface="Symbol"/>
                        <a:cs typeface="Symbol"/>
                      </a:endParaRPr>
                    </a:p>
                  </a:txBody>
                  <a:tcPr marL="0" marR="0" marT="7239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  <a:tr h="484505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2000" b="1" spc="-10" dirty="0">
                          <a:latin typeface="Courier New"/>
                          <a:cs typeface="Courier New"/>
                        </a:rPr>
                        <a:t>INSERT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R w="762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2000" spc="-50" dirty="0">
                          <a:latin typeface="Symbol"/>
                          <a:cs typeface="Symbol"/>
                        </a:rPr>
                        <a:t></a:t>
                      </a:r>
                      <a:endParaRPr sz="2000">
                        <a:latin typeface="Symbol"/>
                        <a:cs typeface="Symbol"/>
                      </a:endParaRPr>
                    </a:p>
                  </a:txBody>
                  <a:tcPr marL="0" marR="0" marT="8763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2000" spc="-50" dirty="0">
                          <a:latin typeface="Symbol"/>
                          <a:cs typeface="Symbol"/>
                        </a:rPr>
                        <a:t></a:t>
                      </a:r>
                      <a:endParaRPr sz="2000">
                        <a:latin typeface="Symbol"/>
                        <a:cs typeface="Symbol"/>
                      </a:endParaRPr>
                    </a:p>
                  </a:txBody>
                  <a:tcPr marL="0" marR="0" marT="876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  <a:tr h="478155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000" b="1" spc="-10" dirty="0">
                          <a:latin typeface="Courier New"/>
                          <a:cs typeface="Courier New"/>
                        </a:rPr>
                        <a:t>REFERENCES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66675" marB="0">
                    <a:lnR w="762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spc="-50" dirty="0">
                          <a:latin typeface="Symbol"/>
                          <a:cs typeface="Symbol"/>
                        </a:rPr>
                        <a:t></a:t>
                      </a:r>
                      <a:endParaRPr sz="2000">
                        <a:latin typeface="Symbol"/>
                        <a:cs typeface="Symbol"/>
                      </a:endParaRPr>
                    </a:p>
                  </a:txBody>
                  <a:tcPr marL="0" marR="0" marT="90805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spc="-50" dirty="0">
                          <a:latin typeface="Symbol"/>
                          <a:cs typeface="Symbol"/>
                        </a:rPr>
                        <a:t></a:t>
                      </a:r>
                      <a:endParaRPr sz="2000">
                        <a:latin typeface="Symbol"/>
                        <a:cs typeface="Symbol"/>
                      </a:endParaRPr>
                    </a:p>
                  </a:txBody>
                  <a:tcPr marL="0" marR="0" marT="908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  <a:tr h="474980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000" b="1" spc="-10" dirty="0">
                          <a:latin typeface="Courier New"/>
                          <a:cs typeface="Courier New"/>
                        </a:rPr>
                        <a:t>SELECT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76200" marB="0">
                    <a:lnR w="762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8445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2000" spc="-50" dirty="0">
                          <a:latin typeface="Symbol"/>
                          <a:cs typeface="Symbol"/>
                        </a:rPr>
                        <a:t></a:t>
                      </a:r>
                      <a:endParaRPr sz="2000">
                        <a:latin typeface="Symbol"/>
                        <a:cs typeface="Symbol"/>
                      </a:endParaRPr>
                    </a:p>
                  </a:txBody>
                  <a:tcPr marL="0" marR="0" marT="10033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2000" spc="-50" dirty="0">
                          <a:latin typeface="Symbol"/>
                          <a:cs typeface="Symbol"/>
                        </a:rPr>
                        <a:t></a:t>
                      </a:r>
                      <a:endParaRPr sz="2000">
                        <a:latin typeface="Symbol"/>
                        <a:cs typeface="Symbol"/>
                      </a:endParaRPr>
                    </a:p>
                  </a:txBody>
                  <a:tcPr marL="0" marR="0" marT="1003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R="29781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2000" spc="-50" dirty="0">
                          <a:latin typeface="Symbol"/>
                          <a:cs typeface="Symbol"/>
                        </a:rPr>
                        <a:t></a:t>
                      </a:r>
                      <a:endParaRPr sz="2000">
                        <a:latin typeface="Symbol"/>
                        <a:cs typeface="Symbol"/>
                      </a:endParaRPr>
                    </a:p>
                  </a:txBody>
                  <a:tcPr marL="0" marR="0" marT="1003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  <a:tr h="499745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spc="-10" dirty="0">
                          <a:latin typeface="Courier New"/>
                          <a:cs typeface="Courier New"/>
                        </a:rPr>
                        <a:t>UPDATE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88900" marB="0">
                    <a:lnR w="762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84455"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000" spc="-50" dirty="0">
                          <a:latin typeface="Symbol"/>
                          <a:cs typeface="Symbol"/>
                        </a:rPr>
                        <a:t></a:t>
                      </a:r>
                      <a:endParaRPr sz="2000">
                        <a:latin typeface="Symbol"/>
                        <a:cs typeface="Symbol"/>
                      </a:endParaRPr>
                    </a:p>
                  </a:txBody>
                  <a:tcPr marL="0" marR="0" marT="113665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2000" spc="-50" dirty="0">
                          <a:latin typeface="Symbol"/>
                          <a:cs typeface="Symbol"/>
                        </a:rPr>
                        <a:t></a:t>
                      </a:r>
                      <a:endParaRPr sz="2000">
                        <a:latin typeface="Symbol"/>
                        <a:cs typeface="Symbol"/>
                      </a:endParaRPr>
                    </a:p>
                  </a:txBody>
                  <a:tcPr marL="0" marR="0" marT="1136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13-</a:t>
            </a:r>
            <a:r>
              <a:rPr spc="-25" dirty="0"/>
              <a:t>12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12135" y="539572"/>
            <a:ext cx="290639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Object</a:t>
            </a:r>
            <a:r>
              <a:rPr spc="-145" dirty="0"/>
              <a:t> </a:t>
            </a:r>
            <a:r>
              <a:rPr spc="-10" dirty="0"/>
              <a:t>Privileges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52400"/>
            <a:ext cx="8229600" cy="1692771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Alias e: Represents the employees we're interested 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Alias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m: Represents the managers of those employees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also from the employees table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Join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Condition: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e.manager_id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m.employee_id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ensures that we match each employee with their corresponding manager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1985963"/>
            <a:ext cx="8583613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058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2214245">
              <a:lnSpc>
                <a:spcPct val="100000"/>
              </a:lnSpc>
              <a:spcBef>
                <a:spcPts val="110"/>
              </a:spcBef>
            </a:pPr>
            <a:r>
              <a:rPr dirty="0"/>
              <a:t>Object</a:t>
            </a:r>
            <a:r>
              <a:rPr spc="-145" dirty="0"/>
              <a:t> </a:t>
            </a:r>
            <a:r>
              <a:rPr spc="-10" dirty="0"/>
              <a:t>Privileges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3211" y="1798932"/>
            <a:ext cx="6433185" cy="157924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417830" indent="-405130">
              <a:lnSpc>
                <a:spcPct val="100000"/>
              </a:lnSpc>
              <a:spcBef>
                <a:spcPts val="254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Object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privileges</a:t>
            </a:r>
            <a:r>
              <a:rPr sz="22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vary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object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object.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79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200" b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owner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has all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privileges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object.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ts val="2570"/>
              </a:lnSpc>
              <a:spcBef>
                <a:spcPts val="86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200" b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owner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give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specific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privileges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57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owner’s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object.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11352" y="3837432"/>
            <a:ext cx="7516495" cy="1216025"/>
            <a:chOff x="911352" y="3837432"/>
            <a:chExt cx="7516495" cy="1216025"/>
          </a:xfrm>
        </p:grpSpPr>
        <p:sp>
          <p:nvSpPr>
            <p:cNvPr id="6" name="object 6"/>
            <p:cNvSpPr/>
            <p:nvPr/>
          </p:nvSpPr>
          <p:spPr>
            <a:xfrm>
              <a:off x="923544" y="3849624"/>
              <a:ext cx="7491730" cy="1191895"/>
            </a:xfrm>
            <a:custGeom>
              <a:avLst/>
              <a:gdLst/>
              <a:ahLst/>
              <a:cxnLst/>
              <a:rect l="l" t="t" r="r" b="b"/>
              <a:pathLst>
                <a:path w="7491730" h="1191895">
                  <a:moveTo>
                    <a:pt x="7491603" y="0"/>
                  </a:moveTo>
                  <a:lnTo>
                    <a:pt x="0" y="0"/>
                  </a:lnTo>
                  <a:lnTo>
                    <a:pt x="0" y="1191640"/>
                  </a:lnTo>
                  <a:lnTo>
                    <a:pt x="7491603" y="1191640"/>
                  </a:lnTo>
                  <a:lnTo>
                    <a:pt x="7491603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23544" y="3849624"/>
              <a:ext cx="7491730" cy="1191895"/>
            </a:xfrm>
            <a:custGeom>
              <a:avLst/>
              <a:gdLst/>
              <a:ahLst/>
              <a:cxnLst/>
              <a:rect l="l" t="t" r="r" b="b"/>
              <a:pathLst>
                <a:path w="7491730" h="1191895">
                  <a:moveTo>
                    <a:pt x="0" y="1191640"/>
                  </a:moveTo>
                  <a:lnTo>
                    <a:pt x="7491603" y="1191640"/>
                  </a:lnTo>
                  <a:lnTo>
                    <a:pt x="7491603" y="0"/>
                  </a:lnTo>
                  <a:lnTo>
                    <a:pt x="0" y="0"/>
                  </a:lnTo>
                  <a:lnTo>
                    <a:pt x="0" y="1191640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67688" y="3829557"/>
            <a:ext cx="69596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GRANT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b="1" spc="-25" dirty="0">
                <a:latin typeface="Courier New"/>
                <a:cs typeface="Courier New"/>
              </a:rPr>
              <a:t>ON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b="1" spc="-25" dirty="0">
                <a:latin typeface="Courier New"/>
                <a:cs typeface="Courier New"/>
              </a:rPr>
              <a:t>TO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13-</a:t>
            </a:r>
            <a:r>
              <a:rPr spc="-25" dirty="0"/>
              <a:t>13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866008" y="3829557"/>
            <a:ext cx="31235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Courier New"/>
                <a:cs typeface="Courier New"/>
              </a:rPr>
              <a:t>object_priv</a:t>
            </a:r>
            <a:r>
              <a:rPr sz="1800" b="1" i="1" spc="-25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[(</a:t>
            </a:r>
            <a:r>
              <a:rPr sz="1800" b="1" i="1" spc="-10" dirty="0">
                <a:latin typeface="Courier New"/>
                <a:cs typeface="Courier New"/>
              </a:rPr>
              <a:t>columns</a:t>
            </a:r>
            <a:r>
              <a:rPr sz="1800" b="1" spc="-10" dirty="0">
                <a:latin typeface="Courier New"/>
                <a:cs typeface="Courier New"/>
              </a:rPr>
              <a:t>)]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b="1" i="1" spc="-10" dirty="0">
                <a:latin typeface="Courier New"/>
                <a:cs typeface="Courier New"/>
              </a:rPr>
              <a:t>object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{</a:t>
            </a:r>
            <a:r>
              <a:rPr sz="1800" b="1" i="1" spc="-10" dirty="0">
                <a:latin typeface="Courier New"/>
                <a:cs typeface="Courier New"/>
              </a:rPr>
              <a:t>user</a:t>
            </a:r>
            <a:r>
              <a:rPr sz="1800" b="1" spc="-10" dirty="0">
                <a:latin typeface="Courier New"/>
                <a:cs typeface="Courier New"/>
              </a:rPr>
              <a:t>|</a:t>
            </a:r>
            <a:r>
              <a:rPr sz="1800" b="1" i="1" spc="-10" dirty="0">
                <a:latin typeface="Courier New"/>
                <a:cs typeface="Courier New"/>
              </a:rPr>
              <a:t>role</a:t>
            </a:r>
            <a:r>
              <a:rPr sz="1800" b="1" spc="-10" dirty="0">
                <a:latin typeface="Courier New"/>
                <a:cs typeface="Courier New"/>
              </a:rPr>
              <a:t>|PUBLIC}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67688" y="4652898"/>
            <a:ext cx="2720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[WITH</a:t>
            </a:r>
            <a:r>
              <a:rPr sz="1800" b="1" spc="-8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GRANT</a:t>
            </a:r>
            <a:r>
              <a:rPr sz="1800" b="1" spc="-16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OPTION];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424305">
              <a:lnSpc>
                <a:spcPct val="100000"/>
              </a:lnSpc>
              <a:spcBef>
                <a:spcPts val="110"/>
              </a:spcBef>
            </a:pPr>
            <a:r>
              <a:rPr dirty="0"/>
              <a:t>Granting</a:t>
            </a:r>
            <a:r>
              <a:rPr spc="-105" dirty="0"/>
              <a:t> </a:t>
            </a:r>
            <a:r>
              <a:rPr dirty="0"/>
              <a:t>Object</a:t>
            </a:r>
            <a:r>
              <a:rPr spc="-95" dirty="0"/>
              <a:t> </a:t>
            </a:r>
            <a:r>
              <a:rPr spc="-10" dirty="0"/>
              <a:t>Privileges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11352" y="2301239"/>
            <a:ext cx="7516495" cy="1219200"/>
            <a:chOff x="911352" y="2301239"/>
            <a:chExt cx="7516495" cy="1219200"/>
          </a:xfrm>
        </p:grpSpPr>
        <p:sp>
          <p:nvSpPr>
            <p:cNvPr id="5" name="object 5"/>
            <p:cNvSpPr/>
            <p:nvPr/>
          </p:nvSpPr>
          <p:spPr>
            <a:xfrm>
              <a:off x="923544" y="2313431"/>
              <a:ext cx="7491730" cy="1195070"/>
            </a:xfrm>
            <a:custGeom>
              <a:avLst/>
              <a:gdLst/>
              <a:ahLst/>
              <a:cxnLst/>
              <a:rect l="l" t="t" r="r" b="b"/>
              <a:pathLst>
                <a:path w="7491730" h="1195070">
                  <a:moveTo>
                    <a:pt x="7491603" y="0"/>
                  </a:moveTo>
                  <a:lnTo>
                    <a:pt x="0" y="0"/>
                  </a:lnTo>
                  <a:lnTo>
                    <a:pt x="0" y="1194562"/>
                  </a:lnTo>
                  <a:lnTo>
                    <a:pt x="7491603" y="1194562"/>
                  </a:lnTo>
                  <a:lnTo>
                    <a:pt x="7491603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23544" y="2313431"/>
              <a:ext cx="7491730" cy="1195070"/>
            </a:xfrm>
            <a:custGeom>
              <a:avLst/>
              <a:gdLst/>
              <a:ahLst/>
              <a:cxnLst/>
              <a:rect l="l" t="t" r="r" b="b"/>
              <a:pathLst>
                <a:path w="7491730" h="1195070">
                  <a:moveTo>
                    <a:pt x="0" y="1194562"/>
                  </a:moveTo>
                  <a:lnTo>
                    <a:pt x="7491603" y="1194562"/>
                  </a:lnTo>
                  <a:lnTo>
                    <a:pt x="7491603" y="0"/>
                  </a:lnTo>
                  <a:lnTo>
                    <a:pt x="0" y="0"/>
                  </a:lnTo>
                  <a:lnTo>
                    <a:pt x="0" y="1194562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920496" y="4629911"/>
            <a:ext cx="7507605" cy="1219200"/>
            <a:chOff x="920496" y="4629911"/>
            <a:chExt cx="7507605" cy="1219200"/>
          </a:xfrm>
        </p:grpSpPr>
        <p:sp>
          <p:nvSpPr>
            <p:cNvPr id="8" name="object 8"/>
            <p:cNvSpPr/>
            <p:nvPr/>
          </p:nvSpPr>
          <p:spPr>
            <a:xfrm>
              <a:off x="932688" y="4642103"/>
              <a:ext cx="7482840" cy="1195070"/>
            </a:xfrm>
            <a:custGeom>
              <a:avLst/>
              <a:gdLst/>
              <a:ahLst/>
              <a:cxnLst/>
              <a:rect l="l" t="t" r="r" b="b"/>
              <a:pathLst>
                <a:path w="7482840" h="1195070">
                  <a:moveTo>
                    <a:pt x="7482840" y="0"/>
                  </a:moveTo>
                  <a:lnTo>
                    <a:pt x="0" y="0"/>
                  </a:lnTo>
                  <a:lnTo>
                    <a:pt x="0" y="1194562"/>
                  </a:lnTo>
                  <a:lnTo>
                    <a:pt x="7482840" y="1194562"/>
                  </a:lnTo>
                  <a:lnTo>
                    <a:pt x="748284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2688" y="4642103"/>
              <a:ext cx="7482840" cy="1195070"/>
            </a:xfrm>
            <a:custGeom>
              <a:avLst/>
              <a:gdLst/>
              <a:ahLst/>
              <a:cxnLst/>
              <a:rect l="l" t="t" r="r" b="b"/>
              <a:pathLst>
                <a:path w="7482840" h="1195070">
                  <a:moveTo>
                    <a:pt x="0" y="1194562"/>
                  </a:moveTo>
                  <a:lnTo>
                    <a:pt x="7482840" y="1194562"/>
                  </a:lnTo>
                  <a:lnTo>
                    <a:pt x="7482840" y="0"/>
                  </a:lnTo>
                  <a:lnTo>
                    <a:pt x="0" y="0"/>
                  </a:lnTo>
                  <a:lnTo>
                    <a:pt x="0" y="1194562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53211" y="1781048"/>
            <a:ext cx="6719570" cy="39833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7830" indent="-405130">
              <a:lnSpc>
                <a:spcPct val="100000"/>
              </a:lnSpc>
              <a:spcBef>
                <a:spcPts val="10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Grant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query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privileges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EMPLOYEES</a:t>
            </a:r>
            <a:r>
              <a:rPr sz="2200" b="1" spc="-6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table.</a:t>
            </a:r>
            <a:endParaRPr sz="2200">
              <a:latin typeface="Arial"/>
              <a:cs typeface="Arial"/>
            </a:endParaRPr>
          </a:p>
          <a:p>
            <a:pPr marL="73660" marR="4454525">
              <a:lnSpc>
                <a:spcPct val="100000"/>
              </a:lnSpc>
              <a:spcBef>
                <a:spcPts val="1385"/>
              </a:spcBef>
              <a:tabLst>
                <a:tab pos="1030605" algn="l"/>
              </a:tabLst>
            </a:pPr>
            <a:r>
              <a:rPr sz="1800" b="1" spc="-10" dirty="0">
                <a:latin typeface="Courier New"/>
                <a:cs typeface="Courier New"/>
              </a:rPr>
              <a:t>GRANT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select</a:t>
            </a:r>
            <a:r>
              <a:rPr sz="1800" b="1" spc="500" dirty="0">
                <a:latin typeface="Courier New"/>
                <a:cs typeface="Courier New"/>
              </a:rPr>
              <a:t> </a:t>
            </a:r>
            <a:r>
              <a:rPr sz="1800" b="1" spc="-25" dirty="0">
                <a:latin typeface="Courier New"/>
                <a:cs typeface="Courier New"/>
              </a:rPr>
              <a:t>ON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employees</a:t>
            </a:r>
            <a:endParaRPr sz="1800">
              <a:latin typeface="Courier New"/>
              <a:cs typeface="Courier New"/>
            </a:endParaRPr>
          </a:p>
          <a:p>
            <a:pPr marL="73660" marR="4335780">
              <a:lnSpc>
                <a:spcPct val="100000"/>
              </a:lnSpc>
              <a:spcBef>
                <a:spcPts val="5"/>
              </a:spcBef>
              <a:tabLst>
                <a:tab pos="1028065" algn="l"/>
              </a:tabLst>
            </a:pPr>
            <a:r>
              <a:rPr sz="1800" b="1" spc="-25" dirty="0">
                <a:latin typeface="Courier New"/>
                <a:cs typeface="Courier New"/>
              </a:rPr>
              <a:t>TO</a:t>
            </a:r>
            <a:r>
              <a:rPr sz="1800" b="1" dirty="0">
                <a:latin typeface="Courier New"/>
                <a:cs typeface="Courier New"/>
              </a:rPr>
              <a:t>	sue,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rich; </a:t>
            </a:r>
            <a:r>
              <a:rPr sz="1800" b="1" dirty="0">
                <a:solidFill>
                  <a:srgbClr val="FF3300"/>
                </a:solidFill>
                <a:latin typeface="Courier New"/>
                <a:cs typeface="Courier New"/>
              </a:rPr>
              <a:t>Grant</a:t>
            </a:r>
            <a:r>
              <a:rPr sz="1800" b="1" spc="-45" dirty="0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3300"/>
                </a:solidFill>
                <a:latin typeface="Courier New"/>
                <a:cs typeface="Courier New"/>
              </a:rPr>
              <a:t>succeeded.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75"/>
              </a:spcBef>
            </a:pPr>
            <a:endParaRPr sz="1800">
              <a:latin typeface="Courier New"/>
              <a:cs typeface="Courier New"/>
            </a:endParaRPr>
          </a:p>
          <a:p>
            <a:pPr marL="417830" indent="-405130">
              <a:lnSpc>
                <a:spcPts val="2570"/>
              </a:lnSpc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Grant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privileges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update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specific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columns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57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users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roles.</a:t>
            </a:r>
            <a:endParaRPr sz="2200">
              <a:latin typeface="Arial"/>
              <a:cs typeface="Arial"/>
            </a:endParaRPr>
          </a:p>
          <a:p>
            <a:pPr marL="85725">
              <a:lnSpc>
                <a:spcPct val="100000"/>
              </a:lnSpc>
              <a:spcBef>
                <a:spcPts val="355"/>
              </a:spcBef>
              <a:tabLst>
                <a:tab pos="1040130" algn="l"/>
              </a:tabLst>
            </a:pPr>
            <a:r>
              <a:rPr sz="1800" b="1" spc="-10" dirty="0">
                <a:latin typeface="Courier New"/>
                <a:cs typeface="Courier New"/>
              </a:rPr>
              <a:t>GRANT</a:t>
            </a:r>
            <a:r>
              <a:rPr sz="1800" b="1" dirty="0">
                <a:latin typeface="Courier New"/>
                <a:cs typeface="Courier New"/>
              </a:rPr>
              <a:t>	update</a:t>
            </a:r>
            <a:r>
              <a:rPr sz="1800" b="1" spc="-13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(department_name,</a:t>
            </a:r>
            <a:r>
              <a:rPr sz="1800" b="1" spc="-12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location_id)</a:t>
            </a:r>
            <a:endParaRPr sz="1800">
              <a:latin typeface="Courier New"/>
              <a:cs typeface="Courier New"/>
            </a:endParaRPr>
          </a:p>
          <a:p>
            <a:pPr marL="85725">
              <a:lnSpc>
                <a:spcPct val="100000"/>
              </a:lnSpc>
              <a:tabLst>
                <a:tab pos="1040130" algn="l"/>
              </a:tabLst>
            </a:pPr>
            <a:r>
              <a:rPr sz="1800" b="1" spc="-25" dirty="0">
                <a:latin typeface="Courier New"/>
                <a:cs typeface="Courier New"/>
              </a:rPr>
              <a:t>ON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departments</a:t>
            </a:r>
            <a:endParaRPr sz="1800">
              <a:latin typeface="Courier New"/>
              <a:cs typeface="Courier New"/>
            </a:endParaRPr>
          </a:p>
          <a:p>
            <a:pPr marL="85725">
              <a:lnSpc>
                <a:spcPct val="100000"/>
              </a:lnSpc>
              <a:tabLst>
                <a:tab pos="1043305" algn="l"/>
              </a:tabLst>
            </a:pPr>
            <a:r>
              <a:rPr sz="1800" b="1" spc="-25" dirty="0">
                <a:latin typeface="Courier New"/>
                <a:cs typeface="Courier New"/>
              </a:rPr>
              <a:t>TO</a:t>
            </a:r>
            <a:r>
              <a:rPr sz="1800" b="1" dirty="0">
                <a:latin typeface="Courier New"/>
                <a:cs typeface="Courier New"/>
              </a:rPr>
              <a:t>	scott,</a:t>
            </a:r>
            <a:r>
              <a:rPr sz="1800" b="1" spc="-204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manager;</a:t>
            </a:r>
            <a:endParaRPr sz="1800">
              <a:latin typeface="Courier New"/>
              <a:cs typeface="Courier New"/>
            </a:endParaRPr>
          </a:p>
          <a:p>
            <a:pPr marL="85725">
              <a:lnSpc>
                <a:spcPct val="100000"/>
              </a:lnSpc>
            </a:pPr>
            <a:r>
              <a:rPr sz="1800" b="1" dirty="0">
                <a:solidFill>
                  <a:srgbClr val="FF3300"/>
                </a:solidFill>
                <a:latin typeface="Courier New"/>
                <a:cs typeface="Courier New"/>
              </a:rPr>
              <a:t>Grant</a:t>
            </a:r>
            <a:r>
              <a:rPr sz="1800" b="1" spc="-50" dirty="0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3300"/>
                </a:solidFill>
                <a:latin typeface="Courier New"/>
                <a:cs typeface="Courier New"/>
              </a:rPr>
              <a:t>succeeded.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13-</a:t>
            </a:r>
            <a:r>
              <a:rPr spc="-25" dirty="0"/>
              <a:t>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6710" rIns="0" bIns="0" rtlCol="0">
            <a:spAutoFit/>
          </a:bodyPr>
          <a:lstStyle/>
          <a:p>
            <a:pPr marL="55244" algn="ctr">
              <a:lnSpc>
                <a:spcPct val="100000"/>
              </a:lnSpc>
              <a:spcBef>
                <a:spcPts val="505"/>
              </a:spcBef>
            </a:pPr>
            <a:r>
              <a:rPr dirty="0"/>
              <a:t>Using</a:t>
            </a:r>
            <a:r>
              <a:rPr spc="-30" dirty="0"/>
              <a:t> </a:t>
            </a:r>
            <a:r>
              <a:rPr dirty="0"/>
              <a:t>the</a:t>
            </a:r>
            <a:r>
              <a:rPr spc="15" dirty="0"/>
              <a:t> </a:t>
            </a:r>
            <a:r>
              <a:rPr spc="-10" dirty="0">
                <a:latin typeface="Courier New"/>
                <a:cs typeface="Courier New"/>
              </a:rPr>
              <a:t>WITH</a:t>
            </a:r>
            <a:r>
              <a:rPr spc="-99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GRANT</a:t>
            </a:r>
            <a:r>
              <a:rPr spc="-99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OPTION</a:t>
            </a:r>
            <a:r>
              <a:rPr spc="-965" dirty="0">
                <a:latin typeface="Courier New"/>
                <a:cs typeface="Courier New"/>
              </a:rPr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spc="-10" dirty="0">
                <a:latin typeface="Courier New"/>
                <a:cs typeface="Courier New"/>
              </a:rPr>
              <a:t>PUBLIC</a:t>
            </a:r>
          </a:p>
          <a:p>
            <a:pPr marL="55244" algn="ctr">
              <a:lnSpc>
                <a:spcPct val="100000"/>
              </a:lnSpc>
              <a:spcBef>
                <a:spcPts val="409"/>
              </a:spcBef>
            </a:pPr>
            <a:r>
              <a:rPr spc="-10" dirty="0"/>
              <a:t>Keywords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20496" y="2468879"/>
            <a:ext cx="7507605" cy="1490345"/>
            <a:chOff x="920496" y="2468879"/>
            <a:chExt cx="7507605" cy="1490345"/>
          </a:xfrm>
        </p:grpSpPr>
        <p:sp>
          <p:nvSpPr>
            <p:cNvPr id="5" name="object 5"/>
            <p:cNvSpPr/>
            <p:nvPr/>
          </p:nvSpPr>
          <p:spPr>
            <a:xfrm>
              <a:off x="932688" y="2481071"/>
              <a:ext cx="7482840" cy="1466215"/>
            </a:xfrm>
            <a:custGeom>
              <a:avLst/>
              <a:gdLst/>
              <a:ahLst/>
              <a:cxnLst/>
              <a:rect l="l" t="t" r="r" b="b"/>
              <a:pathLst>
                <a:path w="7482840" h="1466214">
                  <a:moveTo>
                    <a:pt x="7482840" y="0"/>
                  </a:moveTo>
                  <a:lnTo>
                    <a:pt x="0" y="0"/>
                  </a:lnTo>
                  <a:lnTo>
                    <a:pt x="0" y="1465960"/>
                  </a:lnTo>
                  <a:lnTo>
                    <a:pt x="7482840" y="1465960"/>
                  </a:lnTo>
                  <a:lnTo>
                    <a:pt x="748284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2688" y="2481071"/>
              <a:ext cx="7482840" cy="1466215"/>
            </a:xfrm>
            <a:custGeom>
              <a:avLst/>
              <a:gdLst/>
              <a:ahLst/>
              <a:cxnLst/>
              <a:rect l="l" t="t" r="r" b="b"/>
              <a:pathLst>
                <a:path w="7482840" h="1466214">
                  <a:moveTo>
                    <a:pt x="0" y="1465960"/>
                  </a:moveTo>
                  <a:lnTo>
                    <a:pt x="7482840" y="1465960"/>
                  </a:lnTo>
                  <a:lnTo>
                    <a:pt x="7482840" y="0"/>
                  </a:lnTo>
                  <a:lnTo>
                    <a:pt x="0" y="0"/>
                  </a:lnTo>
                  <a:lnTo>
                    <a:pt x="0" y="1465960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920496" y="4974335"/>
            <a:ext cx="7507605" cy="1219200"/>
            <a:chOff x="920496" y="4974335"/>
            <a:chExt cx="7507605" cy="1219200"/>
          </a:xfrm>
        </p:grpSpPr>
        <p:sp>
          <p:nvSpPr>
            <p:cNvPr id="8" name="object 8"/>
            <p:cNvSpPr/>
            <p:nvPr/>
          </p:nvSpPr>
          <p:spPr>
            <a:xfrm>
              <a:off x="932688" y="4986527"/>
              <a:ext cx="7482840" cy="1195070"/>
            </a:xfrm>
            <a:custGeom>
              <a:avLst/>
              <a:gdLst/>
              <a:ahLst/>
              <a:cxnLst/>
              <a:rect l="l" t="t" r="r" b="b"/>
              <a:pathLst>
                <a:path w="7482840" h="1195070">
                  <a:moveTo>
                    <a:pt x="7482840" y="0"/>
                  </a:moveTo>
                  <a:lnTo>
                    <a:pt x="0" y="0"/>
                  </a:lnTo>
                  <a:lnTo>
                    <a:pt x="0" y="1194562"/>
                  </a:lnTo>
                  <a:lnTo>
                    <a:pt x="7482840" y="1194562"/>
                  </a:lnTo>
                  <a:lnTo>
                    <a:pt x="748284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2688" y="4986527"/>
              <a:ext cx="7482840" cy="1195070"/>
            </a:xfrm>
            <a:custGeom>
              <a:avLst/>
              <a:gdLst/>
              <a:ahLst/>
              <a:cxnLst/>
              <a:rect l="l" t="t" r="r" b="b"/>
              <a:pathLst>
                <a:path w="7482840" h="1195070">
                  <a:moveTo>
                    <a:pt x="0" y="1194562"/>
                  </a:moveTo>
                  <a:lnTo>
                    <a:pt x="7482840" y="1194562"/>
                  </a:lnTo>
                  <a:lnTo>
                    <a:pt x="7482840" y="0"/>
                  </a:lnTo>
                  <a:lnTo>
                    <a:pt x="0" y="0"/>
                  </a:lnTo>
                  <a:lnTo>
                    <a:pt x="0" y="1194562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53211" y="1817319"/>
            <a:ext cx="6889115" cy="43008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17830" indent="-405130">
              <a:lnSpc>
                <a:spcPct val="100000"/>
              </a:lnSpc>
              <a:spcBef>
                <a:spcPts val="11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Give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authority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pass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along</a:t>
            </a:r>
            <a:r>
              <a:rPr sz="2200" b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privileges.</a:t>
            </a:r>
            <a:endParaRPr sz="2200">
              <a:latin typeface="Arial"/>
              <a:cs typeface="Arial"/>
            </a:endParaRPr>
          </a:p>
          <a:p>
            <a:pPr marL="85725">
              <a:lnSpc>
                <a:spcPct val="100000"/>
              </a:lnSpc>
              <a:spcBef>
                <a:spcPts val="2440"/>
              </a:spcBef>
              <a:tabLst>
                <a:tab pos="1043305" algn="l"/>
              </a:tabLst>
            </a:pPr>
            <a:r>
              <a:rPr sz="1800" b="1" spc="-10" dirty="0">
                <a:latin typeface="Courier New"/>
                <a:cs typeface="Courier New"/>
              </a:rPr>
              <a:t>GRANT</a:t>
            </a:r>
            <a:r>
              <a:rPr sz="1800" b="1" dirty="0">
                <a:latin typeface="Courier New"/>
                <a:cs typeface="Courier New"/>
              </a:rPr>
              <a:t>	select,</a:t>
            </a:r>
            <a:r>
              <a:rPr sz="1800" b="1" spc="-19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insert</a:t>
            </a:r>
            <a:endParaRPr sz="1800">
              <a:latin typeface="Courier New"/>
              <a:cs typeface="Courier New"/>
            </a:endParaRPr>
          </a:p>
          <a:p>
            <a:pPr marL="85725">
              <a:lnSpc>
                <a:spcPct val="100000"/>
              </a:lnSpc>
              <a:tabLst>
                <a:tab pos="1043305" algn="l"/>
              </a:tabLst>
            </a:pPr>
            <a:r>
              <a:rPr sz="1800" b="1" spc="-25" dirty="0">
                <a:latin typeface="Courier New"/>
                <a:cs typeface="Courier New"/>
              </a:rPr>
              <a:t>ON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departments</a:t>
            </a:r>
            <a:endParaRPr sz="1800">
              <a:latin typeface="Courier New"/>
              <a:cs typeface="Courier New"/>
            </a:endParaRPr>
          </a:p>
          <a:p>
            <a:pPr marL="85725">
              <a:lnSpc>
                <a:spcPct val="100000"/>
              </a:lnSpc>
              <a:spcBef>
                <a:spcPts val="5"/>
              </a:spcBef>
              <a:tabLst>
                <a:tab pos="1043305" algn="l"/>
              </a:tabLst>
            </a:pPr>
            <a:r>
              <a:rPr sz="1800" b="1" spc="-25" dirty="0">
                <a:latin typeface="Courier New"/>
                <a:cs typeface="Courier New"/>
              </a:rPr>
              <a:t>TO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scott</a:t>
            </a:r>
            <a:endParaRPr sz="1800">
              <a:latin typeface="Courier New"/>
              <a:cs typeface="Courier New"/>
            </a:endParaRPr>
          </a:p>
          <a:p>
            <a:pPr marL="85725">
              <a:lnSpc>
                <a:spcPct val="100000"/>
              </a:lnSpc>
              <a:tabLst>
                <a:tab pos="1043305" algn="l"/>
              </a:tabLst>
            </a:pPr>
            <a:r>
              <a:rPr sz="1800" b="1" spc="-20" dirty="0">
                <a:latin typeface="Courier New"/>
                <a:cs typeface="Courier New"/>
              </a:rPr>
              <a:t>WITH</a:t>
            </a:r>
            <a:r>
              <a:rPr sz="1800" b="1" dirty="0">
                <a:latin typeface="Courier New"/>
                <a:cs typeface="Courier New"/>
              </a:rPr>
              <a:t>	GRANT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OPTION;</a:t>
            </a:r>
            <a:endParaRPr sz="1800">
              <a:latin typeface="Courier New"/>
              <a:cs typeface="Courier New"/>
            </a:endParaRPr>
          </a:p>
          <a:p>
            <a:pPr marL="85725">
              <a:lnSpc>
                <a:spcPct val="100000"/>
              </a:lnSpc>
            </a:pPr>
            <a:r>
              <a:rPr sz="1800" b="1" dirty="0">
                <a:solidFill>
                  <a:srgbClr val="FF3300"/>
                </a:solidFill>
                <a:latin typeface="Courier New"/>
                <a:cs typeface="Courier New"/>
              </a:rPr>
              <a:t>Grant</a:t>
            </a:r>
            <a:r>
              <a:rPr sz="1800" b="1" spc="-45" dirty="0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3300"/>
                </a:solidFill>
                <a:latin typeface="Courier New"/>
                <a:cs typeface="Courier New"/>
              </a:rPr>
              <a:t>succeeded.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670"/>
              </a:spcBef>
            </a:pPr>
            <a:endParaRPr sz="1800">
              <a:latin typeface="Courier New"/>
              <a:cs typeface="Courier New"/>
            </a:endParaRPr>
          </a:p>
          <a:p>
            <a:pPr marL="417830" marR="5080" indent="-405765">
              <a:lnSpc>
                <a:spcPts val="2300"/>
              </a:lnSpc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Allow</a:t>
            </a:r>
            <a:r>
              <a:rPr sz="2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users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2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query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Alice’s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DEPARTMENTS</a:t>
            </a:r>
            <a:r>
              <a:rPr sz="2200" b="1" spc="-6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table.</a:t>
            </a:r>
            <a:endParaRPr sz="2200">
              <a:latin typeface="Arial"/>
              <a:cs typeface="Arial"/>
            </a:endParaRPr>
          </a:p>
          <a:p>
            <a:pPr marL="85725">
              <a:lnSpc>
                <a:spcPct val="100000"/>
              </a:lnSpc>
              <a:spcBef>
                <a:spcPts val="815"/>
              </a:spcBef>
              <a:tabLst>
                <a:tab pos="1043305" algn="l"/>
              </a:tabLst>
            </a:pPr>
            <a:r>
              <a:rPr sz="1800" b="1" spc="-10" dirty="0">
                <a:latin typeface="Courier New"/>
                <a:cs typeface="Courier New"/>
              </a:rPr>
              <a:t>GRANT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select</a:t>
            </a:r>
            <a:endParaRPr sz="1800">
              <a:latin typeface="Courier New"/>
              <a:cs typeface="Courier New"/>
            </a:endParaRPr>
          </a:p>
          <a:p>
            <a:pPr marL="85725">
              <a:lnSpc>
                <a:spcPct val="100000"/>
              </a:lnSpc>
              <a:tabLst>
                <a:tab pos="1043305" algn="l"/>
              </a:tabLst>
            </a:pPr>
            <a:r>
              <a:rPr sz="1800" b="1" spc="-25" dirty="0">
                <a:latin typeface="Courier New"/>
                <a:cs typeface="Courier New"/>
              </a:rPr>
              <a:t>ON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alice.departments</a:t>
            </a:r>
            <a:endParaRPr sz="1800">
              <a:latin typeface="Courier New"/>
              <a:cs typeface="Courier New"/>
            </a:endParaRPr>
          </a:p>
          <a:p>
            <a:pPr marL="85725">
              <a:lnSpc>
                <a:spcPct val="100000"/>
              </a:lnSpc>
              <a:tabLst>
                <a:tab pos="1043305" algn="l"/>
              </a:tabLst>
            </a:pPr>
            <a:r>
              <a:rPr sz="1800" b="1" spc="-25" dirty="0">
                <a:latin typeface="Courier New"/>
                <a:cs typeface="Courier New"/>
              </a:rPr>
              <a:t>TO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PUBLIC;</a:t>
            </a:r>
            <a:endParaRPr sz="1800">
              <a:latin typeface="Courier New"/>
              <a:cs typeface="Courier New"/>
            </a:endParaRPr>
          </a:p>
          <a:p>
            <a:pPr marL="85725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FF3300"/>
                </a:solidFill>
                <a:latin typeface="Courier New"/>
                <a:cs typeface="Courier New"/>
              </a:rPr>
              <a:t>Grant</a:t>
            </a:r>
            <a:r>
              <a:rPr sz="1800" b="1" spc="-45" dirty="0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3300"/>
                </a:solidFill>
                <a:latin typeface="Courier New"/>
                <a:cs typeface="Courier New"/>
              </a:rPr>
              <a:t>succeeded.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13-</a:t>
            </a:r>
            <a:r>
              <a:rPr spc="-25" dirty="0"/>
              <a:t>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83994" y="539572"/>
            <a:ext cx="515810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Confirming</a:t>
            </a:r>
            <a:r>
              <a:rPr spc="-140" dirty="0"/>
              <a:t> </a:t>
            </a:r>
            <a:r>
              <a:rPr dirty="0"/>
              <a:t>Privileges</a:t>
            </a:r>
            <a:r>
              <a:rPr spc="-75" dirty="0"/>
              <a:t> </a:t>
            </a:r>
            <a:r>
              <a:rPr spc="-10" dirty="0"/>
              <a:t>Granted</a:t>
            </a:r>
          </a:p>
        </p:txBody>
      </p:sp>
      <p:sp>
        <p:nvSpPr>
          <p:cNvPr id="4" name="object 4"/>
          <p:cNvSpPr/>
          <p:nvPr/>
        </p:nvSpPr>
        <p:spPr>
          <a:xfrm>
            <a:off x="533400" y="1362455"/>
            <a:ext cx="8195945" cy="4888865"/>
          </a:xfrm>
          <a:custGeom>
            <a:avLst/>
            <a:gdLst/>
            <a:ahLst/>
            <a:cxnLst/>
            <a:rect l="l" t="t" r="r" b="b"/>
            <a:pathLst>
              <a:path w="8195945" h="4888865">
                <a:moveTo>
                  <a:pt x="0" y="4888484"/>
                </a:moveTo>
                <a:lnTo>
                  <a:pt x="8195564" y="4888484"/>
                </a:lnTo>
                <a:lnTo>
                  <a:pt x="8195564" y="0"/>
                </a:lnTo>
                <a:lnTo>
                  <a:pt x="0" y="0"/>
                </a:lnTo>
                <a:lnTo>
                  <a:pt x="0" y="4888484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18159" y="1362455"/>
          <a:ext cx="8220709" cy="4886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1070"/>
                <a:gridCol w="4739639"/>
              </a:tblGrid>
              <a:tr h="385445">
                <a:tc>
                  <a:txBody>
                    <a:bodyPr/>
                    <a:lstStyle/>
                    <a:p>
                      <a:pPr marL="118745">
                        <a:lnSpc>
                          <a:spcPts val="2365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20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Dictionary</a:t>
                      </a:r>
                      <a:r>
                        <a:rPr sz="20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20" dirty="0">
                          <a:latin typeface="Arial"/>
                          <a:cs typeface="Arial"/>
                        </a:rPr>
                        <a:t>View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ts val="2365"/>
                        </a:lnSpc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Description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  <a:tr h="397510">
                <a:tc>
                  <a:txBody>
                    <a:bodyPr/>
                    <a:lstStyle/>
                    <a:p>
                      <a:pPr marL="118745">
                        <a:lnSpc>
                          <a:spcPts val="2310"/>
                        </a:lnSpc>
                      </a:pPr>
                      <a:r>
                        <a:rPr sz="2000" b="1" spc="-10" dirty="0">
                          <a:latin typeface="Courier New"/>
                          <a:cs typeface="Courier New"/>
                        </a:rPr>
                        <a:t>ROLE_SYS_PRIVS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System</a:t>
                      </a:r>
                      <a:r>
                        <a:rPr sz="20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privileges</a:t>
                      </a:r>
                      <a:r>
                        <a:rPr sz="2000" b="1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granted</a:t>
                      </a:r>
                      <a:r>
                        <a:rPr sz="20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20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10" dirty="0">
                          <a:latin typeface="Arial"/>
                          <a:cs typeface="Arial"/>
                        </a:rPr>
                        <a:t>roles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571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  <a:tr h="42037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b="1" spc="-10" dirty="0">
                          <a:latin typeface="Courier New"/>
                          <a:cs typeface="Courier New"/>
                        </a:rPr>
                        <a:t>ROLE_TAB_PRIVS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90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Table</a:t>
                      </a:r>
                      <a:r>
                        <a:rPr sz="2000" b="1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privileges</a:t>
                      </a:r>
                      <a:r>
                        <a:rPr sz="20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granted</a:t>
                      </a:r>
                      <a:r>
                        <a:rPr sz="20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20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10" dirty="0">
                          <a:latin typeface="Arial"/>
                          <a:cs typeface="Arial"/>
                        </a:rPr>
                        <a:t>roles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  <a:tr h="417195">
                <a:tc>
                  <a:txBody>
                    <a:bodyPr/>
                    <a:lstStyle/>
                    <a:p>
                      <a:pPr marL="118745">
                        <a:lnSpc>
                          <a:spcPts val="2370"/>
                        </a:lnSpc>
                      </a:pPr>
                      <a:r>
                        <a:rPr sz="2000" b="1" spc="-10" dirty="0">
                          <a:latin typeface="Courier New"/>
                          <a:cs typeface="Courier New"/>
                        </a:rPr>
                        <a:t>USER_ROLE_PRIVS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Roles</a:t>
                      </a:r>
                      <a:r>
                        <a:rPr sz="2000" b="1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accessible</a:t>
                      </a:r>
                      <a:r>
                        <a:rPr sz="20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20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0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20" dirty="0">
                          <a:latin typeface="Arial"/>
                          <a:cs typeface="Arial"/>
                        </a:rPr>
                        <a:t>user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118745">
                        <a:lnSpc>
                          <a:spcPts val="2320"/>
                        </a:lnSpc>
                      </a:pPr>
                      <a:r>
                        <a:rPr sz="2000" b="1" spc="-10" dirty="0">
                          <a:latin typeface="Courier New"/>
                          <a:cs typeface="Courier New"/>
                        </a:rPr>
                        <a:t>USER_TAB_PRIVS_MADE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ts val="2210"/>
                        </a:lnSpc>
                        <a:spcBef>
                          <a:spcPts val="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Object</a:t>
                      </a:r>
                      <a:r>
                        <a:rPr sz="2000" b="1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privileges</a:t>
                      </a:r>
                      <a:r>
                        <a:rPr sz="2000" b="1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granted</a:t>
                      </a:r>
                      <a:r>
                        <a:rPr sz="2000" b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20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25" dirty="0">
                          <a:latin typeface="Arial"/>
                          <a:cs typeface="Arial"/>
                        </a:rPr>
                        <a:t>the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238760">
                        <a:lnSpc>
                          <a:spcPts val="221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user’s</a:t>
                      </a:r>
                      <a:r>
                        <a:rPr sz="20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10" dirty="0">
                          <a:latin typeface="Arial"/>
                          <a:cs typeface="Arial"/>
                        </a:rPr>
                        <a:t>objects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  <a:tr h="65532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000" b="1" spc="-10" dirty="0">
                          <a:latin typeface="Courier New"/>
                          <a:cs typeface="Courier New"/>
                        </a:rPr>
                        <a:t>USER_TAB_PRIVS_RECD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9369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ts val="2210"/>
                        </a:lnSpc>
                        <a:spcBef>
                          <a:spcPts val="43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Object</a:t>
                      </a:r>
                      <a:r>
                        <a:rPr sz="20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privileges</a:t>
                      </a:r>
                      <a:r>
                        <a:rPr sz="2000" b="1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granted</a:t>
                      </a:r>
                      <a:r>
                        <a:rPr sz="20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20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25" dirty="0">
                          <a:latin typeface="Arial"/>
                          <a:cs typeface="Arial"/>
                        </a:rPr>
                        <a:t>the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238760">
                        <a:lnSpc>
                          <a:spcPts val="2210"/>
                        </a:lnSpc>
                      </a:pPr>
                      <a:r>
                        <a:rPr sz="2000" b="1" spc="-20" dirty="0">
                          <a:latin typeface="Arial"/>
                          <a:cs typeface="Arial"/>
                        </a:rPr>
                        <a:t>user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b="1" spc="-10" dirty="0">
                          <a:latin typeface="Courier New"/>
                          <a:cs typeface="Courier New"/>
                        </a:rPr>
                        <a:t>USER_COL_PRIVS_MADE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937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ts val="2210"/>
                        </a:lnSpc>
                        <a:spcBef>
                          <a:spcPts val="434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Object</a:t>
                      </a:r>
                      <a:r>
                        <a:rPr sz="2000" b="1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privileges</a:t>
                      </a:r>
                      <a:r>
                        <a:rPr sz="2000" b="1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granted</a:t>
                      </a:r>
                      <a:r>
                        <a:rPr sz="2000" b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20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25" dirty="0">
                          <a:latin typeface="Arial"/>
                          <a:cs typeface="Arial"/>
                        </a:rPr>
                        <a:t>the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238760">
                        <a:lnSpc>
                          <a:spcPts val="221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columns</a:t>
                      </a:r>
                      <a:r>
                        <a:rPr sz="20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2000" b="1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0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user’s</a:t>
                      </a:r>
                      <a:r>
                        <a:rPr sz="20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10" dirty="0">
                          <a:latin typeface="Arial"/>
                          <a:cs typeface="Arial"/>
                        </a:rPr>
                        <a:t>objects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  <a:tr h="700405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b="1" spc="-10" dirty="0">
                          <a:latin typeface="Courier New"/>
                          <a:cs typeface="Courier New"/>
                        </a:rPr>
                        <a:t>USER_COL_PRIVS_RECD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58419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238760" marR="710565">
                        <a:lnSpc>
                          <a:spcPts val="2020"/>
                        </a:lnSpc>
                        <a:spcBef>
                          <a:spcPts val="96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Object</a:t>
                      </a:r>
                      <a:r>
                        <a:rPr sz="20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privileges</a:t>
                      </a:r>
                      <a:r>
                        <a:rPr sz="2000" b="1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granted</a:t>
                      </a:r>
                      <a:r>
                        <a:rPr sz="20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20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2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user</a:t>
                      </a:r>
                      <a:r>
                        <a:rPr sz="20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2000" b="1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specific</a:t>
                      </a:r>
                      <a:r>
                        <a:rPr sz="20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10" dirty="0">
                          <a:latin typeface="Arial"/>
                          <a:cs typeface="Arial"/>
                        </a:rPr>
                        <a:t>columns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2255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  <a:tr h="661035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00" b="1" spc="-10" dirty="0">
                          <a:latin typeface="Courier New"/>
                          <a:cs typeface="Courier New"/>
                        </a:rPr>
                        <a:t>USER_SYS_PRIVS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524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ts val="2210"/>
                        </a:lnSpc>
                        <a:spcBef>
                          <a:spcPts val="2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Lists</a:t>
                      </a:r>
                      <a:r>
                        <a:rPr sz="2000" b="1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system</a:t>
                      </a:r>
                      <a:r>
                        <a:rPr sz="20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privileges</a:t>
                      </a:r>
                      <a:r>
                        <a:rPr sz="2000" b="1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granted</a:t>
                      </a:r>
                      <a:r>
                        <a:rPr sz="20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25" dirty="0">
                          <a:latin typeface="Arial"/>
                          <a:cs typeface="Arial"/>
                        </a:rPr>
                        <a:t>to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238760">
                        <a:lnSpc>
                          <a:spcPts val="221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0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20" dirty="0">
                          <a:latin typeface="Arial"/>
                          <a:cs typeface="Arial"/>
                        </a:rPr>
                        <a:t>user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13-</a:t>
            </a:r>
            <a:r>
              <a:rPr spc="-25" dirty="0"/>
              <a:t>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887730">
              <a:lnSpc>
                <a:spcPct val="100000"/>
              </a:lnSpc>
              <a:spcBef>
                <a:spcPts val="110"/>
              </a:spcBef>
            </a:pPr>
            <a:r>
              <a:rPr dirty="0"/>
              <a:t>How</a:t>
            </a:r>
            <a:r>
              <a:rPr spc="-30" dirty="0"/>
              <a:t> </a:t>
            </a:r>
            <a:r>
              <a:rPr dirty="0"/>
              <a:t>to</a:t>
            </a:r>
            <a:r>
              <a:rPr spc="-55" dirty="0"/>
              <a:t> </a:t>
            </a:r>
            <a:r>
              <a:rPr dirty="0"/>
              <a:t>Revoke</a:t>
            </a:r>
            <a:r>
              <a:rPr spc="20" dirty="0"/>
              <a:t> </a:t>
            </a:r>
            <a:r>
              <a:rPr dirty="0"/>
              <a:t>Object</a:t>
            </a:r>
            <a:r>
              <a:rPr spc="-110" dirty="0"/>
              <a:t> </a:t>
            </a:r>
            <a:r>
              <a:rPr spc="-10" dirty="0"/>
              <a:t>Privileges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3211" y="1763725"/>
            <a:ext cx="7190740" cy="145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7830" marR="5080" indent="-405765">
              <a:lnSpc>
                <a:spcPct val="105500"/>
              </a:lnSpc>
              <a:spcBef>
                <a:spcPts val="10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REVOKE</a:t>
            </a:r>
            <a:r>
              <a:rPr sz="2200" b="1" spc="-6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statement</a:t>
            </a:r>
            <a:r>
              <a:rPr sz="22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revoke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privileges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granted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other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users.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ts val="2580"/>
              </a:lnSpc>
              <a:spcBef>
                <a:spcPts val="52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Privileges</a:t>
            </a:r>
            <a:r>
              <a:rPr sz="22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granted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others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through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Courier New"/>
                <a:cs typeface="Courier New"/>
              </a:rPr>
              <a:t>WITH</a:t>
            </a:r>
            <a:endParaRPr sz="2200">
              <a:latin typeface="Courier New"/>
              <a:cs typeface="Courier New"/>
            </a:endParaRPr>
          </a:p>
          <a:p>
            <a:pPr marL="417830">
              <a:lnSpc>
                <a:spcPts val="2580"/>
              </a:lnSpc>
            </a:pP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GRANT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OPTION</a:t>
            </a:r>
            <a:r>
              <a:rPr sz="2200" b="1" spc="-7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clause are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also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revoked.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20496" y="3721608"/>
            <a:ext cx="7507605" cy="1219200"/>
            <a:chOff x="920496" y="3721608"/>
            <a:chExt cx="7507605" cy="1219200"/>
          </a:xfrm>
        </p:grpSpPr>
        <p:sp>
          <p:nvSpPr>
            <p:cNvPr id="6" name="object 6"/>
            <p:cNvSpPr/>
            <p:nvPr/>
          </p:nvSpPr>
          <p:spPr>
            <a:xfrm>
              <a:off x="932688" y="3733800"/>
              <a:ext cx="7482840" cy="1195070"/>
            </a:xfrm>
            <a:custGeom>
              <a:avLst/>
              <a:gdLst/>
              <a:ahLst/>
              <a:cxnLst/>
              <a:rect l="l" t="t" r="r" b="b"/>
              <a:pathLst>
                <a:path w="7482840" h="1195070">
                  <a:moveTo>
                    <a:pt x="7482840" y="0"/>
                  </a:moveTo>
                  <a:lnTo>
                    <a:pt x="0" y="0"/>
                  </a:lnTo>
                  <a:lnTo>
                    <a:pt x="0" y="1194562"/>
                  </a:lnTo>
                  <a:lnTo>
                    <a:pt x="7482840" y="1194562"/>
                  </a:lnTo>
                  <a:lnTo>
                    <a:pt x="748284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2688" y="3733800"/>
              <a:ext cx="7482840" cy="1195070"/>
            </a:xfrm>
            <a:custGeom>
              <a:avLst/>
              <a:gdLst/>
              <a:ahLst/>
              <a:cxnLst/>
              <a:rect l="l" t="t" r="r" b="b"/>
              <a:pathLst>
                <a:path w="7482840" h="1195070">
                  <a:moveTo>
                    <a:pt x="0" y="1194562"/>
                  </a:moveTo>
                  <a:lnTo>
                    <a:pt x="7482840" y="1194562"/>
                  </a:lnTo>
                  <a:lnTo>
                    <a:pt x="7482840" y="0"/>
                  </a:lnTo>
                  <a:lnTo>
                    <a:pt x="0" y="0"/>
                  </a:lnTo>
                  <a:lnTo>
                    <a:pt x="0" y="1194562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32688" y="3733800"/>
            <a:ext cx="7482840" cy="119507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06680" marR="2076450">
              <a:lnSpc>
                <a:spcPts val="2160"/>
              </a:lnSpc>
              <a:spcBef>
                <a:spcPts val="10"/>
              </a:spcBef>
              <a:tabLst>
                <a:tab pos="1064260" algn="l"/>
              </a:tabLst>
            </a:pPr>
            <a:r>
              <a:rPr sz="1800" b="1" dirty="0">
                <a:latin typeface="Courier New"/>
                <a:cs typeface="Courier New"/>
              </a:rPr>
              <a:t>REVOKE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{privilege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[,</a:t>
            </a:r>
            <a:r>
              <a:rPr sz="1800" b="1" spc="-21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privilege...]|ALL} </a:t>
            </a:r>
            <a:r>
              <a:rPr sz="1800" b="1" spc="-25" dirty="0">
                <a:latin typeface="Courier New"/>
                <a:cs typeface="Courier New"/>
              </a:rPr>
              <a:t>ON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object</a:t>
            </a:r>
            <a:endParaRPr sz="1800">
              <a:latin typeface="Courier New"/>
              <a:cs typeface="Courier New"/>
            </a:endParaRPr>
          </a:p>
          <a:p>
            <a:pPr marL="106680">
              <a:lnSpc>
                <a:spcPct val="100000"/>
              </a:lnSpc>
              <a:spcBef>
                <a:spcPts val="75"/>
              </a:spcBef>
              <a:tabLst>
                <a:tab pos="1061085" algn="l"/>
              </a:tabLst>
            </a:pPr>
            <a:r>
              <a:rPr sz="1800" b="1" spc="-20" dirty="0">
                <a:latin typeface="Courier New"/>
                <a:cs typeface="Courier New"/>
              </a:rPr>
              <a:t>FROM</a:t>
            </a:r>
            <a:r>
              <a:rPr sz="1800" b="1" dirty="0">
                <a:latin typeface="Courier New"/>
                <a:cs typeface="Courier New"/>
              </a:rPr>
              <a:t>	{user[,</a:t>
            </a:r>
            <a:r>
              <a:rPr sz="1800" b="1" spc="-21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user...]|role|PUBLIC}</a:t>
            </a:r>
            <a:endParaRPr sz="1800">
              <a:latin typeface="Courier New"/>
              <a:cs typeface="Courier New"/>
            </a:endParaRPr>
          </a:p>
          <a:p>
            <a:pPr marL="106680">
              <a:lnSpc>
                <a:spcPct val="100000"/>
              </a:lnSpc>
              <a:spcBef>
                <a:spcPts val="50"/>
              </a:spcBef>
            </a:pPr>
            <a:r>
              <a:rPr sz="1800" b="1" dirty="0">
                <a:latin typeface="Courier New"/>
                <a:cs typeface="Courier New"/>
              </a:rPr>
              <a:t>[CASCADE</a:t>
            </a:r>
            <a:r>
              <a:rPr sz="1800" b="1" spc="-16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CONSTRAINTS];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13-</a:t>
            </a:r>
            <a:r>
              <a:rPr spc="-25" dirty="0"/>
              <a:t>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363345">
              <a:lnSpc>
                <a:spcPct val="100000"/>
              </a:lnSpc>
              <a:spcBef>
                <a:spcPts val="110"/>
              </a:spcBef>
            </a:pPr>
            <a:r>
              <a:rPr dirty="0"/>
              <a:t>Revoking</a:t>
            </a:r>
            <a:r>
              <a:rPr spc="-50" dirty="0"/>
              <a:t> </a:t>
            </a:r>
            <a:r>
              <a:rPr dirty="0"/>
              <a:t>Object</a:t>
            </a:r>
            <a:r>
              <a:rPr spc="-130" dirty="0"/>
              <a:t> </a:t>
            </a:r>
            <a:r>
              <a:rPr spc="-10" dirty="0"/>
              <a:t>Privileges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3211" y="1780997"/>
            <a:ext cx="6766559" cy="103060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2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22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22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Alice,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revoke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SELECT</a:t>
            </a:r>
            <a:r>
              <a:rPr sz="2200" b="1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INSERT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privileges</a:t>
            </a:r>
            <a:r>
              <a:rPr sz="22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given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Scott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DEPARTMENTS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table.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20496" y="3340608"/>
            <a:ext cx="7507605" cy="1219200"/>
            <a:chOff x="920496" y="3340608"/>
            <a:chExt cx="7507605" cy="1219200"/>
          </a:xfrm>
        </p:grpSpPr>
        <p:sp>
          <p:nvSpPr>
            <p:cNvPr id="6" name="object 6"/>
            <p:cNvSpPr/>
            <p:nvPr/>
          </p:nvSpPr>
          <p:spPr>
            <a:xfrm>
              <a:off x="932688" y="3352800"/>
              <a:ext cx="7482840" cy="1195070"/>
            </a:xfrm>
            <a:custGeom>
              <a:avLst/>
              <a:gdLst/>
              <a:ahLst/>
              <a:cxnLst/>
              <a:rect l="l" t="t" r="r" b="b"/>
              <a:pathLst>
                <a:path w="7482840" h="1195070">
                  <a:moveTo>
                    <a:pt x="7482840" y="0"/>
                  </a:moveTo>
                  <a:lnTo>
                    <a:pt x="0" y="0"/>
                  </a:lnTo>
                  <a:lnTo>
                    <a:pt x="0" y="1194562"/>
                  </a:lnTo>
                  <a:lnTo>
                    <a:pt x="7482840" y="1194562"/>
                  </a:lnTo>
                  <a:lnTo>
                    <a:pt x="748284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2688" y="3352800"/>
              <a:ext cx="7482840" cy="1195070"/>
            </a:xfrm>
            <a:custGeom>
              <a:avLst/>
              <a:gdLst/>
              <a:ahLst/>
              <a:cxnLst/>
              <a:rect l="l" t="t" r="r" b="b"/>
              <a:pathLst>
                <a:path w="7482840" h="1195070">
                  <a:moveTo>
                    <a:pt x="0" y="1194562"/>
                  </a:moveTo>
                  <a:lnTo>
                    <a:pt x="7482840" y="1194562"/>
                  </a:lnTo>
                  <a:lnTo>
                    <a:pt x="7482840" y="0"/>
                  </a:lnTo>
                  <a:lnTo>
                    <a:pt x="0" y="0"/>
                  </a:lnTo>
                  <a:lnTo>
                    <a:pt x="0" y="1194562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39672" y="3332479"/>
            <a:ext cx="833119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REVOKE </a:t>
            </a:r>
            <a:r>
              <a:rPr sz="1800" b="1" spc="-25" dirty="0">
                <a:latin typeface="Courier New"/>
                <a:cs typeface="Courier New"/>
              </a:rPr>
              <a:t>ON </a:t>
            </a:r>
            <a:r>
              <a:rPr sz="1800" b="1" spc="-20" dirty="0">
                <a:latin typeface="Courier New"/>
                <a:cs typeface="Courier New"/>
              </a:rPr>
              <a:t>FROM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13-</a:t>
            </a:r>
            <a:r>
              <a:rPr spc="-25" dirty="0"/>
              <a:t>18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130551" y="3332479"/>
            <a:ext cx="19069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marR="5080" indent="-317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select,</a:t>
            </a:r>
            <a:r>
              <a:rPr sz="1800" b="1" spc="-19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insert departments scott;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39672" y="4158437"/>
            <a:ext cx="23152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3300"/>
                </a:solidFill>
                <a:latin typeface="Courier New"/>
                <a:cs typeface="Courier New"/>
              </a:rPr>
              <a:t>Revoke</a:t>
            </a:r>
            <a:r>
              <a:rPr sz="1800" b="1" spc="-200" dirty="0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3300"/>
                </a:solidFill>
                <a:latin typeface="Courier New"/>
                <a:cs typeface="Courier New"/>
              </a:rPr>
              <a:t>succeeded.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2351405">
              <a:lnSpc>
                <a:spcPct val="100000"/>
              </a:lnSpc>
              <a:spcBef>
                <a:spcPts val="110"/>
              </a:spcBef>
            </a:pPr>
            <a:r>
              <a:rPr dirty="0"/>
              <a:t>Database</a:t>
            </a:r>
            <a:r>
              <a:rPr spc="-75" dirty="0"/>
              <a:t> </a:t>
            </a:r>
            <a:r>
              <a:rPr spc="-20" dirty="0"/>
              <a:t>Links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3211" y="1824304"/>
            <a:ext cx="6444615" cy="680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570"/>
              </a:lnSpc>
              <a:spcBef>
                <a:spcPts val="11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link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connection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allows</a:t>
            </a:r>
            <a:r>
              <a:rPr sz="22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local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users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57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access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remote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database.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3514344"/>
            <a:ext cx="1097280" cy="1277111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859023" y="3599688"/>
            <a:ext cx="1118870" cy="1365250"/>
            <a:chOff x="2859023" y="3599688"/>
            <a:chExt cx="1118870" cy="1365250"/>
          </a:xfrm>
        </p:grpSpPr>
        <p:sp>
          <p:nvSpPr>
            <p:cNvPr id="7" name="object 7"/>
            <p:cNvSpPr/>
            <p:nvPr/>
          </p:nvSpPr>
          <p:spPr>
            <a:xfrm>
              <a:off x="2859024" y="3877055"/>
              <a:ext cx="69850" cy="819785"/>
            </a:xfrm>
            <a:custGeom>
              <a:avLst/>
              <a:gdLst/>
              <a:ahLst/>
              <a:cxnLst/>
              <a:rect l="l" t="t" r="r" b="b"/>
              <a:pathLst>
                <a:path w="69850" h="819785">
                  <a:moveTo>
                    <a:pt x="33401" y="246888"/>
                  </a:moveTo>
                  <a:lnTo>
                    <a:pt x="0" y="246888"/>
                  </a:lnTo>
                  <a:lnTo>
                    <a:pt x="0" y="819531"/>
                  </a:lnTo>
                  <a:lnTo>
                    <a:pt x="33401" y="819531"/>
                  </a:lnTo>
                  <a:lnTo>
                    <a:pt x="33401" y="246888"/>
                  </a:lnTo>
                  <a:close/>
                </a:path>
                <a:path w="69850" h="819785">
                  <a:moveTo>
                    <a:pt x="33401" y="0"/>
                  </a:moveTo>
                  <a:lnTo>
                    <a:pt x="0" y="0"/>
                  </a:lnTo>
                  <a:lnTo>
                    <a:pt x="0" y="194564"/>
                  </a:lnTo>
                  <a:lnTo>
                    <a:pt x="33401" y="194564"/>
                  </a:lnTo>
                  <a:lnTo>
                    <a:pt x="33401" y="0"/>
                  </a:lnTo>
                  <a:close/>
                </a:path>
                <a:path w="69850" h="819785">
                  <a:moveTo>
                    <a:pt x="66929" y="246888"/>
                  </a:moveTo>
                  <a:lnTo>
                    <a:pt x="33528" y="246888"/>
                  </a:lnTo>
                  <a:lnTo>
                    <a:pt x="33528" y="819531"/>
                  </a:lnTo>
                  <a:lnTo>
                    <a:pt x="66929" y="819531"/>
                  </a:lnTo>
                  <a:lnTo>
                    <a:pt x="66929" y="246888"/>
                  </a:lnTo>
                  <a:close/>
                </a:path>
                <a:path w="69850" h="819785">
                  <a:moveTo>
                    <a:pt x="69850" y="0"/>
                  </a:moveTo>
                  <a:lnTo>
                    <a:pt x="33528" y="0"/>
                  </a:lnTo>
                  <a:lnTo>
                    <a:pt x="33528" y="194564"/>
                  </a:lnTo>
                  <a:lnTo>
                    <a:pt x="69850" y="194564"/>
                  </a:lnTo>
                  <a:lnTo>
                    <a:pt x="69850" y="0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29128" y="3877055"/>
              <a:ext cx="69850" cy="819785"/>
            </a:xfrm>
            <a:custGeom>
              <a:avLst/>
              <a:gdLst/>
              <a:ahLst/>
              <a:cxnLst/>
              <a:rect l="l" t="t" r="r" b="b"/>
              <a:pathLst>
                <a:path w="69850" h="819785">
                  <a:moveTo>
                    <a:pt x="33388" y="0"/>
                  </a:moveTo>
                  <a:lnTo>
                    <a:pt x="0" y="0"/>
                  </a:lnTo>
                  <a:lnTo>
                    <a:pt x="0" y="194564"/>
                  </a:lnTo>
                  <a:lnTo>
                    <a:pt x="33388" y="194564"/>
                  </a:lnTo>
                  <a:lnTo>
                    <a:pt x="33388" y="0"/>
                  </a:lnTo>
                  <a:close/>
                </a:path>
                <a:path w="69850" h="819785">
                  <a:moveTo>
                    <a:pt x="69850" y="12"/>
                  </a:moveTo>
                  <a:lnTo>
                    <a:pt x="33528" y="12"/>
                  </a:lnTo>
                  <a:lnTo>
                    <a:pt x="33528" y="819404"/>
                  </a:lnTo>
                  <a:lnTo>
                    <a:pt x="69850" y="819404"/>
                  </a:lnTo>
                  <a:lnTo>
                    <a:pt x="69850" y="12"/>
                  </a:lnTo>
                  <a:close/>
                </a:path>
              </a:pathLst>
            </a:custGeom>
            <a:solidFill>
              <a:srgbClr val="8686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99231" y="3877056"/>
              <a:ext cx="33655" cy="819785"/>
            </a:xfrm>
            <a:custGeom>
              <a:avLst/>
              <a:gdLst/>
              <a:ahLst/>
              <a:cxnLst/>
              <a:rect l="l" t="t" r="r" b="b"/>
              <a:pathLst>
                <a:path w="33655" h="819785">
                  <a:moveTo>
                    <a:pt x="33400" y="0"/>
                  </a:moveTo>
                  <a:lnTo>
                    <a:pt x="0" y="0"/>
                  </a:lnTo>
                  <a:lnTo>
                    <a:pt x="0" y="819403"/>
                  </a:lnTo>
                  <a:lnTo>
                    <a:pt x="33400" y="819403"/>
                  </a:lnTo>
                  <a:lnTo>
                    <a:pt x="33400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32760" y="3877068"/>
              <a:ext cx="70485" cy="780415"/>
            </a:xfrm>
            <a:custGeom>
              <a:avLst/>
              <a:gdLst/>
              <a:ahLst/>
              <a:cxnLst/>
              <a:rect l="l" t="t" r="r" b="b"/>
              <a:pathLst>
                <a:path w="70485" h="780414">
                  <a:moveTo>
                    <a:pt x="36322" y="725411"/>
                  </a:moveTo>
                  <a:lnTo>
                    <a:pt x="0" y="725411"/>
                  </a:lnTo>
                  <a:lnTo>
                    <a:pt x="0" y="779894"/>
                  </a:lnTo>
                  <a:lnTo>
                    <a:pt x="36322" y="779894"/>
                  </a:lnTo>
                  <a:lnTo>
                    <a:pt x="36322" y="725411"/>
                  </a:lnTo>
                  <a:close/>
                </a:path>
                <a:path w="70485" h="780414">
                  <a:moveTo>
                    <a:pt x="36322" y="512051"/>
                  </a:moveTo>
                  <a:lnTo>
                    <a:pt x="0" y="512051"/>
                  </a:lnTo>
                  <a:lnTo>
                    <a:pt x="0" y="566534"/>
                  </a:lnTo>
                  <a:lnTo>
                    <a:pt x="36322" y="566534"/>
                  </a:lnTo>
                  <a:lnTo>
                    <a:pt x="36322" y="512051"/>
                  </a:lnTo>
                  <a:close/>
                </a:path>
                <a:path w="70485" h="780414">
                  <a:moveTo>
                    <a:pt x="36322" y="0"/>
                  </a:moveTo>
                  <a:lnTo>
                    <a:pt x="0" y="0"/>
                  </a:lnTo>
                  <a:lnTo>
                    <a:pt x="0" y="353428"/>
                  </a:lnTo>
                  <a:lnTo>
                    <a:pt x="36322" y="353428"/>
                  </a:lnTo>
                  <a:lnTo>
                    <a:pt x="36322" y="0"/>
                  </a:lnTo>
                  <a:close/>
                </a:path>
                <a:path w="70485" h="780414">
                  <a:moveTo>
                    <a:pt x="69977" y="725411"/>
                  </a:moveTo>
                  <a:lnTo>
                    <a:pt x="36576" y="725411"/>
                  </a:lnTo>
                  <a:lnTo>
                    <a:pt x="36576" y="779894"/>
                  </a:lnTo>
                  <a:lnTo>
                    <a:pt x="69977" y="779894"/>
                  </a:lnTo>
                  <a:lnTo>
                    <a:pt x="69977" y="725411"/>
                  </a:lnTo>
                  <a:close/>
                </a:path>
                <a:path w="70485" h="780414">
                  <a:moveTo>
                    <a:pt x="69977" y="512051"/>
                  </a:moveTo>
                  <a:lnTo>
                    <a:pt x="36576" y="512051"/>
                  </a:lnTo>
                  <a:lnTo>
                    <a:pt x="36576" y="566534"/>
                  </a:lnTo>
                  <a:lnTo>
                    <a:pt x="69977" y="566534"/>
                  </a:lnTo>
                  <a:lnTo>
                    <a:pt x="69977" y="512051"/>
                  </a:lnTo>
                  <a:close/>
                </a:path>
                <a:path w="70485" h="780414">
                  <a:moveTo>
                    <a:pt x="69977" y="0"/>
                  </a:moveTo>
                  <a:lnTo>
                    <a:pt x="36576" y="0"/>
                  </a:lnTo>
                  <a:lnTo>
                    <a:pt x="36576" y="353428"/>
                  </a:lnTo>
                  <a:lnTo>
                    <a:pt x="69977" y="353428"/>
                  </a:lnTo>
                  <a:lnTo>
                    <a:pt x="69977" y="0"/>
                  </a:lnTo>
                  <a:close/>
                </a:path>
              </a:pathLst>
            </a:custGeom>
            <a:solidFill>
              <a:srgbClr val="8A8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02864" y="3877068"/>
              <a:ext cx="36830" cy="780415"/>
            </a:xfrm>
            <a:custGeom>
              <a:avLst/>
              <a:gdLst/>
              <a:ahLst/>
              <a:cxnLst/>
              <a:rect l="l" t="t" r="r" b="b"/>
              <a:pathLst>
                <a:path w="36830" h="780414">
                  <a:moveTo>
                    <a:pt x="36322" y="725411"/>
                  </a:moveTo>
                  <a:lnTo>
                    <a:pt x="0" y="725411"/>
                  </a:lnTo>
                  <a:lnTo>
                    <a:pt x="0" y="779894"/>
                  </a:lnTo>
                  <a:lnTo>
                    <a:pt x="36322" y="779894"/>
                  </a:lnTo>
                  <a:lnTo>
                    <a:pt x="36322" y="725411"/>
                  </a:lnTo>
                  <a:close/>
                </a:path>
                <a:path w="36830" h="780414">
                  <a:moveTo>
                    <a:pt x="36322" y="512051"/>
                  </a:moveTo>
                  <a:lnTo>
                    <a:pt x="0" y="512051"/>
                  </a:lnTo>
                  <a:lnTo>
                    <a:pt x="0" y="566534"/>
                  </a:lnTo>
                  <a:lnTo>
                    <a:pt x="36322" y="566534"/>
                  </a:lnTo>
                  <a:lnTo>
                    <a:pt x="36322" y="512051"/>
                  </a:lnTo>
                  <a:close/>
                </a:path>
                <a:path w="36830" h="780414">
                  <a:moveTo>
                    <a:pt x="36322" y="0"/>
                  </a:moveTo>
                  <a:lnTo>
                    <a:pt x="0" y="0"/>
                  </a:lnTo>
                  <a:lnTo>
                    <a:pt x="0" y="353428"/>
                  </a:lnTo>
                  <a:lnTo>
                    <a:pt x="36322" y="353428"/>
                  </a:lnTo>
                  <a:lnTo>
                    <a:pt x="36322" y="0"/>
                  </a:lnTo>
                  <a:close/>
                </a:path>
              </a:pathLst>
            </a:custGeom>
            <a:solidFill>
              <a:srgbClr val="8B8B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39440" y="3877068"/>
              <a:ext cx="33655" cy="780415"/>
            </a:xfrm>
            <a:custGeom>
              <a:avLst/>
              <a:gdLst/>
              <a:ahLst/>
              <a:cxnLst/>
              <a:rect l="l" t="t" r="r" b="b"/>
              <a:pathLst>
                <a:path w="33655" h="780414">
                  <a:moveTo>
                    <a:pt x="33388" y="725411"/>
                  </a:moveTo>
                  <a:lnTo>
                    <a:pt x="0" y="725411"/>
                  </a:lnTo>
                  <a:lnTo>
                    <a:pt x="0" y="779894"/>
                  </a:lnTo>
                  <a:lnTo>
                    <a:pt x="33388" y="779894"/>
                  </a:lnTo>
                  <a:lnTo>
                    <a:pt x="33388" y="725411"/>
                  </a:lnTo>
                  <a:close/>
                </a:path>
                <a:path w="33655" h="780414">
                  <a:moveTo>
                    <a:pt x="33388" y="512051"/>
                  </a:moveTo>
                  <a:lnTo>
                    <a:pt x="0" y="512051"/>
                  </a:lnTo>
                  <a:lnTo>
                    <a:pt x="0" y="566534"/>
                  </a:lnTo>
                  <a:lnTo>
                    <a:pt x="33388" y="566534"/>
                  </a:lnTo>
                  <a:lnTo>
                    <a:pt x="33388" y="512051"/>
                  </a:lnTo>
                  <a:close/>
                </a:path>
                <a:path w="33655" h="780414">
                  <a:moveTo>
                    <a:pt x="33388" y="0"/>
                  </a:moveTo>
                  <a:lnTo>
                    <a:pt x="0" y="0"/>
                  </a:lnTo>
                  <a:lnTo>
                    <a:pt x="0" y="353428"/>
                  </a:lnTo>
                  <a:lnTo>
                    <a:pt x="33388" y="353428"/>
                  </a:lnTo>
                  <a:lnTo>
                    <a:pt x="33388" y="0"/>
                  </a:lnTo>
                  <a:close/>
                </a:path>
              </a:pathLst>
            </a:custGeom>
            <a:solidFill>
              <a:srgbClr val="8F8F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72968" y="3877068"/>
              <a:ext cx="36830" cy="780415"/>
            </a:xfrm>
            <a:custGeom>
              <a:avLst/>
              <a:gdLst/>
              <a:ahLst/>
              <a:cxnLst/>
              <a:rect l="l" t="t" r="r" b="b"/>
              <a:pathLst>
                <a:path w="36830" h="780414">
                  <a:moveTo>
                    <a:pt x="36322" y="725411"/>
                  </a:moveTo>
                  <a:lnTo>
                    <a:pt x="0" y="725411"/>
                  </a:lnTo>
                  <a:lnTo>
                    <a:pt x="0" y="779894"/>
                  </a:lnTo>
                  <a:lnTo>
                    <a:pt x="36322" y="779894"/>
                  </a:lnTo>
                  <a:lnTo>
                    <a:pt x="36322" y="725411"/>
                  </a:lnTo>
                  <a:close/>
                </a:path>
                <a:path w="36830" h="780414">
                  <a:moveTo>
                    <a:pt x="36322" y="512051"/>
                  </a:moveTo>
                  <a:lnTo>
                    <a:pt x="0" y="512051"/>
                  </a:lnTo>
                  <a:lnTo>
                    <a:pt x="0" y="566534"/>
                  </a:lnTo>
                  <a:lnTo>
                    <a:pt x="36322" y="566534"/>
                  </a:lnTo>
                  <a:lnTo>
                    <a:pt x="36322" y="512051"/>
                  </a:lnTo>
                  <a:close/>
                </a:path>
                <a:path w="36830" h="780414">
                  <a:moveTo>
                    <a:pt x="36322" y="0"/>
                  </a:moveTo>
                  <a:lnTo>
                    <a:pt x="0" y="0"/>
                  </a:lnTo>
                  <a:lnTo>
                    <a:pt x="0" y="353428"/>
                  </a:lnTo>
                  <a:lnTo>
                    <a:pt x="36322" y="353428"/>
                  </a:lnTo>
                  <a:lnTo>
                    <a:pt x="36322" y="0"/>
                  </a:lnTo>
                  <a:close/>
                </a:path>
              </a:pathLst>
            </a:custGeom>
            <a:solidFill>
              <a:srgbClr val="909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09544" y="3877068"/>
              <a:ext cx="33655" cy="780415"/>
            </a:xfrm>
            <a:custGeom>
              <a:avLst/>
              <a:gdLst/>
              <a:ahLst/>
              <a:cxnLst/>
              <a:rect l="l" t="t" r="r" b="b"/>
              <a:pathLst>
                <a:path w="33655" h="780414">
                  <a:moveTo>
                    <a:pt x="33401" y="725411"/>
                  </a:moveTo>
                  <a:lnTo>
                    <a:pt x="0" y="725411"/>
                  </a:lnTo>
                  <a:lnTo>
                    <a:pt x="0" y="779894"/>
                  </a:lnTo>
                  <a:lnTo>
                    <a:pt x="33401" y="779894"/>
                  </a:lnTo>
                  <a:lnTo>
                    <a:pt x="33401" y="725411"/>
                  </a:lnTo>
                  <a:close/>
                </a:path>
                <a:path w="33655" h="780414">
                  <a:moveTo>
                    <a:pt x="33401" y="512051"/>
                  </a:moveTo>
                  <a:lnTo>
                    <a:pt x="0" y="512051"/>
                  </a:lnTo>
                  <a:lnTo>
                    <a:pt x="0" y="566534"/>
                  </a:lnTo>
                  <a:lnTo>
                    <a:pt x="33401" y="566534"/>
                  </a:lnTo>
                  <a:lnTo>
                    <a:pt x="33401" y="512051"/>
                  </a:lnTo>
                  <a:close/>
                </a:path>
                <a:path w="33655" h="780414">
                  <a:moveTo>
                    <a:pt x="33401" y="0"/>
                  </a:moveTo>
                  <a:lnTo>
                    <a:pt x="0" y="0"/>
                  </a:lnTo>
                  <a:lnTo>
                    <a:pt x="0" y="353428"/>
                  </a:lnTo>
                  <a:lnTo>
                    <a:pt x="33401" y="353428"/>
                  </a:lnTo>
                  <a:lnTo>
                    <a:pt x="33401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43071" y="3877056"/>
              <a:ext cx="36830" cy="819785"/>
            </a:xfrm>
            <a:custGeom>
              <a:avLst/>
              <a:gdLst/>
              <a:ahLst/>
              <a:cxnLst/>
              <a:rect l="l" t="t" r="r" b="b"/>
              <a:pathLst>
                <a:path w="36829" h="819785">
                  <a:moveTo>
                    <a:pt x="36323" y="0"/>
                  </a:moveTo>
                  <a:lnTo>
                    <a:pt x="0" y="0"/>
                  </a:lnTo>
                  <a:lnTo>
                    <a:pt x="0" y="819403"/>
                  </a:lnTo>
                  <a:lnTo>
                    <a:pt x="36323" y="819403"/>
                  </a:lnTo>
                  <a:lnTo>
                    <a:pt x="36323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79648" y="3877068"/>
              <a:ext cx="103505" cy="819785"/>
            </a:xfrm>
            <a:custGeom>
              <a:avLst/>
              <a:gdLst/>
              <a:ahLst/>
              <a:cxnLst/>
              <a:rect l="l" t="t" r="r" b="b"/>
              <a:pathLst>
                <a:path w="103504" h="819785">
                  <a:moveTo>
                    <a:pt x="33401" y="0"/>
                  </a:moveTo>
                  <a:lnTo>
                    <a:pt x="0" y="0"/>
                  </a:lnTo>
                  <a:lnTo>
                    <a:pt x="0" y="819391"/>
                  </a:lnTo>
                  <a:lnTo>
                    <a:pt x="33401" y="819391"/>
                  </a:lnTo>
                  <a:lnTo>
                    <a:pt x="33401" y="0"/>
                  </a:lnTo>
                  <a:close/>
                </a:path>
                <a:path w="103504" h="819785">
                  <a:moveTo>
                    <a:pt x="69850" y="725411"/>
                  </a:moveTo>
                  <a:lnTo>
                    <a:pt x="33528" y="725411"/>
                  </a:lnTo>
                  <a:lnTo>
                    <a:pt x="33528" y="779894"/>
                  </a:lnTo>
                  <a:lnTo>
                    <a:pt x="69850" y="779894"/>
                  </a:lnTo>
                  <a:lnTo>
                    <a:pt x="69850" y="725411"/>
                  </a:lnTo>
                  <a:close/>
                </a:path>
                <a:path w="103504" h="819785">
                  <a:moveTo>
                    <a:pt x="69850" y="512051"/>
                  </a:moveTo>
                  <a:lnTo>
                    <a:pt x="33528" y="512051"/>
                  </a:lnTo>
                  <a:lnTo>
                    <a:pt x="33528" y="566534"/>
                  </a:lnTo>
                  <a:lnTo>
                    <a:pt x="69850" y="566534"/>
                  </a:lnTo>
                  <a:lnTo>
                    <a:pt x="69850" y="512051"/>
                  </a:lnTo>
                  <a:close/>
                </a:path>
                <a:path w="103504" h="819785">
                  <a:moveTo>
                    <a:pt x="69850" y="0"/>
                  </a:moveTo>
                  <a:lnTo>
                    <a:pt x="33528" y="0"/>
                  </a:lnTo>
                  <a:lnTo>
                    <a:pt x="33528" y="353428"/>
                  </a:lnTo>
                  <a:lnTo>
                    <a:pt x="69850" y="353428"/>
                  </a:lnTo>
                  <a:lnTo>
                    <a:pt x="69850" y="0"/>
                  </a:lnTo>
                  <a:close/>
                </a:path>
                <a:path w="103504" h="819785">
                  <a:moveTo>
                    <a:pt x="103505" y="725411"/>
                  </a:moveTo>
                  <a:lnTo>
                    <a:pt x="70104" y="725411"/>
                  </a:lnTo>
                  <a:lnTo>
                    <a:pt x="70104" y="779894"/>
                  </a:lnTo>
                  <a:lnTo>
                    <a:pt x="103505" y="779894"/>
                  </a:lnTo>
                  <a:lnTo>
                    <a:pt x="103505" y="725411"/>
                  </a:lnTo>
                  <a:close/>
                </a:path>
                <a:path w="103504" h="819785">
                  <a:moveTo>
                    <a:pt x="103505" y="512051"/>
                  </a:moveTo>
                  <a:lnTo>
                    <a:pt x="70104" y="512051"/>
                  </a:lnTo>
                  <a:lnTo>
                    <a:pt x="70104" y="566534"/>
                  </a:lnTo>
                  <a:lnTo>
                    <a:pt x="103505" y="566534"/>
                  </a:lnTo>
                  <a:lnTo>
                    <a:pt x="103505" y="512051"/>
                  </a:lnTo>
                  <a:close/>
                </a:path>
                <a:path w="103504" h="819785">
                  <a:moveTo>
                    <a:pt x="103505" y="0"/>
                  </a:moveTo>
                  <a:lnTo>
                    <a:pt x="70104" y="0"/>
                  </a:lnTo>
                  <a:lnTo>
                    <a:pt x="70104" y="353428"/>
                  </a:lnTo>
                  <a:lnTo>
                    <a:pt x="103505" y="353428"/>
                  </a:lnTo>
                  <a:lnTo>
                    <a:pt x="103505" y="0"/>
                  </a:lnTo>
                  <a:close/>
                </a:path>
              </a:pathLst>
            </a:custGeom>
            <a:solidFill>
              <a:srgbClr val="9393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83280" y="3877068"/>
              <a:ext cx="70485" cy="780415"/>
            </a:xfrm>
            <a:custGeom>
              <a:avLst/>
              <a:gdLst/>
              <a:ahLst/>
              <a:cxnLst/>
              <a:rect l="l" t="t" r="r" b="b"/>
              <a:pathLst>
                <a:path w="70485" h="780414">
                  <a:moveTo>
                    <a:pt x="36322" y="725411"/>
                  </a:moveTo>
                  <a:lnTo>
                    <a:pt x="0" y="725411"/>
                  </a:lnTo>
                  <a:lnTo>
                    <a:pt x="0" y="779894"/>
                  </a:lnTo>
                  <a:lnTo>
                    <a:pt x="36322" y="779894"/>
                  </a:lnTo>
                  <a:lnTo>
                    <a:pt x="36322" y="725411"/>
                  </a:lnTo>
                  <a:close/>
                </a:path>
                <a:path w="70485" h="780414">
                  <a:moveTo>
                    <a:pt x="36322" y="512051"/>
                  </a:moveTo>
                  <a:lnTo>
                    <a:pt x="0" y="512051"/>
                  </a:lnTo>
                  <a:lnTo>
                    <a:pt x="0" y="566534"/>
                  </a:lnTo>
                  <a:lnTo>
                    <a:pt x="36322" y="566534"/>
                  </a:lnTo>
                  <a:lnTo>
                    <a:pt x="36322" y="512051"/>
                  </a:lnTo>
                  <a:close/>
                </a:path>
                <a:path w="70485" h="780414">
                  <a:moveTo>
                    <a:pt x="36322" y="0"/>
                  </a:moveTo>
                  <a:lnTo>
                    <a:pt x="0" y="0"/>
                  </a:lnTo>
                  <a:lnTo>
                    <a:pt x="0" y="353428"/>
                  </a:lnTo>
                  <a:lnTo>
                    <a:pt x="36322" y="353428"/>
                  </a:lnTo>
                  <a:lnTo>
                    <a:pt x="36322" y="0"/>
                  </a:lnTo>
                  <a:close/>
                </a:path>
                <a:path w="70485" h="780414">
                  <a:moveTo>
                    <a:pt x="69964" y="725411"/>
                  </a:moveTo>
                  <a:lnTo>
                    <a:pt x="36576" y="725411"/>
                  </a:lnTo>
                  <a:lnTo>
                    <a:pt x="36576" y="779894"/>
                  </a:lnTo>
                  <a:lnTo>
                    <a:pt x="69964" y="779894"/>
                  </a:lnTo>
                  <a:lnTo>
                    <a:pt x="69964" y="725411"/>
                  </a:lnTo>
                  <a:close/>
                </a:path>
                <a:path w="70485" h="780414">
                  <a:moveTo>
                    <a:pt x="69964" y="512051"/>
                  </a:moveTo>
                  <a:lnTo>
                    <a:pt x="36576" y="512051"/>
                  </a:lnTo>
                  <a:lnTo>
                    <a:pt x="36576" y="566534"/>
                  </a:lnTo>
                  <a:lnTo>
                    <a:pt x="69964" y="566534"/>
                  </a:lnTo>
                  <a:lnTo>
                    <a:pt x="69964" y="512051"/>
                  </a:lnTo>
                  <a:close/>
                </a:path>
                <a:path w="70485" h="780414">
                  <a:moveTo>
                    <a:pt x="69964" y="0"/>
                  </a:moveTo>
                  <a:lnTo>
                    <a:pt x="36576" y="0"/>
                  </a:lnTo>
                  <a:lnTo>
                    <a:pt x="36576" y="353428"/>
                  </a:lnTo>
                  <a:lnTo>
                    <a:pt x="69964" y="353428"/>
                  </a:lnTo>
                  <a:lnTo>
                    <a:pt x="69964" y="0"/>
                  </a:lnTo>
                  <a:close/>
                </a:path>
              </a:pathLst>
            </a:custGeom>
            <a:solidFill>
              <a:srgbClr val="949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53384" y="3877068"/>
              <a:ext cx="103505" cy="819785"/>
            </a:xfrm>
            <a:custGeom>
              <a:avLst/>
              <a:gdLst/>
              <a:ahLst/>
              <a:cxnLst/>
              <a:rect l="l" t="t" r="r" b="b"/>
              <a:pathLst>
                <a:path w="103504" h="819785">
                  <a:moveTo>
                    <a:pt x="33401" y="725411"/>
                  </a:moveTo>
                  <a:lnTo>
                    <a:pt x="0" y="725411"/>
                  </a:lnTo>
                  <a:lnTo>
                    <a:pt x="0" y="779894"/>
                  </a:lnTo>
                  <a:lnTo>
                    <a:pt x="33401" y="779894"/>
                  </a:lnTo>
                  <a:lnTo>
                    <a:pt x="33401" y="725411"/>
                  </a:lnTo>
                  <a:close/>
                </a:path>
                <a:path w="103504" h="819785">
                  <a:moveTo>
                    <a:pt x="33401" y="512051"/>
                  </a:moveTo>
                  <a:lnTo>
                    <a:pt x="0" y="512051"/>
                  </a:lnTo>
                  <a:lnTo>
                    <a:pt x="0" y="566534"/>
                  </a:lnTo>
                  <a:lnTo>
                    <a:pt x="33401" y="566534"/>
                  </a:lnTo>
                  <a:lnTo>
                    <a:pt x="33401" y="512051"/>
                  </a:lnTo>
                  <a:close/>
                </a:path>
                <a:path w="103504" h="819785">
                  <a:moveTo>
                    <a:pt x="33401" y="0"/>
                  </a:moveTo>
                  <a:lnTo>
                    <a:pt x="0" y="0"/>
                  </a:lnTo>
                  <a:lnTo>
                    <a:pt x="0" y="353428"/>
                  </a:lnTo>
                  <a:lnTo>
                    <a:pt x="33401" y="353428"/>
                  </a:lnTo>
                  <a:lnTo>
                    <a:pt x="33401" y="0"/>
                  </a:lnTo>
                  <a:close/>
                </a:path>
                <a:path w="103504" h="819785">
                  <a:moveTo>
                    <a:pt x="69850" y="725411"/>
                  </a:moveTo>
                  <a:lnTo>
                    <a:pt x="33528" y="725411"/>
                  </a:lnTo>
                  <a:lnTo>
                    <a:pt x="33528" y="779894"/>
                  </a:lnTo>
                  <a:lnTo>
                    <a:pt x="69850" y="779894"/>
                  </a:lnTo>
                  <a:lnTo>
                    <a:pt x="69850" y="725411"/>
                  </a:lnTo>
                  <a:close/>
                </a:path>
                <a:path w="103504" h="819785">
                  <a:moveTo>
                    <a:pt x="69850" y="512051"/>
                  </a:moveTo>
                  <a:lnTo>
                    <a:pt x="33528" y="512051"/>
                  </a:lnTo>
                  <a:lnTo>
                    <a:pt x="33528" y="566534"/>
                  </a:lnTo>
                  <a:lnTo>
                    <a:pt x="69850" y="566534"/>
                  </a:lnTo>
                  <a:lnTo>
                    <a:pt x="69850" y="512051"/>
                  </a:lnTo>
                  <a:close/>
                </a:path>
                <a:path w="103504" h="819785">
                  <a:moveTo>
                    <a:pt x="69850" y="0"/>
                  </a:moveTo>
                  <a:lnTo>
                    <a:pt x="33528" y="0"/>
                  </a:lnTo>
                  <a:lnTo>
                    <a:pt x="33528" y="353428"/>
                  </a:lnTo>
                  <a:lnTo>
                    <a:pt x="69850" y="353428"/>
                  </a:lnTo>
                  <a:lnTo>
                    <a:pt x="69850" y="0"/>
                  </a:lnTo>
                  <a:close/>
                </a:path>
                <a:path w="103504" h="819785">
                  <a:moveTo>
                    <a:pt x="103505" y="0"/>
                  </a:moveTo>
                  <a:lnTo>
                    <a:pt x="70104" y="0"/>
                  </a:lnTo>
                  <a:lnTo>
                    <a:pt x="70104" y="819391"/>
                  </a:lnTo>
                  <a:lnTo>
                    <a:pt x="103505" y="819391"/>
                  </a:lnTo>
                  <a:lnTo>
                    <a:pt x="103505" y="0"/>
                  </a:lnTo>
                  <a:close/>
                </a:path>
              </a:pathLst>
            </a:custGeom>
            <a:solidFill>
              <a:srgbClr val="9393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557015" y="3877056"/>
              <a:ext cx="36830" cy="819785"/>
            </a:xfrm>
            <a:custGeom>
              <a:avLst/>
              <a:gdLst/>
              <a:ahLst/>
              <a:cxnLst/>
              <a:rect l="l" t="t" r="r" b="b"/>
              <a:pathLst>
                <a:path w="36829" h="819785">
                  <a:moveTo>
                    <a:pt x="36323" y="0"/>
                  </a:moveTo>
                  <a:lnTo>
                    <a:pt x="0" y="0"/>
                  </a:lnTo>
                  <a:lnTo>
                    <a:pt x="0" y="819403"/>
                  </a:lnTo>
                  <a:lnTo>
                    <a:pt x="36323" y="819403"/>
                  </a:lnTo>
                  <a:lnTo>
                    <a:pt x="36323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593592" y="3877068"/>
              <a:ext cx="33655" cy="780415"/>
            </a:xfrm>
            <a:custGeom>
              <a:avLst/>
              <a:gdLst/>
              <a:ahLst/>
              <a:cxnLst/>
              <a:rect l="l" t="t" r="r" b="b"/>
              <a:pathLst>
                <a:path w="33654" h="780414">
                  <a:moveTo>
                    <a:pt x="33401" y="725411"/>
                  </a:moveTo>
                  <a:lnTo>
                    <a:pt x="0" y="725411"/>
                  </a:lnTo>
                  <a:lnTo>
                    <a:pt x="0" y="779894"/>
                  </a:lnTo>
                  <a:lnTo>
                    <a:pt x="33401" y="779894"/>
                  </a:lnTo>
                  <a:lnTo>
                    <a:pt x="33401" y="725411"/>
                  </a:lnTo>
                  <a:close/>
                </a:path>
                <a:path w="33654" h="780414">
                  <a:moveTo>
                    <a:pt x="33401" y="512051"/>
                  </a:moveTo>
                  <a:lnTo>
                    <a:pt x="0" y="512051"/>
                  </a:lnTo>
                  <a:lnTo>
                    <a:pt x="0" y="566534"/>
                  </a:lnTo>
                  <a:lnTo>
                    <a:pt x="33401" y="566534"/>
                  </a:lnTo>
                  <a:lnTo>
                    <a:pt x="33401" y="512051"/>
                  </a:lnTo>
                  <a:close/>
                </a:path>
                <a:path w="33654" h="780414">
                  <a:moveTo>
                    <a:pt x="33401" y="0"/>
                  </a:moveTo>
                  <a:lnTo>
                    <a:pt x="0" y="0"/>
                  </a:lnTo>
                  <a:lnTo>
                    <a:pt x="0" y="353428"/>
                  </a:lnTo>
                  <a:lnTo>
                    <a:pt x="33401" y="353428"/>
                  </a:lnTo>
                  <a:lnTo>
                    <a:pt x="33401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627120" y="3877068"/>
              <a:ext cx="70485" cy="780415"/>
            </a:xfrm>
            <a:custGeom>
              <a:avLst/>
              <a:gdLst/>
              <a:ahLst/>
              <a:cxnLst/>
              <a:rect l="l" t="t" r="r" b="b"/>
              <a:pathLst>
                <a:path w="70485" h="780414">
                  <a:moveTo>
                    <a:pt x="36322" y="725411"/>
                  </a:moveTo>
                  <a:lnTo>
                    <a:pt x="0" y="725411"/>
                  </a:lnTo>
                  <a:lnTo>
                    <a:pt x="0" y="779894"/>
                  </a:lnTo>
                  <a:lnTo>
                    <a:pt x="36322" y="779894"/>
                  </a:lnTo>
                  <a:lnTo>
                    <a:pt x="36322" y="725411"/>
                  </a:lnTo>
                  <a:close/>
                </a:path>
                <a:path w="70485" h="780414">
                  <a:moveTo>
                    <a:pt x="36322" y="512051"/>
                  </a:moveTo>
                  <a:lnTo>
                    <a:pt x="0" y="512051"/>
                  </a:lnTo>
                  <a:lnTo>
                    <a:pt x="0" y="566534"/>
                  </a:lnTo>
                  <a:lnTo>
                    <a:pt x="36322" y="566534"/>
                  </a:lnTo>
                  <a:lnTo>
                    <a:pt x="36322" y="512051"/>
                  </a:lnTo>
                  <a:close/>
                </a:path>
                <a:path w="70485" h="780414">
                  <a:moveTo>
                    <a:pt x="36322" y="0"/>
                  </a:moveTo>
                  <a:lnTo>
                    <a:pt x="0" y="0"/>
                  </a:lnTo>
                  <a:lnTo>
                    <a:pt x="0" y="353428"/>
                  </a:lnTo>
                  <a:lnTo>
                    <a:pt x="36322" y="353428"/>
                  </a:lnTo>
                  <a:lnTo>
                    <a:pt x="36322" y="0"/>
                  </a:lnTo>
                  <a:close/>
                </a:path>
                <a:path w="70485" h="780414">
                  <a:moveTo>
                    <a:pt x="69977" y="725411"/>
                  </a:moveTo>
                  <a:lnTo>
                    <a:pt x="36576" y="725411"/>
                  </a:lnTo>
                  <a:lnTo>
                    <a:pt x="36576" y="779894"/>
                  </a:lnTo>
                  <a:lnTo>
                    <a:pt x="69977" y="779894"/>
                  </a:lnTo>
                  <a:lnTo>
                    <a:pt x="69977" y="725411"/>
                  </a:lnTo>
                  <a:close/>
                </a:path>
                <a:path w="70485" h="780414">
                  <a:moveTo>
                    <a:pt x="69977" y="512051"/>
                  </a:moveTo>
                  <a:lnTo>
                    <a:pt x="36576" y="512051"/>
                  </a:lnTo>
                  <a:lnTo>
                    <a:pt x="36576" y="566534"/>
                  </a:lnTo>
                  <a:lnTo>
                    <a:pt x="69977" y="566534"/>
                  </a:lnTo>
                  <a:lnTo>
                    <a:pt x="69977" y="512051"/>
                  </a:lnTo>
                  <a:close/>
                </a:path>
                <a:path w="70485" h="780414">
                  <a:moveTo>
                    <a:pt x="69977" y="0"/>
                  </a:moveTo>
                  <a:lnTo>
                    <a:pt x="36576" y="0"/>
                  </a:lnTo>
                  <a:lnTo>
                    <a:pt x="36576" y="353428"/>
                  </a:lnTo>
                  <a:lnTo>
                    <a:pt x="69977" y="353428"/>
                  </a:lnTo>
                  <a:lnTo>
                    <a:pt x="69977" y="0"/>
                  </a:lnTo>
                  <a:close/>
                </a:path>
              </a:pathLst>
            </a:custGeom>
            <a:solidFill>
              <a:srgbClr val="8F8F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697224" y="3877068"/>
              <a:ext cx="36830" cy="780415"/>
            </a:xfrm>
            <a:custGeom>
              <a:avLst/>
              <a:gdLst/>
              <a:ahLst/>
              <a:cxnLst/>
              <a:rect l="l" t="t" r="r" b="b"/>
              <a:pathLst>
                <a:path w="36829" h="780414">
                  <a:moveTo>
                    <a:pt x="36322" y="725411"/>
                  </a:moveTo>
                  <a:lnTo>
                    <a:pt x="0" y="725411"/>
                  </a:lnTo>
                  <a:lnTo>
                    <a:pt x="0" y="779894"/>
                  </a:lnTo>
                  <a:lnTo>
                    <a:pt x="36322" y="779894"/>
                  </a:lnTo>
                  <a:lnTo>
                    <a:pt x="36322" y="725411"/>
                  </a:lnTo>
                  <a:close/>
                </a:path>
                <a:path w="36829" h="780414">
                  <a:moveTo>
                    <a:pt x="36322" y="512051"/>
                  </a:moveTo>
                  <a:lnTo>
                    <a:pt x="0" y="512051"/>
                  </a:lnTo>
                  <a:lnTo>
                    <a:pt x="0" y="566534"/>
                  </a:lnTo>
                  <a:lnTo>
                    <a:pt x="36322" y="566534"/>
                  </a:lnTo>
                  <a:lnTo>
                    <a:pt x="36322" y="512051"/>
                  </a:lnTo>
                  <a:close/>
                </a:path>
                <a:path w="36829" h="780414">
                  <a:moveTo>
                    <a:pt x="36322" y="0"/>
                  </a:moveTo>
                  <a:lnTo>
                    <a:pt x="0" y="0"/>
                  </a:lnTo>
                  <a:lnTo>
                    <a:pt x="0" y="353428"/>
                  </a:lnTo>
                  <a:lnTo>
                    <a:pt x="36322" y="353428"/>
                  </a:lnTo>
                  <a:lnTo>
                    <a:pt x="36322" y="0"/>
                  </a:lnTo>
                  <a:close/>
                </a:path>
              </a:pathLst>
            </a:custGeom>
            <a:solidFill>
              <a:srgbClr val="8B8B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733800" y="3877068"/>
              <a:ext cx="33655" cy="780415"/>
            </a:xfrm>
            <a:custGeom>
              <a:avLst/>
              <a:gdLst/>
              <a:ahLst/>
              <a:cxnLst/>
              <a:rect l="l" t="t" r="r" b="b"/>
              <a:pathLst>
                <a:path w="33654" h="780414">
                  <a:moveTo>
                    <a:pt x="33401" y="725411"/>
                  </a:moveTo>
                  <a:lnTo>
                    <a:pt x="0" y="725411"/>
                  </a:lnTo>
                  <a:lnTo>
                    <a:pt x="0" y="779894"/>
                  </a:lnTo>
                  <a:lnTo>
                    <a:pt x="33401" y="779894"/>
                  </a:lnTo>
                  <a:lnTo>
                    <a:pt x="33401" y="725411"/>
                  </a:lnTo>
                  <a:close/>
                </a:path>
                <a:path w="33654" h="780414">
                  <a:moveTo>
                    <a:pt x="33401" y="512051"/>
                  </a:moveTo>
                  <a:lnTo>
                    <a:pt x="0" y="512051"/>
                  </a:lnTo>
                  <a:lnTo>
                    <a:pt x="0" y="566534"/>
                  </a:lnTo>
                  <a:lnTo>
                    <a:pt x="33401" y="566534"/>
                  </a:lnTo>
                  <a:lnTo>
                    <a:pt x="33401" y="512051"/>
                  </a:lnTo>
                  <a:close/>
                </a:path>
                <a:path w="33654" h="780414">
                  <a:moveTo>
                    <a:pt x="33401" y="0"/>
                  </a:moveTo>
                  <a:lnTo>
                    <a:pt x="0" y="0"/>
                  </a:lnTo>
                  <a:lnTo>
                    <a:pt x="0" y="353428"/>
                  </a:lnTo>
                  <a:lnTo>
                    <a:pt x="33401" y="353428"/>
                  </a:lnTo>
                  <a:lnTo>
                    <a:pt x="33401" y="0"/>
                  </a:lnTo>
                  <a:close/>
                </a:path>
              </a:pathLst>
            </a:custGeom>
            <a:solidFill>
              <a:srgbClr val="8A8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767328" y="3877068"/>
              <a:ext cx="36830" cy="780415"/>
            </a:xfrm>
            <a:custGeom>
              <a:avLst/>
              <a:gdLst/>
              <a:ahLst/>
              <a:cxnLst/>
              <a:rect l="l" t="t" r="r" b="b"/>
              <a:pathLst>
                <a:path w="36829" h="780414">
                  <a:moveTo>
                    <a:pt x="36322" y="725411"/>
                  </a:moveTo>
                  <a:lnTo>
                    <a:pt x="0" y="725411"/>
                  </a:lnTo>
                  <a:lnTo>
                    <a:pt x="0" y="779894"/>
                  </a:lnTo>
                  <a:lnTo>
                    <a:pt x="36322" y="779894"/>
                  </a:lnTo>
                  <a:lnTo>
                    <a:pt x="36322" y="725411"/>
                  </a:lnTo>
                  <a:close/>
                </a:path>
                <a:path w="36829" h="780414">
                  <a:moveTo>
                    <a:pt x="36322" y="512051"/>
                  </a:moveTo>
                  <a:lnTo>
                    <a:pt x="0" y="512051"/>
                  </a:lnTo>
                  <a:lnTo>
                    <a:pt x="0" y="566534"/>
                  </a:lnTo>
                  <a:lnTo>
                    <a:pt x="36322" y="566534"/>
                  </a:lnTo>
                  <a:lnTo>
                    <a:pt x="36322" y="512051"/>
                  </a:lnTo>
                  <a:close/>
                </a:path>
                <a:path w="36829" h="780414">
                  <a:moveTo>
                    <a:pt x="36322" y="0"/>
                  </a:moveTo>
                  <a:lnTo>
                    <a:pt x="0" y="0"/>
                  </a:lnTo>
                  <a:lnTo>
                    <a:pt x="0" y="353428"/>
                  </a:lnTo>
                  <a:lnTo>
                    <a:pt x="36322" y="353428"/>
                  </a:lnTo>
                  <a:lnTo>
                    <a:pt x="36322" y="0"/>
                  </a:lnTo>
                  <a:close/>
                </a:path>
              </a:pathLst>
            </a:custGeom>
            <a:solidFill>
              <a:srgbClr val="898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820667" y="3878580"/>
              <a:ext cx="0" cy="819785"/>
            </a:xfrm>
            <a:custGeom>
              <a:avLst/>
              <a:gdLst/>
              <a:ahLst/>
              <a:cxnLst/>
              <a:rect l="l" t="t" r="r" b="b"/>
              <a:pathLst>
                <a:path h="819785">
                  <a:moveTo>
                    <a:pt x="0" y="0"/>
                  </a:moveTo>
                  <a:lnTo>
                    <a:pt x="0" y="819404"/>
                  </a:lnTo>
                </a:path>
              </a:pathLst>
            </a:custGeom>
            <a:ln w="33528">
              <a:solidFill>
                <a:srgbClr val="8888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855719" y="3877056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0"/>
                  </a:moveTo>
                  <a:lnTo>
                    <a:pt x="0" y="219202"/>
                  </a:lnTo>
                </a:path>
              </a:pathLst>
            </a:custGeom>
            <a:ln w="36576">
              <a:solidFill>
                <a:srgbClr val="86868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874008" y="3877055"/>
              <a:ext cx="103505" cy="819785"/>
            </a:xfrm>
            <a:custGeom>
              <a:avLst/>
              <a:gdLst/>
              <a:ahLst/>
              <a:cxnLst/>
              <a:rect l="l" t="t" r="r" b="b"/>
              <a:pathLst>
                <a:path w="103504" h="819785">
                  <a:moveTo>
                    <a:pt x="33401" y="234696"/>
                  </a:moveTo>
                  <a:lnTo>
                    <a:pt x="0" y="234696"/>
                  </a:lnTo>
                  <a:lnTo>
                    <a:pt x="0" y="819658"/>
                  </a:lnTo>
                  <a:lnTo>
                    <a:pt x="33401" y="819658"/>
                  </a:lnTo>
                  <a:lnTo>
                    <a:pt x="33401" y="234696"/>
                  </a:lnTo>
                  <a:close/>
                </a:path>
                <a:path w="103504" h="819785">
                  <a:moveTo>
                    <a:pt x="33401" y="0"/>
                  </a:moveTo>
                  <a:lnTo>
                    <a:pt x="0" y="0"/>
                  </a:lnTo>
                  <a:lnTo>
                    <a:pt x="0" y="179324"/>
                  </a:lnTo>
                  <a:lnTo>
                    <a:pt x="33401" y="179324"/>
                  </a:lnTo>
                  <a:lnTo>
                    <a:pt x="33401" y="0"/>
                  </a:lnTo>
                  <a:close/>
                </a:path>
                <a:path w="103504" h="819785">
                  <a:moveTo>
                    <a:pt x="69850" y="234696"/>
                  </a:moveTo>
                  <a:lnTo>
                    <a:pt x="33528" y="234696"/>
                  </a:lnTo>
                  <a:lnTo>
                    <a:pt x="33528" y="819658"/>
                  </a:lnTo>
                  <a:lnTo>
                    <a:pt x="69850" y="819658"/>
                  </a:lnTo>
                  <a:lnTo>
                    <a:pt x="69850" y="234696"/>
                  </a:lnTo>
                  <a:close/>
                </a:path>
                <a:path w="103504" h="819785">
                  <a:moveTo>
                    <a:pt x="69850" y="0"/>
                  </a:moveTo>
                  <a:lnTo>
                    <a:pt x="33528" y="0"/>
                  </a:lnTo>
                  <a:lnTo>
                    <a:pt x="33528" y="179324"/>
                  </a:lnTo>
                  <a:lnTo>
                    <a:pt x="69850" y="179324"/>
                  </a:lnTo>
                  <a:lnTo>
                    <a:pt x="69850" y="0"/>
                  </a:lnTo>
                  <a:close/>
                </a:path>
                <a:path w="103504" h="819785">
                  <a:moveTo>
                    <a:pt x="103505" y="234696"/>
                  </a:moveTo>
                  <a:lnTo>
                    <a:pt x="70104" y="234696"/>
                  </a:lnTo>
                  <a:lnTo>
                    <a:pt x="70104" y="819658"/>
                  </a:lnTo>
                  <a:lnTo>
                    <a:pt x="103505" y="819658"/>
                  </a:lnTo>
                  <a:lnTo>
                    <a:pt x="103505" y="234696"/>
                  </a:lnTo>
                  <a:close/>
                </a:path>
                <a:path w="103504" h="819785">
                  <a:moveTo>
                    <a:pt x="103505" y="0"/>
                  </a:moveTo>
                  <a:lnTo>
                    <a:pt x="70104" y="0"/>
                  </a:lnTo>
                  <a:lnTo>
                    <a:pt x="70104" y="179324"/>
                  </a:lnTo>
                  <a:lnTo>
                    <a:pt x="103505" y="179324"/>
                  </a:lnTo>
                  <a:lnTo>
                    <a:pt x="103505" y="0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859024" y="3599687"/>
              <a:ext cx="1118870" cy="1365250"/>
            </a:xfrm>
            <a:custGeom>
              <a:avLst/>
              <a:gdLst/>
              <a:ahLst/>
              <a:cxnLst/>
              <a:rect l="l" t="t" r="r" b="b"/>
              <a:pathLst>
                <a:path w="1118870" h="1365250">
                  <a:moveTo>
                    <a:pt x="1118362" y="1103249"/>
                  </a:moveTo>
                  <a:lnTo>
                    <a:pt x="1085723" y="1014857"/>
                  </a:lnTo>
                  <a:lnTo>
                    <a:pt x="1031240" y="962787"/>
                  </a:lnTo>
                  <a:lnTo>
                    <a:pt x="995426" y="939419"/>
                  </a:lnTo>
                  <a:lnTo>
                    <a:pt x="954532" y="917956"/>
                  </a:lnTo>
                  <a:lnTo>
                    <a:pt x="908812" y="898779"/>
                  </a:lnTo>
                  <a:lnTo>
                    <a:pt x="858901" y="882015"/>
                  </a:lnTo>
                  <a:lnTo>
                    <a:pt x="805053" y="867918"/>
                  </a:lnTo>
                  <a:lnTo>
                    <a:pt x="747649" y="856488"/>
                  </a:lnTo>
                  <a:lnTo>
                    <a:pt x="687324" y="848233"/>
                  </a:lnTo>
                  <a:lnTo>
                    <a:pt x="624332" y="843026"/>
                  </a:lnTo>
                  <a:lnTo>
                    <a:pt x="559181" y="841248"/>
                  </a:lnTo>
                  <a:lnTo>
                    <a:pt x="494030" y="843026"/>
                  </a:lnTo>
                  <a:lnTo>
                    <a:pt x="431038" y="848233"/>
                  </a:lnTo>
                  <a:lnTo>
                    <a:pt x="370713" y="856488"/>
                  </a:lnTo>
                  <a:lnTo>
                    <a:pt x="313309" y="867918"/>
                  </a:lnTo>
                  <a:lnTo>
                    <a:pt x="259461" y="882015"/>
                  </a:lnTo>
                  <a:lnTo>
                    <a:pt x="209550" y="898779"/>
                  </a:lnTo>
                  <a:lnTo>
                    <a:pt x="163830" y="917956"/>
                  </a:lnTo>
                  <a:lnTo>
                    <a:pt x="122936" y="939419"/>
                  </a:lnTo>
                  <a:lnTo>
                    <a:pt x="87122" y="962787"/>
                  </a:lnTo>
                  <a:lnTo>
                    <a:pt x="56896" y="988060"/>
                  </a:lnTo>
                  <a:lnTo>
                    <a:pt x="14732" y="1043178"/>
                  </a:lnTo>
                  <a:lnTo>
                    <a:pt x="0" y="1103249"/>
                  </a:lnTo>
                  <a:lnTo>
                    <a:pt x="3810" y="1133729"/>
                  </a:lnTo>
                  <a:lnTo>
                    <a:pt x="32639" y="1191641"/>
                  </a:lnTo>
                  <a:lnTo>
                    <a:pt x="87122" y="1243711"/>
                  </a:lnTo>
                  <a:lnTo>
                    <a:pt x="122936" y="1267079"/>
                  </a:lnTo>
                  <a:lnTo>
                    <a:pt x="163830" y="1288542"/>
                  </a:lnTo>
                  <a:lnTo>
                    <a:pt x="209550" y="1307719"/>
                  </a:lnTo>
                  <a:lnTo>
                    <a:pt x="259461" y="1324483"/>
                  </a:lnTo>
                  <a:lnTo>
                    <a:pt x="313309" y="1338580"/>
                  </a:lnTo>
                  <a:lnTo>
                    <a:pt x="370713" y="1350010"/>
                  </a:lnTo>
                  <a:lnTo>
                    <a:pt x="431038" y="1358265"/>
                  </a:lnTo>
                  <a:lnTo>
                    <a:pt x="494030" y="1363472"/>
                  </a:lnTo>
                  <a:lnTo>
                    <a:pt x="559181" y="1365250"/>
                  </a:lnTo>
                  <a:lnTo>
                    <a:pt x="624332" y="1363472"/>
                  </a:lnTo>
                  <a:lnTo>
                    <a:pt x="687324" y="1358265"/>
                  </a:lnTo>
                  <a:lnTo>
                    <a:pt x="747649" y="1350010"/>
                  </a:lnTo>
                  <a:lnTo>
                    <a:pt x="805053" y="1338580"/>
                  </a:lnTo>
                  <a:lnTo>
                    <a:pt x="858901" y="1324483"/>
                  </a:lnTo>
                  <a:lnTo>
                    <a:pt x="908812" y="1307719"/>
                  </a:lnTo>
                  <a:lnTo>
                    <a:pt x="954532" y="1288542"/>
                  </a:lnTo>
                  <a:lnTo>
                    <a:pt x="995426" y="1267079"/>
                  </a:lnTo>
                  <a:lnTo>
                    <a:pt x="1031240" y="1243711"/>
                  </a:lnTo>
                  <a:lnTo>
                    <a:pt x="1061466" y="1218438"/>
                  </a:lnTo>
                  <a:lnTo>
                    <a:pt x="1103630" y="1163320"/>
                  </a:lnTo>
                  <a:lnTo>
                    <a:pt x="1118362" y="1103249"/>
                  </a:lnTo>
                  <a:close/>
                </a:path>
                <a:path w="1118870" h="1365250">
                  <a:moveTo>
                    <a:pt x="1118362" y="262001"/>
                  </a:moveTo>
                  <a:lnTo>
                    <a:pt x="1085723" y="173609"/>
                  </a:lnTo>
                  <a:lnTo>
                    <a:pt x="1031240" y="121539"/>
                  </a:lnTo>
                  <a:lnTo>
                    <a:pt x="995426" y="98171"/>
                  </a:lnTo>
                  <a:lnTo>
                    <a:pt x="954532" y="76708"/>
                  </a:lnTo>
                  <a:lnTo>
                    <a:pt x="908812" y="57531"/>
                  </a:lnTo>
                  <a:lnTo>
                    <a:pt x="858901" y="40767"/>
                  </a:lnTo>
                  <a:lnTo>
                    <a:pt x="805053" y="26670"/>
                  </a:lnTo>
                  <a:lnTo>
                    <a:pt x="747649" y="15240"/>
                  </a:lnTo>
                  <a:lnTo>
                    <a:pt x="687324" y="6985"/>
                  </a:lnTo>
                  <a:lnTo>
                    <a:pt x="624332" y="1778"/>
                  </a:lnTo>
                  <a:lnTo>
                    <a:pt x="559181" y="0"/>
                  </a:lnTo>
                  <a:lnTo>
                    <a:pt x="494030" y="1778"/>
                  </a:lnTo>
                  <a:lnTo>
                    <a:pt x="431038" y="6985"/>
                  </a:lnTo>
                  <a:lnTo>
                    <a:pt x="370713" y="15240"/>
                  </a:lnTo>
                  <a:lnTo>
                    <a:pt x="313309" y="26670"/>
                  </a:lnTo>
                  <a:lnTo>
                    <a:pt x="259461" y="40767"/>
                  </a:lnTo>
                  <a:lnTo>
                    <a:pt x="209550" y="57531"/>
                  </a:lnTo>
                  <a:lnTo>
                    <a:pt x="163830" y="76708"/>
                  </a:lnTo>
                  <a:lnTo>
                    <a:pt x="122936" y="98171"/>
                  </a:lnTo>
                  <a:lnTo>
                    <a:pt x="87122" y="121539"/>
                  </a:lnTo>
                  <a:lnTo>
                    <a:pt x="56896" y="146812"/>
                  </a:lnTo>
                  <a:lnTo>
                    <a:pt x="14732" y="201930"/>
                  </a:lnTo>
                  <a:lnTo>
                    <a:pt x="0" y="262001"/>
                  </a:lnTo>
                  <a:lnTo>
                    <a:pt x="3810" y="292481"/>
                  </a:lnTo>
                  <a:lnTo>
                    <a:pt x="32639" y="350393"/>
                  </a:lnTo>
                  <a:lnTo>
                    <a:pt x="87122" y="402463"/>
                  </a:lnTo>
                  <a:lnTo>
                    <a:pt x="122936" y="425831"/>
                  </a:lnTo>
                  <a:lnTo>
                    <a:pt x="163830" y="447294"/>
                  </a:lnTo>
                  <a:lnTo>
                    <a:pt x="209550" y="466471"/>
                  </a:lnTo>
                  <a:lnTo>
                    <a:pt x="259461" y="483235"/>
                  </a:lnTo>
                  <a:lnTo>
                    <a:pt x="313309" y="497332"/>
                  </a:lnTo>
                  <a:lnTo>
                    <a:pt x="370713" y="508762"/>
                  </a:lnTo>
                  <a:lnTo>
                    <a:pt x="431038" y="517017"/>
                  </a:lnTo>
                  <a:lnTo>
                    <a:pt x="494030" y="522224"/>
                  </a:lnTo>
                  <a:lnTo>
                    <a:pt x="559181" y="524002"/>
                  </a:lnTo>
                  <a:lnTo>
                    <a:pt x="624332" y="522224"/>
                  </a:lnTo>
                  <a:lnTo>
                    <a:pt x="687324" y="517017"/>
                  </a:lnTo>
                  <a:lnTo>
                    <a:pt x="747649" y="508762"/>
                  </a:lnTo>
                  <a:lnTo>
                    <a:pt x="805053" y="497332"/>
                  </a:lnTo>
                  <a:lnTo>
                    <a:pt x="858901" y="483235"/>
                  </a:lnTo>
                  <a:lnTo>
                    <a:pt x="908812" y="466471"/>
                  </a:lnTo>
                  <a:lnTo>
                    <a:pt x="954532" y="447294"/>
                  </a:lnTo>
                  <a:lnTo>
                    <a:pt x="995426" y="425831"/>
                  </a:lnTo>
                  <a:lnTo>
                    <a:pt x="1031240" y="402463"/>
                  </a:lnTo>
                  <a:lnTo>
                    <a:pt x="1061466" y="377190"/>
                  </a:lnTo>
                  <a:lnTo>
                    <a:pt x="1103630" y="322072"/>
                  </a:lnTo>
                  <a:lnTo>
                    <a:pt x="1118362" y="2620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05328" y="4230623"/>
              <a:ext cx="814069" cy="567055"/>
            </a:xfrm>
            <a:custGeom>
              <a:avLst/>
              <a:gdLst/>
              <a:ahLst/>
              <a:cxnLst/>
              <a:rect l="l" t="t" r="r" b="b"/>
              <a:pathLst>
                <a:path w="814070" h="567054">
                  <a:moveTo>
                    <a:pt x="237350" y="426720"/>
                  </a:moveTo>
                  <a:lnTo>
                    <a:pt x="0" y="426720"/>
                  </a:lnTo>
                  <a:lnTo>
                    <a:pt x="0" y="566801"/>
                  </a:lnTo>
                  <a:lnTo>
                    <a:pt x="237350" y="566801"/>
                  </a:lnTo>
                  <a:lnTo>
                    <a:pt x="237350" y="426720"/>
                  </a:lnTo>
                  <a:close/>
                </a:path>
                <a:path w="814070" h="567054">
                  <a:moveTo>
                    <a:pt x="237350" y="213360"/>
                  </a:moveTo>
                  <a:lnTo>
                    <a:pt x="0" y="213360"/>
                  </a:lnTo>
                  <a:lnTo>
                    <a:pt x="0" y="371602"/>
                  </a:lnTo>
                  <a:lnTo>
                    <a:pt x="237350" y="371602"/>
                  </a:lnTo>
                  <a:lnTo>
                    <a:pt x="237350" y="213360"/>
                  </a:lnTo>
                  <a:close/>
                </a:path>
                <a:path w="814070" h="567054">
                  <a:moveTo>
                    <a:pt x="237350" y="0"/>
                  </a:moveTo>
                  <a:lnTo>
                    <a:pt x="0" y="0"/>
                  </a:lnTo>
                  <a:lnTo>
                    <a:pt x="0" y="158242"/>
                  </a:lnTo>
                  <a:lnTo>
                    <a:pt x="237350" y="158242"/>
                  </a:lnTo>
                  <a:lnTo>
                    <a:pt x="237350" y="0"/>
                  </a:lnTo>
                  <a:close/>
                </a:path>
                <a:path w="814070" h="567054">
                  <a:moveTo>
                    <a:pt x="526923" y="426720"/>
                  </a:moveTo>
                  <a:lnTo>
                    <a:pt x="289560" y="426720"/>
                  </a:lnTo>
                  <a:lnTo>
                    <a:pt x="289560" y="566801"/>
                  </a:lnTo>
                  <a:lnTo>
                    <a:pt x="526923" y="566801"/>
                  </a:lnTo>
                  <a:lnTo>
                    <a:pt x="526923" y="426720"/>
                  </a:lnTo>
                  <a:close/>
                </a:path>
                <a:path w="814070" h="567054">
                  <a:moveTo>
                    <a:pt x="526923" y="213360"/>
                  </a:moveTo>
                  <a:lnTo>
                    <a:pt x="289560" y="213360"/>
                  </a:lnTo>
                  <a:lnTo>
                    <a:pt x="289560" y="371602"/>
                  </a:lnTo>
                  <a:lnTo>
                    <a:pt x="526923" y="371602"/>
                  </a:lnTo>
                  <a:lnTo>
                    <a:pt x="526923" y="213360"/>
                  </a:lnTo>
                  <a:close/>
                </a:path>
                <a:path w="814070" h="567054">
                  <a:moveTo>
                    <a:pt x="526923" y="0"/>
                  </a:moveTo>
                  <a:lnTo>
                    <a:pt x="289560" y="0"/>
                  </a:lnTo>
                  <a:lnTo>
                    <a:pt x="289560" y="158242"/>
                  </a:lnTo>
                  <a:lnTo>
                    <a:pt x="526923" y="158242"/>
                  </a:lnTo>
                  <a:lnTo>
                    <a:pt x="526923" y="0"/>
                  </a:lnTo>
                  <a:close/>
                </a:path>
                <a:path w="814070" h="567054">
                  <a:moveTo>
                    <a:pt x="813435" y="0"/>
                  </a:moveTo>
                  <a:lnTo>
                    <a:pt x="576072" y="0"/>
                  </a:lnTo>
                  <a:lnTo>
                    <a:pt x="576072" y="158242"/>
                  </a:lnTo>
                  <a:lnTo>
                    <a:pt x="813435" y="158242"/>
                  </a:lnTo>
                  <a:lnTo>
                    <a:pt x="813435" y="0"/>
                  </a:lnTo>
                  <a:close/>
                </a:path>
                <a:path w="814070" h="567054">
                  <a:moveTo>
                    <a:pt x="813562" y="426720"/>
                  </a:moveTo>
                  <a:lnTo>
                    <a:pt x="579120" y="426720"/>
                  </a:lnTo>
                  <a:lnTo>
                    <a:pt x="579120" y="566801"/>
                  </a:lnTo>
                  <a:lnTo>
                    <a:pt x="813562" y="566801"/>
                  </a:lnTo>
                  <a:lnTo>
                    <a:pt x="813562" y="426720"/>
                  </a:lnTo>
                  <a:close/>
                </a:path>
                <a:path w="814070" h="567054">
                  <a:moveTo>
                    <a:pt x="813562" y="213360"/>
                  </a:moveTo>
                  <a:lnTo>
                    <a:pt x="579120" y="213360"/>
                  </a:lnTo>
                  <a:lnTo>
                    <a:pt x="579120" y="371602"/>
                  </a:lnTo>
                  <a:lnTo>
                    <a:pt x="813562" y="371602"/>
                  </a:lnTo>
                  <a:lnTo>
                    <a:pt x="813562" y="21336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5263896" y="3599688"/>
            <a:ext cx="1115695" cy="1365250"/>
            <a:chOff x="5263896" y="3599688"/>
            <a:chExt cx="1115695" cy="1365250"/>
          </a:xfrm>
        </p:grpSpPr>
        <p:sp>
          <p:nvSpPr>
            <p:cNvPr id="31" name="object 31"/>
            <p:cNvSpPr/>
            <p:nvPr/>
          </p:nvSpPr>
          <p:spPr>
            <a:xfrm>
              <a:off x="5263896" y="3877068"/>
              <a:ext cx="69850" cy="819785"/>
            </a:xfrm>
            <a:custGeom>
              <a:avLst/>
              <a:gdLst/>
              <a:ahLst/>
              <a:cxnLst/>
              <a:rect l="l" t="t" r="r" b="b"/>
              <a:pathLst>
                <a:path w="69850" h="819785">
                  <a:moveTo>
                    <a:pt x="33401" y="0"/>
                  </a:moveTo>
                  <a:lnTo>
                    <a:pt x="0" y="0"/>
                  </a:lnTo>
                  <a:lnTo>
                    <a:pt x="0" y="819391"/>
                  </a:lnTo>
                  <a:lnTo>
                    <a:pt x="33401" y="819391"/>
                  </a:lnTo>
                  <a:lnTo>
                    <a:pt x="33401" y="0"/>
                  </a:lnTo>
                  <a:close/>
                </a:path>
                <a:path w="69850" h="819785">
                  <a:moveTo>
                    <a:pt x="69850" y="0"/>
                  </a:moveTo>
                  <a:lnTo>
                    <a:pt x="33528" y="0"/>
                  </a:lnTo>
                  <a:lnTo>
                    <a:pt x="33528" y="819391"/>
                  </a:lnTo>
                  <a:lnTo>
                    <a:pt x="69850" y="819391"/>
                  </a:lnTo>
                  <a:lnTo>
                    <a:pt x="69850" y="0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334000" y="3877068"/>
              <a:ext cx="69850" cy="819785"/>
            </a:xfrm>
            <a:custGeom>
              <a:avLst/>
              <a:gdLst/>
              <a:ahLst/>
              <a:cxnLst/>
              <a:rect l="l" t="t" r="r" b="b"/>
              <a:pathLst>
                <a:path w="69850" h="819785">
                  <a:moveTo>
                    <a:pt x="33401" y="0"/>
                  </a:moveTo>
                  <a:lnTo>
                    <a:pt x="0" y="0"/>
                  </a:lnTo>
                  <a:lnTo>
                    <a:pt x="0" y="819391"/>
                  </a:lnTo>
                  <a:lnTo>
                    <a:pt x="33401" y="819391"/>
                  </a:lnTo>
                  <a:lnTo>
                    <a:pt x="33401" y="0"/>
                  </a:lnTo>
                  <a:close/>
                </a:path>
                <a:path w="69850" h="819785">
                  <a:moveTo>
                    <a:pt x="69850" y="0"/>
                  </a:moveTo>
                  <a:lnTo>
                    <a:pt x="33528" y="0"/>
                  </a:lnTo>
                  <a:lnTo>
                    <a:pt x="33528" y="819391"/>
                  </a:lnTo>
                  <a:lnTo>
                    <a:pt x="69850" y="819391"/>
                  </a:lnTo>
                  <a:lnTo>
                    <a:pt x="69850" y="0"/>
                  </a:lnTo>
                  <a:close/>
                </a:path>
              </a:pathLst>
            </a:custGeom>
            <a:solidFill>
              <a:srgbClr val="8686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404104" y="3877056"/>
              <a:ext cx="33655" cy="819785"/>
            </a:xfrm>
            <a:custGeom>
              <a:avLst/>
              <a:gdLst/>
              <a:ahLst/>
              <a:cxnLst/>
              <a:rect l="l" t="t" r="r" b="b"/>
              <a:pathLst>
                <a:path w="33654" h="819785">
                  <a:moveTo>
                    <a:pt x="33400" y="0"/>
                  </a:moveTo>
                  <a:lnTo>
                    <a:pt x="0" y="0"/>
                  </a:lnTo>
                  <a:lnTo>
                    <a:pt x="0" y="819403"/>
                  </a:lnTo>
                  <a:lnTo>
                    <a:pt x="33400" y="819403"/>
                  </a:lnTo>
                  <a:lnTo>
                    <a:pt x="33400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437632" y="3877068"/>
              <a:ext cx="70485" cy="780415"/>
            </a:xfrm>
            <a:custGeom>
              <a:avLst/>
              <a:gdLst/>
              <a:ahLst/>
              <a:cxnLst/>
              <a:rect l="l" t="t" r="r" b="b"/>
              <a:pathLst>
                <a:path w="70485" h="780414">
                  <a:moveTo>
                    <a:pt x="36322" y="725411"/>
                  </a:moveTo>
                  <a:lnTo>
                    <a:pt x="0" y="725411"/>
                  </a:lnTo>
                  <a:lnTo>
                    <a:pt x="0" y="779894"/>
                  </a:lnTo>
                  <a:lnTo>
                    <a:pt x="36322" y="779894"/>
                  </a:lnTo>
                  <a:lnTo>
                    <a:pt x="36322" y="725411"/>
                  </a:lnTo>
                  <a:close/>
                </a:path>
                <a:path w="70485" h="780414">
                  <a:moveTo>
                    <a:pt x="36322" y="512051"/>
                  </a:moveTo>
                  <a:lnTo>
                    <a:pt x="0" y="512051"/>
                  </a:lnTo>
                  <a:lnTo>
                    <a:pt x="0" y="566534"/>
                  </a:lnTo>
                  <a:lnTo>
                    <a:pt x="36322" y="566534"/>
                  </a:lnTo>
                  <a:lnTo>
                    <a:pt x="36322" y="512051"/>
                  </a:lnTo>
                  <a:close/>
                </a:path>
                <a:path w="70485" h="780414">
                  <a:moveTo>
                    <a:pt x="36322" y="0"/>
                  </a:moveTo>
                  <a:lnTo>
                    <a:pt x="0" y="0"/>
                  </a:lnTo>
                  <a:lnTo>
                    <a:pt x="0" y="353428"/>
                  </a:lnTo>
                  <a:lnTo>
                    <a:pt x="36322" y="353428"/>
                  </a:lnTo>
                  <a:lnTo>
                    <a:pt x="36322" y="0"/>
                  </a:lnTo>
                  <a:close/>
                </a:path>
                <a:path w="70485" h="780414">
                  <a:moveTo>
                    <a:pt x="69977" y="725411"/>
                  </a:moveTo>
                  <a:lnTo>
                    <a:pt x="36576" y="725411"/>
                  </a:lnTo>
                  <a:lnTo>
                    <a:pt x="36576" y="779894"/>
                  </a:lnTo>
                  <a:lnTo>
                    <a:pt x="69977" y="779894"/>
                  </a:lnTo>
                  <a:lnTo>
                    <a:pt x="69977" y="725411"/>
                  </a:lnTo>
                  <a:close/>
                </a:path>
                <a:path w="70485" h="780414">
                  <a:moveTo>
                    <a:pt x="69977" y="512051"/>
                  </a:moveTo>
                  <a:lnTo>
                    <a:pt x="36576" y="512051"/>
                  </a:lnTo>
                  <a:lnTo>
                    <a:pt x="36576" y="566534"/>
                  </a:lnTo>
                  <a:lnTo>
                    <a:pt x="69977" y="566534"/>
                  </a:lnTo>
                  <a:lnTo>
                    <a:pt x="69977" y="512051"/>
                  </a:lnTo>
                  <a:close/>
                </a:path>
                <a:path w="70485" h="780414">
                  <a:moveTo>
                    <a:pt x="69977" y="0"/>
                  </a:moveTo>
                  <a:lnTo>
                    <a:pt x="36576" y="0"/>
                  </a:lnTo>
                  <a:lnTo>
                    <a:pt x="36576" y="353428"/>
                  </a:lnTo>
                  <a:lnTo>
                    <a:pt x="69977" y="353428"/>
                  </a:lnTo>
                  <a:lnTo>
                    <a:pt x="69977" y="0"/>
                  </a:lnTo>
                  <a:close/>
                </a:path>
              </a:pathLst>
            </a:custGeom>
            <a:solidFill>
              <a:srgbClr val="8A8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507736" y="3877068"/>
              <a:ext cx="36830" cy="780415"/>
            </a:xfrm>
            <a:custGeom>
              <a:avLst/>
              <a:gdLst/>
              <a:ahLst/>
              <a:cxnLst/>
              <a:rect l="l" t="t" r="r" b="b"/>
              <a:pathLst>
                <a:path w="36829" h="780414">
                  <a:moveTo>
                    <a:pt x="36322" y="725411"/>
                  </a:moveTo>
                  <a:lnTo>
                    <a:pt x="0" y="725411"/>
                  </a:lnTo>
                  <a:lnTo>
                    <a:pt x="0" y="779894"/>
                  </a:lnTo>
                  <a:lnTo>
                    <a:pt x="36322" y="779894"/>
                  </a:lnTo>
                  <a:lnTo>
                    <a:pt x="36322" y="725411"/>
                  </a:lnTo>
                  <a:close/>
                </a:path>
                <a:path w="36829" h="780414">
                  <a:moveTo>
                    <a:pt x="36322" y="512051"/>
                  </a:moveTo>
                  <a:lnTo>
                    <a:pt x="0" y="512051"/>
                  </a:lnTo>
                  <a:lnTo>
                    <a:pt x="0" y="566534"/>
                  </a:lnTo>
                  <a:lnTo>
                    <a:pt x="36322" y="566534"/>
                  </a:lnTo>
                  <a:lnTo>
                    <a:pt x="36322" y="512051"/>
                  </a:lnTo>
                  <a:close/>
                </a:path>
                <a:path w="36829" h="780414">
                  <a:moveTo>
                    <a:pt x="36322" y="0"/>
                  </a:moveTo>
                  <a:lnTo>
                    <a:pt x="0" y="0"/>
                  </a:lnTo>
                  <a:lnTo>
                    <a:pt x="0" y="353428"/>
                  </a:lnTo>
                  <a:lnTo>
                    <a:pt x="36322" y="353428"/>
                  </a:lnTo>
                  <a:lnTo>
                    <a:pt x="36322" y="0"/>
                  </a:lnTo>
                  <a:close/>
                </a:path>
              </a:pathLst>
            </a:custGeom>
            <a:solidFill>
              <a:srgbClr val="8B8B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544312" y="3877068"/>
              <a:ext cx="33655" cy="780415"/>
            </a:xfrm>
            <a:custGeom>
              <a:avLst/>
              <a:gdLst/>
              <a:ahLst/>
              <a:cxnLst/>
              <a:rect l="l" t="t" r="r" b="b"/>
              <a:pathLst>
                <a:path w="33654" h="780414">
                  <a:moveTo>
                    <a:pt x="33401" y="725411"/>
                  </a:moveTo>
                  <a:lnTo>
                    <a:pt x="0" y="725411"/>
                  </a:lnTo>
                  <a:lnTo>
                    <a:pt x="0" y="779894"/>
                  </a:lnTo>
                  <a:lnTo>
                    <a:pt x="33401" y="779894"/>
                  </a:lnTo>
                  <a:lnTo>
                    <a:pt x="33401" y="725411"/>
                  </a:lnTo>
                  <a:close/>
                </a:path>
                <a:path w="33654" h="780414">
                  <a:moveTo>
                    <a:pt x="33401" y="512051"/>
                  </a:moveTo>
                  <a:lnTo>
                    <a:pt x="0" y="512051"/>
                  </a:lnTo>
                  <a:lnTo>
                    <a:pt x="0" y="566534"/>
                  </a:lnTo>
                  <a:lnTo>
                    <a:pt x="33401" y="566534"/>
                  </a:lnTo>
                  <a:lnTo>
                    <a:pt x="33401" y="512051"/>
                  </a:lnTo>
                  <a:close/>
                </a:path>
                <a:path w="33654" h="780414">
                  <a:moveTo>
                    <a:pt x="33401" y="0"/>
                  </a:moveTo>
                  <a:lnTo>
                    <a:pt x="0" y="0"/>
                  </a:lnTo>
                  <a:lnTo>
                    <a:pt x="0" y="353428"/>
                  </a:lnTo>
                  <a:lnTo>
                    <a:pt x="33401" y="353428"/>
                  </a:lnTo>
                  <a:lnTo>
                    <a:pt x="33401" y="0"/>
                  </a:lnTo>
                  <a:close/>
                </a:path>
              </a:pathLst>
            </a:custGeom>
            <a:solidFill>
              <a:srgbClr val="8F8F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577840" y="3877068"/>
              <a:ext cx="33655" cy="780415"/>
            </a:xfrm>
            <a:custGeom>
              <a:avLst/>
              <a:gdLst/>
              <a:ahLst/>
              <a:cxnLst/>
              <a:rect l="l" t="t" r="r" b="b"/>
              <a:pathLst>
                <a:path w="33654" h="780414">
                  <a:moveTo>
                    <a:pt x="33401" y="725411"/>
                  </a:moveTo>
                  <a:lnTo>
                    <a:pt x="0" y="725411"/>
                  </a:lnTo>
                  <a:lnTo>
                    <a:pt x="0" y="779894"/>
                  </a:lnTo>
                  <a:lnTo>
                    <a:pt x="33401" y="779894"/>
                  </a:lnTo>
                  <a:lnTo>
                    <a:pt x="33401" y="725411"/>
                  </a:lnTo>
                  <a:close/>
                </a:path>
                <a:path w="33654" h="780414">
                  <a:moveTo>
                    <a:pt x="33401" y="512051"/>
                  </a:moveTo>
                  <a:lnTo>
                    <a:pt x="0" y="512051"/>
                  </a:lnTo>
                  <a:lnTo>
                    <a:pt x="0" y="566534"/>
                  </a:lnTo>
                  <a:lnTo>
                    <a:pt x="33401" y="566534"/>
                  </a:lnTo>
                  <a:lnTo>
                    <a:pt x="33401" y="512051"/>
                  </a:lnTo>
                  <a:close/>
                </a:path>
                <a:path w="33654" h="780414">
                  <a:moveTo>
                    <a:pt x="33401" y="0"/>
                  </a:moveTo>
                  <a:lnTo>
                    <a:pt x="0" y="0"/>
                  </a:lnTo>
                  <a:lnTo>
                    <a:pt x="0" y="353428"/>
                  </a:lnTo>
                  <a:lnTo>
                    <a:pt x="33401" y="353428"/>
                  </a:lnTo>
                  <a:lnTo>
                    <a:pt x="33401" y="0"/>
                  </a:lnTo>
                  <a:close/>
                </a:path>
              </a:pathLst>
            </a:custGeom>
            <a:solidFill>
              <a:srgbClr val="909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629656" y="3877056"/>
              <a:ext cx="0" cy="567055"/>
            </a:xfrm>
            <a:custGeom>
              <a:avLst/>
              <a:gdLst/>
              <a:ahLst/>
              <a:cxnLst/>
              <a:rect l="l" t="t" r="r" b="b"/>
              <a:pathLst>
                <a:path h="567054">
                  <a:moveTo>
                    <a:pt x="0" y="0"/>
                  </a:moveTo>
                  <a:lnTo>
                    <a:pt x="0" y="566801"/>
                  </a:lnTo>
                </a:path>
              </a:pathLst>
            </a:custGeom>
            <a:ln w="36576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611368" y="4602477"/>
              <a:ext cx="36830" cy="54610"/>
            </a:xfrm>
            <a:custGeom>
              <a:avLst/>
              <a:gdLst/>
              <a:ahLst/>
              <a:cxnLst/>
              <a:rect l="l" t="t" r="r" b="b"/>
              <a:pathLst>
                <a:path w="36829" h="54610">
                  <a:moveTo>
                    <a:pt x="36323" y="0"/>
                  </a:moveTo>
                  <a:lnTo>
                    <a:pt x="0" y="0"/>
                  </a:lnTo>
                  <a:lnTo>
                    <a:pt x="0" y="54485"/>
                  </a:lnTo>
                  <a:lnTo>
                    <a:pt x="36323" y="54485"/>
                  </a:lnTo>
                  <a:lnTo>
                    <a:pt x="36323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647944" y="3877056"/>
              <a:ext cx="33655" cy="819785"/>
            </a:xfrm>
            <a:custGeom>
              <a:avLst/>
              <a:gdLst/>
              <a:ahLst/>
              <a:cxnLst/>
              <a:rect l="l" t="t" r="r" b="b"/>
              <a:pathLst>
                <a:path w="33654" h="819785">
                  <a:moveTo>
                    <a:pt x="33400" y="0"/>
                  </a:moveTo>
                  <a:lnTo>
                    <a:pt x="0" y="0"/>
                  </a:lnTo>
                  <a:lnTo>
                    <a:pt x="0" y="819403"/>
                  </a:lnTo>
                  <a:lnTo>
                    <a:pt x="33400" y="819403"/>
                  </a:lnTo>
                  <a:lnTo>
                    <a:pt x="33400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681472" y="3877068"/>
              <a:ext cx="106680" cy="819785"/>
            </a:xfrm>
            <a:custGeom>
              <a:avLst/>
              <a:gdLst/>
              <a:ahLst/>
              <a:cxnLst/>
              <a:rect l="l" t="t" r="r" b="b"/>
              <a:pathLst>
                <a:path w="106679" h="819785">
                  <a:moveTo>
                    <a:pt x="36322" y="0"/>
                  </a:moveTo>
                  <a:lnTo>
                    <a:pt x="0" y="0"/>
                  </a:lnTo>
                  <a:lnTo>
                    <a:pt x="0" y="819391"/>
                  </a:lnTo>
                  <a:lnTo>
                    <a:pt x="36322" y="819391"/>
                  </a:lnTo>
                  <a:lnTo>
                    <a:pt x="36322" y="0"/>
                  </a:lnTo>
                  <a:close/>
                </a:path>
                <a:path w="106679" h="819785">
                  <a:moveTo>
                    <a:pt x="69977" y="725411"/>
                  </a:moveTo>
                  <a:lnTo>
                    <a:pt x="36576" y="725411"/>
                  </a:lnTo>
                  <a:lnTo>
                    <a:pt x="36576" y="779894"/>
                  </a:lnTo>
                  <a:lnTo>
                    <a:pt x="69977" y="779894"/>
                  </a:lnTo>
                  <a:lnTo>
                    <a:pt x="69977" y="725411"/>
                  </a:lnTo>
                  <a:close/>
                </a:path>
                <a:path w="106679" h="819785">
                  <a:moveTo>
                    <a:pt x="69977" y="512051"/>
                  </a:moveTo>
                  <a:lnTo>
                    <a:pt x="36576" y="512051"/>
                  </a:lnTo>
                  <a:lnTo>
                    <a:pt x="36576" y="566534"/>
                  </a:lnTo>
                  <a:lnTo>
                    <a:pt x="69977" y="566534"/>
                  </a:lnTo>
                  <a:lnTo>
                    <a:pt x="69977" y="512051"/>
                  </a:lnTo>
                  <a:close/>
                </a:path>
                <a:path w="106679" h="819785">
                  <a:moveTo>
                    <a:pt x="69977" y="0"/>
                  </a:moveTo>
                  <a:lnTo>
                    <a:pt x="36576" y="0"/>
                  </a:lnTo>
                  <a:lnTo>
                    <a:pt x="36576" y="353428"/>
                  </a:lnTo>
                  <a:lnTo>
                    <a:pt x="69977" y="353428"/>
                  </a:lnTo>
                  <a:lnTo>
                    <a:pt x="69977" y="0"/>
                  </a:lnTo>
                  <a:close/>
                </a:path>
                <a:path w="106679" h="819785">
                  <a:moveTo>
                    <a:pt x="106426" y="725411"/>
                  </a:moveTo>
                  <a:lnTo>
                    <a:pt x="70104" y="725411"/>
                  </a:lnTo>
                  <a:lnTo>
                    <a:pt x="70104" y="779894"/>
                  </a:lnTo>
                  <a:lnTo>
                    <a:pt x="106426" y="779894"/>
                  </a:lnTo>
                  <a:lnTo>
                    <a:pt x="106426" y="725411"/>
                  </a:lnTo>
                  <a:close/>
                </a:path>
                <a:path w="106679" h="819785">
                  <a:moveTo>
                    <a:pt x="106426" y="512051"/>
                  </a:moveTo>
                  <a:lnTo>
                    <a:pt x="70104" y="512051"/>
                  </a:lnTo>
                  <a:lnTo>
                    <a:pt x="70104" y="566534"/>
                  </a:lnTo>
                  <a:lnTo>
                    <a:pt x="106426" y="566534"/>
                  </a:lnTo>
                  <a:lnTo>
                    <a:pt x="106426" y="512051"/>
                  </a:lnTo>
                  <a:close/>
                </a:path>
                <a:path w="106679" h="819785">
                  <a:moveTo>
                    <a:pt x="106426" y="0"/>
                  </a:moveTo>
                  <a:lnTo>
                    <a:pt x="70104" y="0"/>
                  </a:lnTo>
                  <a:lnTo>
                    <a:pt x="70104" y="353428"/>
                  </a:lnTo>
                  <a:lnTo>
                    <a:pt x="106426" y="353428"/>
                  </a:lnTo>
                  <a:lnTo>
                    <a:pt x="106426" y="0"/>
                  </a:lnTo>
                  <a:close/>
                </a:path>
              </a:pathLst>
            </a:custGeom>
            <a:solidFill>
              <a:srgbClr val="9393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788152" y="3877068"/>
              <a:ext cx="67310" cy="780415"/>
            </a:xfrm>
            <a:custGeom>
              <a:avLst/>
              <a:gdLst/>
              <a:ahLst/>
              <a:cxnLst/>
              <a:rect l="l" t="t" r="r" b="b"/>
              <a:pathLst>
                <a:path w="67310" h="780414">
                  <a:moveTo>
                    <a:pt x="33401" y="725411"/>
                  </a:moveTo>
                  <a:lnTo>
                    <a:pt x="0" y="725411"/>
                  </a:lnTo>
                  <a:lnTo>
                    <a:pt x="0" y="779894"/>
                  </a:lnTo>
                  <a:lnTo>
                    <a:pt x="33401" y="779894"/>
                  </a:lnTo>
                  <a:lnTo>
                    <a:pt x="33401" y="725411"/>
                  </a:lnTo>
                  <a:close/>
                </a:path>
                <a:path w="67310" h="780414">
                  <a:moveTo>
                    <a:pt x="33401" y="512051"/>
                  </a:moveTo>
                  <a:lnTo>
                    <a:pt x="0" y="512051"/>
                  </a:lnTo>
                  <a:lnTo>
                    <a:pt x="0" y="566534"/>
                  </a:lnTo>
                  <a:lnTo>
                    <a:pt x="33401" y="566534"/>
                  </a:lnTo>
                  <a:lnTo>
                    <a:pt x="33401" y="512051"/>
                  </a:lnTo>
                  <a:close/>
                </a:path>
                <a:path w="67310" h="780414">
                  <a:moveTo>
                    <a:pt x="33401" y="0"/>
                  </a:moveTo>
                  <a:lnTo>
                    <a:pt x="0" y="0"/>
                  </a:lnTo>
                  <a:lnTo>
                    <a:pt x="0" y="353428"/>
                  </a:lnTo>
                  <a:lnTo>
                    <a:pt x="33401" y="353428"/>
                  </a:lnTo>
                  <a:lnTo>
                    <a:pt x="33401" y="0"/>
                  </a:lnTo>
                  <a:close/>
                </a:path>
                <a:path w="67310" h="780414">
                  <a:moveTo>
                    <a:pt x="66929" y="725411"/>
                  </a:moveTo>
                  <a:lnTo>
                    <a:pt x="33528" y="725411"/>
                  </a:lnTo>
                  <a:lnTo>
                    <a:pt x="33528" y="779894"/>
                  </a:lnTo>
                  <a:lnTo>
                    <a:pt x="66929" y="779894"/>
                  </a:lnTo>
                  <a:lnTo>
                    <a:pt x="66929" y="725411"/>
                  </a:lnTo>
                  <a:close/>
                </a:path>
                <a:path w="67310" h="780414">
                  <a:moveTo>
                    <a:pt x="66929" y="512051"/>
                  </a:moveTo>
                  <a:lnTo>
                    <a:pt x="33528" y="512051"/>
                  </a:lnTo>
                  <a:lnTo>
                    <a:pt x="33528" y="566534"/>
                  </a:lnTo>
                  <a:lnTo>
                    <a:pt x="66929" y="566534"/>
                  </a:lnTo>
                  <a:lnTo>
                    <a:pt x="66929" y="512051"/>
                  </a:lnTo>
                  <a:close/>
                </a:path>
                <a:path w="67310" h="780414">
                  <a:moveTo>
                    <a:pt x="66929" y="0"/>
                  </a:moveTo>
                  <a:lnTo>
                    <a:pt x="33528" y="0"/>
                  </a:lnTo>
                  <a:lnTo>
                    <a:pt x="33528" y="353428"/>
                  </a:lnTo>
                  <a:lnTo>
                    <a:pt x="66929" y="353428"/>
                  </a:lnTo>
                  <a:lnTo>
                    <a:pt x="66929" y="0"/>
                  </a:lnTo>
                  <a:close/>
                </a:path>
              </a:pathLst>
            </a:custGeom>
            <a:solidFill>
              <a:srgbClr val="949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855208" y="3877068"/>
              <a:ext cx="106680" cy="819785"/>
            </a:xfrm>
            <a:custGeom>
              <a:avLst/>
              <a:gdLst/>
              <a:ahLst/>
              <a:cxnLst/>
              <a:rect l="l" t="t" r="r" b="b"/>
              <a:pathLst>
                <a:path w="106679" h="819785">
                  <a:moveTo>
                    <a:pt x="36322" y="725411"/>
                  </a:moveTo>
                  <a:lnTo>
                    <a:pt x="0" y="725411"/>
                  </a:lnTo>
                  <a:lnTo>
                    <a:pt x="0" y="779894"/>
                  </a:lnTo>
                  <a:lnTo>
                    <a:pt x="36322" y="779894"/>
                  </a:lnTo>
                  <a:lnTo>
                    <a:pt x="36322" y="725411"/>
                  </a:lnTo>
                  <a:close/>
                </a:path>
                <a:path w="106679" h="819785">
                  <a:moveTo>
                    <a:pt x="36322" y="512051"/>
                  </a:moveTo>
                  <a:lnTo>
                    <a:pt x="0" y="512051"/>
                  </a:lnTo>
                  <a:lnTo>
                    <a:pt x="0" y="566534"/>
                  </a:lnTo>
                  <a:lnTo>
                    <a:pt x="36322" y="566534"/>
                  </a:lnTo>
                  <a:lnTo>
                    <a:pt x="36322" y="512051"/>
                  </a:lnTo>
                  <a:close/>
                </a:path>
                <a:path w="106679" h="819785">
                  <a:moveTo>
                    <a:pt x="36322" y="0"/>
                  </a:moveTo>
                  <a:lnTo>
                    <a:pt x="0" y="0"/>
                  </a:lnTo>
                  <a:lnTo>
                    <a:pt x="0" y="353428"/>
                  </a:lnTo>
                  <a:lnTo>
                    <a:pt x="36322" y="353428"/>
                  </a:lnTo>
                  <a:lnTo>
                    <a:pt x="36322" y="0"/>
                  </a:lnTo>
                  <a:close/>
                </a:path>
                <a:path w="106679" h="819785">
                  <a:moveTo>
                    <a:pt x="69977" y="725411"/>
                  </a:moveTo>
                  <a:lnTo>
                    <a:pt x="36576" y="725411"/>
                  </a:lnTo>
                  <a:lnTo>
                    <a:pt x="36576" y="779894"/>
                  </a:lnTo>
                  <a:lnTo>
                    <a:pt x="69977" y="779894"/>
                  </a:lnTo>
                  <a:lnTo>
                    <a:pt x="69977" y="725411"/>
                  </a:lnTo>
                  <a:close/>
                </a:path>
                <a:path w="106679" h="819785">
                  <a:moveTo>
                    <a:pt x="69977" y="512051"/>
                  </a:moveTo>
                  <a:lnTo>
                    <a:pt x="36576" y="512051"/>
                  </a:lnTo>
                  <a:lnTo>
                    <a:pt x="36576" y="566534"/>
                  </a:lnTo>
                  <a:lnTo>
                    <a:pt x="69977" y="566534"/>
                  </a:lnTo>
                  <a:lnTo>
                    <a:pt x="69977" y="512051"/>
                  </a:lnTo>
                  <a:close/>
                </a:path>
                <a:path w="106679" h="819785">
                  <a:moveTo>
                    <a:pt x="69977" y="0"/>
                  </a:moveTo>
                  <a:lnTo>
                    <a:pt x="36576" y="0"/>
                  </a:lnTo>
                  <a:lnTo>
                    <a:pt x="36576" y="353428"/>
                  </a:lnTo>
                  <a:lnTo>
                    <a:pt x="69977" y="353428"/>
                  </a:lnTo>
                  <a:lnTo>
                    <a:pt x="69977" y="0"/>
                  </a:lnTo>
                  <a:close/>
                </a:path>
                <a:path w="106679" h="819785">
                  <a:moveTo>
                    <a:pt x="106426" y="0"/>
                  </a:moveTo>
                  <a:lnTo>
                    <a:pt x="70104" y="0"/>
                  </a:lnTo>
                  <a:lnTo>
                    <a:pt x="70104" y="819391"/>
                  </a:lnTo>
                  <a:lnTo>
                    <a:pt x="106426" y="819391"/>
                  </a:lnTo>
                  <a:lnTo>
                    <a:pt x="106426" y="0"/>
                  </a:lnTo>
                  <a:close/>
                </a:path>
              </a:pathLst>
            </a:custGeom>
            <a:solidFill>
              <a:srgbClr val="9393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961888" y="3877056"/>
              <a:ext cx="33655" cy="819785"/>
            </a:xfrm>
            <a:custGeom>
              <a:avLst/>
              <a:gdLst/>
              <a:ahLst/>
              <a:cxnLst/>
              <a:rect l="l" t="t" r="r" b="b"/>
              <a:pathLst>
                <a:path w="33654" h="819785">
                  <a:moveTo>
                    <a:pt x="33400" y="0"/>
                  </a:moveTo>
                  <a:lnTo>
                    <a:pt x="0" y="0"/>
                  </a:lnTo>
                  <a:lnTo>
                    <a:pt x="0" y="819403"/>
                  </a:lnTo>
                  <a:lnTo>
                    <a:pt x="33400" y="819403"/>
                  </a:lnTo>
                  <a:lnTo>
                    <a:pt x="33400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995416" y="3877055"/>
              <a:ext cx="36830" cy="780415"/>
            </a:xfrm>
            <a:custGeom>
              <a:avLst/>
              <a:gdLst/>
              <a:ahLst/>
              <a:cxnLst/>
              <a:rect l="l" t="t" r="r" b="b"/>
              <a:pathLst>
                <a:path w="36829" h="780414">
                  <a:moveTo>
                    <a:pt x="36322" y="725424"/>
                  </a:moveTo>
                  <a:lnTo>
                    <a:pt x="0" y="725424"/>
                  </a:lnTo>
                  <a:lnTo>
                    <a:pt x="0" y="779907"/>
                  </a:lnTo>
                  <a:lnTo>
                    <a:pt x="36322" y="779907"/>
                  </a:lnTo>
                  <a:lnTo>
                    <a:pt x="36322" y="725424"/>
                  </a:lnTo>
                  <a:close/>
                </a:path>
                <a:path w="36829" h="780414">
                  <a:moveTo>
                    <a:pt x="36322" y="530352"/>
                  </a:moveTo>
                  <a:lnTo>
                    <a:pt x="0" y="530352"/>
                  </a:lnTo>
                  <a:lnTo>
                    <a:pt x="0" y="566674"/>
                  </a:lnTo>
                  <a:lnTo>
                    <a:pt x="36322" y="566674"/>
                  </a:lnTo>
                  <a:lnTo>
                    <a:pt x="36322" y="530352"/>
                  </a:lnTo>
                  <a:close/>
                </a:path>
                <a:path w="36829" h="780414">
                  <a:moveTo>
                    <a:pt x="36322" y="0"/>
                  </a:moveTo>
                  <a:lnTo>
                    <a:pt x="0" y="0"/>
                  </a:lnTo>
                  <a:lnTo>
                    <a:pt x="0" y="316484"/>
                  </a:lnTo>
                  <a:lnTo>
                    <a:pt x="36322" y="316484"/>
                  </a:lnTo>
                  <a:lnTo>
                    <a:pt x="36322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031992" y="3877055"/>
              <a:ext cx="69850" cy="780415"/>
            </a:xfrm>
            <a:custGeom>
              <a:avLst/>
              <a:gdLst/>
              <a:ahLst/>
              <a:cxnLst/>
              <a:rect l="l" t="t" r="r" b="b"/>
              <a:pathLst>
                <a:path w="69850" h="780414">
                  <a:moveTo>
                    <a:pt x="33401" y="725424"/>
                  </a:moveTo>
                  <a:lnTo>
                    <a:pt x="0" y="725424"/>
                  </a:lnTo>
                  <a:lnTo>
                    <a:pt x="0" y="779907"/>
                  </a:lnTo>
                  <a:lnTo>
                    <a:pt x="33401" y="779907"/>
                  </a:lnTo>
                  <a:lnTo>
                    <a:pt x="33401" y="725424"/>
                  </a:lnTo>
                  <a:close/>
                </a:path>
                <a:path w="69850" h="780414">
                  <a:moveTo>
                    <a:pt x="33401" y="530352"/>
                  </a:moveTo>
                  <a:lnTo>
                    <a:pt x="0" y="530352"/>
                  </a:lnTo>
                  <a:lnTo>
                    <a:pt x="0" y="566674"/>
                  </a:lnTo>
                  <a:lnTo>
                    <a:pt x="33401" y="566674"/>
                  </a:lnTo>
                  <a:lnTo>
                    <a:pt x="33401" y="530352"/>
                  </a:lnTo>
                  <a:close/>
                </a:path>
                <a:path w="69850" h="780414">
                  <a:moveTo>
                    <a:pt x="33401" y="0"/>
                  </a:moveTo>
                  <a:lnTo>
                    <a:pt x="0" y="0"/>
                  </a:lnTo>
                  <a:lnTo>
                    <a:pt x="0" y="316484"/>
                  </a:lnTo>
                  <a:lnTo>
                    <a:pt x="33401" y="316484"/>
                  </a:lnTo>
                  <a:lnTo>
                    <a:pt x="33401" y="0"/>
                  </a:lnTo>
                  <a:close/>
                </a:path>
                <a:path w="69850" h="780414">
                  <a:moveTo>
                    <a:pt x="69850" y="725424"/>
                  </a:moveTo>
                  <a:lnTo>
                    <a:pt x="33528" y="725424"/>
                  </a:lnTo>
                  <a:lnTo>
                    <a:pt x="33528" y="779907"/>
                  </a:lnTo>
                  <a:lnTo>
                    <a:pt x="69850" y="779907"/>
                  </a:lnTo>
                  <a:lnTo>
                    <a:pt x="69850" y="725424"/>
                  </a:lnTo>
                  <a:close/>
                </a:path>
                <a:path w="69850" h="780414">
                  <a:moveTo>
                    <a:pt x="69850" y="530352"/>
                  </a:moveTo>
                  <a:lnTo>
                    <a:pt x="33528" y="530352"/>
                  </a:lnTo>
                  <a:lnTo>
                    <a:pt x="33528" y="566674"/>
                  </a:lnTo>
                  <a:lnTo>
                    <a:pt x="69850" y="566674"/>
                  </a:lnTo>
                  <a:lnTo>
                    <a:pt x="69850" y="530352"/>
                  </a:lnTo>
                  <a:close/>
                </a:path>
                <a:path w="69850" h="780414">
                  <a:moveTo>
                    <a:pt x="69850" y="0"/>
                  </a:moveTo>
                  <a:lnTo>
                    <a:pt x="33528" y="0"/>
                  </a:lnTo>
                  <a:lnTo>
                    <a:pt x="33528" y="316484"/>
                  </a:lnTo>
                  <a:lnTo>
                    <a:pt x="69850" y="316484"/>
                  </a:lnTo>
                  <a:lnTo>
                    <a:pt x="69850" y="0"/>
                  </a:lnTo>
                  <a:close/>
                </a:path>
              </a:pathLst>
            </a:custGeom>
            <a:solidFill>
              <a:srgbClr val="8F8F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102096" y="3877055"/>
              <a:ext cx="33655" cy="780415"/>
            </a:xfrm>
            <a:custGeom>
              <a:avLst/>
              <a:gdLst/>
              <a:ahLst/>
              <a:cxnLst/>
              <a:rect l="l" t="t" r="r" b="b"/>
              <a:pathLst>
                <a:path w="33654" h="780414">
                  <a:moveTo>
                    <a:pt x="33401" y="725424"/>
                  </a:moveTo>
                  <a:lnTo>
                    <a:pt x="0" y="725424"/>
                  </a:lnTo>
                  <a:lnTo>
                    <a:pt x="0" y="779907"/>
                  </a:lnTo>
                  <a:lnTo>
                    <a:pt x="33401" y="779907"/>
                  </a:lnTo>
                  <a:lnTo>
                    <a:pt x="33401" y="725424"/>
                  </a:lnTo>
                  <a:close/>
                </a:path>
                <a:path w="33654" h="780414">
                  <a:moveTo>
                    <a:pt x="33401" y="530352"/>
                  </a:moveTo>
                  <a:lnTo>
                    <a:pt x="0" y="530352"/>
                  </a:lnTo>
                  <a:lnTo>
                    <a:pt x="0" y="566674"/>
                  </a:lnTo>
                  <a:lnTo>
                    <a:pt x="33401" y="566674"/>
                  </a:lnTo>
                  <a:lnTo>
                    <a:pt x="33401" y="530352"/>
                  </a:lnTo>
                  <a:close/>
                </a:path>
                <a:path w="33654" h="780414">
                  <a:moveTo>
                    <a:pt x="33401" y="0"/>
                  </a:moveTo>
                  <a:lnTo>
                    <a:pt x="0" y="0"/>
                  </a:lnTo>
                  <a:lnTo>
                    <a:pt x="0" y="316484"/>
                  </a:lnTo>
                  <a:lnTo>
                    <a:pt x="33401" y="316484"/>
                  </a:lnTo>
                  <a:lnTo>
                    <a:pt x="33401" y="0"/>
                  </a:lnTo>
                  <a:close/>
                </a:path>
              </a:pathLst>
            </a:custGeom>
            <a:solidFill>
              <a:srgbClr val="8B8B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135624" y="3877055"/>
              <a:ext cx="33655" cy="780415"/>
            </a:xfrm>
            <a:custGeom>
              <a:avLst/>
              <a:gdLst/>
              <a:ahLst/>
              <a:cxnLst/>
              <a:rect l="l" t="t" r="r" b="b"/>
              <a:pathLst>
                <a:path w="33654" h="780414">
                  <a:moveTo>
                    <a:pt x="33401" y="725424"/>
                  </a:moveTo>
                  <a:lnTo>
                    <a:pt x="0" y="725424"/>
                  </a:lnTo>
                  <a:lnTo>
                    <a:pt x="0" y="779907"/>
                  </a:lnTo>
                  <a:lnTo>
                    <a:pt x="33401" y="779907"/>
                  </a:lnTo>
                  <a:lnTo>
                    <a:pt x="33401" y="725424"/>
                  </a:lnTo>
                  <a:close/>
                </a:path>
                <a:path w="33654" h="780414">
                  <a:moveTo>
                    <a:pt x="33401" y="530352"/>
                  </a:moveTo>
                  <a:lnTo>
                    <a:pt x="0" y="530352"/>
                  </a:lnTo>
                  <a:lnTo>
                    <a:pt x="0" y="566674"/>
                  </a:lnTo>
                  <a:lnTo>
                    <a:pt x="33401" y="566674"/>
                  </a:lnTo>
                  <a:lnTo>
                    <a:pt x="33401" y="530352"/>
                  </a:lnTo>
                  <a:close/>
                </a:path>
                <a:path w="33654" h="780414">
                  <a:moveTo>
                    <a:pt x="33401" y="0"/>
                  </a:moveTo>
                  <a:lnTo>
                    <a:pt x="0" y="0"/>
                  </a:lnTo>
                  <a:lnTo>
                    <a:pt x="0" y="316484"/>
                  </a:lnTo>
                  <a:lnTo>
                    <a:pt x="33401" y="316484"/>
                  </a:lnTo>
                  <a:lnTo>
                    <a:pt x="33401" y="0"/>
                  </a:lnTo>
                  <a:close/>
                </a:path>
              </a:pathLst>
            </a:custGeom>
            <a:solidFill>
              <a:srgbClr val="8A8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169152" y="3877055"/>
              <a:ext cx="36830" cy="780415"/>
            </a:xfrm>
            <a:custGeom>
              <a:avLst/>
              <a:gdLst/>
              <a:ahLst/>
              <a:cxnLst/>
              <a:rect l="l" t="t" r="r" b="b"/>
              <a:pathLst>
                <a:path w="36829" h="780414">
                  <a:moveTo>
                    <a:pt x="36322" y="725424"/>
                  </a:moveTo>
                  <a:lnTo>
                    <a:pt x="0" y="725424"/>
                  </a:lnTo>
                  <a:lnTo>
                    <a:pt x="0" y="779907"/>
                  </a:lnTo>
                  <a:lnTo>
                    <a:pt x="36322" y="779907"/>
                  </a:lnTo>
                  <a:lnTo>
                    <a:pt x="36322" y="725424"/>
                  </a:lnTo>
                  <a:close/>
                </a:path>
                <a:path w="36829" h="780414">
                  <a:moveTo>
                    <a:pt x="36322" y="530352"/>
                  </a:moveTo>
                  <a:lnTo>
                    <a:pt x="0" y="530352"/>
                  </a:lnTo>
                  <a:lnTo>
                    <a:pt x="0" y="566674"/>
                  </a:lnTo>
                  <a:lnTo>
                    <a:pt x="36322" y="566674"/>
                  </a:lnTo>
                  <a:lnTo>
                    <a:pt x="36322" y="530352"/>
                  </a:lnTo>
                  <a:close/>
                </a:path>
                <a:path w="36829" h="780414">
                  <a:moveTo>
                    <a:pt x="36322" y="0"/>
                  </a:moveTo>
                  <a:lnTo>
                    <a:pt x="0" y="0"/>
                  </a:lnTo>
                  <a:lnTo>
                    <a:pt x="0" y="316484"/>
                  </a:lnTo>
                  <a:lnTo>
                    <a:pt x="36322" y="316484"/>
                  </a:lnTo>
                  <a:lnTo>
                    <a:pt x="36322" y="0"/>
                  </a:lnTo>
                  <a:close/>
                </a:path>
              </a:pathLst>
            </a:custGeom>
            <a:solidFill>
              <a:srgbClr val="898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205728" y="3877056"/>
              <a:ext cx="33655" cy="316865"/>
            </a:xfrm>
            <a:custGeom>
              <a:avLst/>
              <a:gdLst/>
              <a:ahLst/>
              <a:cxnLst/>
              <a:rect l="l" t="t" r="r" b="b"/>
              <a:pathLst>
                <a:path w="33654" h="316864">
                  <a:moveTo>
                    <a:pt x="33400" y="0"/>
                  </a:moveTo>
                  <a:lnTo>
                    <a:pt x="0" y="0"/>
                  </a:lnTo>
                  <a:lnTo>
                    <a:pt x="0" y="316484"/>
                  </a:lnTo>
                  <a:lnTo>
                    <a:pt x="33400" y="316484"/>
                  </a:lnTo>
                  <a:lnTo>
                    <a:pt x="33400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222492" y="4408932"/>
              <a:ext cx="0" cy="289560"/>
            </a:xfrm>
            <a:custGeom>
              <a:avLst/>
              <a:gdLst/>
              <a:ahLst/>
              <a:cxnLst/>
              <a:rect l="l" t="t" r="r" b="b"/>
              <a:pathLst>
                <a:path h="289560">
                  <a:moveTo>
                    <a:pt x="0" y="0"/>
                  </a:moveTo>
                  <a:lnTo>
                    <a:pt x="0" y="289560"/>
                  </a:lnTo>
                </a:path>
              </a:pathLst>
            </a:custGeom>
            <a:ln w="33528">
              <a:solidFill>
                <a:srgbClr val="8888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239256" y="3877056"/>
              <a:ext cx="36830" cy="819785"/>
            </a:xfrm>
            <a:custGeom>
              <a:avLst/>
              <a:gdLst/>
              <a:ahLst/>
              <a:cxnLst/>
              <a:rect l="l" t="t" r="r" b="b"/>
              <a:pathLst>
                <a:path w="36829" h="819785">
                  <a:moveTo>
                    <a:pt x="36324" y="0"/>
                  </a:moveTo>
                  <a:lnTo>
                    <a:pt x="0" y="0"/>
                  </a:lnTo>
                  <a:lnTo>
                    <a:pt x="0" y="819403"/>
                  </a:lnTo>
                  <a:lnTo>
                    <a:pt x="36324" y="819403"/>
                  </a:lnTo>
                  <a:lnTo>
                    <a:pt x="36324" y="0"/>
                  </a:lnTo>
                  <a:close/>
                </a:path>
              </a:pathLst>
            </a:custGeom>
            <a:solidFill>
              <a:srgbClr val="8686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275832" y="3877068"/>
              <a:ext cx="103505" cy="819785"/>
            </a:xfrm>
            <a:custGeom>
              <a:avLst/>
              <a:gdLst/>
              <a:ahLst/>
              <a:cxnLst/>
              <a:rect l="l" t="t" r="r" b="b"/>
              <a:pathLst>
                <a:path w="103504" h="819785">
                  <a:moveTo>
                    <a:pt x="33401" y="0"/>
                  </a:moveTo>
                  <a:lnTo>
                    <a:pt x="0" y="0"/>
                  </a:lnTo>
                  <a:lnTo>
                    <a:pt x="0" y="819391"/>
                  </a:lnTo>
                  <a:lnTo>
                    <a:pt x="33401" y="819391"/>
                  </a:lnTo>
                  <a:lnTo>
                    <a:pt x="33401" y="0"/>
                  </a:lnTo>
                  <a:close/>
                </a:path>
                <a:path w="103504" h="819785">
                  <a:moveTo>
                    <a:pt x="69850" y="0"/>
                  </a:moveTo>
                  <a:lnTo>
                    <a:pt x="33528" y="0"/>
                  </a:lnTo>
                  <a:lnTo>
                    <a:pt x="33528" y="819391"/>
                  </a:lnTo>
                  <a:lnTo>
                    <a:pt x="69850" y="819391"/>
                  </a:lnTo>
                  <a:lnTo>
                    <a:pt x="69850" y="0"/>
                  </a:lnTo>
                  <a:close/>
                </a:path>
                <a:path w="103504" h="819785">
                  <a:moveTo>
                    <a:pt x="103505" y="0"/>
                  </a:moveTo>
                  <a:lnTo>
                    <a:pt x="70104" y="0"/>
                  </a:lnTo>
                  <a:lnTo>
                    <a:pt x="70104" y="819391"/>
                  </a:lnTo>
                  <a:lnTo>
                    <a:pt x="103505" y="819391"/>
                  </a:lnTo>
                  <a:lnTo>
                    <a:pt x="103505" y="0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263896" y="3599687"/>
              <a:ext cx="1115695" cy="1365250"/>
            </a:xfrm>
            <a:custGeom>
              <a:avLst/>
              <a:gdLst/>
              <a:ahLst/>
              <a:cxnLst/>
              <a:rect l="l" t="t" r="r" b="b"/>
              <a:pathLst>
                <a:path w="1115695" h="1365250">
                  <a:moveTo>
                    <a:pt x="1115441" y="1103249"/>
                  </a:moveTo>
                  <a:lnTo>
                    <a:pt x="1082929" y="1014857"/>
                  </a:lnTo>
                  <a:lnTo>
                    <a:pt x="1028573" y="962787"/>
                  </a:lnTo>
                  <a:lnTo>
                    <a:pt x="992886" y="939419"/>
                  </a:lnTo>
                  <a:lnTo>
                    <a:pt x="951992" y="917956"/>
                  </a:lnTo>
                  <a:lnTo>
                    <a:pt x="906526" y="898779"/>
                  </a:lnTo>
                  <a:lnTo>
                    <a:pt x="856615" y="882015"/>
                  </a:lnTo>
                  <a:lnTo>
                    <a:pt x="802894" y="867918"/>
                  </a:lnTo>
                  <a:lnTo>
                    <a:pt x="745744" y="856488"/>
                  </a:lnTo>
                  <a:lnTo>
                    <a:pt x="685546" y="848233"/>
                  </a:lnTo>
                  <a:lnTo>
                    <a:pt x="622681" y="843026"/>
                  </a:lnTo>
                  <a:lnTo>
                    <a:pt x="557657" y="841248"/>
                  </a:lnTo>
                  <a:lnTo>
                    <a:pt x="492760" y="843026"/>
                  </a:lnTo>
                  <a:lnTo>
                    <a:pt x="429895" y="848233"/>
                  </a:lnTo>
                  <a:lnTo>
                    <a:pt x="369697" y="856488"/>
                  </a:lnTo>
                  <a:lnTo>
                    <a:pt x="312547" y="867918"/>
                  </a:lnTo>
                  <a:lnTo>
                    <a:pt x="258826" y="882015"/>
                  </a:lnTo>
                  <a:lnTo>
                    <a:pt x="208915" y="898779"/>
                  </a:lnTo>
                  <a:lnTo>
                    <a:pt x="163449" y="917956"/>
                  </a:lnTo>
                  <a:lnTo>
                    <a:pt x="122555" y="939419"/>
                  </a:lnTo>
                  <a:lnTo>
                    <a:pt x="86868" y="962787"/>
                  </a:lnTo>
                  <a:lnTo>
                    <a:pt x="56769" y="988060"/>
                  </a:lnTo>
                  <a:lnTo>
                    <a:pt x="14732" y="1043178"/>
                  </a:lnTo>
                  <a:lnTo>
                    <a:pt x="0" y="1103249"/>
                  </a:lnTo>
                  <a:lnTo>
                    <a:pt x="3810" y="1133729"/>
                  </a:lnTo>
                  <a:lnTo>
                    <a:pt x="32512" y="1191641"/>
                  </a:lnTo>
                  <a:lnTo>
                    <a:pt x="86868" y="1243711"/>
                  </a:lnTo>
                  <a:lnTo>
                    <a:pt x="122555" y="1267079"/>
                  </a:lnTo>
                  <a:lnTo>
                    <a:pt x="163449" y="1288542"/>
                  </a:lnTo>
                  <a:lnTo>
                    <a:pt x="208915" y="1307719"/>
                  </a:lnTo>
                  <a:lnTo>
                    <a:pt x="258826" y="1324483"/>
                  </a:lnTo>
                  <a:lnTo>
                    <a:pt x="312547" y="1338580"/>
                  </a:lnTo>
                  <a:lnTo>
                    <a:pt x="369697" y="1350010"/>
                  </a:lnTo>
                  <a:lnTo>
                    <a:pt x="429895" y="1358265"/>
                  </a:lnTo>
                  <a:lnTo>
                    <a:pt x="492760" y="1363472"/>
                  </a:lnTo>
                  <a:lnTo>
                    <a:pt x="557657" y="1365250"/>
                  </a:lnTo>
                  <a:lnTo>
                    <a:pt x="622681" y="1363472"/>
                  </a:lnTo>
                  <a:lnTo>
                    <a:pt x="685546" y="1358265"/>
                  </a:lnTo>
                  <a:lnTo>
                    <a:pt x="745744" y="1350010"/>
                  </a:lnTo>
                  <a:lnTo>
                    <a:pt x="802894" y="1338580"/>
                  </a:lnTo>
                  <a:lnTo>
                    <a:pt x="856615" y="1324483"/>
                  </a:lnTo>
                  <a:lnTo>
                    <a:pt x="906526" y="1307719"/>
                  </a:lnTo>
                  <a:lnTo>
                    <a:pt x="951992" y="1288542"/>
                  </a:lnTo>
                  <a:lnTo>
                    <a:pt x="992886" y="1267079"/>
                  </a:lnTo>
                  <a:lnTo>
                    <a:pt x="1028573" y="1243711"/>
                  </a:lnTo>
                  <a:lnTo>
                    <a:pt x="1058672" y="1218438"/>
                  </a:lnTo>
                  <a:lnTo>
                    <a:pt x="1100709" y="1163320"/>
                  </a:lnTo>
                  <a:lnTo>
                    <a:pt x="1115441" y="1103249"/>
                  </a:lnTo>
                  <a:close/>
                </a:path>
                <a:path w="1115695" h="1365250">
                  <a:moveTo>
                    <a:pt x="1115441" y="262001"/>
                  </a:moveTo>
                  <a:lnTo>
                    <a:pt x="1082929" y="173609"/>
                  </a:lnTo>
                  <a:lnTo>
                    <a:pt x="1028573" y="121539"/>
                  </a:lnTo>
                  <a:lnTo>
                    <a:pt x="992886" y="98171"/>
                  </a:lnTo>
                  <a:lnTo>
                    <a:pt x="951992" y="76708"/>
                  </a:lnTo>
                  <a:lnTo>
                    <a:pt x="906526" y="57531"/>
                  </a:lnTo>
                  <a:lnTo>
                    <a:pt x="856615" y="40767"/>
                  </a:lnTo>
                  <a:lnTo>
                    <a:pt x="802894" y="26670"/>
                  </a:lnTo>
                  <a:lnTo>
                    <a:pt x="745744" y="15240"/>
                  </a:lnTo>
                  <a:lnTo>
                    <a:pt x="685546" y="6985"/>
                  </a:lnTo>
                  <a:lnTo>
                    <a:pt x="622681" y="1778"/>
                  </a:lnTo>
                  <a:lnTo>
                    <a:pt x="557657" y="0"/>
                  </a:lnTo>
                  <a:lnTo>
                    <a:pt x="492760" y="1778"/>
                  </a:lnTo>
                  <a:lnTo>
                    <a:pt x="429895" y="6985"/>
                  </a:lnTo>
                  <a:lnTo>
                    <a:pt x="369697" y="15240"/>
                  </a:lnTo>
                  <a:lnTo>
                    <a:pt x="312547" y="26670"/>
                  </a:lnTo>
                  <a:lnTo>
                    <a:pt x="258826" y="40767"/>
                  </a:lnTo>
                  <a:lnTo>
                    <a:pt x="208915" y="57531"/>
                  </a:lnTo>
                  <a:lnTo>
                    <a:pt x="163449" y="76708"/>
                  </a:lnTo>
                  <a:lnTo>
                    <a:pt x="122555" y="98171"/>
                  </a:lnTo>
                  <a:lnTo>
                    <a:pt x="86868" y="121539"/>
                  </a:lnTo>
                  <a:lnTo>
                    <a:pt x="56769" y="146812"/>
                  </a:lnTo>
                  <a:lnTo>
                    <a:pt x="14732" y="201930"/>
                  </a:lnTo>
                  <a:lnTo>
                    <a:pt x="0" y="262001"/>
                  </a:lnTo>
                  <a:lnTo>
                    <a:pt x="3810" y="292481"/>
                  </a:lnTo>
                  <a:lnTo>
                    <a:pt x="32512" y="350393"/>
                  </a:lnTo>
                  <a:lnTo>
                    <a:pt x="86868" y="402463"/>
                  </a:lnTo>
                  <a:lnTo>
                    <a:pt x="122555" y="425831"/>
                  </a:lnTo>
                  <a:lnTo>
                    <a:pt x="163449" y="447294"/>
                  </a:lnTo>
                  <a:lnTo>
                    <a:pt x="208915" y="466471"/>
                  </a:lnTo>
                  <a:lnTo>
                    <a:pt x="258826" y="483235"/>
                  </a:lnTo>
                  <a:lnTo>
                    <a:pt x="312547" y="497332"/>
                  </a:lnTo>
                  <a:lnTo>
                    <a:pt x="369697" y="508762"/>
                  </a:lnTo>
                  <a:lnTo>
                    <a:pt x="429895" y="517017"/>
                  </a:lnTo>
                  <a:lnTo>
                    <a:pt x="492760" y="522224"/>
                  </a:lnTo>
                  <a:lnTo>
                    <a:pt x="557657" y="524002"/>
                  </a:lnTo>
                  <a:lnTo>
                    <a:pt x="622681" y="522224"/>
                  </a:lnTo>
                  <a:lnTo>
                    <a:pt x="685546" y="517017"/>
                  </a:lnTo>
                  <a:lnTo>
                    <a:pt x="745744" y="508762"/>
                  </a:lnTo>
                  <a:lnTo>
                    <a:pt x="802894" y="497332"/>
                  </a:lnTo>
                  <a:lnTo>
                    <a:pt x="856615" y="483235"/>
                  </a:lnTo>
                  <a:lnTo>
                    <a:pt x="906526" y="466471"/>
                  </a:lnTo>
                  <a:lnTo>
                    <a:pt x="951992" y="447294"/>
                  </a:lnTo>
                  <a:lnTo>
                    <a:pt x="992886" y="425831"/>
                  </a:lnTo>
                  <a:lnTo>
                    <a:pt x="1028573" y="402463"/>
                  </a:lnTo>
                  <a:lnTo>
                    <a:pt x="1058672" y="377190"/>
                  </a:lnTo>
                  <a:lnTo>
                    <a:pt x="1100709" y="322072"/>
                  </a:lnTo>
                  <a:lnTo>
                    <a:pt x="1115441" y="2620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407152" y="4230623"/>
              <a:ext cx="816610" cy="585470"/>
            </a:xfrm>
            <a:custGeom>
              <a:avLst/>
              <a:gdLst/>
              <a:ahLst/>
              <a:cxnLst/>
              <a:rect l="l" t="t" r="r" b="b"/>
              <a:pathLst>
                <a:path w="816610" h="585470">
                  <a:moveTo>
                    <a:pt x="237363" y="0"/>
                  </a:moveTo>
                  <a:lnTo>
                    <a:pt x="0" y="0"/>
                  </a:lnTo>
                  <a:lnTo>
                    <a:pt x="0" y="158242"/>
                  </a:lnTo>
                  <a:lnTo>
                    <a:pt x="237363" y="158242"/>
                  </a:lnTo>
                  <a:lnTo>
                    <a:pt x="237363" y="0"/>
                  </a:lnTo>
                  <a:close/>
                </a:path>
                <a:path w="816610" h="585470">
                  <a:moveTo>
                    <a:pt x="240411" y="426720"/>
                  </a:moveTo>
                  <a:lnTo>
                    <a:pt x="3048" y="426720"/>
                  </a:lnTo>
                  <a:lnTo>
                    <a:pt x="3048" y="584962"/>
                  </a:lnTo>
                  <a:lnTo>
                    <a:pt x="240411" y="584962"/>
                  </a:lnTo>
                  <a:lnTo>
                    <a:pt x="240411" y="426720"/>
                  </a:lnTo>
                  <a:close/>
                </a:path>
                <a:path w="816610" h="585470">
                  <a:moveTo>
                    <a:pt x="240411" y="213360"/>
                  </a:moveTo>
                  <a:lnTo>
                    <a:pt x="3048" y="213360"/>
                  </a:lnTo>
                  <a:lnTo>
                    <a:pt x="3048" y="371602"/>
                  </a:lnTo>
                  <a:lnTo>
                    <a:pt x="240411" y="371602"/>
                  </a:lnTo>
                  <a:lnTo>
                    <a:pt x="240411" y="213360"/>
                  </a:lnTo>
                  <a:close/>
                </a:path>
                <a:path w="816610" h="585470">
                  <a:moveTo>
                    <a:pt x="526923" y="0"/>
                  </a:moveTo>
                  <a:lnTo>
                    <a:pt x="289560" y="0"/>
                  </a:lnTo>
                  <a:lnTo>
                    <a:pt x="289560" y="158242"/>
                  </a:lnTo>
                  <a:lnTo>
                    <a:pt x="526923" y="158242"/>
                  </a:lnTo>
                  <a:lnTo>
                    <a:pt x="526923" y="0"/>
                  </a:lnTo>
                  <a:close/>
                </a:path>
                <a:path w="816610" h="585470">
                  <a:moveTo>
                    <a:pt x="527050" y="426720"/>
                  </a:moveTo>
                  <a:lnTo>
                    <a:pt x="292608" y="426720"/>
                  </a:lnTo>
                  <a:lnTo>
                    <a:pt x="292608" y="584962"/>
                  </a:lnTo>
                  <a:lnTo>
                    <a:pt x="527050" y="584962"/>
                  </a:lnTo>
                  <a:lnTo>
                    <a:pt x="527050" y="426720"/>
                  </a:lnTo>
                  <a:close/>
                </a:path>
                <a:path w="816610" h="585470">
                  <a:moveTo>
                    <a:pt x="527050" y="213360"/>
                  </a:moveTo>
                  <a:lnTo>
                    <a:pt x="292608" y="213360"/>
                  </a:lnTo>
                  <a:lnTo>
                    <a:pt x="292608" y="371602"/>
                  </a:lnTo>
                  <a:lnTo>
                    <a:pt x="527050" y="371602"/>
                  </a:lnTo>
                  <a:lnTo>
                    <a:pt x="527050" y="213360"/>
                  </a:lnTo>
                  <a:close/>
                </a:path>
                <a:path w="816610" h="585470">
                  <a:moveTo>
                    <a:pt x="816483" y="426720"/>
                  </a:moveTo>
                  <a:lnTo>
                    <a:pt x="579120" y="426720"/>
                  </a:lnTo>
                  <a:lnTo>
                    <a:pt x="579120" y="584962"/>
                  </a:lnTo>
                  <a:lnTo>
                    <a:pt x="816483" y="584962"/>
                  </a:lnTo>
                  <a:lnTo>
                    <a:pt x="816483" y="426720"/>
                  </a:lnTo>
                  <a:close/>
                </a:path>
                <a:path w="816610" h="585470">
                  <a:moveTo>
                    <a:pt x="816483" y="213360"/>
                  </a:moveTo>
                  <a:lnTo>
                    <a:pt x="579120" y="213360"/>
                  </a:lnTo>
                  <a:lnTo>
                    <a:pt x="579120" y="371602"/>
                  </a:lnTo>
                  <a:lnTo>
                    <a:pt x="816483" y="371602"/>
                  </a:lnTo>
                  <a:lnTo>
                    <a:pt x="816483" y="21336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3002407" y="3255009"/>
            <a:ext cx="68643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solidFill>
                  <a:srgbClr val="FFFFCC"/>
                </a:solidFill>
                <a:latin typeface="Arial"/>
                <a:cs typeface="Arial"/>
              </a:rPr>
              <a:t>Local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270753" y="3255009"/>
            <a:ext cx="95567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solidFill>
                  <a:srgbClr val="FFFFCC"/>
                </a:solidFill>
                <a:latin typeface="Arial"/>
                <a:cs typeface="Arial"/>
              </a:rPr>
              <a:t>Remote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2068067" y="3983735"/>
            <a:ext cx="3101340" cy="868680"/>
            <a:chOff x="2068067" y="3983735"/>
            <a:chExt cx="3101340" cy="868680"/>
          </a:xfrm>
        </p:grpSpPr>
        <p:sp>
          <p:nvSpPr>
            <p:cNvPr id="59" name="object 59"/>
            <p:cNvSpPr/>
            <p:nvPr/>
          </p:nvSpPr>
          <p:spPr>
            <a:xfrm>
              <a:off x="2068067" y="4098035"/>
              <a:ext cx="902335" cy="0"/>
            </a:xfrm>
            <a:custGeom>
              <a:avLst/>
              <a:gdLst/>
              <a:ahLst/>
              <a:cxnLst/>
              <a:rect l="l" t="t" r="r" b="b"/>
              <a:pathLst>
                <a:path w="902335">
                  <a:moveTo>
                    <a:pt x="0" y="0"/>
                  </a:moveTo>
                  <a:lnTo>
                    <a:pt x="902081" y="0"/>
                  </a:lnTo>
                </a:path>
              </a:pathLst>
            </a:custGeom>
            <a:ln w="51816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953511" y="4824983"/>
              <a:ext cx="895985" cy="0"/>
            </a:xfrm>
            <a:custGeom>
              <a:avLst/>
              <a:gdLst/>
              <a:ahLst/>
              <a:cxnLst/>
              <a:rect l="l" t="t" r="r" b="b"/>
              <a:pathLst>
                <a:path w="895985">
                  <a:moveTo>
                    <a:pt x="0" y="0"/>
                  </a:moveTo>
                  <a:lnTo>
                    <a:pt x="895603" y="0"/>
                  </a:lnTo>
                </a:path>
              </a:pathLst>
            </a:custGeom>
            <a:ln w="54864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860291" y="4098035"/>
              <a:ext cx="0" cy="746760"/>
            </a:xfrm>
            <a:custGeom>
              <a:avLst/>
              <a:gdLst/>
              <a:ahLst/>
              <a:cxnLst/>
              <a:rect l="l" t="t" r="r" b="b"/>
              <a:pathLst>
                <a:path h="746760">
                  <a:moveTo>
                    <a:pt x="0" y="0"/>
                  </a:moveTo>
                  <a:lnTo>
                    <a:pt x="0" y="746759"/>
                  </a:lnTo>
                </a:path>
              </a:pathLst>
            </a:custGeom>
            <a:ln w="51816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840479" y="4084319"/>
              <a:ext cx="1197610" cy="0"/>
            </a:xfrm>
            <a:custGeom>
              <a:avLst/>
              <a:gdLst/>
              <a:ahLst/>
              <a:cxnLst/>
              <a:rect l="l" t="t" r="r" b="b"/>
              <a:pathLst>
                <a:path w="1197610">
                  <a:moveTo>
                    <a:pt x="0" y="0"/>
                  </a:moveTo>
                  <a:lnTo>
                    <a:pt x="1197483" y="0"/>
                  </a:lnTo>
                </a:path>
              </a:pathLst>
            </a:custGeom>
            <a:ln w="54864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968239" y="3983735"/>
              <a:ext cx="201295" cy="204470"/>
            </a:xfrm>
            <a:custGeom>
              <a:avLst/>
              <a:gdLst/>
              <a:ahLst/>
              <a:cxnLst/>
              <a:rect l="l" t="t" r="r" b="b"/>
              <a:pathLst>
                <a:path w="201295" h="204470">
                  <a:moveTo>
                    <a:pt x="0" y="0"/>
                  </a:moveTo>
                  <a:lnTo>
                    <a:pt x="64008" y="100456"/>
                  </a:lnTo>
                  <a:lnTo>
                    <a:pt x="0" y="203962"/>
                  </a:lnTo>
                  <a:lnTo>
                    <a:pt x="201040" y="1004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953511" y="4093463"/>
              <a:ext cx="0" cy="722630"/>
            </a:xfrm>
            <a:custGeom>
              <a:avLst/>
              <a:gdLst/>
              <a:ahLst/>
              <a:cxnLst/>
              <a:rect l="l" t="t" r="r" b="b"/>
              <a:pathLst>
                <a:path h="722629">
                  <a:moveTo>
                    <a:pt x="0" y="0"/>
                  </a:moveTo>
                  <a:lnTo>
                    <a:pt x="0" y="722122"/>
                  </a:lnTo>
                </a:path>
              </a:pathLst>
            </a:custGeom>
            <a:ln w="54864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2413761" y="4982972"/>
            <a:ext cx="19735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FFFFCC"/>
                </a:solidFill>
                <a:latin typeface="Courier New"/>
                <a:cs typeface="Courier New"/>
              </a:rPr>
              <a:t>SELECT</a:t>
            </a:r>
            <a:r>
              <a:rPr sz="1600" b="1" spc="-25" dirty="0">
                <a:solidFill>
                  <a:srgbClr val="FFFFCC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FFFFCC"/>
                </a:solidFill>
                <a:latin typeface="Courier New"/>
                <a:cs typeface="Courier New"/>
              </a:rPr>
              <a:t>*</a:t>
            </a:r>
            <a:r>
              <a:rPr sz="1600" b="1" spc="-40" dirty="0">
                <a:solidFill>
                  <a:srgbClr val="FFFFCC"/>
                </a:solidFill>
                <a:latin typeface="Courier New"/>
                <a:cs typeface="Courier New"/>
              </a:rPr>
              <a:t> </a:t>
            </a:r>
            <a:r>
              <a:rPr sz="1600" b="1" spc="-20" dirty="0">
                <a:solidFill>
                  <a:srgbClr val="FFFFCC"/>
                </a:solidFill>
                <a:latin typeface="Courier New"/>
                <a:cs typeface="Courier New"/>
              </a:rPr>
              <a:t>FROM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FFFFCC"/>
                </a:solidFill>
                <a:latin typeface="Courier New"/>
                <a:cs typeface="Courier New"/>
              </a:rPr>
              <a:t>emp@HQ_ACME.COM;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139944" y="4955963"/>
            <a:ext cx="1366520" cy="57531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0"/>
              </a:spcBef>
            </a:pPr>
            <a:r>
              <a:rPr sz="1600" b="1" spc="-10" dirty="0">
                <a:solidFill>
                  <a:srgbClr val="FFFFCC"/>
                </a:solidFill>
                <a:latin typeface="Courier New"/>
                <a:cs typeface="Courier New"/>
              </a:rPr>
              <a:t>HQ_ACME.COM</a:t>
            </a:r>
            <a:endParaRPr sz="16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244"/>
              </a:spcBef>
            </a:pPr>
            <a:r>
              <a:rPr sz="1600" b="1" spc="-10" dirty="0">
                <a:solidFill>
                  <a:srgbClr val="FFFFCC"/>
                </a:solidFill>
                <a:latin typeface="Arial"/>
                <a:cs typeface="Arial"/>
              </a:rPr>
              <a:t>database</a:t>
            </a:r>
            <a:endParaRPr sz="16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441694" y="4131640"/>
            <a:ext cx="956310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b="1" spc="-10" dirty="0">
                <a:solidFill>
                  <a:srgbClr val="FFFFCC"/>
                </a:solidFill>
                <a:latin typeface="Courier New"/>
                <a:cs typeface="Courier New"/>
              </a:rPr>
              <a:t>EMP</a:t>
            </a:r>
            <a:r>
              <a:rPr sz="1600" b="1" spc="-585" dirty="0">
                <a:solidFill>
                  <a:srgbClr val="FFFFCC"/>
                </a:solidFill>
                <a:latin typeface="Courier New"/>
                <a:cs typeface="Courier New"/>
              </a:rPr>
              <a:t> </a:t>
            </a:r>
            <a:r>
              <a:rPr sz="1600" b="1" spc="-20" dirty="0">
                <a:solidFill>
                  <a:srgbClr val="FFFFCC"/>
                </a:solidFill>
                <a:latin typeface="Arial"/>
                <a:cs typeface="Arial"/>
              </a:rPr>
              <a:t>Table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5974079" y="4194047"/>
            <a:ext cx="277495" cy="213360"/>
          </a:xfrm>
          <a:custGeom>
            <a:avLst/>
            <a:gdLst/>
            <a:ahLst/>
            <a:cxnLst/>
            <a:rect l="l" t="t" r="r" b="b"/>
            <a:pathLst>
              <a:path w="277495" h="213360">
                <a:moveTo>
                  <a:pt x="277240" y="0"/>
                </a:moveTo>
                <a:lnTo>
                  <a:pt x="0" y="0"/>
                </a:lnTo>
                <a:lnTo>
                  <a:pt x="0" y="213359"/>
                </a:lnTo>
                <a:lnTo>
                  <a:pt x="277240" y="213359"/>
                </a:lnTo>
                <a:lnTo>
                  <a:pt x="277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70" name="object 7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13-</a:t>
            </a:r>
            <a:r>
              <a:rPr spc="-25" dirty="0"/>
              <a:t>19</a:t>
            </a:r>
          </a:p>
        </p:txBody>
      </p:sp>
    </p:spTree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2351405">
              <a:lnSpc>
                <a:spcPct val="100000"/>
              </a:lnSpc>
              <a:spcBef>
                <a:spcPts val="110"/>
              </a:spcBef>
            </a:pPr>
            <a:r>
              <a:rPr dirty="0"/>
              <a:t>Database</a:t>
            </a:r>
            <a:r>
              <a:rPr spc="-75" dirty="0"/>
              <a:t> </a:t>
            </a:r>
            <a:r>
              <a:rPr spc="-20" dirty="0"/>
              <a:t>Links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99744" y="2322576"/>
            <a:ext cx="7507605" cy="956944"/>
            <a:chOff x="999744" y="2322576"/>
            <a:chExt cx="7507605" cy="956944"/>
          </a:xfrm>
        </p:grpSpPr>
        <p:sp>
          <p:nvSpPr>
            <p:cNvPr id="5" name="object 5"/>
            <p:cNvSpPr/>
            <p:nvPr/>
          </p:nvSpPr>
          <p:spPr>
            <a:xfrm>
              <a:off x="1011936" y="2334768"/>
              <a:ext cx="7482840" cy="932815"/>
            </a:xfrm>
            <a:custGeom>
              <a:avLst/>
              <a:gdLst/>
              <a:ahLst/>
              <a:cxnLst/>
              <a:rect l="l" t="t" r="r" b="b"/>
              <a:pathLst>
                <a:path w="7482840" h="932814">
                  <a:moveTo>
                    <a:pt x="7482840" y="0"/>
                  </a:moveTo>
                  <a:lnTo>
                    <a:pt x="0" y="0"/>
                  </a:lnTo>
                  <a:lnTo>
                    <a:pt x="0" y="932561"/>
                  </a:lnTo>
                  <a:lnTo>
                    <a:pt x="7482840" y="932561"/>
                  </a:lnTo>
                  <a:lnTo>
                    <a:pt x="748284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11936" y="2334768"/>
              <a:ext cx="7482840" cy="932815"/>
            </a:xfrm>
            <a:custGeom>
              <a:avLst/>
              <a:gdLst/>
              <a:ahLst/>
              <a:cxnLst/>
              <a:rect l="l" t="t" r="r" b="b"/>
              <a:pathLst>
                <a:path w="7482840" h="932814">
                  <a:moveTo>
                    <a:pt x="0" y="932561"/>
                  </a:moveTo>
                  <a:lnTo>
                    <a:pt x="7482840" y="932561"/>
                  </a:lnTo>
                  <a:lnTo>
                    <a:pt x="7482840" y="0"/>
                  </a:lnTo>
                  <a:lnTo>
                    <a:pt x="0" y="0"/>
                  </a:lnTo>
                  <a:lnTo>
                    <a:pt x="0" y="932561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53211" y="1817319"/>
            <a:ext cx="3734435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17830" indent="-405130">
              <a:lnSpc>
                <a:spcPct val="100000"/>
              </a:lnSpc>
              <a:spcBef>
                <a:spcPts val="11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r>
              <a:rPr sz="2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link.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1936" y="2334767"/>
            <a:ext cx="7482840" cy="93281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35"/>
              </a:spcBef>
            </a:pPr>
            <a:r>
              <a:rPr sz="1800" b="1" dirty="0">
                <a:latin typeface="Courier New"/>
                <a:cs typeface="Courier New"/>
              </a:rPr>
              <a:t>CREATE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PUBLIC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DATABASE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LINK</a:t>
            </a:r>
            <a:r>
              <a:rPr sz="1800" b="1" spc="-12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hq.acme.com</a:t>
            </a:r>
            <a:endParaRPr sz="1800">
              <a:latin typeface="Courier New"/>
              <a:cs typeface="Courier New"/>
            </a:endParaRPr>
          </a:p>
          <a:p>
            <a:pPr marL="103505" marR="440182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USING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'sales'; </a:t>
            </a:r>
            <a:r>
              <a:rPr sz="1800" b="1" dirty="0">
                <a:solidFill>
                  <a:srgbClr val="FA0028"/>
                </a:solidFill>
                <a:latin typeface="Courier New"/>
                <a:cs typeface="Courier New"/>
              </a:rPr>
              <a:t>Database</a:t>
            </a:r>
            <a:r>
              <a:rPr sz="1800" b="1" spc="-114" dirty="0">
                <a:solidFill>
                  <a:srgbClr val="FA0028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A0028"/>
                </a:solidFill>
                <a:latin typeface="Courier New"/>
                <a:cs typeface="Courier New"/>
              </a:rPr>
              <a:t>link</a:t>
            </a:r>
            <a:r>
              <a:rPr sz="1800" b="1" spc="-200" dirty="0">
                <a:solidFill>
                  <a:srgbClr val="FA0028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A0028"/>
                </a:solidFill>
                <a:latin typeface="Courier New"/>
                <a:cs typeface="Courier New"/>
              </a:rPr>
              <a:t>created.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3211" y="3571113"/>
            <a:ext cx="690880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7830" indent="-405130">
              <a:lnSpc>
                <a:spcPct val="100000"/>
              </a:lnSpc>
              <a:spcBef>
                <a:spcPts val="10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Write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SQL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statements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r>
              <a:rPr sz="2200" b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link.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99744" y="4343400"/>
            <a:ext cx="7507605" cy="719455"/>
            <a:chOff x="999744" y="4343400"/>
            <a:chExt cx="7507605" cy="719455"/>
          </a:xfrm>
        </p:grpSpPr>
        <p:sp>
          <p:nvSpPr>
            <p:cNvPr id="11" name="object 11"/>
            <p:cNvSpPr/>
            <p:nvPr/>
          </p:nvSpPr>
          <p:spPr>
            <a:xfrm>
              <a:off x="1011936" y="4355591"/>
              <a:ext cx="7482840" cy="694690"/>
            </a:xfrm>
            <a:custGeom>
              <a:avLst/>
              <a:gdLst/>
              <a:ahLst/>
              <a:cxnLst/>
              <a:rect l="l" t="t" r="r" b="b"/>
              <a:pathLst>
                <a:path w="7482840" h="694689">
                  <a:moveTo>
                    <a:pt x="7482840" y="0"/>
                  </a:moveTo>
                  <a:lnTo>
                    <a:pt x="0" y="0"/>
                  </a:lnTo>
                  <a:lnTo>
                    <a:pt x="0" y="694562"/>
                  </a:lnTo>
                  <a:lnTo>
                    <a:pt x="7482840" y="694562"/>
                  </a:lnTo>
                  <a:lnTo>
                    <a:pt x="748284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11936" y="4355591"/>
              <a:ext cx="7482840" cy="694690"/>
            </a:xfrm>
            <a:custGeom>
              <a:avLst/>
              <a:gdLst/>
              <a:ahLst/>
              <a:cxnLst/>
              <a:rect l="l" t="t" r="r" b="b"/>
              <a:pathLst>
                <a:path w="7482840" h="694689">
                  <a:moveTo>
                    <a:pt x="0" y="694562"/>
                  </a:moveTo>
                  <a:lnTo>
                    <a:pt x="7482840" y="694562"/>
                  </a:lnTo>
                  <a:lnTo>
                    <a:pt x="7482840" y="0"/>
                  </a:lnTo>
                  <a:lnTo>
                    <a:pt x="0" y="0"/>
                  </a:lnTo>
                  <a:lnTo>
                    <a:pt x="0" y="694562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011936" y="4355591"/>
            <a:ext cx="7482840" cy="6946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135"/>
              </a:spcBef>
            </a:pPr>
            <a:r>
              <a:rPr sz="1800" b="1" dirty="0">
                <a:latin typeface="Courier New"/>
                <a:cs typeface="Courier New"/>
              </a:rPr>
              <a:t>SELECT</a:t>
            </a:r>
            <a:r>
              <a:rPr sz="1800" b="1" spc="-50" dirty="0">
                <a:latin typeface="Courier New"/>
                <a:cs typeface="Courier New"/>
              </a:rPr>
              <a:t> *</a:t>
            </a:r>
            <a:endParaRPr sz="1800">
              <a:latin typeface="Courier New"/>
              <a:cs typeface="Courier New"/>
            </a:endParaRPr>
          </a:p>
          <a:p>
            <a:pPr marL="103505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FROM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  <a:hlinkClick r:id="rId3"/>
              </a:rPr>
              <a:t>emp@HQ.ACME.COM;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13-</a:t>
            </a:r>
            <a:r>
              <a:rPr spc="-25" dirty="0"/>
              <a:t>20</a:t>
            </a:r>
          </a:p>
        </p:txBody>
      </p:sp>
    </p:spTree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2847975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Summary</a:t>
            </a:r>
          </a:p>
        </p:txBody>
      </p:sp>
      <p:sp>
        <p:nvSpPr>
          <p:cNvPr id="4" name="object 4"/>
          <p:cNvSpPr/>
          <p:nvPr/>
        </p:nvSpPr>
        <p:spPr>
          <a:xfrm>
            <a:off x="841247" y="2663951"/>
            <a:ext cx="7684134" cy="3237230"/>
          </a:xfrm>
          <a:custGeom>
            <a:avLst/>
            <a:gdLst/>
            <a:ahLst/>
            <a:cxnLst/>
            <a:rect l="l" t="t" r="r" b="b"/>
            <a:pathLst>
              <a:path w="7684134" h="3237229">
                <a:moveTo>
                  <a:pt x="0" y="3236722"/>
                </a:moveTo>
                <a:lnTo>
                  <a:pt x="7683881" y="3236722"/>
                </a:lnTo>
                <a:lnTo>
                  <a:pt x="7683881" y="0"/>
                </a:lnTo>
                <a:lnTo>
                  <a:pt x="0" y="0"/>
                </a:lnTo>
                <a:lnTo>
                  <a:pt x="0" y="3236722"/>
                </a:lnTo>
                <a:close/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38200" y="2663951"/>
          <a:ext cx="7687309" cy="3234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2350"/>
                <a:gridCol w="5394959"/>
              </a:tblGrid>
              <a:tr h="353060"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Statement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R w="381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Action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  <a:tr h="610870">
                <a:tc>
                  <a:txBody>
                    <a:bodyPr/>
                    <a:lstStyle/>
                    <a:p>
                      <a:pPr marL="106680">
                        <a:lnSpc>
                          <a:spcPts val="1950"/>
                        </a:lnSpc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CREATE</a:t>
                      </a:r>
                      <a:r>
                        <a:rPr sz="2000" b="1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20" dirty="0">
                          <a:latin typeface="Courier New"/>
                          <a:cs typeface="Courier New"/>
                        </a:rPr>
                        <a:t>USER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190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Creates</a:t>
                      </a:r>
                      <a:r>
                        <a:rPr sz="2000" b="1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user</a:t>
                      </a:r>
                      <a:r>
                        <a:rPr sz="2000" b="1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(usually</a:t>
                      </a:r>
                      <a:r>
                        <a:rPr sz="2000" b="1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performed</a:t>
                      </a:r>
                      <a:r>
                        <a:rPr sz="20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25" dirty="0">
                          <a:latin typeface="Arial"/>
                          <a:cs typeface="Arial"/>
                        </a:rPr>
                        <a:t>by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217170">
                        <a:lnSpc>
                          <a:spcPts val="235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20" dirty="0">
                          <a:latin typeface="Arial"/>
                          <a:cs typeface="Arial"/>
                        </a:rPr>
                        <a:t>DBA)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  <a:tr h="642620">
                <a:tc>
                  <a:txBody>
                    <a:bodyPr/>
                    <a:lstStyle/>
                    <a:p>
                      <a:pPr marL="106680">
                        <a:lnSpc>
                          <a:spcPts val="1950"/>
                        </a:lnSpc>
                      </a:pPr>
                      <a:r>
                        <a:rPr sz="2000" b="1" spc="-10" dirty="0">
                          <a:latin typeface="Courier New"/>
                          <a:cs typeface="Courier New"/>
                        </a:rPr>
                        <a:t>GRANT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201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Gives</a:t>
                      </a:r>
                      <a:r>
                        <a:rPr sz="2000" b="1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other</a:t>
                      </a:r>
                      <a:r>
                        <a:rPr sz="20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users</a:t>
                      </a:r>
                      <a:r>
                        <a:rPr sz="20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privileges</a:t>
                      </a:r>
                      <a:r>
                        <a:rPr sz="20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25" dirty="0">
                          <a:latin typeface="Arial"/>
                          <a:cs typeface="Arial"/>
                        </a:rPr>
                        <a:t>to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217170">
                        <a:lnSpc>
                          <a:spcPts val="234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access</a:t>
                      </a:r>
                      <a:r>
                        <a:rPr sz="20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0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your</a:t>
                      </a:r>
                      <a:r>
                        <a:rPr sz="20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10" dirty="0">
                          <a:latin typeface="Arial"/>
                          <a:cs typeface="Arial"/>
                        </a:rPr>
                        <a:t>objects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  <a:tr h="622935">
                <a:tc>
                  <a:txBody>
                    <a:bodyPr/>
                    <a:lstStyle/>
                    <a:p>
                      <a:pPr marL="106680">
                        <a:lnSpc>
                          <a:spcPts val="1950"/>
                        </a:lnSpc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CREATE</a:t>
                      </a:r>
                      <a:r>
                        <a:rPr sz="2000" b="1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20" dirty="0">
                          <a:latin typeface="Courier New"/>
                          <a:cs typeface="Courier New"/>
                        </a:rPr>
                        <a:t>ROLE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207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Creates</a:t>
                      </a:r>
                      <a:r>
                        <a:rPr sz="20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10" dirty="0">
                          <a:latin typeface="Arial"/>
                          <a:cs typeface="Arial"/>
                        </a:rPr>
                        <a:t>collection</a:t>
                      </a:r>
                      <a:r>
                        <a:rPr sz="20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20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10" dirty="0">
                          <a:latin typeface="Arial"/>
                          <a:cs typeface="Arial"/>
                        </a:rPr>
                        <a:t>privileges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217170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(usually</a:t>
                      </a:r>
                      <a:r>
                        <a:rPr sz="20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10" dirty="0">
                          <a:latin typeface="Arial"/>
                          <a:cs typeface="Arial"/>
                        </a:rPr>
                        <a:t>performed</a:t>
                      </a:r>
                      <a:r>
                        <a:rPr sz="20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20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20" dirty="0">
                          <a:latin typeface="Arial"/>
                          <a:cs typeface="Arial"/>
                        </a:rPr>
                        <a:t>DBA)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  <a:tr h="360680">
                <a:tc>
                  <a:txBody>
                    <a:bodyPr/>
                    <a:lstStyle/>
                    <a:p>
                      <a:pPr marL="106680">
                        <a:lnSpc>
                          <a:spcPts val="2095"/>
                        </a:lnSpc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ALTER</a:t>
                      </a:r>
                      <a:r>
                        <a:rPr sz="2000" b="1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20" dirty="0">
                          <a:latin typeface="Courier New"/>
                          <a:cs typeface="Courier New"/>
                        </a:rPr>
                        <a:t>USER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2265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Changes</a:t>
                      </a:r>
                      <a:r>
                        <a:rPr sz="20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b="1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user’s</a:t>
                      </a:r>
                      <a:r>
                        <a:rPr sz="20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10" dirty="0">
                          <a:latin typeface="Arial"/>
                          <a:cs typeface="Arial"/>
                        </a:rPr>
                        <a:t>password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  <a:tr h="644525">
                <a:tc>
                  <a:txBody>
                    <a:bodyPr/>
                    <a:lstStyle/>
                    <a:p>
                      <a:pPr marL="106680">
                        <a:lnSpc>
                          <a:spcPts val="2100"/>
                        </a:lnSpc>
                      </a:pPr>
                      <a:r>
                        <a:rPr sz="2000" b="1" spc="-10" dirty="0">
                          <a:latin typeface="Courier New"/>
                          <a:cs typeface="Courier New"/>
                        </a:rPr>
                        <a:t>REVOKE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2305"/>
                        </a:lnSpc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Removes</a:t>
                      </a:r>
                      <a:r>
                        <a:rPr sz="2000" b="1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privileges</a:t>
                      </a:r>
                      <a:r>
                        <a:rPr sz="2000" b="1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20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20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object</a:t>
                      </a:r>
                      <a:r>
                        <a:rPr sz="2000" b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20" dirty="0">
                          <a:latin typeface="Arial"/>
                          <a:cs typeface="Arial"/>
                        </a:rPr>
                        <a:t>from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217170">
                        <a:lnSpc>
                          <a:spcPts val="2355"/>
                        </a:lnSpc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users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13-</a:t>
            </a:r>
            <a:r>
              <a:rPr spc="-25" dirty="0"/>
              <a:t>21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50163" y="1622551"/>
            <a:ext cx="6829425" cy="10331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lesson,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should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learned</a:t>
            </a:r>
            <a:r>
              <a:rPr sz="22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about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DCL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statements</a:t>
            </a:r>
            <a:r>
              <a:rPr sz="22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access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objects: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73426" y="539572"/>
            <a:ext cx="318452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591945" algn="l"/>
              </a:tabLst>
            </a:pPr>
            <a:r>
              <a:rPr spc="-10" dirty="0"/>
              <a:t>Practice</a:t>
            </a:r>
            <a:r>
              <a:rPr dirty="0"/>
              <a:t>	</a:t>
            </a:r>
            <a:r>
              <a:rPr spc="-10" dirty="0"/>
              <a:t>Overview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13-</a:t>
            </a:r>
            <a:r>
              <a:rPr spc="-25" dirty="0"/>
              <a:t>22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3211" y="1798932"/>
            <a:ext cx="6394450" cy="276860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practice</a:t>
            </a:r>
            <a:r>
              <a:rPr sz="22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covers</a:t>
            </a:r>
            <a:r>
              <a:rPr sz="2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following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topics: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79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Granting</a:t>
            </a:r>
            <a:r>
              <a:rPr sz="22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other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users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privileges</a:t>
            </a:r>
            <a:r>
              <a:rPr sz="22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2200" b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ts val="2570"/>
              </a:lnSpc>
              <a:spcBef>
                <a:spcPts val="86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Modifying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another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user’s</a:t>
            </a:r>
            <a:r>
              <a:rPr sz="22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through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the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57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privileges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granted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72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Creating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synonym</a:t>
            </a:r>
            <a:endParaRPr sz="2200">
              <a:latin typeface="Arial"/>
              <a:cs typeface="Arial"/>
            </a:endParaRPr>
          </a:p>
          <a:p>
            <a:pPr marL="417830" marR="5080" indent="-405765">
              <a:lnSpc>
                <a:spcPts val="2520"/>
              </a:lnSpc>
              <a:spcBef>
                <a:spcPts val="103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Querying the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dictionary</a:t>
            </a:r>
            <a:r>
              <a:rPr sz="22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views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related</a:t>
            </a:r>
            <a:r>
              <a:rPr sz="22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privileges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2817495">
              <a:lnSpc>
                <a:spcPct val="100000"/>
              </a:lnSpc>
              <a:spcBef>
                <a:spcPts val="110"/>
              </a:spcBef>
            </a:pPr>
            <a:r>
              <a:rPr dirty="0"/>
              <a:t>Self</a:t>
            </a:r>
            <a:r>
              <a:rPr spc="-80" dirty="0"/>
              <a:t> </a:t>
            </a:r>
            <a:r>
              <a:rPr spc="-20" dirty="0"/>
              <a:t>Joins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5883" y="1800606"/>
            <a:ext cx="27501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dirty="0">
                <a:solidFill>
                  <a:srgbClr val="FFFFCC"/>
                </a:solidFill>
                <a:latin typeface="Courier New"/>
                <a:cs typeface="Courier New"/>
              </a:rPr>
              <a:t>EMPLOYEES</a:t>
            </a:r>
            <a:r>
              <a:rPr sz="2000" b="1" spc="-195" dirty="0">
                <a:solidFill>
                  <a:srgbClr val="FFFFCC"/>
                </a:solidFill>
                <a:latin typeface="Courier New"/>
                <a:cs typeface="Courier New"/>
              </a:rPr>
              <a:t> </a:t>
            </a:r>
            <a:r>
              <a:rPr sz="2000" b="1" spc="-10" dirty="0">
                <a:solidFill>
                  <a:srgbClr val="FFFFCC"/>
                </a:solidFill>
                <a:latin typeface="Courier New"/>
                <a:cs typeface="Courier New"/>
              </a:rPr>
              <a:t>(WORKER)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06746" y="1800606"/>
            <a:ext cx="290131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dirty="0">
                <a:solidFill>
                  <a:srgbClr val="FFFFCC"/>
                </a:solidFill>
                <a:latin typeface="Courier New"/>
                <a:cs typeface="Courier New"/>
              </a:rPr>
              <a:t>EMPLOYEES</a:t>
            </a:r>
            <a:r>
              <a:rPr sz="2000" b="1" spc="-220" dirty="0">
                <a:solidFill>
                  <a:srgbClr val="FFFFCC"/>
                </a:solidFill>
                <a:latin typeface="Courier New"/>
                <a:cs typeface="Courier New"/>
              </a:rPr>
              <a:t> </a:t>
            </a:r>
            <a:r>
              <a:rPr sz="2000" b="1" spc="-10" dirty="0">
                <a:solidFill>
                  <a:srgbClr val="FFFFCC"/>
                </a:solidFill>
                <a:latin typeface="Courier New"/>
                <a:cs typeface="Courier New"/>
              </a:rPr>
              <a:t>(MANAGER)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40991" y="5563006"/>
            <a:ext cx="52368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000" b="1" spc="-20" dirty="0">
                <a:solidFill>
                  <a:srgbClr val="FFFFCC"/>
                </a:solidFill>
                <a:latin typeface="Courier New"/>
                <a:cs typeface="Courier New"/>
              </a:rPr>
              <a:t>MANAGER_ID</a:t>
            </a:r>
            <a:r>
              <a:rPr sz="2000" b="1" spc="-715" dirty="0">
                <a:solidFill>
                  <a:srgbClr val="FFFFCC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FFFFCC"/>
                </a:solidFill>
                <a:latin typeface="Arial"/>
                <a:cs typeface="Arial"/>
              </a:rPr>
              <a:t>in</a:t>
            </a:r>
            <a:r>
              <a:rPr sz="2000" b="1" spc="-30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CC"/>
                </a:solidFill>
                <a:latin typeface="Arial"/>
                <a:cs typeface="Arial"/>
              </a:rPr>
              <a:t>the</a:t>
            </a:r>
            <a:r>
              <a:rPr sz="2000" b="1" spc="-25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FFFFCC"/>
                </a:solidFill>
                <a:latin typeface="Courier New"/>
                <a:cs typeface="Courier New"/>
              </a:rPr>
              <a:t>WORKER</a:t>
            </a:r>
            <a:r>
              <a:rPr sz="2000" b="1" spc="-695" dirty="0">
                <a:solidFill>
                  <a:srgbClr val="FFFFCC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FFFFCC"/>
                </a:solidFill>
                <a:latin typeface="Arial"/>
                <a:cs typeface="Arial"/>
              </a:rPr>
              <a:t>table</a:t>
            </a:r>
            <a:r>
              <a:rPr sz="2000" b="1" spc="-30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CC"/>
                </a:solidFill>
                <a:latin typeface="Arial"/>
                <a:cs typeface="Arial"/>
              </a:rPr>
              <a:t>is</a:t>
            </a:r>
            <a:r>
              <a:rPr sz="2000" b="1" spc="-35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CC"/>
                </a:solidFill>
                <a:latin typeface="Arial"/>
                <a:cs typeface="Arial"/>
              </a:rPr>
              <a:t>equal</a:t>
            </a:r>
            <a:r>
              <a:rPr sz="2000" b="1" spc="-35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FFFFCC"/>
                </a:solidFill>
                <a:latin typeface="Arial"/>
                <a:cs typeface="Arial"/>
              </a:rPr>
              <a:t>to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b="1" spc="-20" dirty="0">
                <a:solidFill>
                  <a:srgbClr val="FFFFCC"/>
                </a:solidFill>
                <a:latin typeface="Courier New"/>
                <a:cs typeface="Courier New"/>
              </a:rPr>
              <a:t>EMPLOYEE_ID</a:t>
            </a:r>
            <a:r>
              <a:rPr sz="2000" b="1" spc="-705" dirty="0">
                <a:solidFill>
                  <a:srgbClr val="FFFFCC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FFFFCC"/>
                </a:solidFill>
                <a:latin typeface="Arial"/>
                <a:cs typeface="Arial"/>
              </a:rPr>
              <a:t>in</a:t>
            </a:r>
            <a:r>
              <a:rPr sz="2000" b="1" spc="-5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CC"/>
                </a:solidFill>
                <a:latin typeface="Arial"/>
                <a:cs typeface="Arial"/>
              </a:rPr>
              <a:t>the</a:t>
            </a:r>
            <a:r>
              <a:rPr sz="2000" b="1" spc="-15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CC"/>
                </a:solidFill>
                <a:latin typeface="Courier New"/>
                <a:cs typeface="Courier New"/>
              </a:rPr>
              <a:t>MANAGER</a:t>
            </a:r>
            <a:r>
              <a:rPr sz="2000" b="1" spc="-665" dirty="0">
                <a:solidFill>
                  <a:srgbClr val="FFFFCC"/>
                </a:solidFill>
                <a:latin typeface="Courier New"/>
                <a:cs typeface="Courier New"/>
              </a:rPr>
              <a:t> </a:t>
            </a:r>
            <a:r>
              <a:rPr sz="2000" b="1" spc="-10" dirty="0">
                <a:solidFill>
                  <a:srgbClr val="FFFFCC"/>
                </a:solidFill>
                <a:latin typeface="Arial"/>
                <a:cs typeface="Arial"/>
              </a:rPr>
              <a:t>table.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075176" y="4504944"/>
            <a:ext cx="1703705" cy="1022350"/>
            <a:chOff x="4075176" y="4504944"/>
            <a:chExt cx="1703705" cy="1022350"/>
          </a:xfrm>
        </p:grpSpPr>
        <p:sp>
          <p:nvSpPr>
            <p:cNvPr id="8" name="object 8"/>
            <p:cNvSpPr/>
            <p:nvPr/>
          </p:nvSpPr>
          <p:spPr>
            <a:xfrm>
              <a:off x="4177284" y="4722876"/>
              <a:ext cx="1499870" cy="377825"/>
            </a:xfrm>
            <a:custGeom>
              <a:avLst/>
              <a:gdLst/>
              <a:ahLst/>
              <a:cxnLst/>
              <a:rect l="l" t="t" r="r" b="b"/>
              <a:pathLst>
                <a:path w="1499870" h="377825">
                  <a:moveTo>
                    <a:pt x="0" y="15240"/>
                  </a:moveTo>
                  <a:lnTo>
                    <a:pt x="0" y="377444"/>
                  </a:lnTo>
                  <a:lnTo>
                    <a:pt x="1499362" y="377444"/>
                  </a:lnTo>
                  <a:lnTo>
                    <a:pt x="1499362" y="0"/>
                  </a:lnTo>
                </a:path>
              </a:pathLst>
            </a:custGeom>
            <a:ln w="51816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75176" y="4504943"/>
              <a:ext cx="1703705" cy="344170"/>
            </a:xfrm>
            <a:custGeom>
              <a:avLst/>
              <a:gdLst/>
              <a:ahLst/>
              <a:cxnLst/>
              <a:rect l="l" t="t" r="r" b="b"/>
              <a:pathLst>
                <a:path w="1703704" h="344170">
                  <a:moveTo>
                    <a:pt x="203962" y="343916"/>
                  </a:moveTo>
                  <a:lnTo>
                    <a:pt x="171704" y="240411"/>
                  </a:lnTo>
                  <a:lnTo>
                    <a:pt x="100457" y="12192"/>
                  </a:lnTo>
                  <a:lnTo>
                    <a:pt x="0" y="343916"/>
                  </a:lnTo>
                  <a:lnTo>
                    <a:pt x="100457" y="240411"/>
                  </a:lnTo>
                  <a:lnTo>
                    <a:pt x="203962" y="343916"/>
                  </a:lnTo>
                  <a:close/>
                </a:path>
                <a:path w="1703704" h="344170">
                  <a:moveTo>
                    <a:pt x="1703578" y="328803"/>
                  </a:moveTo>
                  <a:lnTo>
                    <a:pt x="1670939" y="225298"/>
                  </a:lnTo>
                  <a:lnTo>
                    <a:pt x="1600073" y="0"/>
                  </a:lnTo>
                  <a:lnTo>
                    <a:pt x="1499616" y="328803"/>
                  </a:lnTo>
                  <a:lnTo>
                    <a:pt x="1600073" y="225298"/>
                  </a:lnTo>
                  <a:lnTo>
                    <a:pt x="1703578" y="328803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57572" y="5094731"/>
              <a:ext cx="0" cy="433070"/>
            </a:xfrm>
            <a:custGeom>
              <a:avLst/>
              <a:gdLst/>
              <a:ahLst/>
              <a:cxnLst/>
              <a:rect l="l" t="t" r="r" b="b"/>
              <a:pathLst>
                <a:path h="433070">
                  <a:moveTo>
                    <a:pt x="0" y="0"/>
                  </a:moveTo>
                  <a:lnTo>
                    <a:pt x="0" y="432562"/>
                  </a:lnTo>
                </a:path>
              </a:pathLst>
            </a:custGeom>
            <a:ln w="51816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1832" y="2212848"/>
            <a:ext cx="3886200" cy="172212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0055" y="2212848"/>
            <a:ext cx="3922776" cy="175260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907491" y="3725926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042153" y="3762502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01239" y="2628341"/>
            <a:ext cx="354330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Using</a:t>
            </a:r>
            <a:r>
              <a:rPr spc="-10" dirty="0"/>
              <a:t> </a:t>
            </a:r>
            <a:r>
              <a:rPr spc="-10" dirty="0">
                <a:latin typeface="Courier New"/>
                <a:cs typeface="Courier New"/>
              </a:rPr>
              <a:t>SET</a:t>
            </a:r>
            <a:r>
              <a:rPr spc="-1015" dirty="0">
                <a:latin typeface="Courier New"/>
                <a:cs typeface="Courier New"/>
              </a:rPr>
              <a:t> </a:t>
            </a:r>
            <a:r>
              <a:rPr spc="-10" dirty="0"/>
              <a:t>Operators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17977" y="6604952"/>
            <a:ext cx="3884929" cy="20066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00" spc="-1320" baseline="2314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spc="-1019" baseline="231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-68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spc="-15" baseline="2314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spc="-61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800" spc="-22" baseline="2314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200" spc="-4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15" baseline="231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-28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7" baseline="231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spc="-68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800" spc="-52" baseline="2314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200" spc="-68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800" spc="-52" baseline="2314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200" spc="-35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-15" baseline="231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-37" baseline="23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357" baseline="2314" dirty="0">
                <a:solidFill>
                  <a:srgbClr val="FFFFFF"/>
                </a:solidFill>
                <a:latin typeface="Arial"/>
                <a:cs typeface="Arial"/>
              </a:rPr>
              <a:t>©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©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425" baseline="231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-615" baseline="231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1012" baseline="231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907" baseline="2314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spc="-405" baseline="231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-1012" baseline="231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260" baseline="2314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spc="-960" baseline="231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-562" baseline="231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960" baseline="2314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spc="-960" baseline="231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-562" baseline="231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997" baseline="231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480" baseline="231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-397" baseline="231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997" baseline="231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-967" baseline="2314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-502" baseline="2314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975" baseline="2314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800" spc="-975" baseline="2314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spc="-982" baseline="231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spc="-975" baseline="2314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800" spc="-487" baseline="2314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207" baseline="231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405" baseline="231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-405" baseline="231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l </a:t>
            </a:r>
            <a:r>
              <a:rPr sz="1800" spc="-577" baseline="231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375" baseline="231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982" baseline="2314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800" spc="-975" baseline="2314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800" spc="-494" baseline="231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-877" baseline="231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77" baseline="231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982" baseline="231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-877" baseline="231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spc="-982" baseline="231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-577" baseline="231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877" baseline="2314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800" spc="-1019" baseline="231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-1019" baseline="2314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800" spc="-525" baseline="2314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2756535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Objectives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15-</a:t>
            </a:r>
            <a:r>
              <a:rPr spc="-50" dirty="0"/>
              <a:t>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635" y="1757248"/>
            <a:ext cx="7023734" cy="2372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85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After</a:t>
            </a:r>
            <a:r>
              <a:rPr sz="24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completing</a:t>
            </a:r>
            <a:r>
              <a:rPr sz="24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24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lesson,</a:t>
            </a:r>
            <a:r>
              <a:rPr sz="24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should</a:t>
            </a:r>
            <a:r>
              <a:rPr sz="24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able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85"/>
              </a:lnSpc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4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sz="24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following:</a:t>
            </a:r>
            <a:endParaRPr sz="24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46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Describe</a:t>
            </a:r>
            <a:r>
              <a:rPr sz="22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SET</a:t>
            </a:r>
            <a:r>
              <a:rPr sz="2200" b="1" spc="-7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operators</a:t>
            </a:r>
            <a:endParaRPr sz="2200">
              <a:latin typeface="Arial"/>
              <a:cs typeface="Arial"/>
            </a:endParaRPr>
          </a:p>
          <a:p>
            <a:pPr marL="417830" marR="265430" indent="-405765">
              <a:lnSpc>
                <a:spcPct val="105500"/>
              </a:lnSpc>
              <a:spcBef>
                <a:spcPts val="65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SET</a:t>
            </a:r>
            <a:r>
              <a:rPr sz="2200" b="1" spc="-6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operator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combine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multiple</a:t>
            </a:r>
            <a:r>
              <a:rPr sz="22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queries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into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single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query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81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order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rows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returned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1926" y="490804"/>
            <a:ext cx="319087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The</a:t>
            </a:r>
            <a:r>
              <a:rPr spc="-30" dirty="0"/>
              <a:t> </a:t>
            </a:r>
            <a:r>
              <a:rPr spc="-10" dirty="0">
                <a:latin typeface="Courier New"/>
                <a:cs typeface="Courier New"/>
              </a:rPr>
              <a:t>SET</a:t>
            </a:r>
            <a:r>
              <a:rPr spc="-969" dirty="0">
                <a:latin typeface="Courier New"/>
                <a:cs typeface="Courier New"/>
              </a:rPr>
              <a:t> </a:t>
            </a:r>
            <a:r>
              <a:rPr spc="-10" dirty="0"/>
              <a:t>Operators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419" y="1158366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FFCC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9650" y="1158366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FFCC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48126" y="1832559"/>
            <a:ext cx="2452370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UNION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UNION</a:t>
            </a:r>
            <a:r>
              <a:rPr sz="2200" b="1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Courier New"/>
                <a:cs typeface="Courier New"/>
              </a:rPr>
              <a:t>ALL</a:t>
            </a:r>
            <a:endParaRPr sz="220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77240" y="1453896"/>
            <a:ext cx="2206625" cy="1320165"/>
            <a:chOff x="777240" y="1453896"/>
            <a:chExt cx="2206625" cy="1320165"/>
          </a:xfrm>
        </p:grpSpPr>
        <p:sp>
          <p:nvSpPr>
            <p:cNvPr id="8" name="object 8"/>
            <p:cNvSpPr/>
            <p:nvPr/>
          </p:nvSpPr>
          <p:spPr>
            <a:xfrm>
              <a:off x="783336" y="1459992"/>
              <a:ext cx="1273810" cy="1301750"/>
            </a:xfrm>
            <a:custGeom>
              <a:avLst/>
              <a:gdLst/>
              <a:ahLst/>
              <a:cxnLst/>
              <a:rect l="l" t="t" r="r" b="b"/>
              <a:pathLst>
                <a:path w="1273810" h="1301750">
                  <a:moveTo>
                    <a:pt x="636777" y="0"/>
                  </a:moveTo>
                  <a:lnTo>
                    <a:pt x="589280" y="1778"/>
                  </a:lnTo>
                  <a:lnTo>
                    <a:pt x="542798" y="7112"/>
                  </a:lnTo>
                  <a:lnTo>
                    <a:pt x="497332" y="15748"/>
                  </a:lnTo>
                  <a:lnTo>
                    <a:pt x="452983" y="27559"/>
                  </a:lnTo>
                  <a:lnTo>
                    <a:pt x="409994" y="42545"/>
                  </a:lnTo>
                  <a:lnTo>
                    <a:pt x="368439" y="60452"/>
                  </a:lnTo>
                  <a:lnTo>
                    <a:pt x="328460" y="81280"/>
                  </a:lnTo>
                  <a:lnTo>
                    <a:pt x="290156" y="104902"/>
                  </a:lnTo>
                  <a:lnTo>
                    <a:pt x="253657" y="131063"/>
                  </a:lnTo>
                  <a:lnTo>
                    <a:pt x="219100" y="159638"/>
                  </a:lnTo>
                  <a:lnTo>
                    <a:pt x="186588" y="190627"/>
                  </a:lnTo>
                  <a:lnTo>
                    <a:pt x="156273" y="223900"/>
                  </a:lnTo>
                  <a:lnTo>
                    <a:pt x="128244" y="259207"/>
                  </a:lnTo>
                  <a:lnTo>
                    <a:pt x="102641" y="296418"/>
                  </a:lnTo>
                  <a:lnTo>
                    <a:pt x="79590" y="335534"/>
                  </a:lnTo>
                  <a:lnTo>
                    <a:pt x="59220" y="376428"/>
                  </a:lnTo>
                  <a:lnTo>
                    <a:pt x="41643" y="418846"/>
                  </a:lnTo>
                  <a:lnTo>
                    <a:pt x="26974" y="462788"/>
                  </a:lnTo>
                  <a:lnTo>
                    <a:pt x="15354" y="508000"/>
                  </a:lnTo>
                  <a:lnTo>
                    <a:pt x="6908" y="554482"/>
                  </a:lnTo>
                  <a:lnTo>
                    <a:pt x="1752" y="602107"/>
                  </a:lnTo>
                  <a:lnTo>
                    <a:pt x="0" y="650621"/>
                  </a:lnTo>
                  <a:lnTo>
                    <a:pt x="1752" y="699135"/>
                  </a:lnTo>
                  <a:lnTo>
                    <a:pt x="6908" y="746760"/>
                  </a:lnTo>
                  <a:lnTo>
                    <a:pt x="15354" y="793242"/>
                  </a:lnTo>
                  <a:lnTo>
                    <a:pt x="26974" y="838454"/>
                  </a:lnTo>
                  <a:lnTo>
                    <a:pt x="41643" y="882396"/>
                  </a:lnTo>
                  <a:lnTo>
                    <a:pt x="59220" y="924813"/>
                  </a:lnTo>
                  <a:lnTo>
                    <a:pt x="79590" y="965708"/>
                  </a:lnTo>
                  <a:lnTo>
                    <a:pt x="102641" y="1004824"/>
                  </a:lnTo>
                  <a:lnTo>
                    <a:pt x="128244" y="1042035"/>
                  </a:lnTo>
                  <a:lnTo>
                    <a:pt x="156273" y="1077341"/>
                  </a:lnTo>
                  <a:lnTo>
                    <a:pt x="186588" y="1110615"/>
                  </a:lnTo>
                  <a:lnTo>
                    <a:pt x="219100" y="1141603"/>
                  </a:lnTo>
                  <a:lnTo>
                    <a:pt x="253657" y="1170178"/>
                  </a:lnTo>
                  <a:lnTo>
                    <a:pt x="290156" y="1196340"/>
                  </a:lnTo>
                  <a:lnTo>
                    <a:pt x="328460" y="1219962"/>
                  </a:lnTo>
                  <a:lnTo>
                    <a:pt x="368439" y="1240790"/>
                  </a:lnTo>
                  <a:lnTo>
                    <a:pt x="409994" y="1258697"/>
                  </a:lnTo>
                  <a:lnTo>
                    <a:pt x="452983" y="1273683"/>
                  </a:lnTo>
                  <a:lnTo>
                    <a:pt x="497332" y="1285494"/>
                  </a:lnTo>
                  <a:lnTo>
                    <a:pt x="542798" y="1294130"/>
                  </a:lnTo>
                  <a:lnTo>
                    <a:pt x="589280" y="1299464"/>
                  </a:lnTo>
                  <a:lnTo>
                    <a:pt x="636777" y="1301242"/>
                  </a:lnTo>
                  <a:lnTo>
                    <a:pt x="684402" y="1299464"/>
                  </a:lnTo>
                  <a:lnTo>
                    <a:pt x="730885" y="1294130"/>
                  </a:lnTo>
                  <a:lnTo>
                    <a:pt x="776351" y="1285494"/>
                  </a:lnTo>
                  <a:lnTo>
                    <a:pt x="820674" y="1273683"/>
                  </a:lnTo>
                  <a:lnTo>
                    <a:pt x="863726" y="1258697"/>
                  </a:lnTo>
                  <a:lnTo>
                    <a:pt x="905256" y="1240790"/>
                  </a:lnTo>
                  <a:lnTo>
                    <a:pt x="945261" y="1219962"/>
                  </a:lnTo>
                  <a:lnTo>
                    <a:pt x="983488" y="1196340"/>
                  </a:lnTo>
                  <a:lnTo>
                    <a:pt x="1020063" y="1170178"/>
                  </a:lnTo>
                  <a:lnTo>
                    <a:pt x="1054608" y="1141603"/>
                  </a:lnTo>
                  <a:lnTo>
                    <a:pt x="1087120" y="1110615"/>
                  </a:lnTo>
                  <a:lnTo>
                    <a:pt x="1117472" y="1077341"/>
                  </a:lnTo>
                  <a:lnTo>
                    <a:pt x="1145413" y="1042035"/>
                  </a:lnTo>
                  <a:lnTo>
                    <a:pt x="1171066" y="1004824"/>
                  </a:lnTo>
                  <a:lnTo>
                    <a:pt x="1194053" y="965708"/>
                  </a:lnTo>
                  <a:lnTo>
                    <a:pt x="1214501" y="924813"/>
                  </a:lnTo>
                  <a:lnTo>
                    <a:pt x="1232027" y="882396"/>
                  </a:lnTo>
                  <a:lnTo>
                    <a:pt x="1246758" y="838454"/>
                  </a:lnTo>
                  <a:lnTo>
                    <a:pt x="1258315" y="793242"/>
                  </a:lnTo>
                  <a:lnTo>
                    <a:pt x="1266825" y="746760"/>
                  </a:lnTo>
                  <a:lnTo>
                    <a:pt x="1271905" y="699135"/>
                  </a:lnTo>
                  <a:lnTo>
                    <a:pt x="1273683" y="649097"/>
                  </a:lnTo>
                  <a:lnTo>
                    <a:pt x="1271905" y="600710"/>
                  </a:lnTo>
                  <a:lnTo>
                    <a:pt x="1266825" y="553338"/>
                  </a:lnTo>
                  <a:lnTo>
                    <a:pt x="1258315" y="507111"/>
                  </a:lnTo>
                  <a:lnTo>
                    <a:pt x="1246758" y="461899"/>
                  </a:lnTo>
                  <a:lnTo>
                    <a:pt x="1232027" y="418211"/>
                  </a:lnTo>
                  <a:lnTo>
                    <a:pt x="1214501" y="375793"/>
                  </a:lnTo>
                  <a:lnTo>
                    <a:pt x="1194053" y="335025"/>
                  </a:lnTo>
                  <a:lnTo>
                    <a:pt x="1171066" y="296037"/>
                  </a:lnTo>
                  <a:lnTo>
                    <a:pt x="1145413" y="258825"/>
                  </a:lnTo>
                  <a:lnTo>
                    <a:pt x="1117472" y="223647"/>
                  </a:lnTo>
                  <a:lnTo>
                    <a:pt x="1087120" y="190500"/>
                  </a:lnTo>
                  <a:lnTo>
                    <a:pt x="1054608" y="159512"/>
                  </a:lnTo>
                  <a:lnTo>
                    <a:pt x="1020063" y="130937"/>
                  </a:lnTo>
                  <a:lnTo>
                    <a:pt x="983488" y="104775"/>
                  </a:lnTo>
                  <a:lnTo>
                    <a:pt x="945261" y="81280"/>
                  </a:lnTo>
                  <a:lnTo>
                    <a:pt x="905256" y="60452"/>
                  </a:lnTo>
                  <a:lnTo>
                    <a:pt x="863726" y="42545"/>
                  </a:lnTo>
                  <a:lnTo>
                    <a:pt x="820674" y="27559"/>
                  </a:lnTo>
                  <a:lnTo>
                    <a:pt x="776351" y="15748"/>
                  </a:lnTo>
                  <a:lnTo>
                    <a:pt x="730885" y="7112"/>
                  </a:lnTo>
                  <a:lnTo>
                    <a:pt x="684402" y="1778"/>
                  </a:lnTo>
                  <a:lnTo>
                    <a:pt x="636777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83336" y="1459992"/>
              <a:ext cx="1273810" cy="1301750"/>
            </a:xfrm>
            <a:custGeom>
              <a:avLst/>
              <a:gdLst/>
              <a:ahLst/>
              <a:cxnLst/>
              <a:rect l="l" t="t" r="r" b="b"/>
              <a:pathLst>
                <a:path w="1273810" h="1301750">
                  <a:moveTo>
                    <a:pt x="1273683" y="649097"/>
                  </a:moveTo>
                  <a:lnTo>
                    <a:pt x="1271905" y="600710"/>
                  </a:lnTo>
                  <a:lnTo>
                    <a:pt x="1266825" y="553338"/>
                  </a:lnTo>
                  <a:lnTo>
                    <a:pt x="1258315" y="507111"/>
                  </a:lnTo>
                  <a:lnTo>
                    <a:pt x="1246758" y="461899"/>
                  </a:lnTo>
                  <a:lnTo>
                    <a:pt x="1232027" y="418211"/>
                  </a:lnTo>
                  <a:lnTo>
                    <a:pt x="1214501" y="375793"/>
                  </a:lnTo>
                  <a:lnTo>
                    <a:pt x="1194053" y="335025"/>
                  </a:lnTo>
                  <a:lnTo>
                    <a:pt x="1171066" y="296037"/>
                  </a:lnTo>
                  <a:lnTo>
                    <a:pt x="1145413" y="258825"/>
                  </a:lnTo>
                  <a:lnTo>
                    <a:pt x="1117472" y="223647"/>
                  </a:lnTo>
                  <a:lnTo>
                    <a:pt x="1087120" y="190500"/>
                  </a:lnTo>
                  <a:lnTo>
                    <a:pt x="1054608" y="159512"/>
                  </a:lnTo>
                  <a:lnTo>
                    <a:pt x="1020063" y="130937"/>
                  </a:lnTo>
                  <a:lnTo>
                    <a:pt x="983488" y="104775"/>
                  </a:lnTo>
                  <a:lnTo>
                    <a:pt x="945261" y="81280"/>
                  </a:lnTo>
                  <a:lnTo>
                    <a:pt x="905256" y="60452"/>
                  </a:lnTo>
                  <a:lnTo>
                    <a:pt x="863726" y="42545"/>
                  </a:lnTo>
                  <a:lnTo>
                    <a:pt x="820674" y="27559"/>
                  </a:lnTo>
                  <a:lnTo>
                    <a:pt x="776351" y="15748"/>
                  </a:lnTo>
                  <a:lnTo>
                    <a:pt x="730885" y="7112"/>
                  </a:lnTo>
                  <a:lnTo>
                    <a:pt x="684402" y="1778"/>
                  </a:lnTo>
                  <a:lnTo>
                    <a:pt x="636777" y="0"/>
                  </a:lnTo>
                  <a:lnTo>
                    <a:pt x="589280" y="1778"/>
                  </a:lnTo>
                  <a:lnTo>
                    <a:pt x="542798" y="7112"/>
                  </a:lnTo>
                  <a:lnTo>
                    <a:pt x="497332" y="15748"/>
                  </a:lnTo>
                  <a:lnTo>
                    <a:pt x="452983" y="27559"/>
                  </a:lnTo>
                  <a:lnTo>
                    <a:pt x="409994" y="42545"/>
                  </a:lnTo>
                  <a:lnTo>
                    <a:pt x="368439" y="60452"/>
                  </a:lnTo>
                  <a:lnTo>
                    <a:pt x="328460" y="81280"/>
                  </a:lnTo>
                  <a:lnTo>
                    <a:pt x="290156" y="104902"/>
                  </a:lnTo>
                  <a:lnTo>
                    <a:pt x="253657" y="131063"/>
                  </a:lnTo>
                  <a:lnTo>
                    <a:pt x="219100" y="159638"/>
                  </a:lnTo>
                  <a:lnTo>
                    <a:pt x="186588" y="190627"/>
                  </a:lnTo>
                  <a:lnTo>
                    <a:pt x="156273" y="223900"/>
                  </a:lnTo>
                  <a:lnTo>
                    <a:pt x="128244" y="259207"/>
                  </a:lnTo>
                  <a:lnTo>
                    <a:pt x="102641" y="296418"/>
                  </a:lnTo>
                  <a:lnTo>
                    <a:pt x="79590" y="335534"/>
                  </a:lnTo>
                  <a:lnTo>
                    <a:pt x="59220" y="376428"/>
                  </a:lnTo>
                  <a:lnTo>
                    <a:pt x="41643" y="418846"/>
                  </a:lnTo>
                  <a:lnTo>
                    <a:pt x="26974" y="462788"/>
                  </a:lnTo>
                  <a:lnTo>
                    <a:pt x="15354" y="508000"/>
                  </a:lnTo>
                  <a:lnTo>
                    <a:pt x="6908" y="554482"/>
                  </a:lnTo>
                  <a:lnTo>
                    <a:pt x="1752" y="602107"/>
                  </a:lnTo>
                  <a:lnTo>
                    <a:pt x="0" y="650621"/>
                  </a:lnTo>
                  <a:lnTo>
                    <a:pt x="1752" y="699135"/>
                  </a:lnTo>
                  <a:lnTo>
                    <a:pt x="6908" y="746760"/>
                  </a:lnTo>
                  <a:lnTo>
                    <a:pt x="15354" y="793242"/>
                  </a:lnTo>
                  <a:lnTo>
                    <a:pt x="26974" y="838454"/>
                  </a:lnTo>
                  <a:lnTo>
                    <a:pt x="41643" y="882396"/>
                  </a:lnTo>
                  <a:lnTo>
                    <a:pt x="59220" y="924813"/>
                  </a:lnTo>
                  <a:lnTo>
                    <a:pt x="79590" y="965708"/>
                  </a:lnTo>
                  <a:lnTo>
                    <a:pt x="102641" y="1004824"/>
                  </a:lnTo>
                  <a:lnTo>
                    <a:pt x="128244" y="1042035"/>
                  </a:lnTo>
                  <a:lnTo>
                    <a:pt x="156273" y="1077341"/>
                  </a:lnTo>
                  <a:lnTo>
                    <a:pt x="186588" y="1110615"/>
                  </a:lnTo>
                  <a:lnTo>
                    <a:pt x="219100" y="1141603"/>
                  </a:lnTo>
                  <a:lnTo>
                    <a:pt x="253657" y="1170178"/>
                  </a:lnTo>
                  <a:lnTo>
                    <a:pt x="290156" y="1196340"/>
                  </a:lnTo>
                  <a:lnTo>
                    <a:pt x="328460" y="1219962"/>
                  </a:lnTo>
                  <a:lnTo>
                    <a:pt x="368439" y="1240790"/>
                  </a:lnTo>
                  <a:lnTo>
                    <a:pt x="409994" y="1258697"/>
                  </a:lnTo>
                  <a:lnTo>
                    <a:pt x="452983" y="1273683"/>
                  </a:lnTo>
                  <a:lnTo>
                    <a:pt x="497332" y="1285494"/>
                  </a:lnTo>
                  <a:lnTo>
                    <a:pt x="542798" y="1294130"/>
                  </a:lnTo>
                  <a:lnTo>
                    <a:pt x="589280" y="1299464"/>
                  </a:lnTo>
                  <a:lnTo>
                    <a:pt x="636777" y="1301242"/>
                  </a:lnTo>
                  <a:lnTo>
                    <a:pt x="684402" y="1299464"/>
                  </a:lnTo>
                  <a:lnTo>
                    <a:pt x="730885" y="1294130"/>
                  </a:lnTo>
                  <a:lnTo>
                    <a:pt x="776351" y="1285494"/>
                  </a:lnTo>
                  <a:lnTo>
                    <a:pt x="820674" y="1273683"/>
                  </a:lnTo>
                  <a:lnTo>
                    <a:pt x="863726" y="1258697"/>
                  </a:lnTo>
                  <a:lnTo>
                    <a:pt x="905256" y="1240790"/>
                  </a:lnTo>
                  <a:lnTo>
                    <a:pt x="945261" y="1219962"/>
                  </a:lnTo>
                  <a:lnTo>
                    <a:pt x="983488" y="1196340"/>
                  </a:lnTo>
                  <a:lnTo>
                    <a:pt x="1020063" y="1170178"/>
                  </a:lnTo>
                  <a:lnTo>
                    <a:pt x="1054608" y="1141603"/>
                  </a:lnTo>
                  <a:lnTo>
                    <a:pt x="1087120" y="1110615"/>
                  </a:lnTo>
                  <a:lnTo>
                    <a:pt x="1117472" y="1077341"/>
                  </a:lnTo>
                  <a:lnTo>
                    <a:pt x="1145413" y="1042035"/>
                  </a:lnTo>
                  <a:lnTo>
                    <a:pt x="1171066" y="1004824"/>
                  </a:lnTo>
                  <a:lnTo>
                    <a:pt x="1194053" y="965708"/>
                  </a:lnTo>
                  <a:lnTo>
                    <a:pt x="1214501" y="924813"/>
                  </a:lnTo>
                  <a:lnTo>
                    <a:pt x="1232027" y="882396"/>
                  </a:lnTo>
                  <a:lnTo>
                    <a:pt x="1246758" y="838454"/>
                  </a:lnTo>
                  <a:lnTo>
                    <a:pt x="1258315" y="793242"/>
                  </a:lnTo>
                  <a:lnTo>
                    <a:pt x="1266825" y="746760"/>
                  </a:lnTo>
                  <a:lnTo>
                    <a:pt x="1271905" y="699135"/>
                  </a:lnTo>
                  <a:lnTo>
                    <a:pt x="1273683" y="650621"/>
                  </a:lnTo>
                  <a:lnTo>
                    <a:pt x="1273683" y="64909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03831" y="1469136"/>
              <a:ext cx="1273810" cy="1298575"/>
            </a:xfrm>
            <a:custGeom>
              <a:avLst/>
              <a:gdLst/>
              <a:ahLst/>
              <a:cxnLst/>
              <a:rect l="l" t="t" r="r" b="b"/>
              <a:pathLst>
                <a:path w="1273810" h="1298575">
                  <a:moveTo>
                    <a:pt x="636778" y="0"/>
                  </a:moveTo>
                  <a:lnTo>
                    <a:pt x="589280" y="1777"/>
                  </a:lnTo>
                  <a:lnTo>
                    <a:pt x="542798" y="6985"/>
                  </a:lnTo>
                  <a:lnTo>
                    <a:pt x="497331" y="15621"/>
                  </a:lnTo>
                  <a:lnTo>
                    <a:pt x="453009" y="27559"/>
                  </a:lnTo>
                  <a:lnTo>
                    <a:pt x="409956" y="42417"/>
                  </a:lnTo>
                  <a:lnTo>
                    <a:pt x="368426" y="60325"/>
                  </a:lnTo>
                  <a:lnTo>
                    <a:pt x="328422" y="81152"/>
                  </a:lnTo>
                  <a:lnTo>
                    <a:pt x="290194" y="104648"/>
                  </a:lnTo>
                  <a:lnTo>
                    <a:pt x="253619" y="130683"/>
                  </a:lnTo>
                  <a:lnTo>
                    <a:pt x="219075" y="159258"/>
                  </a:lnTo>
                  <a:lnTo>
                    <a:pt x="186562" y="190246"/>
                  </a:lnTo>
                  <a:lnTo>
                    <a:pt x="156210" y="223392"/>
                  </a:lnTo>
                  <a:lnTo>
                    <a:pt x="128269" y="258572"/>
                  </a:lnTo>
                  <a:lnTo>
                    <a:pt x="102616" y="295783"/>
                  </a:lnTo>
                  <a:lnTo>
                    <a:pt x="79629" y="334772"/>
                  </a:lnTo>
                  <a:lnTo>
                    <a:pt x="59181" y="375538"/>
                  </a:lnTo>
                  <a:lnTo>
                    <a:pt x="41656" y="417956"/>
                  </a:lnTo>
                  <a:lnTo>
                    <a:pt x="26924" y="461772"/>
                  </a:lnTo>
                  <a:lnTo>
                    <a:pt x="15367" y="506856"/>
                  </a:lnTo>
                  <a:lnTo>
                    <a:pt x="6857" y="553212"/>
                  </a:lnTo>
                  <a:lnTo>
                    <a:pt x="1778" y="600710"/>
                  </a:lnTo>
                  <a:lnTo>
                    <a:pt x="0" y="649097"/>
                  </a:lnTo>
                  <a:lnTo>
                    <a:pt x="1778" y="697611"/>
                  </a:lnTo>
                  <a:lnTo>
                    <a:pt x="6857" y="745109"/>
                  </a:lnTo>
                  <a:lnTo>
                    <a:pt x="15367" y="791463"/>
                  </a:lnTo>
                  <a:lnTo>
                    <a:pt x="26924" y="836549"/>
                  </a:lnTo>
                  <a:lnTo>
                    <a:pt x="41656" y="880363"/>
                  </a:lnTo>
                  <a:lnTo>
                    <a:pt x="59181" y="922781"/>
                  </a:lnTo>
                  <a:lnTo>
                    <a:pt x="79629" y="963549"/>
                  </a:lnTo>
                  <a:lnTo>
                    <a:pt x="102616" y="1002538"/>
                  </a:lnTo>
                  <a:lnTo>
                    <a:pt x="128269" y="1039749"/>
                  </a:lnTo>
                  <a:lnTo>
                    <a:pt x="156210" y="1074927"/>
                  </a:lnTo>
                  <a:lnTo>
                    <a:pt x="186562" y="1108075"/>
                  </a:lnTo>
                  <a:lnTo>
                    <a:pt x="219075" y="1139063"/>
                  </a:lnTo>
                  <a:lnTo>
                    <a:pt x="253619" y="1167638"/>
                  </a:lnTo>
                  <a:lnTo>
                    <a:pt x="290194" y="1193673"/>
                  </a:lnTo>
                  <a:lnTo>
                    <a:pt x="328422" y="1217167"/>
                  </a:lnTo>
                  <a:lnTo>
                    <a:pt x="368426" y="1237996"/>
                  </a:lnTo>
                  <a:lnTo>
                    <a:pt x="409956" y="1255902"/>
                  </a:lnTo>
                  <a:lnTo>
                    <a:pt x="453009" y="1270762"/>
                  </a:lnTo>
                  <a:lnTo>
                    <a:pt x="497331" y="1282700"/>
                  </a:lnTo>
                  <a:lnTo>
                    <a:pt x="542798" y="1291336"/>
                  </a:lnTo>
                  <a:lnTo>
                    <a:pt x="589280" y="1296542"/>
                  </a:lnTo>
                  <a:lnTo>
                    <a:pt x="636778" y="1298321"/>
                  </a:lnTo>
                  <a:lnTo>
                    <a:pt x="684403" y="1296542"/>
                  </a:lnTo>
                  <a:lnTo>
                    <a:pt x="730885" y="1291336"/>
                  </a:lnTo>
                  <a:lnTo>
                    <a:pt x="776351" y="1282700"/>
                  </a:lnTo>
                  <a:lnTo>
                    <a:pt x="820674" y="1270762"/>
                  </a:lnTo>
                  <a:lnTo>
                    <a:pt x="863726" y="1255902"/>
                  </a:lnTo>
                  <a:lnTo>
                    <a:pt x="905256" y="1237996"/>
                  </a:lnTo>
                  <a:lnTo>
                    <a:pt x="945261" y="1217167"/>
                  </a:lnTo>
                  <a:lnTo>
                    <a:pt x="983488" y="1193673"/>
                  </a:lnTo>
                  <a:lnTo>
                    <a:pt x="1020063" y="1167638"/>
                  </a:lnTo>
                  <a:lnTo>
                    <a:pt x="1054608" y="1139063"/>
                  </a:lnTo>
                  <a:lnTo>
                    <a:pt x="1087120" y="1108075"/>
                  </a:lnTo>
                  <a:lnTo>
                    <a:pt x="1117473" y="1074927"/>
                  </a:lnTo>
                  <a:lnTo>
                    <a:pt x="1145413" y="1039749"/>
                  </a:lnTo>
                  <a:lnTo>
                    <a:pt x="1171067" y="1002538"/>
                  </a:lnTo>
                  <a:lnTo>
                    <a:pt x="1194054" y="963549"/>
                  </a:lnTo>
                  <a:lnTo>
                    <a:pt x="1214501" y="922781"/>
                  </a:lnTo>
                  <a:lnTo>
                    <a:pt x="1232027" y="880363"/>
                  </a:lnTo>
                  <a:lnTo>
                    <a:pt x="1246759" y="836549"/>
                  </a:lnTo>
                  <a:lnTo>
                    <a:pt x="1258316" y="791463"/>
                  </a:lnTo>
                  <a:lnTo>
                    <a:pt x="1266825" y="745109"/>
                  </a:lnTo>
                  <a:lnTo>
                    <a:pt x="1271905" y="697611"/>
                  </a:lnTo>
                  <a:lnTo>
                    <a:pt x="1273683" y="649097"/>
                  </a:lnTo>
                  <a:lnTo>
                    <a:pt x="1271905" y="600710"/>
                  </a:lnTo>
                  <a:lnTo>
                    <a:pt x="1266825" y="553212"/>
                  </a:lnTo>
                  <a:lnTo>
                    <a:pt x="1258316" y="506856"/>
                  </a:lnTo>
                  <a:lnTo>
                    <a:pt x="1246759" y="461772"/>
                  </a:lnTo>
                  <a:lnTo>
                    <a:pt x="1232027" y="417956"/>
                  </a:lnTo>
                  <a:lnTo>
                    <a:pt x="1214501" y="375538"/>
                  </a:lnTo>
                  <a:lnTo>
                    <a:pt x="1194054" y="334772"/>
                  </a:lnTo>
                  <a:lnTo>
                    <a:pt x="1171067" y="295783"/>
                  </a:lnTo>
                  <a:lnTo>
                    <a:pt x="1145413" y="258572"/>
                  </a:lnTo>
                  <a:lnTo>
                    <a:pt x="1117473" y="223392"/>
                  </a:lnTo>
                  <a:lnTo>
                    <a:pt x="1087120" y="190246"/>
                  </a:lnTo>
                  <a:lnTo>
                    <a:pt x="1054608" y="159258"/>
                  </a:lnTo>
                  <a:lnTo>
                    <a:pt x="1020063" y="130683"/>
                  </a:lnTo>
                  <a:lnTo>
                    <a:pt x="983488" y="104648"/>
                  </a:lnTo>
                  <a:lnTo>
                    <a:pt x="945261" y="81152"/>
                  </a:lnTo>
                  <a:lnTo>
                    <a:pt x="905256" y="60325"/>
                  </a:lnTo>
                  <a:lnTo>
                    <a:pt x="863726" y="42417"/>
                  </a:lnTo>
                  <a:lnTo>
                    <a:pt x="820674" y="27559"/>
                  </a:lnTo>
                  <a:lnTo>
                    <a:pt x="776351" y="15621"/>
                  </a:lnTo>
                  <a:lnTo>
                    <a:pt x="730885" y="6985"/>
                  </a:lnTo>
                  <a:lnTo>
                    <a:pt x="684403" y="1777"/>
                  </a:lnTo>
                  <a:lnTo>
                    <a:pt x="636778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03831" y="1469136"/>
              <a:ext cx="1273810" cy="1298575"/>
            </a:xfrm>
            <a:custGeom>
              <a:avLst/>
              <a:gdLst/>
              <a:ahLst/>
              <a:cxnLst/>
              <a:rect l="l" t="t" r="r" b="b"/>
              <a:pathLst>
                <a:path w="1273810" h="1298575">
                  <a:moveTo>
                    <a:pt x="1273683" y="649097"/>
                  </a:moveTo>
                  <a:lnTo>
                    <a:pt x="1271905" y="600710"/>
                  </a:lnTo>
                  <a:lnTo>
                    <a:pt x="1266825" y="553212"/>
                  </a:lnTo>
                  <a:lnTo>
                    <a:pt x="1258316" y="506856"/>
                  </a:lnTo>
                  <a:lnTo>
                    <a:pt x="1246759" y="461772"/>
                  </a:lnTo>
                  <a:lnTo>
                    <a:pt x="1232027" y="417956"/>
                  </a:lnTo>
                  <a:lnTo>
                    <a:pt x="1214501" y="375538"/>
                  </a:lnTo>
                  <a:lnTo>
                    <a:pt x="1194054" y="334772"/>
                  </a:lnTo>
                  <a:lnTo>
                    <a:pt x="1171067" y="295783"/>
                  </a:lnTo>
                  <a:lnTo>
                    <a:pt x="1145413" y="258572"/>
                  </a:lnTo>
                  <a:lnTo>
                    <a:pt x="1117473" y="223392"/>
                  </a:lnTo>
                  <a:lnTo>
                    <a:pt x="1087120" y="190246"/>
                  </a:lnTo>
                  <a:lnTo>
                    <a:pt x="1054608" y="159258"/>
                  </a:lnTo>
                  <a:lnTo>
                    <a:pt x="1020063" y="130683"/>
                  </a:lnTo>
                  <a:lnTo>
                    <a:pt x="983488" y="104648"/>
                  </a:lnTo>
                  <a:lnTo>
                    <a:pt x="945261" y="81152"/>
                  </a:lnTo>
                  <a:lnTo>
                    <a:pt x="905256" y="60325"/>
                  </a:lnTo>
                  <a:lnTo>
                    <a:pt x="863726" y="42417"/>
                  </a:lnTo>
                  <a:lnTo>
                    <a:pt x="820674" y="27559"/>
                  </a:lnTo>
                  <a:lnTo>
                    <a:pt x="776351" y="15621"/>
                  </a:lnTo>
                  <a:lnTo>
                    <a:pt x="730885" y="6985"/>
                  </a:lnTo>
                  <a:lnTo>
                    <a:pt x="684403" y="1777"/>
                  </a:lnTo>
                  <a:lnTo>
                    <a:pt x="636778" y="0"/>
                  </a:lnTo>
                  <a:lnTo>
                    <a:pt x="589280" y="1777"/>
                  </a:lnTo>
                  <a:lnTo>
                    <a:pt x="542798" y="6985"/>
                  </a:lnTo>
                  <a:lnTo>
                    <a:pt x="497331" y="15621"/>
                  </a:lnTo>
                  <a:lnTo>
                    <a:pt x="453009" y="27559"/>
                  </a:lnTo>
                  <a:lnTo>
                    <a:pt x="409956" y="42417"/>
                  </a:lnTo>
                  <a:lnTo>
                    <a:pt x="368426" y="60325"/>
                  </a:lnTo>
                  <a:lnTo>
                    <a:pt x="328422" y="81152"/>
                  </a:lnTo>
                  <a:lnTo>
                    <a:pt x="290194" y="104648"/>
                  </a:lnTo>
                  <a:lnTo>
                    <a:pt x="253619" y="130683"/>
                  </a:lnTo>
                  <a:lnTo>
                    <a:pt x="219075" y="159258"/>
                  </a:lnTo>
                  <a:lnTo>
                    <a:pt x="186562" y="190246"/>
                  </a:lnTo>
                  <a:lnTo>
                    <a:pt x="156210" y="223392"/>
                  </a:lnTo>
                  <a:lnTo>
                    <a:pt x="128269" y="258572"/>
                  </a:lnTo>
                  <a:lnTo>
                    <a:pt x="102616" y="295783"/>
                  </a:lnTo>
                  <a:lnTo>
                    <a:pt x="79629" y="334772"/>
                  </a:lnTo>
                  <a:lnTo>
                    <a:pt x="59181" y="375538"/>
                  </a:lnTo>
                  <a:lnTo>
                    <a:pt x="41656" y="417956"/>
                  </a:lnTo>
                  <a:lnTo>
                    <a:pt x="26924" y="461772"/>
                  </a:lnTo>
                  <a:lnTo>
                    <a:pt x="15367" y="506856"/>
                  </a:lnTo>
                  <a:lnTo>
                    <a:pt x="6857" y="553212"/>
                  </a:lnTo>
                  <a:lnTo>
                    <a:pt x="1778" y="600710"/>
                  </a:lnTo>
                  <a:lnTo>
                    <a:pt x="0" y="649097"/>
                  </a:lnTo>
                  <a:lnTo>
                    <a:pt x="1778" y="697611"/>
                  </a:lnTo>
                  <a:lnTo>
                    <a:pt x="6857" y="745109"/>
                  </a:lnTo>
                  <a:lnTo>
                    <a:pt x="15367" y="791463"/>
                  </a:lnTo>
                  <a:lnTo>
                    <a:pt x="26924" y="836549"/>
                  </a:lnTo>
                  <a:lnTo>
                    <a:pt x="41656" y="880363"/>
                  </a:lnTo>
                  <a:lnTo>
                    <a:pt x="59181" y="922781"/>
                  </a:lnTo>
                  <a:lnTo>
                    <a:pt x="79629" y="963549"/>
                  </a:lnTo>
                  <a:lnTo>
                    <a:pt x="102616" y="1002538"/>
                  </a:lnTo>
                  <a:lnTo>
                    <a:pt x="128269" y="1039749"/>
                  </a:lnTo>
                  <a:lnTo>
                    <a:pt x="156210" y="1074927"/>
                  </a:lnTo>
                  <a:lnTo>
                    <a:pt x="186562" y="1108075"/>
                  </a:lnTo>
                  <a:lnTo>
                    <a:pt x="219075" y="1139063"/>
                  </a:lnTo>
                  <a:lnTo>
                    <a:pt x="253619" y="1167638"/>
                  </a:lnTo>
                  <a:lnTo>
                    <a:pt x="290194" y="1193673"/>
                  </a:lnTo>
                  <a:lnTo>
                    <a:pt x="328422" y="1217167"/>
                  </a:lnTo>
                  <a:lnTo>
                    <a:pt x="368426" y="1237996"/>
                  </a:lnTo>
                  <a:lnTo>
                    <a:pt x="409956" y="1255902"/>
                  </a:lnTo>
                  <a:lnTo>
                    <a:pt x="453009" y="1270762"/>
                  </a:lnTo>
                  <a:lnTo>
                    <a:pt x="497331" y="1282700"/>
                  </a:lnTo>
                  <a:lnTo>
                    <a:pt x="542798" y="1291336"/>
                  </a:lnTo>
                  <a:lnTo>
                    <a:pt x="589280" y="1296542"/>
                  </a:lnTo>
                  <a:lnTo>
                    <a:pt x="636778" y="1298321"/>
                  </a:lnTo>
                  <a:lnTo>
                    <a:pt x="684403" y="1296542"/>
                  </a:lnTo>
                  <a:lnTo>
                    <a:pt x="730885" y="1291336"/>
                  </a:lnTo>
                  <a:lnTo>
                    <a:pt x="776351" y="1282700"/>
                  </a:lnTo>
                  <a:lnTo>
                    <a:pt x="820674" y="1270762"/>
                  </a:lnTo>
                  <a:lnTo>
                    <a:pt x="863726" y="1255902"/>
                  </a:lnTo>
                  <a:lnTo>
                    <a:pt x="905256" y="1237996"/>
                  </a:lnTo>
                  <a:lnTo>
                    <a:pt x="945261" y="1217167"/>
                  </a:lnTo>
                  <a:lnTo>
                    <a:pt x="983488" y="1193673"/>
                  </a:lnTo>
                  <a:lnTo>
                    <a:pt x="1020063" y="1167638"/>
                  </a:lnTo>
                  <a:lnTo>
                    <a:pt x="1054608" y="1139063"/>
                  </a:lnTo>
                  <a:lnTo>
                    <a:pt x="1087120" y="1108075"/>
                  </a:lnTo>
                  <a:lnTo>
                    <a:pt x="1117473" y="1074927"/>
                  </a:lnTo>
                  <a:lnTo>
                    <a:pt x="1145413" y="1039749"/>
                  </a:lnTo>
                  <a:lnTo>
                    <a:pt x="1171067" y="1002538"/>
                  </a:lnTo>
                  <a:lnTo>
                    <a:pt x="1194054" y="963549"/>
                  </a:lnTo>
                  <a:lnTo>
                    <a:pt x="1214501" y="922781"/>
                  </a:lnTo>
                  <a:lnTo>
                    <a:pt x="1232027" y="880363"/>
                  </a:lnTo>
                  <a:lnTo>
                    <a:pt x="1246759" y="836549"/>
                  </a:lnTo>
                  <a:lnTo>
                    <a:pt x="1258316" y="791463"/>
                  </a:lnTo>
                  <a:lnTo>
                    <a:pt x="1266825" y="745109"/>
                  </a:lnTo>
                  <a:lnTo>
                    <a:pt x="1271905" y="697611"/>
                  </a:lnTo>
                  <a:lnTo>
                    <a:pt x="1273683" y="64909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6294120" y="1441703"/>
            <a:ext cx="2206625" cy="1320165"/>
            <a:chOff x="6294120" y="1441703"/>
            <a:chExt cx="2206625" cy="1320165"/>
          </a:xfrm>
        </p:grpSpPr>
        <p:sp>
          <p:nvSpPr>
            <p:cNvPr id="13" name="object 13"/>
            <p:cNvSpPr/>
            <p:nvPr/>
          </p:nvSpPr>
          <p:spPr>
            <a:xfrm>
              <a:off x="6300216" y="1447799"/>
              <a:ext cx="1273810" cy="1301750"/>
            </a:xfrm>
            <a:custGeom>
              <a:avLst/>
              <a:gdLst/>
              <a:ahLst/>
              <a:cxnLst/>
              <a:rect l="l" t="t" r="r" b="b"/>
              <a:pathLst>
                <a:path w="1273809" h="1301750">
                  <a:moveTo>
                    <a:pt x="636778" y="0"/>
                  </a:moveTo>
                  <a:lnTo>
                    <a:pt x="589280" y="1777"/>
                  </a:lnTo>
                  <a:lnTo>
                    <a:pt x="542798" y="7112"/>
                  </a:lnTo>
                  <a:lnTo>
                    <a:pt x="497332" y="15748"/>
                  </a:lnTo>
                  <a:lnTo>
                    <a:pt x="453009" y="27559"/>
                  </a:lnTo>
                  <a:lnTo>
                    <a:pt x="409956" y="42545"/>
                  </a:lnTo>
                  <a:lnTo>
                    <a:pt x="368427" y="60451"/>
                  </a:lnTo>
                  <a:lnTo>
                    <a:pt x="328422" y="81279"/>
                  </a:lnTo>
                  <a:lnTo>
                    <a:pt x="290194" y="104901"/>
                  </a:lnTo>
                  <a:lnTo>
                    <a:pt x="253618" y="131063"/>
                  </a:lnTo>
                  <a:lnTo>
                    <a:pt x="219075" y="159638"/>
                  </a:lnTo>
                  <a:lnTo>
                    <a:pt x="186562" y="190626"/>
                  </a:lnTo>
                  <a:lnTo>
                    <a:pt x="156210" y="223900"/>
                  </a:lnTo>
                  <a:lnTo>
                    <a:pt x="128270" y="259207"/>
                  </a:lnTo>
                  <a:lnTo>
                    <a:pt x="102616" y="296417"/>
                  </a:lnTo>
                  <a:lnTo>
                    <a:pt x="79629" y="335534"/>
                  </a:lnTo>
                  <a:lnTo>
                    <a:pt x="59182" y="376427"/>
                  </a:lnTo>
                  <a:lnTo>
                    <a:pt x="41656" y="418846"/>
                  </a:lnTo>
                  <a:lnTo>
                    <a:pt x="26924" y="462788"/>
                  </a:lnTo>
                  <a:lnTo>
                    <a:pt x="15367" y="508000"/>
                  </a:lnTo>
                  <a:lnTo>
                    <a:pt x="6858" y="554482"/>
                  </a:lnTo>
                  <a:lnTo>
                    <a:pt x="1778" y="602107"/>
                  </a:lnTo>
                  <a:lnTo>
                    <a:pt x="0" y="650621"/>
                  </a:lnTo>
                  <a:lnTo>
                    <a:pt x="1778" y="699135"/>
                  </a:lnTo>
                  <a:lnTo>
                    <a:pt x="6858" y="746760"/>
                  </a:lnTo>
                  <a:lnTo>
                    <a:pt x="15367" y="793241"/>
                  </a:lnTo>
                  <a:lnTo>
                    <a:pt x="26924" y="838453"/>
                  </a:lnTo>
                  <a:lnTo>
                    <a:pt x="41656" y="882396"/>
                  </a:lnTo>
                  <a:lnTo>
                    <a:pt x="59182" y="924813"/>
                  </a:lnTo>
                  <a:lnTo>
                    <a:pt x="79629" y="965708"/>
                  </a:lnTo>
                  <a:lnTo>
                    <a:pt x="102616" y="1004824"/>
                  </a:lnTo>
                  <a:lnTo>
                    <a:pt x="128270" y="1042035"/>
                  </a:lnTo>
                  <a:lnTo>
                    <a:pt x="156210" y="1077340"/>
                  </a:lnTo>
                  <a:lnTo>
                    <a:pt x="186562" y="1110614"/>
                  </a:lnTo>
                  <a:lnTo>
                    <a:pt x="219075" y="1141602"/>
                  </a:lnTo>
                  <a:lnTo>
                    <a:pt x="253618" y="1170177"/>
                  </a:lnTo>
                  <a:lnTo>
                    <a:pt x="290194" y="1196339"/>
                  </a:lnTo>
                  <a:lnTo>
                    <a:pt x="328422" y="1219962"/>
                  </a:lnTo>
                  <a:lnTo>
                    <a:pt x="368427" y="1240789"/>
                  </a:lnTo>
                  <a:lnTo>
                    <a:pt x="409956" y="1258697"/>
                  </a:lnTo>
                  <a:lnTo>
                    <a:pt x="453009" y="1273683"/>
                  </a:lnTo>
                  <a:lnTo>
                    <a:pt x="497332" y="1285494"/>
                  </a:lnTo>
                  <a:lnTo>
                    <a:pt x="542798" y="1294129"/>
                  </a:lnTo>
                  <a:lnTo>
                    <a:pt x="589280" y="1299464"/>
                  </a:lnTo>
                  <a:lnTo>
                    <a:pt x="636778" y="1301241"/>
                  </a:lnTo>
                  <a:lnTo>
                    <a:pt x="684403" y="1299464"/>
                  </a:lnTo>
                  <a:lnTo>
                    <a:pt x="730885" y="1294129"/>
                  </a:lnTo>
                  <a:lnTo>
                    <a:pt x="776351" y="1285494"/>
                  </a:lnTo>
                  <a:lnTo>
                    <a:pt x="820674" y="1273683"/>
                  </a:lnTo>
                  <a:lnTo>
                    <a:pt x="863727" y="1258697"/>
                  </a:lnTo>
                  <a:lnTo>
                    <a:pt x="905256" y="1240789"/>
                  </a:lnTo>
                  <a:lnTo>
                    <a:pt x="945261" y="1219962"/>
                  </a:lnTo>
                  <a:lnTo>
                    <a:pt x="983488" y="1196339"/>
                  </a:lnTo>
                  <a:lnTo>
                    <a:pt x="1020063" y="1170177"/>
                  </a:lnTo>
                  <a:lnTo>
                    <a:pt x="1054608" y="1141602"/>
                  </a:lnTo>
                  <a:lnTo>
                    <a:pt x="1087119" y="1110614"/>
                  </a:lnTo>
                  <a:lnTo>
                    <a:pt x="1117473" y="1077340"/>
                  </a:lnTo>
                  <a:lnTo>
                    <a:pt x="1145413" y="1042035"/>
                  </a:lnTo>
                  <a:lnTo>
                    <a:pt x="1171066" y="1004824"/>
                  </a:lnTo>
                  <a:lnTo>
                    <a:pt x="1194054" y="965708"/>
                  </a:lnTo>
                  <a:lnTo>
                    <a:pt x="1214501" y="924813"/>
                  </a:lnTo>
                  <a:lnTo>
                    <a:pt x="1232027" y="882396"/>
                  </a:lnTo>
                  <a:lnTo>
                    <a:pt x="1246759" y="838453"/>
                  </a:lnTo>
                  <a:lnTo>
                    <a:pt x="1258315" y="793241"/>
                  </a:lnTo>
                  <a:lnTo>
                    <a:pt x="1266825" y="746760"/>
                  </a:lnTo>
                  <a:lnTo>
                    <a:pt x="1271905" y="699135"/>
                  </a:lnTo>
                  <a:lnTo>
                    <a:pt x="1273683" y="649097"/>
                  </a:lnTo>
                  <a:lnTo>
                    <a:pt x="1271905" y="600710"/>
                  </a:lnTo>
                  <a:lnTo>
                    <a:pt x="1266825" y="553338"/>
                  </a:lnTo>
                  <a:lnTo>
                    <a:pt x="1258315" y="507111"/>
                  </a:lnTo>
                  <a:lnTo>
                    <a:pt x="1246759" y="461899"/>
                  </a:lnTo>
                  <a:lnTo>
                    <a:pt x="1232027" y="418211"/>
                  </a:lnTo>
                  <a:lnTo>
                    <a:pt x="1214501" y="375792"/>
                  </a:lnTo>
                  <a:lnTo>
                    <a:pt x="1194054" y="335025"/>
                  </a:lnTo>
                  <a:lnTo>
                    <a:pt x="1171066" y="296037"/>
                  </a:lnTo>
                  <a:lnTo>
                    <a:pt x="1145413" y="258825"/>
                  </a:lnTo>
                  <a:lnTo>
                    <a:pt x="1117473" y="223647"/>
                  </a:lnTo>
                  <a:lnTo>
                    <a:pt x="1087119" y="190500"/>
                  </a:lnTo>
                  <a:lnTo>
                    <a:pt x="1054608" y="159512"/>
                  </a:lnTo>
                  <a:lnTo>
                    <a:pt x="1020063" y="130937"/>
                  </a:lnTo>
                  <a:lnTo>
                    <a:pt x="983488" y="104775"/>
                  </a:lnTo>
                  <a:lnTo>
                    <a:pt x="945261" y="81279"/>
                  </a:lnTo>
                  <a:lnTo>
                    <a:pt x="905256" y="60451"/>
                  </a:lnTo>
                  <a:lnTo>
                    <a:pt x="863727" y="42545"/>
                  </a:lnTo>
                  <a:lnTo>
                    <a:pt x="820674" y="27559"/>
                  </a:lnTo>
                  <a:lnTo>
                    <a:pt x="776351" y="15748"/>
                  </a:lnTo>
                  <a:lnTo>
                    <a:pt x="730885" y="7112"/>
                  </a:lnTo>
                  <a:lnTo>
                    <a:pt x="684403" y="1777"/>
                  </a:lnTo>
                  <a:lnTo>
                    <a:pt x="636778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300216" y="1447799"/>
              <a:ext cx="1273810" cy="1301750"/>
            </a:xfrm>
            <a:custGeom>
              <a:avLst/>
              <a:gdLst/>
              <a:ahLst/>
              <a:cxnLst/>
              <a:rect l="l" t="t" r="r" b="b"/>
              <a:pathLst>
                <a:path w="1273809" h="1301750">
                  <a:moveTo>
                    <a:pt x="1273683" y="649097"/>
                  </a:moveTo>
                  <a:lnTo>
                    <a:pt x="1271905" y="600710"/>
                  </a:lnTo>
                  <a:lnTo>
                    <a:pt x="1266825" y="553338"/>
                  </a:lnTo>
                  <a:lnTo>
                    <a:pt x="1258315" y="507111"/>
                  </a:lnTo>
                  <a:lnTo>
                    <a:pt x="1246759" y="461899"/>
                  </a:lnTo>
                  <a:lnTo>
                    <a:pt x="1232027" y="418211"/>
                  </a:lnTo>
                  <a:lnTo>
                    <a:pt x="1214501" y="375792"/>
                  </a:lnTo>
                  <a:lnTo>
                    <a:pt x="1194054" y="335025"/>
                  </a:lnTo>
                  <a:lnTo>
                    <a:pt x="1171066" y="296037"/>
                  </a:lnTo>
                  <a:lnTo>
                    <a:pt x="1145413" y="258825"/>
                  </a:lnTo>
                  <a:lnTo>
                    <a:pt x="1117473" y="223647"/>
                  </a:lnTo>
                  <a:lnTo>
                    <a:pt x="1087119" y="190500"/>
                  </a:lnTo>
                  <a:lnTo>
                    <a:pt x="1054608" y="159512"/>
                  </a:lnTo>
                  <a:lnTo>
                    <a:pt x="1020063" y="130937"/>
                  </a:lnTo>
                  <a:lnTo>
                    <a:pt x="983488" y="104775"/>
                  </a:lnTo>
                  <a:lnTo>
                    <a:pt x="945261" y="81279"/>
                  </a:lnTo>
                  <a:lnTo>
                    <a:pt x="905256" y="60451"/>
                  </a:lnTo>
                  <a:lnTo>
                    <a:pt x="863727" y="42545"/>
                  </a:lnTo>
                  <a:lnTo>
                    <a:pt x="820674" y="27559"/>
                  </a:lnTo>
                  <a:lnTo>
                    <a:pt x="776351" y="15748"/>
                  </a:lnTo>
                  <a:lnTo>
                    <a:pt x="730885" y="7112"/>
                  </a:lnTo>
                  <a:lnTo>
                    <a:pt x="684403" y="1777"/>
                  </a:lnTo>
                  <a:lnTo>
                    <a:pt x="636778" y="0"/>
                  </a:lnTo>
                  <a:lnTo>
                    <a:pt x="589280" y="1777"/>
                  </a:lnTo>
                  <a:lnTo>
                    <a:pt x="542798" y="7112"/>
                  </a:lnTo>
                  <a:lnTo>
                    <a:pt x="497332" y="15748"/>
                  </a:lnTo>
                  <a:lnTo>
                    <a:pt x="453009" y="27559"/>
                  </a:lnTo>
                  <a:lnTo>
                    <a:pt x="409956" y="42545"/>
                  </a:lnTo>
                  <a:lnTo>
                    <a:pt x="368427" y="60451"/>
                  </a:lnTo>
                  <a:lnTo>
                    <a:pt x="328422" y="81279"/>
                  </a:lnTo>
                  <a:lnTo>
                    <a:pt x="290194" y="104901"/>
                  </a:lnTo>
                  <a:lnTo>
                    <a:pt x="253618" y="131063"/>
                  </a:lnTo>
                  <a:lnTo>
                    <a:pt x="219075" y="159638"/>
                  </a:lnTo>
                  <a:lnTo>
                    <a:pt x="186562" y="190626"/>
                  </a:lnTo>
                  <a:lnTo>
                    <a:pt x="156210" y="223900"/>
                  </a:lnTo>
                  <a:lnTo>
                    <a:pt x="128270" y="259207"/>
                  </a:lnTo>
                  <a:lnTo>
                    <a:pt x="102616" y="296417"/>
                  </a:lnTo>
                  <a:lnTo>
                    <a:pt x="79629" y="335534"/>
                  </a:lnTo>
                  <a:lnTo>
                    <a:pt x="59182" y="376427"/>
                  </a:lnTo>
                  <a:lnTo>
                    <a:pt x="41656" y="418846"/>
                  </a:lnTo>
                  <a:lnTo>
                    <a:pt x="26924" y="462788"/>
                  </a:lnTo>
                  <a:lnTo>
                    <a:pt x="15367" y="508000"/>
                  </a:lnTo>
                  <a:lnTo>
                    <a:pt x="6858" y="554482"/>
                  </a:lnTo>
                  <a:lnTo>
                    <a:pt x="1778" y="602107"/>
                  </a:lnTo>
                  <a:lnTo>
                    <a:pt x="0" y="650621"/>
                  </a:lnTo>
                  <a:lnTo>
                    <a:pt x="1778" y="699135"/>
                  </a:lnTo>
                  <a:lnTo>
                    <a:pt x="6858" y="746760"/>
                  </a:lnTo>
                  <a:lnTo>
                    <a:pt x="15367" y="793241"/>
                  </a:lnTo>
                  <a:lnTo>
                    <a:pt x="26924" y="838453"/>
                  </a:lnTo>
                  <a:lnTo>
                    <a:pt x="41656" y="882396"/>
                  </a:lnTo>
                  <a:lnTo>
                    <a:pt x="59182" y="924813"/>
                  </a:lnTo>
                  <a:lnTo>
                    <a:pt x="79629" y="965708"/>
                  </a:lnTo>
                  <a:lnTo>
                    <a:pt x="102616" y="1004824"/>
                  </a:lnTo>
                  <a:lnTo>
                    <a:pt x="128270" y="1042035"/>
                  </a:lnTo>
                  <a:lnTo>
                    <a:pt x="156210" y="1077340"/>
                  </a:lnTo>
                  <a:lnTo>
                    <a:pt x="186562" y="1110614"/>
                  </a:lnTo>
                  <a:lnTo>
                    <a:pt x="219075" y="1141602"/>
                  </a:lnTo>
                  <a:lnTo>
                    <a:pt x="253618" y="1170177"/>
                  </a:lnTo>
                  <a:lnTo>
                    <a:pt x="290194" y="1196339"/>
                  </a:lnTo>
                  <a:lnTo>
                    <a:pt x="328422" y="1219962"/>
                  </a:lnTo>
                  <a:lnTo>
                    <a:pt x="368427" y="1240789"/>
                  </a:lnTo>
                  <a:lnTo>
                    <a:pt x="409956" y="1258697"/>
                  </a:lnTo>
                  <a:lnTo>
                    <a:pt x="453009" y="1273683"/>
                  </a:lnTo>
                  <a:lnTo>
                    <a:pt x="497332" y="1285494"/>
                  </a:lnTo>
                  <a:lnTo>
                    <a:pt x="542798" y="1294129"/>
                  </a:lnTo>
                  <a:lnTo>
                    <a:pt x="589280" y="1299464"/>
                  </a:lnTo>
                  <a:lnTo>
                    <a:pt x="636778" y="1301241"/>
                  </a:lnTo>
                  <a:lnTo>
                    <a:pt x="684403" y="1299464"/>
                  </a:lnTo>
                  <a:lnTo>
                    <a:pt x="730885" y="1294129"/>
                  </a:lnTo>
                  <a:lnTo>
                    <a:pt x="776351" y="1285494"/>
                  </a:lnTo>
                  <a:lnTo>
                    <a:pt x="820674" y="1273683"/>
                  </a:lnTo>
                  <a:lnTo>
                    <a:pt x="863727" y="1258697"/>
                  </a:lnTo>
                  <a:lnTo>
                    <a:pt x="905256" y="1240789"/>
                  </a:lnTo>
                  <a:lnTo>
                    <a:pt x="945261" y="1219962"/>
                  </a:lnTo>
                  <a:lnTo>
                    <a:pt x="983488" y="1196339"/>
                  </a:lnTo>
                  <a:lnTo>
                    <a:pt x="1020063" y="1170177"/>
                  </a:lnTo>
                  <a:lnTo>
                    <a:pt x="1054608" y="1141602"/>
                  </a:lnTo>
                  <a:lnTo>
                    <a:pt x="1087119" y="1110614"/>
                  </a:lnTo>
                  <a:lnTo>
                    <a:pt x="1117473" y="1077340"/>
                  </a:lnTo>
                  <a:lnTo>
                    <a:pt x="1145413" y="1042035"/>
                  </a:lnTo>
                  <a:lnTo>
                    <a:pt x="1171066" y="1004824"/>
                  </a:lnTo>
                  <a:lnTo>
                    <a:pt x="1194054" y="965708"/>
                  </a:lnTo>
                  <a:lnTo>
                    <a:pt x="1214501" y="924813"/>
                  </a:lnTo>
                  <a:lnTo>
                    <a:pt x="1232027" y="882396"/>
                  </a:lnTo>
                  <a:lnTo>
                    <a:pt x="1246759" y="838453"/>
                  </a:lnTo>
                  <a:lnTo>
                    <a:pt x="1258315" y="793241"/>
                  </a:lnTo>
                  <a:lnTo>
                    <a:pt x="1266825" y="746760"/>
                  </a:lnTo>
                  <a:lnTo>
                    <a:pt x="1271905" y="699135"/>
                  </a:lnTo>
                  <a:lnTo>
                    <a:pt x="1273683" y="650621"/>
                  </a:lnTo>
                  <a:lnTo>
                    <a:pt x="1273683" y="64909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20712" y="1456943"/>
              <a:ext cx="1273810" cy="1298575"/>
            </a:xfrm>
            <a:custGeom>
              <a:avLst/>
              <a:gdLst/>
              <a:ahLst/>
              <a:cxnLst/>
              <a:rect l="l" t="t" r="r" b="b"/>
              <a:pathLst>
                <a:path w="1273809" h="1298575">
                  <a:moveTo>
                    <a:pt x="636778" y="0"/>
                  </a:moveTo>
                  <a:lnTo>
                    <a:pt x="589280" y="1777"/>
                  </a:lnTo>
                  <a:lnTo>
                    <a:pt x="542798" y="6984"/>
                  </a:lnTo>
                  <a:lnTo>
                    <a:pt x="497332" y="15620"/>
                  </a:lnTo>
                  <a:lnTo>
                    <a:pt x="453009" y="27558"/>
                  </a:lnTo>
                  <a:lnTo>
                    <a:pt x="409956" y="42417"/>
                  </a:lnTo>
                  <a:lnTo>
                    <a:pt x="368427" y="60325"/>
                  </a:lnTo>
                  <a:lnTo>
                    <a:pt x="328422" y="81152"/>
                  </a:lnTo>
                  <a:lnTo>
                    <a:pt x="290195" y="104647"/>
                  </a:lnTo>
                  <a:lnTo>
                    <a:pt x="253619" y="130682"/>
                  </a:lnTo>
                  <a:lnTo>
                    <a:pt x="219075" y="159257"/>
                  </a:lnTo>
                  <a:lnTo>
                    <a:pt x="186563" y="190245"/>
                  </a:lnTo>
                  <a:lnTo>
                    <a:pt x="156210" y="223392"/>
                  </a:lnTo>
                  <a:lnTo>
                    <a:pt x="128270" y="258571"/>
                  </a:lnTo>
                  <a:lnTo>
                    <a:pt x="102616" y="295782"/>
                  </a:lnTo>
                  <a:lnTo>
                    <a:pt x="79629" y="334771"/>
                  </a:lnTo>
                  <a:lnTo>
                    <a:pt x="59182" y="375538"/>
                  </a:lnTo>
                  <a:lnTo>
                    <a:pt x="41656" y="417956"/>
                  </a:lnTo>
                  <a:lnTo>
                    <a:pt x="26924" y="461771"/>
                  </a:lnTo>
                  <a:lnTo>
                    <a:pt x="15367" y="506856"/>
                  </a:lnTo>
                  <a:lnTo>
                    <a:pt x="6858" y="553211"/>
                  </a:lnTo>
                  <a:lnTo>
                    <a:pt x="1778" y="600709"/>
                  </a:lnTo>
                  <a:lnTo>
                    <a:pt x="0" y="649096"/>
                  </a:lnTo>
                  <a:lnTo>
                    <a:pt x="1778" y="697610"/>
                  </a:lnTo>
                  <a:lnTo>
                    <a:pt x="6858" y="745108"/>
                  </a:lnTo>
                  <a:lnTo>
                    <a:pt x="15367" y="791463"/>
                  </a:lnTo>
                  <a:lnTo>
                    <a:pt x="26924" y="836548"/>
                  </a:lnTo>
                  <a:lnTo>
                    <a:pt x="41656" y="880363"/>
                  </a:lnTo>
                  <a:lnTo>
                    <a:pt x="59182" y="922781"/>
                  </a:lnTo>
                  <a:lnTo>
                    <a:pt x="79629" y="963548"/>
                  </a:lnTo>
                  <a:lnTo>
                    <a:pt x="102616" y="1002538"/>
                  </a:lnTo>
                  <a:lnTo>
                    <a:pt x="128270" y="1039748"/>
                  </a:lnTo>
                  <a:lnTo>
                    <a:pt x="156210" y="1074927"/>
                  </a:lnTo>
                  <a:lnTo>
                    <a:pt x="186563" y="1108075"/>
                  </a:lnTo>
                  <a:lnTo>
                    <a:pt x="219075" y="1139063"/>
                  </a:lnTo>
                  <a:lnTo>
                    <a:pt x="253619" y="1167638"/>
                  </a:lnTo>
                  <a:lnTo>
                    <a:pt x="290195" y="1193672"/>
                  </a:lnTo>
                  <a:lnTo>
                    <a:pt x="328422" y="1217167"/>
                  </a:lnTo>
                  <a:lnTo>
                    <a:pt x="368427" y="1237995"/>
                  </a:lnTo>
                  <a:lnTo>
                    <a:pt x="409956" y="1255902"/>
                  </a:lnTo>
                  <a:lnTo>
                    <a:pt x="453009" y="1270761"/>
                  </a:lnTo>
                  <a:lnTo>
                    <a:pt x="497332" y="1282700"/>
                  </a:lnTo>
                  <a:lnTo>
                    <a:pt x="542798" y="1291335"/>
                  </a:lnTo>
                  <a:lnTo>
                    <a:pt x="589280" y="1296542"/>
                  </a:lnTo>
                  <a:lnTo>
                    <a:pt x="636778" y="1298320"/>
                  </a:lnTo>
                  <a:lnTo>
                    <a:pt x="684403" y="1296542"/>
                  </a:lnTo>
                  <a:lnTo>
                    <a:pt x="730885" y="1291335"/>
                  </a:lnTo>
                  <a:lnTo>
                    <a:pt x="776351" y="1282700"/>
                  </a:lnTo>
                  <a:lnTo>
                    <a:pt x="820674" y="1270761"/>
                  </a:lnTo>
                  <a:lnTo>
                    <a:pt x="863727" y="1255902"/>
                  </a:lnTo>
                  <a:lnTo>
                    <a:pt x="905256" y="1237995"/>
                  </a:lnTo>
                  <a:lnTo>
                    <a:pt x="945261" y="1217167"/>
                  </a:lnTo>
                  <a:lnTo>
                    <a:pt x="983488" y="1193672"/>
                  </a:lnTo>
                  <a:lnTo>
                    <a:pt x="1020064" y="1167638"/>
                  </a:lnTo>
                  <a:lnTo>
                    <a:pt x="1054608" y="1139063"/>
                  </a:lnTo>
                  <a:lnTo>
                    <a:pt x="1087120" y="1108075"/>
                  </a:lnTo>
                  <a:lnTo>
                    <a:pt x="1117473" y="1074927"/>
                  </a:lnTo>
                  <a:lnTo>
                    <a:pt x="1145413" y="1039748"/>
                  </a:lnTo>
                  <a:lnTo>
                    <a:pt x="1171067" y="1002538"/>
                  </a:lnTo>
                  <a:lnTo>
                    <a:pt x="1194054" y="963548"/>
                  </a:lnTo>
                  <a:lnTo>
                    <a:pt x="1214501" y="922781"/>
                  </a:lnTo>
                  <a:lnTo>
                    <a:pt x="1232027" y="880363"/>
                  </a:lnTo>
                  <a:lnTo>
                    <a:pt x="1246759" y="836548"/>
                  </a:lnTo>
                  <a:lnTo>
                    <a:pt x="1258316" y="791463"/>
                  </a:lnTo>
                  <a:lnTo>
                    <a:pt x="1266825" y="745108"/>
                  </a:lnTo>
                  <a:lnTo>
                    <a:pt x="1271905" y="697610"/>
                  </a:lnTo>
                  <a:lnTo>
                    <a:pt x="1273683" y="649096"/>
                  </a:lnTo>
                  <a:lnTo>
                    <a:pt x="1271905" y="600709"/>
                  </a:lnTo>
                  <a:lnTo>
                    <a:pt x="1266825" y="553211"/>
                  </a:lnTo>
                  <a:lnTo>
                    <a:pt x="1258316" y="506856"/>
                  </a:lnTo>
                  <a:lnTo>
                    <a:pt x="1246759" y="461771"/>
                  </a:lnTo>
                  <a:lnTo>
                    <a:pt x="1232027" y="417956"/>
                  </a:lnTo>
                  <a:lnTo>
                    <a:pt x="1214501" y="375538"/>
                  </a:lnTo>
                  <a:lnTo>
                    <a:pt x="1194054" y="334771"/>
                  </a:lnTo>
                  <a:lnTo>
                    <a:pt x="1171067" y="295782"/>
                  </a:lnTo>
                  <a:lnTo>
                    <a:pt x="1145413" y="258571"/>
                  </a:lnTo>
                  <a:lnTo>
                    <a:pt x="1117473" y="223392"/>
                  </a:lnTo>
                  <a:lnTo>
                    <a:pt x="1087120" y="190245"/>
                  </a:lnTo>
                  <a:lnTo>
                    <a:pt x="1054608" y="159257"/>
                  </a:lnTo>
                  <a:lnTo>
                    <a:pt x="1020064" y="130682"/>
                  </a:lnTo>
                  <a:lnTo>
                    <a:pt x="983488" y="104647"/>
                  </a:lnTo>
                  <a:lnTo>
                    <a:pt x="945261" y="81152"/>
                  </a:lnTo>
                  <a:lnTo>
                    <a:pt x="905256" y="60325"/>
                  </a:lnTo>
                  <a:lnTo>
                    <a:pt x="863727" y="42417"/>
                  </a:lnTo>
                  <a:lnTo>
                    <a:pt x="820674" y="27558"/>
                  </a:lnTo>
                  <a:lnTo>
                    <a:pt x="776351" y="15620"/>
                  </a:lnTo>
                  <a:lnTo>
                    <a:pt x="730885" y="6984"/>
                  </a:lnTo>
                  <a:lnTo>
                    <a:pt x="684403" y="1777"/>
                  </a:lnTo>
                  <a:lnTo>
                    <a:pt x="636778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20712" y="1456943"/>
              <a:ext cx="1273810" cy="1298575"/>
            </a:xfrm>
            <a:custGeom>
              <a:avLst/>
              <a:gdLst/>
              <a:ahLst/>
              <a:cxnLst/>
              <a:rect l="l" t="t" r="r" b="b"/>
              <a:pathLst>
                <a:path w="1273809" h="1298575">
                  <a:moveTo>
                    <a:pt x="1273683" y="649096"/>
                  </a:moveTo>
                  <a:lnTo>
                    <a:pt x="1271905" y="600709"/>
                  </a:lnTo>
                  <a:lnTo>
                    <a:pt x="1266825" y="553211"/>
                  </a:lnTo>
                  <a:lnTo>
                    <a:pt x="1258316" y="506856"/>
                  </a:lnTo>
                  <a:lnTo>
                    <a:pt x="1246759" y="461771"/>
                  </a:lnTo>
                  <a:lnTo>
                    <a:pt x="1232027" y="417956"/>
                  </a:lnTo>
                  <a:lnTo>
                    <a:pt x="1214501" y="375538"/>
                  </a:lnTo>
                  <a:lnTo>
                    <a:pt x="1194054" y="334771"/>
                  </a:lnTo>
                  <a:lnTo>
                    <a:pt x="1171067" y="295782"/>
                  </a:lnTo>
                  <a:lnTo>
                    <a:pt x="1145413" y="258571"/>
                  </a:lnTo>
                  <a:lnTo>
                    <a:pt x="1117473" y="223392"/>
                  </a:lnTo>
                  <a:lnTo>
                    <a:pt x="1087120" y="190245"/>
                  </a:lnTo>
                  <a:lnTo>
                    <a:pt x="1054608" y="159257"/>
                  </a:lnTo>
                  <a:lnTo>
                    <a:pt x="1020064" y="130682"/>
                  </a:lnTo>
                  <a:lnTo>
                    <a:pt x="983488" y="104647"/>
                  </a:lnTo>
                  <a:lnTo>
                    <a:pt x="945261" y="81152"/>
                  </a:lnTo>
                  <a:lnTo>
                    <a:pt x="905256" y="60325"/>
                  </a:lnTo>
                  <a:lnTo>
                    <a:pt x="863727" y="42417"/>
                  </a:lnTo>
                  <a:lnTo>
                    <a:pt x="820674" y="27558"/>
                  </a:lnTo>
                  <a:lnTo>
                    <a:pt x="776351" y="15620"/>
                  </a:lnTo>
                  <a:lnTo>
                    <a:pt x="730885" y="6984"/>
                  </a:lnTo>
                  <a:lnTo>
                    <a:pt x="684403" y="1777"/>
                  </a:lnTo>
                  <a:lnTo>
                    <a:pt x="636778" y="0"/>
                  </a:lnTo>
                  <a:lnTo>
                    <a:pt x="589280" y="1777"/>
                  </a:lnTo>
                  <a:lnTo>
                    <a:pt x="542798" y="6984"/>
                  </a:lnTo>
                  <a:lnTo>
                    <a:pt x="497332" y="15620"/>
                  </a:lnTo>
                  <a:lnTo>
                    <a:pt x="453009" y="27558"/>
                  </a:lnTo>
                  <a:lnTo>
                    <a:pt x="409956" y="42417"/>
                  </a:lnTo>
                  <a:lnTo>
                    <a:pt x="368427" y="60325"/>
                  </a:lnTo>
                  <a:lnTo>
                    <a:pt x="328422" y="81152"/>
                  </a:lnTo>
                  <a:lnTo>
                    <a:pt x="290195" y="104647"/>
                  </a:lnTo>
                  <a:lnTo>
                    <a:pt x="253619" y="130682"/>
                  </a:lnTo>
                  <a:lnTo>
                    <a:pt x="219075" y="159257"/>
                  </a:lnTo>
                  <a:lnTo>
                    <a:pt x="186563" y="190245"/>
                  </a:lnTo>
                  <a:lnTo>
                    <a:pt x="156210" y="223392"/>
                  </a:lnTo>
                  <a:lnTo>
                    <a:pt x="128270" y="258571"/>
                  </a:lnTo>
                  <a:lnTo>
                    <a:pt x="102616" y="295782"/>
                  </a:lnTo>
                  <a:lnTo>
                    <a:pt x="79629" y="334771"/>
                  </a:lnTo>
                  <a:lnTo>
                    <a:pt x="59182" y="375538"/>
                  </a:lnTo>
                  <a:lnTo>
                    <a:pt x="41656" y="417956"/>
                  </a:lnTo>
                  <a:lnTo>
                    <a:pt x="26924" y="461771"/>
                  </a:lnTo>
                  <a:lnTo>
                    <a:pt x="15367" y="506856"/>
                  </a:lnTo>
                  <a:lnTo>
                    <a:pt x="6858" y="553211"/>
                  </a:lnTo>
                  <a:lnTo>
                    <a:pt x="1778" y="600709"/>
                  </a:lnTo>
                  <a:lnTo>
                    <a:pt x="0" y="649096"/>
                  </a:lnTo>
                  <a:lnTo>
                    <a:pt x="1778" y="697610"/>
                  </a:lnTo>
                  <a:lnTo>
                    <a:pt x="6858" y="745108"/>
                  </a:lnTo>
                  <a:lnTo>
                    <a:pt x="15367" y="791463"/>
                  </a:lnTo>
                  <a:lnTo>
                    <a:pt x="26924" y="836548"/>
                  </a:lnTo>
                  <a:lnTo>
                    <a:pt x="41656" y="880363"/>
                  </a:lnTo>
                  <a:lnTo>
                    <a:pt x="59182" y="922781"/>
                  </a:lnTo>
                  <a:lnTo>
                    <a:pt x="79629" y="963548"/>
                  </a:lnTo>
                  <a:lnTo>
                    <a:pt x="102616" y="1002538"/>
                  </a:lnTo>
                  <a:lnTo>
                    <a:pt x="128270" y="1039748"/>
                  </a:lnTo>
                  <a:lnTo>
                    <a:pt x="156210" y="1074927"/>
                  </a:lnTo>
                  <a:lnTo>
                    <a:pt x="186563" y="1108075"/>
                  </a:lnTo>
                  <a:lnTo>
                    <a:pt x="219075" y="1139063"/>
                  </a:lnTo>
                  <a:lnTo>
                    <a:pt x="253619" y="1167638"/>
                  </a:lnTo>
                  <a:lnTo>
                    <a:pt x="290195" y="1193672"/>
                  </a:lnTo>
                  <a:lnTo>
                    <a:pt x="328422" y="1217167"/>
                  </a:lnTo>
                  <a:lnTo>
                    <a:pt x="368427" y="1237995"/>
                  </a:lnTo>
                  <a:lnTo>
                    <a:pt x="409956" y="1255902"/>
                  </a:lnTo>
                  <a:lnTo>
                    <a:pt x="453009" y="1270761"/>
                  </a:lnTo>
                  <a:lnTo>
                    <a:pt x="497332" y="1282700"/>
                  </a:lnTo>
                  <a:lnTo>
                    <a:pt x="542798" y="1291335"/>
                  </a:lnTo>
                  <a:lnTo>
                    <a:pt x="589280" y="1296542"/>
                  </a:lnTo>
                  <a:lnTo>
                    <a:pt x="636778" y="1298320"/>
                  </a:lnTo>
                  <a:lnTo>
                    <a:pt x="684403" y="1296542"/>
                  </a:lnTo>
                  <a:lnTo>
                    <a:pt x="730885" y="1291335"/>
                  </a:lnTo>
                  <a:lnTo>
                    <a:pt x="776351" y="1282700"/>
                  </a:lnTo>
                  <a:lnTo>
                    <a:pt x="820674" y="1270761"/>
                  </a:lnTo>
                  <a:lnTo>
                    <a:pt x="863727" y="1255902"/>
                  </a:lnTo>
                  <a:lnTo>
                    <a:pt x="905256" y="1237995"/>
                  </a:lnTo>
                  <a:lnTo>
                    <a:pt x="945261" y="1217167"/>
                  </a:lnTo>
                  <a:lnTo>
                    <a:pt x="983488" y="1193672"/>
                  </a:lnTo>
                  <a:lnTo>
                    <a:pt x="1020064" y="1167638"/>
                  </a:lnTo>
                  <a:lnTo>
                    <a:pt x="1054608" y="1139063"/>
                  </a:lnTo>
                  <a:lnTo>
                    <a:pt x="1087120" y="1108075"/>
                  </a:lnTo>
                  <a:lnTo>
                    <a:pt x="1117473" y="1074927"/>
                  </a:lnTo>
                  <a:lnTo>
                    <a:pt x="1145413" y="1039748"/>
                  </a:lnTo>
                  <a:lnTo>
                    <a:pt x="1171067" y="1002538"/>
                  </a:lnTo>
                  <a:lnTo>
                    <a:pt x="1194054" y="963548"/>
                  </a:lnTo>
                  <a:lnTo>
                    <a:pt x="1214501" y="922781"/>
                  </a:lnTo>
                  <a:lnTo>
                    <a:pt x="1232027" y="880363"/>
                  </a:lnTo>
                  <a:lnTo>
                    <a:pt x="1246759" y="836548"/>
                  </a:lnTo>
                  <a:lnTo>
                    <a:pt x="1258316" y="791463"/>
                  </a:lnTo>
                  <a:lnTo>
                    <a:pt x="1266825" y="745108"/>
                  </a:lnTo>
                  <a:lnTo>
                    <a:pt x="1271905" y="697610"/>
                  </a:lnTo>
                  <a:lnTo>
                    <a:pt x="1273683" y="64909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171944" y="1630679"/>
              <a:ext cx="445134" cy="966469"/>
            </a:xfrm>
            <a:custGeom>
              <a:avLst/>
              <a:gdLst/>
              <a:ahLst/>
              <a:cxnLst/>
              <a:rect l="l" t="t" r="r" b="b"/>
              <a:pathLst>
                <a:path w="445134" h="966469">
                  <a:moveTo>
                    <a:pt x="222376" y="0"/>
                  </a:moveTo>
                  <a:lnTo>
                    <a:pt x="210311" y="12192"/>
                  </a:lnTo>
                  <a:lnTo>
                    <a:pt x="198120" y="21336"/>
                  </a:lnTo>
                  <a:lnTo>
                    <a:pt x="185927" y="33528"/>
                  </a:lnTo>
                  <a:lnTo>
                    <a:pt x="173735" y="42672"/>
                  </a:lnTo>
                  <a:lnTo>
                    <a:pt x="164591" y="57912"/>
                  </a:lnTo>
                  <a:lnTo>
                    <a:pt x="140207" y="82296"/>
                  </a:lnTo>
                  <a:lnTo>
                    <a:pt x="121920" y="106680"/>
                  </a:lnTo>
                  <a:lnTo>
                    <a:pt x="109727" y="121920"/>
                  </a:lnTo>
                  <a:lnTo>
                    <a:pt x="100583" y="137160"/>
                  </a:lnTo>
                  <a:lnTo>
                    <a:pt x="91439" y="149352"/>
                  </a:lnTo>
                  <a:lnTo>
                    <a:pt x="85344" y="164592"/>
                  </a:lnTo>
                  <a:lnTo>
                    <a:pt x="76200" y="179832"/>
                  </a:lnTo>
                  <a:lnTo>
                    <a:pt x="70103" y="192024"/>
                  </a:lnTo>
                  <a:lnTo>
                    <a:pt x="57911" y="210312"/>
                  </a:lnTo>
                  <a:lnTo>
                    <a:pt x="54863" y="225552"/>
                  </a:lnTo>
                  <a:lnTo>
                    <a:pt x="48767" y="240792"/>
                  </a:lnTo>
                  <a:lnTo>
                    <a:pt x="42672" y="258953"/>
                  </a:lnTo>
                  <a:lnTo>
                    <a:pt x="24383" y="304673"/>
                  </a:lnTo>
                  <a:lnTo>
                    <a:pt x="18287" y="322961"/>
                  </a:lnTo>
                  <a:lnTo>
                    <a:pt x="12191" y="359537"/>
                  </a:lnTo>
                  <a:lnTo>
                    <a:pt x="9144" y="374777"/>
                  </a:lnTo>
                  <a:lnTo>
                    <a:pt x="3048" y="411353"/>
                  </a:lnTo>
                  <a:lnTo>
                    <a:pt x="3048" y="426593"/>
                  </a:lnTo>
                  <a:lnTo>
                    <a:pt x="0" y="444881"/>
                  </a:lnTo>
                  <a:lnTo>
                    <a:pt x="0" y="518033"/>
                  </a:lnTo>
                  <a:lnTo>
                    <a:pt x="3048" y="536321"/>
                  </a:lnTo>
                  <a:lnTo>
                    <a:pt x="3048" y="554609"/>
                  </a:lnTo>
                  <a:lnTo>
                    <a:pt x="6096" y="569849"/>
                  </a:lnTo>
                  <a:lnTo>
                    <a:pt x="15239" y="624713"/>
                  </a:lnTo>
                  <a:lnTo>
                    <a:pt x="18287" y="639953"/>
                  </a:lnTo>
                  <a:lnTo>
                    <a:pt x="24383" y="658241"/>
                  </a:lnTo>
                  <a:lnTo>
                    <a:pt x="27431" y="673481"/>
                  </a:lnTo>
                  <a:lnTo>
                    <a:pt x="36575" y="688721"/>
                  </a:lnTo>
                  <a:lnTo>
                    <a:pt x="39624" y="707009"/>
                  </a:lnTo>
                  <a:lnTo>
                    <a:pt x="45720" y="722249"/>
                  </a:lnTo>
                  <a:lnTo>
                    <a:pt x="54863" y="737362"/>
                  </a:lnTo>
                  <a:lnTo>
                    <a:pt x="57911" y="755650"/>
                  </a:lnTo>
                  <a:lnTo>
                    <a:pt x="70103" y="767842"/>
                  </a:lnTo>
                  <a:lnTo>
                    <a:pt x="76200" y="783082"/>
                  </a:lnTo>
                  <a:lnTo>
                    <a:pt x="85344" y="798322"/>
                  </a:lnTo>
                  <a:lnTo>
                    <a:pt x="91439" y="813562"/>
                  </a:lnTo>
                  <a:lnTo>
                    <a:pt x="100583" y="828802"/>
                  </a:lnTo>
                  <a:lnTo>
                    <a:pt x="109727" y="840994"/>
                  </a:lnTo>
                  <a:lnTo>
                    <a:pt x="121920" y="853186"/>
                  </a:lnTo>
                  <a:lnTo>
                    <a:pt x="131063" y="868426"/>
                  </a:lnTo>
                  <a:lnTo>
                    <a:pt x="140207" y="880618"/>
                  </a:lnTo>
                  <a:lnTo>
                    <a:pt x="152400" y="895858"/>
                  </a:lnTo>
                  <a:lnTo>
                    <a:pt x="185927" y="929386"/>
                  </a:lnTo>
                  <a:lnTo>
                    <a:pt x="195072" y="941578"/>
                  </a:lnTo>
                  <a:lnTo>
                    <a:pt x="207263" y="953770"/>
                  </a:lnTo>
                  <a:lnTo>
                    <a:pt x="222376" y="965962"/>
                  </a:lnTo>
                  <a:lnTo>
                    <a:pt x="246760" y="941578"/>
                  </a:lnTo>
                  <a:lnTo>
                    <a:pt x="255904" y="929386"/>
                  </a:lnTo>
                  <a:lnTo>
                    <a:pt x="271145" y="917194"/>
                  </a:lnTo>
                  <a:lnTo>
                    <a:pt x="280288" y="905002"/>
                  </a:lnTo>
                  <a:lnTo>
                    <a:pt x="292480" y="895858"/>
                  </a:lnTo>
                  <a:lnTo>
                    <a:pt x="304673" y="880618"/>
                  </a:lnTo>
                  <a:lnTo>
                    <a:pt x="313816" y="868426"/>
                  </a:lnTo>
                  <a:lnTo>
                    <a:pt x="322960" y="853186"/>
                  </a:lnTo>
                  <a:lnTo>
                    <a:pt x="341249" y="828802"/>
                  </a:lnTo>
                  <a:lnTo>
                    <a:pt x="368680" y="783082"/>
                  </a:lnTo>
                  <a:lnTo>
                    <a:pt x="374776" y="767842"/>
                  </a:lnTo>
                  <a:lnTo>
                    <a:pt x="383921" y="755650"/>
                  </a:lnTo>
                  <a:lnTo>
                    <a:pt x="390016" y="737362"/>
                  </a:lnTo>
                  <a:lnTo>
                    <a:pt x="402208" y="707009"/>
                  </a:lnTo>
                  <a:lnTo>
                    <a:pt x="408304" y="688721"/>
                  </a:lnTo>
                  <a:lnTo>
                    <a:pt x="420497" y="658241"/>
                  </a:lnTo>
                  <a:lnTo>
                    <a:pt x="423545" y="639953"/>
                  </a:lnTo>
                  <a:lnTo>
                    <a:pt x="429640" y="624713"/>
                  </a:lnTo>
                  <a:lnTo>
                    <a:pt x="438784" y="569849"/>
                  </a:lnTo>
                  <a:lnTo>
                    <a:pt x="438784" y="554609"/>
                  </a:lnTo>
                  <a:lnTo>
                    <a:pt x="441832" y="536321"/>
                  </a:lnTo>
                  <a:lnTo>
                    <a:pt x="441832" y="518033"/>
                  </a:lnTo>
                  <a:lnTo>
                    <a:pt x="444880" y="499745"/>
                  </a:lnTo>
                  <a:lnTo>
                    <a:pt x="444880" y="463169"/>
                  </a:lnTo>
                  <a:lnTo>
                    <a:pt x="441832" y="444881"/>
                  </a:lnTo>
                  <a:lnTo>
                    <a:pt x="441832" y="426593"/>
                  </a:lnTo>
                  <a:lnTo>
                    <a:pt x="438784" y="411353"/>
                  </a:lnTo>
                  <a:lnTo>
                    <a:pt x="438784" y="393065"/>
                  </a:lnTo>
                  <a:lnTo>
                    <a:pt x="429640" y="338200"/>
                  </a:lnTo>
                  <a:lnTo>
                    <a:pt x="423545" y="322961"/>
                  </a:lnTo>
                  <a:lnTo>
                    <a:pt x="420497" y="304673"/>
                  </a:lnTo>
                  <a:lnTo>
                    <a:pt x="414400" y="289433"/>
                  </a:lnTo>
                  <a:lnTo>
                    <a:pt x="408304" y="271145"/>
                  </a:lnTo>
                  <a:lnTo>
                    <a:pt x="383921" y="210312"/>
                  </a:lnTo>
                  <a:lnTo>
                    <a:pt x="377825" y="192024"/>
                  </a:lnTo>
                  <a:lnTo>
                    <a:pt x="368680" y="179832"/>
                  </a:lnTo>
                  <a:lnTo>
                    <a:pt x="359536" y="164592"/>
                  </a:lnTo>
                  <a:lnTo>
                    <a:pt x="353440" y="149352"/>
                  </a:lnTo>
                  <a:lnTo>
                    <a:pt x="344297" y="137160"/>
                  </a:lnTo>
                  <a:lnTo>
                    <a:pt x="332104" y="121920"/>
                  </a:lnTo>
                  <a:lnTo>
                    <a:pt x="322960" y="106680"/>
                  </a:lnTo>
                  <a:lnTo>
                    <a:pt x="304673" y="82296"/>
                  </a:lnTo>
                  <a:lnTo>
                    <a:pt x="292480" y="70104"/>
                  </a:lnTo>
                  <a:lnTo>
                    <a:pt x="283336" y="57912"/>
                  </a:lnTo>
                  <a:lnTo>
                    <a:pt x="271145" y="42672"/>
                  </a:lnTo>
                  <a:lnTo>
                    <a:pt x="262000" y="33528"/>
                  </a:lnTo>
                  <a:lnTo>
                    <a:pt x="246760" y="21336"/>
                  </a:lnTo>
                  <a:lnTo>
                    <a:pt x="234569" y="12192"/>
                  </a:lnTo>
                  <a:lnTo>
                    <a:pt x="222376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171944" y="1630679"/>
              <a:ext cx="445134" cy="966469"/>
            </a:xfrm>
            <a:custGeom>
              <a:avLst/>
              <a:gdLst/>
              <a:ahLst/>
              <a:cxnLst/>
              <a:rect l="l" t="t" r="r" b="b"/>
              <a:pathLst>
                <a:path w="445134" h="966469">
                  <a:moveTo>
                    <a:pt x="222376" y="0"/>
                  </a:moveTo>
                  <a:lnTo>
                    <a:pt x="234569" y="12192"/>
                  </a:lnTo>
                  <a:lnTo>
                    <a:pt x="246760" y="21336"/>
                  </a:lnTo>
                  <a:lnTo>
                    <a:pt x="262000" y="33528"/>
                  </a:lnTo>
                  <a:lnTo>
                    <a:pt x="271145" y="42672"/>
                  </a:lnTo>
                  <a:lnTo>
                    <a:pt x="283336" y="57912"/>
                  </a:lnTo>
                  <a:lnTo>
                    <a:pt x="292480" y="70104"/>
                  </a:lnTo>
                  <a:lnTo>
                    <a:pt x="304673" y="82296"/>
                  </a:lnTo>
                  <a:lnTo>
                    <a:pt x="322960" y="106680"/>
                  </a:lnTo>
                  <a:lnTo>
                    <a:pt x="332104" y="121920"/>
                  </a:lnTo>
                  <a:lnTo>
                    <a:pt x="344297" y="137160"/>
                  </a:lnTo>
                  <a:lnTo>
                    <a:pt x="353440" y="149352"/>
                  </a:lnTo>
                  <a:lnTo>
                    <a:pt x="359536" y="164592"/>
                  </a:lnTo>
                  <a:lnTo>
                    <a:pt x="368680" y="179832"/>
                  </a:lnTo>
                  <a:lnTo>
                    <a:pt x="377825" y="192024"/>
                  </a:lnTo>
                  <a:lnTo>
                    <a:pt x="383921" y="210312"/>
                  </a:lnTo>
                  <a:lnTo>
                    <a:pt x="408304" y="271145"/>
                  </a:lnTo>
                  <a:lnTo>
                    <a:pt x="414400" y="289433"/>
                  </a:lnTo>
                  <a:lnTo>
                    <a:pt x="420497" y="304673"/>
                  </a:lnTo>
                  <a:lnTo>
                    <a:pt x="423545" y="322961"/>
                  </a:lnTo>
                  <a:lnTo>
                    <a:pt x="429640" y="338200"/>
                  </a:lnTo>
                  <a:lnTo>
                    <a:pt x="438784" y="393065"/>
                  </a:lnTo>
                  <a:lnTo>
                    <a:pt x="438784" y="411353"/>
                  </a:lnTo>
                  <a:lnTo>
                    <a:pt x="441832" y="426593"/>
                  </a:lnTo>
                  <a:lnTo>
                    <a:pt x="441832" y="444881"/>
                  </a:lnTo>
                  <a:lnTo>
                    <a:pt x="444880" y="463169"/>
                  </a:lnTo>
                  <a:lnTo>
                    <a:pt x="444880" y="499745"/>
                  </a:lnTo>
                  <a:lnTo>
                    <a:pt x="441832" y="518033"/>
                  </a:lnTo>
                  <a:lnTo>
                    <a:pt x="441832" y="536321"/>
                  </a:lnTo>
                  <a:lnTo>
                    <a:pt x="438784" y="554609"/>
                  </a:lnTo>
                  <a:lnTo>
                    <a:pt x="438784" y="569849"/>
                  </a:lnTo>
                  <a:lnTo>
                    <a:pt x="429640" y="624713"/>
                  </a:lnTo>
                  <a:lnTo>
                    <a:pt x="423545" y="639953"/>
                  </a:lnTo>
                  <a:lnTo>
                    <a:pt x="420497" y="658241"/>
                  </a:lnTo>
                  <a:lnTo>
                    <a:pt x="408304" y="688721"/>
                  </a:lnTo>
                  <a:lnTo>
                    <a:pt x="402208" y="707009"/>
                  </a:lnTo>
                  <a:lnTo>
                    <a:pt x="390016" y="737362"/>
                  </a:lnTo>
                  <a:lnTo>
                    <a:pt x="383921" y="755650"/>
                  </a:lnTo>
                  <a:lnTo>
                    <a:pt x="374776" y="767842"/>
                  </a:lnTo>
                  <a:lnTo>
                    <a:pt x="368680" y="783082"/>
                  </a:lnTo>
                  <a:lnTo>
                    <a:pt x="341249" y="828802"/>
                  </a:lnTo>
                  <a:lnTo>
                    <a:pt x="322960" y="853186"/>
                  </a:lnTo>
                  <a:lnTo>
                    <a:pt x="313816" y="868426"/>
                  </a:lnTo>
                  <a:lnTo>
                    <a:pt x="304673" y="880618"/>
                  </a:lnTo>
                  <a:lnTo>
                    <a:pt x="292480" y="895858"/>
                  </a:lnTo>
                  <a:lnTo>
                    <a:pt x="280288" y="905002"/>
                  </a:lnTo>
                  <a:lnTo>
                    <a:pt x="271145" y="917194"/>
                  </a:lnTo>
                  <a:lnTo>
                    <a:pt x="255904" y="929386"/>
                  </a:lnTo>
                  <a:lnTo>
                    <a:pt x="246760" y="941578"/>
                  </a:lnTo>
                  <a:lnTo>
                    <a:pt x="222376" y="965962"/>
                  </a:lnTo>
                  <a:lnTo>
                    <a:pt x="207263" y="953770"/>
                  </a:lnTo>
                  <a:lnTo>
                    <a:pt x="195072" y="941578"/>
                  </a:lnTo>
                  <a:lnTo>
                    <a:pt x="185927" y="929386"/>
                  </a:lnTo>
                  <a:lnTo>
                    <a:pt x="152400" y="895858"/>
                  </a:lnTo>
                  <a:lnTo>
                    <a:pt x="140207" y="880618"/>
                  </a:lnTo>
                  <a:lnTo>
                    <a:pt x="131063" y="868426"/>
                  </a:lnTo>
                  <a:lnTo>
                    <a:pt x="121920" y="853186"/>
                  </a:lnTo>
                  <a:lnTo>
                    <a:pt x="109727" y="840994"/>
                  </a:lnTo>
                  <a:lnTo>
                    <a:pt x="100583" y="828802"/>
                  </a:lnTo>
                  <a:lnTo>
                    <a:pt x="91439" y="813562"/>
                  </a:lnTo>
                  <a:lnTo>
                    <a:pt x="85344" y="798322"/>
                  </a:lnTo>
                  <a:lnTo>
                    <a:pt x="76200" y="783082"/>
                  </a:lnTo>
                  <a:lnTo>
                    <a:pt x="70103" y="767842"/>
                  </a:lnTo>
                  <a:lnTo>
                    <a:pt x="57911" y="755650"/>
                  </a:lnTo>
                  <a:lnTo>
                    <a:pt x="54863" y="737362"/>
                  </a:lnTo>
                  <a:lnTo>
                    <a:pt x="45720" y="722249"/>
                  </a:lnTo>
                  <a:lnTo>
                    <a:pt x="39624" y="707009"/>
                  </a:lnTo>
                  <a:lnTo>
                    <a:pt x="36575" y="688721"/>
                  </a:lnTo>
                  <a:lnTo>
                    <a:pt x="27431" y="673481"/>
                  </a:lnTo>
                  <a:lnTo>
                    <a:pt x="24383" y="658241"/>
                  </a:lnTo>
                  <a:lnTo>
                    <a:pt x="18287" y="639953"/>
                  </a:lnTo>
                  <a:lnTo>
                    <a:pt x="15239" y="624713"/>
                  </a:lnTo>
                  <a:lnTo>
                    <a:pt x="6096" y="569849"/>
                  </a:lnTo>
                  <a:lnTo>
                    <a:pt x="3048" y="554609"/>
                  </a:lnTo>
                  <a:lnTo>
                    <a:pt x="3048" y="536321"/>
                  </a:lnTo>
                  <a:lnTo>
                    <a:pt x="0" y="518033"/>
                  </a:lnTo>
                  <a:lnTo>
                    <a:pt x="0" y="444881"/>
                  </a:lnTo>
                  <a:lnTo>
                    <a:pt x="3048" y="426593"/>
                  </a:lnTo>
                  <a:lnTo>
                    <a:pt x="3048" y="411353"/>
                  </a:lnTo>
                  <a:lnTo>
                    <a:pt x="9144" y="374777"/>
                  </a:lnTo>
                  <a:lnTo>
                    <a:pt x="12191" y="359537"/>
                  </a:lnTo>
                  <a:lnTo>
                    <a:pt x="18287" y="322961"/>
                  </a:lnTo>
                  <a:lnTo>
                    <a:pt x="24383" y="304673"/>
                  </a:lnTo>
                  <a:lnTo>
                    <a:pt x="42672" y="258953"/>
                  </a:lnTo>
                  <a:lnTo>
                    <a:pt x="48767" y="240792"/>
                  </a:lnTo>
                  <a:lnTo>
                    <a:pt x="54863" y="225552"/>
                  </a:lnTo>
                  <a:lnTo>
                    <a:pt x="57911" y="210312"/>
                  </a:lnTo>
                  <a:lnTo>
                    <a:pt x="70103" y="192024"/>
                  </a:lnTo>
                  <a:lnTo>
                    <a:pt x="76200" y="179832"/>
                  </a:lnTo>
                  <a:lnTo>
                    <a:pt x="85344" y="164592"/>
                  </a:lnTo>
                  <a:lnTo>
                    <a:pt x="91439" y="149352"/>
                  </a:lnTo>
                  <a:lnTo>
                    <a:pt x="100583" y="137160"/>
                  </a:lnTo>
                  <a:lnTo>
                    <a:pt x="109727" y="121920"/>
                  </a:lnTo>
                  <a:lnTo>
                    <a:pt x="121920" y="106680"/>
                  </a:lnTo>
                  <a:lnTo>
                    <a:pt x="140207" y="82296"/>
                  </a:lnTo>
                  <a:lnTo>
                    <a:pt x="164591" y="57912"/>
                  </a:lnTo>
                  <a:lnTo>
                    <a:pt x="173735" y="42672"/>
                  </a:lnTo>
                  <a:lnTo>
                    <a:pt x="185927" y="33528"/>
                  </a:lnTo>
                  <a:lnTo>
                    <a:pt x="198120" y="21336"/>
                  </a:lnTo>
                  <a:lnTo>
                    <a:pt x="210311" y="12192"/>
                  </a:lnTo>
                  <a:lnTo>
                    <a:pt x="222376" y="0"/>
                  </a:lnTo>
                </a:path>
              </a:pathLst>
            </a:custGeom>
            <a:ln w="12191">
              <a:solidFill>
                <a:srgbClr val="081C5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883654" y="114617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FFCC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795386" y="114617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FFCC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19860" y="2795473"/>
            <a:ext cx="1911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FFCC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77185" y="2795473"/>
            <a:ext cx="1911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FFCC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27958" y="3683889"/>
            <a:ext cx="153416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INTERSECT</a:t>
            </a:r>
            <a:endParaRPr sz="2200">
              <a:latin typeface="Courier New"/>
              <a:cs typeface="Courier New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71144" y="3154679"/>
            <a:ext cx="2233930" cy="1344295"/>
            <a:chOff x="771144" y="3154679"/>
            <a:chExt cx="2233930" cy="1344295"/>
          </a:xfrm>
        </p:grpSpPr>
        <p:sp>
          <p:nvSpPr>
            <p:cNvPr id="25" name="object 25"/>
            <p:cNvSpPr/>
            <p:nvPr/>
          </p:nvSpPr>
          <p:spPr>
            <a:xfrm>
              <a:off x="771144" y="3154679"/>
              <a:ext cx="2233930" cy="1344295"/>
            </a:xfrm>
            <a:custGeom>
              <a:avLst/>
              <a:gdLst/>
              <a:ahLst/>
              <a:cxnLst/>
              <a:rect l="l" t="t" r="r" b="b"/>
              <a:pathLst>
                <a:path w="2233930" h="1344295">
                  <a:moveTo>
                    <a:pt x="2233676" y="676529"/>
                  </a:moveTo>
                  <a:lnTo>
                    <a:pt x="2232025" y="628777"/>
                  </a:lnTo>
                  <a:lnTo>
                    <a:pt x="2227199" y="582041"/>
                  </a:lnTo>
                  <a:lnTo>
                    <a:pt x="2219198" y="536321"/>
                  </a:lnTo>
                  <a:lnTo>
                    <a:pt x="2208276" y="491744"/>
                  </a:lnTo>
                  <a:lnTo>
                    <a:pt x="2194433" y="448437"/>
                  </a:lnTo>
                  <a:lnTo>
                    <a:pt x="2177923" y="406400"/>
                  </a:lnTo>
                  <a:lnTo>
                    <a:pt x="2158619" y="365887"/>
                  </a:lnTo>
                  <a:lnTo>
                    <a:pt x="2136902" y="326898"/>
                  </a:lnTo>
                  <a:lnTo>
                    <a:pt x="2112645" y="289687"/>
                  </a:lnTo>
                  <a:lnTo>
                    <a:pt x="2086102" y="254254"/>
                  </a:lnTo>
                  <a:lnTo>
                    <a:pt x="2057400" y="220726"/>
                  </a:lnTo>
                  <a:lnTo>
                    <a:pt x="2026539" y="189230"/>
                  </a:lnTo>
                  <a:lnTo>
                    <a:pt x="1993646" y="159766"/>
                  </a:lnTo>
                  <a:lnTo>
                    <a:pt x="1958975" y="132715"/>
                  </a:lnTo>
                  <a:lnTo>
                    <a:pt x="1922399" y="107950"/>
                  </a:lnTo>
                  <a:lnTo>
                    <a:pt x="1884299" y="85725"/>
                  </a:lnTo>
                  <a:lnTo>
                    <a:pt x="1844548" y="66040"/>
                  </a:lnTo>
                  <a:lnTo>
                    <a:pt x="1803400" y="49149"/>
                  </a:lnTo>
                  <a:lnTo>
                    <a:pt x="1760982" y="35052"/>
                  </a:lnTo>
                  <a:lnTo>
                    <a:pt x="1717294" y="23876"/>
                  </a:lnTo>
                  <a:lnTo>
                    <a:pt x="1672590" y="15748"/>
                  </a:lnTo>
                  <a:lnTo>
                    <a:pt x="1626743" y="10795"/>
                  </a:lnTo>
                  <a:lnTo>
                    <a:pt x="1580134" y="9144"/>
                  </a:lnTo>
                  <a:lnTo>
                    <a:pt x="1533525" y="10795"/>
                  </a:lnTo>
                  <a:lnTo>
                    <a:pt x="1487678" y="15748"/>
                  </a:lnTo>
                  <a:lnTo>
                    <a:pt x="1442974" y="23876"/>
                  </a:lnTo>
                  <a:lnTo>
                    <a:pt x="1399286" y="35052"/>
                  </a:lnTo>
                  <a:lnTo>
                    <a:pt x="1356741" y="49149"/>
                  </a:lnTo>
                  <a:lnTo>
                    <a:pt x="1315720" y="66040"/>
                  </a:lnTo>
                  <a:lnTo>
                    <a:pt x="1275969" y="85725"/>
                  </a:lnTo>
                  <a:lnTo>
                    <a:pt x="1237869" y="107950"/>
                  </a:lnTo>
                  <a:lnTo>
                    <a:pt x="1201293" y="132715"/>
                  </a:lnTo>
                  <a:lnTo>
                    <a:pt x="1166622" y="159766"/>
                  </a:lnTo>
                  <a:lnTo>
                    <a:pt x="1133729" y="189230"/>
                  </a:lnTo>
                  <a:lnTo>
                    <a:pt x="1121308" y="201904"/>
                  </a:lnTo>
                  <a:lnTo>
                    <a:pt x="1099947" y="180086"/>
                  </a:lnTo>
                  <a:lnTo>
                    <a:pt x="1067054" y="150622"/>
                  </a:lnTo>
                  <a:lnTo>
                    <a:pt x="1032383" y="123571"/>
                  </a:lnTo>
                  <a:lnTo>
                    <a:pt x="995807" y="98806"/>
                  </a:lnTo>
                  <a:lnTo>
                    <a:pt x="957707" y="76581"/>
                  </a:lnTo>
                  <a:lnTo>
                    <a:pt x="917956" y="57023"/>
                  </a:lnTo>
                  <a:lnTo>
                    <a:pt x="876795" y="40005"/>
                  </a:lnTo>
                  <a:lnTo>
                    <a:pt x="834390" y="25908"/>
                  </a:lnTo>
                  <a:lnTo>
                    <a:pt x="790702" y="14732"/>
                  </a:lnTo>
                  <a:lnTo>
                    <a:pt x="745998" y="6604"/>
                  </a:lnTo>
                  <a:lnTo>
                    <a:pt x="700151" y="1651"/>
                  </a:lnTo>
                  <a:lnTo>
                    <a:pt x="653542" y="0"/>
                  </a:lnTo>
                  <a:lnTo>
                    <a:pt x="606933" y="1651"/>
                  </a:lnTo>
                  <a:lnTo>
                    <a:pt x="561086" y="6604"/>
                  </a:lnTo>
                  <a:lnTo>
                    <a:pt x="516382" y="14732"/>
                  </a:lnTo>
                  <a:lnTo>
                    <a:pt x="472668" y="25908"/>
                  </a:lnTo>
                  <a:lnTo>
                    <a:pt x="430212" y="40005"/>
                  </a:lnTo>
                  <a:lnTo>
                    <a:pt x="389077" y="57023"/>
                  </a:lnTo>
                  <a:lnTo>
                    <a:pt x="349377" y="76581"/>
                  </a:lnTo>
                  <a:lnTo>
                    <a:pt x="311226" y="98806"/>
                  </a:lnTo>
                  <a:lnTo>
                    <a:pt x="274739" y="123571"/>
                  </a:lnTo>
                  <a:lnTo>
                    <a:pt x="240017" y="150622"/>
                  </a:lnTo>
                  <a:lnTo>
                    <a:pt x="207175" y="180086"/>
                  </a:lnTo>
                  <a:lnTo>
                    <a:pt x="176314" y="211582"/>
                  </a:lnTo>
                  <a:lnTo>
                    <a:pt x="147561" y="245110"/>
                  </a:lnTo>
                  <a:lnTo>
                    <a:pt x="121018" y="280543"/>
                  </a:lnTo>
                  <a:lnTo>
                    <a:pt x="96799" y="317754"/>
                  </a:lnTo>
                  <a:lnTo>
                    <a:pt x="75018" y="356743"/>
                  </a:lnTo>
                  <a:lnTo>
                    <a:pt x="55765" y="397256"/>
                  </a:lnTo>
                  <a:lnTo>
                    <a:pt x="39204" y="439293"/>
                  </a:lnTo>
                  <a:lnTo>
                    <a:pt x="25387" y="482600"/>
                  </a:lnTo>
                  <a:lnTo>
                    <a:pt x="14439" y="527177"/>
                  </a:lnTo>
                  <a:lnTo>
                    <a:pt x="6489" y="572897"/>
                  </a:lnTo>
                  <a:lnTo>
                    <a:pt x="1638" y="619633"/>
                  </a:lnTo>
                  <a:lnTo>
                    <a:pt x="0" y="667385"/>
                  </a:lnTo>
                  <a:lnTo>
                    <a:pt x="1638" y="715010"/>
                  </a:lnTo>
                  <a:lnTo>
                    <a:pt x="6489" y="761746"/>
                  </a:lnTo>
                  <a:lnTo>
                    <a:pt x="14439" y="807466"/>
                  </a:lnTo>
                  <a:lnTo>
                    <a:pt x="25387" y="852043"/>
                  </a:lnTo>
                  <a:lnTo>
                    <a:pt x="39204" y="895350"/>
                  </a:lnTo>
                  <a:lnTo>
                    <a:pt x="55765" y="937387"/>
                  </a:lnTo>
                  <a:lnTo>
                    <a:pt x="75018" y="977900"/>
                  </a:lnTo>
                  <a:lnTo>
                    <a:pt x="96799" y="1016889"/>
                  </a:lnTo>
                  <a:lnTo>
                    <a:pt x="121018" y="1054100"/>
                  </a:lnTo>
                  <a:lnTo>
                    <a:pt x="147561" y="1089533"/>
                  </a:lnTo>
                  <a:lnTo>
                    <a:pt x="176314" y="1123061"/>
                  </a:lnTo>
                  <a:lnTo>
                    <a:pt x="207175" y="1154557"/>
                  </a:lnTo>
                  <a:lnTo>
                    <a:pt x="240017" y="1184021"/>
                  </a:lnTo>
                  <a:lnTo>
                    <a:pt x="274739" y="1211072"/>
                  </a:lnTo>
                  <a:lnTo>
                    <a:pt x="311226" y="1235837"/>
                  </a:lnTo>
                  <a:lnTo>
                    <a:pt x="349377" y="1258062"/>
                  </a:lnTo>
                  <a:lnTo>
                    <a:pt x="389077" y="1277620"/>
                  </a:lnTo>
                  <a:lnTo>
                    <a:pt x="430212" y="1294638"/>
                  </a:lnTo>
                  <a:lnTo>
                    <a:pt x="472668" y="1308735"/>
                  </a:lnTo>
                  <a:lnTo>
                    <a:pt x="516382" y="1319911"/>
                  </a:lnTo>
                  <a:lnTo>
                    <a:pt x="561086" y="1328039"/>
                  </a:lnTo>
                  <a:lnTo>
                    <a:pt x="606933" y="1332992"/>
                  </a:lnTo>
                  <a:lnTo>
                    <a:pt x="653542" y="1334643"/>
                  </a:lnTo>
                  <a:lnTo>
                    <a:pt x="700151" y="1332992"/>
                  </a:lnTo>
                  <a:lnTo>
                    <a:pt x="745998" y="1328039"/>
                  </a:lnTo>
                  <a:lnTo>
                    <a:pt x="790702" y="1319911"/>
                  </a:lnTo>
                  <a:lnTo>
                    <a:pt x="834390" y="1308735"/>
                  </a:lnTo>
                  <a:lnTo>
                    <a:pt x="876795" y="1294638"/>
                  </a:lnTo>
                  <a:lnTo>
                    <a:pt x="917956" y="1277620"/>
                  </a:lnTo>
                  <a:lnTo>
                    <a:pt x="957707" y="1258062"/>
                  </a:lnTo>
                  <a:lnTo>
                    <a:pt x="995807" y="1235837"/>
                  </a:lnTo>
                  <a:lnTo>
                    <a:pt x="1032383" y="1211072"/>
                  </a:lnTo>
                  <a:lnTo>
                    <a:pt x="1067054" y="1184021"/>
                  </a:lnTo>
                  <a:lnTo>
                    <a:pt x="1099947" y="1154557"/>
                  </a:lnTo>
                  <a:lnTo>
                    <a:pt x="1112354" y="1141895"/>
                  </a:lnTo>
                  <a:lnTo>
                    <a:pt x="1133729" y="1163701"/>
                  </a:lnTo>
                  <a:lnTo>
                    <a:pt x="1166622" y="1193165"/>
                  </a:lnTo>
                  <a:lnTo>
                    <a:pt x="1201293" y="1220216"/>
                  </a:lnTo>
                  <a:lnTo>
                    <a:pt x="1237869" y="1244981"/>
                  </a:lnTo>
                  <a:lnTo>
                    <a:pt x="1275969" y="1267206"/>
                  </a:lnTo>
                  <a:lnTo>
                    <a:pt x="1315720" y="1286764"/>
                  </a:lnTo>
                  <a:lnTo>
                    <a:pt x="1356741" y="1303782"/>
                  </a:lnTo>
                  <a:lnTo>
                    <a:pt x="1399286" y="1317879"/>
                  </a:lnTo>
                  <a:lnTo>
                    <a:pt x="1442974" y="1329055"/>
                  </a:lnTo>
                  <a:lnTo>
                    <a:pt x="1487678" y="1337183"/>
                  </a:lnTo>
                  <a:lnTo>
                    <a:pt x="1533525" y="1342136"/>
                  </a:lnTo>
                  <a:lnTo>
                    <a:pt x="1580134" y="1343787"/>
                  </a:lnTo>
                  <a:lnTo>
                    <a:pt x="1626743" y="1342136"/>
                  </a:lnTo>
                  <a:lnTo>
                    <a:pt x="1672590" y="1337183"/>
                  </a:lnTo>
                  <a:lnTo>
                    <a:pt x="1717294" y="1329055"/>
                  </a:lnTo>
                  <a:lnTo>
                    <a:pt x="1760982" y="1317879"/>
                  </a:lnTo>
                  <a:lnTo>
                    <a:pt x="1803400" y="1303782"/>
                  </a:lnTo>
                  <a:lnTo>
                    <a:pt x="1844548" y="1286764"/>
                  </a:lnTo>
                  <a:lnTo>
                    <a:pt x="1884299" y="1267206"/>
                  </a:lnTo>
                  <a:lnTo>
                    <a:pt x="1922399" y="1244981"/>
                  </a:lnTo>
                  <a:lnTo>
                    <a:pt x="1958975" y="1220216"/>
                  </a:lnTo>
                  <a:lnTo>
                    <a:pt x="1993646" y="1193165"/>
                  </a:lnTo>
                  <a:lnTo>
                    <a:pt x="2026539" y="1163701"/>
                  </a:lnTo>
                  <a:lnTo>
                    <a:pt x="2057400" y="1132205"/>
                  </a:lnTo>
                  <a:lnTo>
                    <a:pt x="2086102" y="1098677"/>
                  </a:lnTo>
                  <a:lnTo>
                    <a:pt x="2112645" y="1063244"/>
                  </a:lnTo>
                  <a:lnTo>
                    <a:pt x="2136902" y="1026033"/>
                  </a:lnTo>
                  <a:lnTo>
                    <a:pt x="2158619" y="987044"/>
                  </a:lnTo>
                  <a:lnTo>
                    <a:pt x="2177923" y="946531"/>
                  </a:lnTo>
                  <a:lnTo>
                    <a:pt x="2194433" y="904494"/>
                  </a:lnTo>
                  <a:lnTo>
                    <a:pt x="2208276" y="861187"/>
                  </a:lnTo>
                  <a:lnTo>
                    <a:pt x="2219198" y="816610"/>
                  </a:lnTo>
                  <a:lnTo>
                    <a:pt x="2227199" y="770890"/>
                  </a:lnTo>
                  <a:lnTo>
                    <a:pt x="2232025" y="724154"/>
                  </a:lnTo>
                  <a:lnTo>
                    <a:pt x="2233676" y="676529"/>
                  </a:lnTo>
                  <a:close/>
                </a:path>
              </a:pathLst>
            </a:custGeom>
            <a:solidFill>
              <a:srgbClr val="00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61160" y="3352799"/>
              <a:ext cx="448309" cy="969010"/>
            </a:xfrm>
            <a:custGeom>
              <a:avLst/>
              <a:gdLst/>
              <a:ahLst/>
              <a:cxnLst/>
              <a:rect l="l" t="t" r="r" b="b"/>
              <a:pathLst>
                <a:path w="448310" h="969010">
                  <a:moveTo>
                    <a:pt x="222376" y="0"/>
                  </a:moveTo>
                  <a:lnTo>
                    <a:pt x="213232" y="9144"/>
                  </a:lnTo>
                  <a:lnTo>
                    <a:pt x="197992" y="21336"/>
                  </a:lnTo>
                  <a:lnTo>
                    <a:pt x="185800" y="30479"/>
                  </a:lnTo>
                  <a:lnTo>
                    <a:pt x="176656" y="42672"/>
                  </a:lnTo>
                  <a:lnTo>
                    <a:pt x="164464" y="54863"/>
                  </a:lnTo>
                  <a:lnTo>
                    <a:pt x="152272" y="70103"/>
                  </a:lnTo>
                  <a:lnTo>
                    <a:pt x="143128" y="82296"/>
                  </a:lnTo>
                  <a:lnTo>
                    <a:pt x="130937" y="94487"/>
                  </a:lnTo>
                  <a:lnTo>
                    <a:pt x="121792" y="106679"/>
                  </a:lnTo>
                  <a:lnTo>
                    <a:pt x="109727" y="121920"/>
                  </a:lnTo>
                  <a:lnTo>
                    <a:pt x="103631" y="137160"/>
                  </a:lnTo>
                  <a:lnTo>
                    <a:pt x="94487" y="149351"/>
                  </a:lnTo>
                  <a:lnTo>
                    <a:pt x="76200" y="179704"/>
                  </a:lnTo>
                  <a:lnTo>
                    <a:pt x="70103" y="194945"/>
                  </a:lnTo>
                  <a:lnTo>
                    <a:pt x="60959" y="210185"/>
                  </a:lnTo>
                  <a:lnTo>
                    <a:pt x="48767" y="240664"/>
                  </a:lnTo>
                  <a:lnTo>
                    <a:pt x="42671" y="258952"/>
                  </a:lnTo>
                  <a:lnTo>
                    <a:pt x="30479" y="289432"/>
                  </a:lnTo>
                  <a:lnTo>
                    <a:pt x="27431" y="307720"/>
                  </a:lnTo>
                  <a:lnTo>
                    <a:pt x="21335" y="322961"/>
                  </a:lnTo>
                  <a:lnTo>
                    <a:pt x="18287" y="341249"/>
                  </a:lnTo>
                  <a:lnTo>
                    <a:pt x="12191" y="359537"/>
                  </a:lnTo>
                  <a:lnTo>
                    <a:pt x="9143" y="374776"/>
                  </a:lnTo>
                  <a:lnTo>
                    <a:pt x="3047" y="411352"/>
                  </a:lnTo>
                  <a:lnTo>
                    <a:pt x="3047" y="429641"/>
                  </a:lnTo>
                  <a:lnTo>
                    <a:pt x="0" y="447929"/>
                  </a:lnTo>
                  <a:lnTo>
                    <a:pt x="0" y="520954"/>
                  </a:lnTo>
                  <a:lnTo>
                    <a:pt x="3047" y="539242"/>
                  </a:lnTo>
                  <a:lnTo>
                    <a:pt x="3047" y="557530"/>
                  </a:lnTo>
                  <a:lnTo>
                    <a:pt x="6095" y="575818"/>
                  </a:lnTo>
                  <a:lnTo>
                    <a:pt x="9143" y="591057"/>
                  </a:lnTo>
                  <a:lnTo>
                    <a:pt x="12191" y="609345"/>
                  </a:lnTo>
                  <a:lnTo>
                    <a:pt x="18287" y="627633"/>
                  </a:lnTo>
                  <a:lnTo>
                    <a:pt x="21335" y="642874"/>
                  </a:lnTo>
                  <a:lnTo>
                    <a:pt x="27431" y="661162"/>
                  </a:lnTo>
                  <a:lnTo>
                    <a:pt x="30479" y="676401"/>
                  </a:lnTo>
                  <a:lnTo>
                    <a:pt x="36575" y="694689"/>
                  </a:lnTo>
                  <a:lnTo>
                    <a:pt x="39623" y="709930"/>
                  </a:lnTo>
                  <a:lnTo>
                    <a:pt x="45719" y="728218"/>
                  </a:lnTo>
                  <a:lnTo>
                    <a:pt x="54863" y="740410"/>
                  </a:lnTo>
                  <a:lnTo>
                    <a:pt x="60959" y="758698"/>
                  </a:lnTo>
                  <a:lnTo>
                    <a:pt x="70103" y="773938"/>
                  </a:lnTo>
                  <a:lnTo>
                    <a:pt x="85343" y="804418"/>
                  </a:lnTo>
                  <a:lnTo>
                    <a:pt x="94487" y="816482"/>
                  </a:lnTo>
                  <a:lnTo>
                    <a:pt x="100583" y="831723"/>
                  </a:lnTo>
                  <a:lnTo>
                    <a:pt x="109727" y="846963"/>
                  </a:lnTo>
                  <a:lnTo>
                    <a:pt x="121792" y="859155"/>
                  </a:lnTo>
                  <a:lnTo>
                    <a:pt x="130937" y="871347"/>
                  </a:lnTo>
                  <a:lnTo>
                    <a:pt x="143128" y="886587"/>
                  </a:lnTo>
                  <a:lnTo>
                    <a:pt x="161416" y="910970"/>
                  </a:lnTo>
                  <a:lnTo>
                    <a:pt x="210184" y="959738"/>
                  </a:lnTo>
                  <a:lnTo>
                    <a:pt x="222376" y="968882"/>
                  </a:lnTo>
                  <a:lnTo>
                    <a:pt x="234569" y="959738"/>
                  </a:lnTo>
                  <a:lnTo>
                    <a:pt x="249808" y="947547"/>
                  </a:lnTo>
                  <a:lnTo>
                    <a:pt x="258952" y="935355"/>
                  </a:lnTo>
                  <a:lnTo>
                    <a:pt x="283337" y="910970"/>
                  </a:lnTo>
                  <a:lnTo>
                    <a:pt x="292481" y="898779"/>
                  </a:lnTo>
                  <a:lnTo>
                    <a:pt x="304672" y="886587"/>
                  </a:lnTo>
                  <a:lnTo>
                    <a:pt x="313816" y="871347"/>
                  </a:lnTo>
                  <a:lnTo>
                    <a:pt x="326008" y="859155"/>
                  </a:lnTo>
                  <a:lnTo>
                    <a:pt x="335025" y="846963"/>
                  </a:lnTo>
                  <a:lnTo>
                    <a:pt x="353313" y="816482"/>
                  </a:lnTo>
                  <a:lnTo>
                    <a:pt x="362457" y="804418"/>
                  </a:lnTo>
                  <a:lnTo>
                    <a:pt x="377697" y="773938"/>
                  </a:lnTo>
                  <a:lnTo>
                    <a:pt x="383794" y="758698"/>
                  </a:lnTo>
                  <a:lnTo>
                    <a:pt x="389889" y="740410"/>
                  </a:lnTo>
                  <a:lnTo>
                    <a:pt x="399033" y="725169"/>
                  </a:lnTo>
                  <a:lnTo>
                    <a:pt x="411225" y="694689"/>
                  </a:lnTo>
                  <a:lnTo>
                    <a:pt x="417321" y="676401"/>
                  </a:lnTo>
                  <a:lnTo>
                    <a:pt x="420369" y="661162"/>
                  </a:lnTo>
                  <a:lnTo>
                    <a:pt x="426465" y="642874"/>
                  </a:lnTo>
                  <a:lnTo>
                    <a:pt x="429513" y="627633"/>
                  </a:lnTo>
                  <a:lnTo>
                    <a:pt x="432562" y="609345"/>
                  </a:lnTo>
                  <a:lnTo>
                    <a:pt x="438657" y="591057"/>
                  </a:lnTo>
                  <a:lnTo>
                    <a:pt x="441706" y="575818"/>
                  </a:lnTo>
                  <a:lnTo>
                    <a:pt x="441706" y="554482"/>
                  </a:lnTo>
                  <a:lnTo>
                    <a:pt x="444753" y="539242"/>
                  </a:lnTo>
                  <a:lnTo>
                    <a:pt x="444753" y="520954"/>
                  </a:lnTo>
                  <a:lnTo>
                    <a:pt x="447801" y="502666"/>
                  </a:lnTo>
                  <a:lnTo>
                    <a:pt x="447801" y="466217"/>
                  </a:lnTo>
                  <a:lnTo>
                    <a:pt x="444753" y="444881"/>
                  </a:lnTo>
                  <a:lnTo>
                    <a:pt x="444753" y="429641"/>
                  </a:lnTo>
                  <a:lnTo>
                    <a:pt x="441706" y="411352"/>
                  </a:lnTo>
                  <a:lnTo>
                    <a:pt x="441706" y="393064"/>
                  </a:lnTo>
                  <a:lnTo>
                    <a:pt x="438657" y="374776"/>
                  </a:lnTo>
                  <a:lnTo>
                    <a:pt x="432562" y="356488"/>
                  </a:lnTo>
                  <a:lnTo>
                    <a:pt x="429513" y="338200"/>
                  </a:lnTo>
                  <a:lnTo>
                    <a:pt x="426465" y="322961"/>
                  </a:lnTo>
                  <a:lnTo>
                    <a:pt x="420369" y="307720"/>
                  </a:lnTo>
                  <a:lnTo>
                    <a:pt x="417321" y="289432"/>
                  </a:lnTo>
                  <a:lnTo>
                    <a:pt x="411225" y="274193"/>
                  </a:lnTo>
                  <a:lnTo>
                    <a:pt x="405129" y="255905"/>
                  </a:lnTo>
                  <a:lnTo>
                    <a:pt x="386841" y="210185"/>
                  </a:lnTo>
                  <a:lnTo>
                    <a:pt x="377697" y="194945"/>
                  </a:lnTo>
                  <a:lnTo>
                    <a:pt x="371601" y="179704"/>
                  </a:lnTo>
                  <a:lnTo>
                    <a:pt x="353313" y="149351"/>
                  </a:lnTo>
                  <a:lnTo>
                    <a:pt x="344169" y="137160"/>
                  </a:lnTo>
                  <a:lnTo>
                    <a:pt x="326008" y="106679"/>
                  </a:lnTo>
                  <a:lnTo>
                    <a:pt x="313816" y="94487"/>
                  </a:lnTo>
                  <a:lnTo>
                    <a:pt x="295528" y="70103"/>
                  </a:lnTo>
                  <a:lnTo>
                    <a:pt x="283337" y="54863"/>
                  </a:lnTo>
                  <a:lnTo>
                    <a:pt x="271144" y="42672"/>
                  </a:lnTo>
                  <a:lnTo>
                    <a:pt x="262000" y="30479"/>
                  </a:lnTo>
                  <a:lnTo>
                    <a:pt x="249808" y="21336"/>
                  </a:lnTo>
                  <a:lnTo>
                    <a:pt x="234569" y="9144"/>
                  </a:lnTo>
                  <a:lnTo>
                    <a:pt x="222376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61160" y="3352799"/>
              <a:ext cx="448309" cy="969010"/>
            </a:xfrm>
            <a:custGeom>
              <a:avLst/>
              <a:gdLst/>
              <a:ahLst/>
              <a:cxnLst/>
              <a:rect l="l" t="t" r="r" b="b"/>
              <a:pathLst>
                <a:path w="448310" h="969010">
                  <a:moveTo>
                    <a:pt x="222376" y="0"/>
                  </a:moveTo>
                  <a:lnTo>
                    <a:pt x="234569" y="9144"/>
                  </a:lnTo>
                  <a:lnTo>
                    <a:pt x="249808" y="21336"/>
                  </a:lnTo>
                  <a:lnTo>
                    <a:pt x="262000" y="30479"/>
                  </a:lnTo>
                  <a:lnTo>
                    <a:pt x="271144" y="42672"/>
                  </a:lnTo>
                  <a:lnTo>
                    <a:pt x="283337" y="54863"/>
                  </a:lnTo>
                  <a:lnTo>
                    <a:pt x="295528" y="70103"/>
                  </a:lnTo>
                  <a:lnTo>
                    <a:pt x="313816" y="94487"/>
                  </a:lnTo>
                  <a:lnTo>
                    <a:pt x="326008" y="106679"/>
                  </a:lnTo>
                  <a:lnTo>
                    <a:pt x="344169" y="137160"/>
                  </a:lnTo>
                  <a:lnTo>
                    <a:pt x="353313" y="149351"/>
                  </a:lnTo>
                  <a:lnTo>
                    <a:pt x="371601" y="179704"/>
                  </a:lnTo>
                  <a:lnTo>
                    <a:pt x="377697" y="194945"/>
                  </a:lnTo>
                  <a:lnTo>
                    <a:pt x="386841" y="210185"/>
                  </a:lnTo>
                  <a:lnTo>
                    <a:pt x="405129" y="255905"/>
                  </a:lnTo>
                  <a:lnTo>
                    <a:pt x="411225" y="274193"/>
                  </a:lnTo>
                  <a:lnTo>
                    <a:pt x="417321" y="289432"/>
                  </a:lnTo>
                  <a:lnTo>
                    <a:pt x="420369" y="307720"/>
                  </a:lnTo>
                  <a:lnTo>
                    <a:pt x="426465" y="322961"/>
                  </a:lnTo>
                  <a:lnTo>
                    <a:pt x="429513" y="338200"/>
                  </a:lnTo>
                  <a:lnTo>
                    <a:pt x="432562" y="356488"/>
                  </a:lnTo>
                  <a:lnTo>
                    <a:pt x="438657" y="374776"/>
                  </a:lnTo>
                  <a:lnTo>
                    <a:pt x="441706" y="393064"/>
                  </a:lnTo>
                  <a:lnTo>
                    <a:pt x="441706" y="411352"/>
                  </a:lnTo>
                  <a:lnTo>
                    <a:pt x="444753" y="429641"/>
                  </a:lnTo>
                  <a:lnTo>
                    <a:pt x="444753" y="444881"/>
                  </a:lnTo>
                  <a:lnTo>
                    <a:pt x="447801" y="466217"/>
                  </a:lnTo>
                  <a:lnTo>
                    <a:pt x="447801" y="502666"/>
                  </a:lnTo>
                  <a:lnTo>
                    <a:pt x="444753" y="520954"/>
                  </a:lnTo>
                  <a:lnTo>
                    <a:pt x="444753" y="539242"/>
                  </a:lnTo>
                  <a:lnTo>
                    <a:pt x="441706" y="554482"/>
                  </a:lnTo>
                  <a:lnTo>
                    <a:pt x="441706" y="575818"/>
                  </a:lnTo>
                  <a:lnTo>
                    <a:pt x="438657" y="591057"/>
                  </a:lnTo>
                  <a:lnTo>
                    <a:pt x="432562" y="609345"/>
                  </a:lnTo>
                  <a:lnTo>
                    <a:pt x="429513" y="627633"/>
                  </a:lnTo>
                  <a:lnTo>
                    <a:pt x="426465" y="642874"/>
                  </a:lnTo>
                  <a:lnTo>
                    <a:pt x="420369" y="661162"/>
                  </a:lnTo>
                  <a:lnTo>
                    <a:pt x="417321" y="676401"/>
                  </a:lnTo>
                  <a:lnTo>
                    <a:pt x="411225" y="694689"/>
                  </a:lnTo>
                  <a:lnTo>
                    <a:pt x="399033" y="725169"/>
                  </a:lnTo>
                  <a:lnTo>
                    <a:pt x="389889" y="740410"/>
                  </a:lnTo>
                  <a:lnTo>
                    <a:pt x="383794" y="758698"/>
                  </a:lnTo>
                  <a:lnTo>
                    <a:pt x="377697" y="773938"/>
                  </a:lnTo>
                  <a:lnTo>
                    <a:pt x="362457" y="804418"/>
                  </a:lnTo>
                  <a:lnTo>
                    <a:pt x="353313" y="816482"/>
                  </a:lnTo>
                  <a:lnTo>
                    <a:pt x="335025" y="846963"/>
                  </a:lnTo>
                  <a:lnTo>
                    <a:pt x="326008" y="859155"/>
                  </a:lnTo>
                  <a:lnTo>
                    <a:pt x="313816" y="871347"/>
                  </a:lnTo>
                  <a:lnTo>
                    <a:pt x="304672" y="886587"/>
                  </a:lnTo>
                  <a:lnTo>
                    <a:pt x="292481" y="898779"/>
                  </a:lnTo>
                  <a:lnTo>
                    <a:pt x="283337" y="910970"/>
                  </a:lnTo>
                  <a:lnTo>
                    <a:pt x="258952" y="935355"/>
                  </a:lnTo>
                  <a:lnTo>
                    <a:pt x="249808" y="947547"/>
                  </a:lnTo>
                  <a:lnTo>
                    <a:pt x="234569" y="959738"/>
                  </a:lnTo>
                  <a:lnTo>
                    <a:pt x="222376" y="968882"/>
                  </a:lnTo>
                  <a:lnTo>
                    <a:pt x="210184" y="959738"/>
                  </a:lnTo>
                  <a:lnTo>
                    <a:pt x="161416" y="910970"/>
                  </a:lnTo>
                  <a:lnTo>
                    <a:pt x="143128" y="886587"/>
                  </a:lnTo>
                  <a:lnTo>
                    <a:pt x="130937" y="871347"/>
                  </a:lnTo>
                  <a:lnTo>
                    <a:pt x="121792" y="859155"/>
                  </a:lnTo>
                  <a:lnTo>
                    <a:pt x="109727" y="846963"/>
                  </a:lnTo>
                  <a:lnTo>
                    <a:pt x="100583" y="831723"/>
                  </a:lnTo>
                  <a:lnTo>
                    <a:pt x="94487" y="816482"/>
                  </a:lnTo>
                  <a:lnTo>
                    <a:pt x="85343" y="804418"/>
                  </a:lnTo>
                  <a:lnTo>
                    <a:pt x="70103" y="773938"/>
                  </a:lnTo>
                  <a:lnTo>
                    <a:pt x="60959" y="758698"/>
                  </a:lnTo>
                  <a:lnTo>
                    <a:pt x="54863" y="740410"/>
                  </a:lnTo>
                  <a:lnTo>
                    <a:pt x="45719" y="728218"/>
                  </a:lnTo>
                  <a:lnTo>
                    <a:pt x="39623" y="709930"/>
                  </a:lnTo>
                  <a:lnTo>
                    <a:pt x="36575" y="694689"/>
                  </a:lnTo>
                  <a:lnTo>
                    <a:pt x="30479" y="676401"/>
                  </a:lnTo>
                  <a:lnTo>
                    <a:pt x="27431" y="661162"/>
                  </a:lnTo>
                  <a:lnTo>
                    <a:pt x="21335" y="642874"/>
                  </a:lnTo>
                  <a:lnTo>
                    <a:pt x="18287" y="627633"/>
                  </a:lnTo>
                  <a:lnTo>
                    <a:pt x="12191" y="609345"/>
                  </a:lnTo>
                  <a:lnTo>
                    <a:pt x="9143" y="591057"/>
                  </a:lnTo>
                  <a:lnTo>
                    <a:pt x="6095" y="575818"/>
                  </a:lnTo>
                  <a:lnTo>
                    <a:pt x="3047" y="557530"/>
                  </a:lnTo>
                  <a:lnTo>
                    <a:pt x="3047" y="539242"/>
                  </a:lnTo>
                  <a:lnTo>
                    <a:pt x="0" y="520954"/>
                  </a:lnTo>
                  <a:lnTo>
                    <a:pt x="0" y="447929"/>
                  </a:lnTo>
                  <a:lnTo>
                    <a:pt x="3047" y="429641"/>
                  </a:lnTo>
                  <a:lnTo>
                    <a:pt x="3047" y="411352"/>
                  </a:lnTo>
                  <a:lnTo>
                    <a:pt x="9143" y="374776"/>
                  </a:lnTo>
                  <a:lnTo>
                    <a:pt x="12191" y="359537"/>
                  </a:lnTo>
                  <a:lnTo>
                    <a:pt x="18287" y="341249"/>
                  </a:lnTo>
                  <a:lnTo>
                    <a:pt x="21335" y="322961"/>
                  </a:lnTo>
                  <a:lnTo>
                    <a:pt x="27431" y="307720"/>
                  </a:lnTo>
                  <a:lnTo>
                    <a:pt x="30479" y="289432"/>
                  </a:lnTo>
                  <a:lnTo>
                    <a:pt x="42671" y="258952"/>
                  </a:lnTo>
                  <a:lnTo>
                    <a:pt x="48767" y="240664"/>
                  </a:lnTo>
                  <a:lnTo>
                    <a:pt x="60959" y="210185"/>
                  </a:lnTo>
                  <a:lnTo>
                    <a:pt x="70103" y="194945"/>
                  </a:lnTo>
                  <a:lnTo>
                    <a:pt x="76200" y="179704"/>
                  </a:lnTo>
                  <a:lnTo>
                    <a:pt x="94487" y="149351"/>
                  </a:lnTo>
                  <a:lnTo>
                    <a:pt x="103631" y="137160"/>
                  </a:lnTo>
                  <a:lnTo>
                    <a:pt x="109727" y="121920"/>
                  </a:lnTo>
                  <a:lnTo>
                    <a:pt x="121792" y="106679"/>
                  </a:lnTo>
                  <a:lnTo>
                    <a:pt x="130937" y="94487"/>
                  </a:lnTo>
                  <a:lnTo>
                    <a:pt x="143128" y="82296"/>
                  </a:lnTo>
                  <a:lnTo>
                    <a:pt x="152272" y="70103"/>
                  </a:lnTo>
                  <a:lnTo>
                    <a:pt x="164464" y="54863"/>
                  </a:lnTo>
                  <a:lnTo>
                    <a:pt x="176656" y="42672"/>
                  </a:lnTo>
                  <a:lnTo>
                    <a:pt x="185800" y="30479"/>
                  </a:lnTo>
                  <a:lnTo>
                    <a:pt x="197992" y="21336"/>
                  </a:lnTo>
                  <a:lnTo>
                    <a:pt x="213232" y="9144"/>
                  </a:lnTo>
                  <a:lnTo>
                    <a:pt x="222376" y="0"/>
                  </a:lnTo>
                </a:path>
              </a:pathLst>
            </a:custGeom>
            <a:ln w="12192">
              <a:solidFill>
                <a:srgbClr val="081C5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368044" y="4518786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FFCC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22322" y="4518786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FFCC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240151" y="5174996"/>
            <a:ext cx="86360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MINUS</a:t>
            </a:r>
            <a:endParaRPr sz="2200">
              <a:latin typeface="Courier New"/>
              <a:cs typeface="Courier New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77240" y="4815840"/>
            <a:ext cx="2216150" cy="1332230"/>
            <a:chOff x="777240" y="4815840"/>
            <a:chExt cx="2216150" cy="1332230"/>
          </a:xfrm>
        </p:grpSpPr>
        <p:sp>
          <p:nvSpPr>
            <p:cNvPr id="32" name="object 32"/>
            <p:cNvSpPr/>
            <p:nvPr/>
          </p:nvSpPr>
          <p:spPr>
            <a:xfrm>
              <a:off x="783336" y="4821936"/>
              <a:ext cx="1280160" cy="1310640"/>
            </a:xfrm>
            <a:custGeom>
              <a:avLst/>
              <a:gdLst/>
              <a:ahLst/>
              <a:cxnLst/>
              <a:rect l="l" t="t" r="r" b="b"/>
              <a:pathLst>
                <a:path w="1280160" h="1310639">
                  <a:moveTo>
                    <a:pt x="640080" y="0"/>
                  </a:moveTo>
                  <a:lnTo>
                    <a:pt x="592327" y="1777"/>
                  </a:lnTo>
                  <a:lnTo>
                    <a:pt x="545592" y="7112"/>
                  </a:lnTo>
                  <a:lnTo>
                    <a:pt x="499872" y="15747"/>
                  </a:lnTo>
                  <a:lnTo>
                    <a:pt x="455282" y="27812"/>
                  </a:lnTo>
                  <a:lnTo>
                    <a:pt x="412076" y="42799"/>
                  </a:lnTo>
                  <a:lnTo>
                    <a:pt x="370319" y="60959"/>
                  </a:lnTo>
                  <a:lnTo>
                    <a:pt x="330123" y="81914"/>
                  </a:lnTo>
                  <a:lnTo>
                    <a:pt x="291630" y="105663"/>
                  </a:lnTo>
                  <a:lnTo>
                    <a:pt x="254952" y="131952"/>
                  </a:lnTo>
                  <a:lnTo>
                    <a:pt x="220217" y="160781"/>
                  </a:lnTo>
                  <a:lnTo>
                    <a:pt x="187540" y="192024"/>
                  </a:lnTo>
                  <a:lnTo>
                    <a:pt x="157060" y="225425"/>
                  </a:lnTo>
                  <a:lnTo>
                    <a:pt x="128892" y="260984"/>
                  </a:lnTo>
                  <a:lnTo>
                    <a:pt x="103162" y="298576"/>
                  </a:lnTo>
                  <a:lnTo>
                    <a:pt x="79997" y="337946"/>
                  </a:lnTo>
                  <a:lnTo>
                    <a:pt x="59524" y="379094"/>
                  </a:lnTo>
                  <a:lnTo>
                    <a:pt x="41846" y="421894"/>
                  </a:lnTo>
                  <a:lnTo>
                    <a:pt x="27114" y="466089"/>
                  </a:lnTo>
                  <a:lnTo>
                    <a:pt x="15443" y="511682"/>
                  </a:lnTo>
                  <a:lnTo>
                    <a:pt x="6946" y="558545"/>
                  </a:lnTo>
                  <a:lnTo>
                    <a:pt x="1752" y="606425"/>
                  </a:lnTo>
                  <a:lnTo>
                    <a:pt x="0" y="655319"/>
                  </a:lnTo>
                  <a:lnTo>
                    <a:pt x="1752" y="704214"/>
                  </a:lnTo>
                  <a:lnTo>
                    <a:pt x="6946" y="752094"/>
                  </a:lnTo>
                  <a:lnTo>
                    <a:pt x="15443" y="798931"/>
                  </a:lnTo>
                  <a:lnTo>
                    <a:pt x="27114" y="844511"/>
                  </a:lnTo>
                  <a:lnTo>
                    <a:pt x="41846" y="888745"/>
                  </a:lnTo>
                  <a:lnTo>
                    <a:pt x="59524" y="931506"/>
                  </a:lnTo>
                  <a:lnTo>
                    <a:pt x="79997" y="972654"/>
                  </a:lnTo>
                  <a:lnTo>
                    <a:pt x="103162" y="1012063"/>
                  </a:lnTo>
                  <a:lnTo>
                    <a:pt x="128892" y="1049616"/>
                  </a:lnTo>
                  <a:lnTo>
                    <a:pt x="157060" y="1085176"/>
                  </a:lnTo>
                  <a:lnTo>
                    <a:pt x="187540" y="1118628"/>
                  </a:lnTo>
                  <a:lnTo>
                    <a:pt x="220217" y="1149832"/>
                  </a:lnTo>
                  <a:lnTo>
                    <a:pt x="254952" y="1178674"/>
                  </a:lnTo>
                  <a:lnTo>
                    <a:pt x="291630" y="1205014"/>
                  </a:lnTo>
                  <a:lnTo>
                    <a:pt x="330123" y="1228737"/>
                  </a:lnTo>
                  <a:lnTo>
                    <a:pt x="370319" y="1249705"/>
                  </a:lnTo>
                  <a:lnTo>
                    <a:pt x="412076" y="1267790"/>
                  </a:lnTo>
                  <a:lnTo>
                    <a:pt x="455282" y="1282877"/>
                  </a:lnTo>
                  <a:lnTo>
                    <a:pt x="499872" y="1294828"/>
                  </a:lnTo>
                  <a:lnTo>
                    <a:pt x="545592" y="1303527"/>
                  </a:lnTo>
                  <a:lnTo>
                    <a:pt x="592327" y="1308836"/>
                  </a:lnTo>
                  <a:lnTo>
                    <a:pt x="640080" y="1310639"/>
                  </a:lnTo>
                  <a:lnTo>
                    <a:pt x="687832" y="1308836"/>
                  </a:lnTo>
                  <a:lnTo>
                    <a:pt x="734568" y="1303527"/>
                  </a:lnTo>
                  <a:lnTo>
                    <a:pt x="780288" y="1294828"/>
                  </a:lnTo>
                  <a:lnTo>
                    <a:pt x="824864" y="1282877"/>
                  </a:lnTo>
                  <a:lnTo>
                    <a:pt x="868044" y="1267790"/>
                  </a:lnTo>
                  <a:lnTo>
                    <a:pt x="909827" y="1249705"/>
                  </a:lnTo>
                  <a:lnTo>
                    <a:pt x="950087" y="1228737"/>
                  </a:lnTo>
                  <a:lnTo>
                    <a:pt x="988568" y="1205014"/>
                  </a:lnTo>
                  <a:lnTo>
                    <a:pt x="1025270" y="1178674"/>
                  </a:lnTo>
                  <a:lnTo>
                    <a:pt x="1059941" y="1149832"/>
                  </a:lnTo>
                  <a:lnTo>
                    <a:pt x="1092581" y="1118628"/>
                  </a:lnTo>
                  <a:lnTo>
                    <a:pt x="1123061" y="1085176"/>
                  </a:lnTo>
                  <a:lnTo>
                    <a:pt x="1151255" y="1049616"/>
                  </a:lnTo>
                  <a:lnTo>
                    <a:pt x="1177036" y="1012063"/>
                  </a:lnTo>
                  <a:lnTo>
                    <a:pt x="1200150" y="972654"/>
                  </a:lnTo>
                  <a:lnTo>
                    <a:pt x="1220596" y="931506"/>
                  </a:lnTo>
                  <a:lnTo>
                    <a:pt x="1238250" y="888745"/>
                  </a:lnTo>
                  <a:lnTo>
                    <a:pt x="1252982" y="844511"/>
                  </a:lnTo>
                  <a:lnTo>
                    <a:pt x="1264665" y="798931"/>
                  </a:lnTo>
                  <a:lnTo>
                    <a:pt x="1273175" y="752094"/>
                  </a:lnTo>
                  <a:lnTo>
                    <a:pt x="1278382" y="704214"/>
                  </a:lnTo>
                  <a:lnTo>
                    <a:pt x="1280159" y="655319"/>
                  </a:lnTo>
                  <a:lnTo>
                    <a:pt x="1278382" y="606425"/>
                  </a:lnTo>
                  <a:lnTo>
                    <a:pt x="1273175" y="558545"/>
                  </a:lnTo>
                  <a:lnTo>
                    <a:pt x="1264665" y="511682"/>
                  </a:lnTo>
                  <a:lnTo>
                    <a:pt x="1252982" y="466089"/>
                  </a:lnTo>
                  <a:lnTo>
                    <a:pt x="1238250" y="421894"/>
                  </a:lnTo>
                  <a:lnTo>
                    <a:pt x="1220596" y="379094"/>
                  </a:lnTo>
                  <a:lnTo>
                    <a:pt x="1200150" y="337946"/>
                  </a:lnTo>
                  <a:lnTo>
                    <a:pt x="1177036" y="298576"/>
                  </a:lnTo>
                  <a:lnTo>
                    <a:pt x="1151255" y="260984"/>
                  </a:lnTo>
                  <a:lnTo>
                    <a:pt x="1123061" y="225425"/>
                  </a:lnTo>
                  <a:lnTo>
                    <a:pt x="1092581" y="192024"/>
                  </a:lnTo>
                  <a:lnTo>
                    <a:pt x="1059941" y="160781"/>
                  </a:lnTo>
                  <a:lnTo>
                    <a:pt x="1025270" y="131952"/>
                  </a:lnTo>
                  <a:lnTo>
                    <a:pt x="988568" y="105663"/>
                  </a:lnTo>
                  <a:lnTo>
                    <a:pt x="950087" y="81914"/>
                  </a:lnTo>
                  <a:lnTo>
                    <a:pt x="909827" y="60959"/>
                  </a:lnTo>
                  <a:lnTo>
                    <a:pt x="868044" y="42799"/>
                  </a:lnTo>
                  <a:lnTo>
                    <a:pt x="824864" y="27812"/>
                  </a:lnTo>
                  <a:lnTo>
                    <a:pt x="780288" y="15747"/>
                  </a:lnTo>
                  <a:lnTo>
                    <a:pt x="734568" y="7112"/>
                  </a:lnTo>
                  <a:lnTo>
                    <a:pt x="687832" y="1777"/>
                  </a:lnTo>
                  <a:lnTo>
                    <a:pt x="64008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83336" y="4821936"/>
              <a:ext cx="1280160" cy="1310640"/>
            </a:xfrm>
            <a:custGeom>
              <a:avLst/>
              <a:gdLst/>
              <a:ahLst/>
              <a:cxnLst/>
              <a:rect l="l" t="t" r="r" b="b"/>
              <a:pathLst>
                <a:path w="1280160" h="1310639">
                  <a:moveTo>
                    <a:pt x="1280159" y="655319"/>
                  </a:moveTo>
                  <a:lnTo>
                    <a:pt x="1278382" y="606425"/>
                  </a:lnTo>
                  <a:lnTo>
                    <a:pt x="1273175" y="558545"/>
                  </a:lnTo>
                  <a:lnTo>
                    <a:pt x="1264665" y="511682"/>
                  </a:lnTo>
                  <a:lnTo>
                    <a:pt x="1252982" y="466089"/>
                  </a:lnTo>
                  <a:lnTo>
                    <a:pt x="1238250" y="421894"/>
                  </a:lnTo>
                  <a:lnTo>
                    <a:pt x="1220596" y="379094"/>
                  </a:lnTo>
                  <a:lnTo>
                    <a:pt x="1200150" y="337946"/>
                  </a:lnTo>
                  <a:lnTo>
                    <a:pt x="1177036" y="298576"/>
                  </a:lnTo>
                  <a:lnTo>
                    <a:pt x="1151255" y="260984"/>
                  </a:lnTo>
                  <a:lnTo>
                    <a:pt x="1123061" y="225425"/>
                  </a:lnTo>
                  <a:lnTo>
                    <a:pt x="1092581" y="192024"/>
                  </a:lnTo>
                  <a:lnTo>
                    <a:pt x="1059941" y="160781"/>
                  </a:lnTo>
                  <a:lnTo>
                    <a:pt x="1025270" y="131952"/>
                  </a:lnTo>
                  <a:lnTo>
                    <a:pt x="988568" y="105663"/>
                  </a:lnTo>
                  <a:lnTo>
                    <a:pt x="950087" y="81914"/>
                  </a:lnTo>
                  <a:lnTo>
                    <a:pt x="909827" y="60959"/>
                  </a:lnTo>
                  <a:lnTo>
                    <a:pt x="868044" y="42799"/>
                  </a:lnTo>
                  <a:lnTo>
                    <a:pt x="824864" y="27812"/>
                  </a:lnTo>
                  <a:lnTo>
                    <a:pt x="780288" y="15747"/>
                  </a:lnTo>
                  <a:lnTo>
                    <a:pt x="734568" y="7112"/>
                  </a:lnTo>
                  <a:lnTo>
                    <a:pt x="687832" y="1777"/>
                  </a:lnTo>
                  <a:lnTo>
                    <a:pt x="640080" y="0"/>
                  </a:lnTo>
                  <a:lnTo>
                    <a:pt x="592327" y="1777"/>
                  </a:lnTo>
                  <a:lnTo>
                    <a:pt x="545592" y="7112"/>
                  </a:lnTo>
                  <a:lnTo>
                    <a:pt x="499872" y="15747"/>
                  </a:lnTo>
                  <a:lnTo>
                    <a:pt x="455282" y="27812"/>
                  </a:lnTo>
                  <a:lnTo>
                    <a:pt x="412076" y="42799"/>
                  </a:lnTo>
                  <a:lnTo>
                    <a:pt x="370319" y="60959"/>
                  </a:lnTo>
                  <a:lnTo>
                    <a:pt x="330123" y="81914"/>
                  </a:lnTo>
                  <a:lnTo>
                    <a:pt x="291630" y="105663"/>
                  </a:lnTo>
                  <a:lnTo>
                    <a:pt x="254952" y="131952"/>
                  </a:lnTo>
                  <a:lnTo>
                    <a:pt x="220217" y="160781"/>
                  </a:lnTo>
                  <a:lnTo>
                    <a:pt x="187540" y="192024"/>
                  </a:lnTo>
                  <a:lnTo>
                    <a:pt x="157060" y="225425"/>
                  </a:lnTo>
                  <a:lnTo>
                    <a:pt x="128892" y="260984"/>
                  </a:lnTo>
                  <a:lnTo>
                    <a:pt x="103162" y="298576"/>
                  </a:lnTo>
                  <a:lnTo>
                    <a:pt x="79997" y="337946"/>
                  </a:lnTo>
                  <a:lnTo>
                    <a:pt x="59524" y="379094"/>
                  </a:lnTo>
                  <a:lnTo>
                    <a:pt x="41846" y="421894"/>
                  </a:lnTo>
                  <a:lnTo>
                    <a:pt x="27114" y="466089"/>
                  </a:lnTo>
                  <a:lnTo>
                    <a:pt x="15443" y="511682"/>
                  </a:lnTo>
                  <a:lnTo>
                    <a:pt x="6946" y="558545"/>
                  </a:lnTo>
                  <a:lnTo>
                    <a:pt x="1752" y="606425"/>
                  </a:lnTo>
                  <a:lnTo>
                    <a:pt x="0" y="655319"/>
                  </a:lnTo>
                  <a:lnTo>
                    <a:pt x="1752" y="704214"/>
                  </a:lnTo>
                  <a:lnTo>
                    <a:pt x="6946" y="752094"/>
                  </a:lnTo>
                  <a:lnTo>
                    <a:pt x="15443" y="798931"/>
                  </a:lnTo>
                  <a:lnTo>
                    <a:pt x="27114" y="844511"/>
                  </a:lnTo>
                  <a:lnTo>
                    <a:pt x="41846" y="888745"/>
                  </a:lnTo>
                  <a:lnTo>
                    <a:pt x="59524" y="931506"/>
                  </a:lnTo>
                  <a:lnTo>
                    <a:pt x="79997" y="972654"/>
                  </a:lnTo>
                  <a:lnTo>
                    <a:pt x="103162" y="1012063"/>
                  </a:lnTo>
                  <a:lnTo>
                    <a:pt x="128892" y="1049616"/>
                  </a:lnTo>
                  <a:lnTo>
                    <a:pt x="157060" y="1085176"/>
                  </a:lnTo>
                  <a:lnTo>
                    <a:pt x="187540" y="1118628"/>
                  </a:lnTo>
                  <a:lnTo>
                    <a:pt x="220217" y="1149832"/>
                  </a:lnTo>
                  <a:lnTo>
                    <a:pt x="254952" y="1178674"/>
                  </a:lnTo>
                  <a:lnTo>
                    <a:pt x="291630" y="1205014"/>
                  </a:lnTo>
                  <a:lnTo>
                    <a:pt x="330123" y="1228737"/>
                  </a:lnTo>
                  <a:lnTo>
                    <a:pt x="370319" y="1249705"/>
                  </a:lnTo>
                  <a:lnTo>
                    <a:pt x="412076" y="1267790"/>
                  </a:lnTo>
                  <a:lnTo>
                    <a:pt x="455282" y="1282877"/>
                  </a:lnTo>
                  <a:lnTo>
                    <a:pt x="499872" y="1294828"/>
                  </a:lnTo>
                  <a:lnTo>
                    <a:pt x="545592" y="1303527"/>
                  </a:lnTo>
                  <a:lnTo>
                    <a:pt x="592327" y="1308836"/>
                  </a:lnTo>
                  <a:lnTo>
                    <a:pt x="640080" y="1310639"/>
                  </a:lnTo>
                  <a:lnTo>
                    <a:pt x="687832" y="1308836"/>
                  </a:lnTo>
                  <a:lnTo>
                    <a:pt x="734568" y="1303527"/>
                  </a:lnTo>
                  <a:lnTo>
                    <a:pt x="780288" y="1294828"/>
                  </a:lnTo>
                  <a:lnTo>
                    <a:pt x="824864" y="1282877"/>
                  </a:lnTo>
                  <a:lnTo>
                    <a:pt x="868044" y="1267790"/>
                  </a:lnTo>
                  <a:lnTo>
                    <a:pt x="909827" y="1249705"/>
                  </a:lnTo>
                  <a:lnTo>
                    <a:pt x="950087" y="1228737"/>
                  </a:lnTo>
                  <a:lnTo>
                    <a:pt x="988568" y="1205014"/>
                  </a:lnTo>
                  <a:lnTo>
                    <a:pt x="1025270" y="1178674"/>
                  </a:lnTo>
                  <a:lnTo>
                    <a:pt x="1059941" y="1149832"/>
                  </a:lnTo>
                  <a:lnTo>
                    <a:pt x="1092581" y="1118628"/>
                  </a:lnTo>
                  <a:lnTo>
                    <a:pt x="1123061" y="1085176"/>
                  </a:lnTo>
                  <a:lnTo>
                    <a:pt x="1151255" y="1049616"/>
                  </a:lnTo>
                  <a:lnTo>
                    <a:pt x="1177036" y="1012063"/>
                  </a:lnTo>
                  <a:lnTo>
                    <a:pt x="1200150" y="972654"/>
                  </a:lnTo>
                  <a:lnTo>
                    <a:pt x="1220596" y="931506"/>
                  </a:lnTo>
                  <a:lnTo>
                    <a:pt x="1238250" y="888745"/>
                  </a:lnTo>
                  <a:lnTo>
                    <a:pt x="1252982" y="844511"/>
                  </a:lnTo>
                  <a:lnTo>
                    <a:pt x="1264665" y="798931"/>
                  </a:lnTo>
                  <a:lnTo>
                    <a:pt x="1273175" y="752094"/>
                  </a:lnTo>
                  <a:lnTo>
                    <a:pt x="1278382" y="704214"/>
                  </a:lnTo>
                  <a:lnTo>
                    <a:pt x="1280159" y="65531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706879" y="4831080"/>
              <a:ext cx="1280160" cy="1310640"/>
            </a:xfrm>
            <a:custGeom>
              <a:avLst/>
              <a:gdLst/>
              <a:ahLst/>
              <a:cxnLst/>
              <a:rect l="l" t="t" r="r" b="b"/>
              <a:pathLst>
                <a:path w="1280160" h="1310639">
                  <a:moveTo>
                    <a:pt x="640080" y="0"/>
                  </a:moveTo>
                  <a:lnTo>
                    <a:pt x="592327" y="1778"/>
                  </a:lnTo>
                  <a:lnTo>
                    <a:pt x="545592" y="7112"/>
                  </a:lnTo>
                  <a:lnTo>
                    <a:pt x="499871" y="15748"/>
                  </a:lnTo>
                  <a:lnTo>
                    <a:pt x="455294" y="27813"/>
                  </a:lnTo>
                  <a:lnTo>
                    <a:pt x="412114" y="42799"/>
                  </a:lnTo>
                  <a:lnTo>
                    <a:pt x="370331" y="60960"/>
                  </a:lnTo>
                  <a:lnTo>
                    <a:pt x="330072" y="81915"/>
                  </a:lnTo>
                  <a:lnTo>
                    <a:pt x="291592" y="105664"/>
                  </a:lnTo>
                  <a:lnTo>
                    <a:pt x="254888" y="131953"/>
                  </a:lnTo>
                  <a:lnTo>
                    <a:pt x="220218" y="160782"/>
                  </a:lnTo>
                  <a:lnTo>
                    <a:pt x="187578" y="192024"/>
                  </a:lnTo>
                  <a:lnTo>
                    <a:pt x="157099" y="225425"/>
                  </a:lnTo>
                  <a:lnTo>
                    <a:pt x="128905" y="260985"/>
                  </a:lnTo>
                  <a:lnTo>
                    <a:pt x="103124" y="298577"/>
                  </a:lnTo>
                  <a:lnTo>
                    <a:pt x="80009" y="337947"/>
                  </a:lnTo>
                  <a:lnTo>
                    <a:pt x="59562" y="379095"/>
                  </a:lnTo>
                  <a:lnTo>
                    <a:pt x="41909" y="421894"/>
                  </a:lnTo>
                  <a:lnTo>
                    <a:pt x="27177" y="466090"/>
                  </a:lnTo>
                  <a:lnTo>
                    <a:pt x="15493" y="511683"/>
                  </a:lnTo>
                  <a:lnTo>
                    <a:pt x="6984" y="558546"/>
                  </a:lnTo>
                  <a:lnTo>
                    <a:pt x="1777" y="606425"/>
                  </a:lnTo>
                  <a:lnTo>
                    <a:pt x="0" y="655320"/>
                  </a:lnTo>
                  <a:lnTo>
                    <a:pt x="1777" y="704215"/>
                  </a:lnTo>
                  <a:lnTo>
                    <a:pt x="6984" y="752094"/>
                  </a:lnTo>
                  <a:lnTo>
                    <a:pt x="15493" y="798931"/>
                  </a:lnTo>
                  <a:lnTo>
                    <a:pt x="27177" y="844511"/>
                  </a:lnTo>
                  <a:lnTo>
                    <a:pt x="41909" y="888746"/>
                  </a:lnTo>
                  <a:lnTo>
                    <a:pt x="59562" y="931506"/>
                  </a:lnTo>
                  <a:lnTo>
                    <a:pt x="80009" y="972654"/>
                  </a:lnTo>
                  <a:lnTo>
                    <a:pt x="103124" y="1012063"/>
                  </a:lnTo>
                  <a:lnTo>
                    <a:pt x="128905" y="1049616"/>
                  </a:lnTo>
                  <a:lnTo>
                    <a:pt x="157099" y="1085176"/>
                  </a:lnTo>
                  <a:lnTo>
                    <a:pt x="187578" y="1118628"/>
                  </a:lnTo>
                  <a:lnTo>
                    <a:pt x="220218" y="1149832"/>
                  </a:lnTo>
                  <a:lnTo>
                    <a:pt x="254888" y="1178674"/>
                  </a:lnTo>
                  <a:lnTo>
                    <a:pt x="291592" y="1205014"/>
                  </a:lnTo>
                  <a:lnTo>
                    <a:pt x="330072" y="1228737"/>
                  </a:lnTo>
                  <a:lnTo>
                    <a:pt x="370331" y="1249705"/>
                  </a:lnTo>
                  <a:lnTo>
                    <a:pt x="412114" y="1267790"/>
                  </a:lnTo>
                  <a:lnTo>
                    <a:pt x="455294" y="1282877"/>
                  </a:lnTo>
                  <a:lnTo>
                    <a:pt x="499871" y="1294828"/>
                  </a:lnTo>
                  <a:lnTo>
                    <a:pt x="545592" y="1303528"/>
                  </a:lnTo>
                  <a:lnTo>
                    <a:pt x="592327" y="1308836"/>
                  </a:lnTo>
                  <a:lnTo>
                    <a:pt x="640080" y="1310640"/>
                  </a:lnTo>
                  <a:lnTo>
                    <a:pt x="687832" y="1308836"/>
                  </a:lnTo>
                  <a:lnTo>
                    <a:pt x="734568" y="1303528"/>
                  </a:lnTo>
                  <a:lnTo>
                    <a:pt x="780288" y="1294828"/>
                  </a:lnTo>
                  <a:lnTo>
                    <a:pt x="824864" y="1282877"/>
                  </a:lnTo>
                  <a:lnTo>
                    <a:pt x="868044" y="1267790"/>
                  </a:lnTo>
                  <a:lnTo>
                    <a:pt x="909827" y="1249705"/>
                  </a:lnTo>
                  <a:lnTo>
                    <a:pt x="950087" y="1228737"/>
                  </a:lnTo>
                  <a:lnTo>
                    <a:pt x="988568" y="1205014"/>
                  </a:lnTo>
                  <a:lnTo>
                    <a:pt x="1025270" y="1178674"/>
                  </a:lnTo>
                  <a:lnTo>
                    <a:pt x="1059942" y="1149832"/>
                  </a:lnTo>
                  <a:lnTo>
                    <a:pt x="1092581" y="1118628"/>
                  </a:lnTo>
                  <a:lnTo>
                    <a:pt x="1123061" y="1085176"/>
                  </a:lnTo>
                  <a:lnTo>
                    <a:pt x="1151255" y="1049616"/>
                  </a:lnTo>
                  <a:lnTo>
                    <a:pt x="1177036" y="1012063"/>
                  </a:lnTo>
                  <a:lnTo>
                    <a:pt x="1200150" y="972654"/>
                  </a:lnTo>
                  <a:lnTo>
                    <a:pt x="1220596" y="931506"/>
                  </a:lnTo>
                  <a:lnTo>
                    <a:pt x="1238250" y="888746"/>
                  </a:lnTo>
                  <a:lnTo>
                    <a:pt x="1252982" y="844511"/>
                  </a:lnTo>
                  <a:lnTo>
                    <a:pt x="1264665" y="798931"/>
                  </a:lnTo>
                  <a:lnTo>
                    <a:pt x="1273175" y="752094"/>
                  </a:lnTo>
                  <a:lnTo>
                    <a:pt x="1278382" y="704215"/>
                  </a:lnTo>
                  <a:lnTo>
                    <a:pt x="1280159" y="655320"/>
                  </a:lnTo>
                  <a:lnTo>
                    <a:pt x="1278382" y="606425"/>
                  </a:lnTo>
                  <a:lnTo>
                    <a:pt x="1273175" y="558546"/>
                  </a:lnTo>
                  <a:lnTo>
                    <a:pt x="1264665" y="511683"/>
                  </a:lnTo>
                  <a:lnTo>
                    <a:pt x="1252982" y="466090"/>
                  </a:lnTo>
                  <a:lnTo>
                    <a:pt x="1238250" y="421894"/>
                  </a:lnTo>
                  <a:lnTo>
                    <a:pt x="1220596" y="379095"/>
                  </a:lnTo>
                  <a:lnTo>
                    <a:pt x="1200150" y="337947"/>
                  </a:lnTo>
                  <a:lnTo>
                    <a:pt x="1177036" y="298577"/>
                  </a:lnTo>
                  <a:lnTo>
                    <a:pt x="1151255" y="260985"/>
                  </a:lnTo>
                  <a:lnTo>
                    <a:pt x="1123061" y="225425"/>
                  </a:lnTo>
                  <a:lnTo>
                    <a:pt x="1092581" y="192024"/>
                  </a:lnTo>
                  <a:lnTo>
                    <a:pt x="1059942" y="160782"/>
                  </a:lnTo>
                  <a:lnTo>
                    <a:pt x="1025270" y="131953"/>
                  </a:lnTo>
                  <a:lnTo>
                    <a:pt x="988568" y="105664"/>
                  </a:lnTo>
                  <a:lnTo>
                    <a:pt x="950087" y="81915"/>
                  </a:lnTo>
                  <a:lnTo>
                    <a:pt x="909827" y="60960"/>
                  </a:lnTo>
                  <a:lnTo>
                    <a:pt x="868044" y="42799"/>
                  </a:lnTo>
                  <a:lnTo>
                    <a:pt x="824864" y="27813"/>
                  </a:lnTo>
                  <a:lnTo>
                    <a:pt x="780288" y="15748"/>
                  </a:lnTo>
                  <a:lnTo>
                    <a:pt x="734568" y="7112"/>
                  </a:lnTo>
                  <a:lnTo>
                    <a:pt x="687832" y="1778"/>
                  </a:lnTo>
                  <a:lnTo>
                    <a:pt x="640080" y="0"/>
                  </a:lnTo>
                  <a:close/>
                </a:path>
              </a:pathLst>
            </a:custGeom>
            <a:solidFill>
              <a:srgbClr val="00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706879" y="4831080"/>
              <a:ext cx="1280160" cy="1310640"/>
            </a:xfrm>
            <a:custGeom>
              <a:avLst/>
              <a:gdLst/>
              <a:ahLst/>
              <a:cxnLst/>
              <a:rect l="l" t="t" r="r" b="b"/>
              <a:pathLst>
                <a:path w="1280160" h="1310639">
                  <a:moveTo>
                    <a:pt x="1280159" y="655320"/>
                  </a:moveTo>
                  <a:lnTo>
                    <a:pt x="1278382" y="606425"/>
                  </a:lnTo>
                  <a:lnTo>
                    <a:pt x="1273175" y="558546"/>
                  </a:lnTo>
                  <a:lnTo>
                    <a:pt x="1264665" y="511683"/>
                  </a:lnTo>
                  <a:lnTo>
                    <a:pt x="1252982" y="466090"/>
                  </a:lnTo>
                  <a:lnTo>
                    <a:pt x="1238250" y="421894"/>
                  </a:lnTo>
                  <a:lnTo>
                    <a:pt x="1220596" y="379095"/>
                  </a:lnTo>
                  <a:lnTo>
                    <a:pt x="1200150" y="337947"/>
                  </a:lnTo>
                  <a:lnTo>
                    <a:pt x="1177036" y="298577"/>
                  </a:lnTo>
                  <a:lnTo>
                    <a:pt x="1151255" y="260985"/>
                  </a:lnTo>
                  <a:lnTo>
                    <a:pt x="1123061" y="225425"/>
                  </a:lnTo>
                  <a:lnTo>
                    <a:pt x="1092581" y="192024"/>
                  </a:lnTo>
                  <a:lnTo>
                    <a:pt x="1059942" y="160782"/>
                  </a:lnTo>
                  <a:lnTo>
                    <a:pt x="1025270" y="131953"/>
                  </a:lnTo>
                  <a:lnTo>
                    <a:pt x="988568" y="105664"/>
                  </a:lnTo>
                  <a:lnTo>
                    <a:pt x="950087" y="81915"/>
                  </a:lnTo>
                  <a:lnTo>
                    <a:pt x="909827" y="60960"/>
                  </a:lnTo>
                  <a:lnTo>
                    <a:pt x="868044" y="42799"/>
                  </a:lnTo>
                  <a:lnTo>
                    <a:pt x="824864" y="27813"/>
                  </a:lnTo>
                  <a:lnTo>
                    <a:pt x="780288" y="15748"/>
                  </a:lnTo>
                  <a:lnTo>
                    <a:pt x="734568" y="7112"/>
                  </a:lnTo>
                  <a:lnTo>
                    <a:pt x="687832" y="1778"/>
                  </a:lnTo>
                  <a:lnTo>
                    <a:pt x="640080" y="0"/>
                  </a:lnTo>
                  <a:lnTo>
                    <a:pt x="592327" y="1778"/>
                  </a:lnTo>
                  <a:lnTo>
                    <a:pt x="545592" y="7112"/>
                  </a:lnTo>
                  <a:lnTo>
                    <a:pt x="499871" y="15748"/>
                  </a:lnTo>
                  <a:lnTo>
                    <a:pt x="455294" y="27813"/>
                  </a:lnTo>
                  <a:lnTo>
                    <a:pt x="412114" y="42799"/>
                  </a:lnTo>
                  <a:lnTo>
                    <a:pt x="370331" y="60960"/>
                  </a:lnTo>
                  <a:lnTo>
                    <a:pt x="330072" y="81915"/>
                  </a:lnTo>
                  <a:lnTo>
                    <a:pt x="291592" y="105664"/>
                  </a:lnTo>
                  <a:lnTo>
                    <a:pt x="254888" y="131953"/>
                  </a:lnTo>
                  <a:lnTo>
                    <a:pt x="220218" y="160782"/>
                  </a:lnTo>
                  <a:lnTo>
                    <a:pt x="187578" y="192024"/>
                  </a:lnTo>
                  <a:lnTo>
                    <a:pt x="157099" y="225425"/>
                  </a:lnTo>
                  <a:lnTo>
                    <a:pt x="128905" y="260985"/>
                  </a:lnTo>
                  <a:lnTo>
                    <a:pt x="103124" y="298577"/>
                  </a:lnTo>
                  <a:lnTo>
                    <a:pt x="80009" y="337947"/>
                  </a:lnTo>
                  <a:lnTo>
                    <a:pt x="59562" y="379095"/>
                  </a:lnTo>
                  <a:lnTo>
                    <a:pt x="41909" y="421894"/>
                  </a:lnTo>
                  <a:lnTo>
                    <a:pt x="27177" y="466090"/>
                  </a:lnTo>
                  <a:lnTo>
                    <a:pt x="15493" y="511683"/>
                  </a:lnTo>
                  <a:lnTo>
                    <a:pt x="6984" y="558546"/>
                  </a:lnTo>
                  <a:lnTo>
                    <a:pt x="1777" y="606425"/>
                  </a:lnTo>
                  <a:lnTo>
                    <a:pt x="0" y="655320"/>
                  </a:lnTo>
                  <a:lnTo>
                    <a:pt x="1777" y="704215"/>
                  </a:lnTo>
                  <a:lnTo>
                    <a:pt x="6984" y="752094"/>
                  </a:lnTo>
                  <a:lnTo>
                    <a:pt x="15493" y="798931"/>
                  </a:lnTo>
                  <a:lnTo>
                    <a:pt x="27177" y="844511"/>
                  </a:lnTo>
                  <a:lnTo>
                    <a:pt x="41909" y="888746"/>
                  </a:lnTo>
                  <a:lnTo>
                    <a:pt x="59562" y="931506"/>
                  </a:lnTo>
                  <a:lnTo>
                    <a:pt x="80009" y="972654"/>
                  </a:lnTo>
                  <a:lnTo>
                    <a:pt x="103124" y="1012063"/>
                  </a:lnTo>
                  <a:lnTo>
                    <a:pt x="128905" y="1049616"/>
                  </a:lnTo>
                  <a:lnTo>
                    <a:pt x="157099" y="1085176"/>
                  </a:lnTo>
                  <a:lnTo>
                    <a:pt x="187578" y="1118628"/>
                  </a:lnTo>
                  <a:lnTo>
                    <a:pt x="220218" y="1149832"/>
                  </a:lnTo>
                  <a:lnTo>
                    <a:pt x="254888" y="1178674"/>
                  </a:lnTo>
                  <a:lnTo>
                    <a:pt x="291592" y="1205014"/>
                  </a:lnTo>
                  <a:lnTo>
                    <a:pt x="330072" y="1228737"/>
                  </a:lnTo>
                  <a:lnTo>
                    <a:pt x="370331" y="1249705"/>
                  </a:lnTo>
                  <a:lnTo>
                    <a:pt x="412114" y="1267790"/>
                  </a:lnTo>
                  <a:lnTo>
                    <a:pt x="455294" y="1282877"/>
                  </a:lnTo>
                  <a:lnTo>
                    <a:pt x="499871" y="1294828"/>
                  </a:lnTo>
                  <a:lnTo>
                    <a:pt x="545592" y="1303528"/>
                  </a:lnTo>
                  <a:lnTo>
                    <a:pt x="592327" y="1308836"/>
                  </a:lnTo>
                  <a:lnTo>
                    <a:pt x="640080" y="1310640"/>
                  </a:lnTo>
                  <a:lnTo>
                    <a:pt x="687832" y="1308836"/>
                  </a:lnTo>
                  <a:lnTo>
                    <a:pt x="734568" y="1303528"/>
                  </a:lnTo>
                  <a:lnTo>
                    <a:pt x="780288" y="1294828"/>
                  </a:lnTo>
                  <a:lnTo>
                    <a:pt x="824864" y="1282877"/>
                  </a:lnTo>
                  <a:lnTo>
                    <a:pt x="868044" y="1267790"/>
                  </a:lnTo>
                  <a:lnTo>
                    <a:pt x="909827" y="1249705"/>
                  </a:lnTo>
                  <a:lnTo>
                    <a:pt x="950087" y="1228737"/>
                  </a:lnTo>
                  <a:lnTo>
                    <a:pt x="988568" y="1205014"/>
                  </a:lnTo>
                  <a:lnTo>
                    <a:pt x="1025270" y="1178674"/>
                  </a:lnTo>
                  <a:lnTo>
                    <a:pt x="1059942" y="1149832"/>
                  </a:lnTo>
                  <a:lnTo>
                    <a:pt x="1092581" y="1118628"/>
                  </a:lnTo>
                  <a:lnTo>
                    <a:pt x="1123061" y="1085176"/>
                  </a:lnTo>
                  <a:lnTo>
                    <a:pt x="1151255" y="1049616"/>
                  </a:lnTo>
                  <a:lnTo>
                    <a:pt x="1177036" y="1012063"/>
                  </a:lnTo>
                  <a:lnTo>
                    <a:pt x="1200150" y="972654"/>
                  </a:lnTo>
                  <a:lnTo>
                    <a:pt x="1220596" y="931506"/>
                  </a:lnTo>
                  <a:lnTo>
                    <a:pt x="1238250" y="888746"/>
                  </a:lnTo>
                  <a:lnTo>
                    <a:pt x="1252982" y="844511"/>
                  </a:lnTo>
                  <a:lnTo>
                    <a:pt x="1264665" y="798931"/>
                  </a:lnTo>
                  <a:lnTo>
                    <a:pt x="1273175" y="752094"/>
                  </a:lnTo>
                  <a:lnTo>
                    <a:pt x="1278382" y="704215"/>
                  </a:lnTo>
                  <a:lnTo>
                    <a:pt x="1280159" y="65532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15-</a:t>
            </a:r>
            <a:r>
              <a:rPr spc="-50" dirty="0"/>
              <a:t>3</a:t>
            </a:r>
          </a:p>
        </p:txBody>
      </p:sp>
    </p:spTree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314450">
              <a:lnSpc>
                <a:spcPct val="100000"/>
              </a:lnSpc>
              <a:spcBef>
                <a:spcPts val="110"/>
              </a:spcBef>
            </a:pPr>
            <a:r>
              <a:rPr dirty="0"/>
              <a:t>Tables</a:t>
            </a:r>
            <a:r>
              <a:rPr spc="-70" dirty="0"/>
              <a:t> </a:t>
            </a:r>
            <a:r>
              <a:rPr dirty="0"/>
              <a:t>Used</a:t>
            </a:r>
            <a:r>
              <a:rPr spc="-50" dirty="0"/>
              <a:t> </a:t>
            </a:r>
            <a:r>
              <a:rPr dirty="0"/>
              <a:t>in</a:t>
            </a:r>
            <a:r>
              <a:rPr spc="-40" dirty="0"/>
              <a:t> </a:t>
            </a:r>
            <a:r>
              <a:rPr dirty="0"/>
              <a:t>This</a:t>
            </a:r>
            <a:r>
              <a:rPr spc="-30" dirty="0"/>
              <a:t> </a:t>
            </a:r>
            <a:r>
              <a:rPr spc="-10" dirty="0"/>
              <a:t>Lesson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15-</a:t>
            </a:r>
            <a:r>
              <a:rPr spc="-50" dirty="0"/>
              <a:t>4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3211" y="1817319"/>
            <a:ext cx="7209155" cy="24999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tables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lesson 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are: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45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EMPLOYEES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Provides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details</a:t>
            </a:r>
            <a:r>
              <a:rPr sz="22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regarding</a:t>
            </a:r>
            <a:r>
              <a:rPr sz="22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ct val="100000"/>
              </a:lnSpc>
              <a:spcBef>
                <a:spcPts val="145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current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employees</a:t>
            </a:r>
            <a:endParaRPr sz="2200">
              <a:latin typeface="Arial"/>
              <a:cs typeface="Arial"/>
            </a:endParaRPr>
          </a:p>
          <a:p>
            <a:pPr marL="417830" marR="5080" indent="-405765">
              <a:lnSpc>
                <a:spcPct val="98800"/>
              </a:lnSpc>
              <a:spcBef>
                <a:spcPts val="51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JOB_HISTORY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22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Records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details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start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date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end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date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former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job,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job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identification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department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employee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switches</a:t>
            </a:r>
            <a:r>
              <a:rPr sz="22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jobs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56102" y="490804"/>
            <a:ext cx="3415029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The</a:t>
            </a:r>
            <a:r>
              <a:rPr spc="-25" dirty="0"/>
              <a:t> </a:t>
            </a:r>
            <a:r>
              <a:rPr spc="-10" dirty="0">
                <a:latin typeface="Courier New"/>
                <a:cs typeface="Courier New"/>
              </a:rPr>
              <a:t>UNION</a:t>
            </a:r>
            <a:r>
              <a:rPr spc="-1000" dirty="0">
                <a:latin typeface="Courier New"/>
                <a:cs typeface="Courier New"/>
              </a:rPr>
              <a:t> </a:t>
            </a:r>
            <a:r>
              <a:rPr spc="-10" dirty="0"/>
              <a:t>Operator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3211" y="5111622"/>
            <a:ext cx="7152005" cy="70040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85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UNION</a:t>
            </a:r>
            <a:r>
              <a:rPr sz="2200" b="1" spc="-6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operator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returns</a:t>
            </a:r>
            <a:r>
              <a:rPr sz="22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results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both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queries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after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eliminating</a:t>
            </a:r>
            <a:r>
              <a:rPr sz="22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duplications.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139695" y="1920239"/>
            <a:ext cx="5242560" cy="3041650"/>
            <a:chOff x="2139695" y="1920239"/>
            <a:chExt cx="5242560" cy="3041650"/>
          </a:xfrm>
        </p:grpSpPr>
        <p:sp>
          <p:nvSpPr>
            <p:cNvPr id="6" name="object 6"/>
            <p:cNvSpPr/>
            <p:nvPr/>
          </p:nvSpPr>
          <p:spPr>
            <a:xfrm>
              <a:off x="2145791" y="1926335"/>
              <a:ext cx="2871470" cy="3014345"/>
            </a:xfrm>
            <a:custGeom>
              <a:avLst/>
              <a:gdLst/>
              <a:ahLst/>
              <a:cxnLst/>
              <a:rect l="l" t="t" r="r" b="b"/>
              <a:pathLst>
                <a:path w="2871470" h="3014345">
                  <a:moveTo>
                    <a:pt x="1435481" y="0"/>
                  </a:moveTo>
                  <a:lnTo>
                    <a:pt x="1388109" y="762"/>
                  </a:lnTo>
                  <a:lnTo>
                    <a:pt x="1341120" y="3175"/>
                  </a:lnTo>
                  <a:lnTo>
                    <a:pt x="1294510" y="7238"/>
                  </a:lnTo>
                  <a:lnTo>
                    <a:pt x="1248409" y="12700"/>
                  </a:lnTo>
                  <a:lnTo>
                    <a:pt x="1202690" y="19685"/>
                  </a:lnTo>
                  <a:lnTo>
                    <a:pt x="1157478" y="28321"/>
                  </a:lnTo>
                  <a:lnTo>
                    <a:pt x="1112773" y="38226"/>
                  </a:lnTo>
                  <a:lnTo>
                    <a:pt x="1068577" y="49784"/>
                  </a:lnTo>
                  <a:lnTo>
                    <a:pt x="1025016" y="62611"/>
                  </a:lnTo>
                  <a:lnTo>
                    <a:pt x="981963" y="76835"/>
                  </a:lnTo>
                  <a:lnTo>
                    <a:pt x="939419" y="92455"/>
                  </a:lnTo>
                  <a:lnTo>
                    <a:pt x="897635" y="109474"/>
                  </a:lnTo>
                  <a:lnTo>
                    <a:pt x="856360" y="127762"/>
                  </a:lnTo>
                  <a:lnTo>
                    <a:pt x="815847" y="147447"/>
                  </a:lnTo>
                  <a:lnTo>
                    <a:pt x="775969" y="168275"/>
                  </a:lnTo>
                  <a:lnTo>
                    <a:pt x="736853" y="190373"/>
                  </a:lnTo>
                  <a:lnTo>
                    <a:pt x="698372" y="213740"/>
                  </a:lnTo>
                  <a:lnTo>
                    <a:pt x="660781" y="238251"/>
                  </a:lnTo>
                  <a:lnTo>
                    <a:pt x="623951" y="264033"/>
                  </a:lnTo>
                  <a:lnTo>
                    <a:pt x="587882" y="290829"/>
                  </a:lnTo>
                  <a:lnTo>
                    <a:pt x="552703" y="318897"/>
                  </a:lnTo>
                  <a:lnTo>
                    <a:pt x="518287" y="347979"/>
                  </a:lnTo>
                  <a:lnTo>
                    <a:pt x="484885" y="378078"/>
                  </a:lnTo>
                  <a:lnTo>
                    <a:pt x="452246" y="409321"/>
                  </a:lnTo>
                  <a:lnTo>
                    <a:pt x="420624" y="441578"/>
                  </a:lnTo>
                  <a:lnTo>
                    <a:pt x="389889" y="474725"/>
                  </a:lnTo>
                  <a:lnTo>
                    <a:pt x="360171" y="509015"/>
                  </a:lnTo>
                  <a:lnTo>
                    <a:pt x="331469" y="544067"/>
                  </a:lnTo>
                  <a:lnTo>
                    <a:pt x="303783" y="580136"/>
                  </a:lnTo>
                  <a:lnTo>
                    <a:pt x="277113" y="617219"/>
                  </a:lnTo>
                  <a:lnTo>
                    <a:pt x="251459" y="655065"/>
                  </a:lnTo>
                  <a:lnTo>
                    <a:pt x="226949" y="693674"/>
                  </a:lnTo>
                  <a:lnTo>
                    <a:pt x="203581" y="733171"/>
                  </a:lnTo>
                  <a:lnTo>
                    <a:pt x="181356" y="773556"/>
                  </a:lnTo>
                  <a:lnTo>
                    <a:pt x="160274" y="814577"/>
                  </a:lnTo>
                  <a:lnTo>
                    <a:pt x="140462" y="856488"/>
                  </a:lnTo>
                  <a:lnTo>
                    <a:pt x="121793" y="899033"/>
                  </a:lnTo>
                  <a:lnTo>
                    <a:pt x="104266" y="942339"/>
                  </a:lnTo>
                  <a:lnTo>
                    <a:pt x="88137" y="986281"/>
                  </a:lnTo>
                  <a:lnTo>
                    <a:pt x="73278" y="1030859"/>
                  </a:lnTo>
                  <a:lnTo>
                    <a:pt x="59689" y="1076071"/>
                  </a:lnTo>
                  <a:lnTo>
                    <a:pt x="47370" y="1121790"/>
                  </a:lnTo>
                  <a:lnTo>
                    <a:pt x="36449" y="1168273"/>
                  </a:lnTo>
                  <a:lnTo>
                    <a:pt x="26924" y="1215136"/>
                  </a:lnTo>
                  <a:lnTo>
                    <a:pt x="18795" y="1262634"/>
                  </a:lnTo>
                  <a:lnTo>
                    <a:pt x="12064" y="1310639"/>
                  </a:lnTo>
                  <a:lnTo>
                    <a:pt x="6857" y="1359027"/>
                  </a:lnTo>
                  <a:lnTo>
                    <a:pt x="3047" y="1407922"/>
                  </a:lnTo>
                  <a:lnTo>
                    <a:pt x="762" y="1457325"/>
                  </a:lnTo>
                  <a:lnTo>
                    <a:pt x="0" y="1506981"/>
                  </a:lnTo>
                  <a:lnTo>
                    <a:pt x="762" y="1556639"/>
                  </a:lnTo>
                  <a:lnTo>
                    <a:pt x="3047" y="1606041"/>
                  </a:lnTo>
                  <a:lnTo>
                    <a:pt x="6857" y="1654937"/>
                  </a:lnTo>
                  <a:lnTo>
                    <a:pt x="12064" y="1703324"/>
                  </a:lnTo>
                  <a:lnTo>
                    <a:pt x="18795" y="1751330"/>
                  </a:lnTo>
                  <a:lnTo>
                    <a:pt x="26924" y="1798827"/>
                  </a:lnTo>
                  <a:lnTo>
                    <a:pt x="36449" y="1845690"/>
                  </a:lnTo>
                  <a:lnTo>
                    <a:pt x="47370" y="1892172"/>
                  </a:lnTo>
                  <a:lnTo>
                    <a:pt x="59689" y="1937893"/>
                  </a:lnTo>
                  <a:lnTo>
                    <a:pt x="73278" y="1983105"/>
                  </a:lnTo>
                  <a:lnTo>
                    <a:pt x="88137" y="2027682"/>
                  </a:lnTo>
                  <a:lnTo>
                    <a:pt x="104266" y="2071624"/>
                  </a:lnTo>
                  <a:lnTo>
                    <a:pt x="121793" y="2114931"/>
                  </a:lnTo>
                  <a:lnTo>
                    <a:pt x="140462" y="2157476"/>
                  </a:lnTo>
                  <a:lnTo>
                    <a:pt x="160274" y="2199386"/>
                  </a:lnTo>
                  <a:lnTo>
                    <a:pt x="181356" y="2240407"/>
                  </a:lnTo>
                  <a:lnTo>
                    <a:pt x="203581" y="2280793"/>
                  </a:lnTo>
                  <a:lnTo>
                    <a:pt x="226949" y="2320290"/>
                  </a:lnTo>
                  <a:lnTo>
                    <a:pt x="251459" y="2358897"/>
                  </a:lnTo>
                  <a:lnTo>
                    <a:pt x="277113" y="2396744"/>
                  </a:lnTo>
                  <a:lnTo>
                    <a:pt x="303783" y="2433828"/>
                  </a:lnTo>
                  <a:lnTo>
                    <a:pt x="331469" y="2469896"/>
                  </a:lnTo>
                  <a:lnTo>
                    <a:pt x="360171" y="2504947"/>
                  </a:lnTo>
                  <a:lnTo>
                    <a:pt x="389889" y="2539238"/>
                  </a:lnTo>
                  <a:lnTo>
                    <a:pt x="420624" y="2572385"/>
                  </a:lnTo>
                  <a:lnTo>
                    <a:pt x="452246" y="2604643"/>
                  </a:lnTo>
                  <a:lnTo>
                    <a:pt x="484885" y="2635885"/>
                  </a:lnTo>
                  <a:lnTo>
                    <a:pt x="518287" y="2665984"/>
                  </a:lnTo>
                  <a:lnTo>
                    <a:pt x="552703" y="2695066"/>
                  </a:lnTo>
                  <a:lnTo>
                    <a:pt x="587882" y="2723134"/>
                  </a:lnTo>
                  <a:lnTo>
                    <a:pt x="623951" y="2749931"/>
                  </a:lnTo>
                  <a:lnTo>
                    <a:pt x="660781" y="2775712"/>
                  </a:lnTo>
                  <a:lnTo>
                    <a:pt x="698372" y="2800222"/>
                  </a:lnTo>
                  <a:lnTo>
                    <a:pt x="736853" y="2823591"/>
                  </a:lnTo>
                  <a:lnTo>
                    <a:pt x="775969" y="2845689"/>
                  </a:lnTo>
                  <a:lnTo>
                    <a:pt x="815847" y="2866516"/>
                  </a:lnTo>
                  <a:lnTo>
                    <a:pt x="856360" y="2886202"/>
                  </a:lnTo>
                  <a:lnTo>
                    <a:pt x="897635" y="2904490"/>
                  </a:lnTo>
                  <a:lnTo>
                    <a:pt x="939419" y="2921508"/>
                  </a:lnTo>
                  <a:lnTo>
                    <a:pt x="981963" y="2937129"/>
                  </a:lnTo>
                  <a:lnTo>
                    <a:pt x="1025016" y="2951353"/>
                  </a:lnTo>
                  <a:lnTo>
                    <a:pt x="1068577" y="2964180"/>
                  </a:lnTo>
                  <a:lnTo>
                    <a:pt x="1112773" y="2975737"/>
                  </a:lnTo>
                  <a:lnTo>
                    <a:pt x="1157478" y="2985643"/>
                  </a:lnTo>
                  <a:lnTo>
                    <a:pt x="1202690" y="2994279"/>
                  </a:lnTo>
                  <a:lnTo>
                    <a:pt x="1248409" y="3001264"/>
                  </a:lnTo>
                  <a:lnTo>
                    <a:pt x="1294510" y="3006725"/>
                  </a:lnTo>
                  <a:lnTo>
                    <a:pt x="1341120" y="3010789"/>
                  </a:lnTo>
                  <a:lnTo>
                    <a:pt x="1388109" y="3013202"/>
                  </a:lnTo>
                  <a:lnTo>
                    <a:pt x="1435481" y="3013964"/>
                  </a:lnTo>
                  <a:lnTo>
                    <a:pt x="1482852" y="3013202"/>
                  </a:lnTo>
                  <a:lnTo>
                    <a:pt x="1529842" y="3010789"/>
                  </a:lnTo>
                  <a:lnTo>
                    <a:pt x="1576450" y="3006725"/>
                  </a:lnTo>
                  <a:lnTo>
                    <a:pt x="1622552" y="3001264"/>
                  </a:lnTo>
                  <a:lnTo>
                    <a:pt x="1668271" y="2994279"/>
                  </a:lnTo>
                  <a:lnTo>
                    <a:pt x="1713483" y="2985643"/>
                  </a:lnTo>
                  <a:lnTo>
                    <a:pt x="1758187" y="2975737"/>
                  </a:lnTo>
                  <a:lnTo>
                    <a:pt x="1802383" y="2964180"/>
                  </a:lnTo>
                  <a:lnTo>
                    <a:pt x="1845945" y="2951353"/>
                  </a:lnTo>
                  <a:lnTo>
                    <a:pt x="1888997" y="2937129"/>
                  </a:lnTo>
                  <a:lnTo>
                    <a:pt x="1931543" y="2921508"/>
                  </a:lnTo>
                  <a:lnTo>
                    <a:pt x="1973325" y="2904490"/>
                  </a:lnTo>
                  <a:lnTo>
                    <a:pt x="2014600" y="2886202"/>
                  </a:lnTo>
                  <a:lnTo>
                    <a:pt x="2055113" y="2866516"/>
                  </a:lnTo>
                  <a:lnTo>
                    <a:pt x="2094992" y="2845689"/>
                  </a:lnTo>
                  <a:lnTo>
                    <a:pt x="2134108" y="2823591"/>
                  </a:lnTo>
                  <a:lnTo>
                    <a:pt x="2172588" y="2800222"/>
                  </a:lnTo>
                  <a:lnTo>
                    <a:pt x="2210181" y="2775712"/>
                  </a:lnTo>
                  <a:lnTo>
                    <a:pt x="2247010" y="2749931"/>
                  </a:lnTo>
                  <a:lnTo>
                    <a:pt x="2283079" y="2723134"/>
                  </a:lnTo>
                  <a:lnTo>
                    <a:pt x="2318258" y="2695066"/>
                  </a:lnTo>
                  <a:lnTo>
                    <a:pt x="2352674" y="2665984"/>
                  </a:lnTo>
                  <a:lnTo>
                    <a:pt x="2386075" y="2635885"/>
                  </a:lnTo>
                  <a:lnTo>
                    <a:pt x="2418715" y="2604643"/>
                  </a:lnTo>
                  <a:lnTo>
                    <a:pt x="2450337" y="2572385"/>
                  </a:lnTo>
                  <a:lnTo>
                    <a:pt x="2481072" y="2539238"/>
                  </a:lnTo>
                  <a:lnTo>
                    <a:pt x="2510790" y="2504947"/>
                  </a:lnTo>
                  <a:lnTo>
                    <a:pt x="2539492" y="2469896"/>
                  </a:lnTo>
                  <a:lnTo>
                    <a:pt x="2567178" y="2433828"/>
                  </a:lnTo>
                  <a:lnTo>
                    <a:pt x="2593847" y="2396744"/>
                  </a:lnTo>
                  <a:lnTo>
                    <a:pt x="2619502" y="2358897"/>
                  </a:lnTo>
                  <a:lnTo>
                    <a:pt x="2644012" y="2320290"/>
                  </a:lnTo>
                  <a:lnTo>
                    <a:pt x="2667381" y="2280793"/>
                  </a:lnTo>
                  <a:lnTo>
                    <a:pt x="2689606" y="2240407"/>
                  </a:lnTo>
                  <a:lnTo>
                    <a:pt x="2710687" y="2199386"/>
                  </a:lnTo>
                  <a:lnTo>
                    <a:pt x="2730499" y="2157476"/>
                  </a:lnTo>
                  <a:lnTo>
                    <a:pt x="2749169" y="2114931"/>
                  </a:lnTo>
                  <a:lnTo>
                    <a:pt x="2766695" y="2071624"/>
                  </a:lnTo>
                  <a:lnTo>
                    <a:pt x="2782823" y="2027682"/>
                  </a:lnTo>
                  <a:lnTo>
                    <a:pt x="2797683" y="1983105"/>
                  </a:lnTo>
                  <a:lnTo>
                    <a:pt x="2811272" y="1937893"/>
                  </a:lnTo>
                  <a:lnTo>
                    <a:pt x="2823591" y="1892172"/>
                  </a:lnTo>
                  <a:lnTo>
                    <a:pt x="2834512" y="1845690"/>
                  </a:lnTo>
                  <a:lnTo>
                    <a:pt x="2844037" y="1798827"/>
                  </a:lnTo>
                  <a:lnTo>
                    <a:pt x="2852166" y="1751330"/>
                  </a:lnTo>
                  <a:lnTo>
                    <a:pt x="2858897" y="1703324"/>
                  </a:lnTo>
                  <a:lnTo>
                    <a:pt x="2864104" y="1654937"/>
                  </a:lnTo>
                  <a:lnTo>
                    <a:pt x="2867913" y="1606041"/>
                  </a:lnTo>
                  <a:lnTo>
                    <a:pt x="2870199" y="1556639"/>
                  </a:lnTo>
                  <a:lnTo>
                    <a:pt x="2870961" y="1505458"/>
                  </a:lnTo>
                  <a:lnTo>
                    <a:pt x="2870199" y="1455801"/>
                  </a:lnTo>
                  <a:lnTo>
                    <a:pt x="2867913" y="1406652"/>
                  </a:lnTo>
                  <a:lnTo>
                    <a:pt x="2864104" y="1357756"/>
                  </a:lnTo>
                  <a:lnTo>
                    <a:pt x="2858897" y="1309369"/>
                  </a:lnTo>
                  <a:lnTo>
                    <a:pt x="2852166" y="1261490"/>
                  </a:lnTo>
                  <a:lnTo>
                    <a:pt x="2844037" y="1214119"/>
                  </a:lnTo>
                  <a:lnTo>
                    <a:pt x="2834512" y="1167256"/>
                  </a:lnTo>
                  <a:lnTo>
                    <a:pt x="2823591" y="1120902"/>
                  </a:lnTo>
                  <a:lnTo>
                    <a:pt x="2811272" y="1075181"/>
                  </a:lnTo>
                  <a:lnTo>
                    <a:pt x="2797683" y="1030097"/>
                  </a:lnTo>
                  <a:lnTo>
                    <a:pt x="2782823" y="985519"/>
                  </a:lnTo>
                  <a:lnTo>
                    <a:pt x="2766695" y="941577"/>
                  </a:lnTo>
                  <a:lnTo>
                    <a:pt x="2749169" y="898398"/>
                  </a:lnTo>
                  <a:lnTo>
                    <a:pt x="2730499" y="855852"/>
                  </a:lnTo>
                  <a:lnTo>
                    <a:pt x="2710687" y="814069"/>
                  </a:lnTo>
                  <a:lnTo>
                    <a:pt x="2689606" y="773049"/>
                  </a:lnTo>
                  <a:lnTo>
                    <a:pt x="2667381" y="732789"/>
                  </a:lnTo>
                  <a:lnTo>
                    <a:pt x="2644012" y="693292"/>
                  </a:lnTo>
                  <a:lnTo>
                    <a:pt x="2619502" y="654685"/>
                  </a:lnTo>
                  <a:lnTo>
                    <a:pt x="2593847" y="616838"/>
                  </a:lnTo>
                  <a:lnTo>
                    <a:pt x="2567178" y="579881"/>
                  </a:lnTo>
                  <a:lnTo>
                    <a:pt x="2539492" y="543813"/>
                  </a:lnTo>
                  <a:lnTo>
                    <a:pt x="2510790" y="508762"/>
                  </a:lnTo>
                  <a:lnTo>
                    <a:pt x="2481072" y="474599"/>
                  </a:lnTo>
                  <a:lnTo>
                    <a:pt x="2450337" y="441325"/>
                  </a:lnTo>
                  <a:lnTo>
                    <a:pt x="2418715" y="409193"/>
                  </a:lnTo>
                  <a:lnTo>
                    <a:pt x="2386075" y="377951"/>
                  </a:lnTo>
                  <a:lnTo>
                    <a:pt x="2352674" y="347852"/>
                  </a:lnTo>
                  <a:lnTo>
                    <a:pt x="2318258" y="318769"/>
                  </a:lnTo>
                  <a:lnTo>
                    <a:pt x="2283079" y="290829"/>
                  </a:lnTo>
                  <a:lnTo>
                    <a:pt x="2247010" y="263905"/>
                  </a:lnTo>
                  <a:lnTo>
                    <a:pt x="2210181" y="238251"/>
                  </a:lnTo>
                  <a:lnTo>
                    <a:pt x="2172588" y="213740"/>
                  </a:lnTo>
                  <a:lnTo>
                    <a:pt x="2134108" y="190373"/>
                  </a:lnTo>
                  <a:lnTo>
                    <a:pt x="2094992" y="168275"/>
                  </a:lnTo>
                  <a:lnTo>
                    <a:pt x="2055113" y="147319"/>
                  </a:lnTo>
                  <a:lnTo>
                    <a:pt x="2014600" y="127762"/>
                  </a:lnTo>
                  <a:lnTo>
                    <a:pt x="1973325" y="109474"/>
                  </a:lnTo>
                  <a:lnTo>
                    <a:pt x="1931543" y="92455"/>
                  </a:lnTo>
                  <a:lnTo>
                    <a:pt x="1888997" y="76835"/>
                  </a:lnTo>
                  <a:lnTo>
                    <a:pt x="1845945" y="62611"/>
                  </a:lnTo>
                  <a:lnTo>
                    <a:pt x="1802383" y="49656"/>
                  </a:lnTo>
                  <a:lnTo>
                    <a:pt x="1758187" y="38226"/>
                  </a:lnTo>
                  <a:lnTo>
                    <a:pt x="1713483" y="28321"/>
                  </a:lnTo>
                  <a:lnTo>
                    <a:pt x="1668271" y="19685"/>
                  </a:lnTo>
                  <a:lnTo>
                    <a:pt x="1622552" y="12700"/>
                  </a:lnTo>
                  <a:lnTo>
                    <a:pt x="1576450" y="7238"/>
                  </a:lnTo>
                  <a:lnTo>
                    <a:pt x="1529842" y="3175"/>
                  </a:lnTo>
                  <a:lnTo>
                    <a:pt x="1482852" y="762"/>
                  </a:lnTo>
                  <a:lnTo>
                    <a:pt x="1435481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45791" y="1926335"/>
              <a:ext cx="2871470" cy="3014345"/>
            </a:xfrm>
            <a:custGeom>
              <a:avLst/>
              <a:gdLst/>
              <a:ahLst/>
              <a:cxnLst/>
              <a:rect l="l" t="t" r="r" b="b"/>
              <a:pathLst>
                <a:path w="2871470" h="3014345">
                  <a:moveTo>
                    <a:pt x="2870961" y="1505458"/>
                  </a:moveTo>
                  <a:lnTo>
                    <a:pt x="2870199" y="1455801"/>
                  </a:lnTo>
                  <a:lnTo>
                    <a:pt x="2867913" y="1406652"/>
                  </a:lnTo>
                  <a:lnTo>
                    <a:pt x="2864104" y="1357756"/>
                  </a:lnTo>
                  <a:lnTo>
                    <a:pt x="2858897" y="1309369"/>
                  </a:lnTo>
                  <a:lnTo>
                    <a:pt x="2852166" y="1261490"/>
                  </a:lnTo>
                  <a:lnTo>
                    <a:pt x="2844037" y="1214119"/>
                  </a:lnTo>
                  <a:lnTo>
                    <a:pt x="2834512" y="1167256"/>
                  </a:lnTo>
                  <a:lnTo>
                    <a:pt x="2823591" y="1120902"/>
                  </a:lnTo>
                  <a:lnTo>
                    <a:pt x="2811272" y="1075181"/>
                  </a:lnTo>
                  <a:lnTo>
                    <a:pt x="2797683" y="1030097"/>
                  </a:lnTo>
                  <a:lnTo>
                    <a:pt x="2782823" y="985519"/>
                  </a:lnTo>
                  <a:lnTo>
                    <a:pt x="2766695" y="941577"/>
                  </a:lnTo>
                  <a:lnTo>
                    <a:pt x="2749169" y="898398"/>
                  </a:lnTo>
                  <a:lnTo>
                    <a:pt x="2730499" y="855852"/>
                  </a:lnTo>
                  <a:lnTo>
                    <a:pt x="2710687" y="814069"/>
                  </a:lnTo>
                  <a:lnTo>
                    <a:pt x="2689606" y="773049"/>
                  </a:lnTo>
                  <a:lnTo>
                    <a:pt x="2667381" y="732789"/>
                  </a:lnTo>
                  <a:lnTo>
                    <a:pt x="2644012" y="693292"/>
                  </a:lnTo>
                  <a:lnTo>
                    <a:pt x="2619502" y="654685"/>
                  </a:lnTo>
                  <a:lnTo>
                    <a:pt x="2593847" y="616838"/>
                  </a:lnTo>
                  <a:lnTo>
                    <a:pt x="2567178" y="579881"/>
                  </a:lnTo>
                  <a:lnTo>
                    <a:pt x="2539492" y="543813"/>
                  </a:lnTo>
                  <a:lnTo>
                    <a:pt x="2510790" y="508762"/>
                  </a:lnTo>
                  <a:lnTo>
                    <a:pt x="2481072" y="474599"/>
                  </a:lnTo>
                  <a:lnTo>
                    <a:pt x="2450337" y="441325"/>
                  </a:lnTo>
                  <a:lnTo>
                    <a:pt x="2418715" y="409193"/>
                  </a:lnTo>
                  <a:lnTo>
                    <a:pt x="2386075" y="377951"/>
                  </a:lnTo>
                  <a:lnTo>
                    <a:pt x="2352674" y="347852"/>
                  </a:lnTo>
                  <a:lnTo>
                    <a:pt x="2318258" y="318769"/>
                  </a:lnTo>
                  <a:lnTo>
                    <a:pt x="2283079" y="290829"/>
                  </a:lnTo>
                  <a:lnTo>
                    <a:pt x="2247010" y="263905"/>
                  </a:lnTo>
                  <a:lnTo>
                    <a:pt x="2210181" y="238251"/>
                  </a:lnTo>
                  <a:lnTo>
                    <a:pt x="2172588" y="213740"/>
                  </a:lnTo>
                  <a:lnTo>
                    <a:pt x="2134108" y="190373"/>
                  </a:lnTo>
                  <a:lnTo>
                    <a:pt x="2094992" y="168275"/>
                  </a:lnTo>
                  <a:lnTo>
                    <a:pt x="2055113" y="147319"/>
                  </a:lnTo>
                  <a:lnTo>
                    <a:pt x="2014600" y="127762"/>
                  </a:lnTo>
                  <a:lnTo>
                    <a:pt x="1973325" y="109474"/>
                  </a:lnTo>
                  <a:lnTo>
                    <a:pt x="1931543" y="92455"/>
                  </a:lnTo>
                  <a:lnTo>
                    <a:pt x="1888997" y="76835"/>
                  </a:lnTo>
                  <a:lnTo>
                    <a:pt x="1845945" y="62611"/>
                  </a:lnTo>
                  <a:lnTo>
                    <a:pt x="1802383" y="49656"/>
                  </a:lnTo>
                  <a:lnTo>
                    <a:pt x="1758187" y="38226"/>
                  </a:lnTo>
                  <a:lnTo>
                    <a:pt x="1713483" y="28321"/>
                  </a:lnTo>
                  <a:lnTo>
                    <a:pt x="1668271" y="19685"/>
                  </a:lnTo>
                  <a:lnTo>
                    <a:pt x="1622552" y="12700"/>
                  </a:lnTo>
                  <a:lnTo>
                    <a:pt x="1576450" y="7238"/>
                  </a:lnTo>
                  <a:lnTo>
                    <a:pt x="1529842" y="3175"/>
                  </a:lnTo>
                  <a:lnTo>
                    <a:pt x="1482852" y="762"/>
                  </a:lnTo>
                  <a:lnTo>
                    <a:pt x="1435481" y="0"/>
                  </a:lnTo>
                  <a:lnTo>
                    <a:pt x="1388109" y="762"/>
                  </a:lnTo>
                  <a:lnTo>
                    <a:pt x="1341120" y="3175"/>
                  </a:lnTo>
                  <a:lnTo>
                    <a:pt x="1294510" y="7238"/>
                  </a:lnTo>
                  <a:lnTo>
                    <a:pt x="1248409" y="12700"/>
                  </a:lnTo>
                  <a:lnTo>
                    <a:pt x="1202690" y="19685"/>
                  </a:lnTo>
                  <a:lnTo>
                    <a:pt x="1157478" y="28321"/>
                  </a:lnTo>
                  <a:lnTo>
                    <a:pt x="1112773" y="38226"/>
                  </a:lnTo>
                  <a:lnTo>
                    <a:pt x="1068577" y="49784"/>
                  </a:lnTo>
                  <a:lnTo>
                    <a:pt x="1025016" y="62611"/>
                  </a:lnTo>
                  <a:lnTo>
                    <a:pt x="981963" y="76835"/>
                  </a:lnTo>
                  <a:lnTo>
                    <a:pt x="939419" y="92455"/>
                  </a:lnTo>
                  <a:lnTo>
                    <a:pt x="897635" y="109474"/>
                  </a:lnTo>
                  <a:lnTo>
                    <a:pt x="856360" y="127762"/>
                  </a:lnTo>
                  <a:lnTo>
                    <a:pt x="815847" y="147447"/>
                  </a:lnTo>
                  <a:lnTo>
                    <a:pt x="775969" y="168275"/>
                  </a:lnTo>
                  <a:lnTo>
                    <a:pt x="736853" y="190373"/>
                  </a:lnTo>
                  <a:lnTo>
                    <a:pt x="698372" y="213740"/>
                  </a:lnTo>
                  <a:lnTo>
                    <a:pt x="660781" y="238251"/>
                  </a:lnTo>
                  <a:lnTo>
                    <a:pt x="623951" y="264033"/>
                  </a:lnTo>
                  <a:lnTo>
                    <a:pt x="587882" y="290829"/>
                  </a:lnTo>
                  <a:lnTo>
                    <a:pt x="552703" y="318897"/>
                  </a:lnTo>
                  <a:lnTo>
                    <a:pt x="518287" y="347979"/>
                  </a:lnTo>
                  <a:lnTo>
                    <a:pt x="484885" y="378078"/>
                  </a:lnTo>
                  <a:lnTo>
                    <a:pt x="452246" y="409321"/>
                  </a:lnTo>
                  <a:lnTo>
                    <a:pt x="420624" y="441578"/>
                  </a:lnTo>
                  <a:lnTo>
                    <a:pt x="389889" y="474725"/>
                  </a:lnTo>
                  <a:lnTo>
                    <a:pt x="360171" y="509015"/>
                  </a:lnTo>
                  <a:lnTo>
                    <a:pt x="331469" y="544067"/>
                  </a:lnTo>
                  <a:lnTo>
                    <a:pt x="303783" y="580136"/>
                  </a:lnTo>
                  <a:lnTo>
                    <a:pt x="277113" y="617219"/>
                  </a:lnTo>
                  <a:lnTo>
                    <a:pt x="251459" y="655065"/>
                  </a:lnTo>
                  <a:lnTo>
                    <a:pt x="226949" y="693674"/>
                  </a:lnTo>
                  <a:lnTo>
                    <a:pt x="203581" y="733171"/>
                  </a:lnTo>
                  <a:lnTo>
                    <a:pt x="181356" y="773556"/>
                  </a:lnTo>
                  <a:lnTo>
                    <a:pt x="160274" y="814577"/>
                  </a:lnTo>
                  <a:lnTo>
                    <a:pt x="140462" y="856488"/>
                  </a:lnTo>
                  <a:lnTo>
                    <a:pt x="121793" y="899033"/>
                  </a:lnTo>
                  <a:lnTo>
                    <a:pt x="104266" y="942339"/>
                  </a:lnTo>
                  <a:lnTo>
                    <a:pt x="88137" y="986281"/>
                  </a:lnTo>
                  <a:lnTo>
                    <a:pt x="73278" y="1030859"/>
                  </a:lnTo>
                  <a:lnTo>
                    <a:pt x="59689" y="1076071"/>
                  </a:lnTo>
                  <a:lnTo>
                    <a:pt x="47370" y="1121790"/>
                  </a:lnTo>
                  <a:lnTo>
                    <a:pt x="36449" y="1168273"/>
                  </a:lnTo>
                  <a:lnTo>
                    <a:pt x="26924" y="1215136"/>
                  </a:lnTo>
                  <a:lnTo>
                    <a:pt x="18795" y="1262634"/>
                  </a:lnTo>
                  <a:lnTo>
                    <a:pt x="12064" y="1310639"/>
                  </a:lnTo>
                  <a:lnTo>
                    <a:pt x="6857" y="1359027"/>
                  </a:lnTo>
                  <a:lnTo>
                    <a:pt x="3047" y="1407922"/>
                  </a:lnTo>
                  <a:lnTo>
                    <a:pt x="762" y="1457325"/>
                  </a:lnTo>
                  <a:lnTo>
                    <a:pt x="0" y="1506981"/>
                  </a:lnTo>
                  <a:lnTo>
                    <a:pt x="762" y="1556639"/>
                  </a:lnTo>
                  <a:lnTo>
                    <a:pt x="3047" y="1606041"/>
                  </a:lnTo>
                  <a:lnTo>
                    <a:pt x="6857" y="1654937"/>
                  </a:lnTo>
                  <a:lnTo>
                    <a:pt x="12064" y="1703324"/>
                  </a:lnTo>
                  <a:lnTo>
                    <a:pt x="18795" y="1751330"/>
                  </a:lnTo>
                  <a:lnTo>
                    <a:pt x="26924" y="1798827"/>
                  </a:lnTo>
                  <a:lnTo>
                    <a:pt x="36449" y="1845690"/>
                  </a:lnTo>
                  <a:lnTo>
                    <a:pt x="47370" y="1892172"/>
                  </a:lnTo>
                  <a:lnTo>
                    <a:pt x="59689" y="1937893"/>
                  </a:lnTo>
                  <a:lnTo>
                    <a:pt x="73278" y="1983105"/>
                  </a:lnTo>
                  <a:lnTo>
                    <a:pt x="88137" y="2027682"/>
                  </a:lnTo>
                  <a:lnTo>
                    <a:pt x="104266" y="2071624"/>
                  </a:lnTo>
                  <a:lnTo>
                    <a:pt x="121793" y="2114931"/>
                  </a:lnTo>
                  <a:lnTo>
                    <a:pt x="140462" y="2157476"/>
                  </a:lnTo>
                  <a:lnTo>
                    <a:pt x="160274" y="2199386"/>
                  </a:lnTo>
                  <a:lnTo>
                    <a:pt x="181356" y="2240407"/>
                  </a:lnTo>
                  <a:lnTo>
                    <a:pt x="203581" y="2280793"/>
                  </a:lnTo>
                  <a:lnTo>
                    <a:pt x="226949" y="2320290"/>
                  </a:lnTo>
                  <a:lnTo>
                    <a:pt x="251459" y="2358897"/>
                  </a:lnTo>
                  <a:lnTo>
                    <a:pt x="277113" y="2396744"/>
                  </a:lnTo>
                  <a:lnTo>
                    <a:pt x="303783" y="2433828"/>
                  </a:lnTo>
                  <a:lnTo>
                    <a:pt x="331469" y="2469896"/>
                  </a:lnTo>
                  <a:lnTo>
                    <a:pt x="360171" y="2504947"/>
                  </a:lnTo>
                  <a:lnTo>
                    <a:pt x="389889" y="2539238"/>
                  </a:lnTo>
                  <a:lnTo>
                    <a:pt x="420624" y="2572385"/>
                  </a:lnTo>
                  <a:lnTo>
                    <a:pt x="452246" y="2604643"/>
                  </a:lnTo>
                  <a:lnTo>
                    <a:pt x="484885" y="2635885"/>
                  </a:lnTo>
                  <a:lnTo>
                    <a:pt x="518287" y="2665984"/>
                  </a:lnTo>
                  <a:lnTo>
                    <a:pt x="552703" y="2695066"/>
                  </a:lnTo>
                  <a:lnTo>
                    <a:pt x="587882" y="2723134"/>
                  </a:lnTo>
                  <a:lnTo>
                    <a:pt x="623951" y="2749931"/>
                  </a:lnTo>
                  <a:lnTo>
                    <a:pt x="660781" y="2775712"/>
                  </a:lnTo>
                  <a:lnTo>
                    <a:pt x="698372" y="2800222"/>
                  </a:lnTo>
                  <a:lnTo>
                    <a:pt x="736853" y="2823591"/>
                  </a:lnTo>
                  <a:lnTo>
                    <a:pt x="775969" y="2845689"/>
                  </a:lnTo>
                  <a:lnTo>
                    <a:pt x="815847" y="2866516"/>
                  </a:lnTo>
                  <a:lnTo>
                    <a:pt x="856360" y="2886202"/>
                  </a:lnTo>
                  <a:lnTo>
                    <a:pt x="897635" y="2904490"/>
                  </a:lnTo>
                  <a:lnTo>
                    <a:pt x="939419" y="2921508"/>
                  </a:lnTo>
                  <a:lnTo>
                    <a:pt x="981963" y="2937129"/>
                  </a:lnTo>
                  <a:lnTo>
                    <a:pt x="1025016" y="2951353"/>
                  </a:lnTo>
                  <a:lnTo>
                    <a:pt x="1068577" y="2964180"/>
                  </a:lnTo>
                  <a:lnTo>
                    <a:pt x="1112773" y="2975737"/>
                  </a:lnTo>
                  <a:lnTo>
                    <a:pt x="1157478" y="2985643"/>
                  </a:lnTo>
                  <a:lnTo>
                    <a:pt x="1202690" y="2994279"/>
                  </a:lnTo>
                  <a:lnTo>
                    <a:pt x="1248409" y="3001264"/>
                  </a:lnTo>
                  <a:lnTo>
                    <a:pt x="1294510" y="3006725"/>
                  </a:lnTo>
                  <a:lnTo>
                    <a:pt x="1341120" y="3010789"/>
                  </a:lnTo>
                  <a:lnTo>
                    <a:pt x="1388109" y="3013202"/>
                  </a:lnTo>
                  <a:lnTo>
                    <a:pt x="1435481" y="3013964"/>
                  </a:lnTo>
                  <a:lnTo>
                    <a:pt x="1482852" y="3013202"/>
                  </a:lnTo>
                  <a:lnTo>
                    <a:pt x="1529842" y="3010789"/>
                  </a:lnTo>
                  <a:lnTo>
                    <a:pt x="1576450" y="3006725"/>
                  </a:lnTo>
                  <a:lnTo>
                    <a:pt x="1622552" y="3001264"/>
                  </a:lnTo>
                  <a:lnTo>
                    <a:pt x="1668271" y="2994279"/>
                  </a:lnTo>
                  <a:lnTo>
                    <a:pt x="1713483" y="2985643"/>
                  </a:lnTo>
                  <a:lnTo>
                    <a:pt x="1758187" y="2975737"/>
                  </a:lnTo>
                  <a:lnTo>
                    <a:pt x="1802383" y="2964180"/>
                  </a:lnTo>
                  <a:lnTo>
                    <a:pt x="1845945" y="2951353"/>
                  </a:lnTo>
                  <a:lnTo>
                    <a:pt x="1888997" y="2937129"/>
                  </a:lnTo>
                  <a:lnTo>
                    <a:pt x="1931543" y="2921508"/>
                  </a:lnTo>
                  <a:lnTo>
                    <a:pt x="1973325" y="2904490"/>
                  </a:lnTo>
                  <a:lnTo>
                    <a:pt x="2014600" y="2886202"/>
                  </a:lnTo>
                  <a:lnTo>
                    <a:pt x="2055113" y="2866516"/>
                  </a:lnTo>
                  <a:lnTo>
                    <a:pt x="2094992" y="2845689"/>
                  </a:lnTo>
                  <a:lnTo>
                    <a:pt x="2134108" y="2823591"/>
                  </a:lnTo>
                  <a:lnTo>
                    <a:pt x="2172588" y="2800222"/>
                  </a:lnTo>
                  <a:lnTo>
                    <a:pt x="2210181" y="2775712"/>
                  </a:lnTo>
                  <a:lnTo>
                    <a:pt x="2247010" y="2749931"/>
                  </a:lnTo>
                  <a:lnTo>
                    <a:pt x="2283079" y="2723134"/>
                  </a:lnTo>
                  <a:lnTo>
                    <a:pt x="2318258" y="2695066"/>
                  </a:lnTo>
                  <a:lnTo>
                    <a:pt x="2352674" y="2665984"/>
                  </a:lnTo>
                  <a:lnTo>
                    <a:pt x="2386075" y="2635885"/>
                  </a:lnTo>
                  <a:lnTo>
                    <a:pt x="2418715" y="2604643"/>
                  </a:lnTo>
                  <a:lnTo>
                    <a:pt x="2450337" y="2572385"/>
                  </a:lnTo>
                  <a:lnTo>
                    <a:pt x="2481072" y="2539238"/>
                  </a:lnTo>
                  <a:lnTo>
                    <a:pt x="2510790" y="2504947"/>
                  </a:lnTo>
                  <a:lnTo>
                    <a:pt x="2539492" y="2469896"/>
                  </a:lnTo>
                  <a:lnTo>
                    <a:pt x="2567178" y="2433828"/>
                  </a:lnTo>
                  <a:lnTo>
                    <a:pt x="2593847" y="2396744"/>
                  </a:lnTo>
                  <a:lnTo>
                    <a:pt x="2619502" y="2358897"/>
                  </a:lnTo>
                  <a:lnTo>
                    <a:pt x="2644012" y="2320290"/>
                  </a:lnTo>
                  <a:lnTo>
                    <a:pt x="2667381" y="2280793"/>
                  </a:lnTo>
                  <a:lnTo>
                    <a:pt x="2689606" y="2240407"/>
                  </a:lnTo>
                  <a:lnTo>
                    <a:pt x="2710687" y="2199386"/>
                  </a:lnTo>
                  <a:lnTo>
                    <a:pt x="2730499" y="2157476"/>
                  </a:lnTo>
                  <a:lnTo>
                    <a:pt x="2749169" y="2114931"/>
                  </a:lnTo>
                  <a:lnTo>
                    <a:pt x="2766695" y="2071624"/>
                  </a:lnTo>
                  <a:lnTo>
                    <a:pt x="2782823" y="2027682"/>
                  </a:lnTo>
                  <a:lnTo>
                    <a:pt x="2797683" y="1983105"/>
                  </a:lnTo>
                  <a:lnTo>
                    <a:pt x="2811272" y="1937893"/>
                  </a:lnTo>
                  <a:lnTo>
                    <a:pt x="2823591" y="1892172"/>
                  </a:lnTo>
                  <a:lnTo>
                    <a:pt x="2834512" y="1845690"/>
                  </a:lnTo>
                  <a:lnTo>
                    <a:pt x="2844037" y="1798827"/>
                  </a:lnTo>
                  <a:lnTo>
                    <a:pt x="2852166" y="1751330"/>
                  </a:lnTo>
                  <a:lnTo>
                    <a:pt x="2858897" y="1703324"/>
                  </a:lnTo>
                  <a:lnTo>
                    <a:pt x="2864104" y="1654937"/>
                  </a:lnTo>
                  <a:lnTo>
                    <a:pt x="2867913" y="1606041"/>
                  </a:lnTo>
                  <a:lnTo>
                    <a:pt x="2870199" y="1556639"/>
                  </a:lnTo>
                  <a:lnTo>
                    <a:pt x="2870961" y="1506981"/>
                  </a:lnTo>
                  <a:lnTo>
                    <a:pt x="2870961" y="150545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04944" y="1987295"/>
              <a:ext cx="2871470" cy="2968625"/>
            </a:xfrm>
            <a:custGeom>
              <a:avLst/>
              <a:gdLst/>
              <a:ahLst/>
              <a:cxnLst/>
              <a:rect l="l" t="t" r="r" b="b"/>
              <a:pathLst>
                <a:path w="2871470" h="2968625">
                  <a:moveTo>
                    <a:pt x="1435480" y="0"/>
                  </a:moveTo>
                  <a:lnTo>
                    <a:pt x="1388109" y="762"/>
                  </a:lnTo>
                  <a:lnTo>
                    <a:pt x="1341119" y="3175"/>
                  </a:lnTo>
                  <a:lnTo>
                    <a:pt x="1294510" y="7112"/>
                  </a:lnTo>
                  <a:lnTo>
                    <a:pt x="1248409" y="12445"/>
                  </a:lnTo>
                  <a:lnTo>
                    <a:pt x="1202689" y="19430"/>
                  </a:lnTo>
                  <a:lnTo>
                    <a:pt x="1157477" y="27812"/>
                  </a:lnTo>
                  <a:lnTo>
                    <a:pt x="1112773" y="37718"/>
                  </a:lnTo>
                  <a:lnTo>
                    <a:pt x="1068577" y="49021"/>
                  </a:lnTo>
                  <a:lnTo>
                    <a:pt x="1025016" y="61594"/>
                  </a:lnTo>
                  <a:lnTo>
                    <a:pt x="981963" y="75691"/>
                  </a:lnTo>
                  <a:lnTo>
                    <a:pt x="939418" y="91058"/>
                  </a:lnTo>
                  <a:lnTo>
                    <a:pt x="897635" y="107823"/>
                  </a:lnTo>
                  <a:lnTo>
                    <a:pt x="856360" y="125856"/>
                  </a:lnTo>
                  <a:lnTo>
                    <a:pt x="815847" y="145161"/>
                  </a:lnTo>
                  <a:lnTo>
                    <a:pt x="775969" y="165734"/>
                  </a:lnTo>
                  <a:lnTo>
                    <a:pt x="736853" y="187578"/>
                  </a:lnTo>
                  <a:lnTo>
                    <a:pt x="698372" y="210565"/>
                  </a:lnTo>
                  <a:lnTo>
                    <a:pt x="660780" y="234695"/>
                  </a:lnTo>
                  <a:lnTo>
                    <a:pt x="623951" y="259968"/>
                  </a:lnTo>
                  <a:lnTo>
                    <a:pt x="587882" y="286512"/>
                  </a:lnTo>
                  <a:lnTo>
                    <a:pt x="552703" y="314070"/>
                  </a:lnTo>
                  <a:lnTo>
                    <a:pt x="518286" y="342645"/>
                  </a:lnTo>
                  <a:lnTo>
                    <a:pt x="484885" y="372363"/>
                  </a:lnTo>
                  <a:lnTo>
                    <a:pt x="452246" y="403098"/>
                  </a:lnTo>
                  <a:lnTo>
                    <a:pt x="420623" y="434848"/>
                  </a:lnTo>
                  <a:lnTo>
                    <a:pt x="389889" y="467613"/>
                  </a:lnTo>
                  <a:lnTo>
                    <a:pt x="360171" y="501268"/>
                  </a:lnTo>
                  <a:lnTo>
                    <a:pt x="331469" y="535813"/>
                  </a:lnTo>
                  <a:lnTo>
                    <a:pt x="303783" y="571373"/>
                  </a:lnTo>
                  <a:lnTo>
                    <a:pt x="277113" y="607821"/>
                  </a:lnTo>
                  <a:lnTo>
                    <a:pt x="251459" y="645032"/>
                  </a:lnTo>
                  <a:lnTo>
                    <a:pt x="226948" y="683132"/>
                  </a:lnTo>
                  <a:lnTo>
                    <a:pt x="203580" y="722121"/>
                  </a:lnTo>
                  <a:lnTo>
                    <a:pt x="181355" y="761745"/>
                  </a:lnTo>
                  <a:lnTo>
                    <a:pt x="160273" y="802258"/>
                  </a:lnTo>
                  <a:lnTo>
                    <a:pt x="140461" y="843533"/>
                  </a:lnTo>
                  <a:lnTo>
                    <a:pt x="121792" y="885443"/>
                  </a:lnTo>
                  <a:lnTo>
                    <a:pt x="104266" y="927988"/>
                  </a:lnTo>
                  <a:lnTo>
                    <a:pt x="88137" y="971295"/>
                  </a:lnTo>
                  <a:lnTo>
                    <a:pt x="73278" y="1015238"/>
                  </a:lnTo>
                  <a:lnTo>
                    <a:pt x="59689" y="1059688"/>
                  </a:lnTo>
                  <a:lnTo>
                    <a:pt x="47370" y="1104773"/>
                  </a:lnTo>
                  <a:lnTo>
                    <a:pt x="36448" y="1150492"/>
                  </a:lnTo>
                  <a:lnTo>
                    <a:pt x="26923" y="1196720"/>
                  </a:lnTo>
                  <a:lnTo>
                    <a:pt x="18795" y="1243456"/>
                  </a:lnTo>
                  <a:lnTo>
                    <a:pt x="12064" y="1290701"/>
                  </a:lnTo>
                  <a:lnTo>
                    <a:pt x="6857" y="1338452"/>
                  </a:lnTo>
                  <a:lnTo>
                    <a:pt x="3047" y="1386586"/>
                  </a:lnTo>
                  <a:lnTo>
                    <a:pt x="761" y="1435100"/>
                  </a:lnTo>
                  <a:lnTo>
                    <a:pt x="0" y="1484121"/>
                  </a:lnTo>
                  <a:lnTo>
                    <a:pt x="761" y="1533143"/>
                  </a:lnTo>
                  <a:lnTo>
                    <a:pt x="3047" y="1581657"/>
                  </a:lnTo>
                  <a:lnTo>
                    <a:pt x="6857" y="1629790"/>
                  </a:lnTo>
                  <a:lnTo>
                    <a:pt x="12064" y="1677542"/>
                  </a:lnTo>
                  <a:lnTo>
                    <a:pt x="18795" y="1724786"/>
                  </a:lnTo>
                  <a:lnTo>
                    <a:pt x="26923" y="1771522"/>
                  </a:lnTo>
                  <a:lnTo>
                    <a:pt x="36448" y="1817751"/>
                  </a:lnTo>
                  <a:lnTo>
                    <a:pt x="47370" y="1863470"/>
                  </a:lnTo>
                  <a:lnTo>
                    <a:pt x="59689" y="1908555"/>
                  </a:lnTo>
                  <a:lnTo>
                    <a:pt x="73278" y="1953005"/>
                  </a:lnTo>
                  <a:lnTo>
                    <a:pt x="88137" y="1996947"/>
                  </a:lnTo>
                  <a:lnTo>
                    <a:pt x="104266" y="2040254"/>
                  </a:lnTo>
                  <a:lnTo>
                    <a:pt x="121792" y="2082799"/>
                  </a:lnTo>
                  <a:lnTo>
                    <a:pt x="140461" y="2124710"/>
                  </a:lnTo>
                  <a:lnTo>
                    <a:pt x="160273" y="2165985"/>
                  </a:lnTo>
                  <a:lnTo>
                    <a:pt x="181355" y="2206497"/>
                  </a:lnTo>
                  <a:lnTo>
                    <a:pt x="203580" y="2246122"/>
                  </a:lnTo>
                  <a:lnTo>
                    <a:pt x="226948" y="2285110"/>
                  </a:lnTo>
                  <a:lnTo>
                    <a:pt x="251459" y="2323210"/>
                  </a:lnTo>
                  <a:lnTo>
                    <a:pt x="277113" y="2360422"/>
                  </a:lnTo>
                  <a:lnTo>
                    <a:pt x="303783" y="2396871"/>
                  </a:lnTo>
                  <a:lnTo>
                    <a:pt x="331469" y="2432430"/>
                  </a:lnTo>
                  <a:lnTo>
                    <a:pt x="360171" y="2466974"/>
                  </a:lnTo>
                  <a:lnTo>
                    <a:pt x="389889" y="2500629"/>
                  </a:lnTo>
                  <a:lnTo>
                    <a:pt x="420623" y="2533396"/>
                  </a:lnTo>
                  <a:lnTo>
                    <a:pt x="452246" y="2565146"/>
                  </a:lnTo>
                  <a:lnTo>
                    <a:pt x="484885" y="2595879"/>
                  </a:lnTo>
                  <a:lnTo>
                    <a:pt x="518286" y="2625597"/>
                  </a:lnTo>
                  <a:lnTo>
                    <a:pt x="552703" y="2654172"/>
                  </a:lnTo>
                  <a:lnTo>
                    <a:pt x="587882" y="2681731"/>
                  </a:lnTo>
                  <a:lnTo>
                    <a:pt x="623951" y="2708274"/>
                  </a:lnTo>
                  <a:lnTo>
                    <a:pt x="660780" y="2733547"/>
                  </a:lnTo>
                  <a:lnTo>
                    <a:pt x="698372" y="2757678"/>
                  </a:lnTo>
                  <a:lnTo>
                    <a:pt x="736853" y="2780665"/>
                  </a:lnTo>
                  <a:lnTo>
                    <a:pt x="775969" y="2802509"/>
                  </a:lnTo>
                  <a:lnTo>
                    <a:pt x="815847" y="2823083"/>
                  </a:lnTo>
                  <a:lnTo>
                    <a:pt x="856360" y="2842386"/>
                  </a:lnTo>
                  <a:lnTo>
                    <a:pt x="897635" y="2860421"/>
                  </a:lnTo>
                  <a:lnTo>
                    <a:pt x="939418" y="2877185"/>
                  </a:lnTo>
                  <a:lnTo>
                    <a:pt x="981963" y="2892552"/>
                  </a:lnTo>
                  <a:lnTo>
                    <a:pt x="1025016" y="2906648"/>
                  </a:lnTo>
                  <a:lnTo>
                    <a:pt x="1068577" y="2919222"/>
                  </a:lnTo>
                  <a:lnTo>
                    <a:pt x="1112773" y="2930524"/>
                  </a:lnTo>
                  <a:lnTo>
                    <a:pt x="1157477" y="2940430"/>
                  </a:lnTo>
                  <a:lnTo>
                    <a:pt x="1202689" y="2948812"/>
                  </a:lnTo>
                  <a:lnTo>
                    <a:pt x="1248409" y="2955797"/>
                  </a:lnTo>
                  <a:lnTo>
                    <a:pt x="1294510" y="2961131"/>
                  </a:lnTo>
                  <a:lnTo>
                    <a:pt x="1341119" y="2965068"/>
                  </a:lnTo>
                  <a:lnTo>
                    <a:pt x="1388109" y="2967481"/>
                  </a:lnTo>
                  <a:lnTo>
                    <a:pt x="1435480" y="2968243"/>
                  </a:lnTo>
                  <a:lnTo>
                    <a:pt x="1482852" y="2967481"/>
                  </a:lnTo>
                  <a:lnTo>
                    <a:pt x="1529841" y="2965068"/>
                  </a:lnTo>
                  <a:lnTo>
                    <a:pt x="1576451" y="2961131"/>
                  </a:lnTo>
                  <a:lnTo>
                    <a:pt x="1622552" y="2955797"/>
                  </a:lnTo>
                  <a:lnTo>
                    <a:pt x="1668271" y="2948812"/>
                  </a:lnTo>
                  <a:lnTo>
                    <a:pt x="1713483" y="2940430"/>
                  </a:lnTo>
                  <a:lnTo>
                    <a:pt x="1758188" y="2930524"/>
                  </a:lnTo>
                  <a:lnTo>
                    <a:pt x="1802383" y="2919222"/>
                  </a:lnTo>
                  <a:lnTo>
                    <a:pt x="1845944" y="2906648"/>
                  </a:lnTo>
                  <a:lnTo>
                    <a:pt x="1888997" y="2892552"/>
                  </a:lnTo>
                  <a:lnTo>
                    <a:pt x="1931542" y="2877185"/>
                  </a:lnTo>
                  <a:lnTo>
                    <a:pt x="1973326" y="2860421"/>
                  </a:lnTo>
                  <a:lnTo>
                    <a:pt x="2014601" y="2842386"/>
                  </a:lnTo>
                  <a:lnTo>
                    <a:pt x="2055113" y="2823083"/>
                  </a:lnTo>
                  <a:lnTo>
                    <a:pt x="2094991" y="2802509"/>
                  </a:lnTo>
                  <a:lnTo>
                    <a:pt x="2134107" y="2780665"/>
                  </a:lnTo>
                  <a:lnTo>
                    <a:pt x="2172588" y="2757678"/>
                  </a:lnTo>
                  <a:lnTo>
                    <a:pt x="2210180" y="2733547"/>
                  </a:lnTo>
                  <a:lnTo>
                    <a:pt x="2247010" y="2708274"/>
                  </a:lnTo>
                  <a:lnTo>
                    <a:pt x="2283079" y="2681731"/>
                  </a:lnTo>
                  <a:lnTo>
                    <a:pt x="2318257" y="2654172"/>
                  </a:lnTo>
                  <a:lnTo>
                    <a:pt x="2352675" y="2625597"/>
                  </a:lnTo>
                  <a:lnTo>
                    <a:pt x="2386076" y="2595879"/>
                  </a:lnTo>
                  <a:lnTo>
                    <a:pt x="2418714" y="2565146"/>
                  </a:lnTo>
                  <a:lnTo>
                    <a:pt x="2450337" y="2533396"/>
                  </a:lnTo>
                  <a:lnTo>
                    <a:pt x="2481072" y="2500629"/>
                  </a:lnTo>
                  <a:lnTo>
                    <a:pt x="2510789" y="2466974"/>
                  </a:lnTo>
                  <a:lnTo>
                    <a:pt x="2539491" y="2432430"/>
                  </a:lnTo>
                  <a:lnTo>
                    <a:pt x="2567178" y="2396871"/>
                  </a:lnTo>
                  <a:lnTo>
                    <a:pt x="2593848" y="2360422"/>
                  </a:lnTo>
                  <a:lnTo>
                    <a:pt x="2619502" y="2323210"/>
                  </a:lnTo>
                  <a:lnTo>
                    <a:pt x="2644012" y="2285110"/>
                  </a:lnTo>
                  <a:lnTo>
                    <a:pt x="2667380" y="2246122"/>
                  </a:lnTo>
                  <a:lnTo>
                    <a:pt x="2689605" y="2206497"/>
                  </a:lnTo>
                  <a:lnTo>
                    <a:pt x="2710687" y="2165985"/>
                  </a:lnTo>
                  <a:lnTo>
                    <a:pt x="2730500" y="2124710"/>
                  </a:lnTo>
                  <a:lnTo>
                    <a:pt x="2749169" y="2082799"/>
                  </a:lnTo>
                  <a:lnTo>
                    <a:pt x="2766695" y="2040254"/>
                  </a:lnTo>
                  <a:lnTo>
                    <a:pt x="2782824" y="1996947"/>
                  </a:lnTo>
                  <a:lnTo>
                    <a:pt x="2797682" y="1953005"/>
                  </a:lnTo>
                  <a:lnTo>
                    <a:pt x="2811272" y="1908555"/>
                  </a:lnTo>
                  <a:lnTo>
                    <a:pt x="2823590" y="1863470"/>
                  </a:lnTo>
                  <a:lnTo>
                    <a:pt x="2834512" y="1817751"/>
                  </a:lnTo>
                  <a:lnTo>
                    <a:pt x="2844037" y="1771522"/>
                  </a:lnTo>
                  <a:lnTo>
                    <a:pt x="2852165" y="1724786"/>
                  </a:lnTo>
                  <a:lnTo>
                    <a:pt x="2858897" y="1677542"/>
                  </a:lnTo>
                  <a:lnTo>
                    <a:pt x="2864104" y="1629790"/>
                  </a:lnTo>
                  <a:lnTo>
                    <a:pt x="2867913" y="1581657"/>
                  </a:lnTo>
                  <a:lnTo>
                    <a:pt x="2870200" y="1533143"/>
                  </a:lnTo>
                  <a:lnTo>
                    <a:pt x="2870961" y="1484121"/>
                  </a:lnTo>
                  <a:lnTo>
                    <a:pt x="2870200" y="1435100"/>
                  </a:lnTo>
                  <a:lnTo>
                    <a:pt x="2867913" y="1386586"/>
                  </a:lnTo>
                  <a:lnTo>
                    <a:pt x="2864104" y="1338452"/>
                  </a:lnTo>
                  <a:lnTo>
                    <a:pt x="2858897" y="1290701"/>
                  </a:lnTo>
                  <a:lnTo>
                    <a:pt x="2852165" y="1243456"/>
                  </a:lnTo>
                  <a:lnTo>
                    <a:pt x="2844037" y="1196720"/>
                  </a:lnTo>
                  <a:lnTo>
                    <a:pt x="2834512" y="1150492"/>
                  </a:lnTo>
                  <a:lnTo>
                    <a:pt x="2823590" y="1104773"/>
                  </a:lnTo>
                  <a:lnTo>
                    <a:pt x="2811272" y="1059688"/>
                  </a:lnTo>
                  <a:lnTo>
                    <a:pt x="2797682" y="1015238"/>
                  </a:lnTo>
                  <a:lnTo>
                    <a:pt x="2782824" y="971295"/>
                  </a:lnTo>
                  <a:lnTo>
                    <a:pt x="2766695" y="927988"/>
                  </a:lnTo>
                  <a:lnTo>
                    <a:pt x="2749169" y="885443"/>
                  </a:lnTo>
                  <a:lnTo>
                    <a:pt x="2730500" y="843533"/>
                  </a:lnTo>
                  <a:lnTo>
                    <a:pt x="2710687" y="802258"/>
                  </a:lnTo>
                  <a:lnTo>
                    <a:pt x="2689605" y="761745"/>
                  </a:lnTo>
                  <a:lnTo>
                    <a:pt x="2667380" y="722121"/>
                  </a:lnTo>
                  <a:lnTo>
                    <a:pt x="2644012" y="683132"/>
                  </a:lnTo>
                  <a:lnTo>
                    <a:pt x="2619502" y="645032"/>
                  </a:lnTo>
                  <a:lnTo>
                    <a:pt x="2593848" y="607821"/>
                  </a:lnTo>
                  <a:lnTo>
                    <a:pt x="2567178" y="571373"/>
                  </a:lnTo>
                  <a:lnTo>
                    <a:pt x="2539491" y="535813"/>
                  </a:lnTo>
                  <a:lnTo>
                    <a:pt x="2510789" y="501268"/>
                  </a:lnTo>
                  <a:lnTo>
                    <a:pt x="2481072" y="467613"/>
                  </a:lnTo>
                  <a:lnTo>
                    <a:pt x="2450337" y="434848"/>
                  </a:lnTo>
                  <a:lnTo>
                    <a:pt x="2418714" y="403098"/>
                  </a:lnTo>
                  <a:lnTo>
                    <a:pt x="2386076" y="372363"/>
                  </a:lnTo>
                  <a:lnTo>
                    <a:pt x="2352675" y="342645"/>
                  </a:lnTo>
                  <a:lnTo>
                    <a:pt x="2318257" y="314070"/>
                  </a:lnTo>
                  <a:lnTo>
                    <a:pt x="2283079" y="286512"/>
                  </a:lnTo>
                  <a:lnTo>
                    <a:pt x="2247010" y="259968"/>
                  </a:lnTo>
                  <a:lnTo>
                    <a:pt x="2210180" y="234695"/>
                  </a:lnTo>
                  <a:lnTo>
                    <a:pt x="2172588" y="210565"/>
                  </a:lnTo>
                  <a:lnTo>
                    <a:pt x="2134107" y="187578"/>
                  </a:lnTo>
                  <a:lnTo>
                    <a:pt x="2094991" y="165734"/>
                  </a:lnTo>
                  <a:lnTo>
                    <a:pt x="2055113" y="145161"/>
                  </a:lnTo>
                  <a:lnTo>
                    <a:pt x="2014601" y="125856"/>
                  </a:lnTo>
                  <a:lnTo>
                    <a:pt x="1973326" y="107823"/>
                  </a:lnTo>
                  <a:lnTo>
                    <a:pt x="1931542" y="91058"/>
                  </a:lnTo>
                  <a:lnTo>
                    <a:pt x="1888997" y="75691"/>
                  </a:lnTo>
                  <a:lnTo>
                    <a:pt x="1845944" y="61594"/>
                  </a:lnTo>
                  <a:lnTo>
                    <a:pt x="1802383" y="49021"/>
                  </a:lnTo>
                  <a:lnTo>
                    <a:pt x="1758188" y="37718"/>
                  </a:lnTo>
                  <a:lnTo>
                    <a:pt x="1713483" y="27812"/>
                  </a:lnTo>
                  <a:lnTo>
                    <a:pt x="1668271" y="19430"/>
                  </a:lnTo>
                  <a:lnTo>
                    <a:pt x="1622552" y="12445"/>
                  </a:lnTo>
                  <a:lnTo>
                    <a:pt x="1576451" y="7112"/>
                  </a:lnTo>
                  <a:lnTo>
                    <a:pt x="1529841" y="3175"/>
                  </a:lnTo>
                  <a:lnTo>
                    <a:pt x="1482852" y="762"/>
                  </a:lnTo>
                  <a:lnTo>
                    <a:pt x="143548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04944" y="1987295"/>
              <a:ext cx="2871470" cy="2968625"/>
            </a:xfrm>
            <a:custGeom>
              <a:avLst/>
              <a:gdLst/>
              <a:ahLst/>
              <a:cxnLst/>
              <a:rect l="l" t="t" r="r" b="b"/>
              <a:pathLst>
                <a:path w="2871470" h="2968625">
                  <a:moveTo>
                    <a:pt x="2870961" y="1484121"/>
                  </a:moveTo>
                  <a:lnTo>
                    <a:pt x="2870200" y="1435100"/>
                  </a:lnTo>
                  <a:lnTo>
                    <a:pt x="2867913" y="1386586"/>
                  </a:lnTo>
                  <a:lnTo>
                    <a:pt x="2864104" y="1338452"/>
                  </a:lnTo>
                  <a:lnTo>
                    <a:pt x="2858897" y="1290701"/>
                  </a:lnTo>
                  <a:lnTo>
                    <a:pt x="2852165" y="1243456"/>
                  </a:lnTo>
                  <a:lnTo>
                    <a:pt x="2844037" y="1196720"/>
                  </a:lnTo>
                  <a:lnTo>
                    <a:pt x="2834512" y="1150492"/>
                  </a:lnTo>
                  <a:lnTo>
                    <a:pt x="2823590" y="1104773"/>
                  </a:lnTo>
                  <a:lnTo>
                    <a:pt x="2811272" y="1059688"/>
                  </a:lnTo>
                  <a:lnTo>
                    <a:pt x="2797682" y="1015238"/>
                  </a:lnTo>
                  <a:lnTo>
                    <a:pt x="2782824" y="971295"/>
                  </a:lnTo>
                  <a:lnTo>
                    <a:pt x="2766695" y="927988"/>
                  </a:lnTo>
                  <a:lnTo>
                    <a:pt x="2749169" y="885443"/>
                  </a:lnTo>
                  <a:lnTo>
                    <a:pt x="2730500" y="843533"/>
                  </a:lnTo>
                  <a:lnTo>
                    <a:pt x="2710687" y="802258"/>
                  </a:lnTo>
                  <a:lnTo>
                    <a:pt x="2689605" y="761745"/>
                  </a:lnTo>
                  <a:lnTo>
                    <a:pt x="2667380" y="722121"/>
                  </a:lnTo>
                  <a:lnTo>
                    <a:pt x="2644012" y="683132"/>
                  </a:lnTo>
                  <a:lnTo>
                    <a:pt x="2619502" y="645032"/>
                  </a:lnTo>
                  <a:lnTo>
                    <a:pt x="2593848" y="607821"/>
                  </a:lnTo>
                  <a:lnTo>
                    <a:pt x="2567178" y="571373"/>
                  </a:lnTo>
                  <a:lnTo>
                    <a:pt x="2539491" y="535813"/>
                  </a:lnTo>
                  <a:lnTo>
                    <a:pt x="2510789" y="501268"/>
                  </a:lnTo>
                  <a:lnTo>
                    <a:pt x="2481072" y="467613"/>
                  </a:lnTo>
                  <a:lnTo>
                    <a:pt x="2450337" y="434848"/>
                  </a:lnTo>
                  <a:lnTo>
                    <a:pt x="2418714" y="403098"/>
                  </a:lnTo>
                  <a:lnTo>
                    <a:pt x="2386076" y="372363"/>
                  </a:lnTo>
                  <a:lnTo>
                    <a:pt x="2352675" y="342645"/>
                  </a:lnTo>
                  <a:lnTo>
                    <a:pt x="2318257" y="314070"/>
                  </a:lnTo>
                  <a:lnTo>
                    <a:pt x="2283079" y="286512"/>
                  </a:lnTo>
                  <a:lnTo>
                    <a:pt x="2247010" y="259968"/>
                  </a:lnTo>
                  <a:lnTo>
                    <a:pt x="2210180" y="234695"/>
                  </a:lnTo>
                  <a:lnTo>
                    <a:pt x="2172588" y="210565"/>
                  </a:lnTo>
                  <a:lnTo>
                    <a:pt x="2134107" y="187578"/>
                  </a:lnTo>
                  <a:lnTo>
                    <a:pt x="2094991" y="165734"/>
                  </a:lnTo>
                  <a:lnTo>
                    <a:pt x="2055113" y="145161"/>
                  </a:lnTo>
                  <a:lnTo>
                    <a:pt x="2014601" y="125856"/>
                  </a:lnTo>
                  <a:lnTo>
                    <a:pt x="1973326" y="107823"/>
                  </a:lnTo>
                  <a:lnTo>
                    <a:pt x="1931542" y="91058"/>
                  </a:lnTo>
                  <a:lnTo>
                    <a:pt x="1888997" y="75691"/>
                  </a:lnTo>
                  <a:lnTo>
                    <a:pt x="1845944" y="61594"/>
                  </a:lnTo>
                  <a:lnTo>
                    <a:pt x="1802383" y="49021"/>
                  </a:lnTo>
                  <a:lnTo>
                    <a:pt x="1758188" y="37718"/>
                  </a:lnTo>
                  <a:lnTo>
                    <a:pt x="1713483" y="27812"/>
                  </a:lnTo>
                  <a:lnTo>
                    <a:pt x="1668271" y="19430"/>
                  </a:lnTo>
                  <a:lnTo>
                    <a:pt x="1622552" y="12445"/>
                  </a:lnTo>
                  <a:lnTo>
                    <a:pt x="1576451" y="7112"/>
                  </a:lnTo>
                  <a:lnTo>
                    <a:pt x="1529841" y="3175"/>
                  </a:lnTo>
                  <a:lnTo>
                    <a:pt x="1482852" y="762"/>
                  </a:lnTo>
                  <a:lnTo>
                    <a:pt x="1435480" y="0"/>
                  </a:lnTo>
                  <a:lnTo>
                    <a:pt x="1388109" y="762"/>
                  </a:lnTo>
                  <a:lnTo>
                    <a:pt x="1341119" y="3175"/>
                  </a:lnTo>
                  <a:lnTo>
                    <a:pt x="1294510" y="7112"/>
                  </a:lnTo>
                  <a:lnTo>
                    <a:pt x="1248409" y="12445"/>
                  </a:lnTo>
                  <a:lnTo>
                    <a:pt x="1202689" y="19430"/>
                  </a:lnTo>
                  <a:lnTo>
                    <a:pt x="1157477" y="27812"/>
                  </a:lnTo>
                  <a:lnTo>
                    <a:pt x="1112773" y="37718"/>
                  </a:lnTo>
                  <a:lnTo>
                    <a:pt x="1068577" y="49021"/>
                  </a:lnTo>
                  <a:lnTo>
                    <a:pt x="1025016" y="61594"/>
                  </a:lnTo>
                  <a:lnTo>
                    <a:pt x="981963" y="75691"/>
                  </a:lnTo>
                  <a:lnTo>
                    <a:pt x="939418" y="91058"/>
                  </a:lnTo>
                  <a:lnTo>
                    <a:pt x="897635" y="107823"/>
                  </a:lnTo>
                  <a:lnTo>
                    <a:pt x="856360" y="125856"/>
                  </a:lnTo>
                  <a:lnTo>
                    <a:pt x="815847" y="145161"/>
                  </a:lnTo>
                  <a:lnTo>
                    <a:pt x="775969" y="165734"/>
                  </a:lnTo>
                  <a:lnTo>
                    <a:pt x="736853" y="187578"/>
                  </a:lnTo>
                  <a:lnTo>
                    <a:pt x="698372" y="210565"/>
                  </a:lnTo>
                  <a:lnTo>
                    <a:pt x="660780" y="234695"/>
                  </a:lnTo>
                  <a:lnTo>
                    <a:pt x="623951" y="259968"/>
                  </a:lnTo>
                  <a:lnTo>
                    <a:pt x="587882" y="286512"/>
                  </a:lnTo>
                  <a:lnTo>
                    <a:pt x="552703" y="314070"/>
                  </a:lnTo>
                  <a:lnTo>
                    <a:pt x="518286" y="342645"/>
                  </a:lnTo>
                  <a:lnTo>
                    <a:pt x="484885" y="372363"/>
                  </a:lnTo>
                  <a:lnTo>
                    <a:pt x="452246" y="403098"/>
                  </a:lnTo>
                  <a:lnTo>
                    <a:pt x="420623" y="434848"/>
                  </a:lnTo>
                  <a:lnTo>
                    <a:pt x="389889" y="467613"/>
                  </a:lnTo>
                  <a:lnTo>
                    <a:pt x="360171" y="501268"/>
                  </a:lnTo>
                  <a:lnTo>
                    <a:pt x="331469" y="535813"/>
                  </a:lnTo>
                  <a:lnTo>
                    <a:pt x="303783" y="571373"/>
                  </a:lnTo>
                  <a:lnTo>
                    <a:pt x="277113" y="607821"/>
                  </a:lnTo>
                  <a:lnTo>
                    <a:pt x="251459" y="645032"/>
                  </a:lnTo>
                  <a:lnTo>
                    <a:pt x="226948" y="683132"/>
                  </a:lnTo>
                  <a:lnTo>
                    <a:pt x="203580" y="722121"/>
                  </a:lnTo>
                  <a:lnTo>
                    <a:pt x="181355" y="761745"/>
                  </a:lnTo>
                  <a:lnTo>
                    <a:pt x="160273" y="802258"/>
                  </a:lnTo>
                  <a:lnTo>
                    <a:pt x="140461" y="843533"/>
                  </a:lnTo>
                  <a:lnTo>
                    <a:pt x="121792" y="885443"/>
                  </a:lnTo>
                  <a:lnTo>
                    <a:pt x="104266" y="927988"/>
                  </a:lnTo>
                  <a:lnTo>
                    <a:pt x="88137" y="971295"/>
                  </a:lnTo>
                  <a:lnTo>
                    <a:pt x="73278" y="1015238"/>
                  </a:lnTo>
                  <a:lnTo>
                    <a:pt x="59689" y="1059688"/>
                  </a:lnTo>
                  <a:lnTo>
                    <a:pt x="47370" y="1104773"/>
                  </a:lnTo>
                  <a:lnTo>
                    <a:pt x="36448" y="1150492"/>
                  </a:lnTo>
                  <a:lnTo>
                    <a:pt x="26923" y="1196720"/>
                  </a:lnTo>
                  <a:lnTo>
                    <a:pt x="18795" y="1243456"/>
                  </a:lnTo>
                  <a:lnTo>
                    <a:pt x="12064" y="1290701"/>
                  </a:lnTo>
                  <a:lnTo>
                    <a:pt x="6857" y="1338452"/>
                  </a:lnTo>
                  <a:lnTo>
                    <a:pt x="3047" y="1386586"/>
                  </a:lnTo>
                  <a:lnTo>
                    <a:pt x="761" y="1435100"/>
                  </a:lnTo>
                  <a:lnTo>
                    <a:pt x="0" y="1484121"/>
                  </a:lnTo>
                  <a:lnTo>
                    <a:pt x="761" y="1533143"/>
                  </a:lnTo>
                  <a:lnTo>
                    <a:pt x="3047" y="1581657"/>
                  </a:lnTo>
                  <a:lnTo>
                    <a:pt x="6857" y="1629790"/>
                  </a:lnTo>
                  <a:lnTo>
                    <a:pt x="12064" y="1677542"/>
                  </a:lnTo>
                  <a:lnTo>
                    <a:pt x="18795" y="1724786"/>
                  </a:lnTo>
                  <a:lnTo>
                    <a:pt x="26923" y="1771522"/>
                  </a:lnTo>
                  <a:lnTo>
                    <a:pt x="36448" y="1817751"/>
                  </a:lnTo>
                  <a:lnTo>
                    <a:pt x="47370" y="1863470"/>
                  </a:lnTo>
                  <a:lnTo>
                    <a:pt x="59689" y="1908555"/>
                  </a:lnTo>
                  <a:lnTo>
                    <a:pt x="73278" y="1953005"/>
                  </a:lnTo>
                  <a:lnTo>
                    <a:pt x="88137" y="1996947"/>
                  </a:lnTo>
                  <a:lnTo>
                    <a:pt x="104266" y="2040254"/>
                  </a:lnTo>
                  <a:lnTo>
                    <a:pt x="121792" y="2082799"/>
                  </a:lnTo>
                  <a:lnTo>
                    <a:pt x="140461" y="2124710"/>
                  </a:lnTo>
                  <a:lnTo>
                    <a:pt x="160273" y="2165985"/>
                  </a:lnTo>
                  <a:lnTo>
                    <a:pt x="181355" y="2206497"/>
                  </a:lnTo>
                  <a:lnTo>
                    <a:pt x="203580" y="2246122"/>
                  </a:lnTo>
                  <a:lnTo>
                    <a:pt x="226948" y="2285110"/>
                  </a:lnTo>
                  <a:lnTo>
                    <a:pt x="251459" y="2323210"/>
                  </a:lnTo>
                  <a:lnTo>
                    <a:pt x="277113" y="2360422"/>
                  </a:lnTo>
                  <a:lnTo>
                    <a:pt x="303783" y="2396871"/>
                  </a:lnTo>
                  <a:lnTo>
                    <a:pt x="331469" y="2432430"/>
                  </a:lnTo>
                  <a:lnTo>
                    <a:pt x="360171" y="2466974"/>
                  </a:lnTo>
                  <a:lnTo>
                    <a:pt x="389889" y="2500629"/>
                  </a:lnTo>
                  <a:lnTo>
                    <a:pt x="420623" y="2533396"/>
                  </a:lnTo>
                  <a:lnTo>
                    <a:pt x="452246" y="2565146"/>
                  </a:lnTo>
                  <a:lnTo>
                    <a:pt x="484885" y="2595879"/>
                  </a:lnTo>
                  <a:lnTo>
                    <a:pt x="518286" y="2625597"/>
                  </a:lnTo>
                  <a:lnTo>
                    <a:pt x="552703" y="2654172"/>
                  </a:lnTo>
                  <a:lnTo>
                    <a:pt x="587882" y="2681731"/>
                  </a:lnTo>
                  <a:lnTo>
                    <a:pt x="623951" y="2708274"/>
                  </a:lnTo>
                  <a:lnTo>
                    <a:pt x="660780" y="2733547"/>
                  </a:lnTo>
                  <a:lnTo>
                    <a:pt x="698372" y="2757678"/>
                  </a:lnTo>
                  <a:lnTo>
                    <a:pt x="736853" y="2780665"/>
                  </a:lnTo>
                  <a:lnTo>
                    <a:pt x="775969" y="2802509"/>
                  </a:lnTo>
                  <a:lnTo>
                    <a:pt x="815847" y="2823083"/>
                  </a:lnTo>
                  <a:lnTo>
                    <a:pt x="856360" y="2842386"/>
                  </a:lnTo>
                  <a:lnTo>
                    <a:pt x="897635" y="2860421"/>
                  </a:lnTo>
                  <a:lnTo>
                    <a:pt x="939418" y="2877185"/>
                  </a:lnTo>
                  <a:lnTo>
                    <a:pt x="981963" y="2892552"/>
                  </a:lnTo>
                  <a:lnTo>
                    <a:pt x="1025016" y="2906648"/>
                  </a:lnTo>
                  <a:lnTo>
                    <a:pt x="1068577" y="2919222"/>
                  </a:lnTo>
                  <a:lnTo>
                    <a:pt x="1112773" y="2930524"/>
                  </a:lnTo>
                  <a:lnTo>
                    <a:pt x="1157477" y="2940430"/>
                  </a:lnTo>
                  <a:lnTo>
                    <a:pt x="1202689" y="2948812"/>
                  </a:lnTo>
                  <a:lnTo>
                    <a:pt x="1248409" y="2955797"/>
                  </a:lnTo>
                  <a:lnTo>
                    <a:pt x="1294510" y="2961131"/>
                  </a:lnTo>
                  <a:lnTo>
                    <a:pt x="1341119" y="2965068"/>
                  </a:lnTo>
                  <a:lnTo>
                    <a:pt x="1388109" y="2967481"/>
                  </a:lnTo>
                  <a:lnTo>
                    <a:pt x="1435480" y="2968243"/>
                  </a:lnTo>
                  <a:lnTo>
                    <a:pt x="1482852" y="2967481"/>
                  </a:lnTo>
                  <a:lnTo>
                    <a:pt x="1529841" y="2965068"/>
                  </a:lnTo>
                  <a:lnTo>
                    <a:pt x="1576451" y="2961131"/>
                  </a:lnTo>
                  <a:lnTo>
                    <a:pt x="1622552" y="2955797"/>
                  </a:lnTo>
                  <a:lnTo>
                    <a:pt x="1668271" y="2948812"/>
                  </a:lnTo>
                  <a:lnTo>
                    <a:pt x="1713483" y="2940430"/>
                  </a:lnTo>
                  <a:lnTo>
                    <a:pt x="1758188" y="2930524"/>
                  </a:lnTo>
                  <a:lnTo>
                    <a:pt x="1802383" y="2919222"/>
                  </a:lnTo>
                  <a:lnTo>
                    <a:pt x="1845944" y="2906648"/>
                  </a:lnTo>
                  <a:lnTo>
                    <a:pt x="1888997" y="2892552"/>
                  </a:lnTo>
                  <a:lnTo>
                    <a:pt x="1931542" y="2877185"/>
                  </a:lnTo>
                  <a:lnTo>
                    <a:pt x="1973326" y="2860421"/>
                  </a:lnTo>
                  <a:lnTo>
                    <a:pt x="2014601" y="2842386"/>
                  </a:lnTo>
                  <a:lnTo>
                    <a:pt x="2055113" y="2823083"/>
                  </a:lnTo>
                  <a:lnTo>
                    <a:pt x="2094991" y="2802509"/>
                  </a:lnTo>
                  <a:lnTo>
                    <a:pt x="2134107" y="2780665"/>
                  </a:lnTo>
                  <a:lnTo>
                    <a:pt x="2172588" y="2757678"/>
                  </a:lnTo>
                  <a:lnTo>
                    <a:pt x="2210180" y="2733547"/>
                  </a:lnTo>
                  <a:lnTo>
                    <a:pt x="2247010" y="2708274"/>
                  </a:lnTo>
                  <a:lnTo>
                    <a:pt x="2283079" y="2681731"/>
                  </a:lnTo>
                  <a:lnTo>
                    <a:pt x="2318257" y="2654172"/>
                  </a:lnTo>
                  <a:lnTo>
                    <a:pt x="2352675" y="2625597"/>
                  </a:lnTo>
                  <a:lnTo>
                    <a:pt x="2386076" y="2595879"/>
                  </a:lnTo>
                  <a:lnTo>
                    <a:pt x="2418714" y="2565146"/>
                  </a:lnTo>
                  <a:lnTo>
                    <a:pt x="2450337" y="2533396"/>
                  </a:lnTo>
                  <a:lnTo>
                    <a:pt x="2481072" y="2500629"/>
                  </a:lnTo>
                  <a:lnTo>
                    <a:pt x="2510789" y="2466974"/>
                  </a:lnTo>
                  <a:lnTo>
                    <a:pt x="2539491" y="2432430"/>
                  </a:lnTo>
                  <a:lnTo>
                    <a:pt x="2567178" y="2396871"/>
                  </a:lnTo>
                  <a:lnTo>
                    <a:pt x="2593848" y="2360422"/>
                  </a:lnTo>
                  <a:lnTo>
                    <a:pt x="2619502" y="2323210"/>
                  </a:lnTo>
                  <a:lnTo>
                    <a:pt x="2644012" y="2285110"/>
                  </a:lnTo>
                  <a:lnTo>
                    <a:pt x="2667380" y="2246122"/>
                  </a:lnTo>
                  <a:lnTo>
                    <a:pt x="2689605" y="2206497"/>
                  </a:lnTo>
                  <a:lnTo>
                    <a:pt x="2710687" y="2165985"/>
                  </a:lnTo>
                  <a:lnTo>
                    <a:pt x="2730500" y="2124710"/>
                  </a:lnTo>
                  <a:lnTo>
                    <a:pt x="2749169" y="2082799"/>
                  </a:lnTo>
                  <a:lnTo>
                    <a:pt x="2766695" y="2040254"/>
                  </a:lnTo>
                  <a:lnTo>
                    <a:pt x="2782824" y="1996947"/>
                  </a:lnTo>
                  <a:lnTo>
                    <a:pt x="2797682" y="1953005"/>
                  </a:lnTo>
                  <a:lnTo>
                    <a:pt x="2811272" y="1908555"/>
                  </a:lnTo>
                  <a:lnTo>
                    <a:pt x="2823590" y="1863470"/>
                  </a:lnTo>
                  <a:lnTo>
                    <a:pt x="2834512" y="1817751"/>
                  </a:lnTo>
                  <a:lnTo>
                    <a:pt x="2844037" y="1771522"/>
                  </a:lnTo>
                  <a:lnTo>
                    <a:pt x="2852165" y="1724786"/>
                  </a:lnTo>
                  <a:lnTo>
                    <a:pt x="2858897" y="1677542"/>
                  </a:lnTo>
                  <a:lnTo>
                    <a:pt x="2864104" y="1629790"/>
                  </a:lnTo>
                  <a:lnTo>
                    <a:pt x="2867913" y="1581657"/>
                  </a:lnTo>
                  <a:lnTo>
                    <a:pt x="2870200" y="1533143"/>
                  </a:lnTo>
                  <a:lnTo>
                    <a:pt x="2870961" y="148412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505327" y="1392758"/>
            <a:ext cx="1911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FFCC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15-</a:t>
            </a:r>
            <a:r>
              <a:rPr spc="-50" dirty="0"/>
              <a:t>7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807455" y="1444574"/>
            <a:ext cx="1911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FFCC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1945" y="490804"/>
            <a:ext cx="440372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Using</a:t>
            </a:r>
            <a:r>
              <a:rPr spc="-25" dirty="0"/>
              <a:t> </a:t>
            </a:r>
            <a:r>
              <a:rPr dirty="0"/>
              <a:t>the</a:t>
            </a:r>
            <a:r>
              <a:rPr spc="10" dirty="0"/>
              <a:t> </a:t>
            </a:r>
            <a:r>
              <a:rPr spc="-10" dirty="0">
                <a:latin typeface="Courier New"/>
                <a:cs typeface="Courier New"/>
              </a:rPr>
              <a:t>UNION</a:t>
            </a:r>
            <a:r>
              <a:rPr spc="-1040" dirty="0">
                <a:latin typeface="Courier New"/>
                <a:cs typeface="Courier New"/>
              </a:rPr>
              <a:t> </a:t>
            </a:r>
            <a:r>
              <a:rPr spc="-10" dirty="0"/>
              <a:t>Operator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3211" y="1227200"/>
            <a:ext cx="6561455" cy="67945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>
              <a:lnSpc>
                <a:spcPts val="2500"/>
              </a:lnSpc>
              <a:spcBef>
                <a:spcPts val="305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Display</a:t>
            </a:r>
            <a:r>
              <a:rPr sz="22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current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previous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job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details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employees.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Display</a:t>
            </a:r>
            <a:r>
              <a:rPr sz="22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employee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only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once.</a:t>
            </a:r>
            <a:endParaRPr sz="2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18769" y="1981200"/>
          <a:ext cx="6836408" cy="14890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110"/>
                <a:gridCol w="1747519"/>
                <a:gridCol w="4081779"/>
              </a:tblGrid>
              <a:tr h="582930">
                <a:tc>
                  <a:txBody>
                    <a:bodyPr/>
                    <a:lstStyle/>
                    <a:p>
                      <a:pPr marL="112395" marR="73660">
                        <a:lnSpc>
                          <a:spcPts val="2160"/>
                        </a:lnSpc>
                        <a:spcBef>
                          <a:spcPts val="45"/>
                        </a:spcBef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SELECT FROM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33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54610" marR="50800" indent="-1905">
                        <a:lnSpc>
                          <a:spcPts val="2160"/>
                        </a:lnSpc>
                        <a:spcBef>
                          <a:spcPts val="45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employee_id, employees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5715" marB="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2135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job_id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</a:tr>
              <a:tr h="259079">
                <a:tc>
                  <a:txBody>
                    <a:bodyPr/>
                    <a:lstStyle/>
                    <a:p>
                      <a:pPr marL="112395">
                        <a:lnSpc>
                          <a:spcPts val="1655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UNION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3300"/>
                      </a:solidFill>
                      <a:prstDash val="solid"/>
                    </a:lnL>
                    <a:lnR w="28575">
                      <a:solidFill>
                        <a:srgbClr val="FF3300"/>
                      </a:solidFill>
                      <a:prstDash val="solid"/>
                    </a:lnR>
                    <a:lnT w="28575">
                      <a:solidFill>
                        <a:srgbClr val="FF3300"/>
                      </a:solidFill>
                      <a:prstDash val="solid"/>
                    </a:lnT>
                    <a:lnB w="28575">
                      <a:solidFill>
                        <a:srgbClr val="FF33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3300"/>
                      </a:solidFill>
                      <a:prstDash val="solid"/>
                    </a:lnL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</a:tr>
              <a:tr h="647065">
                <a:tc>
                  <a:txBody>
                    <a:bodyPr/>
                    <a:lstStyle/>
                    <a:p>
                      <a:pPr marL="112395">
                        <a:lnSpc>
                          <a:spcPts val="1995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SELECT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FROM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33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98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employee_id,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54610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job_history;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198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job_id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816863" y="4596384"/>
            <a:ext cx="6876415" cy="459740"/>
            <a:chOff x="816863" y="4596384"/>
            <a:chExt cx="6876415" cy="45974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6863" y="4596384"/>
              <a:ext cx="6876288" cy="44805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62583" y="4620768"/>
              <a:ext cx="6800215" cy="423545"/>
            </a:xfrm>
            <a:custGeom>
              <a:avLst/>
              <a:gdLst/>
              <a:ahLst/>
              <a:cxnLst/>
              <a:rect l="l" t="t" r="r" b="b"/>
              <a:pathLst>
                <a:path w="6800215" h="423545">
                  <a:moveTo>
                    <a:pt x="0" y="423163"/>
                  </a:moveTo>
                  <a:lnTo>
                    <a:pt x="6799960" y="423163"/>
                  </a:lnTo>
                  <a:lnTo>
                    <a:pt x="6799960" y="0"/>
                  </a:lnTo>
                  <a:lnTo>
                    <a:pt x="0" y="0"/>
                  </a:lnTo>
                  <a:lnTo>
                    <a:pt x="0" y="423163"/>
                  </a:lnTo>
                  <a:close/>
                </a:path>
              </a:pathLst>
            </a:custGeom>
            <a:ln w="24383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38504" y="4308242"/>
            <a:ext cx="30543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5195" y="4798898"/>
            <a:ext cx="3308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6863" y="3791711"/>
            <a:ext cx="6876288" cy="70408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16863" y="5154167"/>
            <a:ext cx="6876288" cy="466344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15-</a:t>
            </a:r>
            <a:r>
              <a:rPr spc="-50" dirty="0"/>
              <a:t>8</a:t>
            </a:r>
          </a:p>
        </p:txBody>
      </p:sp>
    </p:spTree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74138" y="490804"/>
            <a:ext cx="437261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The</a:t>
            </a:r>
            <a:r>
              <a:rPr spc="-30" dirty="0"/>
              <a:t> </a:t>
            </a:r>
            <a:r>
              <a:rPr dirty="0">
                <a:latin typeface="Courier New"/>
                <a:cs typeface="Courier New"/>
              </a:rPr>
              <a:t>UNION</a:t>
            </a:r>
            <a:r>
              <a:rPr spc="-9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ALL</a:t>
            </a:r>
            <a:r>
              <a:rPr spc="-160" dirty="0">
                <a:latin typeface="Courier New"/>
                <a:cs typeface="Courier New"/>
              </a:rPr>
              <a:t> </a:t>
            </a:r>
            <a:r>
              <a:rPr spc="-10" dirty="0"/>
              <a:t>Operator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34895" y="1770888"/>
            <a:ext cx="5574791" cy="317601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349878" y="1252854"/>
            <a:ext cx="2483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05050" algn="l"/>
              </a:tabLst>
            </a:pPr>
            <a:r>
              <a:rPr sz="1800" b="1" spc="-50" dirty="0">
                <a:solidFill>
                  <a:srgbClr val="FFFFCC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FFFFCC"/>
                </a:solidFill>
                <a:latin typeface="Arial"/>
                <a:cs typeface="Arial"/>
              </a:rPr>
              <a:t>	</a:t>
            </a:r>
            <a:r>
              <a:rPr sz="1800" b="1" spc="-50" dirty="0">
                <a:solidFill>
                  <a:srgbClr val="FFFFCC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15-</a:t>
            </a:r>
            <a:r>
              <a:rPr spc="-25" dirty="0"/>
              <a:t>10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59307" y="5110988"/>
            <a:ext cx="6746240" cy="7156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UNION</a:t>
            </a:r>
            <a:r>
              <a:rPr sz="220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ALL</a:t>
            </a:r>
            <a:r>
              <a:rPr sz="2200" b="1" spc="-6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operator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returns</a:t>
            </a:r>
            <a:r>
              <a:rPr sz="22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results</a:t>
            </a:r>
            <a:r>
              <a:rPr sz="22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both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queries,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including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duplications.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35226" y="490804"/>
            <a:ext cx="525081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Using</a:t>
            </a:r>
            <a:r>
              <a:rPr spc="-35" dirty="0"/>
              <a:t> </a:t>
            </a:r>
            <a:r>
              <a:rPr dirty="0"/>
              <a:t>the</a:t>
            </a:r>
            <a:r>
              <a:rPr spc="5" dirty="0"/>
              <a:t> </a:t>
            </a:r>
            <a:r>
              <a:rPr dirty="0">
                <a:latin typeface="Courier New"/>
                <a:cs typeface="Courier New"/>
              </a:rPr>
              <a:t>UNION</a:t>
            </a:r>
            <a:r>
              <a:rPr spc="-9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ALL</a:t>
            </a:r>
            <a:r>
              <a:rPr spc="-1035" dirty="0">
                <a:latin typeface="Courier New"/>
                <a:cs typeface="Courier New"/>
              </a:rPr>
              <a:t> </a:t>
            </a:r>
            <a:r>
              <a:rPr spc="-10" dirty="0"/>
              <a:t>Operator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3211" y="1224152"/>
            <a:ext cx="6460490" cy="67945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>
              <a:lnSpc>
                <a:spcPts val="2500"/>
              </a:lnSpc>
              <a:spcBef>
                <a:spcPts val="305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Display</a:t>
            </a:r>
            <a:r>
              <a:rPr sz="22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current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previous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departments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employees.</a:t>
            </a:r>
            <a:endParaRPr sz="2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67168" y="1965705"/>
          <a:ext cx="6645273" cy="1709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8210"/>
                <a:gridCol w="462279"/>
                <a:gridCol w="1376680"/>
                <a:gridCol w="1092835"/>
                <a:gridCol w="2795269"/>
              </a:tblGrid>
              <a:tr h="551815">
                <a:tc>
                  <a:txBody>
                    <a:bodyPr/>
                    <a:lstStyle/>
                    <a:p>
                      <a:pPr marL="88265">
                        <a:lnSpc>
                          <a:spcPts val="198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SELECT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88265" marR="3175">
                        <a:lnSpc>
                          <a:spcPct val="100000"/>
                        </a:lnSpc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FROM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33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34620">
                        <a:lnSpc>
                          <a:spcPts val="198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employee_id,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134620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employees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98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job_id,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8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department_id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88265" marR="3175">
                        <a:lnSpc>
                          <a:spcPts val="2075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UNION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FF3300"/>
                      </a:solidFill>
                      <a:prstDash val="solid"/>
                    </a:lnL>
                    <a:lnT w="28575">
                      <a:solidFill>
                        <a:srgbClr val="FF3300"/>
                      </a:solidFill>
                      <a:prstDash val="solid"/>
                    </a:lnT>
                    <a:lnB w="28575">
                      <a:solidFill>
                        <a:srgbClr val="FF33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75"/>
                        </a:lnSpc>
                      </a:pPr>
                      <a:r>
                        <a:rPr sz="1800" b="1" spc="-25" dirty="0">
                          <a:latin typeface="Courier New"/>
                          <a:cs typeface="Courier New"/>
                        </a:rPr>
                        <a:t>ALL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8575">
                      <a:solidFill>
                        <a:srgbClr val="FF3300"/>
                      </a:solidFill>
                      <a:prstDash val="solid"/>
                    </a:lnR>
                    <a:lnB w="28575">
                      <a:solidFill>
                        <a:srgbClr val="FF33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33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865505">
                <a:tc gridSpan="5">
                  <a:txBody>
                    <a:bodyPr/>
                    <a:lstStyle/>
                    <a:p>
                      <a:pPr marL="88265">
                        <a:lnSpc>
                          <a:spcPts val="181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SELECT</a:t>
                      </a:r>
                      <a:r>
                        <a:rPr sz="1800" b="1" spc="-1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employee_id,</a:t>
                      </a:r>
                      <a:r>
                        <a:rPr sz="1800" b="1" spc="-1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job_id,</a:t>
                      </a:r>
                      <a:r>
                        <a:rPr sz="1800" b="1" spc="-1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department_id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88265" marR="3545840">
                        <a:lnSpc>
                          <a:spcPts val="2160"/>
                        </a:lnSpc>
                        <a:spcBef>
                          <a:spcPts val="50"/>
                        </a:spcBef>
                        <a:tabLst>
                          <a:tab pos="1042669" algn="l"/>
                          <a:tab pos="1454150" algn="l"/>
                        </a:tabLst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FROM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job_history 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ORDER</a:t>
                      </a:r>
                      <a:r>
                        <a:rPr sz="1800" b="1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5" dirty="0">
                          <a:latin typeface="Courier New"/>
                          <a:cs typeface="Courier New"/>
                        </a:rPr>
                        <a:t>BY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800" b="1" spc="-20" dirty="0">
                          <a:latin typeface="Courier New"/>
                          <a:cs typeface="Courier New"/>
                        </a:rPr>
                        <a:t>employee_id;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1832" y="3782567"/>
            <a:ext cx="6733032" cy="6949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1832" y="4596384"/>
            <a:ext cx="6733032" cy="64617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41832" y="5361432"/>
            <a:ext cx="6736080" cy="70408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25779" y="4244467"/>
            <a:ext cx="330200" cy="1199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54608" y="4620767"/>
            <a:ext cx="6546850" cy="600710"/>
          </a:xfrm>
          <a:custGeom>
            <a:avLst/>
            <a:gdLst/>
            <a:ahLst/>
            <a:cxnLst/>
            <a:rect l="l" t="t" r="r" b="b"/>
            <a:pathLst>
              <a:path w="6546850" h="600710">
                <a:moveTo>
                  <a:pt x="0" y="600201"/>
                </a:moveTo>
                <a:lnTo>
                  <a:pt x="6546723" y="600201"/>
                </a:lnTo>
                <a:lnTo>
                  <a:pt x="6546723" y="0"/>
                </a:lnTo>
                <a:lnTo>
                  <a:pt x="0" y="0"/>
                </a:lnTo>
                <a:lnTo>
                  <a:pt x="0" y="600201"/>
                </a:lnTo>
                <a:close/>
              </a:path>
            </a:pathLst>
          </a:custGeom>
          <a:ln w="24384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15-</a:t>
            </a:r>
            <a:r>
              <a:rPr spc="-25" dirty="0"/>
              <a:t>11</a:t>
            </a:r>
          </a:p>
        </p:txBody>
      </p:sp>
    </p:spTree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2050" y="490804"/>
            <a:ext cx="425958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The</a:t>
            </a:r>
            <a:r>
              <a:rPr spc="-30" dirty="0"/>
              <a:t> </a:t>
            </a:r>
            <a:r>
              <a:rPr spc="-10" dirty="0">
                <a:latin typeface="Courier New"/>
                <a:cs typeface="Courier New"/>
              </a:rPr>
              <a:t>INTERSECT</a:t>
            </a:r>
            <a:r>
              <a:rPr spc="-1060" dirty="0">
                <a:latin typeface="Courier New"/>
                <a:cs typeface="Courier New"/>
              </a:rPr>
              <a:t> </a:t>
            </a:r>
            <a:r>
              <a:rPr spc="-10" dirty="0"/>
              <a:t>Operator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057400" y="1822704"/>
            <a:ext cx="5358130" cy="3112135"/>
            <a:chOff x="2057400" y="1822704"/>
            <a:chExt cx="5358130" cy="3112135"/>
          </a:xfrm>
        </p:grpSpPr>
        <p:sp>
          <p:nvSpPr>
            <p:cNvPr id="5" name="object 5"/>
            <p:cNvSpPr/>
            <p:nvPr/>
          </p:nvSpPr>
          <p:spPr>
            <a:xfrm>
              <a:off x="2057400" y="1822703"/>
              <a:ext cx="5358130" cy="3112135"/>
            </a:xfrm>
            <a:custGeom>
              <a:avLst/>
              <a:gdLst/>
              <a:ahLst/>
              <a:cxnLst/>
              <a:rect l="l" t="t" r="r" b="b"/>
              <a:pathLst>
                <a:path w="5358130" h="3112135">
                  <a:moveTo>
                    <a:pt x="5357876" y="1526794"/>
                  </a:moveTo>
                  <a:lnTo>
                    <a:pt x="5357114" y="1478407"/>
                  </a:lnTo>
                  <a:lnTo>
                    <a:pt x="5354955" y="1430401"/>
                  </a:lnTo>
                  <a:lnTo>
                    <a:pt x="5351272" y="1382776"/>
                  </a:lnTo>
                  <a:lnTo>
                    <a:pt x="5346192" y="1335532"/>
                  </a:lnTo>
                  <a:lnTo>
                    <a:pt x="5339715" y="1288796"/>
                  </a:lnTo>
                  <a:lnTo>
                    <a:pt x="5331841" y="1242441"/>
                  </a:lnTo>
                  <a:lnTo>
                    <a:pt x="5322570" y="1196594"/>
                  </a:lnTo>
                  <a:lnTo>
                    <a:pt x="5312029" y="1151255"/>
                  </a:lnTo>
                  <a:lnTo>
                    <a:pt x="5300218" y="1106424"/>
                  </a:lnTo>
                  <a:lnTo>
                    <a:pt x="5287010" y="1062228"/>
                  </a:lnTo>
                  <a:lnTo>
                    <a:pt x="5272532" y="1018540"/>
                  </a:lnTo>
                  <a:lnTo>
                    <a:pt x="5256911" y="975487"/>
                  </a:lnTo>
                  <a:lnTo>
                    <a:pt x="5240020" y="933069"/>
                  </a:lnTo>
                  <a:lnTo>
                    <a:pt x="5221859" y="891159"/>
                  </a:lnTo>
                  <a:lnTo>
                    <a:pt x="5202555" y="850011"/>
                  </a:lnTo>
                  <a:lnTo>
                    <a:pt x="5182108" y="809625"/>
                  </a:lnTo>
                  <a:lnTo>
                    <a:pt x="5160518" y="769874"/>
                  </a:lnTo>
                  <a:lnTo>
                    <a:pt x="5137785" y="730758"/>
                  </a:lnTo>
                  <a:lnTo>
                    <a:pt x="5114036" y="692531"/>
                  </a:lnTo>
                  <a:lnTo>
                    <a:pt x="5089144" y="655066"/>
                  </a:lnTo>
                  <a:lnTo>
                    <a:pt x="5063236" y="618363"/>
                  </a:lnTo>
                  <a:lnTo>
                    <a:pt x="5036185" y="582422"/>
                  </a:lnTo>
                  <a:lnTo>
                    <a:pt x="5008245" y="547370"/>
                  </a:lnTo>
                  <a:lnTo>
                    <a:pt x="4979289" y="513207"/>
                  </a:lnTo>
                  <a:lnTo>
                    <a:pt x="4949444" y="479933"/>
                  </a:lnTo>
                  <a:lnTo>
                    <a:pt x="4918583" y="447675"/>
                  </a:lnTo>
                  <a:lnTo>
                    <a:pt x="4886833" y="416179"/>
                  </a:lnTo>
                  <a:lnTo>
                    <a:pt x="4854067" y="385699"/>
                  </a:lnTo>
                  <a:lnTo>
                    <a:pt x="4820539" y="356235"/>
                  </a:lnTo>
                  <a:lnTo>
                    <a:pt x="4786249" y="327787"/>
                  </a:lnTo>
                  <a:lnTo>
                    <a:pt x="4750943" y="300228"/>
                  </a:lnTo>
                  <a:lnTo>
                    <a:pt x="4715002" y="273812"/>
                  </a:lnTo>
                  <a:lnTo>
                    <a:pt x="4678172" y="248539"/>
                  </a:lnTo>
                  <a:lnTo>
                    <a:pt x="4640580" y="224282"/>
                  </a:lnTo>
                  <a:lnTo>
                    <a:pt x="4602226" y="201168"/>
                  </a:lnTo>
                  <a:lnTo>
                    <a:pt x="4563224" y="179070"/>
                  </a:lnTo>
                  <a:lnTo>
                    <a:pt x="4523473" y="158242"/>
                  </a:lnTo>
                  <a:lnTo>
                    <a:pt x="4482973" y="138557"/>
                  </a:lnTo>
                  <a:lnTo>
                    <a:pt x="4441952" y="120142"/>
                  </a:lnTo>
                  <a:lnTo>
                    <a:pt x="4400296" y="102870"/>
                  </a:lnTo>
                  <a:lnTo>
                    <a:pt x="4357878" y="86868"/>
                  </a:lnTo>
                  <a:lnTo>
                    <a:pt x="4315079" y="72263"/>
                  </a:lnTo>
                  <a:lnTo>
                    <a:pt x="4271518" y="58801"/>
                  </a:lnTo>
                  <a:lnTo>
                    <a:pt x="4227576" y="46736"/>
                  </a:lnTo>
                  <a:lnTo>
                    <a:pt x="4182999" y="35941"/>
                  </a:lnTo>
                  <a:lnTo>
                    <a:pt x="4138041" y="26543"/>
                  </a:lnTo>
                  <a:lnTo>
                    <a:pt x="4092448" y="18542"/>
                  </a:lnTo>
                  <a:lnTo>
                    <a:pt x="4046474" y="11938"/>
                  </a:lnTo>
                  <a:lnTo>
                    <a:pt x="4000119" y="6731"/>
                  </a:lnTo>
                  <a:lnTo>
                    <a:pt x="3953256" y="3048"/>
                  </a:lnTo>
                  <a:lnTo>
                    <a:pt x="3906139" y="762"/>
                  </a:lnTo>
                  <a:lnTo>
                    <a:pt x="3858514" y="0"/>
                  </a:lnTo>
                  <a:lnTo>
                    <a:pt x="3810889" y="762"/>
                  </a:lnTo>
                  <a:lnTo>
                    <a:pt x="3763772" y="3048"/>
                  </a:lnTo>
                  <a:lnTo>
                    <a:pt x="3716909" y="6731"/>
                  </a:lnTo>
                  <a:lnTo>
                    <a:pt x="3670554" y="11938"/>
                  </a:lnTo>
                  <a:lnTo>
                    <a:pt x="3624580" y="18542"/>
                  </a:lnTo>
                  <a:lnTo>
                    <a:pt x="3578987" y="26543"/>
                  </a:lnTo>
                  <a:lnTo>
                    <a:pt x="3534029" y="35941"/>
                  </a:lnTo>
                  <a:lnTo>
                    <a:pt x="3489452" y="46736"/>
                  </a:lnTo>
                  <a:lnTo>
                    <a:pt x="3445510" y="58801"/>
                  </a:lnTo>
                  <a:lnTo>
                    <a:pt x="3401949" y="72263"/>
                  </a:lnTo>
                  <a:lnTo>
                    <a:pt x="3359150" y="86995"/>
                  </a:lnTo>
                  <a:lnTo>
                    <a:pt x="3316732" y="102870"/>
                  </a:lnTo>
                  <a:lnTo>
                    <a:pt x="3275076" y="120142"/>
                  </a:lnTo>
                  <a:lnTo>
                    <a:pt x="3234055" y="138684"/>
                  </a:lnTo>
                  <a:lnTo>
                    <a:pt x="3193542" y="158242"/>
                  </a:lnTo>
                  <a:lnTo>
                    <a:pt x="3153791" y="179197"/>
                  </a:lnTo>
                  <a:lnTo>
                    <a:pt x="3114802" y="201168"/>
                  </a:lnTo>
                  <a:lnTo>
                    <a:pt x="3076448" y="224282"/>
                  </a:lnTo>
                  <a:lnTo>
                    <a:pt x="3038856" y="248539"/>
                  </a:lnTo>
                  <a:lnTo>
                    <a:pt x="3002026" y="273939"/>
                  </a:lnTo>
                  <a:lnTo>
                    <a:pt x="2966085" y="300355"/>
                  </a:lnTo>
                  <a:lnTo>
                    <a:pt x="2930779" y="327914"/>
                  </a:lnTo>
                  <a:lnTo>
                    <a:pt x="2896489" y="356362"/>
                  </a:lnTo>
                  <a:lnTo>
                    <a:pt x="2862961" y="385826"/>
                  </a:lnTo>
                  <a:lnTo>
                    <a:pt x="2830195" y="416306"/>
                  </a:lnTo>
                  <a:lnTo>
                    <a:pt x="2798445" y="447802"/>
                  </a:lnTo>
                  <a:lnTo>
                    <a:pt x="2767584" y="480187"/>
                  </a:lnTo>
                  <a:lnTo>
                    <a:pt x="2737739" y="513461"/>
                  </a:lnTo>
                  <a:lnTo>
                    <a:pt x="2708783" y="547624"/>
                  </a:lnTo>
                  <a:lnTo>
                    <a:pt x="2680843" y="582803"/>
                  </a:lnTo>
                  <a:lnTo>
                    <a:pt x="2656763" y="614667"/>
                  </a:lnTo>
                  <a:lnTo>
                    <a:pt x="2649093" y="605028"/>
                  </a:lnTo>
                  <a:lnTo>
                    <a:pt x="2620137" y="570865"/>
                  </a:lnTo>
                  <a:lnTo>
                    <a:pt x="2590292" y="537591"/>
                  </a:lnTo>
                  <a:lnTo>
                    <a:pt x="2559431" y="505333"/>
                  </a:lnTo>
                  <a:lnTo>
                    <a:pt x="2527681" y="473837"/>
                  </a:lnTo>
                  <a:lnTo>
                    <a:pt x="2494915" y="443357"/>
                  </a:lnTo>
                  <a:lnTo>
                    <a:pt x="2461387" y="413893"/>
                  </a:lnTo>
                  <a:lnTo>
                    <a:pt x="2427097" y="385445"/>
                  </a:lnTo>
                  <a:lnTo>
                    <a:pt x="2391791" y="358013"/>
                  </a:lnTo>
                  <a:lnTo>
                    <a:pt x="2355850" y="331597"/>
                  </a:lnTo>
                  <a:lnTo>
                    <a:pt x="2319020" y="306324"/>
                  </a:lnTo>
                  <a:lnTo>
                    <a:pt x="2281428" y="282067"/>
                  </a:lnTo>
                  <a:lnTo>
                    <a:pt x="2243074" y="258953"/>
                  </a:lnTo>
                  <a:lnTo>
                    <a:pt x="2204085" y="236855"/>
                  </a:lnTo>
                  <a:lnTo>
                    <a:pt x="2164334" y="216027"/>
                  </a:lnTo>
                  <a:lnTo>
                    <a:pt x="2123821" y="196469"/>
                  </a:lnTo>
                  <a:lnTo>
                    <a:pt x="2082800" y="177927"/>
                  </a:lnTo>
                  <a:lnTo>
                    <a:pt x="2041144" y="160782"/>
                  </a:lnTo>
                  <a:lnTo>
                    <a:pt x="1998726" y="144780"/>
                  </a:lnTo>
                  <a:lnTo>
                    <a:pt x="1955927" y="130048"/>
                  </a:lnTo>
                  <a:lnTo>
                    <a:pt x="1912366" y="116713"/>
                  </a:lnTo>
                  <a:lnTo>
                    <a:pt x="1868424" y="104521"/>
                  </a:lnTo>
                  <a:lnTo>
                    <a:pt x="1823847" y="93853"/>
                  </a:lnTo>
                  <a:lnTo>
                    <a:pt x="1778889" y="84455"/>
                  </a:lnTo>
                  <a:lnTo>
                    <a:pt x="1733296" y="76454"/>
                  </a:lnTo>
                  <a:lnTo>
                    <a:pt x="1687322" y="69850"/>
                  </a:lnTo>
                  <a:lnTo>
                    <a:pt x="1640967" y="64643"/>
                  </a:lnTo>
                  <a:lnTo>
                    <a:pt x="1594104" y="60960"/>
                  </a:lnTo>
                  <a:lnTo>
                    <a:pt x="1546987" y="58674"/>
                  </a:lnTo>
                  <a:lnTo>
                    <a:pt x="1499362" y="57912"/>
                  </a:lnTo>
                  <a:lnTo>
                    <a:pt x="1451737" y="58674"/>
                  </a:lnTo>
                  <a:lnTo>
                    <a:pt x="1404620" y="60960"/>
                  </a:lnTo>
                  <a:lnTo>
                    <a:pt x="1357757" y="64643"/>
                  </a:lnTo>
                  <a:lnTo>
                    <a:pt x="1311402" y="69850"/>
                  </a:lnTo>
                  <a:lnTo>
                    <a:pt x="1265428" y="76454"/>
                  </a:lnTo>
                  <a:lnTo>
                    <a:pt x="1219835" y="84455"/>
                  </a:lnTo>
                  <a:lnTo>
                    <a:pt x="1174877" y="93853"/>
                  </a:lnTo>
                  <a:lnTo>
                    <a:pt x="1130300" y="104521"/>
                  </a:lnTo>
                  <a:lnTo>
                    <a:pt x="1086358" y="116713"/>
                  </a:lnTo>
                  <a:lnTo>
                    <a:pt x="1042797" y="130048"/>
                  </a:lnTo>
                  <a:lnTo>
                    <a:pt x="999998" y="144780"/>
                  </a:lnTo>
                  <a:lnTo>
                    <a:pt x="957580" y="160782"/>
                  </a:lnTo>
                  <a:lnTo>
                    <a:pt x="915924" y="177927"/>
                  </a:lnTo>
                  <a:lnTo>
                    <a:pt x="874903" y="196469"/>
                  </a:lnTo>
                  <a:lnTo>
                    <a:pt x="834390" y="216027"/>
                  </a:lnTo>
                  <a:lnTo>
                    <a:pt x="794639" y="236855"/>
                  </a:lnTo>
                  <a:lnTo>
                    <a:pt x="755650" y="258953"/>
                  </a:lnTo>
                  <a:lnTo>
                    <a:pt x="717296" y="282067"/>
                  </a:lnTo>
                  <a:lnTo>
                    <a:pt x="679704" y="306324"/>
                  </a:lnTo>
                  <a:lnTo>
                    <a:pt x="642874" y="331597"/>
                  </a:lnTo>
                  <a:lnTo>
                    <a:pt x="606933" y="358013"/>
                  </a:lnTo>
                  <a:lnTo>
                    <a:pt x="571627" y="385445"/>
                  </a:lnTo>
                  <a:lnTo>
                    <a:pt x="537337" y="413893"/>
                  </a:lnTo>
                  <a:lnTo>
                    <a:pt x="503809" y="443357"/>
                  </a:lnTo>
                  <a:lnTo>
                    <a:pt x="471043" y="473837"/>
                  </a:lnTo>
                  <a:lnTo>
                    <a:pt x="439293" y="505333"/>
                  </a:lnTo>
                  <a:lnTo>
                    <a:pt x="408432" y="537591"/>
                  </a:lnTo>
                  <a:lnTo>
                    <a:pt x="378587" y="570865"/>
                  </a:lnTo>
                  <a:lnTo>
                    <a:pt x="349631" y="605028"/>
                  </a:lnTo>
                  <a:lnTo>
                    <a:pt x="321691" y="640080"/>
                  </a:lnTo>
                  <a:lnTo>
                    <a:pt x="294640" y="676021"/>
                  </a:lnTo>
                  <a:lnTo>
                    <a:pt x="268732" y="712597"/>
                  </a:lnTo>
                  <a:lnTo>
                    <a:pt x="243840" y="750189"/>
                  </a:lnTo>
                  <a:lnTo>
                    <a:pt x="220091" y="788416"/>
                  </a:lnTo>
                  <a:lnTo>
                    <a:pt x="197358" y="827405"/>
                  </a:lnTo>
                  <a:lnTo>
                    <a:pt x="175768" y="867156"/>
                  </a:lnTo>
                  <a:lnTo>
                    <a:pt x="155321" y="907669"/>
                  </a:lnTo>
                  <a:lnTo>
                    <a:pt x="136017" y="948817"/>
                  </a:lnTo>
                  <a:lnTo>
                    <a:pt x="117856" y="990727"/>
                  </a:lnTo>
                  <a:lnTo>
                    <a:pt x="100965" y="1033145"/>
                  </a:lnTo>
                  <a:lnTo>
                    <a:pt x="85344" y="1076198"/>
                  </a:lnTo>
                  <a:lnTo>
                    <a:pt x="70866" y="1119886"/>
                  </a:lnTo>
                  <a:lnTo>
                    <a:pt x="57658" y="1164209"/>
                  </a:lnTo>
                  <a:lnTo>
                    <a:pt x="45847" y="1209040"/>
                  </a:lnTo>
                  <a:lnTo>
                    <a:pt x="35306" y="1254379"/>
                  </a:lnTo>
                  <a:lnTo>
                    <a:pt x="26035" y="1300226"/>
                  </a:lnTo>
                  <a:lnTo>
                    <a:pt x="18161" y="1346581"/>
                  </a:lnTo>
                  <a:lnTo>
                    <a:pt x="11684" y="1393444"/>
                  </a:lnTo>
                  <a:lnTo>
                    <a:pt x="6604" y="1440688"/>
                  </a:lnTo>
                  <a:lnTo>
                    <a:pt x="2921" y="1488313"/>
                  </a:lnTo>
                  <a:lnTo>
                    <a:pt x="762" y="1536446"/>
                  </a:lnTo>
                  <a:lnTo>
                    <a:pt x="0" y="1584833"/>
                  </a:lnTo>
                  <a:lnTo>
                    <a:pt x="762" y="1633220"/>
                  </a:lnTo>
                  <a:lnTo>
                    <a:pt x="2921" y="1681353"/>
                  </a:lnTo>
                  <a:lnTo>
                    <a:pt x="6604" y="1728990"/>
                  </a:lnTo>
                  <a:lnTo>
                    <a:pt x="11684" y="1776222"/>
                  </a:lnTo>
                  <a:lnTo>
                    <a:pt x="18161" y="1823085"/>
                  </a:lnTo>
                  <a:lnTo>
                    <a:pt x="26035" y="1869440"/>
                  </a:lnTo>
                  <a:lnTo>
                    <a:pt x="35306" y="1915287"/>
                  </a:lnTo>
                  <a:lnTo>
                    <a:pt x="45847" y="1960626"/>
                  </a:lnTo>
                  <a:lnTo>
                    <a:pt x="57658" y="2005457"/>
                  </a:lnTo>
                  <a:lnTo>
                    <a:pt x="70866" y="2049780"/>
                  </a:lnTo>
                  <a:lnTo>
                    <a:pt x="85344" y="2093468"/>
                  </a:lnTo>
                  <a:lnTo>
                    <a:pt x="100965" y="2136521"/>
                  </a:lnTo>
                  <a:lnTo>
                    <a:pt x="117856" y="2178939"/>
                  </a:lnTo>
                  <a:lnTo>
                    <a:pt x="136017" y="2220849"/>
                  </a:lnTo>
                  <a:lnTo>
                    <a:pt x="155321" y="2261997"/>
                  </a:lnTo>
                  <a:lnTo>
                    <a:pt x="175768" y="2302510"/>
                  </a:lnTo>
                  <a:lnTo>
                    <a:pt x="197358" y="2342261"/>
                  </a:lnTo>
                  <a:lnTo>
                    <a:pt x="220091" y="2381250"/>
                  </a:lnTo>
                  <a:lnTo>
                    <a:pt x="243840" y="2419477"/>
                  </a:lnTo>
                  <a:lnTo>
                    <a:pt x="268732" y="2456942"/>
                  </a:lnTo>
                  <a:lnTo>
                    <a:pt x="294640" y="2493645"/>
                  </a:lnTo>
                  <a:lnTo>
                    <a:pt x="321691" y="2529586"/>
                  </a:lnTo>
                  <a:lnTo>
                    <a:pt x="349631" y="2564638"/>
                  </a:lnTo>
                  <a:lnTo>
                    <a:pt x="378587" y="2598801"/>
                  </a:lnTo>
                  <a:lnTo>
                    <a:pt x="408432" y="2632075"/>
                  </a:lnTo>
                  <a:lnTo>
                    <a:pt x="439293" y="2664333"/>
                  </a:lnTo>
                  <a:lnTo>
                    <a:pt x="471043" y="2695829"/>
                  </a:lnTo>
                  <a:lnTo>
                    <a:pt x="503809" y="2726182"/>
                  </a:lnTo>
                  <a:lnTo>
                    <a:pt x="537337" y="2755773"/>
                  </a:lnTo>
                  <a:lnTo>
                    <a:pt x="571627" y="2784221"/>
                  </a:lnTo>
                  <a:lnTo>
                    <a:pt x="606933" y="2811653"/>
                  </a:lnTo>
                  <a:lnTo>
                    <a:pt x="642874" y="2838069"/>
                  </a:lnTo>
                  <a:lnTo>
                    <a:pt x="679704" y="2863342"/>
                  </a:lnTo>
                  <a:lnTo>
                    <a:pt x="717296" y="2887599"/>
                  </a:lnTo>
                  <a:lnTo>
                    <a:pt x="755650" y="2910713"/>
                  </a:lnTo>
                  <a:lnTo>
                    <a:pt x="794639" y="2932811"/>
                  </a:lnTo>
                  <a:lnTo>
                    <a:pt x="834390" y="2953639"/>
                  </a:lnTo>
                  <a:lnTo>
                    <a:pt x="874903" y="2973197"/>
                  </a:lnTo>
                  <a:lnTo>
                    <a:pt x="915924" y="2991739"/>
                  </a:lnTo>
                  <a:lnTo>
                    <a:pt x="957580" y="3008884"/>
                  </a:lnTo>
                  <a:lnTo>
                    <a:pt x="999998" y="3024886"/>
                  </a:lnTo>
                  <a:lnTo>
                    <a:pt x="1042797" y="3039618"/>
                  </a:lnTo>
                  <a:lnTo>
                    <a:pt x="1086358" y="3052953"/>
                  </a:lnTo>
                  <a:lnTo>
                    <a:pt x="1130300" y="3065145"/>
                  </a:lnTo>
                  <a:lnTo>
                    <a:pt x="1174877" y="3075813"/>
                  </a:lnTo>
                  <a:lnTo>
                    <a:pt x="1219835" y="3085211"/>
                  </a:lnTo>
                  <a:lnTo>
                    <a:pt x="1265428" y="3093212"/>
                  </a:lnTo>
                  <a:lnTo>
                    <a:pt x="1311402" y="3099816"/>
                  </a:lnTo>
                  <a:lnTo>
                    <a:pt x="1357757" y="3105023"/>
                  </a:lnTo>
                  <a:lnTo>
                    <a:pt x="1404620" y="3108706"/>
                  </a:lnTo>
                  <a:lnTo>
                    <a:pt x="1451737" y="3110992"/>
                  </a:lnTo>
                  <a:lnTo>
                    <a:pt x="1499362" y="3111754"/>
                  </a:lnTo>
                  <a:lnTo>
                    <a:pt x="1546987" y="3110992"/>
                  </a:lnTo>
                  <a:lnTo>
                    <a:pt x="1594104" y="3108706"/>
                  </a:lnTo>
                  <a:lnTo>
                    <a:pt x="1640967" y="3105023"/>
                  </a:lnTo>
                  <a:lnTo>
                    <a:pt x="1687322" y="3099816"/>
                  </a:lnTo>
                  <a:lnTo>
                    <a:pt x="1733296" y="3093212"/>
                  </a:lnTo>
                  <a:lnTo>
                    <a:pt x="1778889" y="3085211"/>
                  </a:lnTo>
                  <a:lnTo>
                    <a:pt x="1823847" y="3075813"/>
                  </a:lnTo>
                  <a:lnTo>
                    <a:pt x="1868424" y="3065145"/>
                  </a:lnTo>
                  <a:lnTo>
                    <a:pt x="1912366" y="3052953"/>
                  </a:lnTo>
                  <a:lnTo>
                    <a:pt x="1955927" y="3039618"/>
                  </a:lnTo>
                  <a:lnTo>
                    <a:pt x="1998726" y="3024886"/>
                  </a:lnTo>
                  <a:lnTo>
                    <a:pt x="2041144" y="3008884"/>
                  </a:lnTo>
                  <a:lnTo>
                    <a:pt x="2082800" y="2991739"/>
                  </a:lnTo>
                  <a:lnTo>
                    <a:pt x="2123821" y="2973197"/>
                  </a:lnTo>
                  <a:lnTo>
                    <a:pt x="2164334" y="2953639"/>
                  </a:lnTo>
                  <a:lnTo>
                    <a:pt x="2204085" y="2932811"/>
                  </a:lnTo>
                  <a:lnTo>
                    <a:pt x="2243074" y="2910713"/>
                  </a:lnTo>
                  <a:lnTo>
                    <a:pt x="2281428" y="2887599"/>
                  </a:lnTo>
                  <a:lnTo>
                    <a:pt x="2319020" y="2863342"/>
                  </a:lnTo>
                  <a:lnTo>
                    <a:pt x="2355850" y="2838069"/>
                  </a:lnTo>
                  <a:lnTo>
                    <a:pt x="2391791" y="2811653"/>
                  </a:lnTo>
                  <a:lnTo>
                    <a:pt x="2427097" y="2784221"/>
                  </a:lnTo>
                  <a:lnTo>
                    <a:pt x="2461387" y="2755773"/>
                  </a:lnTo>
                  <a:lnTo>
                    <a:pt x="2494915" y="2726182"/>
                  </a:lnTo>
                  <a:lnTo>
                    <a:pt x="2527681" y="2695829"/>
                  </a:lnTo>
                  <a:lnTo>
                    <a:pt x="2559431" y="2664333"/>
                  </a:lnTo>
                  <a:lnTo>
                    <a:pt x="2590292" y="2632075"/>
                  </a:lnTo>
                  <a:lnTo>
                    <a:pt x="2620137" y="2598801"/>
                  </a:lnTo>
                  <a:lnTo>
                    <a:pt x="2649093" y="2564638"/>
                  </a:lnTo>
                  <a:lnTo>
                    <a:pt x="2677033" y="2529586"/>
                  </a:lnTo>
                  <a:lnTo>
                    <a:pt x="2700375" y="2498572"/>
                  </a:lnTo>
                  <a:lnTo>
                    <a:pt x="2708783" y="2509139"/>
                  </a:lnTo>
                  <a:lnTo>
                    <a:pt x="2737739" y="2543302"/>
                  </a:lnTo>
                  <a:lnTo>
                    <a:pt x="2767584" y="2576576"/>
                  </a:lnTo>
                  <a:lnTo>
                    <a:pt x="2798445" y="2608961"/>
                  </a:lnTo>
                  <a:lnTo>
                    <a:pt x="2830195" y="2640457"/>
                  </a:lnTo>
                  <a:lnTo>
                    <a:pt x="2862961" y="2670937"/>
                  </a:lnTo>
                  <a:lnTo>
                    <a:pt x="2896489" y="2700401"/>
                  </a:lnTo>
                  <a:lnTo>
                    <a:pt x="2930779" y="2728849"/>
                  </a:lnTo>
                  <a:lnTo>
                    <a:pt x="2966085" y="2756408"/>
                  </a:lnTo>
                  <a:lnTo>
                    <a:pt x="3002026" y="2782824"/>
                  </a:lnTo>
                  <a:lnTo>
                    <a:pt x="3038856" y="2808224"/>
                  </a:lnTo>
                  <a:lnTo>
                    <a:pt x="3076448" y="2832481"/>
                  </a:lnTo>
                  <a:lnTo>
                    <a:pt x="3114802" y="2855595"/>
                  </a:lnTo>
                  <a:lnTo>
                    <a:pt x="3153791" y="2877566"/>
                  </a:lnTo>
                  <a:lnTo>
                    <a:pt x="3193542" y="2898394"/>
                  </a:lnTo>
                  <a:lnTo>
                    <a:pt x="3234055" y="2918079"/>
                  </a:lnTo>
                  <a:lnTo>
                    <a:pt x="3275076" y="2936621"/>
                  </a:lnTo>
                  <a:lnTo>
                    <a:pt x="3316732" y="2953893"/>
                  </a:lnTo>
                  <a:lnTo>
                    <a:pt x="3359150" y="2969768"/>
                  </a:lnTo>
                  <a:lnTo>
                    <a:pt x="3401949" y="2984500"/>
                  </a:lnTo>
                  <a:lnTo>
                    <a:pt x="3445510" y="2997962"/>
                  </a:lnTo>
                  <a:lnTo>
                    <a:pt x="3489452" y="3010027"/>
                  </a:lnTo>
                  <a:lnTo>
                    <a:pt x="3534029" y="3020822"/>
                  </a:lnTo>
                  <a:lnTo>
                    <a:pt x="3578987" y="3030220"/>
                  </a:lnTo>
                  <a:lnTo>
                    <a:pt x="3624580" y="3038221"/>
                  </a:lnTo>
                  <a:lnTo>
                    <a:pt x="3670554" y="3044825"/>
                  </a:lnTo>
                  <a:lnTo>
                    <a:pt x="3716909" y="3050032"/>
                  </a:lnTo>
                  <a:lnTo>
                    <a:pt x="3763772" y="3053715"/>
                  </a:lnTo>
                  <a:lnTo>
                    <a:pt x="3810889" y="3056001"/>
                  </a:lnTo>
                  <a:lnTo>
                    <a:pt x="3858514" y="3056763"/>
                  </a:lnTo>
                  <a:lnTo>
                    <a:pt x="3906139" y="3056001"/>
                  </a:lnTo>
                  <a:lnTo>
                    <a:pt x="3953256" y="3053715"/>
                  </a:lnTo>
                  <a:lnTo>
                    <a:pt x="4000119" y="3050032"/>
                  </a:lnTo>
                  <a:lnTo>
                    <a:pt x="4046474" y="3044825"/>
                  </a:lnTo>
                  <a:lnTo>
                    <a:pt x="4092448" y="3038221"/>
                  </a:lnTo>
                  <a:lnTo>
                    <a:pt x="4138041" y="3030220"/>
                  </a:lnTo>
                  <a:lnTo>
                    <a:pt x="4182999" y="3020822"/>
                  </a:lnTo>
                  <a:lnTo>
                    <a:pt x="4227576" y="3010027"/>
                  </a:lnTo>
                  <a:lnTo>
                    <a:pt x="4271518" y="2997962"/>
                  </a:lnTo>
                  <a:lnTo>
                    <a:pt x="4315079" y="2984500"/>
                  </a:lnTo>
                  <a:lnTo>
                    <a:pt x="4357878" y="2969768"/>
                  </a:lnTo>
                  <a:lnTo>
                    <a:pt x="4400296" y="2953893"/>
                  </a:lnTo>
                  <a:lnTo>
                    <a:pt x="4441952" y="2936621"/>
                  </a:lnTo>
                  <a:lnTo>
                    <a:pt x="4482973" y="2918079"/>
                  </a:lnTo>
                  <a:lnTo>
                    <a:pt x="4523473" y="2898394"/>
                  </a:lnTo>
                  <a:lnTo>
                    <a:pt x="4563224" y="2877566"/>
                  </a:lnTo>
                  <a:lnTo>
                    <a:pt x="4602226" y="2855595"/>
                  </a:lnTo>
                  <a:lnTo>
                    <a:pt x="4640580" y="2832481"/>
                  </a:lnTo>
                  <a:lnTo>
                    <a:pt x="4678172" y="2808224"/>
                  </a:lnTo>
                  <a:lnTo>
                    <a:pt x="4715002" y="2782824"/>
                  </a:lnTo>
                  <a:lnTo>
                    <a:pt x="4750943" y="2756408"/>
                  </a:lnTo>
                  <a:lnTo>
                    <a:pt x="4786249" y="2728849"/>
                  </a:lnTo>
                  <a:lnTo>
                    <a:pt x="4820539" y="2700401"/>
                  </a:lnTo>
                  <a:lnTo>
                    <a:pt x="4854067" y="2670937"/>
                  </a:lnTo>
                  <a:lnTo>
                    <a:pt x="4886833" y="2640457"/>
                  </a:lnTo>
                  <a:lnTo>
                    <a:pt x="4918583" y="2608961"/>
                  </a:lnTo>
                  <a:lnTo>
                    <a:pt x="4949444" y="2576576"/>
                  </a:lnTo>
                  <a:lnTo>
                    <a:pt x="4979289" y="2543302"/>
                  </a:lnTo>
                  <a:lnTo>
                    <a:pt x="5008245" y="2509139"/>
                  </a:lnTo>
                  <a:lnTo>
                    <a:pt x="5036185" y="2473960"/>
                  </a:lnTo>
                  <a:lnTo>
                    <a:pt x="5063236" y="2438146"/>
                  </a:lnTo>
                  <a:lnTo>
                    <a:pt x="5089144" y="2401443"/>
                  </a:lnTo>
                  <a:lnTo>
                    <a:pt x="5114036" y="2363851"/>
                  </a:lnTo>
                  <a:lnTo>
                    <a:pt x="5137785" y="2325497"/>
                  </a:lnTo>
                  <a:lnTo>
                    <a:pt x="5160518" y="2286508"/>
                  </a:lnTo>
                  <a:lnTo>
                    <a:pt x="5182108" y="2246630"/>
                  </a:lnTo>
                  <a:lnTo>
                    <a:pt x="5202555" y="2206117"/>
                  </a:lnTo>
                  <a:lnTo>
                    <a:pt x="5221859" y="2164969"/>
                  </a:lnTo>
                  <a:lnTo>
                    <a:pt x="5240020" y="2123059"/>
                  </a:lnTo>
                  <a:lnTo>
                    <a:pt x="5256911" y="2080641"/>
                  </a:lnTo>
                  <a:lnTo>
                    <a:pt x="5272532" y="2037461"/>
                  </a:lnTo>
                  <a:lnTo>
                    <a:pt x="5287010" y="1993773"/>
                  </a:lnTo>
                  <a:lnTo>
                    <a:pt x="5300218" y="1949450"/>
                  </a:lnTo>
                  <a:lnTo>
                    <a:pt x="5312029" y="1904619"/>
                  </a:lnTo>
                  <a:lnTo>
                    <a:pt x="5322570" y="1859153"/>
                  </a:lnTo>
                  <a:lnTo>
                    <a:pt x="5331841" y="1813306"/>
                  </a:lnTo>
                  <a:lnTo>
                    <a:pt x="5339715" y="1766824"/>
                  </a:lnTo>
                  <a:lnTo>
                    <a:pt x="5346192" y="1719961"/>
                  </a:lnTo>
                  <a:lnTo>
                    <a:pt x="5351272" y="1672717"/>
                  </a:lnTo>
                  <a:lnTo>
                    <a:pt x="5354955" y="1624965"/>
                  </a:lnTo>
                  <a:lnTo>
                    <a:pt x="5357114" y="1576832"/>
                  </a:lnTo>
                  <a:lnTo>
                    <a:pt x="5357876" y="1526794"/>
                  </a:lnTo>
                  <a:close/>
                </a:path>
              </a:pathLst>
            </a:custGeom>
            <a:solidFill>
              <a:srgbClr val="00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12920" y="2441448"/>
              <a:ext cx="841375" cy="1905000"/>
            </a:xfrm>
            <a:custGeom>
              <a:avLst/>
              <a:gdLst/>
              <a:ahLst/>
              <a:cxnLst/>
              <a:rect l="l" t="t" r="r" b="b"/>
              <a:pathLst>
                <a:path w="841375" h="1905000">
                  <a:moveTo>
                    <a:pt x="405383" y="0"/>
                  </a:moveTo>
                  <a:lnTo>
                    <a:pt x="387095" y="18287"/>
                  </a:lnTo>
                  <a:lnTo>
                    <a:pt x="338327" y="60960"/>
                  </a:lnTo>
                  <a:lnTo>
                    <a:pt x="295655" y="109727"/>
                  </a:lnTo>
                  <a:lnTo>
                    <a:pt x="277367" y="137160"/>
                  </a:lnTo>
                  <a:lnTo>
                    <a:pt x="256031" y="161543"/>
                  </a:lnTo>
                  <a:lnTo>
                    <a:pt x="237743" y="185927"/>
                  </a:lnTo>
                  <a:lnTo>
                    <a:pt x="216407" y="213360"/>
                  </a:lnTo>
                  <a:lnTo>
                    <a:pt x="198119" y="240791"/>
                  </a:lnTo>
                  <a:lnTo>
                    <a:pt x="182879" y="271272"/>
                  </a:lnTo>
                  <a:lnTo>
                    <a:pt x="152400" y="326136"/>
                  </a:lnTo>
                  <a:lnTo>
                    <a:pt x="137159" y="356615"/>
                  </a:lnTo>
                  <a:lnTo>
                    <a:pt x="121919" y="384048"/>
                  </a:lnTo>
                  <a:lnTo>
                    <a:pt x="106679" y="414527"/>
                  </a:lnTo>
                  <a:lnTo>
                    <a:pt x="94487" y="448055"/>
                  </a:lnTo>
                  <a:lnTo>
                    <a:pt x="85343" y="478536"/>
                  </a:lnTo>
                  <a:lnTo>
                    <a:pt x="60959" y="545591"/>
                  </a:lnTo>
                  <a:lnTo>
                    <a:pt x="51815" y="576072"/>
                  </a:lnTo>
                  <a:lnTo>
                    <a:pt x="45719" y="609600"/>
                  </a:lnTo>
                  <a:lnTo>
                    <a:pt x="33527" y="643127"/>
                  </a:lnTo>
                  <a:lnTo>
                    <a:pt x="27431" y="676655"/>
                  </a:lnTo>
                  <a:lnTo>
                    <a:pt x="21335" y="713231"/>
                  </a:lnTo>
                  <a:lnTo>
                    <a:pt x="15239" y="746760"/>
                  </a:lnTo>
                  <a:lnTo>
                    <a:pt x="12191" y="780288"/>
                  </a:lnTo>
                  <a:lnTo>
                    <a:pt x="6095" y="813815"/>
                  </a:lnTo>
                  <a:lnTo>
                    <a:pt x="6095" y="847343"/>
                  </a:lnTo>
                  <a:lnTo>
                    <a:pt x="0" y="923543"/>
                  </a:lnTo>
                  <a:lnTo>
                    <a:pt x="3047" y="957072"/>
                  </a:lnTo>
                  <a:lnTo>
                    <a:pt x="3047" y="990600"/>
                  </a:lnTo>
                  <a:lnTo>
                    <a:pt x="6095" y="1030224"/>
                  </a:lnTo>
                  <a:lnTo>
                    <a:pt x="15239" y="1133855"/>
                  </a:lnTo>
                  <a:lnTo>
                    <a:pt x="27431" y="1203959"/>
                  </a:lnTo>
                  <a:lnTo>
                    <a:pt x="64007" y="1338071"/>
                  </a:lnTo>
                  <a:lnTo>
                    <a:pt x="76200" y="1368552"/>
                  </a:lnTo>
                  <a:lnTo>
                    <a:pt x="85343" y="1399032"/>
                  </a:lnTo>
                  <a:lnTo>
                    <a:pt x="97535" y="1432559"/>
                  </a:lnTo>
                  <a:lnTo>
                    <a:pt x="112775" y="1463039"/>
                  </a:lnTo>
                  <a:lnTo>
                    <a:pt x="124967" y="1493520"/>
                  </a:lnTo>
                  <a:lnTo>
                    <a:pt x="140207" y="1524000"/>
                  </a:lnTo>
                  <a:lnTo>
                    <a:pt x="155447" y="1551432"/>
                  </a:lnTo>
                  <a:lnTo>
                    <a:pt x="170687" y="1581912"/>
                  </a:lnTo>
                  <a:lnTo>
                    <a:pt x="188975" y="1609344"/>
                  </a:lnTo>
                  <a:lnTo>
                    <a:pt x="204215" y="1639824"/>
                  </a:lnTo>
                  <a:lnTo>
                    <a:pt x="219455" y="1667256"/>
                  </a:lnTo>
                  <a:lnTo>
                    <a:pt x="240791" y="1688591"/>
                  </a:lnTo>
                  <a:lnTo>
                    <a:pt x="262127" y="1716024"/>
                  </a:lnTo>
                  <a:lnTo>
                    <a:pt x="280415" y="1740408"/>
                  </a:lnTo>
                  <a:lnTo>
                    <a:pt x="298703" y="1767839"/>
                  </a:lnTo>
                  <a:lnTo>
                    <a:pt x="344424" y="1813559"/>
                  </a:lnTo>
                  <a:lnTo>
                    <a:pt x="387095" y="1862327"/>
                  </a:lnTo>
                  <a:lnTo>
                    <a:pt x="435737" y="1905000"/>
                  </a:lnTo>
                  <a:lnTo>
                    <a:pt x="502792" y="1837944"/>
                  </a:lnTo>
                  <a:lnTo>
                    <a:pt x="527176" y="1810512"/>
                  </a:lnTo>
                  <a:lnTo>
                    <a:pt x="545464" y="1786127"/>
                  </a:lnTo>
                  <a:lnTo>
                    <a:pt x="566801" y="1764791"/>
                  </a:lnTo>
                  <a:lnTo>
                    <a:pt x="588137" y="1734312"/>
                  </a:lnTo>
                  <a:lnTo>
                    <a:pt x="606425" y="1709927"/>
                  </a:lnTo>
                  <a:lnTo>
                    <a:pt x="624713" y="1682495"/>
                  </a:lnTo>
                  <a:lnTo>
                    <a:pt x="646049" y="1658112"/>
                  </a:lnTo>
                  <a:lnTo>
                    <a:pt x="658240" y="1627632"/>
                  </a:lnTo>
                  <a:lnTo>
                    <a:pt x="673480" y="1603247"/>
                  </a:lnTo>
                  <a:lnTo>
                    <a:pt x="691768" y="1572768"/>
                  </a:lnTo>
                  <a:lnTo>
                    <a:pt x="707008" y="1539239"/>
                  </a:lnTo>
                  <a:lnTo>
                    <a:pt x="722249" y="1511808"/>
                  </a:lnTo>
                  <a:lnTo>
                    <a:pt x="734440" y="1484376"/>
                  </a:lnTo>
                  <a:lnTo>
                    <a:pt x="746632" y="1453895"/>
                  </a:lnTo>
                  <a:lnTo>
                    <a:pt x="761872" y="1420368"/>
                  </a:lnTo>
                  <a:lnTo>
                    <a:pt x="771016" y="1386839"/>
                  </a:lnTo>
                  <a:lnTo>
                    <a:pt x="783208" y="1353312"/>
                  </a:lnTo>
                  <a:lnTo>
                    <a:pt x="789304" y="1322832"/>
                  </a:lnTo>
                  <a:lnTo>
                    <a:pt x="798449" y="1289303"/>
                  </a:lnTo>
                  <a:lnTo>
                    <a:pt x="807592" y="1258824"/>
                  </a:lnTo>
                  <a:lnTo>
                    <a:pt x="816737" y="1222247"/>
                  </a:lnTo>
                  <a:lnTo>
                    <a:pt x="822832" y="1188720"/>
                  </a:lnTo>
                  <a:lnTo>
                    <a:pt x="825880" y="1152143"/>
                  </a:lnTo>
                  <a:lnTo>
                    <a:pt x="828928" y="1118615"/>
                  </a:lnTo>
                  <a:lnTo>
                    <a:pt x="835025" y="1082039"/>
                  </a:lnTo>
                  <a:lnTo>
                    <a:pt x="838072" y="1048512"/>
                  </a:lnTo>
                  <a:lnTo>
                    <a:pt x="838072" y="1014984"/>
                  </a:lnTo>
                  <a:lnTo>
                    <a:pt x="841120" y="978407"/>
                  </a:lnTo>
                  <a:lnTo>
                    <a:pt x="841120" y="944879"/>
                  </a:lnTo>
                  <a:lnTo>
                    <a:pt x="838072" y="905255"/>
                  </a:lnTo>
                  <a:lnTo>
                    <a:pt x="838072" y="868679"/>
                  </a:lnTo>
                  <a:lnTo>
                    <a:pt x="835025" y="835151"/>
                  </a:lnTo>
                  <a:lnTo>
                    <a:pt x="828928" y="798576"/>
                  </a:lnTo>
                  <a:lnTo>
                    <a:pt x="825880" y="762000"/>
                  </a:lnTo>
                  <a:lnTo>
                    <a:pt x="807592" y="661415"/>
                  </a:lnTo>
                  <a:lnTo>
                    <a:pt x="789304" y="594360"/>
                  </a:lnTo>
                  <a:lnTo>
                    <a:pt x="777113" y="560831"/>
                  </a:lnTo>
                  <a:lnTo>
                    <a:pt x="767968" y="527303"/>
                  </a:lnTo>
                  <a:lnTo>
                    <a:pt x="758825" y="499872"/>
                  </a:lnTo>
                  <a:lnTo>
                    <a:pt x="743584" y="469391"/>
                  </a:lnTo>
                  <a:lnTo>
                    <a:pt x="731392" y="435863"/>
                  </a:lnTo>
                  <a:lnTo>
                    <a:pt x="719201" y="405384"/>
                  </a:lnTo>
                  <a:lnTo>
                    <a:pt x="703960" y="371855"/>
                  </a:lnTo>
                  <a:lnTo>
                    <a:pt x="685672" y="347472"/>
                  </a:lnTo>
                  <a:lnTo>
                    <a:pt x="673480" y="316991"/>
                  </a:lnTo>
                  <a:lnTo>
                    <a:pt x="636904" y="262127"/>
                  </a:lnTo>
                  <a:lnTo>
                    <a:pt x="621664" y="234696"/>
                  </a:lnTo>
                  <a:lnTo>
                    <a:pt x="600328" y="207263"/>
                  </a:lnTo>
                  <a:lnTo>
                    <a:pt x="582040" y="179831"/>
                  </a:lnTo>
                  <a:lnTo>
                    <a:pt x="560704" y="155448"/>
                  </a:lnTo>
                  <a:lnTo>
                    <a:pt x="542416" y="131063"/>
                  </a:lnTo>
                  <a:lnTo>
                    <a:pt x="521080" y="103631"/>
                  </a:lnTo>
                  <a:lnTo>
                    <a:pt x="457072" y="39624"/>
                  </a:lnTo>
                  <a:lnTo>
                    <a:pt x="429640" y="18287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12920" y="2441448"/>
              <a:ext cx="841375" cy="1905000"/>
            </a:xfrm>
            <a:custGeom>
              <a:avLst/>
              <a:gdLst/>
              <a:ahLst/>
              <a:cxnLst/>
              <a:rect l="l" t="t" r="r" b="b"/>
              <a:pathLst>
                <a:path w="841375" h="1905000">
                  <a:moveTo>
                    <a:pt x="405383" y="0"/>
                  </a:moveTo>
                  <a:lnTo>
                    <a:pt x="457072" y="39624"/>
                  </a:lnTo>
                  <a:lnTo>
                    <a:pt x="521080" y="103631"/>
                  </a:lnTo>
                  <a:lnTo>
                    <a:pt x="560704" y="155448"/>
                  </a:lnTo>
                  <a:lnTo>
                    <a:pt x="582040" y="179831"/>
                  </a:lnTo>
                  <a:lnTo>
                    <a:pt x="600328" y="207263"/>
                  </a:lnTo>
                  <a:lnTo>
                    <a:pt x="621664" y="234696"/>
                  </a:lnTo>
                  <a:lnTo>
                    <a:pt x="636904" y="262127"/>
                  </a:lnTo>
                  <a:lnTo>
                    <a:pt x="673480" y="316991"/>
                  </a:lnTo>
                  <a:lnTo>
                    <a:pt x="685672" y="347472"/>
                  </a:lnTo>
                  <a:lnTo>
                    <a:pt x="703960" y="371855"/>
                  </a:lnTo>
                  <a:lnTo>
                    <a:pt x="719201" y="405384"/>
                  </a:lnTo>
                  <a:lnTo>
                    <a:pt x="731392" y="435863"/>
                  </a:lnTo>
                  <a:lnTo>
                    <a:pt x="743584" y="469391"/>
                  </a:lnTo>
                  <a:lnTo>
                    <a:pt x="758825" y="499872"/>
                  </a:lnTo>
                  <a:lnTo>
                    <a:pt x="767968" y="527303"/>
                  </a:lnTo>
                  <a:lnTo>
                    <a:pt x="777113" y="560831"/>
                  </a:lnTo>
                  <a:lnTo>
                    <a:pt x="789304" y="594360"/>
                  </a:lnTo>
                  <a:lnTo>
                    <a:pt x="807592" y="661415"/>
                  </a:lnTo>
                  <a:lnTo>
                    <a:pt x="825880" y="762000"/>
                  </a:lnTo>
                  <a:lnTo>
                    <a:pt x="828928" y="798576"/>
                  </a:lnTo>
                  <a:lnTo>
                    <a:pt x="835025" y="835151"/>
                  </a:lnTo>
                  <a:lnTo>
                    <a:pt x="838072" y="868679"/>
                  </a:lnTo>
                  <a:lnTo>
                    <a:pt x="838072" y="905255"/>
                  </a:lnTo>
                  <a:lnTo>
                    <a:pt x="841120" y="944879"/>
                  </a:lnTo>
                  <a:lnTo>
                    <a:pt x="841120" y="978407"/>
                  </a:lnTo>
                  <a:lnTo>
                    <a:pt x="838072" y="1014984"/>
                  </a:lnTo>
                  <a:lnTo>
                    <a:pt x="838072" y="1048512"/>
                  </a:lnTo>
                  <a:lnTo>
                    <a:pt x="835025" y="1082039"/>
                  </a:lnTo>
                  <a:lnTo>
                    <a:pt x="828928" y="1118615"/>
                  </a:lnTo>
                  <a:lnTo>
                    <a:pt x="825880" y="1152143"/>
                  </a:lnTo>
                  <a:lnTo>
                    <a:pt x="822832" y="1188720"/>
                  </a:lnTo>
                  <a:lnTo>
                    <a:pt x="816737" y="1222247"/>
                  </a:lnTo>
                  <a:lnTo>
                    <a:pt x="807592" y="1258824"/>
                  </a:lnTo>
                  <a:lnTo>
                    <a:pt x="798449" y="1289303"/>
                  </a:lnTo>
                  <a:lnTo>
                    <a:pt x="789304" y="1322832"/>
                  </a:lnTo>
                  <a:lnTo>
                    <a:pt x="783208" y="1353312"/>
                  </a:lnTo>
                  <a:lnTo>
                    <a:pt x="771016" y="1386839"/>
                  </a:lnTo>
                  <a:lnTo>
                    <a:pt x="761872" y="1420368"/>
                  </a:lnTo>
                  <a:lnTo>
                    <a:pt x="746632" y="1453895"/>
                  </a:lnTo>
                  <a:lnTo>
                    <a:pt x="734440" y="1484376"/>
                  </a:lnTo>
                  <a:lnTo>
                    <a:pt x="722249" y="1511808"/>
                  </a:lnTo>
                  <a:lnTo>
                    <a:pt x="707008" y="1539239"/>
                  </a:lnTo>
                  <a:lnTo>
                    <a:pt x="691768" y="1572768"/>
                  </a:lnTo>
                  <a:lnTo>
                    <a:pt x="673480" y="1603247"/>
                  </a:lnTo>
                  <a:lnTo>
                    <a:pt x="658240" y="1627632"/>
                  </a:lnTo>
                  <a:lnTo>
                    <a:pt x="646049" y="1658112"/>
                  </a:lnTo>
                  <a:lnTo>
                    <a:pt x="624713" y="1682495"/>
                  </a:lnTo>
                  <a:lnTo>
                    <a:pt x="606425" y="1709927"/>
                  </a:lnTo>
                  <a:lnTo>
                    <a:pt x="588137" y="1734312"/>
                  </a:lnTo>
                  <a:lnTo>
                    <a:pt x="566801" y="1764791"/>
                  </a:lnTo>
                  <a:lnTo>
                    <a:pt x="545464" y="1786127"/>
                  </a:lnTo>
                  <a:lnTo>
                    <a:pt x="527176" y="1810512"/>
                  </a:lnTo>
                  <a:lnTo>
                    <a:pt x="502792" y="1837944"/>
                  </a:lnTo>
                  <a:lnTo>
                    <a:pt x="435737" y="1905000"/>
                  </a:lnTo>
                  <a:lnTo>
                    <a:pt x="387095" y="1862327"/>
                  </a:lnTo>
                  <a:lnTo>
                    <a:pt x="344424" y="1813559"/>
                  </a:lnTo>
                  <a:lnTo>
                    <a:pt x="298703" y="1767839"/>
                  </a:lnTo>
                  <a:lnTo>
                    <a:pt x="280415" y="1740408"/>
                  </a:lnTo>
                  <a:lnTo>
                    <a:pt x="262127" y="1716024"/>
                  </a:lnTo>
                  <a:lnTo>
                    <a:pt x="240791" y="1688591"/>
                  </a:lnTo>
                  <a:lnTo>
                    <a:pt x="219455" y="1667256"/>
                  </a:lnTo>
                  <a:lnTo>
                    <a:pt x="204215" y="1639824"/>
                  </a:lnTo>
                  <a:lnTo>
                    <a:pt x="188975" y="1609344"/>
                  </a:lnTo>
                  <a:lnTo>
                    <a:pt x="170687" y="1581912"/>
                  </a:lnTo>
                  <a:lnTo>
                    <a:pt x="155447" y="1551432"/>
                  </a:lnTo>
                  <a:lnTo>
                    <a:pt x="140207" y="1524000"/>
                  </a:lnTo>
                  <a:lnTo>
                    <a:pt x="124967" y="1493520"/>
                  </a:lnTo>
                  <a:lnTo>
                    <a:pt x="112775" y="1463039"/>
                  </a:lnTo>
                  <a:lnTo>
                    <a:pt x="97535" y="1432559"/>
                  </a:lnTo>
                  <a:lnTo>
                    <a:pt x="85343" y="1399032"/>
                  </a:lnTo>
                  <a:lnTo>
                    <a:pt x="76200" y="1368552"/>
                  </a:lnTo>
                  <a:lnTo>
                    <a:pt x="64007" y="1338071"/>
                  </a:lnTo>
                  <a:lnTo>
                    <a:pt x="27431" y="1203959"/>
                  </a:lnTo>
                  <a:lnTo>
                    <a:pt x="15239" y="1133855"/>
                  </a:lnTo>
                  <a:lnTo>
                    <a:pt x="9143" y="1066800"/>
                  </a:lnTo>
                  <a:lnTo>
                    <a:pt x="3047" y="990600"/>
                  </a:lnTo>
                  <a:lnTo>
                    <a:pt x="3047" y="957072"/>
                  </a:lnTo>
                  <a:lnTo>
                    <a:pt x="0" y="923543"/>
                  </a:lnTo>
                  <a:lnTo>
                    <a:pt x="3047" y="883919"/>
                  </a:lnTo>
                  <a:lnTo>
                    <a:pt x="6095" y="847343"/>
                  </a:lnTo>
                  <a:lnTo>
                    <a:pt x="6095" y="813815"/>
                  </a:lnTo>
                  <a:lnTo>
                    <a:pt x="12191" y="780288"/>
                  </a:lnTo>
                  <a:lnTo>
                    <a:pt x="15239" y="746760"/>
                  </a:lnTo>
                  <a:lnTo>
                    <a:pt x="21335" y="713231"/>
                  </a:lnTo>
                  <a:lnTo>
                    <a:pt x="27431" y="676655"/>
                  </a:lnTo>
                  <a:lnTo>
                    <a:pt x="33527" y="643127"/>
                  </a:lnTo>
                  <a:lnTo>
                    <a:pt x="45719" y="609600"/>
                  </a:lnTo>
                  <a:lnTo>
                    <a:pt x="51815" y="576072"/>
                  </a:lnTo>
                  <a:lnTo>
                    <a:pt x="60959" y="545591"/>
                  </a:lnTo>
                  <a:lnTo>
                    <a:pt x="85343" y="478536"/>
                  </a:lnTo>
                  <a:lnTo>
                    <a:pt x="94487" y="448055"/>
                  </a:lnTo>
                  <a:lnTo>
                    <a:pt x="106679" y="414527"/>
                  </a:lnTo>
                  <a:lnTo>
                    <a:pt x="121919" y="384048"/>
                  </a:lnTo>
                  <a:lnTo>
                    <a:pt x="137159" y="356615"/>
                  </a:lnTo>
                  <a:lnTo>
                    <a:pt x="152400" y="326136"/>
                  </a:lnTo>
                  <a:lnTo>
                    <a:pt x="182879" y="271272"/>
                  </a:lnTo>
                  <a:lnTo>
                    <a:pt x="198119" y="240791"/>
                  </a:lnTo>
                  <a:lnTo>
                    <a:pt x="216407" y="213360"/>
                  </a:lnTo>
                  <a:lnTo>
                    <a:pt x="237743" y="185927"/>
                  </a:lnTo>
                  <a:lnTo>
                    <a:pt x="256031" y="161543"/>
                  </a:lnTo>
                  <a:lnTo>
                    <a:pt x="277367" y="137160"/>
                  </a:lnTo>
                  <a:lnTo>
                    <a:pt x="295655" y="109727"/>
                  </a:lnTo>
                  <a:lnTo>
                    <a:pt x="338327" y="60960"/>
                  </a:lnTo>
                  <a:lnTo>
                    <a:pt x="387095" y="18287"/>
                  </a:lnTo>
                  <a:lnTo>
                    <a:pt x="405383" y="0"/>
                  </a:lnTo>
                </a:path>
              </a:pathLst>
            </a:custGeom>
            <a:ln w="12192">
              <a:solidFill>
                <a:srgbClr val="081C5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340734" y="1350086"/>
            <a:ext cx="1911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FFCC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15-</a:t>
            </a:r>
            <a:r>
              <a:rPr spc="-25" dirty="0"/>
              <a:t>12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633720" y="1350086"/>
            <a:ext cx="1911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FFCC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6649" rIns="0" bIns="0" rtlCol="0">
            <a:spAutoFit/>
          </a:bodyPr>
          <a:lstStyle/>
          <a:p>
            <a:pPr marL="1036955">
              <a:lnSpc>
                <a:spcPct val="100000"/>
              </a:lnSpc>
              <a:spcBef>
                <a:spcPts val="110"/>
              </a:spcBef>
            </a:pPr>
            <a:r>
              <a:rPr dirty="0"/>
              <a:t>Using</a:t>
            </a:r>
            <a:r>
              <a:rPr spc="-10" dirty="0"/>
              <a:t> </a:t>
            </a:r>
            <a:r>
              <a:rPr dirty="0"/>
              <a:t>the</a:t>
            </a:r>
            <a:r>
              <a:rPr spc="30" dirty="0"/>
              <a:t> </a:t>
            </a:r>
            <a:r>
              <a:rPr spc="-20" dirty="0">
                <a:latin typeface="Courier New"/>
                <a:cs typeface="Courier New"/>
              </a:rPr>
              <a:t>INTERSECT</a:t>
            </a:r>
            <a:r>
              <a:rPr spc="-1070" dirty="0">
                <a:latin typeface="Courier New"/>
                <a:cs typeface="Courier New"/>
              </a:rPr>
              <a:t> </a:t>
            </a:r>
            <a:r>
              <a:rPr spc="-10" dirty="0"/>
              <a:t>Operator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68451" y="1574673"/>
            <a:ext cx="6830695" cy="99949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ct val="95100"/>
              </a:lnSpc>
              <a:spcBef>
                <a:spcPts val="235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Display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employee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IDs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job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IDs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employees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who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currently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 job</a:t>
            </a:r>
            <a:r>
              <a:rPr sz="2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r>
              <a:rPr sz="22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that they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held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before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beginning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their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tenure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company.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3657600"/>
            <a:ext cx="1374775" cy="231775"/>
          </a:xfrm>
          <a:prstGeom prst="rect">
            <a:avLst/>
          </a:prstGeom>
          <a:solidFill>
            <a:srgbClr val="FFFFCC"/>
          </a:solidFill>
          <a:ln w="24384">
            <a:solidFill>
              <a:srgbClr val="FF3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645"/>
              </a:lnSpc>
            </a:pPr>
            <a:r>
              <a:rPr sz="1800" b="1" spc="-10" dirty="0">
                <a:latin typeface="Courier New"/>
                <a:cs typeface="Courier New"/>
              </a:rPr>
              <a:t>INTERSECT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7927" y="2993135"/>
            <a:ext cx="6699884" cy="1591310"/>
          </a:xfrm>
          <a:prstGeom prst="rect">
            <a:avLst/>
          </a:prstGeom>
          <a:solidFill>
            <a:srgbClr val="FFFFCC"/>
          </a:solidFill>
          <a:ln w="12192">
            <a:solidFill>
              <a:srgbClr val="FFFFFF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133985" marR="3035300">
              <a:lnSpc>
                <a:spcPct val="100000"/>
              </a:lnSpc>
              <a:spcBef>
                <a:spcPts val="395"/>
              </a:spcBef>
              <a:tabLst>
                <a:tab pos="1088390" algn="l"/>
              </a:tabLst>
            </a:pPr>
            <a:r>
              <a:rPr sz="1800" b="1" dirty="0">
                <a:latin typeface="Courier New"/>
                <a:cs typeface="Courier New"/>
              </a:rPr>
              <a:t>SELECT</a:t>
            </a:r>
            <a:r>
              <a:rPr sz="1800" b="1" spc="-7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employee_id,</a:t>
            </a:r>
            <a:r>
              <a:rPr sz="1800" b="1" spc="-18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job_id </a:t>
            </a:r>
            <a:r>
              <a:rPr sz="1800" b="1" spc="-20" dirty="0">
                <a:latin typeface="Courier New"/>
                <a:cs typeface="Courier New"/>
              </a:rPr>
              <a:t>FROM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employees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800">
              <a:latin typeface="Courier New"/>
              <a:cs typeface="Courier New"/>
            </a:endParaRPr>
          </a:p>
          <a:p>
            <a:pPr marL="133985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SELECT</a:t>
            </a:r>
            <a:r>
              <a:rPr sz="1800" b="1" spc="-7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employee_id,</a:t>
            </a:r>
            <a:r>
              <a:rPr sz="1800" b="1" spc="-18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job_id</a:t>
            </a:r>
            <a:endParaRPr sz="1800">
              <a:latin typeface="Courier New"/>
              <a:cs typeface="Courier New"/>
            </a:endParaRPr>
          </a:p>
          <a:p>
            <a:pPr marL="133985">
              <a:lnSpc>
                <a:spcPct val="100000"/>
              </a:lnSpc>
              <a:tabLst>
                <a:tab pos="1091565" algn="l"/>
              </a:tabLst>
            </a:pPr>
            <a:r>
              <a:rPr sz="1800" b="1" spc="-20" dirty="0">
                <a:latin typeface="Courier New"/>
                <a:cs typeface="Courier New"/>
              </a:rPr>
              <a:t>FROM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job_history;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8783" y="4803647"/>
            <a:ext cx="6763511" cy="734567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15-</a:t>
            </a:r>
            <a:r>
              <a:rPr spc="-25" dirty="0"/>
              <a:t>13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22960" y="1627632"/>
            <a:ext cx="7516495" cy="1240790"/>
          </a:xfrm>
          <a:custGeom>
            <a:avLst/>
            <a:gdLst/>
            <a:ahLst/>
            <a:cxnLst/>
            <a:rect l="l" t="t" r="r" b="b"/>
            <a:pathLst>
              <a:path w="7516495" h="1240789">
                <a:moveTo>
                  <a:pt x="0" y="1240282"/>
                </a:moveTo>
                <a:lnTo>
                  <a:pt x="7516241" y="1240282"/>
                </a:lnTo>
                <a:lnTo>
                  <a:pt x="7516241" y="0"/>
                </a:lnTo>
                <a:lnTo>
                  <a:pt x="0" y="0"/>
                </a:lnTo>
                <a:lnTo>
                  <a:pt x="0" y="1240282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701800">
              <a:lnSpc>
                <a:spcPct val="100000"/>
              </a:lnSpc>
              <a:spcBef>
                <a:spcPts val="110"/>
              </a:spcBef>
            </a:pPr>
            <a:r>
              <a:rPr dirty="0"/>
              <a:t>Joining</a:t>
            </a:r>
            <a:r>
              <a:rPr spc="-55" dirty="0"/>
              <a:t> </a:t>
            </a:r>
            <a:r>
              <a:rPr dirty="0"/>
              <a:t>a</a:t>
            </a:r>
            <a:r>
              <a:rPr spc="-30" dirty="0"/>
              <a:t> </a:t>
            </a:r>
            <a:r>
              <a:rPr dirty="0"/>
              <a:t>Table</a:t>
            </a:r>
            <a:r>
              <a:rPr spc="-20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spc="-10" dirty="0"/>
              <a:t>Itself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22959" y="1615439"/>
          <a:ext cx="7515223" cy="1209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7569"/>
                <a:gridCol w="5565139"/>
                <a:gridCol w="1072515"/>
              </a:tblGrid>
              <a:tr h="941705">
                <a:tc gridSpan="3">
                  <a:txBody>
                    <a:bodyPr/>
                    <a:lstStyle/>
                    <a:p>
                      <a:pPr marL="60960">
                        <a:lnSpc>
                          <a:spcPts val="156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SELECT</a:t>
                      </a:r>
                      <a:r>
                        <a:rPr sz="1800" b="1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worker.last_name</a:t>
                      </a:r>
                      <a:r>
                        <a:rPr sz="1800" b="1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||</a:t>
                      </a:r>
                      <a:r>
                        <a:rPr sz="1800" b="1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1800" b="1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works</a:t>
                      </a:r>
                      <a:r>
                        <a:rPr sz="1800" b="1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800" b="1" spc="-2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0" dirty="0">
                          <a:latin typeface="Courier New"/>
                          <a:cs typeface="Courier New"/>
                        </a:rPr>
                        <a:t>'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101854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||</a:t>
                      </a:r>
                      <a:r>
                        <a:rPr sz="1800" b="1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manager.last_name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096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1018540" algn="l"/>
                        </a:tabLst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FROM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	employees</a:t>
                      </a:r>
                      <a:r>
                        <a:rPr sz="1800" b="1" spc="-1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worker,</a:t>
                      </a:r>
                      <a:r>
                        <a:rPr sz="1800" b="1" spc="-1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employees</a:t>
                      </a:r>
                      <a:r>
                        <a:rPr sz="1800" b="1" spc="-2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manager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67970">
                <a:tc>
                  <a:txBody>
                    <a:bodyPr/>
                    <a:lstStyle/>
                    <a:p>
                      <a:pPr marL="60960">
                        <a:lnSpc>
                          <a:spcPts val="1785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WHERE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28575">
                      <a:solidFill>
                        <a:srgbClr val="FF33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ts val="190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worker.manager_id</a:t>
                      </a:r>
                      <a:r>
                        <a:rPr sz="1800" b="1" spc="-1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b="1" spc="-1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manager.employee_id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FF3300"/>
                      </a:solidFill>
                      <a:prstDash val="solid"/>
                    </a:lnL>
                    <a:lnR w="28575">
                      <a:solidFill>
                        <a:srgbClr val="FF3300"/>
                      </a:solidFill>
                      <a:prstDash val="solid"/>
                    </a:lnR>
                    <a:lnT w="28575">
                      <a:solidFill>
                        <a:srgbClr val="FF3300"/>
                      </a:solidFill>
                      <a:prstDash val="solid"/>
                    </a:lnT>
                    <a:lnB w="28575">
                      <a:solidFill>
                        <a:srgbClr val="FF33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1955"/>
                        </a:lnSpc>
                      </a:pPr>
                      <a:r>
                        <a:rPr sz="1800" b="1" spc="-50" dirty="0"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FF3300"/>
                      </a:solidFill>
                      <a:prstDash val="solid"/>
                    </a:lnL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9431" y="3005327"/>
            <a:ext cx="7565135" cy="218236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1623" y="5330952"/>
            <a:ext cx="7565135" cy="1889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70331" y="4976241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856102" y="490804"/>
            <a:ext cx="3415029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ourier New"/>
                <a:cs typeface="Courier New"/>
              </a:rPr>
              <a:t>MINUS</a:t>
            </a:r>
            <a:r>
              <a:rPr sz="2800" b="1" spc="-10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Operator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3495" y="1877567"/>
            <a:ext cx="5394959" cy="307847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340734" y="1319606"/>
            <a:ext cx="24841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05050" algn="l"/>
              </a:tabLst>
            </a:pPr>
            <a:r>
              <a:rPr sz="1800" b="1" spc="-50" dirty="0">
                <a:solidFill>
                  <a:srgbClr val="FFFFCC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FFFFCC"/>
                </a:solidFill>
                <a:latin typeface="Arial"/>
                <a:cs typeface="Arial"/>
              </a:rPr>
              <a:t>	</a:t>
            </a:r>
            <a:r>
              <a:rPr sz="1800" b="1" spc="-50" dirty="0">
                <a:solidFill>
                  <a:srgbClr val="FFFFCC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15-</a:t>
            </a:r>
            <a:r>
              <a:rPr spc="-25" dirty="0"/>
              <a:t>14</a:t>
            </a:r>
          </a:p>
        </p:txBody>
      </p:sp>
    </p:spTree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68295" y="457276"/>
            <a:ext cx="3415029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The</a:t>
            </a:r>
            <a:r>
              <a:rPr spc="-25" dirty="0"/>
              <a:t> </a:t>
            </a:r>
            <a:r>
              <a:rPr spc="-10" dirty="0">
                <a:latin typeface="Courier New"/>
                <a:cs typeface="Courier New"/>
              </a:rPr>
              <a:t>MINUS</a:t>
            </a:r>
            <a:r>
              <a:rPr spc="-1000" dirty="0">
                <a:latin typeface="Courier New"/>
                <a:cs typeface="Courier New"/>
              </a:rPr>
              <a:t> </a:t>
            </a:r>
            <a:r>
              <a:rPr spc="-10" dirty="0"/>
              <a:t>Operator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8619" y="1236929"/>
            <a:ext cx="7441565" cy="680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570"/>
              </a:lnSpc>
              <a:spcBef>
                <a:spcPts val="11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Display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employee</a:t>
            </a:r>
            <a:r>
              <a:rPr sz="2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IDs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of those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employees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who</a:t>
            </a:r>
            <a:r>
              <a:rPr sz="22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57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changed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their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jobs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even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once.</a:t>
            </a:r>
            <a:endParaRPr sz="2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26008" y="1996439"/>
          <a:ext cx="6678295" cy="1553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480"/>
                <a:gridCol w="5504815"/>
              </a:tblGrid>
              <a:tr h="633730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SELECT</a:t>
                      </a:r>
                      <a:r>
                        <a:rPr sz="1800" b="1" spc="-2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employee_id,job_id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1045844" algn="l"/>
                        </a:tabLst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FROM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employees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43180" marB="0"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67335">
                <a:tc>
                  <a:txBody>
                    <a:bodyPr/>
                    <a:lstStyle/>
                    <a:p>
                      <a:pPr marL="91440">
                        <a:lnSpc>
                          <a:spcPts val="183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MINUS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FF3300"/>
                      </a:solidFill>
                      <a:prstDash val="solid"/>
                    </a:lnL>
                    <a:lnR w="28575">
                      <a:solidFill>
                        <a:srgbClr val="FF3300"/>
                      </a:solidFill>
                      <a:prstDash val="solid"/>
                    </a:lnR>
                    <a:lnB w="28575">
                      <a:solidFill>
                        <a:srgbClr val="FF33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3300"/>
                      </a:solidFill>
                      <a:prstDash val="solid"/>
                    </a:lnL>
                    <a:solidFill>
                      <a:srgbClr val="FFFFCC"/>
                    </a:solidFill>
                  </a:tcPr>
                </a:tc>
              </a:tr>
              <a:tr h="652145">
                <a:tc gridSpan="2">
                  <a:txBody>
                    <a:bodyPr/>
                    <a:lstStyle/>
                    <a:p>
                      <a:pPr marL="91440">
                        <a:lnSpc>
                          <a:spcPts val="203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SELECT</a:t>
                      </a:r>
                      <a:r>
                        <a:rPr sz="1800" b="1" spc="-1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employee_id,job_id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1045844" algn="l"/>
                        </a:tabLst>
                      </a:pPr>
                      <a:r>
                        <a:rPr sz="1800" b="1" spc="-20" dirty="0">
                          <a:latin typeface="Courier New"/>
                          <a:cs typeface="Courier New"/>
                        </a:rPr>
                        <a:t>FROM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job_history;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28575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9911" y="3794759"/>
            <a:ext cx="6754368" cy="1124712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829055" y="5010911"/>
            <a:ext cx="7705090" cy="1222375"/>
            <a:chOff x="829055" y="5010911"/>
            <a:chExt cx="7705090" cy="1222375"/>
          </a:xfrm>
        </p:grpSpPr>
        <p:sp>
          <p:nvSpPr>
            <p:cNvPr id="8" name="object 8"/>
            <p:cNvSpPr/>
            <p:nvPr/>
          </p:nvSpPr>
          <p:spPr>
            <a:xfrm>
              <a:off x="1740408" y="5693663"/>
              <a:ext cx="6793865" cy="539750"/>
            </a:xfrm>
            <a:custGeom>
              <a:avLst/>
              <a:gdLst/>
              <a:ahLst/>
              <a:cxnLst/>
              <a:rect l="l" t="t" r="r" b="b"/>
              <a:pathLst>
                <a:path w="6793865" h="539750">
                  <a:moveTo>
                    <a:pt x="6793484" y="295516"/>
                  </a:moveTo>
                  <a:lnTo>
                    <a:pt x="6781292" y="271145"/>
                  </a:lnTo>
                  <a:lnTo>
                    <a:pt x="6769100" y="243725"/>
                  </a:lnTo>
                  <a:lnTo>
                    <a:pt x="6756654" y="228485"/>
                  </a:lnTo>
                  <a:lnTo>
                    <a:pt x="6749161" y="219354"/>
                  </a:lnTo>
                  <a:lnTo>
                    <a:pt x="6741668" y="210210"/>
                  </a:lnTo>
                  <a:lnTo>
                    <a:pt x="6729476" y="185839"/>
                  </a:lnTo>
                  <a:lnTo>
                    <a:pt x="6705092" y="158419"/>
                  </a:lnTo>
                  <a:lnTo>
                    <a:pt x="6692900" y="134048"/>
                  </a:lnTo>
                  <a:lnTo>
                    <a:pt x="6668516" y="100533"/>
                  </a:lnTo>
                  <a:lnTo>
                    <a:pt x="6628892" y="85305"/>
                  </a:lnTo>
                  <a:lnTo>
                    <a:pt x="6580124" y="85305"/>
                  </a:lnTo>
                  <a:lnTo>
                    <a:pt x="6503924" y="100533"/>
                  </a:lnTo>
                  <a:lnTo>
                    <a:pt x="6442964" y="100533"/>
                  </a:lnTo>
                  <a:lnTo>
                    <a:pt x="6378956" y="109677"/>
                  </a:lnTo>
                  <a:lnTo>
                    <a:pt x="6317996" y="134048"/>
                  </a:lnTo>
                  <a:lnTo>
                    <a:pt x="6278372" y="167563"/>
                  </a:lnTo>
                  <a:lnTo>
                    <a:pt x="6241796" y="201079"/>
                  </a:lnTo>
                  <a:lnTo>
                    <a:pt x="6205220" y="210210"/>
                  </a:lnTo>
                  <a:lnTo>
                    <a:pt x="6165596" y="210210"/>
                  </a:lnTo>
                  <a:lnTo>
                    <a:pt x="6129020" y="201079"/>
                  </a:lnTo>
                  <a:lnTo>
                    <a:pt x="6080252" y="194983"/>
                  </a:lnTo>
                  <a:lnTo>
                    <a:pt x="6040628" y="194983"/>
                  </a:lnTo>
                  <a:lnTo>
                    <a:pt x="5988812" y="185839"/>
                  </a:lnTo>
                  <a:lnTo>
                    <a:pt x="5940171" y="185839"/>
                  </a:lnTo>
                  <a:lnTo>
                    <a:pt x="5876163" y="176695"/>
                  </a:lnTo>
                  <a:lnTo>
                    <a:pt x="5803011" y="158419"/>
                  </a:lnTo>
                  <a:lnTo>
                    <a:pt x="5729859" y="152323"/>
                  </a:lnTo>
                  <a:lnTo>
                    <a:pt x="5665851" y="134048"/>
                  </a:lnTo>
                  <a:lnTo>
                    <a:pt x="5589651" y="109677"/>
                  </a:lnTo>
                  <a:lnTo>
                    <a:pt x="5553075" y="91401"/>
                  </a:lnTo>
                  <a:lnTo>
                    <a:pt x="5489067" y="33515"/>
                  </a:lnTo>
                  <a:lnTo>
                    <a:pt x="5452491" y="42646"/>
                  </a:lnTo>
                  <a:lnTo>
                    <a:pt x="5412867" y="67030"/>
                  </a:lnTo>
                  <a:lnTo>
                    <a:pt x="5364099" y="76161"/>
                  </a:lnTo>
                  <a:lnTo>
                    <a:pt x="5339715" y="100533"/>
                  </a:lnTo>
                  <a:lnTo>
                    <a:pt x="5287899" y="118821"/>
                  </a:lnTo>
                  <a:lnTo>
                    <a:pt x="5251323" y="143192"/>
                  </a:lnTo>
                  <a:lnTo>
                    <a:pt x="5187315" y="143192"/>
                  </a:lnTo>
                  <a:lnTo>
                    <a:pt x="5150739" y="152323"/>
                  </a:lnTo>
                  <a:lnTo>
                    <a:pt x="5114163" y="152323"/>
                  </a:lnTo>
                  <a:lnTo>
                    <a:pt x="4888611" y="176695"/>
                  </a:lnTo>
                  <a:lnTo>
                    <a:pt x="4824590" y="194983"/>
                  </a:lnTo>
                  <a:lnTo>
                    <a:pt x="4763643" y="210210"/>
                  </a:lnTo>
                  <a:lnTo>
                    <a:pt x="4687443" y="219354"/>
                  </a:lnTo>
                  <a:lnTo>
                    <a:pt x="4513707" y="219354"/>
                  </a:lnTo>
                  <a:lnTo>
                    <a:pt x="4474083" y="210210"/>
                  </a:lnTo>
                  <a:lnTo>
                    <a:pt x="4413123" y="210210"/>
                  </a:lnTo>
                  <a:lnTo>
                    <a:pt x="4361307" y="228485"/>
                  </a:lnTo>
                  <a:lnTo>
                    <a:pt x="4300347" y="219354"/>
                  </a:lnTo>
                  <a:lnTo>
                    <a:pt x="4236466" y="201079"/>
                  </a:lnTo>
                  <a:lnTo>
                    <a:pt x="4160266" y="185839"/>
                  </a:lnTo>
                  <a:lnTo>
                    <a:pt x="3986530" y="158419"/>
                  </a:lnTo>
                  <a:lnTo>
                    <a:pt x="3934714" y="152323"/>
                  </a:lnTo>
                  <a:lnTo>
                    <a:pt x="3760978" y="143192"/>
                  </a:lnTo>
                  <a:lnTo>
                    <a:pt x="3696970" y="124904"/>
                  </a:lnTo>
                  <a:lnTo>
                    <a:pt x="3523234" y="118821"/>
                  </a:lnTo>
                  <a:lnTo>
                    <a:pt x="3346450" y="91401"/>
                  </a:lnTo>
                  <a:lnTo>
                    <a:pt x="3282442" y="48742"/>
                  </a:lnTo>
                  <a:lnTo>
                    <a:pt x="3245866" y="27419"/>
                  </a:lnTo>
                  <a:lnTo>
                    <a:pt x="3197098" y="15227"/>
                  </a:lnTo>
                  <a:lnTo>
                    <a:pt x="3145282" y="0"/>
                  </a:lnTo>
                  <a:lnTo>
                    <a:pt x="3044698" y="0"/>
                  </a:lnTo>
                  <a:lnTo>
                    <a:pt x="2995930" y="9144"/>
                  </a:lnTo>
                  <a:lnTo>
                    <a:pt x="2959354" y="9144"/>
                  </a:lnTo>
                  <a:lnTo>
                    <a:pt x="2919730" y="27419"/>
                  </a:lnTo>
                  <a:lnTo>
                    <a:pt x="2883154" y="33515"/>
                  </a:lnTo>
                  <a:lnTo>
                    <a:pt x="2846578" y="42646"/>
                  </a:lnTo>
                  <a:lnTo>
                    <a:pt x="2794762" y="76161"/>
                  </a:lnTo>
                  <a:lnTo>
                    <a:pt x="2758186" y="91401"/>
                  </a:lnTo>
                  <a:lnTo>
                    <a:pt x="2694178" y="118821"/>
                  </a:lnTo>
                  <a:lnTo>
                    <a:pt x="2657602" y="143192"/>
                  </a:lnTo>
                  <a:lnTo>
                    <a:pt x="2593594" y="167563"/>
                  </a:lnTo>
                  <a:lnTo>
                    <a:pt x="2569210" y="194983"/>
                  </a:lnTo>
                  <a:lnTo>
                    <a:pt x="2532761" y="228485"/>
                  </a:lnTo>
                  <a:lnTo>
                    <a:pt x="2480945" y="243725"/>
                  </a:lnTo>
                  <a:lnTo>
                    <a:pt x="2456561" y="271145"/>
                  </a:lnTo>
                  <a:lnTo>
                    <a:pt x="2419985" y="271145"/>
                  </a:lnTo>
                  <a:lnTo>
                    <a:pt x="2383409" y="262001"/>
                  </a:lnTo>
                  <a:lnTo>
                    <a:pt x="2142617" y="262001"/>
                  </a:lnTo>
                  <a:lnTo>
                    <a:pt x="1944497" y="243725"/>
                  </a:lnTo>
                  <a:lnTo>
                    <a:pt x="1694561" y="228485"/>
                  </a:lnTo>
                  <a:lnTo>
                    <a:pt x="1469009" y="210210"/>
                  </a:lnTo>
                  <a:lnTo>
                    <a:pt x="1417193" y="201079"/>
                  </a:lnTo>
                  <a:lnTo>
                    <a:pt x="1243457" y="185839"/>
                  </a:lnTo>
                  <a:lnTo>
                    <a:pt x="1167257" y="158419"/>
                  </a:lnTo>
                  <a:lnTo>
                    <a:pt x="1103249" y="134048"/>
                  </a:lnTo>
                  <a:lnTo>
                    <a:pt x="1039241" y="91401"/>
                  </a:lnTo>
                  <a:lnTo>
                    <a:pt x="978281" y="76161"/>
                  </a:lnTo>
                  <a:lnTo>
                    <a:pt x="892937" y="76161"/>
                  </a:lnTo>
                  <a:lnTo>
                    <a:pt x="829056" y="85305"/>
                  </a:lnTo>
                  <a:lnTo>
                    <a:pt x="765048" y="91401"/>
                  </a:lnTo>
                  <a:lnTo>
                    <a:pt x="652272" y="124904"/>
                  </a:lnTo>
                  <a:lnTo>
                    <a:pt x="576072" y="152323"/>
                  </a:lnTo>
                  <a:lnTo>
                    <a:pt x="502920" y="185839"/>
                  </a:lnTo>
                  <a:lnTo>
                    <a:pt x="124968" y="277241"/>
                  </a:lnTo>
                  <a:lnTo>
                    <a:pt x="88392" y="295516"/>
                  </a:lnTo>
                  <a:lnTo>
                    <a:pt x="51816" y="319887"/>
                  </a:lnTo>
                  <a:lnTo>
                    <a:pt x="0" y="338162"/>
                  </a:lnTo>
                  <a:lnTo>
                    <a:pt x="27432" y="380822"/>
                  </a:lnTo>
                  <a:lnTo>
                    <a:pt x="64008" y="386918"/>
                  </a:lnTo>
                  <a:lnTo>
                    <a:pt x="100584" y="396049"/>
                  </a:lnTo>
                  <a:lnTo>
                    <a:pt x="124968" y="420420"/>
                  </a:lnTo>
                  <a:lnTo>
                    <a:pt x="124968" y="505726"/>
                  </a:lnTo>
                  <a:lnTo>
                    <a:pt x="164592" y="539242"/>
                  </a:lnTo>
                  <a:lnTo>
                    <a:pt x="201168" y="530098"/>
                  </a:lnTo>
                  <a:lnTo>
                    <a:pt x="265176" y="511822"/>
                  </a:lnTo>
                  <a:lnTo>
                    <a:pt x="313944" y="505726"/>
                  </a:lnTo>
                  <a:lnTo>
                    <a:pt x="490728" y="496595"/>
                  </a:lnTo>
                  <a:lnTo>
                    <a:pt x="688848" y="481355"/>
                  </a:lnTo>
                  <a:lnTo>
                    <a:pt x="1264793" y="420420"/>
                  </a:lnTo>
                  <a:lnTo>
                    <a:pt x="1340993" y="405193"/>
                  </a:lnTo>
                  <a:lnTo>
                    <a:pt x="1517777" y="396049"/>
                  </a:lnTo>
                  <a:lnTo>
                    <a:pt x="1554353" y="396049"/>
                  </a:lnTo>
                  <a:lnTo>
                    <a:pt x="1593977" y="414337"/>
                  </a:lnTo>
                  <a:lnTo>
                    <a:pt x="1694561" y="414337"/>
                  </a:lnTo>
                  <a:lnTo>
                    <a:pt x="1755521" y="429564"/>
                  </a:lnTo>
                  <a:lnTo>
                    <a:pt x="1819529" y="429564"/>
                  </a:lnTo>
                  <a:lnTo>
                    <a:pt x="1880489" y="438708"/>
                  </a:lnTo>
                  <a:lnTo>
                    <a:pt x="1920113" y="438708"/>
                  </a:lnTo>
                  <a:lnTo>
                    <a:pt x="1981073" y="447840"/>
                  </a:lnTo>
                  <a:lnTo>
                    <a:pt x="2045081" y="453936"/>
                  </a:lnTo>
                  <a:lnTo>
                    <a:pt x="2218817" y="453936"/>
                  </a:lnTo>
                  <a:lnTo>
                    <a:pt x="2368169" y="472211"/>
                  </a:lnTo>
                  <a:lnTo>
                    <a:pt x="2432177" y="481355"/>
                  </a:lnTo>
                  <a:lnTo>
                    <a:pt x="2468753" y="490499"/>
                  </a:lnTo>
                  <a:lnTo>
                    <a:pt x="2532761" y="490499"/>
                  </a:lnTo>
                  <a:lnTo>
                    <a:pt x="2593594" y="496595"/>
                  </a:lnTo>
                  <a:lnTo>
                    <a:pt x="2669794" y="505726"/>
                  </a:lnTo>
                  <a:lnTo>
                    <a:pt x="2919730" y="505726"/>
                  </a:lnTo>
                  <a:lnTo>
                    <a:pt x="2995930" y="511822"/>
                  </a:lnTo>
                  <a:lnTo>
                    <a:pt x="5428107" y="511822"/>
                  </a:lnTo>
                  <a:lnTo>
                    <a:pt x="5464683" y="505726"/>
                  </a:lnTo>
                  <a:lnTo>
                    <a:pt x="5504307" y="505726"/>
                  </a:lnTo>
                  <a:lnTo>
                    <a:pt x="5577459" y="481355"/>
                  </a:lnTo>
                  <a:lnTo>
                    <a:pt x="5626227" y="481355"/>
                  </a:lnTo>
                  <a:lnTo>
                    <a:pt x="5690235" y="472211"/>
                  </a:lnTo>
                  <a:lnTo>
                    <a:pt x="5876163" y="472211"/>
                  </a:lnTo>
                  <a:lnTo>
                    <a:pt x="5976620" y="447840"/>
                  </a:lnTo>
                  <a:lnTo>
                    <a:pt x="6040628" y="447840"/>
                  </a:lnTo>
                  <a:lnTo>
                    <a:pt x="6092444" y="438708"/>
                  </a:lnTo>
                  <a:lnTo>
                    <a:pt x="6580124" y="438708"/>
                  </a:lnTo>
                  <a:lnTo>
                    <a:pt x="6616700" y="429564"/>
                  </a:lnTo>
                  <a:lnTo>
                    <a:pt x="6656324" y="414337"/>
                  </a:lnTo>
                  <a:lnTo>
                    <a:pt x="6696964" y="396049"/>
                  </a:lnTo>
                  <a:lnTo>
                    <a:pt x="6717284" y="386918"/>
                  </a:lnTo>
                  <a:lnTo>
                    <a:pt x="6769100" y="371678"/>
                  </a:lnTo>
                  <a:lnTo>
                    <a:pt x="6793484" y="347306"/>
                  </a:lnTo>
                  <a:lnTo>
                    <a:pt x="6793484" y="2955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9055" y="5010911"/>
              <a:ext cx="6736080" cy="1085088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822147" y="4664786"/>
            <a:ext cx="3308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15-</a:t>
            </a:r>
            <a:r>
              <a:rPr spc="-25" dirty="0"/>
              <a:t>15</a:t>
            </a:r>
          </a:p>
        </p:txBody>
      </p:sp>
    </p:spTree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6649" rIns="0" bIns="0" rtlCol="0">
            <a:spAutoFit/>
          </a:bodyPr>
          <a:lstStyle/>
          <a:p>
            <a:pPr marL="1579880">
              <a:lnSpc>
                <a:spcPct val="100000"/>
              </a:lnSpc>
              <a:spcBef>
                <a:spcPts val="110"/>
              </a:spcBef>
            </a:pPr>
            <a:r>
              <a:rPr spc="-10" dirty="0">
                <a:latin typeface="Courier New"/>
                <a:cs typeface="Courier New"/>
              </a:rPr>
              <a:t>SET</a:t>
            </a:r>
            <a:r>
              <a:rPr spc="-940" dirty="0">
                <a:latin typeface="Courier New"/>
                <a:cs typeface="Courier New"/>
              </a:rPr>
              <a:t> </a:t>
            </a:r>
            <a:r>
              <a:rPr dirty="0"/>
              <a:t>Operator</a:t>
            </a:r>
            <a:r>
              <a:rPr spc="-90" dirty="0"/>
              <a:t> </a:t>
            </a:r>
            <a:r>
              <a:rPr spc="-10" dirty="0"/>
              <a:t>Guidelines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15-</a:t>
            </a:r>
            <a:r>
              <a:rPr spc="-25" dirty="0"/>
              <a:t>16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3211" y="1763725"/>
            <a:ext cx="7165975" cy="298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7830" marR="5080" indent="-405765">
              <a:lnSpc>
                <a:spcPct val="105500"/>
              </a:lnSpc>
              <a:spcBef>
                <a:spcPts val="10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expressions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SELECT</a:t>
            </a:r>
            <a:r>
              <a:rPr sz="2200" b="1" spc="-6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lists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must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match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type.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ts val="2570"/>
              </a:lnSpc>
              <a:spcBef>
                <a:spcPts val="86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Parentheses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alter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sequence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570"/>
              </a:lnSpc>
            </a:pP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execution.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459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ORDER</a:t>
            </a:r>
            <a:r>
              <a:rPr sz="2200" b="1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BY</a:t>
            </a:r>
            <a:r>
              <a:rPr sz="2200" b="1" spc="-6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clause:</a:t>
            </a:r>
            <a:endParaRPr sz="2200">
              <a:latin typeface="Arial"/>
              <a:cs typeface="Arial"/>
            </a:endParaRPr>
          </a:p>
          <a:p>
            <a:pPr marL="932815" lvl="1" indent="-401955">
              <a:lnSpc>
                <a:spcPct val="100000"/>
              </a:lnSpc>
              <a:spcBef>
                <a:spcPts val="1065"/>
              </a:spcBef>
              <a:buClr>
                <a:srgbClr val="FF3300"/>
              </a:buClr>
              <a:buFont typeface="Arial"/>
              <a:buChar char="–"/>
              <a:tabLst>
                <a:tab pos="932815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appear</a:t>
            </a: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only</a:t>
            </a:r>
            <a:r>
              <a:rPr sz="20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very</a:t>
            </a: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end</a:t>
            </a:r>
            <a:r>
              <a:rPr sz="2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  <a:p>
            <a:pPr marL="932815" lvl="1" indent="-401955">
              <a:lnSpc>
                <a:spcPts val="2280"/>
              </a:lnSpc>
              <a:spcBef>
                <a:spcPts val="600"/>
              </a:spcBef>
              <a:buClr>
                <a:srgbClr val="FF3300"/>
              </a:buClr>
              <a:buFont typeface="Arial"/>
              <a:buChar char="–"/>
              <a:tabLst>
                <a:tab pos="932815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sz="20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accept</a:t>
            </a:r>
            <a:r>
              <a:rPr sz="20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r>
              <a:rPr sz="20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name,</a:t>
            </a:r>
            <a:r>
              <a:rPr sz="20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aliases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20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first</a:t>
            </a:r>
            <a:endParaRPr sz="2000">
              <a:latin typeface="Arial"/>
              <a:cs typeface="Arial"/>
            </a:endParaRPr>
          </a:p>
          <a:p>
            <a:pPr marL="933450">
              <a:lnSpc>
                <a:spcPts val="2280"/>
              </a:lnSpc>
            </a:pPr>
            <a:r>
              <a:rPr sz="2000" b="1" spc="-10" dirty="0">
                <a:solidFill>
                  <a:srgbClr val="FFFFFF"/>
                </a:solidFill>
                <a:latin typeface="Courier New"/>
                <a:cs typeface="Courier New"/>
              </a:rPr>
              <a:t>SELECT</a:t>
            </a:r>
            <a:r>
              <a:rPr sz="2000" b="1" spc="-7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statement,</a:t>
            </a:r>
            <a:r>
              <a:rPr sz="20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positional</a:t>
            </a:r>
            <a:r>
              <a:rPr sz="20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notation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6649" rIns="0" bIns="0" rtlCol="0">
            <a:spAutoFit/>
          </a:bodyPr>
          <a:lstStyle/>
          <a:p>
            <a:pPr marL="500380">
              <a:lnSpc>
                <a:spcPct val="100000"/>
              </a:lnSpc>
              <a:spcBef>
                <a:spcPts val="110"/>
              </a:spcBef>
            </a:pPr>
            <a:r>
              <a:rPr dirty="0"/>
              <a:t>The</a:t>
            </a:r>
            <a:r>
              <a:rPr spc="-50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dirty="0"/>
              <a:t>Server</a:t>
            </a:r>
            <a:r>
              <a:rPr spc="-6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-10" dirty="0">
                <a:latin typeface="Courier New"/>
                <a:cs typeface="Courier New"/>
              </a:rPr>
              <a:t>SET</a:t>
            </a:r>
            <a:r>
              <a:rPr spc="-944" dirty="0">
                <a:latin typeface="Courier New"/>
                <a:cs typeface="Courier New"/>
              </a:rPr>
              <a:t> </a:t>
            </a:r>
            <a:r>
              <a:rPr spc="-10" dirty="0"/>
              <a:t>Operators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15-</a:t>
            </a:r>
            <a:r>
              <a:rPr spc="-25" dirty="0"/>
              <a:t>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3211" y="1827352"/>
            <a:ext cx="7191375" cy="21678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17830" indent="-405130">
              <a:lnSpc>
                <a:spcPts val="2475"/>
              </a:lnSpc>
              <a:spcBef>
                <a:spcPts val="11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Duplicate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rows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automatically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eliminated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except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475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UNION</a:t>
            </a:r>
            <a:r>
              <a:rPr sz="2200" b="1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Courier New"/>
                <a:cs typeface="Courier New"/>
              </a:rPr>
              <a:t>ALL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417830" marR="296545" indent="-405765">
              <a:lnSpc>
                <a:spcPts val="2500"/>
              </a:lnSpc>
              <a:spcBef>
                <a:spcPts val="125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names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first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query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appear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result.</a:t>
            </a:r>
            <a:endParaRPr sz="2200">
              <a:latin typeface="Arial"/>
              <a:cs typeface="Arial"/>
            </a:endParaRPr>
          </a:p>
          <a:p>
            <a:pPr marL="417830" marR="88900" indent="-405765">
              <a:lnSpc>
                <a:spcPts val="2300"/>
              </a:lnSpc>
              <a:spcBef>
                <a:spcPts val="107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sorted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ascending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order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default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except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UNION</a:t>
            </a:r>
            <a:r>
              <a:rPr sz="2200" b="1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Courier New"/>
                <a:cs typeface="Courier New"/>
              </a:rPr>
              <a:t>ALL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8188" y="490804"/>
            <a:ext cx="561149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Matching</a:t>
            </a:r>
            <a:r>
              <a:rPr spc="-45" dirty="0"/>
              <a:t> </a:t>
            </a:r>
            <a:r>
              <a:rPr dirty="0"/>
              <a:t>the</a:t>
            </a:r>
            <a:r>
              <a:rPr spc="5" dirty="0"/>
              <a:t> </a:t>
            </a:r>
            <a:r>
              <a:rPr spc="-10" dirty="0">
                <a:latin typeface="Courier New"/>
                <a:cs typeface="Courier New"/>
              </a:rPr>
              <a:t>SELECT</a:t>
            </a:r>
            <a:r>
              <a:rPr spc="-1015" dirty="0">
                <a:latin typeface="Courier New"/>
                <a:cs typeface="Courier New"/>
              </a:rPr>
              <a:t> </a:t>
            </a:r>
            <a:r>
              <a:rPr spc="-10" dirty="0"/>
              <a:t>Statements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83691" y="1190184"/>
            <a:ext cx="7072630" cy="73342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UNION</a:t>
            </a:r>
            <a:r>
              <a:rPr sz="2200" b="1" spc="-5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operator,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display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department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ID,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location,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and hire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date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employees.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1791" y="2005583"/>
            <a:ext cx="7370445" cy="1652270"/>
          </a:xfrm>
          <a:prstGeom prst="rect">
            <a:avLst/>
          </a:prstGeom>
          <a:solidFill>
            <a:srgbClr val="FFFFCC"/>
          </a:solidFill>
          <a:ln w="12192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9375">
              <a:lnSpc>
                <a:spcPts val="1810"/>
              </a:lnSpc>
            </a:pPr>
            <a:r>
              <a:rPr sz="1800" b="1" dirty="0">
                <a:latin typeface="Courier New"/>
                <a:cs typeface="Courier New"/>
              </a:rPr>
              <a:t>SELECT</a:t>
            </a:r>
            <a:r>
              <a:rPr sz="1800" b="1" spc="-15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department_id,</a:t>
            </a:r>
            <a:r>
              <a:rPr sz="1800" b="1" spc="-18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TO_NUMBER(null)</a:t>
            </a:r>
            <a:endParaRPr sz="1800">
              <a:latin typeface="Courier New"/>
              <a:cs typeface="Courier New"/>
            </a:endParaRPr>
          </a:p>
          <a:p>
            <a:pPr marL="79375" marR="3751579" indent="956944">
              <a:lnSpc>
                <a:spcPts val="2160"/>
              </a:lnSpc>
              <a:spcBef>
                <a:spcPts val="50"/>
              </a:spcBef>
              <a:tabLst>
                <a:tab pos="1033780" algn="l"/>
              </a:tabLst>
            </a:pPr>
            <a:r>
              <a:rPr sz="1800" b="1" dirty="0">
                <a:latin typeface="Courier New"/>
                <a:cs typeface="Courier New"/>
              </a:rPr>
              <a:t>location,</a:t>
            </a:r>
            <a:r>
              <a:rPr sz="1800" b="1" spc="-17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hire_date </a:t>
            </a:r>
            <a:r>
              <a:rPr sz="1800" b="1" spc="-20" dirty="0">
                <a:latin typeface="Courier New"/>
                <a:cs typeface="Courier New"/>
              </a:rPr>
              <a:t>FROM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employees</a:t>
            </a:r>
            <a:endParaRPr sz="1800">
              <a:latin typeface="Courier New"/>
              <a:cs typeface="Courier New"/>
            </a:endParaRPr>
          </a:p>
          <a:p>
            <a:pPr marL="79375">
              <a:lnSpc>
                <a:spcPts val="2090"/>
              </a:lnSpc>
            </a:pPr>
            <a:r>
              <a:rPr sz="1800" b="1" spc="-10" dirty="0">
                <a:latin typeface="Courier New"/>
                <a:cs typeface="Courier New"/>
              </a:rPr>
              <a:t>UNION</a:t>
            </a:r>
            <a:endParaRPr sz="1800">
              <a:latin typeface="Courier New"/>
              <a:cs typeface="Courier New"/>
            </a:endParaRPr>
          </a:p>
          <a:p>
            <a:pPr marL="79375" marR="593725">
              <a:lnSpc>
                <a:spcPct val="100000"/>
              </a:lnSpc>
              <a:tabLst>
                <a:tab pos="1033780" algn="l"/>
                <a:tab pos="4996815" algn="l"/>
              </a:tabLst>
            </a:pPr>
            <a:r>
              <a:rPr sz="1800" b="1" dirty="0">
                <a:latin typeface="Courier New"/>
                <a:cs typeface="Courier New"/>
              </a:rPr>
              <a:t>SELECT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department_id,</a:t>
            </a:r>
            <a:r>
              <a:rPr sz="1800" b="1" spc="-15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location_id,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TO_DATE(null) </a:t>
            </a:r>
            <a:r>
              <a:rPr sz="1800" b="1" spc="-20" dirty="0">
                <a:latin typeface="Courier New"/>
                <a:cs typeface="Courier New"/>
              </a:rPr>
              <a:t>FROM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departments;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2648" y="3852671"/>
            <a:ext cx="7418832" cy="11521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4840" y="5096255"/>
            <a:ext cx="7418832" cy="110337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05739" y="4740986"/>
            <a:ext cx="3308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15-</a:t>
            </a:r>
            <a:r>
              <a:rPr spc="-25" dirty="0"/>
              <a:t>18</a:t>
            </a:r>
          </a:p>
        </p:txBody>
      </p:sp>
    </p:spTree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9580" rIns="0" bIns="0" rtlCol="0">
            <a:spAutoFit/>
          </a:bodyPr>
          <a:lstStyle/>
          <a:p>
            <a:pPr marL="960755">
              <a:lnSpc>
                <a:spcPct val="100000"/>
              </a:lnSpc>
              <a:spcBef>
                <a:spcPts val="105"/>
              </a:spcBef>
            </a:pPr>
            <a:r>
              <a:rPr dirty="0"/>
              <a:t>Matching</a:t>
            </a:r>
            <a:r>
              <a:rPr spc="-45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spc="-10" dirty="0">
                <a:latin typeface="Courier New"/>
                <a:cs typeface="Courier New"/>
              </a:rPr>
              <a:t>SELECT</a:t>
            </a:r>
            <a:r>
              <a:rPr spc="-1010" dirty="0">
                <a:latin typeface="Courier New"/>
                <a:cs typeface="Courier New"/>
              </a:rPr>
              <a:t> </a:t>
            </a:r>
            <a:r>
              <a:rPr spc="-10" dirty="0"/>
              <a:t>Statement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84503" y="2636520"/>
            <a:ext cx="7345680" cy="1502410"/>
            <a:chOff x="984503" y="2636520"/>
            <a:chExt cx="7345680" cy="1502410"/>
          </a:xfrm>
        </p:grpSpPr>
        <p:sp>
          <p:nvSpPr>
            <p:cNvPr id="5" name="object 5"/>
            <p:cNvSpPr/>
            <p:nvPr/>
          </p:nvSpPr>
          <p:spPr>
            <a:xfrm>
              <a:off x="990599" y="2642616"/>
              <a:ext cx="7333615" cy="1490345"/>
            </a:xfrm>
            <a:custGeom>
              <a:avLst/>
              <a:gdLst/>
              <a:ahLst/>
              <a:cxnLst/>
              <a:rect l="l" t="t" r="r" b="b"/>
              <a:pathLst>
                <a:path w="7333615" h="1490345">
                  <a:moveTo>
                    <a:pt x="7333360" y="0"/>
                  </a:moveTo>
                  <a:lnTo>
                    <a:pt x="0" y="0"/>
                  </a:lnTo>
                  <a:lnTo>
                    <a:pt x="0" y="1489963"/>
                  </a:lnTo>
                  <a:lnTo>
                    <a:pt x="7333360" y="1489963"/>
                  </a:lnTo>
                  <a:lnTo>
                    <a:pt x="733336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90599" y="2642616"/>
              <a:ext cx="7333615" cy="1490345"/>
            </a:xfrm>
            <a:custGeom>
              <a:avLst/>
              <a:gdLst/>
              <a:ahLst/>
              <a:cxnLst/>
              <a:rect l="l" t="t" r="r" b="b"/>
              <a:pathLst>
                <a:path w="7333615" h="1490345">
                  <a:moveTo>
                    <a:pt x="0" y="1489963"/>
                  </a:moveTo>
                  <a:lnTo>
                    <a:pt x="7333360" y="1489963"/>
                  </a:lnTo>
                  <a:lnTo>
                    <a:pt x="7333360" y="0"/>
                  </a:lnTo>
                  <a:lnTo>
                    <a:pt x="0" y="0"/>
                  </a:lnTo>
                  <a:lnTo>
                    <a:pt x="0" y="1489963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53211" y="1763725"/>
            <a:ext cx="6807200" cy="2290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7830" marR="5080" indent="-405765">
              <a:lnSpc>
                <a:spcPct val="105500"/>
              </a:lnSpc>
              <a:spcBef>
                <a:spcPts val="10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UNION</a:t>
            </a:r>
            <a:r>
              <a:rPr sz="2200" b="1" spc="-6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operator,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display</a:t>
            </a:r>
            <a:r>
              <a:rPr sz="22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employee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ID,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job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ID,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salary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of all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employees.</a:t>
            </a:r>
            <a:endParaRPr sz="2200">
              <a:latin typeface="Arial"/>
              <a:cs typeface="Arial"/>
            </a:endParaRPr>
          </a:p>
          <a:p>
            <a:pPr marL="128270">
              <a:lnSpc>
                <a:spcPct val="100000"/>
              </a:lnSpc>
              <a:spcBef>
                <a:spcPts val="1455"/>
              </a:spcBef>
            </a:pPr>
            <a:r>
              <a:rPr sz="1800" b="1" dirty="0">
                <a:latin typeface="Courier New"/>
                <a:cs typeface="Courier New"/>
              </a:rPr>
              <a:t>SELECT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employee_id,</a:t>
            </a:r>
            <a:r>
              <a:rPr sz="1800" b="1" spc="-19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job_id,salary</a:t>
            </a:r>
            <a:endParaRPr sz="1800">
              <a:latin typeface="Courier New"/>
              <a:cs typeface="Courier New"/>
            </a:endParaRPr>
          </a:p>
          <a:p>
            <a:pPr marL="128270" marR="4490720">
              <a:lnSpc>
                <a:spcPct val="100000"/>
              </a:lnSpc>
              <a:tabLst>
                <a:tab pos="1082675" algn="l"/>
              </a:tabLst>
            </a:pPr>
            <a:r>
              <a:rPr sz="1800" b="1" spc="-20" dirty="0">
                <a:latin typeface="Courier New"/>
                <a:cs typeface="Courier New"/>
              </a:rPr>
              <a:t>FROM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employees UNION</a:t>
            </a:r>
            <a:endParaRPr sz="1800">
              <a:latin typeface="Courier New"/>
              <a:cs typeface="Courier New"/>
            </a:endParaRPr>
          </a:p>
          <a:p>
            <a:pPr marL="12827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SELECT</a:t>
            </a:r>
            <a:r>
              <a:rPr sz="1800" b="1" spc="-9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employee_id,</a:t>
            </a:r>
            <a:r>
              <a:rPr sz="1800" b="1" spc="-19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job_id,0</a:t>
            </a:r>
            <a:endParaRPr sz="1800">
              <a:latin typeface="Courier New"/>
              <a:cs typeface="Courier New"/>
            </a:endParaRPr>
          </a:p>
          <a:p>
            <a:pPr marL="128270">
              <a:lnSpc>
                <a:spcPct val="100000"/>
              </a:lnSpc>
              <a:spcBef>
                <a:spcPts val="5"/>
              </a:spcBef>
              <a:tabLst>
                <a:tab pos="1085850" algn="l"/>
              </a:tabLst>
            </a:pPr>
            <a:r>
              <a:rPr sz="1800" b="1" spc="-20" dirty="0">
                <a:latin typeface="Courier New"/>
                <a:cs typeface="Courier New"/>
              </a:rPr>
              <a:t>FROM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job_history;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87552" y="4389120"/>
            <a:ext cx="7419340" cy="905510"/>
            <a:chOff x="987552" y="4389120"/>
            <a:chExt cx="7419340" cy="90551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552" y="4389120"/>
              <a:ext cx="7418832" cy="90525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85088" y="4840224"/>
              <a:ext cx="7260590" cy="417830"/>
            </a:xfrm>
            <a:custGeom>
              <a:avLst/>
              <a:gdLst/>
              <a:ahLst/>
              <a:cxnLst/>
              <a:rect l="l" t="t" r="r" b="b"/>
              <a:pathLst>
                <a:path w="7260590" h="417829">
                  <a:moveTo>
                    <a:pt x="0" y="417322"/>
                  </a:moveTo>
                  <a:lnTo>
                    <a:pt x="7260081" y="417322"/>
                  </a:lnTo>
                  <a:lnTo>
                    <a:pt x="7260081" y="0"/>
                  </a:lnTo>
                  <a:lnTo>
                    <a:pt x="0" y="0"/>
                  </a:lnTo>
                  <a:lnTo>
                    <a:pt x="0" y="417322"/>
                  </a:lnTo>
                  <a:close/>
                </a:path>
              </a:pathLst>
            </a:custGeom>
            <a:ln w="24384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9744" y="5388864"/>
            <a:ext cx="7421880" cy="66141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983691" y="5040248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15-</a:t>
            </a:r>
            <a:r>
              <a:rPr spc="-25" dirty="0"/>
              <a:t>19</a:t>
            </a:r>
          </a:p>
        </p:txBody>
      </p:sp>
    </p:spTree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14473" y="539572"/>
            <a:ext cx="510222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Controlling</a:t>
            </a:r>
            <a:r>
              <a:rPr spc="-10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Order</a:t>
            </a:r>
            <a:r>
              <a:rPr spc="-50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spc="-20" dirty="0"/>
              <a:t>Rows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78408" y="1969007"/>
            <a:ext cx="7427595" cy="2859405"/>
            <a:chOff x="978408" y="1969007"/>
            <a:chExt cx="7427595" cy="2859405"/>
          </a:xfrm>
        </p:grpSpPr>
        <p:sp>
          <p:nvSpPr>
            <p:cNvPr id="5" name="object 5"/>
            <p:cNvSpPr/>
            <p:nvPr/>
          </p:nvSpPr>
          <p:spPr>
            <a:xfrm>
              <a:off x="990600" y="1981199"/>
              <a:ext cx="7403465" cy="2834640"/>
            </a:xfrm>
            <a:custGeom>
              <a:avLst/>
              <a:gdLst/>
              <a:ahLst/>
              <a:cxnLst/>
              <a:rect l="l" t="t" r="r" b="b"/>
              <a:pathLst>
                <a:path w="7403465" h="2834640">
                  <a:moveTo>
                    <a:pt x="7403083" y="0"/>
                  </a:moveTo>
                  <a:lnTo>
                    <a:pt x="0" y="0"/>
                  </a:lnTo>
                  <a:lnTo>
                    <a:pt x="0" y="2834640"/>
                  </a:lnTo>
                  <a:lnTo>
                    <a:pt x="7403083" y="2834640"/>
                  </a:lnTo>
                  <a:lnTo>
                    <a:pt x="7403083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90600" y="1981199"/>
              <a:ext cx="7403465" cy="2834640"/>
            </a:xfrm>
            <a:custGeom>
              <a:avLst/>
              <a:gdLst/>
              <a:ahLst/>
              <a:cxnLst/>
              <a:rect l="l" t="t" r="r" b="b"/>
              <a:pathLst>
                <a:path w="7403465" h="2834640">
                  <a:moveTo>
                    <a:pt x="0" y="2834640"/>
                  </a:moveTo>
                  <a:lnTo>
                    <a:pt x="7403083" y="2834640"/>
                  </a:lnTo>
                  <a:lnTo>
                    <a:pt x="7403083" y="0"/>
                  </a:lnTo>
                  <a:lnTo>
                    <a:pt x="0" y="0"/>
                  </a:lnTo>
                  <a:lnTo>
                    <a:pt x="0" y="283464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53211" y="1207465"/>
            <a:ext cx="5319395" cy="35204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510"/>
              </a:lnSpc>
              <a:spcBef>
                <a:spcPts val="11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Produce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English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sentence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510"/>
              </a:lnSpc>
            </a:pP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UNION</a:t>
            </a:r>
            <a:r>
              <a:rPr sz="2200" b="1" spc="-6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operators.</a:t>
            </a:r>
            <a:endParaRPr sz="2200">
              <a:latin typeface="Arial"/>
              <a:cs typeface="Arial"/>
            </a:endParaRPr>
          </a:p>
          <a:p>
            <a:pPr marL="140970">
              <a:lnSpc>
                <a:spcPct val="100000"/>
              </a:lnSpc>
              <a:spcBef>
                <a:spcPts val="880"/>
              </a:spcBef>
            </a:pPr>
            <a:r>
              <a:rPr sz="1800" b="1" dirty="0">
                <a:latin typeface="Courier New"/>
                <a:cs typeface="Courier New"/>
              </a:rPr>
              <a:t>COLUMN</a:t>
            </a:r>
            <a:r>
              <a:rPr sz="1800" b="1" spc="-11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a_dummy</a:t>
            </a:r>
            <a:r>
              <a:rPr sz="1800" b="1" spc="-12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NOPRINT</a:t>
            </a:r>
            <a:endParaRPr sz="1800">
              <a:latin typeface="Courier New"/>
              <a:cs typeface="Courier New"/>
            </a:endParaRPr>
          </a:p>
          <a:p>
            <a:pPr marL="140970" marR="2032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SELECT</a:t>
            </a:r>
            <a:r>
              <a:rPr sz="1800" b="1" spc="-8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'sing'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AS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"My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dream",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3</a:t>
            </a:r>
            <a:r>
              <a:rPr sz="1800" b="1" spc="-22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a_dummy </a:t>
            </a:r>
            <a:r>
              <a:rPr sz="1800" b="1" dirty="0">
                <a:latin typeface="Courier New"/>
                <a:cs typeface="Courier New"/>
              </a:rPr>
              <a:t>FROM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dual</a:t>
            </a:r>
            <a:endParaRPr sz="1800">
              <a:latin typeface="Courier New"/>
              <a:cs typeface="Courier New"/>
            </a:endParaRPr>
          </a:p>
          <a:p>
            <a:pPr marL="140970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UNION</a:t>
            </a:r>
            <a:endParaRPr sz="1800">
              <a:latin typeface="Courier New"/>
              <a:cs typeface="Courier New"/>
            </a:endParaRPr>
          </a:p>
          <a:p>
            <a:pPr marL="14097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ourier New"/>
                <a:cs typeface="Courier New"/>
              </a:rPr>
              <a:t>SELECT</a:t>
            </a:r>
            <a:r>
              <a:rPr sz="1800" b="1" spc="-8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'I''d</a:t>
            </a:r>
            <a:r>
              <a:rPr sz="1800" b="1" spc="-7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like</a:t>
            </a:r>
            <a:r>
              <a:rPr sz="1800" b="1" spc="-7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to</a:t>
            </a:r>
            <a:r>
              <a:rPr sz="1800" b="1" spc="-7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teach',</a:t>
            </a:r>
            <a:r>
              <a:rPr sz="1800" b="1" spc="-200" dirty="0">
                <a:latin typeface="Courier New"/>
                <a:cs typeface="Courier New"/>
              </a:rPr>
              <a:t> </a:t>
            </a:r>
            <a:r>
              <a:rPr sz="1800" b="1" spc="-50" dirty="0">
                <a:latin typeface="Courier New"/>
                <a:cs typeface="Courier New"/>
              </a:rPr>
              <a:t>1</a:t>
            </a:r>
            <a:endParaRPr sz="1800">
              <a:latin typeface="Courier New"/>
              <a:cs typeface="Courier New"/>
            </a:endParaRPr>
          </a:p>
          <a:p>
            <a:pPr marL="14097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FROM</a:t>
            </a:r>
            <a:r>
              <a:rPr sz="1800" b="1" spc="-80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dual</a:t>
            </a:r>
            <a:endParaRPr sz="1800">
              <a:latin typeface="Courier New"/>
              <a:cs typeface="Courier New"/>
            </a:endParaRPr>
          </a:p>
          <a:p>
            <a:pPr marL="140970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UNION</a:t>
            </a:r>
            <a:endParaRPr sz="1800">
              <a:latin typeface="Courier New"/>
              <a:cs typeface="Courier New"/>
            </a:endParaRPr>
          </a:p>
          <a:p>
            <a:pPr marL="14097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SELECT</a:t>
            </a:r>
            <a:r>
              <a:rPr sz="1800" b="1" spc="-9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'the</a:t>
            </a:r>
            <a:r>
              <a:rPr sz="1800" b="1" spc="-5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world</a:t>
            </a:r>
            <a:r>
              <a:rPr sz="1800" b="1" spc="-7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to',</a:t>
            </a:r>
            <a:r>
              <a:rPr sz="1800" b="1" spc="-210" dirty="0">
                <a:latin typeface="Courier New"/>
                <a:cs typeface="Courier New"/>
              </a:rPr>
              <a:t> </a:t>
            </a:r>
            <a:r>
              <a:rPr sz="1800" b="1" spc="-60" dirty="0">
                <a:latin typeface="Courier New"/>
                <a:cs typeface="Courier New"/>
              </a:rPr>
              <a:t>2</a:t>
            </a:r>
            <a:endParaRPr sz="1800">
              <a:latin typeface="Courier New"/>
              <a:cs typeface="Courier New"/>
            </a:endParaRPr>
          </a:p>
          <a:p>
            <a:pPr marL="14097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FROM</a:t>
            </a:r>
            <a:r>
              <a:rPr sz="1800" b="1" spc="-80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dual</a:t>
            </a:r>
            <a:endParaRPr sz="1800">
              <a:latin typeface="Courier New"/>
              <a:cs typeface="Courier New"/>
            </a:endParaRPr>
          </a:p>
          <a:p>
            <a:pPr marL="14097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ourier New"/>
                <a:cs typeface="Courier New"/>
              </a:rPr>
              <a:t>ORDER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BY</a:t>
            </a:r>
            <a:r>
              <a:rPr sz="1800" b="1" spc="-70" dirty="0">
                <a:latin typeface="Courier New"/>
                <a:cs typeface="Courier New"/>
              </a:rPr>
              <a:t> </a:t>
            </a:r>
            <a:r>
              <a:rPr sz="1800" b="1" spc="-25" dirty="0">
                <a:latin typeface="Courier New"/>
                <a:cs typeface="Courier New"/>
              </a:rPr>
              <a:t>2;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696" y="4904232"/>
            <a:ext cx="7427976" cy="93268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15-</a:t>
            </a:r>
            <a:r>
              <a:rPr spc="-25" dirty="0"/>
              <a:t>20</a:t>
            </a:r>
          </a:p>
        </p:txBody>
      </p:sp>
    </p:spTree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2847975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Summary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/>
              <a:t>15-</a:t>
            </a:r>
            <a:r>
              <a:rPr spc="-25" dirty="0"/>
              <a:t>21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3211" y="1817319"/>
            <a:ext cx="6886575" cy="380237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lesson,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2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should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2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learned</a:t>
            </a:r>
            <a:r>
              <a:rPr sz="22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22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to: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45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UNION</a:t>
            </a:r>
            <a:r>
              <a:rPr sz="2200" b="1" spc="-6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return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distinct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rows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79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UNION</a:t>
            </a:r>
            <a:r>
              <a:rPr sz="2200" b="1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ALL</a:t>
            </a:r>
            <a:r>
              <a:rPr sz="2200" b="1" spc="-6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returns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rows,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including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ct val="100000"/>
              </a:lnSpc>
              <a:spcBef>
                <a:spcPts val="145"/>
              </a:spcBef>
            </a:pP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duplicates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45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INTERSECT</a:t>
            </a:r>
            <a:r>
              <a:rPr sz="2200" b="1" spc="-6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return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rows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shared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ct val="100000"/>
              </a:lnSpc>
              <a:spcBef>
                <a:spcPts val="15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both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queries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55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MINUS</a:t>
            </a:r>
            <a:r>
              <a:rPr sz="2200" b="1" spc="-5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return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distinct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rows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selected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ct val="100000"/>
              </a:lnSpc>
              <a:spcBef>
                <a:spcPts val="17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first</a:t>
            </a:r>
            <a:r>
              <a:rPr sz="22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query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but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second</a:t>
            </a:r>
            <a:endParaRPr sz="2200">
              <a:latin typeface="Arial"/>
              <a:cs typeface="Arial"/>
            </a:endParaRPr>
          </a:p>
          <a:p>
            <a:pPr marL="417830" marR="1475105" indent="-405765">
              <a:lnSpc>
                <a:spcPct val="106400"/>
              </a:lnSpc>
              <a:spcBef>
                <a:spcPts val="26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ORDER</a:t>
            </a:r>
            <a:r>
              <a:rPr sz="220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BY</a:t>
            </a:r>
            <a:r>
              <a:rPr sz="2200" b="1" spc="-7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only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very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end</a:t>
            </a:r>
            <a:r>
              <a:rPr sz="22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statement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170940">
              <a:lnSpc>
                <a:spcPct val="100000"/>
              </a:lnSpc>
              <a:spcBef>
                <a:spcPts val="110"/>
              </a:spcBef>
            </a:pPr>
            <a:r>
              <a:rPr dirty="0"/>
              <a:t>Part</a:t>
            </a:r>
            <a:r>
              <a:rPr spc="-30" dirty="0"/>
              <a:t> </a:t>
            </a:r>
            <a:r>
              <a:rPr dirty="0"/>
              <a:t>One:</a:t>
            </a:r>
            <a:r>
              <a:rPr spc="-55" dirty="0"/>
              <a:t> </a:t>
            </a:r>
            <a:r>
              <a:rPr spc="-10" dirty="0"/>
              <a:t>Overview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3211" y="1735327"/>
            <a:ext cx="6593205" cy="697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practice</a:t>
            </a:r>
            <a:r>
              <a:rPr sz="22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covers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writing</a:t>
            </a:r>
            <a:r>
              <a:rPr sz="22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queries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join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tables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together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Oracle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syntax.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314325">
              <a:lnSpc>
                <a:spcPct val="100000"/>
              </a:lnSpc>
              <a:spcBef>
                <a:spcPts val="110"/>
              </a:spcBef>
            </a:pPr>
            <a:r>
              <a:rPr dirty="0"/>
              <a:t>Joining</a:t>
            </a:r>
            <a:r>
              <a:rPr spc="-75" dirty="0"/>
              <a:t> </a:t>
            </a:r>
            <a:r>
              <a:rPr dirty="0"/>
              <a:t>Tables</a:t>
            </a:r>
            <a:r>
              <a:rPr spc="-65" dirty="0"/>
              <a:t> </a:t>
            </a:r>
            <a:r>
              <a:rPr dirty="0"/>
              <a:t>Using</a:t>
            </a:r>
            <a:r>
              <a:rPr spc="-70" dirty="0"/>
              <a:t> </a:t>
            </a:r>
            <a:r>
              <a:rPr dirty="0"/>
              <a:t>SQL:</a:t>
            </a:r>
            <a:r>
              <a:rPr spc="-60" dirty="0"/>
              <a:t> </a:t>
            </a:r>
            <a:r>
              <a:rPr dirty="0"/>
              <a:t>1999</a:t>
            </a:r>
            <a:r>
              <a:rPr spc="-20" dirty="0"/>
              <a:t> </a:t>
            </a:r>
            <a:r>
              <a:rPr spc="-10" dirty="0"/>
              <a:t>Syntax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3211" y="1817319"/>
            <a:ext cx="6701790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join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query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than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22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table.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60119" y="2468879"/>
            <a:ext cx="7117080" cy="2548255"/>
            <a:chOff x="960119" y="2468879"/>
            <a:chExt cx="7117080" cy="2548255"/>
          </a:xfrm>
        </p:grpSpPr>
        <p:sp>
          <p:nvSpPr>
            <p:cNvPr id="6" name="object 6"/>
            <p:cNvSpPr/>
            <p:nvPr/>
          </p:nvSpPr>
          <p:spPr>
            <a:xfrm>
              <a:off x="972311" y="2481071"/>
              <a:ext cx="7092950" cy="2523490"/>
            </a:xfrm>
            <a:custGeom>
              <a:avLst/>
              <a:gdLst/>
              <a:ahLst/>
              <a:cxnLst/>
              <a:rect l="l" t="t" r="r" b="b"/>
              <a:pathLst>
                <a:path w="7092950" h="2523490">
                  <a:moveTo>
                    <a:pt x="7092442" y="0"/>
                  </a:moveTo>
                  <a:lnTo>
                    <a:pt x="0" y="0"/>
                  </a:lnTo>
                  <a:lnTo>
                    <a:pt x="0" y="2523363"/>
                  </a:lnTo>
                  <a:lnTo>
                    <a:pt x="7092442" y="2523363"/>
                  </a:lnTo>
                  <a:lnTo>
                    <a:pt x="7092442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72311" y="2481071"/>
              <a:ext cx="7092950" cy="2523490"/>
            </a:xfrm>
            <a:custGeom>
              <a:avLst/>
              <a:gdLst/>
              <a:ahLst/>
              <a:cxnLst/>
              <a:rect l="l" t="t" r="r" b="b"/>
              <a:pathLst>
                <a:path w="7092950" h="2523490">
                  <a:moveTo>
                    <a:pt x="0" y="2523363"/>
                  </a:moveTo>
                  <a:lnTo>
                    <a:pt x="7092442" y="2523363"/>
                  </a:lnTo>
                  <a:lnTo>
                    <a:pt x="7092442" y="0"/>
                  </a:lnTo>
                  <a:lnTo>
                    <a:pt x="0" y="0"/>
                  </a:lnTo>
                  <a:lnTo>
                    <a:pt x="0" y="2523363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76248" y="2439161"/>
            <a:ext cx="83311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SELECT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b="1" spc="-20" dirty="0">
                <a:latin typeface="Courier New"/>
                <a:cs typeface="Courier New"/>
              </a:rPr>
              <a:t>FROM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277745" y="2439161"/>
            <a:ext cx="380872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i="1" spc="-10" dirty="0">
                <a:latin typeface="Courier New"/>
                <a:cs typeface="Courier New"/>
              </a:rPr>
              <a:t>table1.column,</a:t>
            </a:r>
            <a:r>
              <a:rPr sz="1800" b="1" i="1" spc="-145" dirty="0">
                <a:latin typeface="Courier New"/>
                <a:cs typeface="Courier New"/>
              </a:rPr>
              <a:t> </a:t>
            </a:r>
            <a:r>
              <a:rPr sz="1800" b="1" i="1" spc="-10" dirty="0">
                <a:latin typeface="Courier New"/>
                <a:cs typeface="Courier New"/>
              </a:rPr>
              <a:t>table2.column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b="1" i="1" spc="-10" dirty="0">
                <a:latin typeface="Courier New"/>
                <a:cs typeface="Courier New"/>
              </a:rPr>
              <a:t>table1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76248" y="2988055"/>
            <a:ext cx="6568440" cy="19742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446779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[CROSS</a:t>
            </a:r>
            <a:r>
              <a:rPr sz="1800" b="1" spc="-7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JOIN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i="1" dirty="0">
                <a:latin typeface="Courier New"/>
                <a:cs typeface="Courier New"/>
              </a:rPr>
              <a:t>table2</a:t>
            </a:r>
            <a:r>
              <a:rPr sz="1800" b="1" dirty="0">
                <a:latin typeface="Courier New"/>
                <a:cs typeface="Courier New"/>
              </a:rPr>
              <a:t>]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spc="-50" dirty="0">
                <a:latin typeface="Courier New"/>
                <a:cs typeface="Courier New"/>
              </a:rPr>
              <a:t>| </a:t>
            </a:r>
            <a:r>
              <a:rPr sz="1800" b="1" dirty="0">
                <a:latin typeface="Courier New"/>
                <a:cs typeface="Courier New"/>
              </a:rPr>
              <a:t>[NATURAL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JOIN</a:t>
            </a:r>
            <a:r>
              <a:rPr sz="1800" b="1" spc="-95" dirty="0">
                <a:latin typeface="Courier New"/>
                <a:cs typeface="Courier New"/>
              </a:rPr>
              <a:t> </a:t>
            </a:r>
            <a:r>
              <a:rPr sz="1800" b="1" i="1" dirty="0">
                <a:latin typeface="Courier New"/>
                <a:cs typeface="Courier New"/>
              </a:rPr>
              <a:t>table2</a:t>
            </a:r>
            <a:r>
              <a:rPr sz="1800" b="1" dirty="0">
                <a:latin typeface="Courier New"/>
                <a:cs typeface="Courier New"/>
              </a:rPr>
              <a:t>]</a:t>
            </a:r>
            <a:r>
              <a:rPr sz="1800" b="1" spc="-204" dirty="0">
                <a:latin typeface="Courier New"/>
                <a:cs typeface="Courier New"/>
              </a:rPr>
              <a:t> </a:t>
            </a:r>
            <a:r>
              <a:rPr sz="1800" b="1" spc="-50" dirty="0">
                <a:latin typeface="Courier New"/>
                <a:cs typeface="Courier New"/>
              </a:rPr>
              <a:t>|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1800" b="1" dirty="0">
                <a:latin typeface="Courier New"/>
                <a:cs typeface="Courier New"/>
              </a:rPr>
              <a:t>[JOIN</a:t>
            </a:r>
            <a:r>
              <a:rPr sz="1800" b="1" spc="-114" dirty="0">
                <a:latin typeface="Courier New"/>
                <a:cs typeface="Courier New"/>
              </a:rPr>
              <a:t> </a:t>
            </a:r>
            <a:r>
              <a:rPr sz="1800" b="1" i="1" dirty="0">
                <a:latin typeface="Courier New"/>
                <a:cs typeface="Courier New"/>
              </a:rPr>
              <a:t>table2</a:t>
            </a:r>
            <a:r>
              <a:rPr sz="1800" b="1" i="1" spc="-10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USING</a:t>
            </a:r>
            <a:r>
              <a:rPr sz="1800" b="1" spc="-10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(</a:t>
            </a:r>
            <a:r>
              <a:rPr sz="1800" b="1" i="1" spc="-10" dirty="0">
                <a:latin typeface="Courier New"/>
                <a:cs typeface="Courier New"/>
              </a:rPr>
              <a:t>column_name</a:t>
            </a:r>
            <a:r>
              <a:rPr sz="1800" b="1" spc="-10" dirty="0">
                <a:latin typeface="Courier New"/>
                <a:cs typeface="Courier New"/>
              </a:rPr>
              <a:t>)]</a:t>
            </a:r>
            <a:r>
              <a:rPr sz="1800" b="1" spc="-170" dirty="0">
                <a:latin typeface="Courier New"/>
                <a:cs typeface="Courier New"/>
              </a:rPr>
              <a:t> </a:t>
            </a:r>
            <a:r>
              <a:rPr sz="1800" b="1" spc="-50" dirty="0">
                <a:latin typeface="Courier New"/>
                <a:cs typeface="Courier New"/>
              </a:rPr>
              <a:t>|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r>
              <a:rPr sz="1800" b="1" dirty="0">
                <a:latin typeface="Courier New"/>
                <a:cs typeface="Courier New"/>
              </a:rPr>
              <a:t>[JOIN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i="1" spc="-10" dirty="0">
                <a:latin typeface="Courier New"/>
                <a:cs typeface="Courier New"/>
              </a:rPr>
              <a:t>table2</a:t>
            </a:r>
            <a:endParaRPr sz="1800">
              <a:latin typeface="Courier New"/>
              <a:cs typeface="Courier New"/>
            </a:endParaRPr>
          </a:p>
          <a:p>
            <a:pPr marL="274320">
              <a:lnSpc>
                <a:spcPct val="100000"/>
              </a:lnSpc>
              <a:spcBef>
                <a:spcPts val="20"/>
              </a:spcBef>
            </a:pPr>
            <a:r>
              <a:rPr sz="1800" b="1" spc="-10" dirty="0">
                <a:latin typeface="Courier New"/>
                <a:cs typeface="Courier New"/>
              </a:rPr>
              <a:t>ON(</a:t>
            </a:r>
            <a:r>
              <a:rPr sz="1800" b="1" i="1" spc="-10" dirty="0">
                <a:latin typeface="Courier New"/>
                <a:cs typeface="Courier New"/>
              </a:rPr>
              <a:t>table1.column_name</a:t>
            </a:r>
            <a:r>
              <a:rPr sz="1800" b="1" i="1" spc="-17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185" dirty="0">
                <a:latin typeface="Courier New"/>
                <a:cs typeface="Courier New"/>
              </a:rPr>
              <a:t> </a:t>
            </a:r>
            <a:r>
              <a:rPr sz="1800" b="1" i="1" dirty="0">
                <a:latin typeface="Courier New"/>
                <a:cs typeface="Courier New"/>
              </a:rPr>
              <a:t>table2.column_name</a:t>
            </a:r>
            <a:r>
              <a:rPr sz="1800" b="1" dirty="0">
                <a:latin typeface="Courier New"/>
                <a:cs typeface="Courier New"/>
              </a:rPr>
              <a:t>)]</a:t>
            </a:r>
            <a:r>
              <a:rPr sz="1800" b="1" spc="105" dirty="0">
                <a:latin typeface="Courier New"/>
                <a:cs typeface="Courier New"/>
              </a:rPr>
              <a:t> </a:t>
            </a:r>
            <a:r>
              <a:rPr sz="1800" b="1" spc="-50" dirty="0">
                <a:latin typeface="Courier New"/>
                <a:cs typeface="Courier New"/>
              </a:rPr>
              <a:t>|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ts val="2135"/>
              </a:lnSpc>
              <a:spcBef>
                <a:spcPts val="55"/>
              </a:spcBef>
            </a:pPr>
            <a:r>
              <a:rPr sz="1800" b="1" dirty="0">
                <a:latin typeface="Courier New"/>
                <a:cs typeface="Courier New"/>
              </a:rPr>
              <a:t>[LEFT|RIGHT|FULL</a:t>
            </a:r>
            <a:r>
              <a:rPr sz="1800" b="1" spc="-114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OUTER</a:t>
            </a:r>
            <a:r>
              <a:rPr sz="1800" b="1" spc="-1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JOIN</a:t>
            </a:r>
            <a:r>
              <a:rPr sz="1800" b="1" spc="-135" dirty="0">
                <a:latin typeface="Courier New"/>
                <a:cs typeface="Courier New"/>
              </a:rPr>
              <a:t> </a:t>
            </a:r>
            <a:r>
              <a:rPr sz="1800" b="1" i="1" spc="-10" dirty="0">
                <a:latin typeface="Courier New"/>
                <a:cs typeface="Courier New"/>
              </a:rPr>
              <a:t>table2</a:t>
            </a:r>
            <a:endParaRPr sz="1800">
              <a:latin typeface="Courier New"/>
              <a:cs typeface="Courier New"/>
            </a:endParaRPr>
          </a:p>
          <a:p>
            <a:pPr marL="274320">
              <a:lnSpc>
                <a:spcPts val="2135"/>
              </a:lnSpc>
            </a:pPr>
            <a:r>
              <a:rPr sz="1800" b="1" dirty="0">
                <a:latin typeface="Courier New"/>
                <a:cs typeface="Courier New"/>
              </a:rPr>
              <a:t>ON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(</a:t>
            </a:r>
            <a:r>
              <a:rPr sz="1800" b="1" i="1" spc="-10" dirty="0">
                <a:latin typeface="Courier New"/>
                <a:cs typeface="Courier New"/>
              </a:rPr>
              <a:t>table1.column_name</a:t>
            </a:r>
            <a:r>
              <a:rPr sz="1800" b="1" i="1" spc="-6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114" dirty="0">
                <a:latin typeface="Courier New"/>
                <a:cs typeface="Courier New"/>
              </a:rPr>
              <a:t> </a:t>
            </a:r>
            <a:r>
              <a:rPr sz="1800" b="1" i="1" spc="-10" dirty="0">
                <a:latin typeface="Courier New"/>
                <a:cs typeface="Courier New"/>
              </a:rPr>
              <a:t>table2.column_name</a:t>
            </a:r>
            <a:r>
              <a:rPr sz="1800" b="1" spc="-10" dirty="0">
                <a:latin typeface="Courier New"/>
                <a:cs typeface="Courier New"/>
              </a:rPr>
              <a:t>)];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866264">
              <a:lnSpc>
                <a:spcPct val="100000"/>
              </a:lnSpc>
              <a:spcBef>
                <a:spcPts val="110"/>
              </a:spcBef>
            </a:pPr>
            <a:r>
              <a:rPr dirty="0"/>
              <a:t>Creating</a:t>
            </a:r>
            <a:r>
              <a:rPr spc="-100" dirty="0"/>
              <a:t> </a:t>
            </a:r>
            <a:r>
              <a:rPr dirty="0"/>
              <a:t>Cross</a:t>
            </a:r>
            <a:r>
              <a:rPr spc="-25" dirty="0"/>
              <a:t> </a:t>
            </a:r>
            <a:r>
              <a:rPr spc="-10" dirty="0"/>
              <a:t>Joins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844296" y="3578352"/>
            <a:ext cx="7211695" cy="810895"/>
            <a:chOff x="844296" y="3578352"/>
            <a:chExt cx="7211695" cy="810895"/>
          </a:xfrm>
        </p:grpSpPr>
        <p:sp>
          <p:nvSpPr>
            <p:cNvPr id="5" name="object 5"/>
            <p:cNvSpPr/>
            <p:nvPr/>
          </p:nvSpPr>
          <p:spPr>
            <a:xfrm>
              <a:off x="856488" y="3590544"/>
              <a:ext cx="7186930" cy="786130"/>
            </a:xfrm>
            <a:custGeom>
              <a:avLst/>
              <a:gdLst/>
              <a:ahLst/>
              <a:cxnLst/>
              <a:rect l="l" t="t" r="r" b="b"/>
              <a:pathLst>
                <a:path w="7186930" h="786129">
                  <a:moveTo>
                    <a:pt x="7186802" y="0"/>
                  </a:moveTo>
                  <a:lnTo>
                    <a:pt x="0" y="0"/>
                  </a:lnTo>
                  <a:lnTo>
                    <a:pt x="0" y="786002"/>
                  </a:lnTo>
                  <a:lnTo>
                    <a:pt x="7186802" y="786002"/>
                  </a:lnTo>
                  <a:lnTo>
                    <a:pt x="7186802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6488" y="3590544"/>
              <a:ext cx="7186930" cy="786130"/>
            </a:xfrm>
            <a:custGeom>
              <a:avLst/>
              <a:gdLst/>
              <a:ahLst/>
              <a:cxnLst/>
              <a:rect l="l" t="t" r="r" b="b"/>
              <a:pathLst>
                <a:path w="7186930" h="786129">
                  <a:moveTo>
                    <a:pt x="0" y="786002"/>
                  </a:moveTo>
                  <a:lnTo>
                    <a:pt x="7186802" y="786002"/>
                  </a:lnTo>
                  <a:lnTo>
                    <a:pt x="7186802" y="0"/>
                  </a:lnTo>
                  <a:lnTo>
                    <a:pt x="0" y="0"/>
                  </a:lnTo>
                  <a:lnTo>
                    <a:pt x="0" y="786002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53820" y="1763725"/>
            <a:ext cx="6904355" cy="1495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7830" marR="512445" indent="-405765">
              <a:lnSpc>
                <a:spcPct val="105500"/>
              </a:lnSpc>
              <a:spcBef>
                <a:spcPts val="10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CROSS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 JOIN</a:t>
            </a:r>
            <a:r>
              <a:rPr sz="2200" b="1" spc="-6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clause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produces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cross-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product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tables.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ts val="2570"/>
              </a:lnSpc>
              <a:spcBef>
                <a:spcPts val="86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2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same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Cartesian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product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between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57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tables.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9639" y="4078223"/>
            <a:ext cx="2773680" cy="265430"/>
          </a:xfrm>
          <a:prstGeom prst="rect">
            <a:avLst/>
          </a:prstGeom>
          <a:solidFill>
            <a:srgbClr val="FFFFCC"/>
          </a:solidFill>
          <a:ln w="24383">
            <a:solidFill>
              <a:srgbClr val="FF3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ts val="1850"/>
              </a:lnSpc>
            </a:pPr>
            <a:r>
              <a:rPr sz="1600" b="1" dirty="0">
                <a:latin typeface="Courier New"/>
                <a:cs typeface="Courier New"/>
              </a:rPr>
              <a:t>CROSS</a:t>
            </a:r>
            <a:r>
              <a:rPr sz="1600" b="1" spc="-4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JOIN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departments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6488" y="3590544"/>
            <a:ext cx="7186930" cy="786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ts val="1850"/>
              </a:lnSpc>
            </a:pPr>
            <a:r>
              <a:rPr sz="1600" b="1" dirty="0">
                <a:latin typeface="Courier New"/>
                <a:cs typeface="Courier New"/>
              </a:rPr>
              <a:t>SELECT</a:t>
            </a:r>
            <a:r>
              <a:rPr sz="1600" b="1" spc="-3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last_name,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department_name</a:t>
            </a:r>
            <a:endParaRPr sz="1600">
              <a:latin typeface="Courier New"/>
              <a:cs typeface="Courier New"/>
            </a:endParaRPr>
          </a:p>
          <a:p>
            <a:pPr marL="130810">
              <a:lnSpc>
                <a:spcPct val="100000"/>
              </a:lnSpc>
              <a:tabLst>
                <a:tab pos="984885" algn="l"/>
              </a:tabLst>
            </a:pPr>
            <a:r>
              <a:rPr sz="1600" b="1" spc="-20" dirty="0">
                <a:latin typeface="Courier New"/>
                <a:cs typeface="Courier New"/>
              </a:rPr>
              <a:t>FROM</a:t>
            </a:r>
            <a:r>
              <a:rPr sz="1600" b="1" dirty="0">
                <a:latin typeface="Courier New"/>
                <a:cs typeface="Courier New"/>
              </a:rPr>
              <a:t>	</a:t>
            </a:r>
            <a:r>
              <a:rPr sz="1600" b="1" spc="-10" dirty="0">
                <a:latin typeface="Courier New"/>
                <a:cs typeface="Courier New"/>
              </a:rPr>
              <a:t>employees</a:t>
            </a:r>
            <a:endParaRPr sz="1600">
              <a:latin typeface="Courier New"/>
              <a:cs typeface="Courier New"/>
            </a:endParaRPr>
          </a:p>
          <a:p>
            <a:pPr marR="1177290" algn="ctr">
              <a:lnSpc>
                <a:spcPct val="100000"/>
              </a:lnSpc>
            </a:pPr>
            <a:r>
              <a:rPr sz="1600" b="1" spc="-50" dirty="0"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6488" y="4544567"/>
            <a:ext cx="7211567" cy="111252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6488" y="5772911"/>
            <a:ext cx="7239000" cy="201168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834339" y="5408777"/>
            <a:ext cx="3308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759585">
              <a:lnSpc>
                <a:spcPct val="100000"/>
              </a:lnSpc>
              <a:spcBef>
                <a:spcPts val="110"/>
              </a:spcBef>
            </a:pPr>
            <a:r>
              <a:rPr dirty="0"/>
              <a:t>Creating</a:t>
            </a:r>
            <a:r>
              <a:rPr spc="-105" dirty="0"/>
              <a:t> </a:t>
            </a:r>
            <a:r>
              <a:rPr dirty="0"/>
              <a:t>Natural</a:t>
            </a:r>
            <a:r>
              <a:rPr spc="-50" dirty="0"/>
              <a:t> </a:t>
            </a:r>
            <a:r>
              <a:rPr spc="-10" dirty="0"/>
              <a:t>Joins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3211" y="1763725"/>
            <a:ext cx="7215505" cy="2245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7830" marR="5080" indent="-405765">
              <a:lnSpc>
                <a:spcPct val="105500"/>
              </a:lnSpc>
              <a:spcBef>
                <a:spcPts val="10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NATURAL</a:t>
            </a:r>
            <a:r>
              <a:rPr sz="2200" b="1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JOIN</a:t>
            </a:r>
            <a:r>
              <a:rPr sz="2200" b="1" spc="-6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clause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based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columns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tables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2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same</a:t>
            </a:r>
            <a:r>
              <a:rPr sz="22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name.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ts val="2570"/>
              </a:lnSpc>
              <a:spcBef>
                <a:spcPts val="86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selects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rows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 two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tables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equal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57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 all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matched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columns.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ts val="2570"/>
              </a:lnSpc>
              <a:spcBef>
                <a:spcPts val="77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columns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having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same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names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57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different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types,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error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returned.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81015" y="1429511"/>
            <a:ext cx="3383280" cy="200253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0600" y="1447800"/>
            <a:ext cx="3075431" cy="70408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990600" y="1481327"/>
            <a:ext cx="3075940" cy="1508760"/>
            <a:chOff x="990600" y="1481327"/>
            <a:chExt cx="3075940" cy="1508760"/>
          </a:xfrm>
        </p:grpSpPr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0600" y="2322575"/>
              <a:ext cx="3075431" cy="66751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877311" y="1493519"/>
              <a:ext cx="1173480" cy="1454150"/>
            </a:xfrm>
            <a:custGeom>
              <a:avLst/>
              <a:gdLst/>
              <a:ahLst/>
              <a:cxnLst/>
              <a:rect l="l" t="t" r="r" b="b"/>
              <a:pathLst>
                <a:path w="1173479" h="1454150">
                  <a:moveTo>
                    <a:pt x="0" y="1453641"/>
                  </a:moveTo>
                  <a:lnTo>
                    <a:pt x="1173480" y="1453641"/>
                  </a:lnTo>
                  <a:lnTo>
                    <a:pt x="1173480" y="0"/>
                  </a:lnTo>
                  <a:lnTo>
                    <a:pt x="0" y="0"/>
                  </a:lnTo>
                  <a:lnTo>
                    <a:pt x="0" y="1453641"/>
                  </a:lnTo>
                  <a:close/>
                </a:path>
              </a:pathLst>
            </a:custGeom>
            <a:ln w="24384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483867" y="515188"/>
            <a:ext cx="610806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Obtaining</a:t>
            </a:r>
            <a:r>
              <a:rPr spc="-95" dirty="0"/>
              <a:t> </a:t>
            </a:r>
            <a:r>
              <a:rPr dirty="0"/>
              <a:t>Data</a:t>
            </a:r>
            <a:r>
              <a:rPr spc="-30" dirty="0"/>
              <a:t> </a:t>
            </a:r>
            <a:r>
              <a:rPr dirty="0"/>
              <a:t>from</a:t>
            </a:r>
            <a:r>
              <a:rPr spc="-30" dirty="0"/>
              <a:t> </a:t>
            </a:r>
            <a:r>
              <a:rPr dirty="0"/>
              <a:t>Multiple</a:t>
            </a:r>
            <a:r>
              <a:rPr spc="-75" dirty="0"/>
              <a:t> </a:t>
            </a:r>
            <a:r>
              <a:rPr spc="-10" dirty="0"/>
              <a:t>Tables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22147" y="1068705"/>
            <a:ext cx="588264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195445" algn="l"/>
              </a:tabLst>
            </a:pPr>
            <a:r>
              <a:rPr sz="2000" b="1" spc="-10" dirty="0">
                <a:solidFill>
                  <a:srgbClr val="FFFFFF"/>
                </a:solidFill>
                <a:latin typeface="Courier New"/>
                <a:cs typeface="Courier New"/>
              </a:rPr>
              <a:t>EMPLOYEES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000" b="1" spc="-10" dirty="0">
                <a:solidFill>
                  <a:srgbClr val="FFFFFF"/>
                </a:solidFill>
                <a:latin typeface="Courier New"/>
                <a:cs typeface="Courier New"/>
              </a:rPr>
              <a:t>DEPARTMENTS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837432" y="3314700"/>
            <a:ext cx="204470" cy="470534"/>
            <a:chOff x="3837432" y="3314700"/>
            <a:chExt cx="204470" cy="470534"/>
          </a:xfrm>
        </p:grpSpPr>
        <p:sp>
          <p:nvSpPr>
            <p:cNvPr id="11" name="object 11"/>
            <p:cNvSpPr/>
            <p:nvPr/>
          </p:nvSpPr>
          <p:spPr>
            <a:xfrm>
              <a:off x="3942588" y="3314700"/>
              <a:ext cx="0" cy="252729"/>
            </a:xfrm>
            <a:custGeom>
              <a:avLst/>
              <a:gdLst/>
              <a:ahLst/>
              <a:cxnLst/>
              <a:rect l="l" t="t" r="r" b="b"/>
              <a:pathLst>
                <a:path h="252729">
                  <a:moveTo>
                    <a:pt x="0" y="0"/>
                  </a:moveTo>
                  <a:lnTo>
                    <a:pt x="0" y="252602"/>
                  </a:lnTo>
                </a:path>
              </a:pathLst>
            </a:custGeom>
            <a:ln w="51816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37432" y="3456431"/>
              <a:ext cx="204470" cy="328930"/>
            </a:xfrm>
            <a:custGeom>
              <a:avLst/>
              <a:gdLst/>
              <a:ahLst/>
              <a:cxnLst/>
              <a:rect l="l" t="t" r="r" b="b"/>
              <a:pathLst>
                <a:path w="204470" h="328929">
                  <a:moveTo>
                    <a:pt x="203962" y="0"/>
                  </a:moveTo>
                  <a:lnTo>
                    <a:pt x="100457" y="103505"/>
                  </a:lnTo>
                  <a:lnTo>
                    <a:pt x="0" y="0"/>
                  </a:lnTo>
                  <a:lnTo>
                    <a:pt x="100457" y="328803"/>
                  </a:lnTo>
                  <a:lnTo>
                    <a:pt x="171323" y="103505"/>
                  </a:lnTo>
                  <a:lnTo>
                    <a:pt x="203962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4803647" y="3314700"/>
            <a:ext cx="204470" cy="470534"/>
            <a:chOff x="4803647" y="3314700"/>
            <a:chExt cx="204470" cy="470534"/>
          </a:xfrm>
        </p:grpSpPr>
        <p:sp>
          <p:nvSpPr>
            <p:cNvPr id="14" name="object 14"/>
            <p:cNvSpPr/>
            <p:nvPr/>
          </p:nvSpPr>
          <p:spPr>
            <a:xfrm>
              <a:off x="4905755" y="3314700"/>
              <a:ext cx="0" cy="252729"/>
            </a:xfrm>
            <a:custGeom>
              <a:avLst/>
              <a:gdLst/>
              <a:ahLst/>
              <a:cxnLst/>
              <a:rect l="l" t="t" r="r" b="b"/>
              <a:pathLst>
                <a:path h="252729">
                  <a:moveTo>
                    <a:pt x="0" y="0"/>
                  </a:moveTo>
                  <a:lnTo>
                    <a:pt x="0" y="252602"/>
                  </a:lnTo>
                </a:path>
              </a:pathLst>
            </a:custGeom>
            <a:ln w="51816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803648" y="3456431"/>
              <a:ext cx="204470" cy="328930"/>
            </a:xfrm>
            <a:custGeom>
              <a:avLst/>
              <a:gdLst/>
              <a:ahLst/>
              <a:cxnLst/>
              <a:rect l="l" t="t" r="r" b="b"/>
              <a:pathLst>
                <a:path w="204470" h="328929">
                  <a:moveTo>
                    <a:pt x="203962" y="0"/>
                  </a:moveTo>
                  <a:lnTo>
                    <a:pt x="103505" y="103505"/>
                  </a:lnTo>
                  <a:lnTo>
                    <a:pt x="0" y="0"/>
                  </a:lnTo>
                  <a:lnTo>
                    <a:pt x="103505" y="328803"/>
                  </a:lnTo>
                  <a:lnTo>
                    <a:pt x="172339" y="103505"/>
                  </a:lnTo>
                  <a:lnTo>
                    <a:pt x="203962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6208776" y="1469136"/>
            <a:ext cx="1292225" cy="1896110"/>
          </a:xfrm>
          <a:custGeom>
            <a:avLst/>
            <a:gdLst/>
            <a:ahLst/>
            <a:cxnLst/>
            <a:rect l="l" t="t" r="r" b="b"/>
            <a:pathLst>
              <a:path w="1292225" h="1896110">
                <a:moveTo>
                  <a:pt x="0" y="1895602"/>
                </a:moveTo>
                <a:lnTo>
                  <a:pt x="1291844" y="1895602"/>
                </a:lnTo>
                <a:lnTo>
                  <a:pt x="1291844" y="0"/>
                </a:lnTo>
                <a:lnTo>
                  <a:pt x="0" y="0"/>
                </a:lnTo>
                <a:lnTo>
                  <a:pt x="0" y="1895602"/>
                </a:lnTo>
                <a:close/>
              </a:path>
            </a:pathLst>
          </a:custGeom>
          <a:ln w="24384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76144" y="3895344"/>
            <a:ext cx="3361944" cy="896112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76144" y="4949952"/>
            <a:ext cx="3392424" cy="685800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030224" y="1514855"/>
            <a:ext cx="960119" cy="1454150"/>
          </a:xfrm>
          <a:prstGeom prst="rect">
            <a:avLst/>
          </a:prstGeom>
          <a:ln w="24384">
            <a:solidFill>
              <a:srgbClr val="FF3300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5"/>
              </a:spcBef>
            </a:pPr>
            <a:endParaRPr sz="2400">
              <a:latin typeface="Times New Roman"/>
              <a:cs typeface="Times New Roman"/>
            </a:endParaRPr>
          </a:p>
          <a:p>
            <a:pPr marL="6350">
              <a:lnSpc>
                <a:spcPct val="100000"/>
              </a:lnSpc>
            </a:pP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663698" y="4585842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52400"/>
            <a:ext cx="8763000" cy="65532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644336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81400"/>
            <a:ext cx="6364287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31489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52400"/>
            <a:ext cx="8839200" cy="338554"/>
          </a:xfrm>
        </p:spPr>
        <p:txBody>
          <a:bodyPr/>
          <a:lstStyle/>
          <a:p>
            <a:r>
              <a:rPr lang="en-US" dirty="0"/>
              <a:t>SELECT * FROM employee NATURAL JOIN department;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7916863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58367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77824" y="1837944"/>
            <a:ext cx="7315200" cy="1045844"/>
            <a:chOff x="877824" y="1837944"/>
            <a:chExt cx="7315200" cy="1045844"/>
          </a:xfrm>
        </p:grpSpPr>
        <p:sp>
          <p:nvSpPr>
            <p:cNvPr id="4" name="object 4"/>
            <p:cNvSpPr/>
            <p:nvPr/>
          </p:nvSpPr>
          <p:spPr>
            <a:xfrm>
              <a:off x="890016" y="1850136"/>
              <a:ext cx="7291070" cy="1021080"/>
            </a:xfrm>
            <a:custGeom>
              <a:avLst/>
              <a:gdLst/>
              <a:ahLst/>
              <a:cxnLst/>
              <a:rect l="l" t="t" r="r" b="b"/>
              <a:pathLst>
                <a:path w="7291070" h="1021080">
                  <a:moveTo>
                    <a:pt x="7290561" y="0"/>
                  </a:moveTo>
                  <a:lnTo>
                    <a:pt x="0" y="0"/>
                  </a:lnTo>
                  <a:lnTo>
                    <a:pt x="0" y="1021080"/>
                  </a:lnTo>
                  <a:lnTo>
                    <a:pt x="7290561" y="1021080"/>
                  </a:lnTo>
                  <a:lnTo>
                    <a:pt x="7290561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90016" y="1850136"/>
              <a:ext cx="7291070" cy="1021080"/>
            </a:xfrm>
            <a:custGeom>
              <a:avLst/>
              <a:gdLst/>
              <a:ahLst/>
              <a:cxnLst/>
              <a:rect l="l" t="t" r="r" b="b"/>
              <a:pathLst>
                <a:path w="7291070" h="1021080">
                  <a:moveTo>
                    <a:pt x="0" y="1021080"/>
                  </a:moveTo>
                  <a:lnTo>
                    <a:pt x="7290561" y="1021080"/>
                  </a:lnTo>
                  <a:lnTo>
                    <a:pt x="7290561" y="0"/>
                  </a:lnTo>
                  <a:lnTo>
                    <a:pt x="0" y="0"/>
                  </a:lnTo>
                  <a:lnTo>
                    <a:pt x="0" y="1021080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96111" y="2581655"/>
            <a:ext cx="2834640" cy="271145"/>
          </a:xfrm>
          <a:prstGeom prst="rect">
            <a:avLst/>
          </a:prstGeom>
          <a:solidFill>
            <a:srgbClr val="FFFFCC"/>
          </a:solidFill>
          <a:ln w="24383">
            <a:solidFill>
              <a:srgbClr val="FF3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1655"/>
              </a:lnSpc>
            </a:pPr>
            <a:r>
              <a:rPr sz="1600" b="1" dirty="0">
                <a:latin typeface="Courier New"/>
                <a:cs typeface="Courier New"/>
              </a:rPr>
              <a:t>NATURAL</a:t>
            </a:r>
            <a:r>
              <a:rPr sz="1600" b="1" spc="-4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JOIN</a:t>
            </a:r>
            <a:r>
              <a:rPr sz="1600" b="1" spc="-3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locations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0016" y="1850135"/>
            <a:ext cx="7291070" cy="1021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446655" algn="ctr">
              <a:lnSpc>
                <a:spcPts val="1650"/>
              </a:lnSpc>
            </a:pPr>
            <a:r>
              <a:rPr sz="1600" b="1" dirty="0">
                <a:latin typeface="Courier New"/>
                <a:cs typeface="Courier New"/>
              </a:rPr>
              <a:t>SELECT</a:t>
            </a:r>
            <a:r>
              <a:rPr sz="1600" b="1" spc="-5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department_id,</a:t>
            </a:r>
            <a:r>
              <a:rPr sz="1600" b="1" spc="-35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department_name,</a:t>
            </a:r>
            <a:endParaRPr sz="1600">
              <a:latin typeface="Courier New"/>
              <a:cs typeface="Courier New"/>
            </a:endParaRPr>
          </a:p>
          <a:p>
            <a:pPr marR="3307079" algn="ctr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location_id,</a:t>
            </a:r>
            <a:r>
              <a:rPr sz="1600" b="1" spc="-114" dirty="0">
                <a:latin typeface="Courier New"/>
                <a:cs typeface="Courier New"/>
              </a:rPr>
              <a:t> </a:t>
            </a:r>
            <a:r>
              <a:rPr sz="1600" b="1" spc="-20" dirty="0">
                <a:latin typeface="Courier New"/>
                <a:cs typeface="Courier New"/>
              </a:rPr>
              <a:t>city</a:t>
            </a:r>
            <a:endParaRPr sz="1600">
              <a:latin typeface="Courier New"/>
              <a:cs typeface="Courier New"/>
            </a:endParaRPr>
          </a:p>
          <a:p>
            <a:pPr marR="4892040" algn="ctr">
              <a:lnSpc>
                <a:spcPct val="100000"/>
              </a:lnSpc>
              <a:tabLst>
                <a:tab pos="853440" algn="l"/>
              </a:tabLst>
            </a:pPr>
            <a:r>
              <a:rPr sz="1600" b="1" spc="-20" dirty="0">
                <a:latin typeface="Courier New"/>
                <a:cs typeface="Courier New"/>
              </a:rPr>
              <a:t>FROM</a:t>
            </a:r>
            <a:r>
              <a:rPr sz="1600" b="1" dirty="0">
                <a:latin typeface="Courier New"/>
                <a:cs typeface="Courier New"/>
              </a:rPr>
              <a:t>	</a:t>
            </a:r>
            <a:r>
              <a:rPr sz="1600" b="1" spc="-10" dirty="0">
                <a:latin typeface="Courier New"/>
                <a:cs typeface="Courier New"/>
              </a:rPr>
              <a:t>departments</a:t>
            </a:r>
            <a:endParaRPr sz="1600">
              <a:latin typeface="Courier New"/>
              <a:cs typeface="Courier New"/>
            </a:endParaRPr>
          </a:p>
          <a:p>
            <a:pPr marR="1366520" algn="ctr">
              <a:lnSpc>
                <a:spcPct val="100000"/>
              </a:lnSpc>
            </a:pPr>
            <a:r>
              <a:rPr sz="1600" b="1" spc="-50" dirty="0"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90016" y="3011423"/>
            <a:ext cx="7190740" cy="2219325"/>
            <a:chOff x="890016" y="3011423"/>
            <a:chExt cx="7190740" cy="221932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0016" y="3011423"/>
              <a:ext cx="7190232" cy="221894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709160" y="3060191"/>
              <a:ext cx="1402080" cy="1932305"/>
            </a:xfrm>
            <a:custGeom>
              <a:avLst/>
              <a:gdLst/>
              <a:ahLst/>
              <a:cxnLst/>
              <a:rect l="l" t="t" r="r" b="b"/>
              <a:pathLst>
                <a:path w="1402079" h="1932304">
                  <a:moveTo>
                    <a:pt x="0" y="1931923"/>
                  </a:moveTo>
                  <a:lnTo>
                    <a:pt x="1402080" y="1931923"/>
                  </a:lnTo>
                  <a:lnTo>
                    <a:pt x="1402080" y="0"/>
                  </a:lnTo>
                  <a:lnTo>
                    <a:pt x="0" y="0"/>
                  </a:lnTo>
                  <a:lnTo>
                    <a:pt x="0" y="1931923"/>
                  </a:lnTo>
                  <a:close/>
                </a:path>
              </a:pathLst>
            </a:custGeom>
            <a:ln w="24384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442595">
              <a:lnSpc>
                <a:spcPct val="100000"/>
              </a:lnSpc>
              <a:spcBef>
                <a:spcPts val="110"/>
              </a:spcBef>
            </a:pPr>
            <a:r>
              <a:rPr dirty="0"/>
              <a:t>Retrieving</a:t>
            </a:r>
            <a:r>
              <a:rPr spc="-90" dirty="0"/>
              <a:t> </a:t>
            </a:r>
            <a:r>
              <a:rPr dirty="0"/>
              <a:t>Records</a:t>
            </a:r>
            <a:r>
              <a:rPr spc="-15" dirty="0"/>
              <a:t> </a:t>
            </a:r>
            <a:r>
              <a:rPr dirty="0"/>
              <a:t>with</a:t>
            </a:r>
            <a:r>
              <a:rPr spc="-75" dirty="0"/>
              <a:t> </a:t>
            </a:r>
            <a:r>
              <a:rPr dirty="0"/>
              <a:t>Natural</a:t>
            </a:r>
            <a:r>
              <a:rPr spc="-55" dirty="0"/>
              <a:t> </a:t>
            </a:r>
            <a:r>
              <a:rPr spc="-10" dirty="0"/>
              <a:t>Joins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6649" rIns="0" bIns="0" rtlCol="0">
            <a:spAutoFit/>
          </a:bodyPr>
          <a:lstStyle/>
          <a:p>
            <a:pPr marL="485140">
              <a:lnSpc>
                <a:spcPct val="100000"/>
              </a:lnSpc>
              <a:spcBef>
                <a:spcPts val="110"/>
              </a:spcBef>
            </a:pPr>
            <a:r>
              <a:rPr dirty="0"/>
              <a:t>Creating</a:t>
            </a:r>
            <a:r>
              <a:rPr spc="-80" dirty="0"/>
              <a:t> </a:t>
            </a:r>
            <a:r>
              <a:rPr dirty="0"/>
              <a:t>Joins</a:t>
            </a:r>
            <a:r>
              <a:rPr spc="5" dirty="0"/>
              <a:t> </a:t>
            </a:r>
            <a:r>
              <a:rPr dirty="0"/>
              <a:t>with</a:t>
            </a:r>
            <a:r>
              <a:rPr spc="-65" dirty="0"/>
              <a:t> </a:t>
            </a:r>
            <a:r>
              <a:rPr dirty="0"/>
              <a:t>the</a:t>
            </a:r>
            <a:r>
              <a:rPr spc="5" dirty="0"/>
              <a:t> </a:t>
            </a:r>
            <a:r>
              <a:rPr spc="-10" dirty="0">
                <a:latin typeface="Courier New"/>
                <a:cs typeface="Courier New"/>
              </a:rPr>
              <a:t>USING</a:t>
            </a:r>
            <a:r>
              <a:rPr spc="-990" dirty="0">
                <a:latin typeface="Courier New"/>
                <a:cs typeface="Courier New"/>
              </a:rPr>
              <a:t> </a:t>
            </a:r>
            <a:r>
              <a:rPr spc="-10" dirty="0"/>
              <a:t>Clause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3211" y="1820925"/>
            <a:ext cx="7042150" cy="39052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417830" marR="193675" indent="-405765">
              <a:lnSpc>
                <a:spcPct val="95000"/>
              </a:lnSpc>
              <a:spcBef>
                <a:spcPts val="24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several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columns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2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same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names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but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types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match,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NATURAL</a:t>
            </a:r>
            <a:r>
              <a:rPr sz="2200" b="1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Courier New"/>
                <a:cs typeface="Courier New"/>
              </a:rPr>
              <a:t>JOIN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clause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can be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modified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USING</a:t>
            </a:r>
            <a:r>
              <a:rPr sz="2200" b="1" spc="-7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clause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specify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columns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should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equijoin.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55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USING</a:t>
            </a:r>
            <a:r>
              <a:rPr sz="2200" b="1" spc="-7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clause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match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only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2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ct val="100000"/>
              </a:lnSpc>
              <a:spcBef>
                <a:spcPts val="14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than one column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matches.</a:t>
            </a:r>
            <a:endParaRPr sz="2200">
              <a:latin typeface="Arial"/>
              <a:cs typeface="Arial"/>
            </a:endParaRPr>
          </a:p>
          <a:p>
            <a:pPr marL="417830" marR="5080" indent="-405765">
              <a:lnSpc>
                <a:spcPts val="2500"/>
              </a:lnSpc>
              <a:spcBef>
                <a:spcPts val="107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not use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name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alias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referenced columns.</a:t>
            </a:r>
            <a:endParaRPr sz="2200">
              <a:latin typeface="Arial"/>
              <a:cs typeface="Arial"/>
            </a:endParaRPr>
          </a:p>
          <a:p>
            <a:pPr marL="417830" marR="925830" indent="-405765">
              <a:lnSpc>
                <a:spcPct val="105500"/>
              </a:lnSpc>
              <a:spcBef>
                <a:spcPts val="24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NATURAL</a:t>
            </a:r>
            <a:r>
              <a:rPr sz="2200" b="1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JOIN</a:t>
            </a:r>
            <a:r>
              <a:rPr sz="2200" b="1" spc="-6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USING</a:t>
            </a:r>
            <a:r>
              <a:rPr sz="2200" b="1" spc="-6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clauses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mutually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exclusive.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847" y="923689"/>
            <a:ext cx="4046157" cy="2991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93139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90016" y="1850135"/>
            <a:ext cx="7291070" cy="783590"/>
          </a:xfrm>
          <a:custGeom>
            <a:avLst/>
            <a:gdLst/>
            <a:ahLst/>
            <a:cxnLst/>
            <a:rect l="l" t="t" r="r" b="b"/>
            <a:pathLst>
              <a:path w="7291070" h="783589">
                <a:moveTo>
                  <a:pt x="0" y="783082"/>
                </a:moveTo>
                <a:lnTo>
                  <a:pt x="7290561" y="783082"/>
                </a:lnTo>
                <a:lnTo>
                  <a:pt x="7290561" y="0"/>
                </a:lnTo>
                <a:lnTo>
                  <a:pt x="0" y="0"/>
                </a:lnTo>
                <a:lnTo>
                  <a:pt x="0" y="783082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90016" y="1837944"/>
          <a:ext cx="7291069" cy="7581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69"/>
                <a:gridCol w="2651760"/>
                <a:gridCol w="4587240"/>
              </a:tblGrid>
              <a:tr h="523875">
                <a:tc gridSpan="3">
                  <a:txBody>
                    <a:bodyPr/>
                    <a:lstStyle/>
                    <a:p>
                      <a:pPr marL="97790">
                        <a:lnSpc>
                          <a:spcPts val="1795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SELECT</a:t>
                      </a:r>
                      <a:r>
                        <a:rPr sz="1600" b="1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e.employee_id,</a:t>
                      </a:r>
                      <a:r>
                        <a:rPr sz="1600" b="1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e.last_name,</a:t>
                      </a:r>
                      <a:r>
                        <a:rPr sz="1600" b="1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10" dirty="0">
                          <a:latin typeface="Courier New"/>
                          <a:cs typeface="Courier New"/>
                        </a:rPr>
                        <a:t>d.location_id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  <a:tabLst>
                          <a:tab pos="951230" algn="l"/>
                        </a:tabLst>
                      </a:pPr>
                      <a:r>
                        <a:rPr sz="1600" b="1" spc="-20" dirty="0">
                          <a:latin typeface="Courier New"/>
                          <a:cs typeface="Courier New"/>
                        </a:rPr>
                        <a:t>FROM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	employees</a:t>
                      </a:r>
                      <a:r>
                        <a:rPr sz="1600" b="1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600" b="1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JOIN</a:t>
                      </a:r>
                      <a:r>
                        <a:rPr sz="1600" b="1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departments</a:t>
                      </a:r>
                      <a:r>
                        <a:rPr sz="1600" b="1" spc="-50" dirty="0">
                          <a:latin typeface="Courier New"/>
                          <a:cs typeface="Courier New"/>
                        </a:rPr>
                        <a:t> d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34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FF33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ts val="151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USING</a:t>
                      </a:r>
                      <a:r>
                        <a:rPr sz="1600" b="1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10" dirty="0">
                          <a:latin typeface="Courier New"/>
                          <a:cs typeface="Courier New"/>
                        </a:rPr>
                        <a:t>(department_id)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FF3300"/>
                      </a:solidFill>
                      <a:prstDash val="solid"/>
                    </a:lnL>
                    <a:lnR w="28575">
                      <a:solidFill>
                        <a:srgbClr val="FF3300"/>
                      </a:solidFill>
                      <a:prstDash val="solid"/>
                    </a:lnR>
                    <a:lnT w="28575">
                      <a:solidFill>
                        <a:srgbClr val="FF3300"/>
                      </a:solidFill>
                      <a:prstDash val="solid"/>
                    </a:lnT>
                    <a:lnB w="28575">
                      <a:solidFill>
                        <a:srgbClr val="FF33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510"/>
                        </a:lnSpc>
                      </a:pPr>
                      <a:r>
                        <a:rPr sz="1600" b="1" spc="-50" dirty="0"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FF3300"/>
                      </a:solidFill>
                      <a:prstDash val="solid"/>
                    </a:lnL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6649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10"/>
              </a:spcBef>
            </a:pPr>
            <a:r>
              <a:rPr dirty="0"/>
              <a:t>Retrieving</a:t>
            </a:r>
            <a:r>
              <a:rPr spc="-90" dirty="0"/>
              <a:t> </a:t>
            </a:r>
            <a:r>
              <a:rPr dirty="0"/>
              <a:t>Records</a:t>
            </a:r>
            <a:r>
              <a:rPr spc="-5" dirty="0"/>
              <a:t> </a:t>
            </a:r>
            <a:r>
              <a:rPr dirty="0"/>
              <a:t>with</a:t>
            </a:r>
            <a:r>
              <a:rPr spc="-80" dirty="0"/>
              <a:t> </a:t>
            </a:r>
            <a:r>
              <a:rPr dirty="0"/>
              <a:t>the</a:t>
            </a:r>
            <a:r>
              <a:rPr spc="25" dirty="0"/>
              <a:t> </a:t>
            </a:r>
            <a:r>
              <a:rPr spc="-10" dirty="0">
                <a:latin typeface="Courier New"/>
                <a:cs typeface="Courier New"/>
              </a:rPr>
              <a:t>USING</a:t>
            </a:r>
            <a:r>
              <a:rPr spc="-1040" dirty="0">
                <a:latin typeface="Courier New"/>
                <a:cs typeface="Courier New"/>
              </a:rPr>
              <a:t> </a:t>
            </a:r>
            <a:r>
              <a:rPr spc="-10" dirty="0"/>
              <a:t>Clause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0016" y="5303520"/>
            <a:ext cx="7248144" cy="219456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890016" y="2996183"/>
            <a:ext cx="7190740" cy="2192020"/>
            <a:chOff x="890016" y="2996183"/>
            <a:chExt cx="7190740" cy="219202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0016" y="2996183"/>
              <a:ext cx="7190232" cy="219151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638800" y="3054095"/>
              <a:ext cx="2377440" cy="2099945"/>
            </a:xfrm>
            <a:custGeom>
              <a:avLst/>
              <a:gdLst/>
              <a:ahLst/>
              <a:cxnLst/>
              <a:rect l="l" t="t" r="r" b="b"/>
              <a:pathLst>
                <a:path w="2377440" h="2099945">
                  <a:moveTo>
                    <a:pt x="0" y="2099564"/>
                  </a:moveTo>
                  <a:lnTo>
                    <a:pt x="2377440" y="2099564"/>
                  </a:lnTo>
                  <a:lnTo>
                    <a:pt x="2377440" y="0"/>
                  </a:lnTo>
                  <a:lnTo>
                    <a:pt x="0" y="0"/>
                  </a:lnTo>
                  <a:lnTo>
                    <a:pt x="0" y="2099564"/>
                  </a:lnTo>
                  <a:close/>
                </a:path>
              </a:pathLst>
            </a:custGeom>
            <a:ln w="24383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58723" y="4954904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6649" rIns="0" bIns="0" rtlCol="0">
            <a:spAutoFit/>
          </a:bodyPr>
          <a:lstStyle/>
          <a:p>
            <a:pPr marL="802005">
              <a:lnSpc>
                <a:spcPct val="100000"/>
              </a:lnSpc>
              <a:spcBef>
                <a:spcPts val="110"/>
              </a:spcBef>
            </a:pPr>
            <a:r>
              <a:rPr dirty="0"/>
              <a:t>Creating</a:t>
            </a:r>
            <a:r>
              <a:rPr spc="-85" dirty="0"/>
              <a:t> </a:t>
            </a:r>
            <a:r>
              <a:rPr dirty="0"/>
              <a:t>Joins</a:t>
            </a:r>
            <a:r>
              <a:rPr spc="5" dirty="0"/>
              <a:t> </a:t>
            </a:r>
            <a:r>
              <a:rPr dirty="0"/>
              <a:t>with</a:t>
            </a:r>
            <a:r>
              <a:rPr spc="-75" dirty="0"/>
              <a:t> </a:t>
            </a:r>
            <a:r>
              <a:rPr dirty="0"/>
              <a:t>the</a:t>
            </a:r>
            <a:r>
              <a:rPr spc="10" dirty="0"/>
              <a:t> </a:t>
            </a:r>
            <a:r>
              <a:rPr spc="-10" dirty="0">
                <a:latin typeface="Courier New"/>
                <a:cs typeface="Courier New"/>
              </a:rPr>
              <a:t>ON</a:t>
            </a:r>
            <a:r>
              <a:rPr spc="-965" dirty="0">
                <a:latin typeface="Courier New"/>
                <a:cs typeface="Courier New"/>
              </a:rPr>
              <a:t> </a:t>
            </a:r>
            <a:r>
              <a:rPr spc="-10" dirty="0"/>
              <a:t>Clause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3211" y="1824304"/>
            <a:ext cx="7112000" cy="26009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17830" indent="-405130">
              <a:lnSpc>
                <a:spcPts val="2570"/>
              </a:lnSpc>
              <a:spcBef>
                <a:spcPts val="11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join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condition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natural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join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basically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57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equijoin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columns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same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name.</a:t>
            </a:r>
            <a:endParaRPr sz="2200">
              <a:latin typeface="Arial"/>
              <a:cs typeface="Arial"/>
            </a:endParaRPr>
          </a:p>
          <a:p>
            <a:pPr marL="417830" marR="5080" indent="-405765">
              <a:lnSpc>
                <a:spcPts val="2300"/>
              </a:lnSpc>
              <a:spcBef>
                <a:spcPts val="113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specify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arbitrary</a:t>
            </a:r>
            <a:r>
              <a:rPr sz="22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conditions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specify</a:t>
            </a:r>
            <a:r>
              <a:rPr sz="22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columns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join,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ON</a:t>
            </a:r>
            <a:r>
              <a:rPr sz="2200" b="1" spc="-6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clause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used.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ts val="2615"/>
              </a:lnSpc>
              <a:spcBef>
                <a:spcPts val="944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 join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condition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separated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other</a:t>
            </a:r>
            <a:r>
              <a:rPr sz="2200" b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i="1" spc="-10" dirty="0">
                <a:solidFill>
                  <a:srgbClr val="FFFFFF"/>
                </a:solidFill>
                <a:latin typeface="Arial"/>
                <a:cs typeface="Arial"/>
              </a:rPr>
              <a:t>search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615"/>
              </a:lnSpc>
            </a:pP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conditions.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459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ON</a:t>
            </a:r>
            <a:r>
              <a:rPr sz="2200" b="1" spc="-6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clause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makes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easy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understand.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77633" y="1764601"/>
            <a:ext cx="7209155" cy="1094740"/>
            <a:chOff x="877633" y="1764601"/>
            <a:chExt cx="7209155" cy="1094740"/>
          </a:xfrm>
        </p:grpSpPr>
        <p:sp>
          <p:nvSpPr>
            <p:cNvPr id="4" name="object 4"/>
            <p:cNvSpPr/>
            <p:nvPr/>
          </p:nvSpPr>
          <p:spPr>
            <a:xfrm>
              <a:off x="890016" y="1776984"/>
              <a:ext cx="7184390" cy="1069975"/>
            </a:xfrm>
            <a:custGeom>
              <a:avLst/>
              <a:gdLst/>
              <a:ahLst/>
              <a:cxnLst/>
              <a:rect l="l" t="t" r="r" b="b"/>
              <a:pathLst>
                <a:path w="7184390" h="1069975">
                  <a:moveTo>
                    <a:pt x="7183882" y="0"/>
                  </a:moveTo>
                  <a:lnTo>
                    <a:pt x="0" y="0"/>
                  </a:lnTo>
                  <a:lnTo>
                    <a:pt x="0" y="1069721"/>
                  </a:lnTo>
                  <a:lnTo>
                    <a:pt x="7183882" y="1069721"/>
                  </a:lnTo>
                  <a:lnTo>
                    <a:pt x="7183882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90016" y="1776984"/>
              <a:ext cx="7184390" cy="1069975"/>
            </a:xfrm>
            <a:custGeom>
              <a:avLst/>
              <a:gdLst/>
              <a:ahLst/>
              <a:cxnLst/>
              <a:rect l="l" t="t" r="r" b="b"/>
              <a:pathLst>
                <a:path w="7184390" h="1069975">
                  <a:moveTo>
                    <a:pt x="0" y="1069721"/>
                  </a:moveTo>
                  <a:lnTo>
                    <a:pt x="7183882" y="1069721"/>
                  </a:lnTo>
                  <a:lnTo>
                    <a:pt x="7183882" y="0"/>
                  </a:lnTo>
                  <a:lnTo>
                    <a:pt x="0" y="0"/>
                  </a:lnTo>
                  <a:lnTo>
                    <a:pt x="0" y="106972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62964" y="1744472"/>
            <a:ext cx="6251575" cy="1002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latin typeface="Courier New"/>
                <a:cs typeface="Courier New"/>
              </a:rPr>
              <a:t>SELECT</a:t>
            </a:r>
            <a:r>
              <a:rPr sz="1600" b="1" spc="-5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e.employee_id,</a:t>
            </a:r>
            <a:r>
              <a:rPr sz="1600" b="1" spc="-4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e.last_name,</a:t>
            </a:r>
            <a:r>
              <a:rPr sz="1600" b="1" spc="-15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e.department_id,</a:t>
            </a:r>
            <a:endParaRPr sz="1600">
              <a:latin typeface="Courier New"/>
              <a:cs typeface="Courier New"/>
            </a:endParaRPr>
          </a:p>
          <a:p>
            <a:pPr marR="1711960" algn="r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d.department_id,</a:t>
            </a:r>
            <a:r>
              <a:rPr sz="1600" b="1" spc="-13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d.location_id</a:t>
            </a:r>
            <a:endParaRPr sz="1600">
              <a:latin typeface="Courier New"/>
              <a:cs typeface="Courier New"/>
            </a:endParaRPr>
          </a:p>
          <a:p>
            <a:pPr marR="1720850" algn="r">
              <a:lnSpc>
                <a:spcPct val="100000"/>
              </a:lnSpc>
              <a:spcBef>
                <a:spcPts val="5"/>
              </a:spcBef>
              <a:tabLst>
                <a:tab pos="853440" algn="l"/>
              </a:tabLst>
            </a:pPr>
            <a:r>
              <a:rPr sz="1600" b="1" spc="-20" dirty="0">
                <a:latin typeface="Courier New"/>
                <a:cs typeface="Courier New"/>
              </a:rPr>
              <a:t>FROM</a:t>
            </a:r>
            <a:r>
              <a:rPr sz="1600" b="1" dirty="0">
                <a:latin typeface="Courier New"/>
                <a:cs typeface="Courier New"/>
              </a:rPr>
              <a:t>	employees</a:t>
            </a:r>
            <a:r>
              <a:rPr sz="1600" b="1" spc="-3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e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JOIN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departments</a:t>
            </a:r>
            <a:r>
              <a:rPr sz="1600" b="1" spc="-100" dirty="0">
                <a:latin typeface="Courier New"/>
                <a:cs typeface="Courier New"/>
              </a:rPr>
              <a:t> </a:t>
            </a:r>
            <a:r>
              <a:rPr sz="1600" b="1" spc="-50" dirty="0">
                <a:latin typeface="Courier New"/>
                <a:cs typeface="Courier New"/>
              </a:rPr>
              <a:t>d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866140" algn="l"/>
              </a:tabLst>
            </a:pPr>
            <a:r>
              <a:rPr sz="1600" b="1" spc="-25" dirty="0">
                <a:latin typeface="Courier New"/>
                <a:cs typeface="Courier New"/>
              </a:rPr>
              <a:t>ON</a:t>
            </a:r>
            <a:r>
              <a:rPr sz="1600" b="1" dirty="0">
                <a:latin typeface="Courier New"/>
                <a:cs typeface="Courier New"/>
              </a:rPr>
              <a:t>	(e.department_id</a:t>
            </a:r>
            <a:r>
              <a:rPr sz="1600" b="1" spc="-5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5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d.department_id);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6649" rIns="0" bIns="0" rtlCol="0">
            <a:spAutoFit/>
          </a:bodyPr>
          <a:lstStyle/>
          <a:p>
            <a:pPr marL="408940">
              <a:lnSpc>
                <a:spcPct val="100000"/>
              </a:lnSpc>
              <a:spcBef>
                <a:spcPts val="110"/>
              </a:spcBef>
            </a:pPr>
            <a:r>
              <a:rPr dirty="0"/>
              <a:t>Retrieving</a:t>
            </a:r>
            <a:r>
              <a:rPr spc="-80" dirty="0"/>
              <a:t> </a:t>
            </a:r>
            <a:r>
              <a:rPr dirty="0"/>
              <a:t>Records</a:t>
            </a:r>
            <a:r>
              <a:rPr spc="-5" dirty="0"/>
              <a:t> </a:t>
            </a:r>
            <a:r>
              <a:rPr dirty="0"/>
              <a:t>with</a:t>
            </a:r>
            <a:r>
              <a:rPr spc="-80" dirty="0"/>
              <a:t> </a:t>
            </a:r>
            <a:r>
              <a:rPr dirty="0"/>
              <a:t>the</a:t>
            </a:r>
            <a:r>
              <a:rPr spc="20" dirty="0"/>
              <a:t> </a:t>
            </a:r>
            <a:r>
              <a:rPr spc="-10" dirty="0">
                <a:latin typeface="Courier New"/>
                <a:cs typeface="Courier New"/>
              </a:rPr>
              <a:t>ON</a:t>
            </a:r>
            <a:r>
              <a:rPr spc="-990" dirty="0">
                <a:latin typeface="Courier New"/>
                <a:cs typeface="Courier New"/>
              </a:rPr>
              <a:t> </a:t>
            </a:r>
            <a:r>
              <a:rPr spc="-10" dirty="0"/>
              <a:t>Clause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0016" y="5090159"/>
            <a:ext cx="7174992" cy="216407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890016" y="3108960"/>
            <a:ext cx="7199630" cy="1752600"/>
            <a:chOff x="890016" y="3108960"/>
            <a:chExt cx="7199630" cy="175260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0016" y="3108960"/>
              <a:ext cx="7199376" cy="17526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535680" y="3179064"/>
              <a:ext cx="3154680" cy="1664335"/>
            </a:xfrm>
            <a:custGeom>
              <a:avLst/>
              <a:gdLst/>
              <a:ahLst/>
              <a:cxnLst/>
              <a:rect l="l" t="t" r="r" b="b"/>
              <a:pathLst>
                <a:path w="3154679" h="1664335">
                  <a:moveTo>
                    <a:pt x="0" y="1664081"/>
                  </a:moveTo>
                  <a:lnTo>
                    <a:pt x="3154679" y="1664081"/>
                  </a:lnTo>
                  <a:lnTo>
                    <a:pt x="3154679" y="0"/>
                  </a:lnTo>
                  <a:lnTo>
                    <a:pt x="0" y="0"/>
                  </a:lnTo>
                  <a:lnTo>
                    <a:pt x="0" y="1664081"/>
                  </a:lnTo>
                  <a:close/>
                </a:path>
              </a:pathLst>
            </a:custGeom>
            <a:ln w="24383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920496" y="2523744"/>
            <a:ext cx="5160010" cy="274320"/>
          </a:xfrm>
          <a:custGeom>
            <a:avLst/>
            <a:gdLst/>
            <a:ahLst/>
            <a:cxnLst/>
            <a:rect l="l" t="t" r="r" b="b"/>
            <a:pathLst>
              <a:path w="5160010" h="274319">
                <a:moveTo>
                  <a:pt x="0" y="274320"/>
                </a:moveTo>
                <a:lnTo>
                  <a:pt x="5159883" y="274320"/>
                </a:lnTo>
                <a:lnTo>
                  <a:pt x="5159883" y="0"/>
                </a:lnTo>
                <a:lnTo>
                  <a:pt x="0" y="0"/>
                </a:lnTo>
                <a:lnTo>
                  <a:pt x="0" y="274320"/>
                </a:lnTo>
                <a:close/>
              </a:path>
            </a:pathLst>
          </a:custGeom>
          <a:ln w="24384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67867" y="4686122"/>
            <a:ext cx="3308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77633" y="1606105"/>
            <a:ext cx="7150734" cy="1536700"/>
            <a:chOff x="877633" y="1606105"/>
            <a:chExt cx="7150734" cy="1536700"/>
          </a:xfrm>
        </p:grpSpPr>
        <p:sp>
          <p:nvSpPr>
            <p:cNvPr id="4" name="object 4"/>
            <p:cNvSpPr/>
            <p:nvPr/>
          </p:nvSpPr>
          <p:spPr>
            <a:xfrm>
              <a:off x="890016" y="1618487"/>
              <a:ext cx="7125970" cy="1511935"/>
            </a:xfrm>
            <a:custGeom>
              <a:avLst/>
              <a:gdLst/>
              <a:ahLst/>
              <a:cxnLst/>
              <a:rect l="l" t="t" r="r" b="b"/>
              <a:pathLst>
                <a:path w="7125970" h="1511935">
                  <a:moveTo>
                    <a:pt x="7125843" y="0"/>
                  </a:moveTo>
                  <a:lnTo>
                    <a:pt x="0" y="0"/>
                  </a:lnTo>
                  <a:lnTo>
                    <a:pt x="0" y="1511680"/>
                  </a:lnTo>
                  <a:lnTo>
                    <a:pt x="7125843" y="1511680"/>
                  </a:lnTo>
                  <a:lnTo>
                    <a:pt x="7125843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90016" y="1618487"/>
              <a:ext cx="7125970" cy="1511935"/>
            </a:xfrm>
            <a:custGeom>
              <a:avLst/>
              <a:gdLst/>
              <a:ahLst/>
              <a:cxnLst/>
              <a:rect l="l" t="t" r="r" b="b"/>
              <a:pathLst>
                <a:path w="7125970" h="1511935">
                  <a:moveTo>
                    <a:pt x="0" y="1511680"/>
                  </a:moveTo>
                  <a:lnTo>
                    <a:pt x="7125843" y="1511680"/>
                  </a:lnTo>
                  <a:lnTo>
                    <a:pt x="7125843" y="0"/>
                  </a:lnTo>
                  <a:lnTo>
                    <a:pt x="0" y="0"/>
                  </a:lnTo>
                  <a:lnTo>
                    <a:pt x="0" y="151168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32102" y="440699"/>
            <a:ext cx="6474460" cy="98298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5"/>
              </a:spcBef>
              <a:tabLst>
                <a:tab pos="5399405" algn="l"/>
              </a:tabLst>
            </a:pPr>
            <a:r>
              <a:rPr dirty="0"/>
              <a:t>Creating</a:t>
            </a:r>
            <a:r>
              <a:rPr spc="-85" dirty="0"/>
              <a:t> </a:t>
            </a:r>
            <a:r>
              <a:rPr spc="-10" dirty="0"/>
              <a:t>Three-</a:t>
            </a:r>
            <a:r>
              <a:rPr dirty="0"/>
              <a:t>Way</a:t>
            </a:r>
            <a:r>
              <a:rPr spc="25" dirty="0"/>
              <a:t> </a:t>
            </a:r>
            <a:r>
              <a:rPr dirty="0"/>
              <a:t>Joins</a:t>
            </a:r>
            <a:r>
              <a:rPr spc="5" dirty="0"/>
              <a:t> </a:t>
            </a:r>
            <a:r>
              <a:rPr spc="-20" dirty="0"/>
              <a:t>with</a:t>
            </a:r>
            <a:r>
              <a:rPr dirty="0"/>
              <a:t>	the</a:t>
            </a:r>
            <a:r>
              <a:rPr spc="-100" dirty="0"/>
              <a:t> </a:t>
            </a:r>
            <a:r>
              <a:rPr spc="-25" dirty="0">
                <a:latin typeface="Courier New"/>
                <a:cs typeface="Courier New"/>
              </a:rPr>
              <a:t>ON</a:t>
            </a:r>
          </a:p>
          <a:p>
            <a:pPr algn="ctr">
              <a:lnSpc>
                <a:spcPct val="100000"/>
              </a:lnSpc>
              <a:spcBef>
                <a:spcPts val="409"/>
              </a:spcBef>
            </a:pPr>
            <a:r>
              <a:rPr spc="-10" dirty="0"/>
              <a:t>Clause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75156" y="1591513"/>
            <a:ext cx="5034915" cy="14909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b="1" dirty="0">
                <a:latin typeface="Courier New"/>
                <a:cs typeface="Courier New"/>
              </a:rPr>
              <a:t>SELECT</a:t>
            </a:r>
            <a:r>
              <a:rPr sz="1600" b="1" spc="-6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employee_id,</a:t>
            </a:r>
            <a:r>
              <a:rPr sz="1600" b="1" spc="-6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city,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department_name</a:t>
            </a:r>
            <a:endParaRPr sz="1600">
              <a:latin typeface="Courier New"/>
              <a:cs typeface="Courier New"/>
            </a:endParaRPr>
          </a:p>
          <a:p>
            <a:pPr marL="12700" marR="2573655">
              <a:lnSpc>
                <a:spcPct val="100000"/>
              </a:lnSpc>
              <a:tabLst>
                <a:tab pos="866140" algn="l"/>
              </a:tabLst>
            </a:pPr>
            <a:r>
              <a:rPr sz="1600" b="1" spc="-20" dirty="0">
                <a:latin typeface="Courier New"/>
                <a:cs typeface="Courier New"/>
              </a:rPr>
              <a:t>FROM</a:t>
            </a:r>
            <a:r>
              <a:rPr sz="1600" b="1" dirty="0">
                <a:latin typeface="Courier New"/>
                <a:cs typeface="Courier New"/>
              </a:rPr>
              <a:t>	employees</a:t>
            </a:r>
            <a:r>
              <a:rPr sz="1600" b="1" spc="-45" dirty="0">
                <a:latin typeface="Courier New"/>
                <a:cs typeface="Courier New"/>
              </a:rPr>
              <a:t> </a:t>
            </a:r>
            <a:r>
              <a:rPr sz="1600" b="1" spc="-50" dirty="0">
                <a:latin typeface="Courier New"/>
                <a:cs typeface="Courier New"/>
              </a:rPr>
              <a:t>e </a:t>
            </a:r>
            <a:r>
              <a:rPr sz="1600" b="1" spc="-20" dirty="0">
                <a:latin typeface="Courier New"/>
                <a:cs typeface="Courier New"/>
              </a:rPr>
              <a:t>JOIN</a:t>
            </a:r>
            <a:r>
              <a:rPr sz="1600" b="1" dirty="0">
                <a:latin typeface="Courier New"/>
                <a:cs typeface="Courier New"/>
              </a:rPr>
              <a:t>	departments</a:t>
            </a:r>
            <a:r>
              <a:rPr sz="1600" b="1" spc="-55" dirty="0">
                <a:latin typeface="Courier New"/>
                <a:cs typeface="Courier New"/>
              </a:rPr>
              <a:t> </a:t>
            </a:r>
            <a:r>
              <a:rPr sz="1600" b="1" spc="-50" dirty="0">
                <a:latin typeface="Courier New"/>
                <a:cs typeface="Courier New"/>
              </a:rPr>
              <a:t>d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866140" algn="l"/>
              </a:tabLst>
            </a:pPr>
            <a:r>
              <a:rPr sz="1600" b="1" spc="-25" dirty="0">
                <a:latin typeface="Courier New"/>
                <a:cs typeface="Courier New"/>
              </a:rPr>
              <a:t>ON</a:t>
            </a:r>
            <a:r>
              <a:rPr sz="1600" b="1" dirty="0">
                <a:latin typeface="Courier New"/>
                <a:cs typeface="Courier New"/>
              </a:rPr>
              <a:t>	d.department_id</a:t>
            </a:r>
            <a:r>
              <a:rPr sz="1600" b="1" spc="-7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55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e.department_id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66140" algn="l"/>
              </a:tabLst>
            </a:pPr>
            <a:r>
              <a:rPr sz="1600" b="1" spc="-20" dirty="0">
                <a:latin typeface="Courier New"/>
                <a:cs typeface="Courier New"/>
              </a:rPr>
              <a:t>JOIN</a:t>
            </a:r>
            <a:r>
              <a:rPr sz="1600" b="1" dirty="0">
                <a:latin typeface="Courier New"/>
                <a:cs typeface="Courier New"/>
              </a:rPr>
              <a:t>	locations</a:t>
            </a:r>
            <a:r>
              <a:rPr sz="1600" b="1" spc="-45" dirty="0">
                <a:latin typeface="Courier New"/>
                <a:cs typeface="Courier New"/>
              </a:rPr>
              <a:t> </a:t>
            </a:r>
            <a:r>
              <a:rPr sz="1600" b="1" spc="-50" dirty="0">
                <a:latin typeface="Courier New"/>
                <a:cs typeface="Courier New"/>
              </a:rPr>
              <a:t>l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869315" algn="l"/>
              </a:tabLst>
            </a:pPr>
            <a:r>
              <a:rPr sz="1600" b="1" spc="-25" dirty="0">
                <a:latin typeface="Courier New"/>
                <a:cs typeface="Courier New"/>
              </a:rPr>
              <a:t>ON</a:t>
            </a:r>
            <a:r>
              <a:rPr sz="1600" b="1" dirty="0">
                <a:latin typeface="Courier New"/>
                <a:cs typeface="Courier New"/>
              </a:rPr>
              <a:t>	d.location_id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l.location_id;</a:t>
            </a:r>
            <a:endParaRPr sz="1600">
              <a:latin typeface="Courier New"/>
              <a:cs typeface="Courier New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1727" y="3291840"/>
            <a:ext cx="7184135" cy="195986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0016" y="5455920"/>
            <a:ext cx="7174992" cy="21640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67867" y="505548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35736" y="2124455"/>
            <a:ext cx="5041265" cy="984250"/>
          </a:xfrm>
          <a:custGeom>
            <a:avLst/>
            <a:gdLst/>
            <a:ahLst/>
            <a:cxnLst/>
            <a:rect l="l" t="t" r="r" b="b"/>
            <a:pathLst>
              <a:path w="5041265" h="984250">
                <a:moveTo>
                  <a:pt x="0" y="984123"/>
                </a:moveTo>
                <a:lnTo>
                  <a:pt x="5040884" y="984123"/>
                </a:lnTo>
                <a:lnTo>
                  <a:pt x="5040884" y="0"/>
                </a:lnTo>
                <a:lnTo>
                  <a:pt x="0" y="0"/>
                </a:lnTo>
                <a:lnTo>
                  <a:pt x="0" y="984123"/>
                </a:lnTo>
                <a:close/>
              </a:path>
            </a:pathLst>
          </a:custGeom>
          <a:ln w="24384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6649" rIns="0" bIns="0" rtlCol="0">
            <a:spAutoFit/>
          </a:bodyPr>
          <a:lstStyle/>
          <a:p>
            <a:pPr marL="1384300">
              <a:lnSpc>
                <a:spcPct val="100000"/>
              </a:lnSpc>
              <a:spcBef>
                <a:spcPts val="110"/>
              </a:spcBef>
            </a:pPr>
            <a:r>
              <a:rPr spc="-10" dirty="0">
                <a:latin typeface="Courier New"/>
                <a:cs typeface="Courier New"/>
              </a:rPr>
              <a:t>INNER</a:t>
            </a:r>
            <a:r>
              <a:rPr spc="-1000" dirty="0">
                <a:latin typeface="Courier New"/>
                <a:cs typeface="Courier New"/>
              </a:rPr>
              <a:t> </a:t>
            </a:r>
            <a:r>
              <a:rPr dirty="0"/>
              <a:t>Versus</a:t>
            </a:r>
            <a:r>
              <a:rPr spc="-10" dirty="0"/>
              <a:t> </a:t>
            </a:r>
            <a:r>
              <a:rPr spc="-10" dirty="0">
                <a:latin typeface="Courier New"/>
                <a:cs typeface="Courier New"/>
              </a:rPr>
              <a:t>OUTER</a:t>
            </a:r>
            <a:r>
              <a:rPr spc="-985" dirty="0">
                <a:latin typeface="Courier New"/>
                <a:cs typeface="Courier New"/>
              </a:rPr>
              <a:t> </a:t>
            </a:r>
            <a:r>
              <a:rPr spc="-10" dirty="0"/>
              <a:t>Joins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3211" y="1824304"/>
            <a:ext cx="7164070" cy="28174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17830" indent="-405130">
              <a:lnSpc>
                <a:spcPts val="2570"/>
              </a:lnSpc>
              <a:spcBef>
                <a:spcPts val="11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SQL: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1999,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join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tables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returning</a:t>
            </a:r>
            <a:r>
              <a:rPr sz="22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only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57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matched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rows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inner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join.</a:t>
            </a:r>
            <a:endParaRPr sz="2200">
              <a:latin typeface="Arial"/>
              <a:cs typeface="Arial"/>
            </a:endParaRPr>
          </a:p>
          <a:p>
            <a:pPr marL="417830" marR="5080" indent="-405765">
              <a:lnSpc>
                <a:spcPct val="95000"/>
              </a:lnSpc>
              <a:spcBef>
                <a:spcPts val="80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join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between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tables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returns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results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inner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join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well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unmatched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rows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left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(or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right)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tables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left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(or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right)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outer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join.</a:t>
            </a:r>
            <a:endParaRPr sz="2200">
              <a:latin typeface="Arial"/>
              <a:cs typeface="Arial"/>
            </a:endParaRPr>
          </a:p>
          <a:p>
            <a:pPr marL="415925" marR="172720" indent="-403860" algn="just">
              <a:lnSpc>
                <a:spcPct val="94600"/>
              </a:lnSpc>
              <a:spcBef>
                <a:spcPts val="101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join</a:t>
            </a:r>
            <a:r>
              <a:rPr sz="22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between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tables that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returns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results 	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inner join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well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results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left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and 	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right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join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full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outer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join.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2025014">
              <a:lnSpc>
                <a:spcPct val="100000"/>
              </a:lnSpc>
              <a:spcBef>
                <a:spcPts val="110"/>
              </a:spcBef>
            </a:pPr>
            <a:r>
              <a:rPr dirty="0"/>
              <a:t>Cartesian</a:t>
            </a:r>
            <a:r>
              <a:rPr spc="-75" dirty="0"/>
              <a:t> </a:t>
            </a:r>
            <a:r>
              <a:rPr spc="-10" dirty="0"/>
              <a:t>Products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3211" y="1717105"/>
            <a:ext cx="7205345" cy="268605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417830" indent="-405130">
              <a:lnSpc>
                <a:spcPct val="100000"/>
              </a:lnSpc>
              <a:spcBef>
                <a:spcPts val="90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Cartesian</a:t>
            </a:r>
            <a:r>
              <a:rPr sz="22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product is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formed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when:</a:t>
            </a:r>
            <a:endParaRPr sz="2200">
              <a:latin typeface="Arial"/>
              <a:cs typeface="Arial"/>
            </a:endParaRPr>
          </a:p>
          <a:p>
            <a:pPr marL="932815" lvl="1" indent="-401955">
              <a:lnSpc>
                <a:spcPct val="100000"/>
              </a:lnSpc>
              <a:spcBef>
                <a:spcPts val="705"/>
              </a:spcBef>
              <a:buClr>
                <a:srgbClr val="FF3300"/>
              </a:buClr>
              <a:buFont typeface="Arial"/>
              <a:buChar char="–"/>
              <a:tabLst>
                <a:tab pos="932815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join</a:t>
            </a:r>
            <a:r>
              <a:rPr sz="20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condition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omitted</a:t>
            </a:r>
            <a:endParaRPr sz="2000">
              <a:latin typeface="Arial"/>
              <a:cs typeface="Arial"/>
            </a:endParaRPr>
          </a:p>
          <a:p>
            <a:pPr marL="932815" lvl="1" indent="-401955">
              <a:lnSpc>
                <a:spcPct val="100000"/>
              </a:lnSpc>
              <a:spcBef>
                <a:spcPts val="700"/>
              </a:spcBef>
              <a:buClr>
                <a:srgbClr val="FF3300"/>
              </a:buClr>
              <a:buFont typeface="Arial"/>
              <a:buChar char="–"/>
              <a:tabLst>
                <a:tab pos="932815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join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condition</a:t>
            </a:r>
            <a:r>
              <a:rPr sz="20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invalid</a:t>
            </a:r>
            <a:endParaRPr sz="2000">
              <a:latin typeface="Arial"/>
              <a:cs typeface="Arial"/>
            </a:endParaRPr>
          </a:p>
          <a:p>
            <a:pPr marL="932815" lvl="1" indent="-401955">
              <a:lnSpc>
                <a:spcPts val="2350"/>
              </a:lnSpc>
              <a:spcBef>
                <a:spcPts val="815"/>
              </a:spcBef>
              <a:buClr>
                <a:srgbClr val="FF3300"/>
              </a:buClr>
              <a:buFont typeface="Arial"/>
              <a:buChar char="–"/>
              <a:tabLst>
                <a:tab pos="932815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20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rows</a:t>
            </a:r>
            <a:r>
              <a:rPr sz="20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first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r>
              <a:rPr sz="20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joined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rows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  <a:p>
            <a:pPr marL="933450">
              <a:lnSpc>
                <a:spcPts val="2350"/>
              </a:lnSpc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second</a:t>
            </a:r>
            <a:r>
              <a:rPr sz="20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endParaRPr sz="2000">
              <a:latin typeface="Arial"/>
              <a:cs typeface="Arial"/>
            </a:endParaRPr>
          </a:p>
          <a:p>
            <a:pPr marL="417830" indent="-405130">
              <a:lnSpc>
                <a:spcPts val="2470"/>
              </a:lnSpc>
              <a:spcBef>
                <a:spcPts val="83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avoid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Cartesian</a:t>
            </a:r>
            <a:r>
              <a:rPr sz="22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product,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always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include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47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valid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join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condition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WHERE</a:t>
            </a:r>
            <a:r>
              <a:rPr sz="2200" b="1" spc="-6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clause.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77633" y="1749361"/>
            <a:ext cx="7315834" cy="1097915"/>
            <a:chOff x="877633" y="1749361"/>
            <a:chExt cx="7315834" cy="1097915"/>
          </a:xfrm>
        </p:grpSpPr>
        <p:sp>
          <p:nvSpPr>
            <p:cNvPr id="4" name="object 4"/>
            <p:cNvSpPr/>
            <p:nvPr/>
          </p:nvSpPr>
          <p:spPr>
            <a:xfrm>
              <a:off x="890016" y="1761743"/>
              <a:ext cx="7291070" cy="1073150"/>
            </a:xfrm>
            <a:custGeom>
              <a:avLst/>
              <a:gdLst/>
              <a:ahLst/>
              <a:cxnLst/>
              <a:rect l="l" t="t" r="r" b="b"/>
              <a:pathLst>
                <a:path w="7291070" h="1073150">
                  <a:moveTo>
                    <a:pt x="7290561" y="0"/>
                  </a:moveTo>
                  <a:lnTo>
                    <a:pt x="0" y="0"/>
                  </a:lnTo>
                  <a:lnTo>
                    <a:pt x="0" y="1072641"/>
                  </a:lnTo>
                  <a:lnTo>
                    <a:pt x="7290561" y="1072641"/>
                  </a:lnTo>
                  <a:lnTo>
                    <a:pt x="7290561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90016" y="1761743"/>
              <a:ext cx="7291070" cy="1073150"/>
            </a:xfrm>
            <a:custGeom>
              <a:avLst/>
              <a:gdLst/>
              <a:ahLst/>
              <a:cxnLst/>
              <a:rect l="l" t="t" r="r" b="b"/>
              <a:pathLst>
                <a:path w="7291070" h="1073150">
                  <a:moveTo>
                    <a:pt x="0" y="1072641"/>
                  </a:moveTo>
                  <a:lnTo>
                    <a:pt x="7290561" y="1072641"/>
                  </a:lnTo>
                  <a:lnTo>
                    <a:pt x="7290561" y="0"/>
                  </a:lnTo>
                  <a:lnTo>
                    <a:pt x="0" y="0"/>
                  </a:lnTo>
                  <a:lnTo>
                    <a:pt x="0" y="107264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75156" y="1735327"/>
            <a:ext cx="6619875" cy="1002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866140" algn="l"/>
              </a:tabLst>
            </a:pPr>
            <a:r>
              <a:rPr sz="1600" b="1" dirty="0">
                <a:latin typeface="Courier New"/>
                <a:cs typeface="Courier New"/>
              </a:rPr>
              <a:t>SELECT</a:t>
            </a:r>
            <a:r>
              <a:rPr sz="1600" b="1" spc="-4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e.last_name,</a:t>
            </a:r>
            <a:r>
              <a:rPr sz="1600" b="1" spc="-4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e.department_id,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d.department_name </a:t>
            </a:r>
            <a:r>
              <a:rPr sz="1600" b="1" spc="-20" dirty="0">
                <a:latin typeface="Courier New"/>
                <a:cs typeface="Courier New"/>
              </a:rPr>
              <a:t>FROM</a:t>
            </a:r>
            <a:r>
              <a:rPr sz="1600" b="1" dirty="0">
                <a:latin typeface="Courier New"/>
                <a:cs typeface="Courier New"/>
              </a:rPr>
              <a:t>	employees</a:t>
            </a:r>
            <a:r>
              <a:rPr sz="1600" b="1" spc="-45" dirty="0">
                <a:latin typeface="Courier New"/>
                <a:cs typeface="Courier New"/>
              </a:rPr>
              <a:t> </a:t>
            </a:r>
            <a:r>
              <a:rPr sz="1600" b="1" spc="-50" dirty="0">
                <a:latin typeface="Courier New"/>
                <a:cs typeface="Courier New"/>
              </a:rPr>
              <a:t>e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latin typeface="Courier New"/>
                <a:cs typeface="Courier New"/>
              </a:rPr>
              <a:t>LEFT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OUTER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JOIN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departments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-50" dirty="0">
                <a:latin typeface="Courier New"/>
                <a:cs typeface="Courier New"/>
              </a:rPr>
              <a:t>d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622300" algn="l"/>
              </a:tabLst>
            </a:pPr>
            <a:r>
              <a:rPr sz="1600" b="1" spc="-25" dirty="0">
                <a:latin typeface="Courier New"/>
                <a:cs typeface="Courier New"/>
              </a:rPr>
              <a:t>ON</a:t>
            </a:r>
            <a:r>
              <a:rPr sz="1600" b="1" dirty="0">
                <a:latin typeface="Courier New"/>
                <a:cs typeface="Courier New"/>
              </a:rPr>
              <a:t>	(e.department_id</a:t>
            </a:r>
            <a:r>
              <a:rPr sz="1600" b="1" spc="-4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4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d.department_id)</a:t>
            </a:r>
            <a:r>
              <a:rPr sz="1600" b="1" spc="-40" dirty="0">
                <a:latin typeface="Courier New"/>
                <a:cs typeface="Courier New"/>
              </a:rPr>
              <a:t> </a:t>
            </a:r>
            <a:r>
              <a:rPr sz="1600" b="1" spc="-50" dirty="0"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90016" y="4072128"/>
            <a:ext cx="7190740" cy="1506220"/>
            <a:chOff x="890016" y="4072128"/>
            <a:chExt cx="7190740" cy="150622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0016" y="4072128"/>
              <a:ext cx="7190232" cy="132588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11352" y="5178552"/>
              <a:ext cx="7132320" cy="198120"/>
            </a:xfrm>
            <a:custGeom>
              <a:avLst/>
              <a:gdLst/>
              <a:ahLst/>
              <a:cxnLst/>
              <a:rect l="l" t="t" r="r" b="b"/>
              <a:pathLst>
                <a:path w="7132320" h="198120">
                  <a:moveTo>
                    <a:pt x="0" y="198120"/>
                  </a:moveTo>
                  <a:lnTo>
                    <a:pt x="7132320" y="198120"/>
                  </a:lnTo>
                  <a:lnTo>
                    <a:pt x="7132320" y="0"/>
                  </a:lnTo>
                  <a:lnTo>
                    <a:pt x="0" y="0"/>
                  </a:lnTo>
                  <a:lnTo>
                    <a:pt x="0" y="198120"/>
                  </a:lnTo>
                  <a:close/>
                </a:path>
              </a:pathLst>
            </a:custGeom>
            <a:ln w="24384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0016" y="5398008"/>
              <a:ext cx="7178040" cy="179831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4457" rIns="0" bIns="0" rtlCol="0">
            <a:spAutoFit/>
          </a:bodyPr>
          <a:lstStyle/>
          <a:p>
            <a:pPr marL="2061845">
              <a:lnSpc>
                <a:spcPct val="100000"/>
              </a:lnSpc>
              <a:spcBef>
                <a:spcPts val="110"/>
              </a:spcBef>
            </a:pPr>
            <a:r>
              <a:rPr dirty="0">
                <a:latin typeface="Courier New"/>
                <a:cs typeface="Courier New"/>
              </a:rPr>
              <a:t>LEFT</a:t>
            </a:r>
            <a:r>
              <a:rPr spc="-14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OUTER</a:t>
            </a:r>
            <a:r>
              <a:rPr spc="-170" dirty="0">
                <a:latin typeface="Courier New"/>
                <a:cs typeface="Courier New"/>
              </a:rPr>
              <a:t> </a:t>
            </a:r>
            <a:r>
              <a:rPr spc="-20" dirty="0">
                <a:latin typeface="Courier New"/>
                <a:cs typeface="Courier New"/>
              </a:rPr>
              <a:t>JOIN</a:t>
            </a: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0016" y="2980944"/>
            <a:ext cx="7181088" cy="896111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963167" y="2267711"/>
            <a:ext cx="4992370" cy="518159"/>
          </a:xfrm>
          <a:custGeom>
            <a:avLst/>
            <a:gdLst/>
            <a:ahLst/>
            <a:cxnLst/>
            <a:rect l="l" t="t" r="r" b="b"/>
            <a:pathLst>
              <a:path w="4992370" h="518160">
                <a:moveTo>
                  <a:pt x="0" y="518160"/>
                </a:moveTo>
                <a:lnTo>
                  <a:pt x="4992242" y="518160"/>
                </a:lnTo>
                <a:lnTo>
                  <a:pt x="4992242" y="0"/>
                </a:lnTo>
                <a:lnTo>
                  <a:pt x="0" y="0"/>
                </a:lnTo>
                <a:lnTo>
                  <a:pt x="0" y="518160"/>
                </a:lnTo>
                <a:close/>
              </a:path>
            </a:pathLst>
          </a:custGeom>
          <a:ln w="24383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07491" y="3689350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77633" y="1749361"/>
            <a:ext cx="7315834" cy="1097915"/>
            <a:chOff x="877633" y="1749361"/>
            <a:chExt cx="7315834" cy="1097915"/>
          </a:xfrm>
        </p:grpSpPr>
        <p:sp>
          <p:nvSpPr>
            <p:cNvPr id="4" name="object 4"/>
            <p:cNvSpPr/>
            <p:nvPr/>
          </p:nvSpPr>
          <p:spPr>
            <a:xfrm>
              <a:off x="890016" y="1761743"/>
              <a:ext cx="7291070" cy="1073150"/>
            </a:xfrm>
            <a:custGeom>
              <a:avLst/>
              <a:gdLst/>
              <a:ahLst/>
              <a:cxnLst/>
              <a:rect l="l" t="t" r="r" b="b"/>
              <a:pathLst>
                <a:path w="7291070" h="1073150">
                  <a:moveTo>
                    <a:pt x="7290561" y="0"/>
                  </a:moveTo>
                  <a:lnTo>
                    <a:pt x="0" y="0"/>
                  </a:lnTo>
                  <a:lnTo>
                    <a:pt x="0" y="1072641"/>
                  </a:lnTo>
                  <a:lnTo>
                    <a:pt x="7290561" y="1072641"/>
                  </a:lnTo>
                  <a:lnTo>
                    <a:pt x="7290561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90016" y="1761743"/>
              <a:ext cx="7291070" cy="1073150"/>
            </a:xfrm>
            <a:custGeom>
              <a:avLst/>
              <a:gdLst/>
              <a:ahLst/>
              <a:cxnLst/>
              <a:rect l="l" t="t" r="r" b="b"/>
              <a:pathLst>
                <a:path w="7291070" h="1073150">
                  <a:moveTo>
                    <a:pt x="0" y="1072641"/>
                  </a:moveTo>
                  <a:lnTo>
                    <a:pt x="7290561" y="1072641"/>
                  </a:lnTo>
                  <a:lnTo>
                    <a:pt x="7290561" y="0"/>
                  </a:lnTo>
                  <a:lnTo>
                    <a:pt x="0" y="0"/>
                  </a:lnTo>
                  <a:lnTo>
                    <a:pt x="0" y="107264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75156" y="1735327"/>
            <a:ext cx="6619875" cy="1002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866140" algn="l"/>
              </a:tabLst>
            </a:pPr>
            <a:r>
              <a:rPr sz="1600" b="1" dirty="0">
                <a:latin typeface="Courier New"/>
                <a:cs typeface="Courier New"/>
              </a:rPr>
              <a:t>SELECT</a:t>
            </a:r>
            <a:r>
              <a:rPr sz="1600" b="1" spc="-4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e.last_name,</a:t>
            </a:r>
            <a:r>
              <a:rPr sz="1600" b="1" spc="-4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e.department_id,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d.department_name </a:t>
            </a:r>
            <a:r>
              <a:rPr sz="1600" b="1" spc="-20" dirty="0">
                <a:latin typeface="Courier New"/>
                <a:cs typeface="Courier New"/>
              </a:rPr>
              <a:t>FROM</a:t>
            </a:r>
            <a:r>
              <a:rPr sz="1600" b="1" dirty="0">
                <a:latin typeface="Courier New"/>
                <a:cs typeface="Courier New"/>
              </a:rPr>
              <a:t>	employees</a:t>
            </a:r>
            <a:r>
              <a:rPr sz="1600" b="1" spc="-45" dirty="0">
                <a:latin typeface="Courier New"/>
                <a:cs typeface="Courier New"/>
              </a:rPr>
              <a:t> </a:t>
            </a:r>
            <a:r>
              <a:rPr sz="1600" b="1" spc="-50" dirty="0">
                <a:latin typeface="Courier New"/>
                <a:cs typeface="Courier New"/>
              </a:rPr>
              <a:t>e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latin typeface="Courier New"/>
                <a:cs typeface="Courier New"/>
              </a:rPr>
              <a:t>RIGHT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OUTER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JOIN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departments</a:t>
            </a:r>
            <a:r>
              <a:rPr sz="1600" b="1" spc="-30" dirty="0">
                <a:latin typeface="Courier New"/>
                <a:cs typeface="Courier New"/>
              </a:rPr>
              <a:t> </a:t>
            </a:r>
            <a:r>
              <a:rPr sz="1600" b="1" spc="-50" dirty="0">
                <a:latin typeface="Courier New"/>
                <a:cs typeface="Courier New"/>
              </a:rPr>
              <a:t>d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747395" algn="l"/>
              </a:tabLst>
            </a:pPr>
            <a:r>
              <a:rPr sz="1600" b="1" spc="-25" dirty="0">
                <a:latin typeface="Courier New"/>
                <a:cs typeface="Courier New"/>
              </a:rPr>
              <a:t>ON</a:t>
            </a:r>
            <a:r>
              <a:rPr sz="1600" b="1" dirty="0">
                <a:latin typeface="Courier New"/>
                <a:cs typeface="Courier New"/>
              </a:rPr>
              <a:t>	(e.department_id</a:t>
            </a:r>
            <a:r>
              <a:rPr sz="1600" b="1" spc="-4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4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d.department_id)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spc="-50" dirty="0"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90016" y="4038600"/>
            <a:ext cx="7190740" cy="1527175"/>
            <a:chOff x="890016" y="4038600"/>
            <a:chExt cx="7190740" cy="152717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0016" y="4038600"/>
              <a:ext cx="7190232" cy="132283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54024" y="5114544"/>
              <a:ext cx="6988809" cy="194945"/>
            </a:xfrm>
            <a:custGeom>
              <a:avLst/>
              <a:gdLst/>
              <a:ahLst/>
              <a:cxnLst/>
              <a:rect l="l" t="t" r="r" b="b"/>
              <a:pathLst>
                <a:path w="6988809" h="194945">
                  <a:moveTo>
                    <a:pt x="0" y="194563"/>
                  </a:moveTo>
                  <a:lnTo>
                    <a:pt x="6988683" y="194563"/>
                  </a:lnTo>
                  <a:lnTo>
                    <a:pt x="6988683" y="0"/>
                  </a:lnTo>
                  <a:lnTo>
                    <a:pt x="0" y="0"/>
                  </a:lnTo>
                  <a:lnTo>
                    <a:pt x="0" y="194563"/>
                  </a:lnTo>
                  <a:close/>
                </a:path>
              </a:pathLst>
            </a:custGeom>
            <a:ln w="24384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0016" y="5355336"/>
              <a:ext cx="7190232" cy="210312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4457" rIns="0" bIns="0" rtlCol="0">
            <a:spAutoFit/>
          </a:bodyPr>
          <a:lstStyle/>
          <a:p>
            <a:pPr marL="1955164">
              <a:lnSpc>
                <a:spcPct val="100000"/>
              </a:lnSpc>
              <a:spcBef>
                <a:spcPts val="110"/>
              </a:spcBef>
            </a:pPr>
            <a:r>
              <a:rPr dirty="0">
                <a:latin typeface="Courier New"/>
                <a:cs typeface="Courier New"/>
              </a:rPr>
              <a:t>RIGHT</a:t>
            </a:r>
            <a:r>
              <a:rPr spc="-13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OUTER</a:t>
            </a:r>
            <a:r>
              <a:rPr spc="-195" dirty="0">
                <a:latin typeface="Courier New"/>
                <a:cs typeface="Courier New"/>
              </a:rPr>
              <a:t> </a:t>
            </a:r>
            <a:r>
              <a:rPr spc="-20" dirty="0">
                <a:latin typeface="Courier New"/>
                <a:cs typeface="Courier New"/>
              </a:rPr>
              <a:t>JOIN</a:t>
            </a: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0016" y="3075432"/>
            <a:ext cx="7181088" cy="707135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895299" y="3622294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41832" y="2298192"/>
            <a:ext cx="5074920" cy="494030"/>
          </a:xfrm>
          <a:custGeom>
            <a:avLst/>
            <a:gdLst/>
            <a:ahLst/>
            <a:cxnLst/>
            <a:rect l="l" t="t" r="r" b="b"/>
            <a:pathLst>
              <a:path w="5074920" h="494030">
                <a:moveTo>
                  <a:pt x="0" y="493522"/>
                </a:moveTo>
                <a:lnTo>
                  <a:pt x="5074920" y="493522"/>
                </a:lnTo>
                <a:lnTo>
                  <a:pt x="5074920" y="0"/>
                </a:lnTo>
                <a:lnTo>
                  <a:pt x="0" y="0"/>
                </a:lnTo>
                <a:lnTo>
                  <a:pt x="0" y="493522"/>
                </a:lnTo>
                <a:close/>
              </a:path>
            </a:pathLst>
          </a:custGeom>
          <a:ln w="24384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77633" y="1767649"/>
            <a:ext cx="7315834" cy="1097915"/>
            <a:chOff x="877633" y="1767649"/>
            <a:chExt cx="7315834" cy="1097915"/>
          </a:xfrm>
        </p:grpSpPr>
        <p:sp>
          <p:nvSpPr>
            <p:cNvPr id="4" name="object 4"/>
            <p:cNvSpPr/>
            <p:nvPr/>
          </p:nvSpPr>
          <p:spPr>
            <a:xfrm>
              <a:off x="890016" y="1780031"/>
              <a:ext cx="7291070" cy="1073150"/>
            </a:xfrm>
            <a:custGeom>
              <a:avLst/>
              <a:gdLst/>
              <a:ahLst/>
              <a:cxnLst/>
              <a:rect l="l" t="t" r="r" b="b"/>
              <a:pathLst>
                <a:path w="7291070" h="1073150">
                  <a:moveTo>
                    <a:pt x="7290561" y="0"/>
                  </a:moveTo>
                  <a:lnTo>
                    <a:pt x="0" y="0"/>
                  </a:lnTo>
                  <a:lnTo>
                    <a:pt x="0" y="1072641"/>
                  </a:lnTo>
                  <a:lnTo>
                    <a:pt x="7290561" y="1072641"/>
                  </a:lnTo>
                  <a:lnTo>
                    <a:pt x="7290561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90016" y="1780031"/>
              <a:ext cx="7291070" cy="1073150"/>
            </a:xfrm>
            <a:custGeom>
              <a:avLst/>
              <a:gdLst/>
              <a:ahLst/>
              <a:cxnLst/>
              <a:rect l="l" t="t" r="r" b="b"/>
              <a:pathLst>
                <a:path w="7291070" h="1073150">
                  <a:moveTo>
                    <a:pt x="0" y="1072641"/>
                  </a:moveTo>
                  <a:lnTo>
                    <a:pt x="7290561" y="1072641"/>
                  </a:lnTo>
                  <a:lnTo>
                    <a:pt x="7290561" y="0"/>
                  </a:lnTo>
                  <a:lnTo>
                    <a:pt x="0" y="0"/>
                  </a:lnTo>
                  <a:lnTo>
                    <a:pt x="0" y="107264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90016" y="1780032"/>
            <a:ext cx="7291070" cy="1073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790">
              <a:lnSpc>
                <a:spcPts val="1845"/>
              </a:lnSpc>
            </a:pPr>
            <a:r>
              <a:rPr sz="1600" b="1" dirty="0">
                <a:latin typeface="Courier New"/>
                <a:cs typeface="Courier New"/>
              </a:rPr>
              <a:t>SELECT</a:t>
            </a:r>
            <a:r>
              <a:rPr sz="1600" b="1" spc="-4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e.last_name,</a:t>
            </a:r>
            <a:r>
              <a:rPr sz="1600" b="1" spc="-4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e.department_id,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d.department_name</a:t>
            </a:r>
            <a:endParaRPr sz="1600">
              <a:latin typeface="Courier New"/>
              <a:cs typeface="Courier New"/>
            </a:endParaRPr>
          </a:p>
          <a:p>
            <a:pPr marL="97790">
              <a:lnSpc>
                <a:spcPct val="100000"/>
              </a:lnSpc>
              <a:tabLst>
                <a:tab pos="951230" algn="l"/>
              </a:tabLst>
            </a:pPr>
            <a:r>
              <a:rPr sz="1600" b="1" spc="-20" dirty="0">
                <a:latin typeface="Courier New"/>
                <a:cs typeface="Courier New"/>
              </a:rPr>
              <a:t>FROM</a:t>
            </a:r>
            <a:r>
              <a:rPr sz="1600" b="1" dirty="0">
                <a:latin typeface="Courier New"/>
                <a:cs typeface="Courier New"/>
              </a:rPr>
              <a:t>	employees</a:t>
            </a:r>
            <a:r>
              <a:rPr sz="1600" b="1" spc="-95" dirty="0">
                <a:latin typeface="Courier New"/>
                <a:cs typeface="Courier New"/>
              </a:rPr>
              <a:t> </a:t>
            </a:r>
            <a:r>
              <a:rPr sz="1600" b="1" spc="-50" dirty="0">
                <a:latin typeface="Courier New"/>
                <a:cs typeface="Courier New"/>
              </a:rPr>
              <a:t>e</a:t>
            </a:r>
            <a:endParaRPr sz="1600">
              <a:latin typeface="Courier New"/>
              <a:cs typeface="Courier New"/>
            </a:endParaRPr>
          </a:p>
          <a:p>
            <a:pPr marL="97790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FULL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OUTER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JOIN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departments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-50" dirty="0">
                <a:latin typeface="Courier New"/>
                <a:cs typeface="Courier New"/>
              </a:rPr>
              <a:t>d</a:t>
            </a:r>
            <a:endParaRPr sz="1600">
              <a:latin typeface="Courier New"/>
              <a:cs typeface="Courier New"/>
            </a:endParaRPr>
          </a:p>
          <a:p>
            <a:pPr marL="97790">
              <a:lnSpc>
                <a:spcPct val="100000"/>
              </a:lnSpc>
              <a:tabLst>
                <a:tab pos="707390" algn="l"/>
              </a:tabLst>
            </a:pPr>
            <a:r>
              <a:rPr sz="1600" b="1" spc="-25" dirty="0">
                <a:latin typeface="Courier New"/>
                <a:cs typeface="Courier New"/>
              </a:rPr>
              <a:t>ON</a:t>
            </a:r>
            <a:r>
              <a:rPr sz="1600" b="1" dirty="0">
                <a:latin typeface="Courier New"/>
                <a:cs typeface="Courier New"/>
              </a:rPr>
              <a:t>	(e.department_id</a:t>
            </a:r>
            <a:r>
              <a:rPr sz="1600" b="1" spc="-4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4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d.department_id)</a:t>
            </a:r>
            <a:r>
              <a:rPr sz="1600" b="1" spc="-40" dirty="0">
                <a:latin typeface="Courier New"/>
                <a:cs typeface="Courier New"/>
              </a:rPr>
              <a:t> </a:t>
            </a:r>
            <a:r>
              <a:rPr sz="1600" b="1" spc="-50" dirty="0"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90016" y="3892296"/>
            <a:ext cx="7178040" cy="1725295"/>
            <a:chOff x="890016" y="3892296"/>
            <a:chExt cx="7178040" cy="172529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0016" y="3892296"/>
              <a:ext cx="7171944" cy="152399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11352" y="4946904"/>
              <a:ext cx="6995159" cy="450850"/>
            </a:xfrm>
            <a:custGeom>
              <a:avLst/>
              <a:gdLst/>
              <a:ahLst/>
              <a:cxnLst/>
              <a:rect l="l" t="t" r="r" b="b"/>
              <a:pathLst>
                <a:path w="6995159" h="450850">
                  <a:moveTo>
                    <a:pt x="9143" y="450596"/>
                  </a:moveTo>
                  <a:lnTo>
                    <a:pt x="6994906" y="450596"/>
                  </a:lnTo>
                  <a:lnTo>
                    <a:pt x="6994906" y="256032"/>
                  </a:lnTo>
                  <a:lnTo>
                    <a:pt x="9143" y="256032"/>
                  </a:lnTo>
                  <a:lnTo>
                    <a:pt x="9143" y="450596"/>
                  </a:lnTo>
                  <a:close/>
                </a:path>
                <a:path w="6995159" h="450850">
                  <a:moveTo>
                    <a:pt x="0" y="194564"/>
                  </a:moveTo>
                  <a:lnTo>
                    <a:pt x="6988683" y="194564"/>
                  </a:lnTo>
                  <a:lnTo>
                    <a:pt x="6988683" y="0"/>
                  </a:lnTo>
                  <a:lnTo>
                    <a:pt x="0" y="0"/>
                  </a:lnTo>
                  <a:lnTo>
                    <a:pt x="0" y="194564"/>
                  </a:lnTo>
                  <a:close/>
                </a:path>
              </a:pathLst>
            </a:custGeom>
            <a:ln w="24384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0016" y="5410200"/>
              <a:ext cx="7178040" cy="207263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4457" rIns="0" bIns="0" rtlCol="0">
            <a:spAutoFit/>
          </a:bodyPr>
          <a:lstStyle/>
          <a:p>
            <a:pPr marL="2061845">
              <a:lnSpc>
                <a:spcPct val="100000"/>
              </a:lnSpc>
              <a:spcBef>
                <a:spcPts val="110"/>
              </a:spcBef>
            </a:pPr>
            <a:r>
              <a:rPr dirty="0">
                <a:latin typeface="Courier New"/>
                <a:cs typeface="Courier New"/>
              </a:rPr>
              <a:t>FULL</a:t>
            </a:r>
            <a:r>
              <a:rPr spc="-14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OUTER</a:t>
            </a:r>
            <a:r>
              <a:rPr spc="-170" dirty="0">
                <a:latin typeface="Courier New"/>
                <a:cs typeface="Courier New"/>
              </a:rPr>
              <a:t> </a:t>
            </a:r>
            <a:r>
              <a:rPr spc="-20" dirty="0">
                <a:latin typeface="Courier New"/>
                <a:cs typeface="Courier New"/>
              </a:rPr>
              <a:t>JOIN</a:t>
            </a: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0016" y="3020567"/>
            <a:ext cx="7190232" cy="704087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873963" y="352170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44880" y="2331720"/>
            <a:ext cx="4745990" cy="469265"/>
          </a:xfrm>
          <a:custGeom>
            <a:avLst/>
            <a:gdLst/>
            <a:ahLst/>
            <a:cxnLst/>
            <a:rect l="l" t="t" r="r" b="b"/>
            <a:pathLst>
              <a:path w="4745990" h="469264">
                <a:moveTo>
                  <a:pt x="0" y="468884"/>
                </a:moveTo>
                <a:lnTo>
                  <a:pt x="4745482" y="468884"/>
                </a:lnTo>
                <a:lnTo>
                  <a:pt x="4745482" y="0"/>
                </a:lnTo>
                <a:lnTo>
                  <a:pt x="0" y="0"/>
                </a:lnTo>
                <a:lnTo>
                  <a:pt x="0" y="468884"/>
                </a:lnTo>
                <a:close/>
              </a:path>
            </a:pathLst>
          </a:custGeom>
          <a:ln w="24384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90016" y="1667255"/>
            <a:ext cx="7208520" cy="1286510"/>
          </a:xfrm>
          <a:custGeom>
            <a:avLst/>
            <a:gdLst/>
            <a:ahLst/>
            <a:cxnLst/>
            <a:rect l="l" t="t" r="r" b="b"/>
            <a:pathLst>
              <a:path w="7208520" h="1286510">
                <a:moveTo>
                  <a:pt x="0" y="1286002"/>
                </a:moveTo>
                <a:lnTo>
                  <a:pt x="7208520" y="1286002"/>
                </a:lnTo>
                <a:lnTo>
                  <a:pt x="7208520" y="0"/>
                </a:lnTo>
                <a:lnTo>
                  <a:pt x="0" y="0"/>
                </a:lnTo>
                <a:lnTo>
                  <a:pt x="0" y="1286002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90016" y="1655064"/>
          <a:ext cx="7207250" cy="1254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10"/>
                <a:gridCol w="3187700"/>
                <a:gridCol w="3964940"/>
              </a:tblGrid>
              <a:tr h="989965">
                <a:tc gridSpan="3">
                  <a:txBody>
                    <a:bodyPr/>
                    <a:lstStyle/>
                    <a:p>
                      <a:pPr marL="951230" marR="876935" indent="-854075">
                        <a:lnSpc>
                          <a:spcPts val="1920"/>
                        </a:lnSpc>
                        <a:spcBef>
                          <a:spcPts val="35"/>
                        </a:spcBef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SELECT</a:t>
                      </a:r>
                      <a:r>
                        <a:rPr sz="1600" b="1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e.employee_id,</a:t>
                      </a:r>
                      <a:r>
                        <a:rPr sz="1600" b="1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e.last_name,</a:t>
                      </a:r>
                      <a:r>
                        <a:rPr sz="1600" b="1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10" dirty="0">
                          <a:latin typeface="Courier New"/>
                          <a:cs typeface="Courier New"/>
                        </a:rPr>
                        <a:t>e.department_id, 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d.department_id,</a:t>
                      </a:r>
                      <a:r>
                        <a:rPr sz="1600" b="1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10" dirty="0">
                          <a:latin typeface="Courier New"/>
                          <a:cs typeface="Courier New"/>
                        </a:rPr>
                        <a:t>d.location_id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7790">
                        <a:lnSpc>
                          <a:spcPts val="1855"/>
                        </a:lnSpc>
                        <a:tabLst>
                          <a:tab pos="951230" algn="l"/>
                        </a:tabLst>
                      </a:pPr>
                      <a:r>
                        <a:rPr sz="1600" b="1" spc="-20" dirty="0">
                          <a:latin typeface="Courier New"/>
                          <a:cs typeface="Courier New"/>
                        </a:rPr>
                        <a:t>FROM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	employees</a:t>
                      </a:r>
                      <a:r>
                        <a:rPr sz="1600" b="1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600" b="1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JOIN</a:t>
                      </a:r>
                      <a:r>
                        <a:rPr sz="1600" b="1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departments</a:t>
                      </a:r>
                      <a:r>
                        <a:rPr sz="1600" b="1" spc="-1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0" dirty="0">
                          <a:latin typeface="Courier New"/>
                          <a:cs typeface="Courier New"/>
                        </a:rPr>
                        <a:t>d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  <a:tabLst>
                          <a:tab pos="951230" algn="l"/>
                        </a:tabLst>
                      </a:pPr>
                      <a:r>
                        <a:rPr sz="1600" b="1" spc="-25" dirty="0">
                          <a:latin typeface="Courier New"/>
                          <a:cs typeface="Courier New"/>
                        </a:rPr>
                        <a:t>ON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	(e.department_id</a:t>
                      </a:r>
                      <a:r>
                        <a:rPr sz="1600" b="1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b="1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10" dirty="0">
                          <a:latin typeface="Courier New"/>
                          <a:cs typeface="Courier New"/>
                        </a:rPr>
                        <a:t>d.department_id)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445" marB="0"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64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FF3300"/>
                      </a:solidFill>
                      <a:prstDash val="solid"/>
                    </a:ln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775"/>
                        </a:lnSpc>
                        <a:tabLst>
                          <a:tab pos="896619" algn="l"/>
                        </a:tabLst>
                      </a:pPr>
                      <a:r>
                        <a:rPr sz="1600" b="1" spc="-25" dirty="0">
                          <a:latin typeface="Courier New"/>
                          <a:cs typeface="Courier New"/>
                        </a:rPr>
                        <a:t>AND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	e.manager_id</a:t>
                      </a:r>
                      <a:r>
                        <a:rPr sz="1600" b="1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b="1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25" dirty="0">
                          <a:latin typeface="Courier New"/>
                          <a:cs typeface="Courier New"/>
                        </a:rPr>
                        <a:t>149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FF3300"/>
                      </a:solidFill>
                      <a:prstDash val="solid"/>
                    </a:lnL>
                    <a:lnR w="28575">
                      <a:solidFill>
                        <a:srgbClr val="FF3300"/>
                      </a:solidFill>
                      <a:prstDash val="solid"/>
                    </a:lnR>
                    <a:lnT w="28575">
                      <a:solidFill>
                        <a:srgbClr val="FF3300"/>
                      </a:solidFill>
                      <a:prstDash val="solid"/>
                    </a:lnT>
                    <a:lnB w="28575">
                      <a:solidFill>
                        <a:srgbClr val="FF33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ts val="1775"/>
                        </a:lnSpc>
                      </a:pPr>
                      <a:r>
                        <a:rPr sz="1600" b="1" spc="-50" dirty="0"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FF3300"/>
                      </a:solidFill>
                      <a:prstDash val="solid"/>
                    </a:lnL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811020">
              <a:lnSpc>
                <a:spcPct val="100000"/>
              </a:lnSpc>
              <a:spcBef>
                <a:spcPts val="110"/>
              </a:spcBef>
            </a:pPr>
            <a:r>
              <a:rPr dirty="0"/>
              <a:t>Additional</a:t>
            </a:r>
            <a:r>
              <a:rPr spc="-120" dirty="0"/>
              <a:t> </a:t>
            </a:r>
            <a:r>
              <a:rPr spc="-10" dirty="0"/>
              <a:t>Conditions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7447" y="3142488"/>
            <a:ext cx="7199376" cy="75285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2847975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Summary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3211" y="1691199"/>
            <a:ext cx="6786880" cy="204660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lesson,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should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learned</a:t>
            </a:r>
            <a:r>
              <a:rPr sz="22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joins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display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multiple</a:t>
            </a:r>
            <a:r>
              <a:rPr sz="22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tables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in:</a:t>
            </a:r>
            <a:endParaRPr sz="2200">
              <a:latin typeface="Arial"/>
              <a:cs typeface="Arial"/>
            </a:endParaRPr>
          </a:p>
          <a:p>
            <a:pPr marL="417830" marR="426720" indent="-405765">
              <a:lnSpc>
                <a:spcPts val="2520"/>
              </a:lnSpc>
              <a:spcBef>
                <a:spcPts val="122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Oracle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proprietary</a:t>
            </a:r>
            <a:r>
              <a:rPr sz="22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syntax</a:t>
            </a:r>
            <a:r>
              <a:rPr sz="22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versions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2200" b="1" i="1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200" b="1" i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earlier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61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SQL: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1999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compliant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syntax for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version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2200" b="1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162050">
              <a:lnSpc>
                <a:spcPct val="100000"/>
              </a:lnSpc>
              <a:spcBef>
                <a:spcPts val="110"/>
              </a:spcBef>
            </a:pPr>
            <a:r>
              <a:rPr dirty="0"/>
              <a:t>Part</a:t>
            </a:r>
            <a:r>
              <a:rPr spc="10" dirty="0"/>
              <a:t> </a:t>
            </a:r>
            <a:r>
              <a:rPr dirty="0"/>
              <a:t>Two:</a:t>
            </a:r>
            <a:r>
              <a:rPr spc="-65" dirty="0"/>
              <a:t> </a:t>
            </a:r>
            <a:r>
              <a:rPr spc="-10" dirty="0"/>
              <a:t>Overview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3211" y="1797557"/>
            <a:ext cx="4984115" cy="14490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practice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covers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following</a:t>
            </a:r>
            <a:r>
              <a:rPr sz="2000" b="1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topics:</a:t>
            </a:r>
            <a:endParaRPr sz="20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505"/>
              </a:spcBef>
              <a:buClr>
                <a:srgbClr val="FF3300"/>
              </a:buClr>
              <a:buSzPct val="125000"/>
              <a:buFont typeface="Arial"/>
              <a:buChar char="•"/>
              <a:tabLst>
                <a:tab pos="417830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Joining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tables</a:t>
            </a: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equijoin</a:t>
            </a:r>
            <a:endParaRPr sz="20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505"/>
              </a:spcBef>
              <a:buClr>
                <a:srgbClr val="FF3300"/>
              </a:buClr>
              <a:buSzPct val="125000"/>
              <a:buFont typeface="Arial"/>
              <a:buChar char="•"/>
              <a:tabLst>
                <a:tab pos="417830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Performing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outer</a:t>
            </a:r>
            <a:r>
              <a:rPr sz="20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self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joins</a:t>
            </a:r>
            <a:endParaRPr sz="20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505"/>
              </a:spcBef>
              <a:buClr>
                <a:srgbClr val="FF3300"/>
              </a:buClr>
              <a:buSzPct val="125000"/>
              <a:buFont typeface="Arial"/>
              <a:buChar char="•"/>
              <a:tabLst>
                <a:tab pos="417830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Adding</a:t>
            </a: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conditions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71342" y="539572"/>
            <a:ext cx="318452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591310" algn="l"/>
              </a:tabLst>
            </a:pPr>
            <a:r>
              <a:rPr spc="-10" dirty="0"/>
              <a:t>Practice</a:t>
            </a:r>
            <a:r>
              <a:rPr dirty="0"/>
              <a:t>	</a:t>
            </a:r>
            <a:r>
              <a:rPr spc="-10" dirty="0"/>
              <a:t>Overview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3211" y="1798932"/>
            <a:ext cx="7122159" cy="167703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practice</a:t>
            </a:r>
            <a:r>
              <a:rPr sz="22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covers</a:t>
            </a:r>
            <a:r>
              <a:rPr sz="2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following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topics: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79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Writing</a:t>
            </a:r>
            <a:r>
              <a:rPr sz="22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queries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group</a:t>
            </a:r>
            <a:r>
              <a:rPr sz="2200" b="1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functions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81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Grouping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rows</a:t>
            </a:r>
            <a:r>
              <a:rPr sz="22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achieve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than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22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result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55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Excluding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groups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HAVING</a:t>
            </a:r>
            <a:r>
              <a:rPr sz="2200" b="1" spc="-6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clause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2756535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Objectives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3211" y="1824304"/>
            <a:ext cx="7158990" cy="27444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570"/>
              </a:lnSpc>
              <a:spcBef>
                <a:spcPts val="11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After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completing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lesson,</a:t>
            </a:r>
            <a:r>
              <a:rPr sz="22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should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able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57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following:</a:t>
            </a:r>
            <a:endParaRPr sz="2200">
              <a:latin typeface="Arial"/>
              <a:cs typeface="Arial"/>
            </a:endParaRPr>
          </a:p>
          <a:p>
            <a:pPr marL="417830" marR="5080" indent="-405765">
              <a:lnSpc>
                <a:spcPts val="2500"/>
              </a:lnSpc>
              <a:spcBef>
                <a:spcPts val="969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Describe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types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problem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subqueries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solve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63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Define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subqueries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81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List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types of</a:t>
            </a:r>
            <a:r>
              <a:rPr sz="2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subqueries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79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Write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single-row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multiple-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row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subqueries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53639" y="539572"/>
            <a:ext cx="3223895" cy="8813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88265">
              <a:lnSpc>
                <a:spcPct val="100000"/>
              </a:lnSpc>
              <a:spcBef>
                <a:spcPts val="110"/>
              </a:spcBef>
            </a:pPr>
            <a:r>
              <a:rPr dirty="0"/>
              <a:t>Using</a:t>
            </a:r>
            <a:r>
              <a:rPr spc="-20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spc="-10" dirty="0"/>
              <a:t>Subquery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Solve</a:t>
            </a:r>
            <a:r>
              <a:rPr spc="-30" dirty="0"/>
              <a:t> </a:t>
            </a:r>
            <a:r>
              <a:rPr dirty="0"/>
              <a:t>a</a:t>
            </a:r>
            <a:r>
              <a:rPr spc="-60" dirty="0"/>
              <a:t> </a:t>
            </a:r>
            <a:r>
              <a:rPr spc="-10" dirty="0"/>
              <a:t>Problem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34388" y="1810892"/>
            <a:ext cx="5493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Who</a:t>
            </a:r>
            <a:r>
              <a:rPr sz="24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sz="24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salary</a:t>
            </a:r>
            <a:r>
              <a:rPr sz="24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greater</a:t>
            </a:r>
            <a:r>
              <a:rPr sz="24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than</a:t>
            </a:r>
            <a:r>
              <a:rPr sz="2400" b="1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Abel’s?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35545" y="2383345"/>
            <a:ext cx="7343140" cy="3508375"/>
            <a:chOff x="935545" y="2383345"/>
            <a:chExt cx="7343140" cy="3508375"/>
          </a:xfrm>
        </p:grpSpPr>
        <p:sp>
          <p:nvSpPr>
            <p:cNvPr id="6" name="object 6"/>
            <p:cNvSpPr/>
            <p:nvPr/>
          </p:nvSpPr>
          <p:spPr>
            <a:xfrm>
              <a:off x="947928" y="2395727"/>
              <a:ext cx="7318375" cy="3483610"/>
            </a:xfrm>
            <a:custGeom>
              <a:avLst/>
              <a:gdLst/>
              <a:ahLst/>
              <a:cxnLst/>
              <a:rect l="l" t="t" r="r" b="b"/>
              <a:pathLst>
                <a:path w="7318375" h="3483610">
                  <a:moveTo>
                    <a:pt x="7318121" y="0"/>
                  </a:moveTo>
                  <a:lnTo>
                    <a:pt x="0" y="0"/>
                  </a:lnTo>
                  <a:lnTo>
                    <a:pt x="0" y="3483483"/>
                  </a:lnTo>
                  <a:lnTo>
                    <a:pt x="7318121" y="3483483"/>
                  </a:lnTo>
                  <a:lnTo>
                    <a:pt x="7318121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47928" y="2395727"/>
              <a:ext cx="7318375" cy="3483610"/>
            </a:xfrm>
            <a:custGeom>
              <a:avLst/>
              <a:gdLst/>
              <a:ahLst/>
              <a:cxnLst/>
              <a:rect l="l" t="t" r="r" b="b"/>
              <a:pathLst>
                <a:path w="7318375" h="3483610">
                  <a:moveTo>
                    <a:pt x="0" y="3483483"/>
                  </a:moveTo>
                  <a:lnTo>
                    <a:pt x="7318121" y="3483483"/>
                  </a:lnTo>
                  <a:lnTo>
                    <a:pt x="7318121" y="0"/>
                  </a:lnTo>
                  <a:lnTo>
                    <a:pt x="0" y="0"/>
                  </a:lnTo>
                  <a:lnTo>
                    <a:pt x="0" y="3483483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317369" y="3092323"/>
            <a:ext cx="5234940" cy="697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200" b="1" dirty="0">
                <a:latin typeface="Arial"/>
                <a:cs typeface="Arial"/>
              </a:rPr>
              <a:t>Which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employees have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salaries</a:t>
            </a:r>
            <a:r>
              <a:rPr sz="2200" b="1" spc="-114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greater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2200" b="1" dirty="0">
                <a:latin typeface="Arial"/>
                <a:cs typeface="Arial"/>
              </a:rPr>
              <a:t>than</a:t>
            </a:r>
            <a:r>
              <a:rPr sz="2200" b="1" spc="-15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Abel’s</a:t>
            </a:r>
            <a:r>
              <a:rPr sz="2200" b="1" spc="-9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salary?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28648" y="2545841"/>
            <a:ext cx="1308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Main</a:t>
            </a:r>
            <a:r>
              <a:rPr sz="1800" b="1" spc="-11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Query: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4127" y="2953511"/>
            <a:ext cx="1118616" cy="107899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521586" y="3283407"/>
            <a:ext cx="1993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43327" y="4059935"/>
            <a:ext cx="5967730" cy="1771014"/>
          </a:xfrm>
          <a:custGeom>
            <a:avLst/>
            <a:gdLst/>
            <a:ahLst/>
            <a:cxnLst/>
            <a:rect l="l" t="t" r="r" b="b"/>
            <a:pathLst>
              <a:path w="5967730" h="1771014">
                <a:moveTo>
                  <a:pt x="5967603" y="0"/>
                </a:moveTo>
                <a:lnTo>
                  <a:pt x="0" y="0"/>
                </a:lnTo>
                <a:lnTo>
                  <a:pt x="0" y="1770761"/>
                </a:lnTo>
                <a:lnTo>
                  <a:pt x="5967603" y="1770761"/>
                </a:lnTo>
                <a:lnTo>
                  <a:pt x="5967603" y="0"/>
                </a:lnTo>
                <a:close/>
              </a:path>
            </a:pathLst>
          </a:custGeom>
          <a:solidFill>
            <a:srgbClr val="FF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747261" y="4802581"/>
            <a:ext cx="2951480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2200" b="1" dirty="0">
                <a:latin typeface="Arial"/>
                <a:cs typeface="Arial"/>
              </a:rPr>
              <a:t>What</a:t>
            </a:r>
            <a:r>
              <a:rPr sz="2200" b="1" spc="-114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is</a:t>
            </a:r>
            <a:r>
              <a:rPr sz="2200" b="1" spc="-15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Abel’s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salary?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23160" y="4483608"/>
            <a:ext cx="1115567" cy="1106424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2436241" y="4001738"/>
            <a:ext cx="1069340" cy="948055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0"/>
              </a:spcBef>
            </a:pPr>
            <a:r>
              <a:rPr sz="1800" b="1" spc="-10" dirty="0">
                <a:latin typeface="Arial"/>
                <a:cs typeface="Arial"/>
              </a:rPr>
              <a:t>Subquery</a:t>
            </a:r>
            <a:endParaRPr sz="1800">
              <a:latin typeface="Arial"/>
              <a:cs typeface="Arial"/>
            </a:endParaRPr>
          </a:p>
          <a:p>
            <a:pPr marL="203835">
              <a:lnSpc>
                <a:spcPct val="100000"/>
              </a:lnSpc>
              <a:spcBef>
                <a:spcPts val="1270"/>
              </a:spcBef>
            </a:pPr>
            <a:r>
              <a:rPr sz="2400" b="1" spc="-50" dirty="0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150864" y="3602735"/>
            <a:ext cx="252729" cy="899160"/>
            <a:chOff x="6150864" y="3602735"/>
            <a:chExt cx="252729" cy="899160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33160" y="3770375"/>
              <a:ext cx="164591" cy="73151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150864" y="3602735"/>
              <a:ext cx="252729" cy="335280"/>
            </a:xfrm>
            <a:custGeom>
              <a:avLst/>
              <a:gdLst/>
              <a:ahLst/>
              <a:cxnLst/>
              <a:rect l="l" t="t" r="r" b="b"/>
              <a:pathLst>
                <a:path w="252729" h="335279">
                  <a:moveTo>
                    <a:pt x="252603" y="237744"/>
                  </a:moveTo>
                  <a:lnTo>
                    <a:pt x="207264" y="195072"/>
                  </a:lnTo>
                  <a:lnTo>
                    <a:pt x="0" y="0"/>
                  </a:lnTo>
                  <a:lnTo>
                    <a:pt x="76073" y="335280"/>
                  </a:lnTo>
                  <a:lnTo>
                    <a:pt x="112649" y="195072"/>
                  </a:lnTo>
                  <a:lnTo>
                    <a:pt x="252603" y="237744"/>
                  </a:lnTo>
                  <a:close/>
                </a:path>
              </a:pathLst>
            </a:custGeom>
            <a:solidFill>
              <a:srgbClr val="FF4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57072" y="1542288"/>
            <a:ext cx="7305675" cy="1493520"/>
            <a:chOff x="957072" y="1542288"/>
            <a:chExt cx="7305675" cy="1493520"/>
          </a:xfrm>
        </p:grpSpPr>
        <p:sp>
          <p:nvSpPr>
            <p:cNvPr id="4" name="object 4"/>
            <p:cNvSpPr/>
            <p:nvPr/>
          </p:nvSpPr>
          <p:spPr>
            <a:xfrm>
              <a:off x="969264" y="1554480"/>
              <a:ext cx="7281545" cy="1469390"/>
            </a:xfrm>
            <a:custGeom>
              <a:avLst/>
              <a:gdLst/>
              <a:ahLst/>
              <a:cxnLst/>
              <a:rect l="l" t="t" r="r" b="b"/>
              <a:pathLst>
                <a:path w="7281545" h="1469389">
                  <a:moveTo>
                    <a:pt x="7281164" y="0"/>
                  </a:moveTo>
                  <a:lnTo>
                    <a:pt x="0" y="0"/>
                  </a:lnTo>
                  <a:lnTo>
                    <a:pt x="0" y="1468882"/>
                  </a:lnTo>
                  <a:lnTo>
                    <a:pt x="7281164" y="1468882"/>
                  </a:lnTo>
                  <a:lnTo>
                    <a:pt x="7281164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9264" y="1554480"/>
              <a:ext cx="7281545" cy="1469390"/>
            </a:xfrm>
            <a:custGeom>
              <a:avLst/>
              <a:gdLst/>
              <a:ahLst/>
              <a:cxnLst/>
              <a:rect l="l" t="t" r="r" b="b"/>
              <a:pathLst>
                <a:path w="7281545" h="1469389">
                  <a:moveTo>
                    <a:pt x="0" y="1468882"/>
                  </a:moveTo>
                  <a:lnTo>
                    <a:pt x="7281164" y="1468882"/>
                  </a:lnTo>
                  <a:lnTo>
                    <a:pt x="7281164" y="0"/>
                  </a:lnTo>
                  <a:lnTo>
                    <a:pt x="0" y="0"/>
                  </a:lnTo>
                  <a:lnTo>
                    <a:pt x="0" y="1468882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16095" y="2401824"/>
              <a:ext cx="3684904" cy="554990"/>
            </a:xfrm>
            <a:custGeom>
              <a:avLst/>
              <a:gdLst/>
              <a:ahLst/>
              <a:cxnLst/>
              <a:rect l="l" t="t" r="r" b="b"/>
              <a:pathLst>
                <a:path w="3684904" h="554989">
                  <a:moveTo>
                    <a:pt x="0" y="554481"/>
                  </a:moveTo>
                  <a:lnTo>
                    <a:pt x="3684524" y="554481"/>
                  </a:lnTo>
                  <a:lnTo>
                    <a:pt x="3684524" y="0"/>
                  </a:lnTo>
                  <a:lnTo>
                    <a:pt x="0" y="0"/>
                  </a:lnTo>
                  <a:lnTo>
                    <a:pt x="0" y="554481"/>
                  </a:lnTo>
                  <a:close/>
                </a:path>
              </a:pathLst>
            </a:custGeom>
            <a:ln w="18288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2204720">
              <a:lnSpc>
                <a:spcPct val="100000"/>
              </a:lnSpc>
              <a:spcBef>
                <a:spcPts val="110"/>
              </a:spcBef>
            </a:pPr>
            <a:r>
              <a:rPr dirty="0"/>
              <a:t>Subquery</a:t>
            </a:r>
            <a:r>
              <a:rPr spc="-135" dirty="0"/>
              <a:t> </a:t>
            </a:r>
            <a:r>
              <a:rPr spc="-10" dirty="0"/>
              <a:t>Syntax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41019" y="3533013"/>
            <a:ext cx="6986905" cy="131381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417830" marR="5080" indent="-405765">
              <a:lnSpc>
                <a:spcPts val="2180"/>
              </a:lnSpc>
              <a:spcBef>
                <a:spcPts val="56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subquery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(inner</a:t>
            </a:r>
            <a:r>
              <a:rPr sz="22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query)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executes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once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before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main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query.</a:t>
            </a:r>
            <a:endParaRPr sz="2200">
              <a:latin typeface="Arial"/>
              <a:cs typeface="Arial"/>
            </a:endParaRPr>
          </a:p>
          <a:p>
            <a:pPr marL="417830" marR="364490" indent="-405765">
              <a:lnSpc>
                <a:spcPts val="2180"/>
              </a:lnSpc>
              <a:spcBef>
                <a:spcPts val="95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result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subquery is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main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query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(outer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query).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85976" y="1536572"/>
            <a:ext cx="833119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SELECT </a:t>
            </a:r>
            <a:r>
              <a:rPr sz="1800" b="1" spc="-20" dirty="0">
                <a:latin typeface="Courier New"/>
                <a:cs typeface="Courier New"/>
              </a:rPr>
              <a:t>FROM </a:t>
            </a:r>
            <a:r>
              <a:rPr sz="1800" b="1" spc="-10" dirty="0">
                <a:latin typeface="Courier New"/>
                <a:cs typeface="Courier New"/>
              </a:rPr>
              <a:t>WHERE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87473" y="1536572"/>
            <a:ext cx="1780539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74955">
              <a:lnSpc>
                <a:spcPct val="100000"/>
              </a:lnSpc>
              <a:spcBef>
                <a:spcPts val="100"/>
              </a:spcBef>
            </a:pPr>
            <a:r>
              <a:rPr sz="1800" b="1" i="1" spc="-10" dirty="0">
                <a:latin typeface="Courier New"/>
                <a:cs typeface="Courier New"/>
              </a:rPr>
              <a:t>select_list table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b="1" i="1" dirty="0">
                <a:latin typeface="Courier New"/>
                <a:cs typeface="Courier New"/>
              </a:rPr>
              <a:t>expr</a:t>
            </a:r>
            <a:r>
              <a:rPr sz="1800" b="1" i="1" spc="-65" dirty="0">
                <a:latin typeface="Courier New"/>
                <a:cs typeface="Courier New"/>
              </a:rPr>
              <a:t> </a:t>
            </a:r>
            <a:r>
              <a:rPr sz="1800" b="1" i="1" spc="-10" dirty="0">
                <a:latin typeface="Courier New"/>
                <a:cs typeface="Courier New"/>
              </a:rPr>
              <a:t>operator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30141" y="2359914"/>
            <a:ext cx="969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545" marR="5080" indent="-431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(SELECT </a:t>
            </a:r>
            <a:r>
              <a:rPr sz="1800" b="1" spc="-20" dirty="0">
                <a:latin typeface="Courier New"/>
                <a:cs typeface="Courier New"/>
              </a:rPr>
              <a:t>FROM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59450" y="2359914"/>
            <a:ext cx="1512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800" b="1" i="1" spc="-10" dirty="0">
                <a:latin typeface="Courier New"/>
                <a:cs typeface="Courier New"/>
              </a:rPr>
              <a:t>select_list table</a:t>
            </a:r>
            <a:r>
              <a:rPr sz="1800" b="1" spc="-10" dirty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04800"/>
            <a:ext cx="8458200" cy="2708434"/>
          </a:xfrm>
        </p:spPr>
        <p:txBody>
          <a:bodyPr/>
          <a:lstStyle/>
          <a:p>
            <a:r>
              <a:rPr lang="en-US" b="0" dirty="0"/>
              <a:t>Cartesian product operation</a:t>
            </a:r>
          </a:p>
          <a:p>
            <a:r>
              <a:rPr lang="en-US" b="0" dirty="0"/>
              <a:t>It combines R1 and R2 without any condition. It is denoted by X.</a:t>
            </a:r>
          </a:p>
          <a:p>
            <a:r>
              <a:rPr lang="en-US" b="0" dirty="0"/>
              <a:t>Degree of R1 XR2 = degree of R1 + degree of R2</a:t>
            </a:r>
          </a:p>
          <a:p>
            <a:r>
              <a:rPr lang="en-US" b="0" dirty="0"/>
              <a:t>{degree = total no of columns}</a:t>
            </a:r>
          </a:p>
          <a:p>
            <a:r>
              <a:rPr lang="en-US" b="0" dirty="0"/>
              <a:t>Example</a:t>
            </a:r>
          </a:p>
          <a:p>
            <a:r>
              <a:rPr lang="en-US" b="0" dirty="0"/>
              <a:t>Consider R1 table </a:t>
            </a:r>
            <a:r>
              <a:rPr lang="en-US" b="0" dirty="0" smtClean="0"/>
              <a:t>−</a:t>
            </a:r>
          </a:p>
          <a:p>
            <a:endParaRPr lang="en-US" b="0" dirty="0"/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5" y="2438400"/>
            <a:ext cx="7802563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444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50785" y="1545145"/>
            <a:ext cx="7285355" cy="1792605"/>
            <a:chOff x="950785" y="1545145"/>
            <a:chExt cx="7285355" cy="1792605"/>
          </a:xfrm>
        </p:grpSpPr>
        <p:sp>
          <p:nvSpPr>
            <p:cNvPr id="4" name="object 4"/>
            <p:cNvSpPr/>
            <p:nvPr/>
          </p:nvSpPr>
          <p:spPr>
            <a:xfrm>
              <a:off x="963167" y="1557528"/>
              <a:ext cx="7260590" cy="1767839"/>
            </a:xfrm>
            <a:custGeom>
              <a:avLst/>
              <a:gdLst/>
              <a:ahLst/>
              <a:cxnLst/>
              <a:rect l="l" t="t" r="r" b="b"/>
              <a:pathLst>
                <a:path w="7260590" h="1767839">
                  <a:moveTo>
                    <a:pt x="7260082" y="0"/>
                  </a:moveTo>
                  <a:lnTo>
                    <a:pt x="0" y="0"/>
                  </a:lnTo>
                  <a:lnTo>
                    <a:pt x="0" y="1767839"/>
                  </a:lnTo>
                  <a:lnTo>
                    <a:pt x="7260082" y="1767839"/>
                  </a:lnTo>
                  <a:lnTo>
                    <a:pt x="7260082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3167" y="1557528"/>
              <a:ext cx="7260590" cy="1767839"/>
            </a:xfrm>
            <a:custGeom>
              <a:avLst/>
              <a:gdLst/>
              <a:ahLst/>
              <a:cxnLst/>
              <a:rect l="l" t="t" r="r" b="b"/>
              <a:pathLst>
                <a:path w="7260590" h="1767839">
                  <a:moveTo>
                    <a:pt x="0" y="1767839"/>
                  </a:moveTo>
                  <a:lnTo>
                    <a:pt x="7260082" y="1767839"/>
                  </a:lnTo>
                  <a:lnTo>
                    <a:pt x="7260082" y="0"/>
                  </a:lnTo>
                  <a:lnTo>
                    <a:pt x="0" y="0"/>
                  </a:lnTo>
                  <a:lnTo>
                    <a:pt x="0" y="1767839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92072" y="1533525"/>
            <a:ext cx="2179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SELECT</a:t>
            </a:r>
            <a:r>
              <a:rPr sz="1800" b="1" spc="-19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last_name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92072" y="1807845"/>
            <a:ext cx="6959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Courier New"/>
                <a:cs typeface="Courier New"/>
              </a:rPr>
              <a:t>FROM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WHERE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47951" y="1807845"/>
            <a:ext cx="12382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employees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salary</a:t>
            </a:r>
            <a:r>
              <a:rPr sz="1800" b="1" spc="-125" dirty="0">
                <a:latin typeface="Courier New"/>
                <a:cs typeface="Courier New"/>
              </a:rPr>
              <a:t> </a:t>
            </a:r>
            <a:r>
              <a:rPr sz="1800" b="1" spc="-50" dirty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44342" y="2356865"/>
            <a:ext cx="1899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(SELECT</a:t>
            </a:r>
            <a:r>
              <a:rPr sz="1800" b="1" spc="-21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salary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78453" y="2634234"/>
            <a:ext cx="6927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Courier New"/>
                <a:cs typeface="Courier New"/>
              </a:rPr>
              <a:t>FROM WHERE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31842" y="2634234"/>
            <a:ext cx="27146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employees</a:t>
            </a:r>
            <a:endParaRPr sz="1800">
              <a:latin typeface="Courier New"/>
              <a:cs typeface="Courier New"/>
            </a:endParaRPr>
          </a:p>
          <a:p>
            <a:pPr marL="254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last_name</a:t>
            </a:r>
            <a:r>
              <a:rPr sz="1800" b="1" spc="-8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204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'Abel');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2143760">
              <a:lnSpc>
                <a:spcPct val="100000"/>
              </a:lnSpc>
              <a:spcBef>
                <a:spcPts val="110"/>
              </a:spcBef>
            </a:pPr>
            <a:r>
              <a:rPr dirty="0"/>
              <a:t>Using</a:t>
            </a:r>
            <a:r>
              <a:rPr spc="-20" dirty="0"/>
              <a:t> </a:t>
            </a:r>
            <a:r>
              <a:rPr dirty="0"/>
              <a:t>a</a:t>
            </a:r>
            <a:r>
              <a:rPr spc="-65" dirty="0"/>
              <a:t> </a:t>
            </a:r>
            <a:r>
              <a:rPr spc="-10" dirty="0"/>
              <a:t>Subquery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515614" y="1802383"/>
            <a:ext cx="5657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600" b="1" spc="-10" dirty="0">
                <a:solidFill>
                  <a:srgbClr val="FF4F4F"/>
                </a:solidFill>
                <a:latin typeface="Arial"/>
                <a:cs typeface="Arial"/>
              </a:rPr>
              <a:t>11000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221735" y="1996439"/>
            <a:ext cx="3706495" cy="1276985"/>
            <a:chOff x="3221735" y="1996439"/>
            <a:chExt cx="3706495" cy="1276985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45407" y="2066543"/>
              <a:ext cx="1197864" cy="41757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517391" y="2008631"/>
              <a:ext cx="219710" cy="140335"/>
            </a:xfrm>
            <a:custGeom>
              <a:avLst/>
              <a:gdLst/>
              <a:ahLst/>
              <a:cxnLst/>
              <a:rect l="l" t="t" r="r" b="b"/>
              <a:pathLst>
                <a:path w="219710" h="140335">
                  <a:moveTo>
                    <a:pt x="210058" y="0"/>
                  </a:moveTo>
                  <a:lnTo>
                    <a:pt x="0" y="82168"/>
                  </a:lnTo>
                  <a:lnTo>
                    <a:pt x="219202" y="140080"/>
                  </a:lnTo>
                  <a:lnTo>
                    <a:pt x="146177" y="73025"/>
                  </a:lnTo>
                  <a:lnTo>
                    <a:pt x="2100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33215" y="2054351"/>
              <a:ext cx="1197864" cy="41757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499103" y="1996439"/>
              <a:ext cx="222250" cy="140335"/>
            </a:xfrm>
            <a:custGeom>
              <a:avLst/>
              <a:gdLst/>
              <a:ahLst/>
              <a:cxnLst/>
              <a:rect l="l" t="t" r="r" b="b"/>
              <a:pathLst>
                <a:path w="222250" h="140335">
                  <a:moveTo>
                    <a:pt x="212979" y="0"/>
                  </a:moveTo>
                  <a:lnTo>
                    <a:pt x="0" y="82169"/>
                  </a:lnTo>
                  <a:lnTo>
                    <a:pt x="222123" y="140081"/>
                  </a:lnTo>
                  <a:lnTo>
                    <a:pt x="149098" y="73025"/>
                  </a:lnTo>
                  <a:lnTo>
                    <a:pt x="212979" y="0"/>
                  </a:lnTo>
                  <a:close/>
                </a:path>
              </a:pathLst>
            </a:custGeom>
            <a:solidFill>
              <a:srgbClr val="FF4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30879" y="2435351"/>
              <a:ext cx="3688079" cy="829310"/>
            </a:xfrm>
            <a:custGeom>
              <a:avLst/>
              <a:gdLst/>
              <a:ahLst/>
              <a:cxnLst/>
              <a:rect l="l" t="t" r="r" b="b"/>
              <a:pathLst>
                <a:path w="3688079" h="829310">
                  <a:moveTo>
                    <a:pt x="0" y="828801"/>
                  </a:moveTo>
                  <a:lnTo>
                    <a:pt x="3688079" y="828801"/>
                  </a:lnTo>
                  <a:lnTo>
                    <a:pt x="3688079" y="0"/>
                  </a:lnTo>
                  <a:lnTo>
                    <a:pt x="0" y="0"/>
                  </a:lnTo>
                  <a:lnTo>
                    <a:pt x="0" y="828801"/>
                  </a:lnTo>
                  <a:close/>
                </a:path>
              </a:pathLst>
            </a:custGeom>
            <a:ln w="18288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63167" y="3621023"/>
            <a:ext cx="7287768" cy="1350264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899794">
              <a:lnSpc>
                <a:spcPct val="100000"/>
              </a:lnSpc>
              <a:spcBef>
                <a:spcPts val="110"/>
              </a:spcBef>
            </a:pPr>
            <a:r>
              <a:rPr dirty="0"/>
              <a:t>Guidelines</a:t>
            </a:r>
            <a:r>
              <a:rPr spc="-114" dirty="0"/>
              <a:t> </a:t>
            </a:r>
            <a:r>
              <a:rPr dirty="0"/>
              <a:t>for</a:t>
            </a:r>
            <a:r>
              <a:rPr spc="-25" dirty="0"/>
              <a:t> </a:t>
            </a:r>
            <a:r>
              <a:rPr dirty="0"/>
              <a:t>Using</a:t>
            </a:r>
            <a:r>
              <a:rPr spc="-20" dirty="0"/>
              <a:t> </a:t>
            </a:r>
            <a:r>
              <a:rPr spc="-10" dirty="0"/>
              <a:t>Subqueries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3211" y="1791734"/>
            <a:ext cx="7128509" cy="297688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417830" indent="-405130">
              <a:lnSpc>
                <a:spcPct val="100000"/>
              </a:lnSpc>
              <a:spcBef>
                <a:spcPts val="31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Enclose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subqueries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parentheses.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ts val="2570"/>
              </a:lnSpc>
              <a:spcBef>
                <a:spcPts val="86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Place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subqueries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right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side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57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comparison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condition.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459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ORDER</a:t>
            </a:r>
            <a:r>
              <a:rPr sz="220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BY</a:t>
            </a:r>
            <a:r>
              <a:rPr sz="220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clause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subquery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ct val="100000"/>
              </a:lnSpc>
              <a:spcBef>
                <a:spcPts val="145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needed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unless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2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performing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Top-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200" b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analysis.</a:t>
            </a:r>
            <a:endParaRPr sz="2200">
              <a:latin typeface="Arial"/>
              <a:cs typeface="Arial"/>
            </a:endParaRPr>
          </a:p>
          <a:p>
            <a:pPr marL="417830" marR="330200" indent="-405765">
              <a:lnSpc>
                <a:spcPct val="94600"/>
              </a:lnSpc>
              <a:spcBef>
                <a:spcPts val="101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 single-row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operators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single-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row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subqueries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multiple-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row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operators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multiple-row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subqueries.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4729" rIns="0" bIns="0" rtlCol="0">
            <a:spAutoFit/>
          </a:bodyPr>
          <a:lstStyle/>
          <a:p>
            <a:pPr marL="1909445">
              <a:lnSpc>
                <a:spcPct val="100000"/>
              </a:lnSpc>
              <a:spcBef>
                <a:spcPts val="110"/>
              </a:spcBef>
            </a:pPr>
            <a:r>
              <a:rPr dirty="0"/>
              <a:t>Types</a:t>
            </a:r>
            <a:r>
              <a:rPr spc="15" dirty="0"/>
              <a:t> </a:t>
            </a:r>
            <a:r>
              <a:rPr dirty="0"/>
              <a:t>of</a:t>
            </a:r>
            <a:r>
              <a:rPr spc="-100" dirty="0"/>
              <a:t> </a:t>
            </a:r>
            <a:r>
              <a:rPr spc="-10" dirty="0"/>
              <a:t>Subqueries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892617" y="2252281"/>
            <a:ext cx="1981835" cy="1064260"/>
            <a:chOff x="1892617" y="2252281"/>
            <a:chExt cx="1981835" cy="1064260"/>
          </a:xfrm>
        </p:grpSpPr>
        <p:sp>
          <p:nvSpPr>
            <p:cNvPr id="5" name="object 5"/>
            <p:cNvSpPr/>
            <p:nvPr/>
          </p:nvSpPr>
          <p:spPr>
            <a:xfrm>
              <a:off x="1904999" y="2264664"/>
              <a:ext cx="1957070" cy="1039494"/>
            </a:xfrm>
            <a:custGeom>
              <a:avLst/>
              <a:gdLst/>
              <a:ahLst/>
              <a:cxnLst/>
              <a:rect l="l" t="t" r="r" b="b"/>
              <a:pathLst>
                <a:path w="1957070" h="1039495">
                  <a:moveTo>
                    <a:pt x="1956562" y="0"/>
                  </a:moveTo>
                  <a:lnTo>
                    <a:pt x="0" y="0"/>
                  </a:lnTo>
                  <a:lnTo>
                    <a:pt x="0" y="1039240"/>
                  </a:lnTo>
                  <a:lnTo>
                    <a:pt x="1956562" y="1039240"/>
                  </a:lnTo>
                  <a:lnTo>
                    <a:pt x="1956562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04999" y="2264664"/>
              <a:ext cx="1957070" cy="1039494"/>
            </a:xfrm>
            <a:custGeom>
              <a:avLst/>
              <a:gdLst/>
              <a:ahLst/>
              <a:cxnLst/>
              <a:rect l="l" t="t" r="r" b="b"/>
              <a:pathLst>
                <a:path w="1957070" h="1039495">
                  <a:moveTo>
                    <a:pt x="0" y="1039240"/>
                  </a:moveTo>
                  <a:lnTo>
                    <a:pt x="1956562" y="1039240"/>
                  </a:lnTo>
                  <a:lnTo>
                    <a:pt x="1956562" y="0"/>
                  </a:lnTo>
                  <a:lnTo>
                    <a:pt x="0" y="0"/>
                  </a:lnTo>
                  <a:lnTo>
                    <a:pt x="0" y="103924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905000" y="2264664"/>
            <a:ext cx="1957070" cy="472440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34290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270"/>
              </a:spcBef>
            </a:pPr>
            <a:r>
              <a:rPr sz="1800" b="1" dirty="0">
                <a:latin typeface="Arial"/>
                <a:cs typeface="Arial"/>
              </a:rPr>
              <a:t>Main</a:t>
            </a:r>
            <a:r>
              <a:rPr sz="1800" b="1" spc="-7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query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13432" y="2737104"/>
            <a:ext cx="1536065" cy="551815"/>
          </a:xfrm>
          <a:custGeom>
            <a:avLst/>
            <a:gdLst/>
            <a:ahLst/>
            <a:cxnLst/>
            <a:rect l="l" t="t" r="r" b="b"/>
            <a:pathLst>
              <a:path w="1536064" h="551814">
                <a:moveTo>
                  <a:pt x="1535683" y="0"/>
                </a:moveTo>
                <a:lnTo>
                  <a:pt x="0" y="0"/>
                </a:lnTo>
                <a:lnTo>
                  <a:pt x="0" y="551561"/>
                </a:lnTo>
                <a:lnTo>
                  <a:pt x="1535683" y="551561"/>
                </a:lnTo>
                <a:lnTo>
                  <a:pt x="1535683" y="0"/>
                </a:lnTo>
                <a:close/>
              </a:path>
            </a:pathLst>
          </a:custGeom>
          <a:solidFill>
            <a:srgbClr val="FF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541777" y="2868625"/>
            <a:ext cx="10826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Subquery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710940" y="2919983"/>
            <a:ext cx="2141220" cy="204470"/>
            <a:chOff x="3710940" y="2919983"/>
            <a:chExt cx="2141220" cy="204470"/>
          </a:xfrm>
        </p:grpSpPr>
        <p:sp>
          <p:nvSpPr>
            <p:cNvPr id="11" name="object 11"/>
            <p:cNvSpPr/>
            <p:nvPr/>
          </p:nvSpPr>
          <p:spPr>
            <a:xfrm>
              <a:off x="3710940" y="3025139"/>
              <a:ext cx="1920239" cy="0"/>
            </a:xfrm>
            <a:custGeom>
              <a:avLst/>
              <a:gdLst/>
              <a:ahLst/>
              <a:cxnLst/>
              <a:rect l="l" t="t" r="r" b="b"/>
              <a:pathLst>
                <a:path w="1920239">
                  <a:moveTo>
                    <a:pt x="0" y="0"/>
                  </a:moveTo>
                  <a:lnTo>
                    <a:pt x="1920239" y="0"/>
                  </a:lnTo>
                </a:path>
              </a:pathLst>
            </a:custGeom>
            <a:ln w="51816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519928" y="2919983"/>
              <a:ext cx="332105" cy="204470"/>
            </a:xfrm>
            <a:custGeom>
              <a:avLst/>
              <a:gdLst/>
              <a:ahLst/>
              <a:cxnLst/>
              <a:rect l="l" t="t" r="r" b="b"/>
              <a:pathLst>
                <a:path w="332104" h="204469">
                  <a:moveTo>
                    <a:pt x="0" y="0"/>
                  </a:moveTo>
                  <a:lnTo>
                    <a:pt x="103505" y="103504"/>
                  </a:lnTo>
                  <a:lnTo>
                    <a:pt x="0" y="203962"/>
                  </a:lnTo>
                  <a:lnTo>
                    <a:pt x="331724" y="1035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310253" y="2652521"/>
            <a:ext cx="8140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CC"/>
                </a:solidFill>
                <a:latin typeface="Arial"/>
                <a:cs typeface="Arial"/>
              </a:rPr>
              <a:t>returns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54344" y="2830194"/>
            <a:ext cx="149606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spc="-10" dirty="0">
                <a:solidFill>
                  <a:srgbClr val="FFFFCC"/>
                </a:solidFill>
                <a:latin typeface="Arial"/>
                <a:cs typeface="Arial"/>
              </a:rPr>
              <a:t>ST_CLERK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56259" y="3522345"/>
            <a:ext cx="323278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8125" indent="-225425">
              <a:lnSpc>
                <a:spcPct val="100000"/>
              </a:lnSpc>
              <a:spcBef>
                <a:spcPts val="105"/>
              </a:spcBef>
              <a:buClr>
                <a:srgbClr val="FF3300"/>
              </a:buClr>
              <a:buFont typeface="Arial"/>
              <a:buChar char="•"/>
              <a:tabLst>
                <a:tab pos="238125" algn="l"/>
              </a:tabLst>
            </a:pPr>
            <a:r>
              <a:rPr sz="2200" b="1" dirty="0">
                <a:solidFill>
                  <a:srgbClr val="F7F7D2"/>
                </a:solidFill>
                <a:latin typeface="Arial"/>
                <a:cs typeface="Arial"/>
              </a:rPr>
              <a:t>Multiple-row</a:t>
            </a:r>
            <a:r>
              <a:rPr sz="2200" b="1" spc="-95" dirty="0">
                <a:solidFill>
                  <a:srgbClr val="F7F7D2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7F7D2"/>
                </a:solidFill>
                <a:latin typeface="Arial"/>
                <a:cs typeface="Arial"/>
              </a:rPr>
              <a:t>subquery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54344" y="4415790"/>
            <a:ext cx="1496060" cy="697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spc="-10" dirty="0">
                <a:solidFill>
                  <a:srgbClr val="FFFFCC"/>
                </a:solidFill>
                <a:latin typeface="Arial"/>
                <a:cs typeface="Arial"/>
              </a:rPr>
              <a:t>ST_CLERK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b="1" spc="-10" dirty="0">
                <a:solidFill>
                  <a:srgbClr val="FFFFCC"/>
                </a:solidFill>
                <a:latin typeface="Arial"/>
                <a:cs typeface="Arial"/>
              </a:rPr>
              <a:t>SA_MAN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892617" y="4004881"/>
            <a:ext cx="1981835" cy="1064260"/>
            <a:chOff x="1892617" y="4004881"/>
            <a:chExt cx="1981835" cy="1064260"/>
          </a:xfrm>
        </p:grpSpPr>
        <p:sp>
          <p:nvSpPr>
            <p:cNvPr id="18" name="object 18"/>
            <p:cNvSpPr/>
            <p:nvPr/>
          </p:nvSpPr>
          <p:spPr>
            <a:xfrm>
              <a:off x="1904999" y="4017264"/>
              <a:ext cx="1957070" cy="1039494"/>
            </a:xfrm>
            <a:custGeom>
              <a:avLst/>
              <a:gdLst/>
              <a:ahLst/>
              <a:cxnLst/>
              <a:rect l="l" t="t" r="r" b="b"/>
              <a:pathLst>
                <a:path w="1957070" h="1039495">
                  <a:moveTo>
                    <a:pt x="1956562" y="0"/>
                  </a:moveTo>
                  <a:lnTo>
                    <a:pt x="0" y="0"/>
                  </a:lnTo>
                  <a:lnTo>
                    <a:pt x="0" y="1039241"/>
                  </a:lnTo>
                  <a:lnTo>
                    <a:pt x="1956562" y="1039241"/>
                  </a:lnTo>
                  <a:lnTo>
                    <a:pt x="1956562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04999" y="4017264"/>
              <a:ext cx="1957070" cy="1039494"/>
            </a:xfrm>
            <a:custGeom>
              <a:avLst/>
              <a:gdLst/>
              <a:ahLst/>
              <a:cxnLst/>
              <a:rect l="l" t="t" r="r" b="b"/>
              <a:pathLst>
                <a:path w="1957070" h="1039495">
                  <a:moveTo>
                    <a:pt x="0" y="1039241"/>
                  </a:moveTo>
                  <a:lnTo>
                    <a:pt x="1956562" y="1039241"/>
                  </a:lnTo>
                  <a:lnTo>
                    <a:pt x="1956562" y="0"/>
                  </a:lnTo>
                  <a:lnTo>
                    <a:pt x="0" y="0"/>
                  </a:lnTo>
                  <a:lnTo>
                    <a:pt x="0" y="103924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905000" y="4017264"/>
            <a:ext cx="1957070" cy="472440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3492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275"/>
              </a:spcBef>
            </a:pPr>
            <a:r>
              <a:rPr sz="1800" b="1" dirty="0">
                <a:latin typeface="Arial"/>
                <a:cs typeface="Arial"/>
              </a:rPr>
              <a:t>Main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query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313432" y="4489703"/>
            <a:ext cx="1536065" cy="551815"/>
          </a:xfrm>
          <a:custGeom>
            <a:avLst/>
            <a:gdLst/>
            <a:ahLst/>
            <a:cxnLst/>
            <a:rect l="l" t="t" r="r" b="b"/>
            <a:pathLst>
              <a:path w="1536064" h="551814">
                <a:moveTo>
                  <a:pt x="1535683" y="0"/>
                </a:moveTo>
                <a:lnTo>
                  <a:pt x="0" y="0"/>
                </a:lnTo>
                <a:lnTo>
                  <a:pt x="0" y="551561"/>
                </a:lnTo>
                <a:lnTo>
                  <a:pt x="1535683" y="551561"/>
                </a:lnTo>
                <a:lnTo>
                  <a:pt x="1535683" y="0"/>
                </a:lnTo>
                <a:close/>
              </a:path>
            </a:pathLst>
          </a:custGeom>
          <a:solidFill>
            <a:srgbClr val="FF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541777" y="4622419"/>
            <a:ext cx="1082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Subquery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710940" y="4672584"/>
            <a:ext cx="2141220" cy="204470"/>
            <a:chOff x="3710940" y="4672584"/>
            <a:chExt cx="2141220" cy="204470"/>
          </a:xfrm>
        </p:grpSpPr>
        <p:sp>
          <p:nvSpPr>
            <p:cNvPr id="24" name="object 24"/>
            <p:cNvSpPr/>
            <p:nvPr/>
          </p:nvSpPr>
          <p:spPr>
            <a:xfrm>
              <a:off x="3710940" y="4774692"/>
              <a:ext cx="1920239" cy="0"/>
            </a:xfrm>
            <a:custGeom>
              <a:avLst/>
              <a:gdLst/>
              <a:ahLst/>
              <a:cxnLst/>
              <a:rect l="l" t="t" r="r" b="b"/>
              <a:pathLst>
                <a:path w="1920239">
                  <a:moveTo>
                    <a:pt x="0" y="0"/>
                  </a:moveTo>
                  <a:lnTo>
                    <a:pt x="1920239" y="0"/>
                  </a:lnTo>
                </a:path>
              </a:pathLst>
            </a:custGeom>
            <a:ln w="51816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519928" y="4672584"/>
              <a:ext cx="332105" cy="204470"/>
            </a:xfrm>
            <a:custGeom>
              <a:avLst/>
              <a:gdLst/>
              <a:ahLst/>
              <a:cxnLst/>
              <a:rect l="l" t="t" r="r" b="b"/>
              <a:pathLst>
                <a:path w="332104" h="204470">
                  <a:moveTo>
                    <a:pt x="0" y="0"/>
                  </a:moveTo>
                  <a:lnTo>
                    <a:pt x="103505" y="100457"/>
                  </a:lnTo>
                  <a:lnTo>
                    <a:pt x="0" y="203962"/>
                  </a:lnTo>
                  <a:lnTo>
                    <a:pt x="331724" y="1004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310253" y="4406010"/>
            <a:ext cx="8140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CC"/>
                </a:solidFill>
                <a:latin typeface="Arial"/>
                <a:cs typeface="Arial"/>
              </a:rPr>
              <a:t>returns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023619" y="1753616"/>
            <a:ext cx="301561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8125" indent="-225425">
              <a:lnSpc>
                <a:spcPct val="100000"/>
              </a:lnSpc>
              <a:spcBef>
                <a:spcPts val="105"/>
              </a:spcBef>
              <a:buClr>
                <a:srgbClr val="FF3300"/>
              </a:buClr>
              <a:buFont typeface="Arial"/>
              <a:buChar char="•"/>
              <a:tabLst>
                <a:tab pos="238125" algn="l"/>
              </a:tabLst>
            </a:pPr>
            <a:r>
              <a:rPr sz="2200" b="1" spc="-10" dirty="0">
                <a:solidFill>
                  <a:srgbClr val="F7F7D2"/>
                </a:solidFill>
                <a:latin typeface="Arial"/>
                <a:cs typeface="Arial"/>
              </a:rPr>
              <a:t>Single-</a:t>
            </a:r>
            <a:r>
              <a:rPr sz="2200" b="1" dirty="0">
                <a:solidFill>
                  <a:srgbClr val="F7F7D2"/>
                </a:solidFill>
                <a:latin typeface="Arial"/>
                <a:cs typeface="Arial"/>
              </a:rPr>
              <a:t>row</a:t>
            </a:r>
            <a:r>
              <a:rPr sz="2200" b="1" spc="-50" dirty="0">
                <a:solidFill>
                  <a:srgbClr val="F7F7D2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7F7D2"/>
                </a:solidFill>
                <a:latin typeface="Arial"/>
                <a:cs typeface="Arial"/>
              </a:rPr>
              <a:t>subquery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67132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Single-</a:t>
            </a:r>
            <a:r>
              <a:rPr dirty="0"/>
              <a:t>Row</a:t>
            </a:r>
            <a:r>
              <a:rPr spc="-70" dirty="0"/>
              <a:t> </a:t>
            </a:r>
            <a:r>
              <a:rPr spc="-10" dirty="0"/>
              <a:t>Subqueries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429065" y="2718625"/>
            <a:ext cx="4492625" cy="3447415"/>
            <a:chOff x="2429065" y="2718625"/>
            <a:chExt cx="4492625" cy="3447415"/>
          </a:xfrm>
        </p:grpSpPr>
        <p:sp>
          <p:nvSpPr>
            <p:cNvPr id="5" name="object 5"/>
            <p:cNvSpPr/>
            <p:nvPr/>
          </p:nvSpPr>
          <p:spPr>
            <a:xfrm>
              <a:off x="2441448" y="2731007"/>
              <a:ext cx="1298575" cy="3422650"/>
            </a:xfrm>
            <a:custGeom>
              <a:avLst/>
              <a:gdLst/>
              <a:ahLst/>
              <a:cxnLst/>
              <a:rect l="l" t="t" r="r" b="b"/>
              <a:pathLst>
                <a:path w="1298575" h="3422650">
                  <a:moveTo>
                    <a:pt x="1298321" y="438912"/>
                  </a:moveTo>
                  <a:lnTo>
                    <a:pt x="0" y="438912"/>
                  </a:lnTo>
                  <a:lnTo>
                    <a:pt x="0" y="3422396"/>
                  </a:lnTo>
                  <a:lnTo>
                    <a:pt x="1298321" y="3422396"/>
                  </a:lnTo>
                  <a:lnTo>
                    <a:pt x="1298321" y="438912"/>
                  </a:lnTo>
                  <a:close/>
                </a:path>
                <a:path w="1298575" h="3422650">
                  <a:moveTo>
                    <a:pt x="1298321" y="0"/>
                  </a:moveTo>
                  <a:lnTo>
                    <a:pt x="0" y="0"/>
                  </a:lnTo>
                  <a:lnTo>
                    <a:pt x="0" y="383921"/>
                  </a:lnTo>
                  <a:lnTo>
                    <a:pt x="1298321" y="383921"/>
                  </a:lnTo>
                  <a:lnTo>
                    <a:pt x="1298321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41447" y="2731008"/>
              <a:ext cx="1298575" cy="3422650"/>
            </a:xfrm>
            <a:custGeom>
              <a:avLst/>
              <a:gdLst/>
              <a:ahLst/>
              <a:cxnLst/>
              <a:rect l="l" t="t" r="r" b="b"/>
              <a:pathLst>
                <a:path w="1298575" h="3422650">
                  <a:moveTo>
                    <a:pt x="0" y="3422523"/>
                  </a:moveTo>
                  <a:lnTo>
                    <a:pt x="1298321" y="3422523"/>
                  </a:lnTo>
                  <a:lnTo>
                    <a:pt x="1298321" y="0"/>
                  </a:lnTo>
                  <a:lnTo>
                    <a:pt x="0" y="0"/>
                  </a:lnTo>
                  <a:lnTo>
                    <a:pt x="0" y="3422523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27704" y="2731007"/>
              <a:ext cx="3181985" cy="3422650"/>
            </a:xfrm>
            <a:custGeom>
              <a:avLst/>
              <a:gdLst/>
              <a:ahLst/>
              <a:cxnLst/>
              <a:rect l="l" t="t" r="r" b="b"/>
              <a:pathLst>
                <a:path w="3181984" h="3422650">
                  <a:moveTo>
                    <a:pt x="3181604" y="438912"/>
                  </a:moveTo>
                  <a:lnTo>
                    <a:pt x="0" y="438912"/>
                  </a:lnTo>
                  <a:lnTo>
                    <a:pt x="0" y="3422396"/>
                  </a:lnTo>
                  <a:lnTo>
                    <a:pt x="3181604" y="3422396"/>
                  </a:lnTo>
                  <a:lnTo>
                    <a:pt x="3181604" y="438912"/>
                  </a:lnTo>
                  <a:close/>
                </a:path>
                <a:path w="3181984" h="3422650">
                  <a:moveTo>
                    <a:pt x="3181604" y="0"/>
                  </a:moveTo>
                  <a:lnTo>
                    <a:pt x="0" y="0"/>
                  </a:lnTo>
                  <a:lnTo>
                    <a:pt x="0" y="383921"/>
                  </a:lnTo>
                  <a:lnTo>
                    <a:pt x="3181604" y="383921"/>
                  </a:lnTo>
                  <a:lnTo>
                    <a:pt x="3181604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27703" y="2731008"/>
              <a:ext cx="3181985" cy="3422650"/>
            </a:xfrm>
            <a:custGeom>
              <a:avLst/>
              <a:gdLst/>
              <a:ahLst/>
              <a:cxnLst/>
              <a:rect l="l" t="t" r="r" b="b"/>
              <a:pathLst>
                <a:path w="3181984" h="3422650">
                  <a:moveTo>
                    <a:pt x="0" y="3422523"/>
                  </a:moveTo>
                  <a:lnTo>
                    <a:pt x="3181604" y="3422523"/>
                  </a:lnTo>
                  <a:lnTo>
                    <a:pt x="3181604" y="0"/>
                  </a:lnTo>
                  <a:lnTo>
                    <a:pt x="0" y="0"/>
                  </a:lnTo>
                  <a:lnTo>
                    <a:pt x="0" y="3422523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53211" y="1798932"/>
            <a:ext cx="5470525" cy="429196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417830" indent="-405130">
              <a:lnSpc>
                <a:spcPct val="100000"/>
              </a:lnSpc>
              <a:spcBef>
                <a:spcPts val="254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Return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only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row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79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single-row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comparison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operators</a:t>
            </a:r>
            <a:endParaRPr sz="2200">
              <a:latin typeface="Arial"/>
              <a:cs typeface="Arial"/>
            </a:endParaRPr>
          </a:p>
          <a:p>
            <a:pPr marR="1646555" algn="r">
              <a:lnSpc>
                <a:spcPct val="100000"/>
              </a:lnSpc>
              <a:spcBef>
                <a:spcPts val="1720"/>
              </a:spcBef>
              <a:tabLst>
                <a:tab pos="1286510" algn="l"/>
              </a:tabLst>
            </a:pPr>
            <a:r>
              <a:rPr sz="1800" b="1" spc="-10" dirty="0">
                <a:latin typeface="Arial"/>
                <a:cs typeface="Arial"/>
              </a:rPr>
              <a:t>Operator</a:t>
            </a:r>
            <a:r>
              <a:rPr sz="1800" b="1" dirty="0">
                <a:latin typeface="Arial"/>
                <a:cs typeface="Arial"/>
              </a:rPr>
              <a:t>	</a:t>
            </a:r>
            <a:r>
              <a:rPr sz="1800" b="1" spc="-10" dirty="0">
                <a:latin typeface="Arial"/>
                <a:cs typeface="Arial"/>
              </a:rPr>
              <a:t>Meaning</a:t>
            </a:r>
            <a:endParaRPr sz="1800">
              <a:latin typeface="Arial"/>
              <a:cs typeface="Arial"/>
            </a:endParaRPr>
          </a:p>
          <a:p>
            <a:pPr marR="1668780" algn="r">
              <a:lnSpc>
                <a:spcPct val="100000"/>
              </a:lnSpc>
              <a:spcBef>
                <a:spcPts val="1705"/>
              </a:spcBef>
              <a:tabLst>
                <a:tab pos="810895" algn="l"/>
              </a:tabLst>
            </a:pPr>
            <a:r>
              <a:rPr sz="1800" b="1" spc="-50" dirty="0">
                <a:latin typeface="Arial"/>
                <a:cs typeface="Arial"/>
              </a:rPr>
              <a:t>=</a:t>
            </a:r>
            <a:r>
              <a:rPr sz="1800" b="1" dirty="0">
                <a:latin typeface="Arial"/>
                <a:cs typeface="Arial"/>
              </a:rPr>
              <a:t>	</a:t>
            </a:r>
            <a:r>
              <a:rPr sz="1800" b="1" spc="-10" dirty="0">
                <a:latin typeface="Arial"/>
                <a:cs typeface="Arial"/>
              </a:rPr>
              <a:t>Equal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to</a:t>
            </a:r>
            <a:endParaRPr sz="1800">
              <a:latin typeface="Arial"/>
              <a:cs typeface="Arial"/>
            </a:endParaRPr>
          </a:p>
          <a:p>
            <a:pPr marL="2067560">
              <a:lnSpc>
                <a:spcPct val="100000"/>
              </a:lnSpc>
              <a:spcBef>
                <a:spcPts val="1800"/>
              </a:spcBef>
              <a:tabLst>
                <a:tab pos="2878455" algn="l"/>
              </a:tabLst>
            </a:pPr>
            <a:r>
              <a:rPr sz="1800" b="1" spc="-50" dirty="0">
                <a:latin typeface="Arial"/>
                <a:cs typeface="Arial"/>
              </a:rPr>
              <a:t>&gt;</a:t>
            </a:r>
            <a:r>
              <a:rPr sz="1800" b="1" dirty="0">
                <a:latin typeface="Arial"/>
                <a:cs typeface="Arial"/>
              </a:rPr>
              <a:t>	Greater </a:t>
            </a:r>
            <a:r>
              <a:rPr sz="1800" b="1" spc="-20" dirty="0">
                <a:latin typeface="Arial"/>
                <a:cs typeface="Arial"/>
              </a:rPr>
              <a:t>than</a:t>
            </a:r>
            <a:endParaRPr sz="1800">
              <a:latin typeface="Arial"/>
              <a:cs typeface="Arial"/>
            </a:endParaRPr>
          </a:p>
          <a:p>
            <a:pPr marL="2061845">
              <a:lnSpc>
                <a:spcPct val="100000"/>
              </a:lnSpc>
              <a:spcBef>
                <a:spcPts val="1710"/>
              </a:spcBef>
              <a:tabLst>
                <a:tab pos="2878455" algn="l"/>
              </a:tabLst>
            </a:pPr>
            <a:r>
              <a:rPr sz="1800" b="1" spc="-25" dirty="0">
                <a:latin typeface="Arial"/>
                <a:cs typeface="Arial"/>
              </a:rPr>
              <a:t>&gt;=</a:t>
            </a:r>
            <a:r>
              <a:rPr sz="1800" b="1" dirty="0">
                <a:latin typeface="Arial"/>
                <a:cs typeface="Arial"/>
              </a:rPr>
              <a:t>	Greater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than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or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equal</a:t>
            </a:r>
            <a:r>
              <a:rPr sz="1800" b="1" spc="-114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to</a:t>
            </a:r>
            <a:endParaRPr sz="1800">
              <a:latin typeface="Arial"/>
              <a:cs typeface="Arial"/>
            </a:endParaRPr>
          </a:p>
          <a:p>
            <a:pPr marL="2067560">
              <a:lnSpc>
                <a:spcPct val="100000"/>
              </a:lnSpc>
              <a:spcBef>
                <a:spcPts val="1800"/>
              </a:spcBef>
              <a:tabLst>
                <a:tab pos="2878455" algn="l"/>
              </a:tabLst>
            </a:pPr>
            <a:r>
              <a:rPr sz="1800" b="1" spc="-50" dirty="0">
                <a:latin typeface="Arial"/>
                <a:cs typeface="Arial"/>
              </a:rPr>
              <a:t>&lt;</a:t>
            </a:r>
            <a:r>
              <a:rPr sz="1800" b="1" dirty="0">
                <a:latin typeface="Arial"/>
                <a:cs typeface="Arial"/>
              </a:rPr>
              <a:t>	Less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than</a:t>
            </a:r>
            <a:endParaRPr sz="1800">
              <a:latin typeface="Arial"/>
              <a:cs typeface="Arial"/>
            </a:endParaRPr>
          </a:p>
          <a:p>
            <a:pPr marL="2061845">
              <a:lnSpc>
                <a:spcPct val="100000"/>
              </a:lnSpc>
              <a:spcBef>
                <a:spcPts val="1705"/>
              </a:spcBef>
              <a:tabLst>
                <a:tab pos="2878455" algn="l"/>
              </a:tabLst>
            </a:pPr>
            <a:r>
              <a:rPr sz="1800" b="1" spc="-25" dirty="0">
                <a:latin typeface="Arial"/>
                <a:cs typeface="Arial"/>
              </a:rPr>
              <a:t>&lt;=</a:t>
            </a:r>
            <a:r>
              <a:rPr sz="1800" b="1" dirty="0">
                <a:latin typeface="Arial"/>
                <a:cs typeface="Arial"/>
              </a:rPr>
              <a:t>	Less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than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or equal</a:t>
            </a:r>
            <a:r>
              <a:rPr sz="1800" b="1" spc="-75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to</a:t>
            </a:r>
            <a:endParaRPr sz="1800">
              <a:latin typeface="Arial"/>
              <a:cs typeface="Arial"/>
            </a:endParaRPr>
          </a:p>
          <a:p>
            <a:pPr marL="2000885">
              <a:lnSpc>
                <a:spcPct val="100000"/>
              </a:lnSpc>
              <a:spcBef>
                <a:spcPts val="1800"/>
              </a:spcBef>
              <a:tabLst>
                <a:tab pos="2878455" algn="l"/>
              </a:tabLst>
            </a:pPr>
            <a:r>
              <a:rPr sz="1800" b="1" spc="-25" dirty="0">
                <a:latin typeface="Arial"/>
                <a:cs typeface="Arial"/>
              </a:rPr>
              <a:t>&lt;&gt;</a:t>
            </a:r>
            <a:r>
              <a:rPr sz="1800" b="1" dirty="0">
                <a:latin typeface="Arial"/>
                <a:cs typeface="Arial"/>
              </a:rPr>
              <a:t>	Not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equal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to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426207" y="3115055"/>
            <a:ext cx="4489450" cy="2609215"/>
            <a:chOff x="2426207" y="3115055"/>
            <a:chExt cx="4489450" cy="2609215"/>
          </a:xfrm>
        </p:grpSpPr>
        <p:sp>
          <p:nvSpPr>
            <p:cNvPr id="11" name="object 11"/>
            <p:cNvSpPr/>
            <p:nvPr/>
          </p:nvSpPr>
          <p:spPr>
            <a:xfrm>
              <a:off x="2429255" y="3142487"/>
              <a:ext cx="4477385" cy="0"/>
            </a:xfrm>
            <a:custGeom>
              <a:avLst/>
              <a:gdLst/>
              <a:ahLst/>
              <a:cxnLst/>
              <a:rect l="l" t="t" r="r" b="b"/>
              <a:pathLst>
                <a:path w="4477384">
                  <a:moveTo>
                    <a:pt x="0" y="0"/>
                  </a:moveTo>
                  <a:lnTo>
                    <a:pt x="4477004" y="0"/>
                  </a:lnTo>
                </a:path>
              </a:pathLst>
            </a:custGeom>
            <a:ln w="548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26207" y="3642359"/>
              <a:ext cx="4489450" cy="2070100"/>
            </a:xfrm>
            <a:custGeom>
              <a:avLst/>
              <a:gdLst/>
              <a:ahLst/>
              <a:cxnLst/>
              <a:rect l="l" t="t" r="r" b="b"/>
              <a:pathLst>
                <a:path w="4489450" h="2070100">
                  <a:moveTo>
                    <a:pt x="27431" y="502919"/>
                  </a:moveTo>
                  <a:lnTo>
                    <a:pt x="4477512" y="502919"/>
                  </a:lnTo>
                </a:path>
                <a:path w="4489450" h="2070100">
                  <a:moveTo>
                    <a:pt x="15240" y="0"/>
                  </a:moveTo>
                  <a:lnTo>
                    <a:pt x="4477004" y="0"/>
                  </a:lnTo>
                </a:path>
                <a:path w="4489450" h="2070100">
                  <a:moveTo>
                    <a:pt x="27431" y="1042415"/>
                  </a:moveTo>
                  <a:lnTo>
                    <a:pt x="4477512" y="1042415"/>
                  </a:lnTo>
                </a:path>
                <a:path w="4489450" h="2070100">
                  <a:moveTo>
                    <a:pt x="0" y="1554479"/>
                  </a:moveTo>
                  <a:lnTo>
                    <a:pt x="4483481" y="1554479"/>
                  </a:lnTo>
                </a:path>
                <a:path w="4489450" h="2070100">
                  <a:moveTo>
                    <a:pt x="18287" y="2069591"/>
                  </a:moveTo>
                  <a:lnTo>
                    <a:pt x="4489450" y="2069591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53833" y="1542097"/>
            <a:ext cx="7245350" cy="2868295"/>
            <a:chOff x="953833" y="1542097"/>
            <a:chExt cx="7245350" cy="2868295"/>
          </a:xfrm>
        </p:grpSpPr>
        <p:sp>
          <p:nvSpPr>
            <p:cNvPr id="4" name="object 4"/>
            <p:cNvSpPr/>
            <p:nvPr/>
          </p:nvSpPr>
          <p:spPr>
            <a:xfrm>
              <a:off x="966216" y="1554480"/>
              <a:ext cx="7220584" cy="2843530"/>
            </a:xfrm>
            <a:custGeom>
              <a:avLst/>
              <a:gdLst/>
              <a:ahLst/>
              <a:cxnLst/>
              <a:rect l="l" t="t" r="r" b="b"/>
              <a:pathLst>
                <a:path w="7220584" h="2843529">
                  <a:moveTo>
                    <a:pt x="7220204" y="0"/>
                  </a:moveTo>
                  <a:lnTo>
                    <a:pt x="0" y="0"/>
                  </a:lnTo>
                  <a:lnTo>
                    <a:pt x="0" y="2843403"/>
                  </a:lnTo>
                  <a:lnTo>
                    <a:pt x="7220204" y="2843403"/>
                  </a:lnTo>
                  <a:lnTo>
                    <a:pt x="7220204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6216" y="1554480"/>
              <a:ext cx="7220584" cy="2843530"/>
            </a:xfrm>
            <a:custGeom>
              <a:avLst/>
              <a:gdLst/>
              <a:ahLst/>
              <a:cxnLst/>
              <a:rect l="l" t="t" r="r" b="b"/>
              <a:pathLst>
                <a:path w="7220584" h="2843529">
                  <a:moveTo>
                    <a:pt x="0" y="2843403"/>
                  </a:moveTo>
                  <a:lnTo>
                    <a:pt x="7220204" y="2843403"/>
                  </a:lnTo>
                  <a:lnTo>
                    <a:pt x="7220204" y="0"/>
                  </a:lnTo>
                  <a:lnTo>
                    <a:pt x="0" y="0"/>
                  </a:lnTo>
                  <a:lnTo>
                    <a:pt x="0" y="2843403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61008" y="3213608"/>
            <a:ext cx="2049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56944" algn="l"/>
              </a:tabLst>
            </a:pPr>
            <a:r>
              <a:rPr sz="1800" b="1" spc="-25" dirty="0">
                <a:latin typeface="Courier New"/>
                <a:cs typeface="Courier New"/>
              </a:rPr>
              <a:t>AND</a:t>
            </a:r>
            <a:r>
              <a:rPr sz="1800" b="1" dirty="0">
                <a:latin typeface="Courier New"/>
                <a:cs typeface="Courier New"/>
              </a:rPr>
              <a:t>	salary</a:t>
            </a:r>
            <a:r>
              <a:rPr sz="1800" b="1" spc="-165" dirty="0">
                <a:latin typeface="Courier New"/>
                <a:cs typeface="Courier New"/>
              </a:rPr>
              <a:t> </a:t>
            </a:r>
            <a:r>
              <a:rPr sz="1800" b="1" spc="-50" dirty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781050">
              <a:lnSpc>
                <a:spcPct val="100000"/>
              </a:lnSpc>
              <a:spcBef>
                <a:spcPts val="110"/>
              </a:spcBef>
            </a:pPr>
            <a:r>
              <a:rPr dirty="0"/>
              <a:t>Executing</a:t>
            </a:r>
            <a:r>
              <a:rPr spc="-70" dirty="0"/>
              <a:t> </a:t>
            </a:r>
            <a:r>
              <a:rPr spc="-10" dirty="0"/>
              <a:t>Single-</a:t>
            </a:r>
            <a:r>
              <a:rPr dirty="0"/>
              <a:t>Row</a:t>
            </a:r>
            <a:r>
              <a:rPr spc="-55" dirty="0"/>
              <a:t> </a:t>
            </a:r>
            <a:r>
              <a:rPr spc="-10" dirty="0"/>
              <a:t>Subqueries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61008" y="1567053"/>
            <a:ext cx="509397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746760">
              <a:lnSpc>
                <a:spcPct val="100000"/>
              </a:lnSpc>
              <a:spcBef>
                <a:spcPts val="100"/>
              </a:spcBef>
              <a:tabLst>
                <a:tab pos="955675" algn="l"/>
              </a:tabLst>
            </a:pPr>
            <a:r>
              <a:rPr sz="1800" b="1" dirty="0">
                <a:latin typeface="Courier New"/>
                <a:cs typeface="Courier New"/>
              </a:rPr>
              <a:t>SELECT</a:t>
            </a:r>
            <a:r>
              <a:rPr sz="1800" b="1" spc="-1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last_name,</a:t>
            </a:r>
            <a:r>
              <a:rPr sz="1800" b="1" spc="-11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job_id,</a:t>
            </a:r>
            <a:r>
              <a:rPr sz="1800" b="1" spc="-21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salary </a:t>
            </a:r>
            <a:r>
              <a:rPr sz="1800" b="1" spc="-20" dirty="0">
                <a:latin typeface="Courier New"/>
                <a:cs typeface="Courier New"/>
              </a:rPr>
              <a:t>FROM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employees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ts val="2150"/>
              </a:lnSpc>
              <a:spcBef>
                <a:spcPts val="30"/>
              </a:spcBef>
              <a:tabLst>
                <a:tab pos="955675" algn="l"/>
                <a:tab pos="4005579" algn="l"/>
              </a:tabLst>
            </a:pPr>
            <a:r>
              <a:rPr sz="2700" b="1" spc="-15" baseline="1543" dirty="0">
                <a:latin typeface="Courier New"/>
                <a:cs typeface="Courier New"/>
              </a:rPr>
              <a:t>WHERE</a:t>
            </a:r>
            <a:r>
              <a:rPr sz="2700" b="1" baseline="1543" dirty="0">
                <a:latin typeface="Courier New"/>
                <a:cs typeface="Courier New"/>
              </a:rPr>
              <a:t>	job_id</a:t>
            </a:r>
            <a:r>
              <a:rPr sz="2700" b="1" spc="-225" baseline="1543" dirty="0">
                <a:latin typeface="Courier New"/>
                <a:cs typeface="Courier New"/>
              </a:rPr>
              <a:t> </a:t>
            </a:r>
            <a:r>
              <a:rPr sz="2700" b="1" spc="-75" baseline="1543" dirty="0">
                <a:latin typeface="Courier New"/>
                <a:cs typeface="Courier New"/>
              </a:rPr>
              <a:t>=</a:t>
            </a:r>
            <a:r>
              <a:rPr sz="2700" b="1" baseline="1543" dirty="0">
                <a:latin typeface="Courier New"/>
                <a:cs typeface="Courier New"/>
              </a:rPr>
              <a:t>	</a:t>
            </a:r>
            <a:r>
              <a:rPr sz="1600" b="1" spc="-10" dirty="0">
                <a:solidFill>
                  <a:srgbClr val="FF4F4F"/>
                </a:solidFill>
                <a:latin typeface="Arial"/>
                <a:cs typeface="Arial"/>
              </a:rPr>
              <a:t>ST_CLER</a:t>
            </a:r>
            <a:r>
              <a:rPr sz="2400" b="1" spc="-15" baseline="1736" dirty="0">
                <a:solidFill>
                  <a:srgbClr val="FF4F4F"/>
                </a:solidFill>
                <a:latin typeface="Arial"/>
                <a:cs typeface="Arial"/>
              </a:rPr>
              <a:t>K</a:t>
            </a:r>
            <a:endParaRPr sz="2400" baseline="1736">
              <a:latin typeface="Arial"/>
              <a:cs typeface="Arial"/>
            </a:endParaRPr>
          </a:p>
          <a:p>
            <a:pPr marL="2186305">
              <a:lnSpc>
                <a:spcPts val="2145"/>
              </a:lnSpc>
            </a:pPr>
            <a:r>
              <a:rPr sz="1800" b="1" dirty="0">
                <a:latin typeface="Courier New"/>
                <a:cs typeface="Courier New"/>
              </a:rPr>
              <a:t>(SELECT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job_id</a:t>
            </a:r>
            <a:endParaRPr sz="1800">
              <a:latin typeface="Courier New"/>
              <a:cs typeface="Courier New"/>
            </a:endParaRPr>
          </a:p>
          <a:p>
            <a:pPr marL="2323465" marR="2078989">
              <a:lnSpc>
                <a:spcPts val="2160"/>
              </a:lnSpc>
              <a:spcBef>
                <a:spcPts val="70"/>
              </a:spcBef>
            </a:pPr>
            <a:r>
              <a:rPr sz="1800" b="1" spc="-20" dirty="0">
                <a:latin typeface="Courier New"/>
                <a:cs typeface="Courier New"/>
              </a:rPr>
              <a:t>FROM </a:t>
            </a:r>
            <a:r>
              <a:rPr sz="1800" b="1" spc="-10" dirty="0">
                <a:latin typeface="Courier New"/>
                <a:cs typeface="Courier New"/>
              </a:rPr>
              <a:t>WHERE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47389" y="2664714"/>
            <a:ext cx="3543300" cy="1130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4105" marR="5080" indent="-3175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employees </a:t>
            </a:r>
            <a:r>
              <a:rPr sz="1800" b="1" dirty="0">
                <a:latin typeface="Courier New"/>
                <a:cs typeface="Courier New"/>
              </a:rPr>
              <a:t>employee_id</a:t>
            </a:r>
            <a:r>
              <a:rPr sz="1800" b="1" spc="-7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204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141)</a:t>
            </a:r>
            <a:endParaRPr sz="1800">
              <a:latin typeface="Courier New"/>
              <a:cs typeface="Courier New"/>
            </a:endParaRPr>
          </a:p>
          <a:p>
            <a:pPr marL="2038985">
              <a:lnSpc>
                <a:spcPct val="100000"/>
              </a:lnSpc>
              <a:spcBef>
                <a:spcPts val="280"/>
              </a:spcBef>
            </a:pPr>
            <a:r>
              <a:rPr sz="1600" b="1" spc="-20" dirty="0">
                <a:solidFill>
                  <a:srgbClr val="FF4F4F"/>
                </a:solidFill>
                <a:latin typeface="Arial"/>
                <a:cs typeface="Arial"/>
              </a:rPr>
              <a:t>2600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2700" b="1" baseline="1543" dirty="0">
                <a:latin typeface="Courier New"/>
                <a:cs typeface="Courier New"/>
              </a:rPr>
              <a:t>(</a:t>
            </a:r>
            <a:r>
              <a:rPr sz="1800" b="1" dirty="0">
                <a:latin typeface="Courier New"/>
                <a:cs typeface="Courier New"/>
              </a:rPr>
              <a:t>SELECT</a:t>
            </a:r>
            <a:r>
              <a:rPr sz="1800" b="1" spc="-12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salary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84550" y="3769309"/>
            <a:ext cx="3531235" cy="567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2130"/>
              </a:lnSpc>
              <a:spcBef>
                <a:spcPts val="100"/>
              </a:spcBef>
              <a:tabLst>
                <a:tab pos="956310" algn="l"/>
              </a:tabLst>
            </a:pPr>
            <a:r>
              <a:rPr sz="2700" b="1" spc="-30" baseline="1543" dirty="0">
                <a:latin typeface="Courier New"/>
                <a:cs typeface="Courier New"/>
              </a:rPr>
              <a:t>F</a:t>
            </a:r>
            <a:r>
              <a:rPr sz="1800" b="1" spc="-20" dirty="0">
                <a:latin typeface="Courier New"/>
                <a:cs typeface="Courier New"/>
              </a:rPr>
              <a:t>ROM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employees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ts val="2130"/>
              </a:lnSpc>
              <a:tabLst>
                <a:tab pos="953769" algn="l"/>
              </a:tabLst>
            </a:pPr>
            <a:r>
              <a:rPr sz="1800" b="1" spc="-10" dirty="0">
                <a:latin typeface="Courier New"/>
                <a:cs typeface="Courier New"/>
              </a:rPr>
              <a:t>WHERE</a:t>
            </a:r>
            <a:r>
              <a:rPr sz="1800" b="1" dirty="0">
                <a:latin typeface="Courier New"/>
                <a:cs typeface="Courier New"/>
              </a:rPr>
              <a:t>	employee_id</a:t>
            </a:r>
            <a:r>
              <a:rPr sz="1800" b="1" spc="-114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204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143);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6216" y="4642103"/>
            <a:ext cx="7306056" cy="734568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3157727" y="2139695"/>
            <a:ext cx="3630295" cy="2228215"/>
            <a:chOff x="3157727" y="2139695"/>
            <a:chExt cx="3630295" cy="2228215"/>
          </a:xfrm>
        </p:grpSpPr>
        <p:sp>
          <p:nvSpPr>
            <p:cNvPr id="13" name="object 13"/>
            <p:cNvSpPr/>
            <p:nvPr/>
          </p:nvSpPr>
          <p:spPr>
            <a:xfrm>
              <a:off x="3166871" y="2389631"/>
              <a:ext cx="3611879" cy="1969135"/>
            </a:xfrm>
            <a:custGeom>
              <a:avLst/>
              <a:gdLst/>
              <a:ahLst/>
              <a:cxnLst/>
              <a:rect l="l" t="t" r="r" b="b"/>
              <a:pathLst>
                <a:path w="3611879" h="1969135">
                  <a:moveTo>
                    <a:pt x="0" y="886840"/>
                  </a:moveTo>
                  <a:lnTo>
                    <a:pt x="3602481" y="886840"/>
                  </a:lnTo>
                  <a:lnTo>
                    <a:pt x="3602481" y="0"/>
                  </a:lnTo>
                  <a:lnTo>
                    <a:pt x="0" y="0"/>
                  </a:lnTo>
                  <a:lnTo>
                    <a:pt x="0" y="886840"/>
                  </a:lnTo>
                  <a:close/>
                </a:path>
                <a:path w="3611879" h="1969135">
                  <a:moveTo>
                    <a:pt x="21335" y="1968880"/>
                  </a:moveTo>
                  <a:lnTo>
                    <a:pt x="3611499" y="1968880"/>
                  </a:lnTo>
                  <a:lnTo>
                    <a:pt x="3611499" y="1082039"/>
                  </a:lnTo>
                  <a:lnTo>
                    <a:pt x="21335" y="1082039"/>
                  </a:lnTo>
                  <a:lnTo>
                    <a:pt x="21335" y="1968880"/>
                  </a:lnTo>
                  <a:close/>
                </a:path>
              </a:pathLst>
            </a:custGeom>
            <a:ln w="18288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1671" y="3331463"/>
              <a:ext cx="2471928" cy="64008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340607" y="3282695"/>
              <a:ext cx="216535" cy="140335"/>
            </a:xfrm>
            <a:custGeom>
              <a:avLst/>
              <a:gdLst/>
              <a:ahLst/>
              <a:cxnLst/>
              <a:rect l="l" t="t" r="r" b="b"/>
              <a:pathLst>
                <a:path w="216535" h="140335">
                  <a:moveTo>
                    <a:pt x="210184" y="0"/>
                  </a:moveTo>
                  <a:lnTo>
                    <a:pt x="0" y="76073"/>
                  </a:lnTo>
                  <a:lnTo>
                    <a:pt x="216280" y="140080"/>
                  </a:lnTo>
                  <a:lnTo>
                    <a:pt x="146176" y="73025"/>
                  </a:lnTo>
                  <a:lnTo>
                    <a:pt x="2101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59479" y="3319271"/>
              <a:ext cx="2471928" cy="64007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328415" y="3264407"/>
              <a:ext cx="219710" cy="140335"/>
            </a:xfrm>
            <a:custGeom>
              <a:avLst/>
              <a:gdLst/>
              <a:ahLst/>
              <a:cxnLst/>
              <a:rect l="l" t="t" r="r" b="b"/>
              <a:pathLst>
                <a:path w="219710" h="140335">
                  <a:moveTo>
                    <a:pt x="210058" y="0"/>
                  </a:moveTo>
                  <a:lnTo>
                    <a:pt x="0" y="82168"/>
                  </a:lnTo>
                  <a:lnTo>
                    <a:pt x="219201" y="140080"/>
                  </a:lnTo>
                  <a:lnTo>
                    <a:pt x="146176" y="76072"/>
                  </a:lnTo>
                  <a:lnTo>
                    <a:pt x="210058" y="0"/>
                  </a:lnTo>
                  <a:close/>
                </a:path>
              </a:pathLst>
            </a:custGeom>
            <a:solidFill>
              <a:srgbClr val="FF4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68623" y="2200655"/>
              <a:ext cx="2478024" cy="64312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334511" y="2151887"/>
              <a:ext cx="219710" cy="140335"/>
            </a:xfrm>
            <a:custGeom>
              <a:avLst/>
              <a:gdLst/>
              <a:ahLst/>
              <a:cxnLst/>
              <a:rect l="l" t="t" r="r" b="b"/>
              <a:pathLst>
                <a:path w="219710" h="140335">
                  <a:moveTo>
                    <a:pt x="213105" y="0"/>
                  </a:moveTo>
                  <a:lnTo>
                    <a:pt x="0" y="79121"/>
                  </a:lnTo>
                  <a:lnTo>
                    <a:pt x="219201" y="140081"/>
                  </a:lnTo>
                  <a:lnTo>
                    <a:pt x="149225" y="73025"/>
                  </a:lnTo>
                  <a:lnTo>
                    <a:pt x="2131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56431" y="2188463"/>
              <a:ext cx="2478024" cy="64007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322319" y="2139695"/>
              <a:ext cx="219710" cy="140335"/>
            </a:xfrm>
            <a:custGeom>
              <a:avLst/>
              <a:gdLst/>
              <a:ahLst/>
              <a:cxnLst/>
              <a:rect l="l" t="t" r="r" b="b"/>
              <a:pathLst>
                <a:path w="219710" h="140335">
                  <a:moveTo>
                    <a:pt x="213105" y="0"/>
                  </a:moveTo>
                  <a:lnTo>
                    <a:pt x="0" y="79120"/>
                  </a:lnTo>
                  <a:lnTo>
                    <a:pt x="219201" y="140080"/>
                  </a:lnTo>
                  <a:lnTo>
                    <a:pt x="149225" y="73025"/>
                  </a:lnTo>
                  <a:lnTo>
                    <a:pt x="213105" y="0"/>
                  </a:lnTo>
                  <a:close/>
                </a:path>
              </a:pathLst>
            </a:custGeom>
            <a:solidFill>
              <a:srgbClr val="FF4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44689" y="1542097"/>
            <a:ext cx="7239634" cy="1618615"/>
            <a:chOff x="944689" y="1542097"/>
            <a:chExt cx="7239634" cy="1618615"/>
          </a:xfrm>
        </p:grpSpPr>
        <p:sp>
          <p:nvSpPr>
            <p:cNvPr id="4" name="object 4"/>
            <p:cNvSpPr/>
            <p:nvPr/>
          </p:nvSpPr>
          <p:spPr>
            <a:xfrm>
              <a:off x="957072" y="1554480"/>
              <a:ext cx="7214870" cy="1593850"/>
            </a:xfrm>
            <a:custGeom>
              <a:avLst/>
              <a:gdLst/>
              <a:ahLst/>
              <a:cxnLst/>
              <a:rect l="l" t="t" r="r" b="b"/>
              <a:pathLst>
                <a:path w="7214870" h="1593850">
                  <a:moveTo>
                    <a:pt x="7214361" y="0"/>
                  </a:moveTo>
                  <a:lnTo>
                    <a:pt x="0" y="0"/>
                  </a:lnTo>
                  <a:lnTo>
                    <a:pt x="0" y="1593723"/>
                  </a:lnTo>
                  <a:lnTo>
                    <a:pt x="7214361" y="1593723"/>
                  </a:lnTo>
                  <a:lnTo>
                    <a:pt x="7214361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57072" y="1554480"/>
              <a:ext cx="7214870" cy="1593850"/>
            </a:xfrm>
            <a:custGeom>
              <a:avLst/>
              <a:gdLst/>
              <a:ahLst/>
              <a:cxnLst/>
              <a:rect l="l" t="t" r="r" b="b"/>
              <a:pathLst>
                <a:path w="7214870" h="1593850">
                  <a:moveTo>
                    <a:pt x="0" y="1593723"/>
                  </a:moveTo>
                  <a:lnTo>
                    <a:pt x="7214361" y="1593723"/>
                  </a:lnTo>
                  <a:lnTo>
                    <a:pt x="7214361" y="0"/>
                  </a:lnTo>
                  <a:lnTo>
                    <a:pt x="0" y="0"/>
                  </a:lnTo>
                  <a:lnTo>
                    <a:pt x="0" y="1593723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61008" y="1597533"/>
            <a:ext cx="4351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SELECT</a:t>
            </a:r>
            <a:r>
              <a:rPr sz="1800" b="1" spc="-1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last_name,</a:t>
            </a:r>
            <a:r>
              <a:rPr sz="1800" b="1" spc="-11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job_id,</a:t>
            </a:r>
            <a:r>
              <a:rPr sz="1800" b="1" spc="-21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salary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1008" y="1871853"/>
            <a:ext cx="6959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Courier New"/>
                <a:cs typeface="Courier New"/>
              </a:rPr>
              <a:t>FROM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WHERE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16886" y="1871853"/>
            <a:ext cx="12382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employees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salary</a:t>
            </a:r>
            <a:r>
              <a:rPr sz="1800" b="1" spc="-150" dirty="0">
                <a:latin typeface="Courier New"/>
                <a:cs typeface="Courier New"/>
              </a:rPr>
              <a:t> </a:t>
            </a:r>
            <a:r>
              <a:rPr sz="1800" b="1" spc="-50" dirty="0">
                <a:latin typeface="Courier New"/>
                <a:cs typeface="Courier New"/>
              </a:rPr>
              <a:t>=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47389" y="2420873"/>
            <a:ext cx="26009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(SELECT</a:t>
            </a:r>
            <a:r>
              <a:rPr sz="1800" b="1" spc="-21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MIN(salary)</a:t>
            </a:r>
            <a:endParaRPr sz="1800">
              <a:latin typeface="Courier New"/>
              <a:cs typeface="Courier New"/>
            </a:endParaRPr>
          </a:p>
          <a:p>
            <a:pPr marL="137160">
              <a:lnSpc>
                <a:spcPct val="100000"/>
              </a:lnSpc>
              <a:tabLst>
                <a:tab pos="1090930" algn="l"/>
              </a:tabLst>
            </a:pPr>
            <a:r>
              <a:rPr sz="1800" b="1" spc="-20" dirty="0">
                <a:latin typeface="Courier New"/>
                <a:cs typeface="Courier New"/>
              </a:rPr>
              <a:t>FROM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employees);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457834">
              <a:lnSpc>
                <a:spcPct val="100000"/>
              </a:lnSpc>
              <a:spcBef>
                <a:spcPts val="110"/>
              </a:spcBef>
            </a:pPr>
            <a:r>
              <a:rPr dirty="0"/>
              <a:t>Using</a:t>
            </a:r>
            <a:r>
              <a:rPr spc="-50" dirty="0"/>
              <a:t> </a:t>
            </a:r>
            <a:r>
              <a:rPr dirty="0"/>
              <a:t>Group</a:t>
            </a:r>
            <a:r>
              <a:rPr spc="-70" dirty="0"/>
              <a:t> </a:t>
            </a:r>
            <a:r>
              <a:rPr dirty="0"/>
              <a:t>Functions</a:t>
            </a:r>
            <a:r>
              <a:rPr spc="-60" dirty="0"/>
              <a:t> </a:t>
            </a:r>
            <a:r>
              <a:rPr dirty="0"/>
              <a:t>in</a:t>
            </a:r>
            <a:r>
              <a:rPr spc="-50" dirty="0"/>
              <a:t> </a:t>
            </a:r>
            <a:r>
              <a:rPr dirty="0"/>
              <a:t>a</a:t>
            </a:r>
            <a:r>
              <a:rPr spc="-30" dirty="0"/>
              <a:t> </a:t>
            </a:r>
            <a:r>
              <a:rPr spc="-10" dirty="0"/>
              <a:t>Subquery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707635" y="1951736"/>
            <a:ext cx="46418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600" b="1" spc="-20" dirty="0">
                <a:solidFill>
                  <a:srgbClr val="FF4F4F"/>
                </a:solidFill>
                <a:latin typeface="Arial"/>
                <a:cs typeface="Arial"/>
              </a:rPr>
              <a:t>2500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7072" y="3233927"/>
            <a:ext cx="7296911" cy="524256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3157727" y="2130551"/>
            <a:ext cx="2694305" cy="984250"/>
            <a:chOff x="3157727" y="2130551"/>
            <a:chExt cx="2694305" cy="984250"/>
          </a:xfrm>
        </p:grpSpPr>
        <p:sp>
          <p:nvSpPr>
            <p:cNvPr id="14" name="object 14"/>
            <p:cNvSpPr/>
            <p:nvPr/>
          </p:nvSpPr>
          <p:spPr>
            <a:xfrm>
              <a:off x="3166871" y="2456687"/>
              <a:ext cx="2675890" cy="648970"/>
            </a:xfrm>
            <a:custGeom>
              <a:avLst/>
              <a:gdLst/>
              <a:ahLst/>
              <a:cxnLst/>
              <a:rect l="l" t="t" r="r" b="b"/>
              <a:pathLst>
                <a:path w="2675890" h="648969">
                  <a:moveTo>
                    <a:pt x="0" y="648843"/>
                  </a:moveTo>
                  <a:lnTo>
                    <a:pt x="2675763" y="648843"/>
                  </a:lnTo>
                  <a:lnTo>
                    <a:pt x="2675763" y="0"/>
                  </a:lnTo>
                  <a:lnTo>
                    <a:pt x="0" y="0"/>
                  </a:lnTo>
                  <a:lnTo>
                    <a:pt x="0" y="648843"/>
                  </a:lnTo>
                  <a:close/>
                </a:path>
              </a:pathLst>
            </a:custGeom>
            <a:ln w="18287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47287" y="2142743"/>
              <a:ext cx="1965960" cy="39928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322319" y="2148839"/>
              <a:ext cx="222250" cy="137160"/>
            </a:xfrm>
            <a:custGeom>
              <a:avLst/>
              <a:gdLst/>
              <a:ahLst/>
              <a:cxnLst/>
              <a:rect l="l" t="t" r="r" b="b"/>
              <a:pathLst>
                <a:path w="222250" h="137160">
                  <a:moveTo>
                    <a:pt x="197738" y="0"/>
                  </a:moveTo>
                  <a:lnTo>
                    <a:pt x="0" y="106680"/>
                  </a:lnTo>
                  <a:lnTo>
                    <a:pt x="222122" y="137160"/>
                  </a:lnTo>
                  <a:lnTo>
                    <a:pt x="143001" y="79248"/>
                  </a:lnTo>
                  <a:lnTo>
                    <a:pt x="1977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35095" y="2130551"/>
              <a:ext cx="1965960" cy="39623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310127" y="2133599"/>
              <a:ext cx="222250" cy="137160"/>
            </a:xfrm>
            <a:custGeom>
              <a:avLst/>
              <a:gdLst/>
              <a:ahLst/>
              <a:cxnLst/>
              <a:rect l="l" t="t" r="r" b="b"/>
              <a:pathLst>
                <a:path w="222250" h="137160">
                  <a:moveTo>
                    <a:pt x="197738" y="0"/>
                  </a:moveTo>
                  <a:lnTo>
                    <a:pt x="0" y="109727"/>
                  </a:lnTo>
                  <a:lnTo>
                    <a:pt x="222123" y="137160"/>
                  </a:lnTo>
                  <a:lnTo>
                    <a:pt x="143001" y="79248"/>
                  </a:lnTo>
                  <a:lnTo>
                    <a:pt x="197738" y="0"/>
                  </a:lnTo>
                  <a:close/>
                </a:path>
              </a:pathLst>
            </a:custGeom>
            <a:solidFill>
              <a:srgbClr val="FF4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56881" y="3312985"/>
            <a:ext cx="7507605" cy="2158365"/>
            <a:chOff x="956881" y="3312985"/>
            <a:chExt cx="7507605" cy="2158365"/>
          </a:xfrm>
        </p:grpSpPr>
        <p:sp>
          <p:nvSpPr>
            <p:cNvPr id="4" name="object 4"/>
            <p:cNvSpPr/>
            <p:nvPr/>
          </p:nvSpPr>
          <p:spPr>
            <a:xfrm>
              <a:off x="969264" y="3325367"/>
              <a:ext cx="7482840" cy="2133600"/>
            </a:xfrm>
            <a:custGeom>
              <a:avLst/>
              <a:gdLst/>
              <a:ahLst/>
              <a:cxnLst/>
              <a:rect l="l" t="t" r="r" b="b"/>
              <a:pathLst>
                <a:path w="7482840" h="2133600">
                  <a:moveTo>
                    <a:pt x="7482840" y="0"/>
                  </a:moveTo>
                  <a:lnTo>
                    <a:pt x="0" y="0"/>
                  </a:lnTo>
                  <a:lnTo>
                    <a:pt x="0" y="2133599"/>
                  </a:lnTo>
                  <a:lnTo>
                    <a:pt x="7482840" y="2133599"/>
                  </a:lnTo>
                  <a:lnTo>
                    <a:pt x="748284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9264" y="3325367"/>
              <a:ext cx="7482840" cy="2133600"/>
            </a:xfrm>
            <a:custGeom>
              <a:avLst/>
              <a:gdLst/>
              <a:ahLst/>
              <a:cxnLst/>
              <a:rect l="l" t="t" r="r" b="b"/>
              <a:pathLst>
                <a:path w="7482840" h="2133600">
                  <a:moveTo>
                    <a:pt x="0" y="2133599"/>
                  </a:moveTo>
                  <a:lnTo>
                    <a:pt x="7482840" y="2133599"/>
                  </a:lnTo>
                  <a:lnTo>
                    <a:pt x="7482840" y="0"/>
                  </a:lnTo>
                  <a:lnTo>
                    <a:pt x="0" y="0"/>
                  </a:lnTo>
                  <a:lnTo>
                    <a:pt x="0" y="2133599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6649" rIns="0" bIns="0" rtlCol="0">
            <a:spAutoFit/>
          </a:bodyPr>
          <a:lstStyle/>
          <a:p>
            <a:pPr marL="598170">
              <a:lnSpc>
                <a:spcPct val="100000"/>
              </a:lnSpc>
              <a:spcBef>
                <a:spcPts val="110"/>
              </a:spcBef>
            </a:pPr>
            <a:r>
              <a:rPr dirty="0"/>
              <a:t>The</a:t>
            </a:r>
            <a:r>
              <a:rPr spc="-10" dirty="0"/>
              <a:t> </a:t>
            </a:r>
            <a:r>
              <a:rPr spc="-10" dirty="0">
                <a:latin typeface="Courier New"/>
                <a:cs typeface="Courier New"/>
              </a:rPr>
              <a:t>HAVING</a:t>
            </a:r>
            <a:r>
              <a:rPr spc="-1015" dirty="0">
                <a:latin typeface="Courier New"/>
                <a:cs typeface="Courier New"/>
              </a:rPr>
              <a:t> </a:t>
            </a:r>
            <a:r>
              <a:rPr dirty="0"/>
              <a:t>Clause</a:t>
            </a:r>
            <a:r>
              <a:rPr spc="-10" dirty="0"/>
              <a:t> </a:t>
            </a:r>
            <a:r>
              <a:rPr dirty="0"/>
              <a:t>with</a:t>
            </a:r>
            <a:r>
              <a:rPr spc="-70" dirty="0"/>
              <a:t> </a:t>
            </a:r>
            <a:r>
              <a:rPr spc="-10" dirty="0"/>
              <a:t>Subqueries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53211" y="1817319"/>
            <a:ext cx="6995795" cy="1109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17830" indent="-405130">
              <a:lnSpc>
                <a:spcPct val="100000"/>
              </a:lnSpc>
              <a:spcBef>
                <a:spcPts val="11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Oracle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executes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subqueries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first.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45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 Oracle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returns</a:t>
            </a:r>
            <a:r>
              <a:rPr sz="22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results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into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HAVING</a:t>
            </a:r>
            <a:endParaRPr sz="2200">
              <a:latin typeface="Courier New"/>
              <a:cs typeface="Courier New"/>
            </a:endParaRPr>
          </a:p>
          <a:p>
            <a:pPr marL="417830">
              <a:lnSpc>
                <a:spcPct val="100000"/>
              </a:lnSpc>
              <a:spcBef>
                <a:spcPts val="145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clause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of the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main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query.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1592" y="3399231"/>
            <a:ext cx="83311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SELECT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800" b="1" spc="-20" dirty="0">
                <a:latin typeface="Courier New"/>
                <a:cs typeface="Courier New"/>
              </a:rPr>
              <a:t>FROM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90901" y="3399231"/>
            <a:ext cx="35375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department_id,</a:t>
            </a:r>
            <a:r>
              <a:rPr sz="1800" b="1" spc="-16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MIN(salary)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latin typeface="Courier New"/>
                <a:cs typeface="Courier New"/>
              </a:rPr>
              <a:t>employees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61592" y="3948429"/>
            <a:ext cx="2983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GROUP</a:t>
            </a:r>
            <a:r>
              <a:rPr sz="1800" b="1" spc="-7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BY</a:t>
            </a:r>
            <a:r>
              <a:rPr sz="1800" b="1" spc="-13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department_id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61592" y="4222445"/>
            <a:ext cx="29984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228725" algn="l"/>
              </a:tabLst>
            </a:pPr>
            <a:r>
              <a:rPr sz="1800" b="1" spc="-10" dirty="0">
                <a:latin typeface="Courier New"/>
                <a:cs typeface="Courier New"/>
              </a:rPr>
              <a:t>HAVING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MIN(salary)</a:t>
            </a:r>
            <a:r>
              <a:rPr sz="1800" b="1" spc="-170" dirty="0">
                <a:latin typeface="Courier New"/>
                <a:cs typeface="Courier New"/>
              </a:rPr>
              <a:t> </a:t>
            </a:r>
            <a:r>
              <a:rPr sz="1800" b="1" spc="-50" dirty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39411" y="4774514"/>
            <a:ext cx="366902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56944" algn="l"/>
              </a:tabLst>
            </a:pPr>
            <a:r>
              <a:rPr sz="1800" b="1" spc="-20" dirty="0">
                <a:latin typeface="Courier New"/>
                <a:cs typeface="Courier New"/>
              </a:rPr>
              <a:t>FROM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employees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  <a:tabLst>
                <a:tab pos="956944" algn="l"/>
              </a:tabLst>
            </a:pPr>
            <a:r>
              <a:rPr sz="1800" b="1" spc="-10" dirty="0">
                <a:latin typeface="Courier New"/>
                <a:cs typeface="Courier New"/>
              </a:rPr>
              <a:t>WHERE</a:t>
            </a:r>
            <a:r>
              <a:rPr sz="1800" b="1" dirty="0">
                <a:latin typeface="Courier New"/>
                <a:cs typeface="Courier New"/>
              </a:rPr>
              <a:t>	department_id</a:t>
            </a:r>
            <a:r>
              <a:rPr sz="1800" b="1" spc="-13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215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50);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112519" y="4291584"/>
            <a:ext cx="6870700" cy="1106805"/>
            <a:chOff x="1112519" y="4291584"/>
            <a:chExt cx="6870700" cy="1106805"/>
          </a:xfrm>
        </p:grpSpPr>
        <p:sp>
          <p:nvSpPr>
            <p:cNvPr id="14" name="object 14"/>
            <p:cNvSpPr/>
            <p:nvPr/>
          </p:nvSpPr>
          <p:spPr>
            <a:xfrm>
              <a:off x="1121663" y="4315968"/>
              <a:ext cx="6852284" cy="1073150"/>
            </a:xfrm>
            <a:custGeom>
              <a:avLst/>
              <a:gdLst/>
              <a:ahLst/>
              <a:cxnLst/>
              <a:rect l="l" t="t" r="r" b="b"/>
              <a:pathLst>
                <a:path w="6852284" h="1073150">
                  <a:moveTo>
                    <a:pt x="3163824" y="1072768"/>
                  </a:moveTo>
                  <a:lnTo>
                    <a:pt x="6851904" y="1072768"/>
                  </a:lnTo>
                  <a:lnTo>
                    <a:pt x="6851904" y="246887"/>
                  </a:lnTo>
                  <a:lnTo>
                    <a:pt x="3163824" y="246887"/>
                  </a:lnTo>
                  <a:lnTo>
                    <a:pt x="3163824" y="1072768"/>
                  </a:lnTo>
                  <a:close/>
                </a:path>
                <a:path w="6852284" h="1073150">
                  <a:moveTo>
                    <a:pt x="0" y="267842"/>
                  </a:moveTo>
                  <a:lnTo>
                    <a:pt x="2761361" y="267842"/>
                  </a:lnTo>
                  <a:lnTo>
                    <a:pt x="2761361" y="0"/>
                  </a:lnTo>
                  <a:lnTo>
                    <a:pt x="0" y="0"/>
                  </a:lnTo>
                  <a:lnTo>
                    <a:pt x="0" y="267842"/>
                  </a:lnTo>
                  <a:close/>
                </a:path>
              </a:pathLst>
            </a:custGeom>
            <a:ln w="18288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96967" y="4361688"/>
              <a:ext cx="2700528" cy="60655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565904" y="4303776"/>
              <a:ext cx="216535" cy="137160"/>
            </a:xfrm>
            <a:custGeom>
              <a:avLst/>
              <a:gdLst/>
              <a:ahLst/>
              <a:cxnLst/>
              <a:rect l="l" t="t" r="r" b="b"/>
              <a:pathLst>
                <a:path w="216535" h="137160">
                  <a:moveTo>
                    <a:pt x="210185" y="0"/>
                  </a:moveTo>
                  <a:lnTo>
                    <a:pt x="0" y="79248"/>
                  </a:lnTo>
                  <a:lnTo>
                    <a:pt x="216281" y="137160"/>
                  </a:lnTo>
                  <a:lnTo>
                    <a:pt x="146176" y="70104"/>
                  </a:lnTo>
                  <a:lnTo>
                    <a:pt x="2101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84775" y="4349496"/>
              <a:ext cx="2700528" cy="606551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553711" y="4291584"/>
              <a:ext cx="216535" cy="137160"/>
            </a:xfrm>
            <a:custGeom>
              <a:avLst/>
              <a:gdLst/>
              <a:ahLst/>
              <a:cxnLst/>
              <a:rect l="l" t="t" r="r" b="b"/>
              <a:pathLst>
                <a:path w="216535" h="137160">
                  <a:moveTo>
                    <a:pt x="210185" y="0"/>
                  </a:moveTo>
                  <a:lnTo>
                    <a:pt x="0" y="79248"/>
                  </a:lnTo>
                  <a:lnTo>
                    <a:pt x="216280" y="137160"/>
                  </a:lnTo>
                  <a:lnTo>
                    <a:pt x="146176" y="70104"/>
                  </a:lnTo>
                  <a:lnTo>
                    <a:pt x="210185" y="0"/>
                  </a:lnTo>
                  <a:close/>
                </a:path>
              </a:pathLst>
            </a:custGeom>
            <a:solidFill>
              <a:srgbClr val="FF4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302252" y="4020915"/>
            <a:ext cx="2588260" cy="793115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441959" algn="ctr">
              <a:lnSpc>
                <a:spcPct val="100000"/>
              </a:lnSpc>
              <a:spcBef>
                <a:spcPts val="1030"/>
              </a:spcBef>
            </a:pPr>
            <a:r>
              <a:rPr sz="1600" b="1" spc="-20" dirty="0">
                <a:solidFill>
                  <a:srgbClr val="FF4F4F"/>
                </a:solidFill>
                <a:latin typeface="Arial"/>
                <a:cs typeface="Arial"/>
              </a:rPr>
              <a:t>2500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35"/>
              </a:spcBef>
            </a:pPr>
            <a:r>
              <a:rPr sz="2700" b="1" baseline="3086" dirty="0">
                <a:latin typeface="Courier New"/>
                <a:cs typeface="Courier New"/>
              </a:rPr>
              <a:t>(S</a:t>
            </a:r>
            <a:r>
              <a:rPr sz="1800" b="1" dirty="0">
                <a:latin typeface="Courier New"/>
                <a:cs typeface="Courier New"/>
              </a:rPr>
              <a:t>ELECT</a:t>
            </a:r>
            <a:r>
              <a:rPr sz="1800" b="1" spc="-18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MIN(salary)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56881" y="2118169"/>
            <a:ext cx="7513955" cy="1783714"/>
            <a:chOff x="956881" y="2118169"/>
            <a:chExt cx="7513955" cy="1783714"/>
          </a:xfrm>
        </p:grpSpPr>
        <p:sp>
          <p:nvSpPr>
            <p:cNvPr id="4" name="object 4"/>
            <p:cNvSpPr/>
            <p:nvPr/>
          </p:nvSpPr>
          <p:spPr>
            <a:xfrm>
              <a:off x="969264" y="2130552"/>
              <a:ext cx="7489190" cy="1758950"/>
            </a:xfrm>
            <a:custGeom>
              <a:avLst/>
              <a:gdLst/>
              <a:ahLst/>
              <a:cxnLst/>
              <a:rect l="l" t="t" r="r" b="b"/>
              <a:pathLst>
                <a:path w="7489190" h="1758950">
                  <a:moveTo>
                    <a:pt x="7488682" y="0"/>
                  </a:moveTo>
                  <a:lnTo>
                    <a:pt x="0" y="0"/>
                  </a:lnTo>
                  <a:lnTo>
                    <a:pt x="0" y="1758442"/>
                  </a:lnTo>
                  <a:lnTo>
                    <a:pt x="7488682" y="1758442"/>
                  </a:lnTo>
                  <a:lnTo>
                    <a:pt x="7488682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9264" y="2130552"/>
              <a:ext cx="7489190" cy="1758950"/>
            </a:xfrm>
            <a:custGeom>
              <a:avLst/>
              <a:gdLst/>
              <a:ahLst/>
              <a:cxnLst/>
              <a:rect l="l" t="t" r="r" b="b"/>
              <a:pathLst>
                <a:path w="7489190" h="1758950">
                  <a:moveTo>
                    <a:pt x="0" y="1758442"/>
                  </a:moveTo>
                  <a:lnTo>
                    <a:pt x="7488682" y="1758442"/>
                  </a:lnTo>
                  <a:lnTo>
                    <a:pt x="7488682" y="0"/>
                  </a:lnTo>
                  <a:lnTo>
                    <a:pt x="0" y="0"/>
                  </a:lnTo>
                  <a:lnTo>
                    <a:pt x="0" y="1758442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48308" y="2118436"/>
            <a:ext cx="3956050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SELECT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employee_id,</a:t>
            </a:r>
            <a:r>
              <a:rPr sz="1800" b="1" spc="-19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last_name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966469" algn="l"/>
              </a:tabLst>
            </a:pPr>
            <a:r>
              <a:rPr sz="1800" b="1" spc="-20" dirty="0">
                <a:latin typeface="Courier New"/>
                <a:cs typeface="Courier New"/>
              </a:rPr>
              <a:t>FROM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employees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969644" algn="l"/>
              </a:tabLst>
            </a:pPr>
            <a:r>
              <a:rPr sz="1800" b="1" spc="-10" dirty="0">
                <a:latin typeface="Courier New"/>
                <a:cs typeface="Courier New"/>
              </a:rPr>
              <a:t>WHERE</a:t>
            </a:r>
            <a:r>
              <a:rPr sz="1800" b="1" dirty="0">
                <a:latin typeface="Courier New"/>
                <a:cs typeface="Courier New"/>
              </a:rPr>
              <a:t>	salary</a:t>
            </a:r>
            <a:r>
              <a:rPr sz="1800" b="1" spc="-114" dirty="0">
                <a:latin typeface="Courier New"/>
                <a:cs typeface="Courier New"/>
              </a:rPr>
              <a:t> </a:t>
            </a:r>
            <a:r>
              <a:rPr sz="1800" b="1" spc="-50" dirty="0">
                <a:latin typeface="Courier New"/>
                <a:cs typeface="Courier New"/>
              </a:rPr>
              <a:t>=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34689" y="2942335"/>
            <a:ext cx="9766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860" marR="5080" indent="-13716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Courier New"/>
                <a:cs typeface="Courier New"/>
              </a:rPr>
              <a:t>(SELECT FROM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01083" y="2942335"/>
            <a:ext cx="15163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Courier New"/>
                <a:cs typeface="Courier New"/>
              </a:rPr>
              <a:t>MIN(salary) </a:t>
            </a:r>
            <a:r>
              <a:rPr sz="1800" b="1" spc="-10" dirty="0">
                <a:latin typeface="Courier New"/>
                <a:cs typeface="Courier New"/>
              </a:rPr>
              <a:t>employees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816479" y="539572"/>
            <a:ext cx="3500120" cy="8813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493395">
              <a:lnSpc>
                <a:spcPct val="100000"/>
              </a:lnSpc>
              <a:spcBef>
                <a:spcPts val="110"/>
              </a:spcBef>
            </a:pPr>
            <a:r>
              <a:rPr dirty="0"/>
              <a:t>What</a:t>
            </a:r>
            <a:r>
              <a:rPr spc="-45" dirty="0"/>
              <a:t> </a:t>
            </a:r>
            <a:r>
              <a:rPr dirty="0"/>
              <a:t>is</a:t>
            </a:r>
            <a:r>
              <a:rPr spc="-60" dirty="0"/>
              <a:t> </a:t>
            </a:r>
            <a:r>
              <a:rPr spc="-10" dirty="0"/>
              <a:t>Wrong </a:t>
            </a:r>
            <a:r>
              <a:rPr dirty="0"/>
              <a:t>with</a:t>
            </a:r>
            <a:r>
              <a:rPr spc="-45" dirty="0"/>
              <a:t> </a:t>
            </a:r>
            <a:r>
              <a:rPr dirty="0"/>
              <a:t>this</a:t>
            </a:r>
            <a:r>
              <a:rPr spc="-60" dirty="0"/>
              <a:t> </a:t>
            </a:r>
            <a:r>
              <a:rPr spc="-10" dirty="0"/>
              <a:t>Statement?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969263" y="4081271"/>
            <a:ext cx="7501255" cy="1350645"/>
            <a:chOff x="969263" y="4081271"/>
            <a:chExt cx="7501255" cy="1350645"/>
          </a:xfrm>
        </p:grpSpPr>
        <p:sp>
          <p:nvSpPr>
            <p:cNvPr id="11" name="object 11"/>
            <p:cNvSpPr/>
            <p:nvPr/>
          </p:nvSpPr>
          <p:spPr>
            <a:xfrm>
              <a:off x="981455" y="4093463"/>
              <a:ext cx="7476490" cy="1325880"/>
            </a:xfrm>
            <a:custGeom>
              <a:avLst/>
              <a:gdLst/>
              <a:ahLst/>
              <a:cxnLst/>
              <a:rect l="l" t="t" r="r" b="b"/>
              <a:pathLst>
                <a:path w="7476490" h="1325879">
                  <a:moveTo>
                    <a:pt x="7476363" y="0"/>
                  </a:moveTo>
                  <a:lnTo>
                    <a:pt x="0" y="0"/>
                  </a:lnTo>
                  <a:lnTo>
                    <a:pt x="0" y="1325880"/>
                  </a:lnTo>
                  <a:lnTo>
                    <a:pt x="7476363" y="1325880"/>
                  </a:lnTo>
                  <a:lnTo>
                    <a:pt x="7476363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81455" y="4093463"/>
              <a:ext cx="7476490" cy="1325880"/>
            </a:xfrm>
            <a:custGeom>
              <a:avLst/>
              <a:gdLst/>
              <a:ahLst/>
              <a:cxnLst/>
              <a:rect l="l" t="t" r="r" b="b"/>
              <a:pathLst>
                <a:path w="7476490" h="1325879">
                  <a:moveTo>
                    <a:pt x="0" y="1325880"/>
                  </a:moveTo>
                  <a:lnTo>
                    <a:pt x="7476363" y="1325880"/>
                  </a:lnTo>
                  <a:lnTo>
                    <a:pt x="7476363" y="0"/>
                  </a:lnTo>
                  <a:lnTo>
                    <a:pt x="0" y="0"/>
                  </a:lnTo>
                  <a:lnTo>
                    <a:pt x="0" y="132588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920239" y="2746248"/>
            <a:ext cx="4754880" cy="1112520"/>
          </a:xfrm>
          <a:custGeom>
            <a:avLst/>
            <a:gdLst/>
            <a:ahLst/>
            <a:cxnLst/>
            <a:rect l="l" t="t" r="r" b="b"/>
            <a:pathLst>
              <a:path w="4754880" h="1112520">
                <a:moveTo>
                  <a:pt x="1292352" y="1112265"/>
                </a:moveTo>
                <a:lnTo>
                  <a:pt x="4754753" y="1112265"/>
                </a:lnTo>
                <a:lnTo>
                  <a:pt x="4754753" y="222503"/>
                </a:lnTo>
                <a:lnTo>
                  <a:pt x="1292352" y="222503"/>
                </a:lnTo>
                <a:lnTo>
                  <a:pt x="1292352" y="1112265"/>
                </a:lnTo>
                <a:close/>
              </a:path>
              <a:path w="4754880" h="1112520">
                <a:moveTo>
                  <a:pt x="0" y="267842"/>
                </a:moveTo>
                <a:lnTo>
                  <a:pt x="990600" y="267842"/>
                </a:lnTo>
                <a:lnTo>
                  <a:pt x="990600" y="0"/>
                </a:lnTo>
                <a:lnTo>
                  <a:pt x="0" y="0"/>
                </a:lnTo>
                <a:lnTo>
                  <a:pt x="0" y="267842"/>
                </a:lnTo>
                <a:close/>
              </a:path>
              <a:path w="4754880" h="1112520">
                <a:moveTo>
                  <a:pt x="1420368" y="1060195"/>
                </a:moveTo>
                <a:lnTo>
                  <a:pt x="4550410" y="1060195"/>
                </a:lnTo>
                <a:lnTo>
                  <a:pt x="4550410" y="789431"/>
                </a:lnTo>
                <a:lnTo>
                  <a:pt x="1420368" y="789431"/>
                </a:lnTo>
                <a:lnTo>
                  <a:pt x="1420368" y="1060195"/>
                </a:lnTo>
                <a:close/>
              </a:path>
            </a:pathLst>
          </a:custGeom>
          <a:ln w="18288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371850" y="3490671"/>
            <a:ext cx="327215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GROUP</a:t>
            </a:r>
            <a:r>
              <a:rPr sz="1800" b="1" spc="-8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BY</a:t>
            </a:r>
            <a:r>
              <a:rPr sz="1800" b="1" spc="-7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department_id);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81455" y="4093464"/>
            <a:ext cx="7476490" cy="1325880"/>
          </a:xfrm>
          <a:prstGeom prst="rect">
            <a:avLst/>
          </a:prstGeom>
        </p:spPr>
        <p:txBody>
          <a:bodyPr vert="horz" wrap="square" lIns="0" tIns="206375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1625"/>
              </a:spcBef>
            </a:pPr>
            <a:r>
              <a:rPr sz="1800" b="1" dirty="0">
                <a:latin typeface="Courier New"/>
                <a:cs typeface="Courier New"/>
              </a:rPr>
              <a:t>ERROR</a:t>
            </a:r>
            <a:r>
              <a:rPr sz="1800" b="1" spc="-7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at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line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spc="-25" dirty="0">
                <a:latin typeface="Courier New"/>
                <a:cs typeface="Courier New"/>
              </a:rPr>
              <a:t>4:</a:t>
            </a:r>
            <a:endParaRPr sz="1800">
              <a:latin typeface="Courier New"/>
              <a:cs typeface="Courier New"/>
            </a:endParaRPr>
          </a:p>
          <a:p>
            <a:pPr marL="106680">
              <a:lnSpc>
                <a:spcPct val="100000"/>
              </a:lnSpc>
            </a:pPr>
            <a:r>
              <a:rPr sz="1800" b="1" spc="-20" dirty="0">
                <a:latin typeface="Courier New"/>
                <a:cs typeface="Courier New"/>
              </a:rPr>
              <a:t>ORA-</a:t>
            </a:r>
            <a:r>
              <a:rPr sz="1800" b="1" dirty="0">
                <a:latin typeface="Courier New"/>
                <a:cs typeface="Courier New"/>
              </a:rPr>
              <a:t>01427: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spc="-25" dirty="0">
                <a:latin typeface="Courier New"/>
                <a:cs typeface="Courier New"/>
              </a:rPr>
              <a:t>single-</a:t>
            </a:r>
            <a:r>
              <a:rPr sz="1800" b="1" dirty="0">
                <a:latin typeface="Courier New"/>
                <a:cs typeface="Courier New"/>
              </a:rPr>
              <a:t>row</a:t>
            </a:r>
            <a:r>
              <a:rPr sz="1800" b="1" spc="-7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subquery</a:t>
            </a:r>
            <a:r>
              <a:rPr sz="1800" b="1" spc="-7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returns</a:t>
            </a:r>
            <a:r>
              <a:rPr sz="1800" b="1" spc="-7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more</a:t>
            </a:r>
            <a:r>
              <a:rPr sz="1800" b="1" spc="-70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than</a:t>
            </a:r>
            <a:endParaRPr sz="1800">
              <a:latin typeface="Courier New"/>
              <a:cs typeface="Courier New"/>
            </a:endParaRPr>
          </a:p>
          <a:p>
            <a:pPr marL="10668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one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25" dirty="0">
                <a:latin typeface="Courier New"/>
                <a:cs typeface="Courier New"/>
              </a:rPr>
              <a:t>row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91564" y="5533745"/>
            <a:ext cx="69018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5" baseline="2314" dirty="0">
                <a:solidFill>
                  <a:srgbClr val="FF3300"/>
                </a:solidFill>
                <a:latin typeface="Arial"/>
                <a:cs typeface="Arial"/>
              </a:rPr>
              <a:t>Single</a:t>
            </a:r>
            <a:r>
              <a:rPr sz="3600" b="1" spc="-15" baseline="1157" dirty="0">
                <a:solidFill>
                  <a:srgbClr val="FF3300"/>
                </a:solidFill>
                <a:latin typeface="Arial"/>
                <a:cs typeface="Arial"/>
              </a:rPr>
              <a:t>-</a:t>
            </a:r>
            <a:r>
              <a:rPr sz="3600" b="1" baseline="1157" dirty="0">
                <a:solidFill>
                  <a:srgbClr val="FF3300"/>
                </a:solidFill>
                <a:latin typeface="Arial"/>
                <a:cs typeface="Arial"/>
              </a:rPr>
              <a:t>row</a:t>
            </a:r>
            <a:r>
              <a:rPr sz="3600" b="1" spc="-127" baseline="1157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3600" b="1" baseline="1157" dirty="0">
                <a:solidFill>
                  <a:srgbClr val="FF3300"/>
                </a:solidFill>
                <a:latin typeface="Arial"/>
                <a:cs typeface="Arial"/>
              </a:rPr>
              <a:t>operator</a:t>
            </a:r>
            <a:r>
              <a:rPr sz="3600" b="1" spc="-52" baseline="1157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3300"/>
                </a:solidFill>
                <a:latin typeface="Arial"/>
                <a:cs typeface="Arial"/>
              </a:rPr>
              <a:t>with</a:t>
            </a:r>
            <a:r>
              <a:rPr sz="2400" b="1" spc="-9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3300"/>
                </a:solidFill>
                <a:latin typeface="Arial"/>
                <a:cs typeface="Arial"/>
              </a:rPr>
              <a:t>multiple-</a:t>
            </a:r>
            <a:r>
              <a:rPr sz="2400" b="1" spc="-20" dirty="0">
                <a:solidFill>
                  <a:srgbClr val="FF3300"/>
                </a:solidFill>
                <a:latin typeface="Arial"/>
                <a:cs typeface="Arial"/>
              </a:rPr>
              <a:t>row</a:t>
            </a:r>
            <a:r>
              <a:rPr sz="2400" b="1" spc="-13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3300"/>
                </a:solidFill>
                <a:latin typeface="Arial"/>
                <a:cs typeface="Arial"/>
              </a:rPr>
              <a:t>subquery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69073" y="2118169"/>
            <a:ext cx="7522845" cy="1823085"/>
            <a:chOff x="969073" y="2118169"/>
            <a:chExt cx="7522845" cy="1823085"/>
          </a:xfrm>
        </p:grpSpPr>
        <p:sp>
          <p:nvSpPr>
            <p:cNvPr id="4" name="object 4"/>
            <p:cNvSpPr/>
            <p:nvPr/>
          </p:nvSpPr>
          <p:spPr>
            <a:xfrm>
              <a:off x="981456" y="2130552"/>
              <a:ext cx="7498080" cy="1798320"/>
            </a:xfrm>
            <a:custGeom>
              <a:avLst/>
              <a:gdLst/>
              <a:ahLst/>
              <a:cxnLst/>
              <a:rect l="l" t="t" r="r" b="b"/>
              <a:pathLst>
                <a:path w="7498080" h="1798320">
                  <a:moveTo>
                    <a:pt x="7498080" y="0"/>
                  </a:moveTo>
                  <a:lnTo>
                    <a:pt x="0" y="0"/>
                  </a:lnTo>
                  <a:lnTo>
                    <a:pt x="0" y="1798320"/>
                  </a:lnTo>
                  <a:lnTo>
                    <a:pt x="7498080" y="1798320"/>
                  </a:lnTo>
                  <a:lnTo>
                    <a:pt x="749808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81456" y="2130552"/>
              <a:ext cx="7498080" cy="1798320"/>
            </a:xfrm>
            <a:custGeom>
              <a:avLst/>
              <a:gdLst/>
              <a:ahLst/>
              <a:cxnLst/>
              <a:rect l="l" t="t" r="r" b="b"/>
              <a:pathLst>
                <a:path w="7498080" h="1798320">
                  <a:moveTo>
                    <a:pt x="0" y="1798320"/>
                  </a:moveTo>
                  <a:lnTo>
                    <a:pt x="7498080" y="1798320"/>
                  </a:lnTo>
                  <a:lnTo>
                    <a:pt x="7498080" y="0"/>
                  </a:lnTo>
                  <a:lnTo>
                    <a:pt x="0" y="0"/>
                  </a:lnTo>
                  <a:lnTo>
                    <a:pt x="0" y="179832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808355">
              <a:lnSpc>
                <a:spcPct val="100000"/>
              </a:lnSpc>
              <a:spcBef>
                <a:spcPts val="110"/>
              </a:spcBef>
            </a:pPr>
            <a:r>
              <a:rPr dirty="0"/>
              <a:t>Will</a:t>
            </a:r>
            <a:r>
              <a:rPr spc="-95" dirty="0"/>
              <a:t> </a:t>
            </a:r>
            <a:r>
              <a:rPr dirty="0"/>
              <a:t>this</a:t>
            </a:r>
            <a:r>
              <a:rPr spc="-60" dirty="0"/>
              <a:t> </a:t>
            </a:r>
            <a:r>
              <a:rPr dirty="0"/>
              <a:t>Statement</a:t>
            </a:r>
            <a:r>
              <a:rPr spc="-65" dirty="0"/>
              <a:t> </a:t>
            </a:r>
            <a:r>
              <a:rPr dirty="0"/>
              <a:t>Return</a:t>
            </a:r>
            <a:r>
              <a:rPr spc="10" dirty="0"/>
              <a:t> </a:t>
            </a:r>
            <a:r>
              <a:rPr spc="-10" dirty="0"/>
              <a:t>Rows?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969263" y="4325111"/>
            <a:ext cx="7522845" cy="436245"/>
            <a:chOff x="969263" y="4325111"/>
            <a:chExt cx="7522845" cy="436245"/>
          </a:xfrm>
        </p:grpSpPr>
        <p:sp>
          <p:nvSpPr>
            <p:cNvPr id="8" name="object 8"/>
            <p:cNvSpPr/>
            <p:nvPr/>
          </p:nvSpPr>
          <p:spPr>
            <a:xfrm>
              <a:off x="981455" y="4337303"/>
              <a:ext cx="7498080" cy="411480"/>
            </a:xfrm>
            <a:custGeom>
              <a:avLst/>
              <a:gdLst/>
              <a:ahLst/>
              <a:cxnLst/>
              <a:rect l="l" t="t" r="r" b="b"/>
              <a:pathLst>
                <a:path w="7498080" h="411479">
                  <a:moveTo>
                    <a:pt x="7498080" y="0"/>
                  </a:moveTo>
                  <a:lnTo>
                    <a:pt x="0" y="0"/>
                  </a:lnTo>
                  <a:lnTo>
                    <a:pt x="0" y="411480"/>
                  </a:lnTo>
                  <a:lnTo>
                    <a:pt x="7498080" y="411480"/>
                  </a:lnTo>
                  <a:lnTo>
                    <a:pt x="749808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81455" y="4337303"/>
              <a:ext cx="7498080" cy="411480"/>
            </a:xfrm>
            <a:custGeom>
              <a:avLst/>
              <a:gdLst/>
              <a:ahLst/>
              <a:cxnLst/>
              <a:rect l="l" t="t" r="r" b="b"/>
              <a:pathLst>
                <a:path w="7498080" h="411479">
                  <a:moveTo>
                    <a:pt x="0" y="411480"/>
                  </a:moveTo>
                  <a:lnTo>
                    <a:pt x="7498080" y="411480"/>
                  </a:lnTo>
                  <a:lnTo>
                    <a:pt x="7498080" y="0"/>
                  </a:lnTo>
                  <a:lnTo>
                    <a:pt x="0" y="0"/>
                  </a:lnTo>
                  <a:lnTo>
                    <a:pt x="0" y="41148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61008" y="2139772"/>
            <a:ext cx="408686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SELECT</a:t>
            </a:r>
            <a:r>
              <a:rPr sz="1800" b="1" spc="-9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last_name,</a:t>
            </a:r>
            <a:r>
              <a:rPr sz="1800" b="1" spc="-18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job_id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  <a:tabLst>
                <a:tab pos="953769" algn="l"/>
              </a:tabLst>
            </a:pPr>
            <a:r>
              <a:rPr sz="1800" b="1" spc="-20" dirty="0">
                <a:latin typeface="Courier New"/>
                <a:cs typeface="Courier New"/>
              </a:rPr>
              <a:t>FROM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employees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tabLst>
                <a:tab pos="956944" algn="l"/>
              </a:tabLst>
            </a:pPr>
            <a:r>
              <a:rPr sz="1800" b="1" spc="-10" dirty="0">
                <a:latin typeface="Courier New"/>
                <a:cs typeface="Courier New"/>
              </a:rPr>
              <a:t>WHERE</a:t>
            </a:r>
            <a:r>
              <a:rPr sz="1800" b="1" dirty="0">
                <a:latin typeface="Courier New"/>
                <a:cs typeface="Courier New"/>
              </a:rPr>
              <a:t>	job_id</a:t>
            </a:r>
            <a:r>
              <a:rPr sz="1800" b="1" spc="-114" dirty="0">
                <a:latin typeface="Courier New"/>
                <a:cs typeface="Courier New"/>
              </a:rPr>
              <a:t> </a:t>
            </a:r>
            <a:r>
              <a:rPr sz="1800" b="1" spc="-50" dirty="0">
                <a:latin typeface="Courier New"/>
                <a:cs typeface="Courier New"/>
              </a:rPr>
              <a:t>=</a:t>
            </a:r>
            <a:endParaRPr sz="1800">
              <a:latin typeface="Courier New"/>
              <a:cs typeface="Courier New"/>
            </a:endParaRPr>
          </a:p>
          <a:p>
            <a:pPr marL="2186305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(SELECT</a:t>
            </a:r>
            <a:r>
              <a:rPr sz="1800" b="1" spc="-21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job_id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84550" y="3237991"/>
            <a:ext cx="6927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Courier New"/>
                <a:cs typeface="Courier New"/>
              </a:rPr>
              <a:t>FROM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WHERE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39463" y="3237991"/>
            <a:ext cx="27114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employees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last_name</a:t>
            </a:r>
            <a:r>
              <a:rPr sz="1800" b="1" spc="-9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21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'Haas');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81455" y="4337303"/>
            <a:ext cx="7498080" cy="411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110"/>
              </a:spcBef>
            </a:pPr>
            <a:r>
              <a:rPr sz="1800" b="1" dirty="0">
                <a:latin typeface="Courier New"/>
                <a:cs typeface="Courier New"/>
              </a:rPr>
              <a:t>no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rows</a:t>
            </a:r>
            <a:r>
              <a:rPr sz="1800" b="1" spc="-5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selected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57069" y="4951857"/>
            <a:ext cx="4029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3300"/>
                </a:solidFill>
                <a:latin typeface="Arial"/>
                <a:cs typeface="Arial"/>
              </a:rPr>
              <a:t>Subquery</a:t>
            </a:r>
            <a:r>
              <a:rPr sz="2400" b="1" spc="-7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3600" b="1" baseline="1157" dirty="0">
                <a:solidFill>
                  <a:srgbClr val="FF3300"/>
                </a:solidFill>
                <a:latin typeface="Arial"/>
                <a:cs typeface="Arial"/>
              </a:rPr>
              <a:t>returns</a:t>
            </a:r>
            <a:r>
              <a:rPr sz="3600" b="1" spc="-97" baseline="1157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3600" b="1" baseline="2314" dirty="0">
                <a:solidFill>
                  <a:srgbClr val="FF3300"/>
                </a:solidFill>
                <a:latin typeface="Arial"/>
                <a:cs typeface="Arial"/>
              </a:rPr>
              <a:t>no</a:t>
            </a:r>
            <a:r>
              <a:rPr sz="3600" b="1" spc="-202" baseline="2314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3600" b="1" spc="-15" baseline="2314" dirty="0">
                <a:solidFill>
                  <a:srgbClr val="FF3300"/>
                </a:solidFill>
                <a:latin typeface="Arial"/>
                <a:cs typeface="Arial"/>
              </a:rPr>
              <a:t>values</a:t>
            </a:r>
            <a:endParaRPr sz="3600" baseline="2314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200400" y="3017520"/>
            <a:ext cx="3733800" cy="841375"/>
          </a:xfrm>
          <a:custGeom>
            <a:avLst/>
            <a:gdLst/>
            <a:ahLst/>
            <a:cxnLst/>
            <a:rect l="l" t="t" r="r" b="b"/>
            <a:pathLst>
              <a:path w="3733800" h="841375">
                <a:moveTo>
                  <a:pt x="0" y="841120"/>
                </a:moveTo>
                <a:lnTo>
                  <a:pt x="3733800" y="841120"/>
                </a:lnTo>
                <a:lnTo>
                  <a:pt x="3733800" y="0"/>
                </a:lnTo>
                <a:lnTo>
                  <a:pt x="0" y="0"/>
                </a:lnTo>
                <a:lnTo>
                  <a:pt x="0" y="841120"/>
                </a:lnTo>
                <a:close/>
              </a:path>
            </a:pathLst>
          </a:custGeom>
          <a:ln w="18288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530985">
              <a:lnSpc>
                <a:spcPct val="100000"/>
              </a:lnSpc>
              <a:spcBef>
                <a:spcPts val="110"/>
              </a:spcBef>
            </a:pPr>
            <a:r>
              <a:rPr dirty="0"/>
              <a:t>Multiple-Row</a:t>
            </a:r>
            <a:r>
              <a:rPr spc="-140" dirty="0"/>
              <a:t> </a:t>
            </a:r>
            <a:r>
              <a:rPr spc="-10" dirty="0"/>
              <a:t>Subqueries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319593" y="2810065"/>
            <a:ext cx="1966595" cy="2654935"/>
            <a:chOff x="1319593" y="2810065"/>
            <a:chExt cx="1966595" cy="2654935"/>
          </a:xfrm>
        </p:grpSpPr>
        <p:sp>
          <p:nvSpPr>
            <p:cNvPr id="5" name="object 5"/>
            <p:cNvSpPr/>
            <p:nvPr/>
          </p:nvSpPr>
          <p:spPr>
            <a:xfrm>
              <a:off x="1331976" y="2822447"/>
              <a:ext cx="1917064" cy="2630805"/>
            </a:xfrm>
            <a:custGeom>
              <a:avLst/>
              <a:gdLst/>
              <a:ahLst/>
              <a:cxnLst/>
              <a:rect l="l" t="t" r="r" b="b"/>
              <a:pathLst>
                <a:path w="1917064" h="2630804">
                  <a:moveTo>
                    <a:pt x="1916671" y="435864"/>
                  </a:moveTo>
                  <a:lnTo>
                    <a:pt x="0" y="435864"/>
                  </a:lnTo>
                  <a:lnTo>
                    <a:pt x="0" y="2630424"/>
                  </a:lnTo>
                  <a:lnTo>
                    <a:pt x="1916671" y="2630424"/>
                  </a:lnTo>
                  <a:lnTo>
                    <a:pt x="1916671" y="435864"/>
                  </a:lnTo>
                  <a:close/>
                </a:path>
                <a:path w="1917064" h="2630804">
                  <a:moveTo>
                    <a:pt x="1916671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1916671" y="381000"/>
                  </a:lnTo>
                  <a:lnTo>
                    <a:pt x="1916671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31975" y="2822447"/>
              <a:ext cx="1941830" cy="2630170"/>
            </a:xfrm>
            <a:custGeom>
              <a:avLst/>
              <a:gdLst/>
              <a:ahLst/>
              <a:cxnLst/>
              <a:rect l="l" t="t" r="r" b="b"/>
              <a:pathLst>
                <a:path w="1941829" h="2630170">
                  <a:moveTo>
                    <a:pt x="0" y="2630042"/>
                  </a:moveTo>
                  <a:lnTo>
                    <a:pt x="1941322" y="2630042"/>
                  </a:lnTo>
                  <a:lnTo>
                    <a:pt x="1941322" y="0"/>
                  </a:lnTo>
                  <a:lnTo>
                    <a:pt x="0" y="0"/>
                  </a:lnTo>
                  <a:lnTo>
                    <a:pt x="0" y="2630042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20291" y="3356864"/>
            <a:ext cx="281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Courier New"/>
                <a:cs typeface="Courier New"/>
              </a:rPr>
              <a:t>IN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47723" y="3844797"/>
            <a:ext cx="424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Courier New"/>
                <a:cs typeface="Courier New"/>
              </a:rPr>
              <a:t>ANY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47723" y="4835474"/>
            <a:ext cx="4241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Courier New"/>
                <a:cs typeface="Courier New"/>
              </a:rPr>
              <a:t>ALL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236785" y="2810065"/>
            <a:ext cx="4767580" cy="2654935"/>
            <a:chOff x="3236785" y="2810065"/>
            <a:chExt cx="4767580" cy="2654935"/>
          </a:xfrm>
        </p:grpSpPr>
        <p:sp>
          <p:nvSpPr>
            <p:cNvPr id="11" name="object 11"/>
            <p:cNvSpPr/>
            <p:nvPr/>
          </p:nvSpPr>
          <p:spPr>
            <a:xfrm>
              <a:off x="3249168" y="2822447"/>
              <a:ext cx="4742815" cy="2630805"/>
            </a:xfrm>
            <a:custGeom>
              <a:avLst/>
              <a:gdLst/>
              <a:ahLst/>
              <a:cxnLst/>
              <a:rect l="l" t="t" r="r" b="b"/>
              <a:pathLst>
                <a:path w="4742815" h="2630804">
                  <a:moveTo>
                    <a:pt x="4742561" y="435864"/>
                  </a:moveTo>
                  <a:lnTo>
                    <a:pt x="0" y="435864"/>
                  </a:lnTo>
                  <a:lnTo>
                    <a:pt x="0" y="2630424"/>
                  </a:lnTo>
                  <a:lnTo>
                    <a:pt x="4742561" y="2630424"/>
                  </a:lnTo>
                  <a:lnTo>
                    <a:pt x="4742561" y="435864"/>
                  </a:lnTo>
                  <a:close/>
                </a:path>
                <a:path w="4742815" h="2630804">
                  <a:moveTo>
                    <a:pt x="4742561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4742561" y="381000"/>
                  </a:lnTo>
                  <a:lnTo>
                    <a:pt x="4742561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49168" y="2822447"/>
              <a:ext cx="4742815" cy="2630170"/>
            </a:xfrm>
            <a:custGeom>
              <a:avLst/>
              <a:gdLst/>
              <a:ahLst/>
              <a:cxnLst/>
              <a:rect l="l" t="t" r="r" b="b"/>
              <a:pathLst>
                <a:path w="4742815" h="2630170">
                  <a:moveTo>
                    <a:pt x="0" y="2630042"/>
                  </a:moveTo>
                  <a:lnTo>
                    <a:pt x="4742560" y="2630042"/>
                  </a:lnTo>
                  <a:lnTo>
                    <a:pt x="4742560" y="0"/>
                  </a:lnTo>
                  <a:lnTo>
                    <a:pt x="0" y="0"/>
                  </a:lnTo>
                  <a:lnTo>
                    <a:pt x="0" y="2630042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53211" y="1798932"/>
            <a:ext cx="5713730" cy="139827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417830" indent="-405130">
              <a:lnSpc>
                <a:spcPct val="100000"/>
              </a:lnSpc>
              <a:spcBef>
                <a:spcPts val="254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Return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than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row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79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multiple-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row</a:t>
            </a:r>
            <a:r>
              <a:rPr sz="22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comparison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operators</a:t>
            </a:r>
            <a:endParaRPr sz="2200">
              <a:latin typeface="Arial"/>
              <a:cs typeface="Arial"/>
            </a:endParaRPr>
          </a:p>
          <a:p>
            <a:pPr marL="481965">
              <a:lnSpc>
                <a:spcPct val="100000"/>
              </a:lnSpc>
              <a:spcBef>
                <a:spcPts val="2415"/>
              </a:spcBef>
              <a:tabLst>
                <a:tab pos="2399665" algn="l"/>
              </a:tabLst>
            </a:pPr>
            <a:r>
              <a:rPr sz="1800" b="1" spc="-10" dirty="0">
                <a:latin typeface="Arial"/>
                <a:cs typeface="Arial"/>
              </a:rPr>
              <a:t>Operator</a:t>
            </a:r>
            <a:r>
              <a:rPr sz="1800" b="1" dirty="0">
                <a:latin typeface="Arial"/>
                <a:cs typeface="Arial"/>
              </a:rPr>
              <a:t>	</a:t>
            </a:r>
            <a:r>
              <a:rPr sz="1800" b="1" spc="-10" dirty="0">
                <a:latin typeface="Arial"/>
                <a:cs typeface="Arial"/>
              </a:rPr>
              <a:t>Meaning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54070" y="3396183"/>
            <a:ext cx="33813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Equal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to any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member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 the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list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54070" y="3805551"/>
            <a:ext cx="4455795" cy="6838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30"/>
              </a:spcBef>
            </a:pPr>
            <a:r>
              <a:rPr sz="1800" b="1" dirty="0">
                <a:latin typeface="Arial"/>
                <a:cs typeface="Arial"/>
              </a:rPr>
              <a:t>Compare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value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to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each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value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returned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by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30"/>
              </a:spcBef>
            </a:pP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subquery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54070" y="4631308"/>
            <a:ext cx="4217670" cy="684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201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Compare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value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to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every</a:t>
            </a:r>
            <a:r>
              <a:rPr sz="1800" b="1" spc="-10" dirty="0">
                <a:latin typeface="Arial"/>
                <a:cs typeface="Arial"/>
              </a:rPr>
              <a:t> value</a:t>
            </a:r>
            <a:r>
              <a:rPr sz="1800" b="1" spc="-114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returned </a:t>
            </a:r>
            <a:r>
              <a:rPr sz="1800" b="1" dirty="0">
                <a:latin typeface="Arial"/>
                <a:cs typeface="Arial"/>
              </a:rPr>
              <a:t>by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subquery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338072" y="3203448"/>
            <a:ext cx="6647815" cy="1454150"/>
            <a:chOff x="1338072" y="3203448"/>
            <a:chExt cx="6647815" cy="1454150"/>
          </a:xfrm>
        </p:grpSpPr>
        <p:sp>
          <p:nvSpPr>
            <p:cNvPr id="18" name="object 18"/>
            <p:cNvSpPr/>
            <p:nvPr/>
          </p:nvSpPr>
          <p:spPr>
            <a:xfrm>
              <a:off x="1338072" y="3230880"/>
              <a:ext cx="6647815" cy="0"/>
            </a:xfrm>
            <a:custGeom>
              <a:avLst/>
              <a:gdLst/>
              <a:ahLst/>
              <a:cxnLst/>
              <a:rect l="l" t="t" r="r" b="b"/>
              <a:pathLst>
                <a:path w="6647815">
                  <a:moveTo>
                    <a:pt x="0" y="0"/>
                  </a:moveTo>
                  <a:lnTo>
                    <a:pt x="6647560" y="0"/>
                  </a:lnTo>
                </a:path>
              </a:pathLst>
            </a:custGeom>
            <a:ln w="548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38072" y="3730752"/>
              <a:ext cx="6641465" cy="914400"/>
            </a:xfrm>
            <a:custGeom>
              <a:avLst/>
              <a:gdLst/>
              <a:ahLst/>
              <a:cxnLst/>
              <a:rect l="l" t="t" r="r" b="b"/>
              <a:pathLst>
                <a:path w="6641465" h="914400">
                  <a:moveTo>
                    <a:pt x="0" y="0"/>
                  </a:moveTo>
                  <a:lnTo>
                    <a:pt x="6641083" y="0"/>
                  </a:lnTo>
                </a:path>
                <a:path w="6641465" h="914400">
                  <a:moveTo>
                    <a:pt x="0" y="914400"/>
                  </a:moveTo>
                  <a:lnTo>
                    <a:pt x="6641083" y="914400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250825"/>
            <a:ext cx="7964487" cy="635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27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61809" y="1843849"/>
            <a:ext cx="7242175" cy="2121535"/>
            <a:chOff x="761809" y="1843849"/>
            <a:chExt cx="7242175" cy="2121535"/>
          </a:xfrm>
        </p:grpSpPr>
        <p:sp>
          <p:nvSpPr>
            <p:cNvPr id="4" name="object 4"/>
            <p:cNvSpPr/>
            <p:nvPr/>
          </p:nvSpPr>
          <p:spPr>
            <a:xfrm>
              <a:off x="774192" y="1856231"/>
              <a:ext cx="7217409" cy="2096770"/>
            </a:xfrm>
            <a:custGeom>
              <a:avLst/>
              <a:gdLst/>
              <a:ahLst/>
              <a:cxnLst/>
              <a:rect l="l" t="t" r="r" b="b"/>
              <a:pathLst>
                <a:path w="7217409" h="2096770">
                  <a:moveTo>
                    <a:pt x="7217283" y="0"/>
                  </a:moveTo>
                  <a:lnTo>
                    <a:pt x="0" y="0"/>
                  </a:lnTo>
                  <a:lnTo>
                    <a:pt x="0" y="2096643"/>
                  </a:lnTo>
                  <a:lnTo>
                    <a:pt x="7217283" y="2096643"/>
                  </a:lnTo>
                  <a:lnTo>
                    <a:pt x="7217283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4192" y="1856231"/>
              <a:ext cx="7217409" cy="2096770"/>
            </a:xfrm>
            <a:custGeom>
              <a:avLst/>
              <a:gdLst/>
              <a:ahLst/>
              <a:cxnLst/>
              <a:rect l="l" t="t" r="r" b="b"/>
              <a:pathLst>
                <a:path w="7217409" h="2096770">
                  <a:moveTo>
                    <a:pt x="0" y="2096643"/>
                  </a:moveTo>
                  <a:lnTo>
                    <a:pt x="7217283" y="2096643"/>
                  </a:lnTo>
                  <a:lnTo>
                    <a:pt x="7217283" y="0"/>
                  </a:lnTo>
                  <a:lnTo>
                    <a:pt x="0" y="0"/>
                  </a:lnTo>
                  <a:lnTo>
                    <a:pt x="0" y="2096643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21738" y="458152"/>
            <a:ext cx="4681220" cy="935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53060">
              <a:lnSpc>
                <a:spcPct val="106500"/>
              </a:lnSpc>
              <a:spcBef>
                <a:spcPts val="100"/>
              </a:spcBef>
            </a:pPr>
            <a:r>
              <a:rPr dirty="0"/>
              <a:t>Using</a:t>
            </a:r>
            <a:r>
              <a:rPr spc="-25" dirty="0"/>
              <a:t> </a:t>
            </a:r>
            <a:r>
              <a:rPr dirty="0"/>
              <a:t>the</a:t>
            </a:r>
            <a:r>
              <a:rPr spc="5" dirty="0"/>
              <a:t> </a:t>
            </a:r>
            <a:r>
              <a:rPr dirty="0">
                <a:latin typeface="Courier New"/>
                <a:cs typeface="Courier New"/>
              </a:rPr>
              <a:t>ANY</a:t>
            </a:r>
            <a:r>
              <a:rPr spc="-105" dirty="0">
                <a:latin typeface="Courier New"/>
                <a:cs typeface="Courier New"/>
              </a:rPr>
              <a:t> </a:t>
            </a:r>
            <a:r>
              <a:rPr spc="-10" dirty="0"/>
              <a:t>Operator </a:t>
            </a:r>
            <a:r>
              <a:rPr dirty="0"/>
              <a:t>in</a:t>
            </a:r>
            <a:r>
              <a:rPr spc="-55" dirty="0"/>
              <a:t> </a:t>
            </a:r>
            <a:r>
              <a:rPr dirty="0"/>
              <a:t>Multiple-Row</a:t>
            </a:r>
            <a:r>
              <a:rPr spc="-150" dirty="0"/>
              <a:t> </a:t>
            </a:r>
            <a:r>
              <a:rPr spc="-10" dirty="0"/>
              <a:t>Subqueries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536950" y="2265426"/>
            <a:ext cx="11836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4F4F"/>
                </a:solidFill>
                <a:latin typeface="Arial"/>
                <a:cs typeface="Arial"/>
              </a:rPr>
              <a:t>9000,</a:t>
            </a:r>
            <a:r>
              <a:rPr sz="1200" b="1" spc="-55" dirty="0">
                <a:solidFill>
                  <a:srgbClr val="FF4F4F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4F4F"/>
                </a:solidFill>
                <a:latin typeface="Arial"/>
                <a:cs typeface="Arial"/>
              </a:rPr>
              <a:t>6000,</a:t>
            </a:r>
            <a:r>
              <a:rPr sz="1200" b="1" spc="-85" dirty="0">
                <a:solidFill>
                  <a:srgbClr val="FF4F4F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FF4F4F"/>
                </a:solidFill>
                <a:latin typeface="Arial"/>
                <a:cs typeface="Arial"/>
              </a:rPr>
              <a:t>4200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84447" y="2776727"/>
            <a:ext cx="3718560" cy="841375"/>
          </a:xfrm>
          <a:custGeom>
            <a:avLst/>
            <a:gdLst/>
            <a:ahLst/>
            <a:cxnLst/>
            <a:rect l="l" t="t" r="r" b="b"/>
            <a:pathLst>
              <a:path w="3718559" h="841375">
                <a:moveTo>
                  <a:pt x="0" y="841121"/>
                </a:moveTo>
                <a:lnTo>
                  <a:pt x="3718559" y="841121"/>
                </a:lnTo>
                <a:lnTo>
                  <a:pt x="3718559" y="0"/>
                </a:lnTo>
                <a:lnTo>
                  <a:pt x="0" y="0"/>
                </a:lnTo>
                <a:lnTo>
                  <a:pt x="0" y="841121"/>
                </a:lnTo>
                <a:close/>
              </a:path>
            </a:pathLst>
          </a:custGeom>
          <a:ln w="18288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4191" y="4151376"/>
            <a:ext cx="7293864" cy="133197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41552" y="1880996"/>
            <a:ext cx="6096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SELECT</a:t>
            </a:r>
            <a:r>
              <a:rPr sz="1800" b="1" spc="-17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employee_id,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last_name,</a:t>
            </a:r>
            <a:r>
              <a:rPr sz="1800" b="1" spc="-17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job_id,</a:t>
            </a:r>
            <a:r>
              <a:rPr sz="1800" b="1" spc="-24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salary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1552" y="2155012"/>
            <a:ext cx="69596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Courier New"/>
                <a:cs typeface="Courier New"/>
              </a:rPr>
              <a:t>FROM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latin typeface="Courier New"/>
                <a:cs typeface="Courier New"/>
              </a:rPr>
              <a:t>WHERE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97050" y="2155012"/>
            <a:ext cx="124079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employees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ourier New"/>
                <a:cs typeface="Courier New"/>
              </a:rPr>
              <a:t>salary</a:t>
            </a:r>
            <a:r>
              <a:rPr sz="1800" b="1" spc="-70" dirty="0">
                <a:latin typeface="Courier New"/>
                <a:cs typeface="Courier New"/>
              </a:rPr>
              <a:t> </a:t>
            </a:r>
            <a:r>
              <a:rPr sz="1800" b="1" spc="-50" dirty="0">
                <a:latin typeface="Courier New"/>
                <a:cs typeface="Courier New"/>
              </a:rPr>
              <a:t>&lt;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53511" y="2505455"/>
            <a:ext cx="527050" cy="271145"/>
          </a:xfrm>
          <a:prstGeom prst="rect">
            <a:avLst/>
          </a:prstGeom>
          <a:solidFill>
            <a:srgbClr val="FFFFCC"/>
          </a:solidFill>
          <a:ln w="18288">
            <a:solidFill>
              <a:srgbClr val="FF3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975">
              <a:lnSpc>
                <a:spcPts val="1664"/>
              </a:lnSpc>
            </a:pPr>
            <a:r>
              <a:rPr sz="1800" b="1" spc="-25" dirty="0">
                <a:latin typeface="Courier New"/>
                <a:cs typeface="Courier New"/>
              </a:rPr>
              <a:t>ANY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1552" y="3527247"/>
            <a:ext cx="4241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Courier New"/>
                <a:cs typeface="Courier New"/>
              </a:rPr>
              <a:t>AND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75939" y="2718003"/>
            <a:ext cx="2326005" cy="56070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33985" marR="5080" indent="-134620">
              <a:lnSpc>
                <a:spcPts val="2050"/>
              </a:lnSpc>
              <a:spcBef>
                <a:spcPts val="260"/>
              </a:spcBef>
              <a:tabLst>
                <a:tab pos="1090930" algn="l"/>
              </a:tabLst>
            </a:pPr>
            <a:r>
              <a:rPr sz="2700" b="1" baseline="3086" dirty="0">
                <a:latin typeface="Courier New"/>
                <a:cs typeface="Courier New"/>
              </a:rPr>
              <a:t>(</a:t>
            </a:r>
            <a:r>
              <a:rPr sz="1800" b="1" dirty="0">
                <a:latin typeface="Courier New"/>
                <a:cs typeface="Courier New"/>
              </a:rPr>
              <a:t>SELECT</a:t>
            </a:r>
            <a:r>
              <a:rPr sz="1800" b="1" spc="-21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salary </a:t>
            </a:r>
            <a:r>
              <a:rPr sz="1800" b="1" spc="-20" dirty="0">
                <a:latin typeface="Courier New"/>
                <a:cs typeface="Courier New"/>
              </a:rPr>
              <a:t>FROM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20" dirty="0">
                <a:latin typeface="Courier New"/>
                <a:cs typeface="Courier New"/>
              </a:rPr>
              <a:t>employees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98320" y="3253232"/>
            <a:ext cx="54463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11350">
              <a:lnSpc>
                <a:spcPct val="100000"/>
              </a:lnSpc>
              <a:spcBef>
                <a:spcPts val="100"/>
              </a:spcBef>
              <a:tabLst>
                <a:tab pos="2868930" algn="l"/>
              </a:tabLst>
            </a:pPr>
            <a:r>
              <a:rPr sz="1800" b="1" spc="-10" dirty="0">
                <a:latin typeface="Courier New"/>
                <a:cs typeface="Courier New"/>
              </a:rPr>
              <a:t>WHERE</a:t>
            </a:r>
            <a:r>
              <a:rPr sz="1800" b="1" dirty="0">
                <a:latin typeface="Courier New"/>
                <a:cs typeface="Courier New"/>
              </a:rPr>
              <a:t>	job_id</a:t>
            </a:r>
            <a:r>
              <a:rPr sz="1800" b="1" spc="-7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15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'IT_PROG')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job_id</a:t>
            </a:r>
            <a:r>
              <a:rPr sz="1800" b="1" spc="-7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&lt;&gt;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'IT_PROG';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4191" y="5605271"/>
            <a:ext cx="7284720" cy="207263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755091" y="5250560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749040" y="2468879"/>
            <a:ext cx="2024380" cy="695325"/>
            <a:chOff x="3749040" y="2468879"/>
            <a:chExt cx="2024380" cy="695325"/>
          </a:xfrm>
        </p:grpSpPr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80104" y="2523743"/>
              <a:ext cx="1892807" cy="64007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749040" y="2468879"/>
              <a:ext cx="222250" cy="140335"/>
            </a:xfrm>
            <a:custGeom>
              <a:avLst/>
              <a:gdLst/>
              <a:ahLst/>
              <a:cxnLst/>
              <a:rect l="l" t="t" r="r" b="b"/>
              <a:pathLst>
                <a:path w="222250" h="140335">
                  <a:moveTo>
                    <a:pt x="212979" y="0"/>
                  </a:moveTo>
                  <a:lnTo>
                    <a:pt x="0" y="85217"/>
                  </a:lnTo>
                  <a:lnTo>
                    <a:pt x="222123" y="140081"/>
                  </a:lnTo>
                  <a:lnTo>
                    <a:pt x="149098" y="73025"/>
                  </a:lnTo>
                  <a:lnTo>
                    <a:pt x="212979" y="0"/>
                  </a:lnTo>
                  <a:close/>
                </a:path>
              </a:pathLst>
            </a:custGeom>
            <a:solidFill>
              <a:srgbClr val="FF4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66025" y="2093785"/>
            <a:ext cx="7287895" cy="1999614"/>
            <a:chOff x="966025" y="2093785"/>
            <a:chExt cx="7287895" cy="1999614"/>
          </a:xfrm>
        </p:grpSpPr>
        <p:sp>
          <p:nvSpPr>
            <p:cNvPr id="4" name="object 4"/>
            <p:cNvSpPr/>
            <p:nvPr/>
          </p:nvSpPr>
          <p:spPr>
            <a:xfrm>
              <a:off x="978408" y="2106168"/>
              <a:ext cx="7263130" cy="1974850"/>
            </a:xfrm>
            <a:custGeom>
              <a:avLst/>
              <a:gdLst/>
              <a:ahLst/>
              <a:cxnLst/>
              <a:rect l="l" t="t" r="r" b="b"/>
              <a:pathLst>
                <a:path w="7263130" h="1974850">
                  <a:moveTo>
                    <a:pt x="7263003" y="0"/>
                  </a:moveTo>
                  <a:lnTo>
                    <a:pt x="0" y="0"/>
                  </a:lnTo>
                  <a:lnTo>
                    <a:pt x="0" y="1974722"/>
                  </a:lnTo>
                  <a:lnTo>
                    <a:pt x="7263003" y="1974722"/>
                  </a:lnTo>
                  <a:lnTo>
                    <a:pt x="7263003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78408" y="2106168"/>
              <a:ext cx="7263130" cy="1974850"/>
            </a:xfrm>
            <a:custGeom>
              <a:avLst/>
              <a:gdLst/>
              <a:ahLst/>
              <a:cxnLst/>
              <a:rect l="l" t="t" r="r" b="b"/>
              <a:pathLst>
                <a:path w="7263130" h="1974850">
                  <a:moveTo>
                    <a:pt x="0" y="1974722"/>
                  </a:moveTo>
                  <a:lnTo>
                    <a:pt x="7263003" y="1974722"/>
                  </a:lnTo>
                  <a:lnTo>
                    <a:pt x="7263003" y="0"/>
                  </a:lnTo>
                  <a:lnTo>
                    <a:pt x="0" y="0"/>
                  </a:lnTo>
                  <a:lnTo>
                    <a:pt x="0" y="1974722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61008" y="2030044"/>
            <a:ext cx="6096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SELECT</a:t>
            </a:r>
            <a:r>
              <a:rPr sz="1800" b="1" spc="-20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employee_id,</a:t>
            </a:r>
            <a:r>
              <a:rPr sz="1800" b="1" spc="-18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last_name,</a:t>
            </a:r>
            <a:r>
              <a:rPr sz="1800" b="1" spc="-204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job_id,</a:t>
            </a:r>
            <a:r>
              <a:rPr sz="1800" b="1" spc="-25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salary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1008" y="2305050"/>
            <a:ext cx="25863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  <a:tabLst>
                <a:tab pos="953769" algn="l"/>
              </a:tabLst>
            </a:pPr>
            <a:r>
              <a:rPr sz="1800" b="1" spc="-20" dirty="0">
                <a:latin typeface="Courier New"/>
                <a:cs typeface="Courier New"/>
              </a:rPr>
              <a:t>FROM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employees WHERE</a:t>
            </a:r>
            <a:r>
              <a:rPr sz="1800" b="1" dirty="0">
                <a:latin typeface="Courier New"/>
                <a:cs typeface="Courier New"/>
              </a:rPr>
              <a:t>	salary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&lt;</a:t>
            </a:r>
            <a:r>
              <a:rPr sz="1800" b="1" spc="-165" dirty="0">
                <a:latin typeface="Courier New"/>
                <a:cs typeface="Courier New"/>
              </a:rPr>
              <a:t> </a:t>
            </a:r>
            <a:r>
              <a:rPr sz="1800" b="1" spc="-25" dirty="0">
                <a:latin typeface="Courier New"/>
                <a:cs typeface="Courier New"/>
              </a:rPr>
              <a:t>ALL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1008" y="3677157"/>
            <a:ext cx="424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Courier New"/>
                <a:cs typeface="Courier New"/>
              </a:rPr>
              <a:t>AND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18410" y="3402279"/>
            <a:ext cx="54463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11350">
              <a:lnSpc>
                <a:spcPct val="100000"/>
              </a:lnSpc>
              <a:spcBef>
                <a:spcPts val="100"/>
              </a:spcBef>
              <a:tabLst>
                <a:tab pos="2868930" algn="l"/>
              </a:tabLst>
            </a:pPr>
            <a:r>
              <a:rPr sz="1800" b="1" spc="-10" dirty="0">
                <a:latin typeface="Courier New"/>
                <a:cs typeface="Courier New"/>
              </a:rPr>
              <a:t>WHERE</a:t>
            </a:r>
            <a:r>
              <a:rPr sz="1800" b="1" dirty="0">
                <a:latin typeface="Courier New"/>
                <a:cs typeface="Courier New"/>
              </a:rPr>
              <a:t>	job_id</a:t>
            </a:r>
            <a:r>
              <a:rPr sz="1800" b="1" spc="-8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17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'IT_PROG')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ourier New"/>
                <a:cs typeface="Courier New"/>
              </a:rPr>
              <a:t>job_id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&lt;&gt;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'IT_PROG';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221738" y="458152"/>
            <a:ext cx="4681220" cy="935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53060">
              <a:lnSpc>
                <a:spcPct val="106500"/>
              </a:lnSpc>
              <a:spcBef>
                <a:spcPts val="100"/>
              </a:spcBef>
            </a:pPr>
            <a:r>
              <a:rPr dirty="0"/>
              <a:t>Using</a:t>
            </a:r>
            <a:r>
              <a:rPr spc="-25" dirty="0"/>
              <a:t> </a:t>
            </a:r>
            <a:r>
              <a:rPr dirty="0"/>
              <a:t>the</a:t>
            </a:r>
            <a:r>
              <a:rPr spc="5" dirty="0"/>
              <a:t> </a:t>
            </a:r>
            <a:r>
              <a:rPr dirty="0">
                <a:latin typeface="Courier New"/>
                <a:cs typeface="Courier New"/>
              </a:rPr>
              <a:t>ALL</a:t>
            </a:r>
            <a:r>
              <a:rPr spc="-105" dirty="0">
                <a:latin typeface="Courier New"/>
                <a:cs typeface="Courier New"/>
              </a:rPr>
              <a:t> </a:t>
            </a:r>
            <a:r>
              <a:rPr spc="-10" dirty="0"/>
              <a:t>Operator </a:t>
            </a:r>
            <a:r>
              <a:rPr dirty="0"/>
              <a:t>in</a:t>
            </a:r>
            <a:r>
              <a:rPr spc="-55" dirty="0"/>
              <a:t> </a:t>
            </a:r>
            <a:r>
              <a:rPr dirty="0"/>
              <a:t>Multiple-Row</a:t>
            </a:r>
            <a:r>
              <a:rPr spc="-150" dirty="0"/>
              <a:t> </a:t>
            </a:r>
            <a:r>
              <a:rPr spc="-10" dirty="0"/>
              <a:t>Subqueries</a:t>
            </a: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8408" y="4181855"/>
            <a:ext cx="7306056" cy="1155192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3157727" y="2627376"/>
            <a:ext cx="4352290" cy="1155065"/>
            <a:chOff x="3157727" y="2627376"/>
            <a:chExt cx="4352290" cy="1155065"/>
          </a:xfrm>
        </p:grpSpPr>
        <p:sp>
          <p:nvSpPr>
            <p:cNvPr id="13" name="object 13"/>
            <p:cNvSpPr/>
            <p:nvPr/>
          </p:nvSpPr>
          <p:spPr>
            <a:xfrm>
              <a:off x="3166871" y="2636520"/>
              <a:ext cx="4333875" cy="1136650"/>
            </a:xfrm>
            <a:custGeom>
              <a:avLst/>
              <a:gdLst/>
              <a:ahLst/>
              <a:cxnLst/>
              <a:rect l="l" t="t" r="r" b="b"/>
              <a:pathLst>
                <a:path w="4333875" h="1136650">
                  <a:moveTo>
                    <a:pt x="0" y="270763"/>
                  </a:moveTo>
                  <a:lnTo>
                    <a:pt x="539241" y="270763"/>
                  </a:lnTo>
                  <a:lnTo>
                    <a:pt x="539241" y="0"/>
                  </a:lnTo>
                  <a:lnTo>
                    <a:pt x="0" y="0"/>
                  </a:lnTo>
                  <a:lnTo>
                    <a:pt x="0" y="270763"/>
                  </a:lnTo>
                  <a:close/>
                </a:path>
                <a:path w="4333875" h="1136650">
                  <a:moveTo>
                    <a:pt x="542543" y="1136522"/>
                  </a:moveTo>
                  <a:lnTo>
                    <a:pt x="4333747" y="1136522"/>
                  </a:lnTo>
                  <a:lnTo>
                    <a:pt x="4333747" y="320039"/>
                  </a:lnTo>
                  <a:lnTo>
                    <a:pt x="542543" y="320039"/>
                  </a:lnTo>
                  <a:lnTo>
                    <a:pt x="542543" y="1136522"/>
                  </a:lnTo>
                  <a:close/>
                </a:path>
              </a:pathLst>
            </a:custGeom>
            <a:ln w="18288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25111" y="2785872"/>
              <a:ext cx="2234184" cy="32003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194047" y="2731008"/>
              <a:ext cx="219710" cy="137160"/>
            </a:xfrm>
            <a:custGeom>
              <a:avLst/>
              <a:gdLst/>
              <a:ahLst/>
              <a:cxnLst/>
              <a:rect l="l" t="t" r="r" b="b"/>
              <a:pathLst>
                <a:path w="219710" h="137160">
                  <a:moveTo>
                    <a:pt x="213105" y="0"/>
                  </a:moveTo>
                  <a:lnTo>
                    <a:pt x="0" y="79247"/>
                  </a:lnTo>
                  <a:lnTo>
                    <a:pt x="219201" y="137159"/>
                  </a:lnTo>
                  <a:lnTo>
                    <a:pt x="149225" y="70103"/>
                  </a:lnTo>
                  <a:lnTo>
                    <a:pt x="2131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7680" y="2761488"/>
              <a:ext cx="2237231" cy="32003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169663" y="2706624"/>
              <a:ext cx="216535" cy="137160"/>
            </a:xfrm>
            <a:custGeom>
              <a:avLst/>
              <a:gdLst/>
              <a:ahLst/>
              <a:cxnLst/>
              <a:rect l="l" t="t" r="r" b="b"/>
              <a:pathLst>
                <a:path w="216535" h="137160">
                  <a:moveTo>
                    <a:pt x="210185" y="0"/>
                  </a:moveTo>
                  <a:lnTo>
                    <a:pt x="0" y="79248"/>
                  </a:lnTo>
                  <a:lnTo>
                    <a:pt x="216281" y="137160"/>
                  </a:lnTo>
                  <a:lnTo>
                    <a:pt x="146176" y="70103"/>
                  </a:lnTo>
                  <a:lnTo>
                    <a:pt x="210185" y="0"/>
                  </a:lnTo>
                  <a:close/>
                </a:path>
              </a:pathLst>
            </a:custGeom>
            <a:solidFill>
              <a:srgbClr val="FF4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796029" y="2495374"/>
            <a:ext cx="2061845" cy="67246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097280">
              <a:lnSpc>
                <a:spcPct val="100000"/>
              </a:lnSpc>
              <a:spcBef>
                <a:spcPts val="725"/>
              </a:spcBef>
            </a:pPr>
            <a:r>
              <a:rPr sz="1000" b="1" spc="-10" dirty="0">
                <a:solidFill>
                  <a:srgbClr val="FF4F4F"/>
                </a:solidFill>
                <a:latin typeface="Arial"/>
                <a:cs typeface="Arial"/>
              </a:rPr>
              <a:t>9000,</a:t>
            </a:r>
            <a:r>
              <a:rPr sz="1000" b="1" spc="-45" dirty="0">
                <a:solidFill>
                  <a:srgbClr val="FF4F4F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FF4F4F"/>
                </a:solidFill>
                <a:latin typeface="Arial"/>
                <a:cs typeface="Arial"/>
              </a:rPr>
              <a:t>6000,</a:t>
            </a:r>
            <a:r>
              <a:rPr sz="1000" b="1" spc="-40" dirty="0">
                <a:solidFill>
                  <a:srgbClr val="FF4F4F"/>
                </a:solidFill>
                <a:latin typeface="Arial"/>
                <a:cs typeface="Arial"/>
              </a:rPr>
              <a:t> </a:t>
            </a:r>
            <a:r>
              <a:rPr sz="1000" b="1" spc="-20" dirty="0">
                <a:solidFill>
                  <a:srgbClr val="FF4F4F"/>
                </a:solidFill>
                <a:latin typeface="Arial"/>
                <a:cs typeface="Arial"/>
              </a:rPr>
              <a:t>4200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05"/>
              </a:spcBef>
            </a:pPr>
            <a:r>
              <a:rPr sz="2700" b="1" baseline="3086" dirty="0">
                <a:latin typeface="Courier New"/>
                <a:cs typeface="Courier New"/>
              </a:rPr>
              <a:t>(SE</a:t>
            </a:r>
            <a:r>
              <a:rPr sz="1800" b="1" dirty="0">
                <a:latin typeface="Courier New"/>
                <a:cs typeface="Courier New"/>
              </a:rPr>
              <a:t>LECT</a:t>
            </a:r>
            <a:r>
              <a:rPr sz="1800" b="1" spc="-19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salary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930141" y="3128848"/>
            <a:ext cx="21901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56944" algn="l"/>
              </a:tabLst>
            </a:pPr>
            <a:r>
              <a:rPr sz="1800" b="1" spc="-20" dirty="0">
                <a:latin typeface="Courier New"/>
                <a:cs typeface="Courier New"/>
              </a:rPr>
              <a:t>FROM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employees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475740">
              <a:lnSpc>
                <a:spcPct val="100000"/>
              </a:lnSpc>
              <a:spcBef>
                <a:spcPts val="110"/>
              </a:spcBef>
            </a:pPr>
            <a:r>
              <a:rPr dirty="0"/>
              <a:t>Null</a:t>
            </a:r>
            <a:r>
              <a:rPr spc="-35" dirty="0"/>
              <a:t> </a:t>
            </a:r>
            <a:r>
              <a:rPr dirty="0"/>
              <a:t>Values</a:t>
            </a:r>
            <a:r>
              <a:rPr spc="-75" dirty="0"/>
              <a:t> </a:t>
            </a:r>
            <a:r>
              <a:rPr dirty="0"/>
              <a:t>in</a:t>
            </a:r>
            <a:r>
              <a:rPr spc="-40" dirty="0"/>
              <a:t> </a:t>
            </a:r>
            <a:r>
              <a:rPr dirty="0"/>
              <a:t>a</a:t>
            </a:r>
            <a:r>
              <a:rPr spc="-45" dirty="0"/>
              <a:t> </a:t>
            </a:r>
            <a:r>
              <a:rPr spc="-10" dirty="0"/>
              <a:t>Subquery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35736" y="2121407"/>
            <a:ext cx="7507605" cy="2108835"/>
            <a:chOff x="935736" y="2121407"/>
            <a:chExt cx="7507605" cy="2108835"/>
          </a:xfrm>
        </p:grpSpPr>
        <p:sp>
          <p:nvSpPr>
            <p:cNvPr id="5" name="object 5"/>
            <p:cNvSpPr/>
            <p:nvPr/>
          </p:nvSpPr>
          <p:spPr>
            <a:xfrm>
              <a:off x="947928" y="2133599"/>
              <a:ext cx="7482840" cy="2084705"/>
            </a:xfrm>
            <a:custGeom>
              <a:avLst/>
              <a:gdLst/>
              <a:ahLst/>
              <a:cxnLst/>
              <a:rect l="l" t="t" r="r" b="b"/>
              <a:pathLst>
                <a:path w="7482840" h="2084704">
                  <a:moveTo>
                    <a:pt x="7482840" y="0"/>
                  </a:moveTo>
                  <a:lnTo>
                    <a:pt x="0" y="0"/>
                  </a:lnTo>
                  <a:lnTo>
                    <a:pt x="0" y="2084324"/>
                  </a:lnTo>
                  <a:lnTo>
                    <a:pt x="7482840" y="2084324"/>
                  </a:lnTo>
                  <a:lnTo>
                    <a:pt x="748284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47928" y="2133599"/>
              <a:ext cx="7482840" cy="2084705"/>
            </a:xfrm>
            <a:custGeom>
              <a:avLst/>
              <a:gdLst/>
              <a:ahLst/>
              <a:cxnLst/>
              <a:rect l="l" t="t" r="r" b="b"/>
              <a:pathLst>
                <a:path w="7482840" h="2084704">
                  <a:moveTo>
                    <a:pt x="0" y="2084324"/>
                  </a:moveTo>
                  <a:lnTo>
                    <a:pt x="7482840" y="2084324"/>
                  </a:lnTo>
                  <a:lnTo>
                    <a:pt x="7482840" y="0"/>
                  </a:lnTo>
                  <a:lnTo>
                    <a:pt x="0" y="0"/>
                  </a:lnTo>
                  <a:lnTo>
                    <a:pt x="0" y="2084324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47927" y="2133600"/>
            <a:ext cx="7482840" cy="2084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095">
              <a:lnSpc>
                <a:spcPts val="2145"/>
              </a:lnSpc>
            </a:pPr>
            <a:r>
              <a:rPr sz="1800" b="1" dirty="0">
                <a:latin typeface="Courier New"/>
                <a:cs typeface="Courier New"/>
              </a:rPr>
              <a:t>SELECT</a:t>
            </a:r>
            <a:r>
              <a:rPr sz="1800" b="1" spc="-20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emp.last_name</a:t>
            </a:r>
            <a:endParaRPr sz="1800">
              <a:latin typeface="Courier New"/>
              <a:cs typeface="Courier New"/>
            </a:endParaRPr>
          </a:p>
          <a:p>
            <a:pPr marL="125095">
              <a:lnSpc>
                <a:spcPct val="100000"/>
              </a:lnSpc>
              <a:tabLst>
                <a:tab pos="1080770" algn="l"/>
              </a:tabLst>
            </a:pPr>
            <a:r>
              <a:rPr sz="1800" b="1" spc="-20" dirty="0">
                <a:latin typeface="Courier New"/>
                <a:cs typeface="Courier New"/>
              </a:rPr>
              <a:t>FROM</a:t>
            </a:r>
            <a:r>
              <a:rPr sz="1800" b="1" dirty="0">
                <a:latin typeface="Courier New"/>
                <a:cs typeface="Courier New"/>
              </a:rPr>
              <a:t>	employees</a:t>
            </a:r>
            <a:r>
              <a:rPr sz="1800" b="1" spc="-125" dirty="0">
                <a:latin typeface="Courier New"/>
                <a:cs typeface="Courier New"/>
              </a:rPr>
              <a:t> </a:t>
            </a:r>
            <a:r>
              <a:rPr sz="1800" b="1" spc="-25" dirty="0">
                <a:latin typeface="Courier New"/>
                <a:cs typeface="Courier New"/>
              </a:rPr>
              <a:t>emp</a:t>
            </a:r>
            <a:endParaRPr sz="1800">
              <a:latin typeface="Courier New"/>
              <a:cs typeface="Courier New"/>
            </a:endParaRPr>
          </a:p>
          <a:p>
            <a:pPr marL="125095">
              <a:lnSpc>
                <a:spcPct val="100000"/>
              </a:lnSpc>
              <a:tabLst>
                <a:tab pos="1080770" algn="l"/>
              </a:tabLst>
            </a:pPr>
            <a:r>
              <a:rPr sz="1800" b="1" spc="-10" dirty="0">
                <a:latin typeface="Courier New"/>
                <a:cs typeface="Courier New"/>
              </a:rPr>
              <a:t>WHERE</a:t>
            </a:r>
            <a:r>
              <a:rPr sz="1800" b="1" dirty="0">
                <a:latin typeface="Courier New"/>
                <a:cs typeface="Courier New"/>
              </a:rPr>
              <a:t>	emp.employee_id</a:t>
            </a:r>
            <a:r>
              <a:rPr sz="1800" b="1" spc="-13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NOT</a:t>
            </a:r>
            <a:r>
              <a:rPr sz="1800" b="1" spc="-215" dirty="0">
                <a:latin typeface="Courier New"/>
                <a:cs typeface="Courier New"/>
              </a:rPr>
              <a:t> </a:t>
            </a:r>
            <a:r>
              <a:rPr sz="1800" b="1" spc="-25" dirty="0">
                <a:latin typeface="Courier New"/>
                <a:cs typeface="Courier New"/>
              </a:rPr>
              <a:t>IN</a:t>
            </a:r>
            <a:endParaRPr sz="1800">
              <a:latin typeface="Courier New"/>
              <a:cs typeface="Courier New"/>
            </a:endParaRPr>
          </a:p>
          <a:p>
            <a:pPr marL="4221480" marR="274320" indent="-137160">
              <a:lnSpc>
                <a:spcPct val="100000"/>
              </a:lnSpc>
              <a:spcBef>
                <a:spcPts val="5"/>
              </a:spcBef>
              <a:tabLst>
                <a:tab pos="5179060" algn="l"/>
              </a:tabLst>
            </a:pPr>
            <a:r>
              <a:rPr sz="1800" b="1" dirty="0">
                <a:latin typeface="Courier New"/>
                <a:cs typeface="Courier New"/>
              </a:rPr>
              <a:t>(SELECT</a:t>
            </a:r>
            <a:r>
              <a:rPr sz="1800" b="1" spc="-14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mgr.manager_id </a:t>
            </a:r>
            <a:r>
              <a:rPr sz="1800" b="1" spc="-20" dirty="0">
                <a:latin typeface="Courier New"/>
                <a:cs typeface="Courier New"/>
              </a:rPr>
              <a:t>FROM</a:t>
            </a:r>
            <a:r>
              <a:rPr sz="1800" b="1" dirty="0">
                <a:latin typeface="Courier New"/>
                <a:cs typeface="Courier New"/>
              </a:rPr>
              <a:t>	employees</a:t>
            </a:r>
            <a:r>
              <a:rPr sz="1800" b="1" spc="-235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mgr);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800">
              <a:latin typeface="Courier New"/>
              <a:cs typeface="Courier New"/>
            </a:endParaRPr>
          </a:p>
          <a:p>
            <a:pPr marL="125095">
              <a:lnSpc>
                <a:spcPct val="100000"/>
              </a:lnSpc>
            </a:pPr>
            <a:r>
              <a:rPr sz="1800" b="1" dirty="0">
                <a:solidFill>
                  <a:srgbClr val="FF3300"/>
                </a:solidFill>
                <a:latin typeface="Courier New"/>
                <a:cs typeface="Courier New"/>
              </a:rPr>
              <a:t>no</a:t>
            </a:r>
            <a:r>
              <a:rPr sz="1800" b="1" spc="-45" dirty="0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F3300"/>
                </a:solidFill>
                <a:latin typeface="Courier New"/>
                <a:cs typeface="Courier New"/>
              </a:rPr>
              <a:t>rows </a:t>
            </a:r>
            <a:r>
              <a:rPr sz="1800" b="1" spc="-10" dirty="0">
                <a:solidFill>
                  <a:srgbClr val="FF3300"/>
                </a:solidFill>
                <a:latin typeface="Courier New"/>
                <a:cs typeface="Courier New"/>
              </a:rPr>
              <a:t>selected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26591" y="3541776"/>
            <a:ext cx="7510145" cy="1490345"/>
            <a:chOff x="926591" y="3541776"/>
            <a:chExt cx="7510145" cy="1490345"/>
          </a:xfrm>
        </p:grpSpPr>
        <p:sp>
          <p:nvSpPr>
            <p:cNvPr id="4" name="object 4"/>
            <p:cNvSpPr/>
            <p:nvPr/>
          </p:nvSpPr>
          <p:spPr>
            <a:xfrm>
              <a:off x="938783" y="3553968"/>
              <a:ext cx="7486015" cy="1466215"/>
            </a:xfrm>
            <a:custGeom>
              <a:avLst/>
              <a:gdLst/>
              <a:ahLst/>
              <a:cxnLst/>
              <a:rect l="l" t="t" r="r" b="b"/>
              <a:pathLst>
                <a:path w="7486015" h="1466214">
                  <a:moveTo>
                    <a:pt x="7485760" y="0"/>
                  </a:moveTo>
                  <a:lnTo>
                    <a:pt x="0" y="0"/>
                  </a:lnTo>
                  <a:lnTo>
                    <a:pt x="0" y="1465960"/>
                  </a:lnTo>
                  <a:lnTo>
                    <a:pt x="7485760" y="1465960"/>
                  </a:lnTo>
                  <a:lnTo>
                    <a:pt x="748576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38783" y="3553968"/>
              <a:ext cx="7486015" cy="1466215"/>
            </a:xfrm>
            <a:custGeom>
              <a:avLst/>
              <a:gdLst/>
              <a:ahLst/>
              <a:cxnLst/>
              <a:rect l="l" t="t" r="r" b="b"/>
              <a:pathLst>
                <a:path w="7486015" h="1466214">
                  <a:moveTo>
                    <a:pt x="0" y="1465960"/>
                  </a:moveTo>
                  <a:lnTo>
                    <a:pt x="7485760" y="1465960"/>
                  </a:lnTo>
                  <a:lnTo>
                    <a:pt x="7485760" y="0"/>
                  </a:lnTo>
                  <a:lnTo>
                    <a:pt x="0" y="0"/>
                  </a:lnTo>
                  <a:lnTo>
                    <a:pt x="0" y="146596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2847975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Summary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53211" y="1811527"/>
            <a:ext cx="6327140" cy="16459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630"/>
              </a:lnSpc>
              <a:spcBef>
                <a:spcPts val="105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lesson,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should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learned</a:t>
            </a:r>
            <a:r>
              <a:rPr sz="22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22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to:</a:t>
            </a:r>
            <a:endParaRPr sz="2200">
              <a:latin typeface="Arial"/>
              <a:cs typeface="Arial"/>
            </a:endParaRPr>
          </a:p>
          <a:p>
            <a:pPr marL="417830" marR="302260" indent="-405765">
              <a:lnSpc>
                <a:spcPts val="2500"/>
              </a:lnSpc>
              <a:spcBef>
                <a:spcPts val="19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Identify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subquery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help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solve</a:t>
            </a:r>
            <a:r>
              <a:rPr sz="2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question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ts val="2315"/>
              </a:lnSpc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Write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subqueries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query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based</a:t>
            </a:r>
            <a:r>
              <a:rPr sz="22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62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unknown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9672" y="3533343"/>
            <a:ext cx="833119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SELECT </a:t>
            </a:r>
            <a:r>
              <a:rPr sz="1800" b="1" spc="-20" dirty="0">
                <a:latin typeface="Courier New"/>
                <a:cs typeface="Courier New"/>
              </a:rPr>
              <a:t>FROM </a:t>
            </a:r>
            <a:r>
              <a:rPr sz="1800" b="1" spc="-10" dirty="0">
                <a:latin typeface="Courier New"/>
                <a:cs typeface="Courier New"/>
              </a:rPr>
              <a:t>WHERE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41169" y="3533343"/>
            <a:ext cx="17780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i="1" spc="-10" dirty="0">
                <a:latin typeface="Courier New"/>
                <a:cs typeface="Courier New"/>
              </a:rPr>
              <a:t>select_list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800" b="1" i="1" spc="-10" dirty="0">
                <a:latin typeface="Courier New"/>
                <a:cs typeface="Courier New"/>
              </a:rPr>
              <a:t>table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b="1" i="1" dirty="0">
                <a:latin typeface="Courier New"/>
                <a:cs typeface="Courier New"/>
              </a:rPr>
              <a:t>expr</a:t>
            </a:r>
            <a:r>
              <a:rPr sz="1800" b="1" i="1" spc="-45" dirty="0">
                <a:latin typeface="Courier New"/>
                <a:cs typeface="Courier New"/>
              </a:rPr>
              <a:t> </a:t>
            </a:r>
            <a:r>
              <a:rPr sz="1800" b="1" i="1" spc="-10" dirty="0">
                <a:latin typeface="Courier New"/>
                <a:cs typeface="Courier New"/>
              </a:rPr>
              <a:t>operator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66744" y="4407408"/>
            <a:ext cx="2807335" cy="567055"/>
          </a:xfrm>
          <a:prstGeom prst="rect">
            <a:avLst/>
          </a:prstGeom>
          <a:solidFill>
            <a:srgbClr val="FFFFCC"/>
          </a:solidFill>
          <a:ln w="18288">
            <a:solidFill>
              <a:srgbClr val="FF3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185">
              <a:lnSpc>
                <a:spcPts val="1864"/>
              </a:lnSpc>
            </a:pPr>
            <a:r>
              <a:rPr sz="1800" b="1" dirty="0">
                <a:latin typeface="Courier New"/>
                <a:cs typeface="Courier New"/>
              </a:rPr>
              <a:t>(SELECT</a:t>
            </a:r>
            <a:r>
              <a:rPr sz="1800" b="1" spc="-170" dirty="0">
                <a:latin typeface="Courier New"/>
                <a:cs typeface="Courier New"/>
              </a:rPr>
              <a:t> </a:t>
            </a:r>
            <a:r>
              <a:rPr sz="1800" b="1" i="1" spc="-10" dirty="0">
                <a:latin typeface="Courier New"/>
                <a:cs typeface="Courier New"/>
              </a:rPr>
              <a:t>select_list</a:t>
            </a:r>
            <a:endParaRPr sz="1800">
              <a:latin typeface="Courier New"/>
              <a:cs typeface="Courier New"/>
            </a:endParaRPr>
          </a:p>
          <a:p>
            <a:pPr marL="116839">
              <a:lnSpc>
                <a:spcPct val="100000"/>
              </a:lnSpc>
              <a:tabLst>
                <a:tab pos="1168400" algn="l"/>
              </a:tabLst>
            </a:pPr>
            <a:r>
              <a:rPr sz="1800" b="1" spc="-20" dirty="0">
                <a:latin typeface="Courier New"/>
                <a:cs typeface="Courier New"/>
              </a:rPr>
              <a:t>FROM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i="1" spc="-10" dirty="0">
                <a:latin typeface="Courier New"/>
                <a:cs typeface="Courier New"/>
              </a:rPr>
              <a:t>table</a:t>
            </a:r>
            <a:r>
              <a:rPr sz="1800" b="1" spc="-10" dirty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71342" y="539572"/>
            <a:ext cx="318452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591310" algn="l"/>
              </a:tabLst>
            </a:pPr>
            <a:r>
              <a:rPr spc="-10" dirty="0"/>
              <a:t>Practice</a:t>
            </a:r>
            <a:r>
              <a:rPr dirty="0"/>
              <a:t>	</a:t>
            </a:r>
            <a:r>
              <a:rPr spc="-10" dirty="0"/>
              <a:t>Overview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3211" y="1791734"/>
            <a:ext cx="7084059" cy="19005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practice</a:t>
            </a:r>
            <a:r>
              <a:rPr sz="22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covers</a:t>
            </a:r>
            <a:r>
              <a:rPr sz="2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following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topics: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ts val="2570"/>
              </a:lnSpc>
              <a:spcBef>
                <a:spcPts val="86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Creating</a:t>
            </a:r>
            <a:r>
              <a:rPr sz="22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subqueries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query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based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57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unknown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criteria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ts val="2570"/>
              </a:lnSpc>
              <a:spcBef>
                <a:spcPts val="77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subqueries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find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out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which</a:t>
            </a:r>
            <a:r>
              <a:rPr sz="22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r>
              <a:rPr sz="22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exist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57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set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b="1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another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09545" y="2677109"/>
            <a:ext cx="4723130" cy="8813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101090" marR="5080" indent="-1089025">
              <a:lnSpc>
                <a:spcPct val="100000"/>
              </a:lnSpc>
              <a:spcBef>
                <a:spcPts val="110"/>
              </a:spcBef>
            </a:pPr>
            <a:r>
              <a:rPr dirty="0"/>
              <a:t>Producing</a:t>
            </a:r>
            <a:r>
              <a:rPr spc="-85" dirty="0"/>
              <a:t> </a:t>
            </a:r>
            <a:r>
              <a:rPr dirty="0"/>
              <a:t>Readable</a:t>
            </a:r>
            <a:r>
              <a:rPr spc="-65" dirty="0"/>
              <a:t> </a:t>
            </a:r>
            <a:r>
              <a:rPr spc="-10" dirty="0"/>
              <a:t>Output </a:t>
            </a:r>
            <a:r>
              <a:rPr dirty="0"/>
              <a:t>with</a:t>
            </a:r>
            <a:r>
              <a:rPr spc="-100" dirty="0"/>
              <a:t> </a:t>
            </a:r>
            <a:r>
              <a:rPr i="1" spc="-10" dirty="0">
                <a:latin typeface="Times New Roman"/>
                <a:cs typeface="Times New Roman"/>
              </a:rPr>
              <a:t>i</a:t>
            </a:r>
            <a:r>
              <a:rPr spc="-10" dirty="0"/>
              <a:t>SQL*Plus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2756535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Objectives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9236" y="1811527"/>
            <a:ext cx="6812915" cy="2762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After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completing</a:t>
            </a:r>
            <a:r>
              <a:rPr sz="22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lesson,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should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able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following: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ts val="2570"/>
              </a:lnSpc>
              <a:spcBef>
                <a:spcPts val="77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Produce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queries</a:t>
            </a:r>
            <a:r>
              <a:rPr sz="22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require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substitution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570"/>
              </a:lnSpc>
            </a:pP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variable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70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Customize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SQL*Plus</a:t>
            </a:r>
            <a:r>
              <a:rPr sz="22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environment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79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Produce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readable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819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execute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script</a:t>
            </a:r>
            <a:r>
              <a:rPr sz="22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files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849367" y="2657855"/>
            <a:ext cx="393700" cy="271780"/>
            <a:chOff x="4849367" y="2657855"/>
            <a:chExt cx="393700" cy="27178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23103" y="2657855"/>
              <a:ext cx="219455" cy="17983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49367" y="2810255"/>
              <a:ext cx="149351" cy="118872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4715255" y="1761363"/>
            <a:ext cx="809625" cy="283845"/>
            <a:chOff x="4715255" y="1761363"/>
            <a:chExt cx="809625" cy="283845"/>
          </a:xfrm>
        </p:grpSpPr>
        <p:sp>
          <p:nvSpPr>
            <p:cNvPr id="7" name="object 7"/>
            <p:cNvSpPr/>
            <p:nvPr/>
          </p:nvSpPr>
          <p:spPr>
            <a:xfrm>
              <a:off x="4809743" y="1804416"/>
              <a:ext cx="255904" cy="91440"/>
            </a:xfrm>
            <a:custGeom>
              <a:avLst/>
              <a:gdLst/>
              <a:ahLst/>
              <a:cxnLst/>
              <a:rect l="l" t="t" r="r" b="b"/>
              <a:pathLst>
                <a:path w="255904" h="91439">
                  <a:moveTo>
                    <a:pt x="255904" y="0"/>
                  </a:moveTo>
                  <a:lnTo>
                    <a:pt x="194436" y="14605"/>
                  </a:lnTo>
                  <a:lnTo>
                    <a:pt x="87756" y="45338"/>
                  </a:lnTo>
                  <a:lnTo>
                    <a:pt x="8508" y="85217"/>
                  </a:lnTo>
                  <a:lnTo>
                    <a:pt x="0" y="91186"/>
                  </a:lnTo>
                  <a:lnTo>
                    <a:pt x="255904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42688" y="1776983"/>
              <a:ext cx="487680" cy="173990"/>
            </a:xfrm>
            <a:custGeom>
              <a:avLst/>
              <a:gdLst/>
              <a:ahLst/>
              <a:cxnLst/>
              <a:rect l="l" t="t" r="r" b="b"/>
              <a:pathLst>
                <a:path w="487679" h="173989">
                  <a:moveTo>
                    <a:pt x="487172" y="0"/>
                  </a:moveTo>
                  <a:lnTo>
                    <a:pt x="419417" y="9347"/>
                  </a:lnTo>
                  <a:lnTo>
                    <a:pt x="419989" y="9144"/>
                  </a:lnTo>
                  <a:lnTo>
                    <a:pt x="379222" y="14732"/>
                  </a:lnTo>
                  <a:lnTo>
                    <a:pt x="324739" y="27559"/>
                  </a:lnTo>
                  <a:lnTo>
                    <a:pt x="68453" y="118110"/>
                  </a:lnTo>
                  <a:lnTo>
                    <a:pt x="24384" y="148844"/>
                  </a:lnTo>
                  <a:lnTo>
                    <a:pt x="247370" y="70104"/>
                  </a:lnTo>
                  <a:lnTo>
                    <a:pt x="22225" y="150241"/>
                  </a:lnTo>
                  <a:lnTo>
                    <a:pt x="13716" y="156210"/>
                  </a:lnTo>
                  <a:lnTo>
                    <a:pt x="0" y="173482"/>
                  </a:lnTo>
                  <a:lnTo>
                    <a:pt x="487172" y="0"/>
                  </a:lnTo>
                  <a:close/>
                </a:path>
              </a:pathLst>
            </a:custGeom>
            <a:solidFill>
              <a:srgbClr val="B4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30495" y="1770888"/>
              <a:ext cx="551815" cy="194945"/>
            </a:xfrm>
            <a:custGeom>
              <a:avLst/>
              <a:gdLst/>
              <a:ahLst/>
              <a:cxnLst/>
              <a:rect l="l" t="t" r="r" b="b"/>
              <a:pathLst>
                <a:path w="551814" h="194944">
                  <a:moveTo>
                    <a:pt x="551306" y="0"/>
                  </a:moveTo>
                  <a:lnTo>
                    <a:pt x="525271" y="2159"/>
                  </a:lnTo>
                  <a:lnTo>
                    <a:pt x="501776" y="5334"/>
                  </a:lnTo>
                  <a:lnTo>
                    <a:pt x="13588" y="177926"/>
                  </a:lnTo>
                  <a:lnTo>
                    <a:pt x="0" y="194945"/>
                  </a:lnTo>
                  <a:lnTo>
                    <a:pt x="551306" y="0"/>
                  </a:lnTo>
                  <a:close/>
                </a:path>
              </a:pathLst>
            </a:custGeom>
            <a:solidFill>
              <a:srgbClr val="B6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18304" y="1761743"/>
              <a:ext cx="673735" cy="241300"/>
            </a:xfrm>
            <a:custGeom>
              <a:avLst/>
              <a:gdLst/>
              <a:ahLst/>
              <a:cxnLst/>
              <a:rect l="l" t="t" r="r" b="b"/>
              <a:pathLst>
                <a:path w="673735" h="241300">
                  <a:moveTo>
                    <a:pt x="673481" y="0"/>
                  </a:moveTo>
                  <a:lnTo>
                    <a:pt x="617601" y="4572"/>
                  </a:lnTo>
                  <a:lnTo>
                    <a:pt x="611809" y="6654"/>
                  </a:lnTo>
                  <a:lnTo>
                    <a:pt x="562610" y="10668"/>
                  </a:lnTo>
                  <a:lnTo>
                    <a:pt x="13208" y="203581"/>
                  </a:lnTo>
                  <a:lnTo>
                    <a:pt x="3937" y="215011"/>
                  </a:lnTo>
                  <a:lnTo>
                    <a:pt x="3048" y="222250"/>
                  </a:lnTo>
                  <a:lnTo>
                    <a:pt x="327202" y="108407"/>
                  </a:lnTo>
                  <a:lnTo>
                    <a:pt x="2032" y="224663"/>
                  </a:lnTo>
                  <a:lnTo>
                    <a:pt x="0" y="240792"/>
                  </a:lnTo>
                  <a:lnTo>
                    <a:pt x="673481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15255" y="1761744"/>
              <a:ext cx="722630" cy="255904"/>
            </a:xfrm>
            <a:custGeom>
              <a:avLst/>
              <a:gdLst/>
              <a:ahLst/>
              <a:cxnLst/>
              <a:rect l="l" t="t" r="r" b="b"/>
              <a:pathLst>
                <a:path w="722629" h="255905">
                  <a:moveTo>
                    <a:pt x="722249" y="0"/>
                  </a:moveTo>
                  <a:lnTo>
                    <a:pt x="687959" y="0"/>
                  </a:lnTo>
                  <a:lnTo>
                    <a:pt x="676529" y="888"/>
                  </a:lnTo>
                  <a:lnTo>
                    <a:pt x="2032" y="239775"/>
                  </a:lnTo>
                  <a:lnTo>
                    <a:pt x="0" y="255777"/>
                  </a:lnTo>
                  <a:lnTo>
                    <a:pt x="722249" y="0"/>
                  </a:lnTo>
                  <a:close/>
                </a:path>
              </a:pathLst>
            </a:custGeom>
            <a:solidFill>
              <a:srgbClr val="B9B9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15255" y="1761744"/>
              <a:ext cx="765175" cy="271145"/>
            </a:xfrm>
            <a:custGeom>
              <a:avLst/>
              <a:gdLst/>
              <a:ahLst/>
              <a:cxnLst/>
              <a:rect l="l" t="t" r="r" b="b"/>
              <a:pathLst>
                <a:path w="765175" h="271144">
                  <a:moveTo>
                    <a:pt x="764794" y="0"/>
                  </a:moveTo>
                  <a:lnTo>
                    <a:pt x="721741" y="0"/>
                  </a:lnTo>
                  <a:lnTo>
                    <a:pt x="1143" y="255777"/>
                  </a:lnTo>
                  <a:lnTo>
                    <a:pt x="0" y="265302"/>
                  </a:lnTo>
                  <a:lnTo>
                    <a:pt x="1778" y="270763"/>
                  </a:lnTo>
                  <a:lnTo>
                    <a:pt x="764794" y="0"/>
                  </a:lnTo>
                  <a:close/>
                </a:path>
              </a:pathLst>
            </a:custGeom>
            <a:solidFill>
              <a:srgbClr val="BCB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18303" y="1761363"/>
              <a:ext cx="807085" cy="283845"/>
            </a:xfrm>
            <a:custGeom>
              <a:avLst/>
              <a:gdLst/>
              <a:ahLst/>
              <a:cxnLst/>
              <a:rect l="l" t="t" r="r" b="b"/>
              <a:pathLst>
                <a:path w="807085" h="283844">
                  <a:moveTo>
                    <a:pt x="806576" y="0"/>
                  </a:moveTo>
                  <a:lnTo>
                    <a:pt x="763524" y="0"/>
                  </a:lnTo>
                  <a:lnTo>
                    <a:pt x="0" y="269748"/>
                  </a:lnTo>
                  <a:lnTo>
                    <a:pt x="4572" y="283337"/>
                  </a:lnTo>
                  <a:lnTo>
                    <a:pt x="806576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5624195" y="1648967"/>
            <a:ext cx="219075" cy="77470"/>
          </a:xfrm>
          <a:custGeom>
            <a:avLst/>
            <a:gdLst/>
            <a:ahLst/>
            <a:cxnLst/>
            <a:rect l="l" t="t" r="r" b="b"/>
            <a:pathLst>
              <a:path w="219075" h="77469">
                <a:moveTo>
                  <a:pt x="218693" y="0"/>
                </a:moveTo>
                <a:lnTo>
                  <a:pt x="191515" y="5969"/>
                </a:lnTo>
                <a:lnTo>
                  <a:pt x="112394" y="30353"/>
                </a:lnTo>
                <a:lnTo>
                  <a:pt x="45338" y="54610"/>
                </a:lnTo>
                <a:lnTo>
                  <a:pt x="0" y="77216"/>
                </a:lnTo>
                <a:lnTo>
                  <a:pt x="218693" y="0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4703064" y="1594103"/>
            <a:ext cx="3005455" cy="1078865"/>
            <a:chOff x="4703064" y="1594103"/>
            <a:chExt cx="3005455" cy="1078865"/>
          </a:xfrm>
        </p:grpSpPr>
        <p:sp>
          <p:nvSpPr>
            <p:cNvPr id="16" name="object 16"/>
            <p:cNvSpPr/>
            <p:nvPr/>
          </p:nvSpPr>
          <p:spPr>
            <a:xfrm>
              <a:off x="4721352" y="1633727"/>
              <a:ext cx="1200785" cy="423545"/>
            </a:xfrm>
            <a:custGeom>
              <a:avLst/>
              <a:gdLst/>
              <a:ahLst/>
              <a:cxnLst/>
              <a:rect l="l" t="t" r="r" b="b"/>
              <a:pathLst>
                <a:path w="1200785" h="423544">
                  <a:moveTo>
                    <a:pt x="836422" y="128905"/>
                  </a:moveTo>
                  <a:lnTo>
                    <a:pt x="802005" y="128905"/>
                  </a:lnTo>
                  <a:lnTo>
                    <a:pt x="0" y="412877"/>
                  </a:lnTo>
                  <a:lnTo>
                    <a:pt x="2794" y="421132"/>
                  </a:lnTo>
                  <a:lnTo>
                    <a:pt x="4445" y="423418"/>
                  </a:lnTo>
                  <a:lnTo>
                    <a:pt x="836422" y="128905"/>
                  </a:lnTo>
                  <a:close/>
                </a:path>
                <a:path w="1200785" h="423544">
                  <a:moveTo>
                    <a:pt x="1200658" y="0"/>
                  </a:moveTo>
                  <a:lnTo>
                    <a:pt x="1120140" y="16383"/>
                  </a:lnTo>
                  <a:lnTo>
                    <a:pt x="901446" y="93726"/>
                  </a:lnTo>
                  <a:lnTo>
                    <a:pt x="857377" y="121539"/>
                  </a:lnTo>
                  <a:lnTo>
                    <a:pt x="1200658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727448" y="1615439"/>
              <a:ext cx="1329055" cy="466090"/>
            </a:xfrm>
            <a:custGeom>
              <a:avLst/>
              <a:gdLst/>
              <a:ahLst/>
              <a:cxnLst/>
              <a:rect l="l" t="t" r="r" b="b"/>
              <a:pathLst>
                <a:path w="1329054" h="466089">
                  <a:moveTo>
                    <a:pt x="1328801" y="0"/>
                  </a:moveTo>
                  <a:lnTo>
                    <a:pt x="1271016" y="5334"/>
                  </a:lnTo>
                  <a:lnTo>
                    <a:pt x="1268222" y="6337"/>
                  </a:lnTo>
                  <a:lnTo>
                    <a:pt x="1263523" y="6731"/>
                  </a:lnTo>
                  <a:lnTo>
                    <a:pt x="1194689" y="17907"/>
                  </a:lnTo>
                  <a:lnTo>
                    <a:pt x="851916" y="139446"/>
                  </a:lnTo>
                  <a:lnTo>
                    <a:pt x="840740" y="146939"/>
                  </a:lnTo>
                  <a:lnTo>
                    <a:pt x="830961" y="146939"/>
                  </a:lnTo>
                  <a:lnTo>
                    <a:pt x="0" y="441579"/>
                  </a:lnTo>
                  <a:lnTo>
                    <a:pt x="9017" y="453644"/>
                  </a:lnTo>
                  <a:lnTo>
                    <a:pt x="380555" y="321881"/>
                  </a:lnTo>
                  <a:lnTo>
                    <a:pt x="9144" y="453898"/>
                  </a:lnTo>
                  <a:lnTo>
                    <a:pt x="16637" y="464058"/>
                  </a:lnTo>
                  <a:lnTo>
                    <a:pt x="18542" y="465836"/>
                  </a:lnTo>
                  <a:lnTo>
                    <a:pt x="1328801" y="0"/>
                  </a:lnTo>
                  <a:close/>
                </a:path>
              </a:pathLst>
            </a:custGeom>
            <a:solidFill>
              <a:srgbClr val="C2C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745736" y="1612391"/>
              <a:ext cx="1368425" cy="478790"/>
            </a:xfrm>
            <a:custGeom>
              <a:avLst/>
              <a:gdLst/>
              <a:ahLst/>
              <a:cxnLst/>
              <a:rect l="l" t="t" r="r" b="b"/>
              <a:pathLst>
                <a:path w="1368425" h="478789">
                  <a:moveTo>
                    <a:pt x="1368043" y="0"/>
                  </a:moveTo>
                  <a:lnTo>
                    <a:pt x="1347977" y="1143"/>
                  </a:lnTo>
                  <a:lnTo>
                    <a:pt x="1312672" y="4318"/>
                  </a:lnTo>
                  <a:lnTo>
                    <a:pt x="0" y="467233"/>
                  </a:lnTo>
                  <a:lnTo>
                    <a:pt x="11302" y="478409"/>
                  </a:lnTo>
                  <a:lnTo>
                    <a:pt x="1368043" y="0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754880" y="1606295"/>
              <a:ext cx="1459865" cy="505459"/>
            </a:xfrm>
            <a:custGeom>
              <a:avLst/>
              <a:gdLst/>
              <a:ahLst/>
              <a:cxnLst/>
              <a:rect l="l" t="t" r="r" b="b"/>
              <a:pathLst>
                <a:path w="1459864" h="505460">
                  <a:moveTo>
                    <a:pt x="1459484" y="0"/>
                  </a:moveTo>
                  <a:lnTo>
                    <a:pt x="1446022" y="0"/>
                  </a:lnTo>
                  <a:lnTo>
                    <a:pt x="1410716" y="2032"/>
                  </a:lnTo>
                  <a:lnTo>
                    <a:pt x="1407287" y="3251"/>
                  </a:lnTo>
                  <a:lnTo>
                    <a:pt x="1359281" y="5969"/>
                  </a:lnTo>
                  <a:lnTo>
                    <a:pt x="0" y="485013"/>
                  </a:lnTo>
                  <a:lnTo>
                    <a:pt x="11303" y="496316"/>
                  </a:lnTo>
                  <a:lnTo>
                    <a:pt x="89382" y="468795"/>
                  </a:lnTo>
                  <a:lnTo>
                    <a:pt x="12192" y="496062"/>
                  </a:lnTo>
                  <a:lnTo>
                    <a:pt x="28448" y="505460"/>
                  </a:lnTo>
                  <a:lnTo>
                    <a:pt x="1459484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782312" y="1606295"/>
              <a:ext cx="1466215" cy="514984"/>
            </a:xfrm>
            <a:custGeom>
              <a:avLst/>
              <a:gdLst/>
              <a:ahLst/>
              <a:cxnLst/>
              <a:rect l="l" t="t" r="r" b="b"/>
              <a:pathLst>
                <a:path w="1466214" h="514985">
                  <a:moveTo>
                    <a:pt x="1465961" y="0"/>
                  </a:moveTo>
                  <a:lnTo>
                    <a:pt x="1431543" y="0"/>
                  </a:lnTo>
                  <a:lnTo>
                    <a:pt x="0" y="506983"/>
                  </a:lnTo>
                  <a:lnTo>
                    <a:pt x="13080" y="514603"/>
                  </a:lnTo>
                  <a:lnTo>
                    <a:pt x="1465961" y="0"/>
                  </a:lnTo>
                  <a:close/>
                </a:path>
              </a:pathLst>
            </a:custGeom>
            <a:solidFill>
              <a:srgbClr val="C9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797552" y="1606295"/>
              <a:ext cx="1536065" cy="533400"/>
            </a:xfrm>
            <a:custGeom>
              <a:avLst/>
              <a:gdLst/>
              <a:ahLst/>
              <a:cxnLst/>
              <a:rect l="l" t="t" r="r" b="b"/>
              <a:pathLst>
                <a:path w="1536064" h="533400">
                  <a:moveTo>
                    <a:pt x="1535938" y="0"/>
                  </a:moveTo>
                  <a:lnTo>
                    <a:pt x="1493012" y="0"/>
                  </a:lnTo>
                  <a:lnTo>
                    <a:pt x="1492885" y="0"/>
                  </a:lnTo>
                  <a:lnTo>
                    <a:pt x="1449959" y="0"/>
                  </a:lnTo>
                  <a:lnTo>
                    <a:pt x="0" y="514858"/>
                  </a:lnTo>
                  <a:lnTo>
                    <a:pt x="7366" y="519176"/>
                  </a:lnTo>
                  <a:lnTo>
                    <a:pt x="15519" y="523659"/>
                  </a:lnTo>
                  <a:lnTo>
                    <a:pt x="15240" y="523748"/>
                  </a:lnTo>
                  <a:lnTo>
                    <a:pt x="32258" y="533019"/>
                  </a:lnTo>
                  <a:lnTo>
                    <a:pt x="1535938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831080" y="1606295"/>
              <a:ext cx="1542415" cy="542290"/>
            </a:xfrm>
            <a:custGeom>
              <a:avLst/>
              <a:gdLst/>
              <a:ahLst/>
              <a:cxnLst/>
              <a:rect l="l" t="t" r="r" b="b"/>
              <a:pathLst>
                <a:path w="1542414" h="542289">
                  <a:moveTo>
                    <a:pt x="1509649" y="0"/>
                  </a:moveTo>
                  <a:lnTo>
                    <a:pt x="1503426" y="0"/>
                  </a:lnTo>
                  <a:lnTo>
                    <a:pt x="0" y="533273"/>
                  </a:lnTo>
                  <a:lnTo>
                    <a:pt x="13208" y="540384"/>
                  </a:lnTo>
                  <a:lnTo>
                    <a:pt x="17780" y="542163"/>
                  </a:lnTo>
                  <a:lnTo>
                    <a:pt x="1542288" y="1524"/>
                  </a:lnTo>
                  <a:lnTo>
                    <a:pt x="1509649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846320" y="1606295"/>
              <a:ext cx="1563370" cy="548640"/>
            </a:xfrm>
            <a:custGeom>
              <a:avLst/>
              <a:gdLst/>
              <a:ahLst/>
              <a:cxnLst/>
              <a:rect l="l" t="t" r="r" b="b"/>
              <a:pathLst>
                <a:path w="1563370" h="548639">
                  <a:moveTo>
                    <a:pt x="1524889" y="0"/>
                  </a:moveTo>
                  <a:lnTo>
                    <a:pt x="0" y="540512"/>
                  </a:lnTo>
                  <a:lnTo>
                    <a:pt x="20192" y="548513"/>
                  </a:lnTo>
                  <a:lnTo>
                    <a:pt x="1562989" y="1777"/>
                  </a:lnTo>
                  <a:lnTo>
                    <a:pt x="1524889" y="0"/>
                  </a:lnTo>
                  <a:close/>
                </a:path>
              </a:pathLst>
            </a:custGeom>
            <a:solidFill>
              <a:srgbClr val="D0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67656" y="1609343"/>
              <a:ext cx="1572260" cy="554355"/>
            </a:xfrm>
            <a:custGeom>
              <a:avLst/>
              <a:gdLst/>
              <a:ahLst/>
              <a:cxnLst/>
              <a:rect l="l" t="t" r="r" b="b"/>
              <a:pathLst>
                <a:path w="1572260" h="554355">
                  <a:moveTo>
                    <a:pt x="1541780" y="0"/>
                  </a:moveTo>
                  <a:lnTo>
                    <a:pt x="0" y="547877"/>
                  </a:lnTo>
                  <a:lnTo>
                    <a:pt x="16129" y="554354"/>
                  </a:lnTo>
                  <a:lnTo>
                    <a:pt x="1572260" y="1396"/>
                  </a:lnTo>
                  <a:lnTo>
                    <a:pt x="1541780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82896" y="1612391"/>
              <a:ext cx="1597025" cy="557530"/>
            </a:xfrm>
            <a:custGeom>
              <a:avLst/>
              <a:gdLst/>
              <a:ahLst/>
              <a:cxnLst/>
              <a:rect l="l" t="t" r="r" b="b"/>
              <a:pathLst>
                <a:path w="1597025" h="557530">
                  <a:moveTo>
                    <a:pt x="1559559" y="0"/>
                  </a:moveTo>
                  <a:lnTo>
                    <a:pt x="0" y="549656"/>
                  </a:lnTo>
                  <a:lnTo>
                    <a:pt x="4825" y="551561"/>
                  </a:lnTo>
                  <a:lnTo>
                    <a:pt x="21716" y="557149"/>
                  </a:lnTo>
                  <a:lnTo>
                    <a:pt x="1596898" y="2032"/>
                  </a:lnTo>
                  <a:lnTo>
                    <a:pt x="1592452" y="1524"/>
                  </a:lnTo>
                  <a:lnTo>
                    <a:pt x="1559559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907280" y="1612391"/>
              <a:ext cx="1636395" cy="572770"/>
            </a:xfrm>
            <a:custGeom>
              <a:avLst/>
              <a:gdLst/>
              <a:ahLst/>
              <a:cxnLst/>
              <a:rect l="l" t="t" r="r" b="b"/>
              <a:pathLst>
                <a:path w="1636395" h="572769">
                  <a:moveTo>
                    <a:pt x="1636268" y="6985"/>
                  </a:moveTo>
                  <a:lnTo>
                    <a:pt x="1604264" y="3048"/>
                  </a:lnTo>
                  <a:lnTo>
                    <a:pt x="1602105" y="3822"/>
                  </a:lnTo>
                  <a:lnTo>
                    <a:pt x="1571117" y="0"/>
                  </a:lnTo>
                  <a:lnTo>
                    <a:pt x="0" y="556133"/>
                  </a:lnTo>
                  <a:lnTo>
                    <a:pt x="22098" y="563499"/>
                  </a:lnTo>
                  <a:lnTo>
                    <a:pt x="1262938" y="124345"/>
                  </a:lnTo>
                  <a:lnTo>
                    <a:pt x="21336" y="565531"/>
                  </a:lnTo>
                  <a:lnTo>
                    <a:pt x="37084" y="570865"/>
                  </a:lnTo>
                  <a:lnTo>
                    <a:pt x="44450" y="572643"/>
                  </a:lnTo>
                  <a:lnTo>
                    <a:pt x="1636268" y="6985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949952" y="1621535"/>
              <a:ext cx="1624330" cy="569595"/>
            </a:xfrm>
            <a:custGeom>
              <a:avLst/>
              <a:gdLst/>
              <a:ahLst/>
              <a:cxnLst/>
              <a:rect l="l" t="t" r="r" b="b"/>
              <a:pathLst>
                <a:path w="1624329" h="569594">
                  <a:moveTo>
                    <a:pt x="1592199" y="0"/>
                  </a:moveTo>
                  <a:lnTo>
                    <a:pt x="0" y="563244"/>
                  </a:lnTo>
                  <a:lnTo>
                    <a:pt x="25273" y="569467"/>
                  </a:lnTo>
                  <a:lnTo>
                    <a:pt x="1624202" y="3937"/>
                  </a:lnTo>
                  <a:lnTo>
                    <a:pt x="1592199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904232" y="1624583"/>
              <a:ext cx="1722120" cy="619125"/>
            </a:xfrm>
            <a:custGeom>
              <a:avLst/>
              <a:gdLst/>
              <a:ahLst/>
              <a:cxnLst/>
              <a:rect l="l" t="t" r="r" b="b"/>
              <a:pathLst>
                <a:path w="1722120" h="619125">
                  <a:moveTo>
                    <a:pt x="1721993" y="7620"/>
                  </a:moveTo>
                  <a:lnTo>
                    <a:pt x="1700657" y="3048"/>
                  </a:lnTo>
                  <a:lnTo>
                    <a:pt x="1698218" y="3911"/>
                  </a:lnTo>
                  <a:lnTo>
                    <a:pt x="1693913" y="3048"/>
                  </a:lnTo>
                  <a:lnTo>
                    <a:pt x="1669542" y="0"/>
                  </a:lnTo>
                  <a:lnTo>
                    <a:pt x="73152" y="566039"/>
                  </a:lnTo>
                  <a:lnTo>
                    <a:pt x="98298" y="572389"/>
                  </a:lnTo>
                  <a:lnTo>
                    <a:pt x="99009" y="572135"/>
                  </a:lnTo>
                  <a:lnTo>
                    <a:pt x="100838" y="572643"/>
                  </a:lnTo>
                  <a:lnTo>
                    <a:pt x="64262" y="587883"/>
                  </a:lnTo>
                  <a:lnTo>
                    <a:pt x="30734" y="603123"/>
                  </a:lnTo>
                  <a:lnTo>
                    <a:pt x="0" y="618617"/>
                  </a:lnTo>
                  <a:lnTo>
                    <a:pt x="1721993" y="762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873752" y="1633727"/>
              <a:ext cx="1779905" cy="636905"/>
            </a:xfrm>
            <a:custGeom>
              <a:avLst/>
              <a:gdLst/>
              <a:ahLst/>
              <a:cxnLst/>
              <a:rect l="l" t="t" r="r" b="b"/>
              <a:pathLst>
                <a:path w="1779904" h="636905">
                  <a:moveTo>
                    <a:pt x="1753107" y="0"/>
                  </a:moveTo>
                  <a:lnTo>
                    <a:pt x="30352" y="610743"/>
                  </a:lnTo>
                  <a:lnTo>
                    <a:pt x="0" y="636651"/>
                  </a:lnTo>
                  <a:lnTo>
                    <a:pt x="1779777" y="5842"/>
                  </a:lnTo>
                  <a:lnTo>
                    <a:pt x="1753107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855464" y="1639823"/>
              <a:ext cx="1825625" cy="652145"/>
            </a:xfrm>
            <a:custGeom>
              <a:avLst/>
              <a:gdLst/>
              <a:ahLst/>
              <a:cxnLst/>
              <a:rect l="l" t="t" r="r" b="b"/>
              <a:pathLst>
                <a:path w="1825625" h="652144">
                  <a:moveTo>
                    <a:pt x="1798701" y="0"/>
                  </a:moveTo>
                  <a:lnTo>
                    <a:pt x="17652" y="630301"/>
                  </a:lnTo>
                  <a:lnTo>
                    <a:pt x="5587" y="640588"/>
                  </a:lnTo>
                  <a:lnTo>
                    <a:pt x="0" y="651763"/>
                  </a:lnTo>
                  <a:lnTo>
                    <a:pt x="1825497" y="5714"/>
                  </a:lnTo>
                  <a:lnTo>
                    <a:pt x="1798701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849368" y="1645919"/>
              <a:ext cx="1856105" cy="664210"/>
            </a:xfrm>
            <a:custGeom>
              <a:avLst/>
              <a:gdLst/>
              <a:ahLst/>
              <a:cxnLst/>
              <a:rect l="l" t="t" r="r" b="b"/>
              <a:pathLst>
                <a:path w="1856104" h="664210">
                  <a:moveTo>
                    <a:pt x="1829435" y="0"/>
                  </a:moveTo>
                  <a:lnTo>
                    <a:pt x="7112" y="646049"/>
                  </a:lnTo>
                  <a:lnTo>
                    <a:pt x="3556" y="653288"/>
                  </a:lnTo>
                  <a:lnTo>
                    <a:pt x="0" y="663828"/>
                  </a:lnTo>
                  <a:lnTo>
                    <a:pt x="1856105" y="5841"/>
                  </a:lnTo>
                  <a:lnTo>
                    <a:pt x="1829435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846320" y="1652015"/>
              <a:ext cx="1901825" cy="685800"/>
            </a:xfrm>
            <a:custGeom>
              <a:avLst/>
              <a:gdLst/>
              <a:ahLst/>
              <a:cxnLst/>
              <a:rect l="l" t="t" r="r" b="b"/>
              <a:pathLst>
                <a:path w="1901825" h="685800">
                  <a:moveTo>
                    <a:pt x="1901825" y="11684"/>
                  </a:moveTo>
                  <a:lnTo>
                    <a:pt x="1883283" y="6096"/>
                  </a:lnTo>
                  <a:lnTo>
                    <a:pt x="1882368" y="6426"/>
                  </a:lnTo>
                  <a:lnTo>
                    <a:pt x="1864360" y="1016"/>
                  </a:lnTo>
                  <a:lnTo>
                    <a:pt x="1859407" y="0"/>
                  </a:lnTo>
                  <a:lnTo>
                    <a:pt x="2540" y="657098"/>
                  </a:lnTo>
                  <a:lnTo>
                    <a:pt x="0" y="664718"/>
                  </a:lnTo>
                  <a:lnTo>
                    <a:pt x="0" y="673227"/>
                  </a:lnTo>
                  <a:lnTo>
                    <a:pt x="676313" y="433895"/>
                  </a:lnTo>
                  <a:lnTo>
                    <a:pt x="0" y="673608"/>
                  </a:lnTo>
                  <a:lnTo>
                    <a:pt x="0" y="685800"/>
                  </a:lnTo>
                  <a:lnTo>
                    <a:pt x="1901825" y="11684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846320" y="1664207"/>
              <a:ext cx="1926589" cy="685800"/>
            </a:xfrm>
            <a:custGeom>
              <a:avLst/>
              <a:gdLst/>
              <a:ahLst/>
              <a:cxnLst/>
              <a:rect l="l" t="t" r="r" b="b"/>
              <a:pathLst>
                <a:path w="1926590" h="685800">
                  <a:moveTo>
                    <a:pt x="1902713" y="0"/>
                  </a:moveTo>
                  <a:lnTo>
                    <a:pt x="0" y="672591"/>
                  </a:lnTo>
                  <a:lnTo>
                    <a:pt x="0" y="673226"/>
                  </a:lnTo>
                  <a:lnTo>
                    <a:pt x="5714" y="685800"/>
                  </a:lnTo>
                  <a:lnTo>
                    <a:pt x="1926081" y="6984"/>
                  </a:lnTo>
                  <a:lnTo>
                    <a:pt x="190271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852416" y="1670303"/>
              <a:ext cx="1944370" cy="692150"/>
            </a:xfrm>
            <a:custGeom>
              <a:avLst/>
              <a:gdLst/>
              <a:ahLst/>
              <a:cxnLst/>
              <a:rect l="l" t="t" r="r" b="b"/>
              <a:pathLst>
                <a:path w="1944370" h="692150">
                  <a:moveTo>
                    <a:pt x="1920875" y="0"/>
                  </a:moveTo>
                  <a:lnTo>
                    <a:pt x="0" y="678561"/>
                  </a:lnTo>
                  <a:lnTo>
                    <a:pt x="5969" y="691642"/>
                  </a:lnTo>
                  <a:lnTo>
                    <a:pt x="1944115" y="6985"/>
                  </a:lnTo>
                  <a:lnTo>
                    <a:pt x="1920875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858512" y="1676399"/>
              <a:ext cx="1959610" cy="698500"/>
            </a:xfrm>
            <a:custGeom>
              <a:avLst/>
              <a:gdLst/>
              <a:ahLst/>
              <a:cxnLst/>
              <a:rect l="l" t="t" r="r" b="b"/>
              <a:pathLst>
                <a:path w="1959609" h="698500">
                  <a:moveTo>
                    <a:pt x="1938782" y="0"/>
                  </a:moveTo>
                  <a:lnTo>
                    <a:pt x="0" y="685673"/>
                  </a:lnTo>
                  <a:lnTo>
                    <a:pt x="3555" y="693547"/>
                  </a:lnTo>
                  <a:lnTo>
                    <a:pt x="8382" y="697991"/>
                  </a:lnTo>
                  <a:lnTo>
                    <a:pt x="1959356" y="8000"/>
                  </a:lnTo>
                  <a:lnTo>
                    <a:pt x="1946020" y="2159"/>
                  </a:lnTo>
                  <a:lnTo>
                    <a:pt x="1938782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867656" y="1685543"/>
              <a:ext cx="2002789" cy="719455"/>
            </a:xfrm>
            <a:custGeom>
              <a:avLst/>
              <a:gdLst/>
              <a:ahLst/>
              <a:cxnLst/>
              <a:rect l="l" t="t" r="r" b="b"/>
              <a:pathLst>
                <a:path w="2002790" h="719455">
                  <a:moveTo>
                    <a:pt x="1968500" y="8382"/>
                  </a:moveTo>
                  <a:lnTo>
                    <a:pt x="1949323" y="0"/>
                  </a:lnTo>
                  <a:lnTo>
                    <a:pt x="0" y="689864"/>
                  </a:lnTo>
                  <a:lnTo>
                    <a:pt x="11938" y="700786"/>
                  </a:lnTo>
                  <a:lnTo>
                    <a:pt x="1968500" y="8382"/>
                  </a:lnTo>
                  <a:close/>
                </a:path>
                <a:path w="2002790" h="719455">
                  <a:moveTo>
                    <a:pt x="2002409" y="21971"/>
                  </a:moveTo>
                  <a:lnTo>
                    <a:pt x="1987042" y="15240"/>
                  </a:lnTo>
                  <a:lnTo>
                    <a:pt x="1984070" y="16294"/>
                  </a:lnTo>
                  <a:lnTo>
                    <a:pt x="1967738" y="9144"/>
                  </a:lnTo>
                  <a:lnTo>
                    <a:pt x="12192" y="702056"/>
                  </a:lnTo>
                  <a:lnTo>
                    <a:pt x="21539" y="710628"/>
                  </a:lnTo>
                  <a:lnTo>
                    <a:pt x="21336" y="710692"/>
                  </a:lnTo>
                  <a:lnTo>
                    <a:pt x="29083" y="717804"/>
                  </a:lnTo>
                  <a:lnTo>
                    <a:pt x="31877" y="719074"/>
                  </a:lnTo>
                  <a:lnTo>
                    <a:pt x="2002409" y="21971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901184" y="1709927"/>
              <a:ext cx="1983739" cy="704215"/>
            </a:xfrm>
            <a:custGeom>
              <a:avLst/>
              <a:gdLst/>
              <a:ahLst/>
              <a:cxnLst/>
              <a:rect l="l" t="t" r="r" b="b"/>
              <a:pathLst>
                <a:path w="1983740" h="704214">
                  <a:moveTo>
                    <a:pt x="1967864" y="0"/>
                  </a:moveTo>
                  <a:lnTo>
                    <a:pt x="0" y="695198"/>
                  </a:lnTo>
                  <a:lnTo>
                    <a:pt x="18414" y="703961"/>
                  </a:lnTo>
                  <a:lnTo>
                    <a:pt x="1983739" y="9525"/>
                  </a:lnTo>
                  <a:lnTo>
                    <a:pt x="1977009" y="4063"/>
                  </a:lnTo>
                  <a:lnTo>
                    <a:pt x="1967864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919472" y="1719071"/>
              <a:ext cx="1993900" cy="713105"/>
            </a:xfrm>
            <a:custGeom>
              <a:avLst/>
              <a:gdLst/>
              <a:ahLst/>
              <a:cxnLst/>
              <a:rect l="l" t="t" r="r" b="b"/>
              <a:pathLst>
                <a:path w="1993900" h="713105">
                  <a:moveTo>
                    <a:pt x="1993392" y="19812"/>
                  </a:moveTo>
                  <a:lnTo>
                    <a:pt x="1980438" y="9144"/>
                  </a:lnTo>
                  <a:lnTo>
                    <a:pt x="1979498" y="9486"/>
                  </a:lnTo>
                  <a:lnTo>
                    <a:pt x="1967992" y="0"/>
                  </a:lnTo>
                  <a:lnTo>
                    <a:pt x="0" y="695071"/>
                  </a:lnTo>
                  <a:lnTo>
                    <a:pt x="18415" y="703707"/>
                  </a:lnTo>
                  <a:lnTo>
                    <a:pt x="341680" y="589559"/>
                  </a:lnTo>
                  <a:lnTo>
                    <a:pt x="18288" y="704088"/>
                  </a:lnTo>
                  <a:lnTo>
                    <a:pt x="36576" y="712724"/>
                  </a:lnTo>
                  <a:lnTo>
                    <a:pt x="1993392" y="19812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956048" y="1740407"/>
              <a:ext cx="2026920" cy="731520"/>
            </a:xfrm>
            <a:custGeom>
              <a:avLst/>
              <a:gdLst/>
              <a:ahLst/>
              <a:cxnLst/>
              <a:rect l="l" t="t" r="r" b="b"/>
              <a:pathLst>
                <a:path w="2026920" h="731519">
                  <a:moveTo>
                    <a:pt x="1993392" y="43053"/>
                  </a:moveTo>
                  <a:lnTo>
                    <a:pt x="1985899" y="30480"/>
                  </a:lnTo>
                  <a:lnTo>
                    <a:pt x="1407820" y="235216"/>
                  </a:lnTo>
                  <a:lnTo>
                    <a:pt x="1983740" y="30861"/>
                  </a:lnTo>
                  <a:lnTo>
                    <a:pt x="1976551" y="18821"/>
                  </a:lnTo>
                  <a:lnTo>
                    <a:pt x="1978025" y="18288"/>
                  </a:lnTo>
                  <a:lnTo>
                    <a:pt x="1975612" y="14351"/>
                  </a:lnTo>
                  <a:lnTo>
                    <a:pt x="1969389" y="9144"/>
                  </a:lnTo>
                  <a:lnTo>
                    <a:pt x="1967560" y="9804"/>
                  </a:lnTo>
                  <a:lnTo>
                    <a:pt x="1955673" y="0"/>
                  </a:lnTo>
                  <a:lnTo>
                    <a:pt x="0" y="693166"/>
                  </a:lnTo>
                  <a:lnTo>
                    <a:pt x="21336" y="700532"/>
                  </a:lnTo>
                  <a:lnTo>
                    <a:pt x="38735" y="706628"/>
                  </a:lnTo>
                  <a:lnTo>
                    <a:pt x="40805" y="705904"/>
                  </a:lnTo>
                  <a:lnTo>
                    <a:pt x="61341" y="712978"/>
                  </a:lnTo>
                  <a:lnTo>
                    <a:pt x="62204" y="712673"/>
                  </a:lnTo>
                  <a:lnTo>
                    <a:pt x="70104" y="715518"/>
                  </a:lnTo>
                  <a:lnTo>
                    <a:pt x="85598" y="718820"/>
                  </a:lnTo>
                  <a:lnTo>
                    <a:pt x="1993392" y="43053"/>
                  </a:lnTo>
                  <a:close/>
                </a:path>
                <a:path w="2026920" h="731519">
                  <a:moveTo>
                    <a:pt x="2026920" y="63246"/>
                  </a:moveTo>
                  <a:lnTo>
                    <a:pt x="2001266" y="61976"/>
                  </a:lnTo>
                  <a:lnTo>
                    <a:pt x="1998853" y="57912"/>
                  </a:lnTo>
                  <a:lnTo>
                    <a:pt x="1998662" y="57988"/>
                  </a:lnTo>
                  <a:lnTo>
                    <a:pt x="1991360" y="45720"/>
                  </a:lnTo>
                  <a:lnTo>
                    <a:pt x="85344" y="719328"/>
                  </a:lnTo>
                  <a:lnTo>
                    <a:pt x="112141" y="725043"/>
                  </a:lnTo>
                  <a:lnTo>
                    <a:pt x="1353439" y="286385"/>
                  </a:lnTo>
                  <a:lnTo>
                    <a:pt x="112776" y="725551"/>
                  </a:lnTo>
                  <a:lnTo>
                    <a:pt x="139573" y="731266"/>
                  </a:lnTo>
                  <a:lnTo>
                    <a:pt x="2026920" y="63246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096256" y="1801367"/>
              <a:ext cx="1993900" cy="682625"/>
            </a:xfrm>
            <a:custGeom>
              <a:avLst/>
              <a:gdLst/>
              <a:ahLst/>
              <a:cxnLst/>
              <a:rect l="l" t="t" r="r" b="b"/>
              <a:pathLst>
                <a:path w="1993900" h="682625">
                  <a:moveTo>
                    <a:pt x="1993392" y="8382"/>
                  </a:moveTo>
                  <a:lnTo>
                    <a:pt x="1985264" y="7493"/>
                  </a:lnTo>
                  <a:lnTo>
                    <a:pt x="1956816" y="6096"/>
                  </a:lnTo>
                  <a:lnTo>
                    <a:pt x="975334" y="352107"/>
                  </a:lnTo>
                  <a:lnTo>
                    <a:pt x="1956435" y="4572"/>
                  </a:lnTo>
                  <a:lnTo>
                    <a:pt x="1926209" y="3048"/>
                  </a:lnTo>
                  <a:lnTo>
                    <a:pt x="855014" y="382498"/>
                  </a:lnTo>
                  <a:lnTo>
                    <a:pt x="1925828" y="1905"/>
                  </a:lnTo>
                  <a:lnTo>
                    <a:pt x="1888109" y="0"/>
                  </a:lnTo>
                  <a:lnTo>
                    <a:pt x="0" y="671068"/>
                  </a:lnTo>
                  <a:lnTo>
                    <a:pt x="16256" y="674624"/>
                  </a:lnTo>
                  <a:lnTo>
                    <a:pt x="28067" y="676402"/>
                  </a:lnTo>
                  <a:lnTo>
                    <a:pt x="29375" y="675944"/>
                  </a:lnTo>
                  <a:lnTo>
                    <a:pt x="51562" y="679323"/>
                  </a:lnTo>
                  <a:lnTo>
                    <a:pt x="54889" y="678141"/>
                  </a:lnTo>
                  <a:lnTo>
                    <a:pt x="81915" y="682244"/>
                  </a:lnTo>
                  <a:lnTo>
                    <a:pt x="1993392" y="8382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178552" y="1807463"/>
              <a:ext cx="1975485" cy="685800"/>
            </a:xfrm>
            <a:custGeom>
              <a:avLst/>
              <a:gdLst/>
              <a:ahLst/>
              <a:cxnLst/>
              <a:rect l="l" t="t" r="r" b="b"/>
              <a:pathLst>
                <a:path w="1975484" h="685800">
                  <a:moveTo>
                    <a:pt x="1974977" y="6604"/>
                  </a:moveTo>
                  <a:lnTo>
                    <a:pt x="1942084" y="3048"/>
                  </a:lnTo>
                  <a:lnTo>
                    <a:pt x="1941487" y="3263"/>
                  </a:lnTo>
                  <a:lnTo>
                    <a:pt x="1911223" y="0"/>
                  </a:lnTo>
                  <a:lnTo>
                    <a:pt x="0" y="678053"/>
                  </a:lnTo>
                  <a:lnTo>
                    <a:pt x="30099" y="682625"/>
                  </a:lnTo>
                  <a:lnTo>
                    <a:pt x="356730" y="566750"/>
                  </a:lnTo>
                  <a:lnTo>
                    <a:pt x="30480" y="682752"/>
                  </a:lnTo>
                  <a:lnTo>
                    <a:pt x="34798" y="683387"/>
                  </a:lnTo>
                  <a:lnTo>
                    <a:pt x="66421" y="685292"/>
                  </a:lnTo>
                  <a:lnTo>
                    <a:pt x="1974977" y="6604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242560" y="1816607"/>
              <a:ext cx="1996439" cy="679450"/>
            </a:xfrm>
            <a:custGeom>
              <a:avLst/>
              <a:gdLst/>
              <a:ahLst/>
              <a:cxnLst/>
              <a:rect l="l" t="t" r="r" b="b"/>
              <a:pathLst>
                <a:path w="1996440" h="679450">
                  <a:moveTo>
                    <a:pt x="1944116" y="3556"/>
                  </a:moveTo>
                  <a:lnTo>
                    <a:pt x="1911096" y="0"/>
                  </a:lnTo>
                  <a:lnTo>
                    <a:pt x="0" y="674497"/>
                  </a:lnTo>
                  <a:lnTo>
                    <a:pt x="36957" y="676656"/>
                  </a:lnTo>
                  <a:lnTo>
                    <a:pt x="1944116" y="3556"/>
                  </a:lnTo>
                  <a:close/>
                </a:path>
                <a:path w="1996440" h="679450">
                  <a:moveTo>
                    <a:pt x="1995932" y="11684"/>
                  </a:moveTo>
                  <a:lnTo>
                    <a:pt x="1968754" y="6096"/>
                  </a:lnTo>
                  <a:lnTo>
                    <a:pt x="1967001" y="6718"/>
                  </a:lnTo>
                  <a:lnTo>
                    <a:pt x="1951863" y="3683"/>
                  </a:lnTo>
                  <a:lnTo>
                    <a:pt x="1946148" y="3048"/>
                  </a:lnTo>
                  <a:lnTo>
                    <a:pt x="36576" y="677418"/>
                  </a:lnTo>
                  <a:lnTo>
                    <a:pt x="66167" y="679069"/>
                  </a:lnTo>
                  <a:lnTo>
                    <a:pt x="164833" y="644232"/>
                  </a:lnTo>
                  <a:lnTo>
                    <a:pt x="67056" y="678815"/>
                  </a:lnTo>
                  <a:lnTo>
                    <a:pt x="72644" y="679069"/>
                  </a:lnTo>
                  <a:lnTo>
                    <a:pt x="109220" y="679069"/>
                  </a:lnTo>
                  <a:lnTo>
                    <a:pt x="1995932" y="11684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352288" y="1828799"/>
              <a:ext cx="2035810" cy="713105"/>
            </a:xfrm>
            <a:custGeom>
              <a:avLst/>
              <a:gdLst/>
              <a:ahLst/>
              <a:cxnLst/>
              <a:rect l="l" t="t" r="r" b="b"/>
              <a:pathLst>
                <a:path w="2035809" h="713105">
                  <a:moveTo>
                    <a:pt x="1938401" y="11684"/>
                  </a:moveTo>
                  <a:lnTo>
                    <a:pt x="1911223" y="6096"/>
                  </a:lnTo>
                  <a:lnTo>
                    <a:pt x="67056" y="658507"/>
                  </a:lnTo>
                  <a:lnTo>
                    <a:pt x="1910969" y="5588"/>
                  </a:lnTo>
                  <a:lnTo>
                    <a:pt x="1883791" y="0"/>
                  </a:lnTo>
                  <a:lnTo>
                    <a:pt x="0" y="667004"/>
                  </a:lnTo>
                  <a:lnTo>
                    <a:pt x="43027" y="667004"/>
                  </a:lnTo>
                  <a:lnTo>
                    <a:pt x="42672" y="667131"/>
                  </a:lnTo>
                  <a:lnTo>
                    <a:pt x="75819" y="667131"/>
                  </a:lnTo>
                  <a:lnTo>
                    <a:pt x="78867" y="664083"/>
                  </a:lnTo>
                  <a:lnTo>
                    <a:pt x="94234" y="664083"/>
                  </a:lnTo>
                  <a:lnTo>
                    <a:pt x="1938401" y="11684"/>
                  </a:lnTo>
                  <a:close/>
                </a:path>
                <a:path w="2035809" h="713105">
                  <a:moveTo>
                    <a:pt x="1990090" y="24511"/>
                  </a:moveTo>
                  <a:lnTo>
                    <a:pt x="1965109" y="18453"/>
                  </a:lnTo>
                  <a:lnTo>
                    <a:pt x="1965579" y="18288"/>
                  </a:lnTo>
                  <a:lnTo>
                    <a:pt x="1944624" y="13208"/>
                  </a:lnTo>
                  <a:lnTo>
                    <a:pt x="1939671" y="12192"/>
                  </a:lnTo>
                  <a:lnTo>
                    <a:pt x="94488" y="665734"/>
                  </a:lnTo>
                  <a:lnTo>
                    <a:pt x="109601" y="665734"/>
                  </a:lnTo>
                  <a:lnTo>
                    <a:pt x="109601" y="668782"/>
                  </a:lnTo>
                  <a:lnTo>
                    <a:pt x="106553" y="668782"/>
                  </a:lnTo>
                  <a:lnTo>
                    <a:pt x="106553" y="674878"/>
                  </a:lnTo>
                  <a:lnTo>
                    <a:pt x="107823" y="676275"/>
                  </a:lnTo>
                  <a:lnTo>
                    <a:pt x="108102" y="676186"/>
                  </a:lnTo>
                  <a:lnTo>
                    <a:pt x="108331" y="676402"/>
                  </a:lnTo>
                  <a:lnTo>
                    <a:pt x="108331" y="679450"/>
                  </a:lnTo>
                  <a:lnTo>
                    <a:pt x="111506" y="688213"/>
                  </a:lnTo>
                  <a:lnTo>
                    <a:pt x="1990090" y="24511"/>
                  </a:lnTo>
                  <a:close/>
                </a:path>
                <a:path w="2035809" h="713105">
                  <a:moveTo>
                    <a:pt x="2035810" y="34036"/>
                  </a:moveTo>
                  <a:lnTo>
                    <a:pt x="2032635" y="32639"/>
                  </a:lnTo>
                  <a:lnTo>
                    <a:pt x="2011299" y="27432"/>
                  </a:lnTo>
                  <a:lnTo>
                    <a:pt x="2008047" y="28587"/>
                  </a:lnTo>
                  <a:lnTo>
                    <a:pt x="1990598" y="24384"/>
                  </a:lnTo>
                  <a:lnTo>
                    <a:pt x="112776" y="689864"/>
                  </a:lnTo>
                  <a:lnTo>
                    <a:pt x="116281" y="699490"/>
                  </a:lnTo>
                  <a:lnTo>
                    <a:pt x="115824" y="699643"/>
                  </a:lnTo>
                  <a:lnTo>
                    <a:pt x="120777" y="713105"/>
                  </a:lnTo>
                  <a:lnTo>
                    <a:pt x="2035810" y="34036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474208" y="1862327"/>
              <a:ext cx="1953895" cy="701040"/>
            </a:xfrm>
            <a:custGeom>
              <a:avLst/>
              <a:gdLst/>
              <a:ahLst/>
              <a:cxnLst/>
              <a:rect l="l" t="t" r="r" b="b"/>
              <a:pathLst>
                <a:path w="1953895" h="701039">
                  <a:moveTo>
                    <a:pt x="1934845" y="8382"/>
                  </a:moveTo>
                  <a:lnTo>
                    <a:pt x="1915668" y="0"/>
                  </a:lnTo>
                  <a:lnTo>
                    <a:pt x="0" y="677799"/>
                  </a:lnTo>
                  <a:lnTo>
                    <a:pt x="127" y="678180"/>
                  </a:lnTo>
                  <a:lnTo>
                    <a:pt x="11811" y="688848"/>
                  </a:lnTo>
                  <a:lnTo>
                    <a:pt x="1934845" y="8382"/>
                  </a:lnTo>
                  <a:close/>
                </a:path>
                <a:path w="1953895" h="701039">
                  <a:moveTo>
                    <a:pt x="1953641" y="17653"/>
                  </a:moveTo>
                  <a:lnTo>
                    <a:pt x="1934464" y="9144"/>
                  </a:lnTo>
                  <a:lnTo>
                    <a:pt x="12192" y="689991"/>
                  </a:lnTo>
                  <a:lnTo>
                    <a:pt x="24130" y="701040"/>
                  </a:lnTo>
                  <a:lnTo>
                    <a:pt x="1953641" y="17653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498592" y="1880615"/>
              <a:ext cx="1947545" cy="695325"/>
            </a:xfrm>
            <a:custGeom>
              <a:avLst/>
              <a:gdLst/>
              <a:ahLst/>
              <a:cxnLst/>
              <a:rect l="l" t="t" r="r" b="b"/>
              <a:pathLst>
                <a:path w="1947545" h="695325">
                  <a:moveTo>
                    <a:pt x="1927987" y="0"/>
                  </a:moveTo>
                  <a:lnTo>
                    <a:pt x="0" y="683895"/>
                  </a:lnTo>
                  <a:lnTo>
                    <a:pt x="11937" y="694944"/>
                  </a:lnTo>
                  <a:lnTo>
                    <a:pt x="1947164" y="8509"/>
                  </a:lnTo>
                  <a:lnTo>
                    <a:pt x="1927987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510784" y="1889759"/>
              <a:ext cx="1983739" cy="710565"/>
            </a:xfrm>
            <a:custGeom>
              <a:avLst/>
              <a:gdLst/>
              <a:ahLst/>
              <a:cxnLst/>
              <a:rect l="l" t="t" r="r" b="b"/>
              <a:pathLst>
                <a:path w="1983740" h="710564">
                  <a:moveTo>
                    <a:pt x="1965579" y="15494"/>
                  </a:moveTo>
                  <a:lnTo>
                    <a:pt x="1950313" y="6743"/>
                  </a:lnTo>
                  <a:lnTo>
                    <a:pt x="1950173" y="6667"/>
                  </a:lnTo>
                  <a:lnTo>
                    <a:pt x="1949196" y="6096"/>
                  </a:lnTo>
                  <a:lnTo>
                    <a:pt x="1949018" y="6159"/>
                  </a:lnTo>
                  <a:lnTo>
                    <a:pt x="1934972" y="0"/>
                  </a:lnTo>
                  <a:lnTo>
                    <a:pt x="0" y="684149"/>
                  </a:lnTo>
                  <a:lnTo>
                    <a:pt x="1016" y="685038"/>
                  </a:lnTo>
                  <a:lnTo>
                    <a:pt x="13741" y="691349"/>
                  </a:lnTo>
                  <a:lnTo>
                    <a:pt x="12192" y="691896"/>
                  </a:lnTo>
                  <a:lnTo>
                    <a:pt x="29972" y="700786"/>
                  </a:lnTo>
                  <a:lnTo>
                    <a:pt x="1965579" y="15494"/>
                  </a:lnTo>
                  <a:close/>
                </a:path>
                <a:path w="1983740" h="710564">
                  <a:moveTo>
                    <a:pt x="1983613" y="24638"/>
                  </a:moveTo>
                  <a:lnTo>
                    <a:pt x="1967357" y="15240"/>
                  </a:lnTo>
                  <a:lnTo>
                    <a:pt x="30480" y="701167"/>
                  </a:lnTo>
                  <a:lnTo>
                    <a:pt x="48387" y="710057"/>
                  </a:lnTo>
                  <a:lnTo>
                    <a:pt x="1983613" y="24638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559552" y="1914143"/>
              <a:ext cx="1950720" cy="694690"/>
            </a:xfrm>
            <a:custGeom>
              <a:avLst/>
              <a:gdLst/>
              <a:ahLst/>
              <a:cxnLst/>
              <a:rect l="l" t="t" r="r" b="b"/>
              <a:pathLst>
                <a:path w="1950720" h="694689">
                  <a:moveTo>
                    <a:pt x="1934209" y="0"/>
                  </a:moveTo>
                  <a:lnTo>
                    <a:pt x="0" y="686561"/>
                  </a:lnTo>
                  <a:lnTo>
                    <a:pt x="6350" y="689736"/>
                  </a:lnTo>
                  <a:lnTo>
                    <a:pt x="20955" y="694435"/>
                  </a:lnTo>
                  <a:lnTo>
                    <a:pt x="1950466" y="9525"/>
                  </a:lnTo>
                  <a:lnTo>
                    <a:pt x="1934209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580888" y="1923287"/>
              <a:ext cx="1944370" cy="692150"/>
            </a:xfrm>
            <a:custGeom>
              <a:avLst/>
              <a:gdLst/>
              <a:ahLst/>
              <a:cxnLst/>
              <a:rect l="l" t="t" r="r" b="b"/>
              <a:pathLst>
                <a:path w="1944370" h="692150">
                  <a:moveTo>
                    <a:pt x="1930400" y="0"/>
                  </a:moveTo>
                  <a:lnTo>
                    <a:pt x="0" y="684402"/>
                  </a:lnTo>
                  <a:lnTo>
                    <a:pt x="22733" y="691641"/>
                  </a:lnTo>
                  <a:lnTo>
                    <a:pt x="1944242" y="10413"/>
                  </a:lnTo>
                  <a:lnTo>
                    <a:pt x="1939416" y="5207"/>
                  </a:lnTo>
                  <a:lnTo>
                    <a:pt x="193040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602224" y="1935479"/>
              <a:ext cx="1932305" cy="685800"/>
            </a:xfrm>
            <a:custGeom>
              <a:avLst/>
              <a:gdLst/>
              <a:ahLst/>
              <a:cxnLst/>
              <a:rect l="l" t="t" r="r" b="b"/>
              <a:pathLst>
                <a:path w="1932304" h="685800">
                  <a:moveTo>
                    <a:pt x="1921382" y="0"/>
                  </a:moveTo>
                  <a:lnTo>
                    <a:pt x="0" y="678434"/>
                  </a:lnTo>
                  <a:lnTo>
                    <a:pt x="22733" y="685546"/>
                  </a:lnTo>
                  <a:lnTo>
                    <a:pt x="1932051" y="11430"/>
                  </a:lnTo>
                  <a:lnTo>
                    <a:pt x="1921382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626608" y="1944623"/>
              <a:ext cx="1926589" cy="688340"/>
            </a:xfrm>
            <a:custGeom>
              <a:avLst/>
              <a:gdLst/>
              <a:ahLst/>
              <a:cxnLst/>
              <a:rect l="l" t="t" r="r" b="b"/>
              <a:pathLst>
                <a:path w="1926590" h="688339">
                  <a:moveTo>
                    <a:pt x="1926336" y="20701"/>
                  </a:moveTo>
                  <a:lnTo>
                    <a:pt x="1915972" y="9359"/>
                  </a:lnTo>
                  <a:lnTo>
                    <a:pt x="1916557" y="9144"/>
                  </a:lnTo>
                  <a:lnTo>
                    <a:pt x="1908048" y="0"/>
                  </a:lnTo>
                  <a:lnTo>
                    <a:pt x="0" y="677418"/>
                  </a:lnTo>
                  <a:lnTo>
                    <a:pt x="7112" y="679704"/>
                  </a:lnTo>
                  <a:lnTo>
                    <a:pt x="18999" y="682244"/>
                  </a:lnTo>
                  <a:lnTo>
                    <a:pt x="18288" y="682498"/>
                  </a:lnTo>
                  <a:lnTo>
                    <a:pt x="45085" y="688340"/>
                  </a:lnTo>
                  <a:lnTo>
                    <a:pt x="1926336" y="20701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672328" y="1965959"/>
              <a:ext cx="1889760" cy="673100"/>
            </a:xfrm>
            <a:custGeom>
              <a:avLst/>
              <a:gdLst/>
              <a:ahLst/>
              <a:cxnLst/>
              <a:rect l="l" t="t" r="r" b="b"/>
              <a:pathLst>
                <a:path w="1889759" h="673100">
                  <a:moveTo>
                    <a:pt x="1882648" y="0"/>
                  </a:moveTo>
                  <a:lnTo>
                    <a:pt x="0" y="667257"/>
                  </a:lnTo>
                  <a:lnTo>
                    <a:pt x="26797" y="673100"/>
                  </a:lnTo>
                  <a:lnTo>
                    <a:pt x="1889632" y="12826"/>
                  </a:lnTo>
                  <a:lnTo>
                    <a:pt x="1884806" y="2286"/>
                  </a:lnTo>
                  <a:lnTo>
                    <a:pt x="1882648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699760" y="1978151"/>
              <a:ext cx="1868170" cy="667385"/>
            </a:xfrm>
            <a:custGeom>
              <a:avLst/>
              <a:gdLst/>
              <a:ahLst/>
              <a:cxnLst/>
              <a:rect l="l" t="t" r="r" b="b"/>
              <a:pathLst>
                <a:path w="1868170" h="667385">
                  <a:moveTo>
                    <a:pt x="1861819" y="0"/>
                  </a:moveTo>
                  <a:lnTo>
                    <a:pt x="0" y="661797"/>
                  </a:lnTo>
                  <a:lnTo>
                    <a:pt x="18795" y="665861"/>
                  </a:lnTo>
                  <a:lnTo>
                    <a:pt x="28193" y="667003"/>
                  </a:lnTo>
                  <a:lnTo>
                    <a:pt x="1867789" y="13208"/>
                  </a:lnTo>
                  <a:lnTo>
                    <a:pt x="1861819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727192" y="1993391"/>
              <a:ext cx="1846580" cy="655320"/>
            </a:xfrm>
            <a:custGeom>
              <a:avLst/>
              <a:gdLst/>
              <a:ahLst/>
              <a:cxnLst/>
              <a:rect l="l" t="t" r="r" b="b"/>
              <a:pathLst>
                <a:path w="1846579" h="655319">
                  <a:moveTo>
                    <a:pt x="1840484" y="0"/>
                  </a:moveTo>
                  <a:lnTo>
                    <a:pt x="0" y="650621"/>
                  </a:lnTo>
                  <a:lnTo>
                    <a:pt x="31242" y="654812"/>
                  </a:lnTo>
                  <a:lnTo>
                    <a:pt x="1846580" y="13081"/>
                  </a:lnTo>
                  <a:lnTo>
                    <a:pt x="1840484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757672" y="2005583"/>
              <a:ext cx="1816735" cy="648970"/>
            </a:xfrm>
            <a:custGeom>
              <a:avLst/>
              <a:gdLst/>
              <a:ahLst/>
              <a:cxnLst/>
              <a:rect l="l" t="t" r="r" b="b"/>
              <a:pathLst>
                <a:path w="1816734" h="648969">
                  <a:moveTo>
                    <a:pt x="1816481" y="12192"/>
                  </a:moveTo>
                  <a:lnTo>
                    <a:pt x="386359" y="518071"/>
                  </a:lnTo>
                  <a:lnTo>
                    <a:pt x="1816100" y="11684"/>
                  </a:lnTo>
                  <a:lnTo>
                    <a:pt x="1816100" y="2921"/>
                  </a:lnTo>
                  <a:lnTo>
                    <a:pt x="1814703" y="0"/>
                  </a:lnTo>
                  <a:lnTo>
                    <a:pt x="0" y="642747"/>
                  </a:lnTo>
                  <a:lnTo>
                    <a:pt x="25019" y="646049"/>
                  </a:lnTo>
                  <a:lnTo>
                    <a:pt x="27762" y="645083"/>
                  </a:lnTo>
                  <a:lnTo>
                    <a:pt x="53086" y="648462"/>
                  </a:lnTo>
                  <a:lnTo>
                    <a:pt x="59690" y="648843"/>
                  </a:lnTo>
                  <a:lnTo>
                    <a:pt x="1816481" y="27432"/>
                  </a:lnTo>
                  <a:lnTo>
                    <a:pt x="1816481" y="12192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815584" y="2033015"/>
              <a:ext cx="1758950" cy="624840"/>
            </a:xfrm>
            <a:custGeom>
              <a:avLst/>
              <a:gdLst/>
              <a:ahLst/>
              <a:cxnLst/>
              <a:rect l="l" t="t" r="r" b="b"/>
              <a:pathLst>
                <a:path w="1758950" h="624839">
                  <a:moveTo>
                    <a:pt x="1758695" y="0"/>
                  </a:moveTo>
                  <a:lnTo>
                    <a:pt x="0" y="622554"/>
                  </a:lnTo>
                  <a:lnTo>
                    <a:pt x="36956" y="624713"/>
                  </a:lnTo>
                  <a:lnTo>
                    <a:pt x="1751457" y="17780"/>
                  </a:lnTo>
                  <a:lnTo>
                    <a:pt x="1752599" y="15621"/>
                  </a:lnTo>
                  <a:lnTo>
                    <a:pt x="1755647" y="6476"/>
                  </a:lnTo>
                  <a:lnTo>
                    <a:pt x="1758695" y="381"/>
                  </a:lnTo>
                  <a:lnTo>
                    <a:pt x="1758695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852160" y="2051303"/>
              <a:ext cx="1722120" cy="609600"/>
            </a:xfrm>
            <a:custGeom>
              <a:avLst/>
              <a:gdLst/>
              <a:ahLst/>
              <a:cxnLst/>
              <a:rect l="l" t="t" r="r" b="b"/>
              <a:pathLst>
                <a:path w="1722120" h="609600">
                  <a:moveTo>
                    <a:pt x="1721612" y="25527"/>
                  </a:moveTo>
                  <a:lnTo>
                    <a:pt x="1702943" y="19939"/>
                  </a:lnTo>
                  <a:lnTo>
                    <a:pt x="1703209" y="19685"/>
                  </a:lnTo>
                  <a:lnTo>
                    <a:pt x="1709293" y="17526"/>
                  </a:lnTo>
                  <a:lnTo>
                    <a:pt x="1710690" y="16129"/>
                  </a:lnTo>
                  <a:lnTo>
                    <a:pt x="1713738" y="3937"/>
                  </a:lnTo>
                  <a:lnTo>
                    <a:pt x="1715643" y="0"/>
                  </a:lnTo>
                  <a:lnTo>
                    <a:pt x="0" y="606933"/>
                  </a:lnTo>
                  <a:lnTo>
                    <a:pt x="36957" y="609092"/>
                  </a:lnTo>
                  <a:lnTo>
                    <a:pt x="39344" y="608253"/>
                  </a:lnTo>
                  <a:lnTo>
                    <a:pt x="59817" y="609473"/>
                  </a:lnTo>
                  <a:lnTo>
                    <a:pt x="75692" y="609473"/>
                  </a:lnTo>
                  <a:lnTo>
                    <a:pt x="1721612" y="25527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928360" y="2078735"/>
              <a:ext cx="1667510" cy="582295"/>
            </a:xfrm>
            <a:custGeom>
              <a:avLst/>
              <a:gdLst/>
              <a:ahLst/>
              <a:cxnLst/>
              <a:rect l="l" t="t" r="r" b="b"/>
              <a:pathLst>
                <a:path w="1667509" h="582294">
                  <a:moveTo>
                    <a:pt x="1646555" y="0"/>
                  </a:moveTo>
                  <a:lnTo>
                    <a:pt x="0" y="581913"/>
                  </a:lnTo>
                  <a:lnTo>
                    <a:pt x="43052" y="581913"/>
                  </a:lnTo>
                  <a:lnTo>
                    <a:pt x="1667256" y="7874"/>
                  </a:lnTo>
                  <a:lnTo>
                    <a:pt x="1658492" y="3555"/>
                  </a:lnTo>
                  <a:lnTo>
                    <a:pt x="1646555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971032" y="2084831"/>
              <a:ext cx="1639570" cy="575945"/>
            </a:xfrm>
            <a:custGeom>
              <a:avLst/>
              <a:gdLst/>
              <a:ahLst/>
              <a:cxnLst/>
              <a:rect l="l" t="t" r="r" b="b"/>
              <a:pathLst>
                <a:path w="1639570" h="575944">
                  <a:moveTo>
                    <a:pt x="1625345" y="0"/>
                  </a:moveTo>
                  <a:lnTo>
                    <a:pt x="0" y="575437"/>
                  </a:lnTo>
                  <a:lnTo>
                    <a:pt x="34416" y="575437"/>
                  </a:lnTo>
                  <a:lnTo>
                    <a:pt x="1639569" y="7112"/>
                  </a:lnTo>
                  <a:lnTo>
                    <a:pt x="1625345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007608" y="2093975"/>
              <a:ext cx="1621790" cy="567055"/>
            </a:xfrm>
            <a:custGeom>
              <a:avLst/>
              <a:gdLst/>
              <a:ahLst/>
              <a:cxnLst/>
              <a:rect l="l" t="t" r="r" b="b"/>
              <a:pathLst>
                <a:path w="1621790" h="567055">
                  <a:moveTo>
                    <a:pt x="1603374" y="0"/>
                  </a:moveTo>
                  <a:lnTo>
                    <a:pt x="0" y="566801"/>
                  </a:lnTo>
                  <a:lnTo>
                    <a:pt x="13334" y="566801"/>
                  </a:lnTo>
                  <a:lnTo>
                    <a:pt x="52196" y="563626"/>
                  </a:lnTo>
                  <a:lnTo>
                    <a:pt x="1621282" y="8889"/>
                  </a:lnTo>
                  <a:lnTo>
                    <a:pt x="1603374" y="0"/>
                  </a:lnTo>
                  <a:close/>
                </a:path>
              </a:pathLst>
            </a:custGeom>
            <a:solidFill>
              <a:srgbClr val="D0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059424" y="2103119"/>
              <a:ext cx="1584960" cy="554990"/>
            </a:xfrm>
            <a:custGeom>
              <a:avLst/>
              <a:gdLst/>
              <a:ahLst/>
              <a:cxnLst/>
              <a:rect l="l" t="t" r="r" b="b"/>
              <a:pathLst>
                <a:path w="1584959" h="554989">
                  <a:moveTo>
                    <a:pt x="1567433" y="0"/>
                  </a:moveTo>
                  <a:lnTo>
                    <a:pt x="0" y="554608"/>
                  </a:lnTo>
                  <a:lnTo>
                    <a:pt x="56261" y="549909"/>
                  </a:lnTo>
                  <a:lnTo>
                    <a:pt x="1584452" y="9143"/>
                  </a:lnTo>
                  <a:lnTo>
                    <a:pt x="1575307" y="3937"/>
                  </a:lnTo>
                  <a:lnTo>
                    <a:pt x="1567433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114288" y="2112263"/>
              <a:ext cx="1557655" cy="539750"/>
            </a:xfrm>
            <a:custGeom>
              <a:avLst/>
              <a:gdLst/>
              <a:ahLst/>
              <a:cxnLst/>
              <a:rect l="l" t="t" r="r" b="b"/>
              <a:pathLst>
                <a:path w="1557654" h="539750">
                  <a:moveTo>
                    <a:pt x="1557147" y="20447"/>
                  </a:moveTo>
                  <a:lnTo>
                    <a:pt x="1545971" y="9144"/>
                  </a:lnTo>
                  <a:lnTo>
                    <a:pt x="1544662" y="9613"/>
                  </a:lnTo>
                  <a:lnTo>
                    <a:pt x="1542034" y="6858"/>
                  </a:lnTo>
                  <a:lnTo>
                    <a:pt x="1529842" y="0"/>
                  </a:lnTo>
                  <a:lnTo>
                    <a:pt x="0" y="539369"/>
                  </a:lnTo>
                  <a:lnTo>
                    <a:pt x="51181" y="535178"/>
                  </a:lnTo>
                  <a:lnTo>
                    <a:pt x="57531" y="534289"/>
                  </a:lnTo>
                  <a:lnTo>
                    <a:pt x="1271473" y="106324"/>
                  </a:lnTo>
                  <a:lnTo>
                    <a:pt x="57912" y="535940"/>
                  </a:lnTo>
                  <a:lnTo>
                    <a:pt x="118618" y="527685"/>
                  </a:lnTo>
                  <a:lnTo>
                    <a:pt x="136144" y="523494"/>
                  </a:lnTo>
                  <a:lnTo>
                    <a:pt x="341122" y="450850"/>
                  </a:lnTo>
                  <a:lnTo>
                    <a:pt x="359537" y="436118"/>
                  </a:lnTo>
                  <a:lnTo>
                    <a:pt x="372618" y="439801"/>
                  </a:lnTo>
                  <a:lnTo>
                    <a:pt x="382778" y="436118"/>
                  </a:lnTo>
                  <a:lnTo>
                    <a:pt x="1557147" y="20447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251448" y="2133599"/>
              <a:ext cx="1431925" cy="502920"/>
            </a:xfrm>
            <a:custGeom>
              <a:avLst/>
              <a:gdLst/>
              <a:ahLst/>
              <a:cxnLst/>
              <a:rect l="l" t="t" r="r" b="b"/>
              <a:pathLst>
                <a:path w="1431925" h="502919">
                  <a:moveTo>
                    <a:pt x="204978" y="430276"/>
                  </a:moveTo>
                  <a:lnTo>
                    <a:pt x="0" y="502793"/>
                  </a:lnTo>
                  <a:lnTo>
                    <a:pt x="46482" y="491744"/>
                  </a:lnTo>
                  <a:lnTo>
                    <a:pt x="150114" y="461264"/>
                  </a:lnTo>
                  <a:lnTo>
                    <a:pt x="192913" y="439928"/>
                  </a:lnTo>
                  <a:lnTo>
                    <a:pt x="204978" y="430276"/>
                  </a:lnTo>
                  <a:close/>
                </a:path>
                <a:path w="1431925" h="502919">
                  <a:moveTo>
                    <a:pt x="1431925" y="11303"/>
                  </a:moveTo>
                  <a:lnTo>
                    <a:pt x="1420749" y="0"/>
                  </a:lnTo>
                  <a:lnTo>
                    <a:pt x="236474" y="419100"/>
                  </a:lnTo>
                  <a:lnTo>
                    <a:pt x="256921" y="424688"/>
                  </a:lnTo>
                  <a:lnTo>
                    <a:pt x="262496" y="425196"/>
                  </a:lnTo>
                  <a:lnTo>
                    <a:pt x="1431925" y="11303"/>
                  </a:lnTo>
                  <a:close/>
                </a:path>
              </a:pathLst>
            </a:custGeom>
            <a:solidFill>
              <a:srgbClr val="C9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513576" y="2142743"/>
              <a:ext cx="1179830" cy="421005"/>
            </a:xfrm>
            <a:custGeom>
              <a:avLst/>
              <a:gdLst/>
              <a:ahLst/>
              <a:cxnLst/>
              <a:rect l="l" t="t" r="r" b="b"/>
              <a:pathLst>
                <a:path w="1179829" h="421005">
                  <a:moveTo>
                    <a:pt x="1179322" y="25400"/>
                  </a:moveTo>
                  <a:lnTo>
                    <a:pt x="1178179" y="19558"/>
                  </a:lnTo>
                  <a:lnTo>
                    <a:pt x="1173734" y="12192"/>
                  </a:lnTo>
                  <a:lnTo>
                    <a:pt x="581050" y="221005"/>
                  </a:lnTo>
                  <a:lnTo>
                    <a:pt x="1176147" y="9906"/>
                  </a:lnTo>
                  <a:lnTo>
                    <a:pt x="1171321" y="2032"/>
                  </a:lnTo>
                  <a:lnTo>
                    <a:pt x="1169416" y="0"/>
                  </a:lnTo>
                  <a:lnTo>
                    <a:pt x="0" y="414909"/>
                  </a:lnTo>
                  <a:lnTo>
                    <a:pt x="28321" y="417068"/>
                  </a:lnTo>
                  <a:lnTo>
                    <a:pt x="30581" y="416267"/>
                  </a:lnTo>
                  <a:lnTo>
                    <a:pt x="33147" y="416433"/>
                  </a:lnTo>
                  <a:lnTo>
                    <a:pt x="57645" y="420497"/>
                  </a:lnTo>
                  <a:lnTo>
                    <a:pt x="1179322" y="2540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571488" y="2167127"/>
              <a:ext cx="1125220" cy="402590"/>
            </a:xfrm>
            <a:custGeom>
              <a:avLst/>
              <a:gdLst/>
              <a:ahLst/>
              <a:cxnLst/>
              <a:rect l="l" t="t" r="r" b="b"/>
              <a:pathLst>
                <a:path w="1125220" h="402589">
                  <a:moveTo>
                    <a:pt x="1122806" y="0"/>
                  </a:moveTo>
                  <a:lnTo>
                    <a:pt x="0" y="398525"/>
                  </a:lnTo>
                  <a:lnTo>
                    <a:pt x="12064" y="400558"/>
                  </a:lnTo>
                  <a:lnTo>
                    <a:pt x="32892" y="402082"/>
                  </a:lnTo>
                  <a:lnTo>
                    <a:pt x="1124077" y="14859"/>
                  </a:lnTo>
                  <a:lnTo>
                    <a:pt x="1124711" y="9398"/>
                  </a:lnTo>
                  <a:lnTo>
                    <a:pt x="1122806" y="0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605016" y="2182367"/>
              <a:ext cx="1090930" cy="389890"/>
            </a:xfrm>
            <a:custGeom>
              <a:avLst/>
              <a:gdLst/>
              <a:ahLst/>
              <a:cxnLst/>
              <a:rect l="l" t="t" r="r" b="b"/>
              <a:pathLst>
                <a:path w="1090929" h="389889">
                  <a:moveTo>
                    <a:pt x="1090803" y="0"/>
                  </a:moveTo>
                  <a:lnTo>
                    <a:pt x="0" y="384175"/>
                  </a:lnTo>
                  <a:lnTo>
                    <a:pt x="35306" y="386969"/>
                  </a:lnTo>
                  <a:lnTo>
                    <a:pt x="382308" y="264744"/>
                  </a:lnTo>
                  <a:lnTo>
                    <a:pt x="33528" y="388112"/>
                  </a:lnTo>
                  <a:lnTo>
                    <a:pt x="56515" y="389890"/>
                  </a:lnTo>
                  <a:lnTo>
                    <a:pt x="71501" y="389890"/>
                  </a:lnTo>
                  <a:lnTo>
                    <a:pt x="1081913" y="32512"/>
                  </a:lnTo>
                  <a:lnTo>
                    <a:pt x="1086612" y="24511"/>
                  </a:lnTo>
                  <a:lnTo>
                    <a:pt x="1087501" y="16332"/>
                  </a:lnTo>
                  <a:lnTo>
                    <a:pt x="1089152" y="15748"/>
                  </a:lnTo>
                  <a:lnTo>
                    <a:pt x="1090803" y="0"/>
                  </a:lnTo>
                  <a:close/>
                </a:path>
              </a:pathLst>
            </a:custGeom>
            <a:solidFill>
              <a:srgbClr val="C2C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678168" y="2215895"/>
              <a:ext cx="1011555" cy="356235"/>
            </a:xfrm>
            <a:custGeom>
              <a:avLst/>
              <a:gdLst/>
              <a:ahLst/>
              <a:cxnLst/>
              <a:rect l="l" t="t" r="r" b="b"/>
              <a:pathLst>
                <a:path w="1011554" h="356235">
                  <a:moveTo>
                    <a:pt x="1011427" y="0"/>
                  </a:moveTo>
                  <a:lnTo>
                    <a:pt x="0" y="356234"/>
                  </a:lnTo>
                  <a:lnTo>
                    <a:pt x="34416" y="356234"/>
                  </a:lnTo>
                  <a:lnTo>
                    <a:pt x="615314" y="151637"/>
                  </a:lnTo>
                  <a:lnTo>
                    <a:pt x="613536" y="149859"/>
                  </a:lnTo>
                  <a:lnTo>
                    <a:pt x="626999" y="147574"/>
                  </a:lnTo>
                  <a:lnTo>
                    <a:pt x="1002156" y="15366"/>
                  </a:lnTo>
                  <a:lnTo>
                    <a:pt x="1011427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711696" y="2231135"/>
              <a:ext cx="969010" cy="340995"/>
            </a:xfrm>
            <a:custGeom>
              <a:avLst/>
              <a:gdLst/>
              <a:ahLst/>
              <a:cxnLst/>
              <a:rect l="l" t="t" r="r" b="b"/>
              <a:pathLst>
                <a:path w="969009" h="340994">
                  <a:moveTo>
                    <a:pt x="585851" y="146558"/>
                  </a:moveTo>
                  <a:lnTo>
                    <a:pt x="582803" y="143510"/>
                  </a:lnTo>
                  <a:lnTo>
                    <a:pt x="582803" y="137414"/>
                  </a:lnTo>
                  <a:lnTo>
                    <a:pt x="581533" y="136271"/>
                  </a:lnTo>
                  <a:lnTo>
                    <a:pt x="0" y="340741"/>
                  </a:lnTo>
                  <a:lnTo>
                    <a:pt x="43180" y="340741"/>
                  </a:lnTo>
                  <a:lnTo>
                    <a:pt x="585216" y="150114"/>
                  </a:lnTo>
                  <a:lnTo>
                    <a:pt x="585851" y="146558"/>
                  </a:lnTo>
                  <a:close/>
                </a:path>
                <a:path w="969009" h="340994">
                  <a:moveTo>
                    <a:pt x="968883" y="0"/>
                  </a:moveTo>
                  <a:lnTo>
                    <a:pt x="593217" y="132080"/>
                  </a:lnTo>
                  <a:lnTo>
                    <a:pt x="668401" y="119253"/>
                  </a:lnTo>
                  <a:lnTo>
                    <a:pt x="678434" y="117348"/>
                  </a:lnTo>
                  <a:lnTo>
                    <a:pt x="944372" y="23749"/>
                  </a:lnTo>
                  <a:lnTo>
                    <a:pt x="964692" y="6985"/>
                  </a:lnTo>
                  <a:lnTo>
                    <a:pt x="968883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754368" y="2255519"/>
              <a:ext cx="901700" cy="316865"/>
            </a:xfrm>
            <a:custGeom>
              <a:avLst/>
              <a:gdLst/>
              <a:ahLst/>
              <a:cxnLst/>
              <a:rect l="l" t="t" r="r" b="b"/>
              <a:pathLst>
                <a:path w="901700" h="316864">
                  <a:moveTo>
                    <a:pt x="542417" y="126111"/>
                  </a:moveTo>
                  <a:lnTo>
                    <a:pt x="0" y="316611"/>
                  </a:lnTo>
                  <a:lnTo>
                    <a:pt x="35687" y="316611"/>
                  </a:lnTo>
                  <a:lnTo>
                    <a:pt x="45466" y="315849"/>
                  </a:lnTo>
                  <a:lnTo>
                    <a:pt x="539623" y="142240"/>
                  </a:lnTo>
                  <a:lnTo>
                    <a:pt x="542417" y="126111"/>
                  </a:lnTo>
                  <a:close/>
                </a:path>
                <a:path w="901700" h="316864">
                  <a:moveTo>
                    <a:pt x="901573" y="0"/>
                  </a:moveTo>
                  <a:lnTo>
                    <a:pt x="635508" y="93472"/>
                  </a:lnTo>
                  <a:lnTo>
                    <a:pt x="704977" y="80137"/>
                  </a:lnTo>
                  <a:lnTo>
                    <a:pt x="775208" y="58928"/>
                  </a:lnTo>
                  <a:lnTo>
                    <a:pt x="836422" y="37719"/>
                  </a:lnTo>
                  <a:lnTo>
                    <a:pt x="885317" y="13462"/>
                  </a:lnTo>
                  <a:lnTo>
                    <a:pt x="901573" y="0"/>
                  </a:lnTo>
                  <a:close/>
                </a:path>
              </a:pathLst>
            </a:custGeom>
            <a:solidFill>
              <a:srgbClr val="BCB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800088" y="2395727"/>
              <a:ext cx="493395" cy="177165"/>
            </a:xfrm>
            <a:custGeom>
              <a:avLst/>
              <a:gdLst/>
              <a:ahLst/>
              <a:cxnLst/>
              <a:rect l="l" t="t" r="r" b="b"/>
              <a:pathLst>
                <a:path w="493395" h="177164">
                  <a:moveTo>
                    <a:pt x="493267" y="0"/>
                  </a:moveTo>
                  <a:lnTo>
                    <a:pt x="0" y="176657"/>
                  </a:lnTo>
                  <a:lnTo>
                    <a:pt x="56387" y="171958"/>
                  </a:lnTo>
                  <a:lnTo>
                    <a:pt x="490600" y="16383"/>
                  </a:lnTo>
                  <a:lnTo>
                    <a:pt x="493267" y="0"/>
                  </a:lnTo>
                  <a:close/>
                </a:path>
              </a:pathLst>
            </a:custGeom>
            <a:solidFill>
              <a:srgbClr val="B9B9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858000" y="2414015"/>
              <a:ext cx="432434" cy="152400"/>
            </a:xfrm>
            <a:custGeom>
              <a:avLst/>
              <a:gdLst/>
              <a:ahLst/>
              <a:cxnLst/>
              <a:rect l="l" t="t" r="r" b="b"/>
              <a:pathLst>
                <a:path w="432434" h="152400">
                  <a:moveTo>
                    <a:pt x="432308" y="0"/>
                  </a:moveTo>
                  <a:lnTo>
                    <a:pt x="0" y="152400"/>
                  </a:lnTo>
                  <a:lnTo>
                    <a:pt x="43434" y="148717"/>
                  </a:lnTo>
                  <a:lnTo>
                    <a:pt x="60706" y="146050"/>
                  </a:lnTo>
                  <a:lnTo>
                    <a:pt x="110464" y="128524"/>
                  </a:lnTo>
                  <a:lnTo>
                    <a:pt x="60960" y="146304"/>
                  </a:lnTo>
                  <a:lnTo>
                    <a:pt x="137541" y="134112"/>
                  </a:lnTo>
                  <a:lnTo>
                    <a:pt x="391541" y="42926"/>
                  </a:lnTo>
                  <a:lnTo>
                    <a:pt x="407289" y="32258"/>
                  </a:lnTo>
                  <a:lnTo>
                    <a:pt x="415264" y="21145"/>
                  </a:lnTo>
                  <a:lnTo>
                    <a:pt x="417957" y="20193"/>
                  </a:lnTo>
                  <a:lnTo>
                    <a:pt x="432308" y="635"/>
                  </a:lnTo>
                  <a:lnTo>
                    <a:pt x="432308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995160" y="2456687"/>
              <a:ext cx="255904" cy="91440"/>
            </a:xfrm>
            <a:custGeom>
              <a:avLst/>
              <a:gdLst/>
              <a:ahLst/>
              <a:cxnLst/>
              <a:rect l="l" t="t" r="r" b="b"/>
              <a:pathLst>
                <a:path w="255904" h="91439">
                  <a:moveTo>
                    <a:pt x="255650" y="0"/>
                  </a:moveTo>
                  <a:lnTo>
                    <a:pt x="0" y="91059"/>
                  </a:lnTo>
                  <a:lnTo>
                    <a:pt x="3175" y="90550"/>
                  </a:lnTo>
                  <a:lnTo>
                    <a:pt x="85979" y="72771"/>
                  </a:lnTo>
                  <a:lnTo>
                    <a:pt x="195707" y="33654"/>
                  </a:lnTo>
                  <a:lnTo>
                    <a:pt x="225806" y="19938"/>
                  </a:lnTo>
                  <a:lnTo>
                    <a:pt x="255650" y="0"/>
                  </a:lnTo>
                  <a:close/>
                </a:path>
              </a:pathLst>
            </a:custGeom>
            <a:solidFill>
              <a:srgbClr val="B6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080504" y="2490215"/>
              <a:ext cx="109855" cy="39370"/>
            </a:xfrm>
            <a:custGeom>
              <a:avLst/>
              <a:gdLst/>
              <a:ahLst/>
              <a:cxnLst/>
              <a:rect l="l" t="t" r="r" b="b"/>
              <a:pathLst>
                <a:path w="109854" h="39369">
                  <a:moveTo>
                    <a:pt x="109600" y="0"/>
                  </a:moveTo>
                  <a:lnTo>
                    <a:pt x="0" y="39116"/>
                  </a:lnTo>
                  <a:lnTo>
                    <a:pt x="2667" y="38608"/>
                  </a:lnTo>
                  <a:lnTo>
                    <a:pt x="78740" y="13970"/>
                  </a:lnTo>
                  <a:lnTo>
                    <a:pt x="109600" y="0"/>
                  </a:lnTo>
                  <a:close/>
                </a:path>
              </a:pathLst>
            </a:custGeom>
            <a:solidFill>
              <a:srgbClr val="B4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715256" y="1606295"/>
              <a:ext cx="2980690" cy="1054735"/>
            </a:xfrm>
            <a:custGeom>
              <a:avLst/>
              <a:gdLst/>
              <a:ahLst/>
              <a:cxnLst/>
              <a:rect l="l" t="t" r="r" b="b"/>
              <a:pathLst>
                <a:path w="2980690" h="1054735">
                  <a:moveTo>
                    <a:pt x="2980563" y="569849"/>
                  </a:moveTo>
                  <a:lnTo>
                    <a:pt x="2940939" y="512063"/>
                  </a:lnTo>
                  <a:lnTo>
                    <a:pt x="2870835" y="475488"/>
                  </a:lnTo>
                  <a:lnTo>
                    <a:pt x="2840354" y="466343"/>
                  </a:lnTo>
                  <a:lnTo>
                    <a:pt x="2846451" y="460248"/>
                  </a:lnTo>
                  <a:lnTo>
                    <a:pt x="2849499" y="448055"/>
                  </a:lnTo>
                  <a:lnTo>
                    <a:pt x="2852547" y="441959"/>
                  </a:lnTo>
                  <a:lnTo>
                    <a:pt x="2855595" y="432815"/>
                  </a:lnTo>
                  <a:lnTo>
                    <a:pt x="2858643" y="426719"/>
                  </a:lnTo>
                  <a:lnTo>
                    <a:pt x="2858643" y="402336"/>
                  </a:lnTo>
                  <a:lnTo>
                    <a:pt x="2840354" y="362712"/>
                  </a:lnTo>
                  <a:lnTo>
                    <a:pt x="2803779" y="323088"/>
                  </a:lnTo>
                  <a:lnTo>
                    <a:pt x="2745867" y="289559"/>
                  </a:lnTo>
                  <a:lnTo>
                    <a:pt x="2669667" y="256031"/>
                  </a:lnTo>
                  <a:lnTo>
                    <a:pt x="2581275" y="234695"/>
                  </a:lnTo>
                  <a:lnTo>
                    <a:pt x="2477770" y="213359"/>
                  </a:lnTo>
                  <a:lnTo>
                    <a:pt x="2364994" y="201167"/>
                  </a:lnTo>
                  <a:lnTo>
                    <a:pt x="2243074" y="195071"/>
                  </a:lnTo>
                  <a:lnTo>
                    <a:pt x="2215642" y="149351"/>
                  </a:lnTo>
                  <a:lnTo>
                    <a:pt x="2163826" y="106679"/>
                  </a:lnTo>
                  <a:lnTo>
                    <a:pt x="2087626" y="73151"/>
                  </a:lnTo>
                  <a:lnTo>
                    <a:pt x="1996186" y="45719"/>
                  </a:lnTo>
                  <a:lnTo>
                    <a:pt x="1883410" y="21336"/>
                  </a:lnTo>
                  <a:lnTo>
                    <a:pt x="1758442" y="6095"/>
                  </a:lnTo>
                  <a:lnTo>
                    <a:pt x="1624330" y="0"/>
                  </a:lnTo>
                  <a:lnTo>
                    <a:pt x="1484249" y="0"/>
                  </a:lnTo>
                  <a:lnTo>
                    <a:pt x="1377569" y="6095"/>
                  </a:lnTo>
                  <a:lnTo>
                    <a:pt x="1276985" y="15239"/>
                  </a:lnTo>
                  <a:lnTo>
                    <a:pt x="1182497" y="30479"/>
                  </a:lnTo>
                  <a:lnTo>
                    <a:pt x="1100201" y="48767"/>
                  </a:lnTo>
                  <a:lnTo>
                    <a:pt x="1020953" y="73151"/>
                  </a:lnTo>
                  <a:lnTo>
                    <a:pt x="953897" y="97536"/>
                  </a:lnTo>
                  <a:lnTo>
                    <a:pt x="899033" y="124967"/>
                  </a:lnTo>
                  <a:lnTo>
                    <a:pt x="853313" y="155448"/>
                  </a:lnTo>
                  <a:lnTo>
                    <a:pt x="688721" y="155448"/>
                  </a:lnTo>
                  <a:lnTo>
                    <a:pt x="539369" y="167639"/>
                  </a:lnTo>
                  <a:lnTo>
                    <a:pt x="405384" y="185927"/>
                  </a:lnTo>
                  <a:lnTo>
                    <a:pt x="289560" y="213359"/>
                  </a:lnTo>
                  <a:lnTo>
                    <a:pt x="182880" y="243839"/>
                  </a:lnTo>
                  <a:lnTo>
                    <a:pt x="103632" y="283463"/>
                  </a:lnTo>
                  <a:lnTo>
                    <a:pt x="42672" y="326136"/>
                  </a:lnTo>
                  <a:lnTo>
                    <a:pt x="6096" y="371855"/>
                  </a:lnTo>
                  <a:lnTo>
                    <a:pt x="0" y="420624"/>
                  </a:lnTo>
                  <a:lnTo>
                    <a:pt x="9144" y="448055"/>
                  </a:lnTo>
                  <a:lnTo>
                    <a:pt x="51816" y="496824"/>
                  </a:lnTo>
                  <a:lnTo>
                    <a:pt x="88392" y="518032"/>
                  </a:lnTo>
                  <a:lnTo>
                    <a:pt x="128016" y="539368"/>
                  </a:lnTo>
                  <a:lnTo>
                    <a:pt x="173736" y="557656"/>
                  </a:lnTo>
                  <a:lnTo>
                    <a:pt x="228600" y="575944"/>
                  </a:lnTo>
                  <a:lnTo>
                    <a:pt x="289560" y="591184"/>
                  </a:lnTo>
                  <a:lnTo>
                    <a:pt x="252984" y="606425"/>
                  </a:lnTo>
                  <a:lnTo>
                    <a:pt x="188976" y="636904"/>
                  </a:lnTo>
                  <a:lnTo>
                    <a:pt x="146304" y="673480"/>
                  </a:lnTo>
                  <a:lnTo>
                    <a:pt x="131064" y="710056"/>
                  </a:lnTo>
                  <a:lnTo>
                    <a:pt x="131064" y="731392"/>
                  </a:lnTo>
                  <a:lnTo>
                    <a:pt x="182880" y="798449"/>
                  </a:lnTo>
                  <a:lnTo>
                    <a:pt x="240792" y="825880"/>
                  </a:lnTo>
                  <a:lnTo>
                    <a:pt x="310896" y="850264"/>
                  </a:lnTo>
                  <a:lnTo>
                    <a:pt x="396240" y="868552"/>
                  </a:lnTo>
                  <a:lnTo>
                    <a:pt x="496697" y="883792"/>
                  </a:lnTo>
                  <a:lnTo>
                    <a:pt x="600329" y="889888"/>
                  </a:lnTo>
                  <a:lnTo>
                    <a:pt x="713105" y="889888"/>
                  </a:lnTo>
                  <a:lnTo>
                    <a:pt x="716153" y="886840"/>
                  </a:lnTo>
                  <a:lnTo>
                    <a:pt x="746633" y="886840"/>
                  </a:lnTo>
                  <a:lnTo>
                    <a:pt x="746633" y="889888"/>
                  </a:lnTo>
                  <a:lnTo>
                    <a:pt x="743585" y="889888"/>
                  </a:lnTo>
                  <a:lnTo>
                    <a:pt x="743585" y="895984"/>
                  </a:lnTo>
                  <a:lnTo>
                    <a:pt x="746633" y="899032"/>
                  </a:lnTo>
                  <a:lnTo>
                    <a:pt x="746633" y="902080"/>
                  </a:lnTo>
                  <a:lnTo>
                    <a:pt x="758825" y="935608"/>
                  </a:lnTo>
                  <a:lnTo>
                    <a:pt x="795401" y="969137"/>
                  </a:lnTo>
                  <a:lnTo>
                    <a:pt x="850265" y="996568"/>
                  </a:lnTo>
                  <a:lnTo>
                    <a:pt x="917321" y="1017904"/>
                  </a:lnTo>
                  <a:lnTo>
                    <a:pt x="1002665" y="1036192"/>
                  </a:lnTo>
                  <a:lnTo>
                    <a:pt x="1094105" y="1048384"/>
                  </a:lnTo>
                  <a:lnTo>
                    <a:pt x="1197737" y="1054480"/>
                  </a:lnTo>
                  <a:lnTo>
                    <a:pt x="1304417" y="1054480"/>
                  </a:lnTo>
                  <a:lnTo>
                    <a:pt x="1450721" y="1042288"/>
                  </a:lnTo>
                  <a:lnTo>
                    <a:pt x="1517650" y="1033144"/>
                  </a:lnTo>
                  <a:lnTo>
                    <a:pt x="1581658" y="1017904"/>
                  </a:lnTo>
                  <a:lnTo>
                    <a:pt x="1685290" y="987425"/>
                  </a:lnTo>
                  <a:lnTo>
                    <a:pt x="1727962" y="966088"/>
                  </a:lnTo>
                  <a:lnTo>
                    <a:pt x="1758442" y="941704"/>
                  </a:lnTo>
                  <a:lnTo>
                    <a:pt x="1791970" y="950849"/>
                  </a:lnTo>
                  <a:lnTo>
                    <a:pt x="1831594" y="953896"/>
                  </a:lnTo>
                  <a:lnTo>
                    <a:pt x="1868170" y="959992"/>
                  </a:lnTo>
                  <a:lnTo>
                    <a:pt x="1947418" y="966088"/>
                  </a:lnTo>
                  <a:lnTo>
                    <a:pt x="2075434" y="966088"/>
                  </a:lnTo>
                  <a:lnTo>
                    <a:pt x="2185162" y="956944"/>
                  </a:lnTo>
                  <a:lnTo>
                    <a:pt x="2282698" y="941704"/>
                  </a:lnTo>
                  <a:lnTo>
                    <a:pt x="2368042" y="923416"/>
                  </a:lnTo>
                  <a:lnTo>
                    <a:pt x="2444242" y="899032"/>
                  </a:lnTo>
                  <a:lnTo>
                    <a:pt x="2505075" y="871601"/>
                  </a:lnTo>
                  <a:lnTo>
                    <a:pt x="2550795" y="841120"/>
                  </a:lnTo>
                  <a:lnTo>
                    <a:pt x="2575179" y="807592"/>
                  </a:lnTo>
                  <a:lnTo>
                    <a:pt x="2581275" y="771016"/>
                  </a:lnTo>
                  <a:lnTo>
                    <a:pt x="2578227" y="767968"/>
                  </a:lnTo>
                  <a:lnTo>
                    <a:pt x="2578227" y="761873"/>
                  </a:lnTo>
                  <a:lnTo>
                    <a:pt x="2575179" y="758825"/>
                  </a:lnTo>
                  <a:lnTo>
                    <a:pt x="2663571" y="743584"/>
                  </a:lnTo>
                  <a:lnTo>
                    <a:pt x="2742819" y="728344"/>
                  </a:lnTo>
                  <a:lnTo>
                    <a:pt x="2812923" y="707008"/>
                  </a:lnTo>
                  <a:lnTo>
                    <a:pt x="2873883" y="685673"/>
                  </a:lnTo>
                  <a:lnTo>
                    <a:pt x="2922651" y="661288"/>
                  </a:lnTo>
                  <a:lnTo>
                    <a:pt x="2959227" y="630808"/>
                  </a:lnTo>
                  <a:lnTo>
                    <a:pt x="2977515" y="600328"/>
                  </a:lnTo>
                  <a:lnTo>
                    <a:pt x="2980563" y="569849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778000">
              <a:lnSpc>
                <a:spcPct val="100000"/>
              </a:lnSpc>
              <a:spcBef>
                <a:spcPts val="110"/>
              </a:spcBef>
            </a:pPr>
            <a:r>
              <a:rPr dirty="0"/>
              <a:t>Substitution</a:t>
            </a:r>
            <a:r>
              <a:rPr spc="-100" dirty="0"/>
              <a:t> </a:t>
            </a:r>
            <a:r>
              <a:rPr spc="-10" dirty="0"/>
              <a:t>Variables</a:t>
            </a:r>
          </a:p>
        </p:txBody>
      </p:sp>
      <p:grpSp>
        <p:nvGrpSpPr>
          <p:cNvPr id="75" name="object 75"/>
          <p:cNvGrpSpPr/>
          <p:nvPr/>
        </p:nvGrpSpPr>
        <p:grpSpPr>
          <a:xfrm>
            <a:off x="3986784" y="2810255"/>
            <a:ext cx="2054860" cy="2533015"/>
            <a:chOff x="3986784" y="2810255"/>
            <a:chExt cx="2054860" cy="2533015"/>
          </a:xfrm>
        </p:grpSpPr>
        <p:pic>
          <p:nvPicPr>
            <p:cNvPr id="76" name="object 7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96512" y="3008375"/>
              <a:ext cx="1926336" cy="2273808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4023360" y="3733800"/>
              <a:ext cx="2002789" cy="697865"/>
            </a:xfrm>
            <a:custGeom>
              <a:avLst/>
              <a:gdLst/>
              <a:ahLst/>
              <a:cxnLst/>
              <a:rect l="l" t="t" r="r" b="b"/>
              <a:pathLst>
                <a:path w="2002789" h="697864">
                  <a:moveTo>
                    <a:pt x="1405001" y="0"/>
                  </a:moveTo>
                  <a:lnTo>
                    <a:pt x="0" y="386842"/>
                  </a:lnTo>
                  <a:lnTo>
                    <a:pt x="710056" y="697483"/>
                  </a:lnTo>
                  <a:lnTo>
                    <a:pt x="2002281" y="374650"/>
                  </a:lnTo>
                  <a:lnTo>
                    <a:pt x="1405001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096512" y="3386327"/>
              <a:ext cx="792480" cy="1938655"/>
            </a:xfrm>
            <a:custGeom>
              <a:avLst/>
              <a:gdLst/>
              <a:ahLst/>
              <a:cxnLst/>
              <a:rect l="l" t="t" r="r" b="b"/>
              <a:pathLst>
                <a:path w="792479" h="1938654">
                  <a:moveTo>
                    <a:pt x="640080" y="1078992"/>
                  </a:moveTo>
                  <a:lnTo>
                    <a:pt x="0" y="762000"/>
                  </a:lnTo>
                  <a:lnTo>
                    <a:pt x="0" y="1563497"/>
                  </a:lnTo>
                  <a:lnTo>
                    <a:pt x="640080" y="1938401"/>
                  </a:lnTo>
                  <a:lnTo>
                    <a:pt x="640080" y="1078992"/>
                  </a:lnTo>
                  <a:close/>
                </a:path>
                <a:path w="792479" h="1938654">
                  <a:moveTo>
                    <a:pt x="792099" y="591312"/>
                  </a:moveTo>
                  <a:lnTo>
                    <a:pt x="752475" y="554736"/>
                  </a:lnTo>
                  <a:lnTo>
                    <a:pt x="725043" y="542544"/>
                  </a:lnTo>
                  <a:lnTo>
                    <a:pt x="712851" y="533400"/>
                  </a:lnTo>
                  <a:lnTo>
                    <a:pt x="700659" y="527304"/>
                  </a:lnTo>
                  <a:lnTo>
                    <a:pt x="652018" y="527304"/>
                  </a:lnTo>
                  <a:lnTo>
                    <a:pt x="642874" y="524256"/>
                  </a:lnTo>
                  <a:lnTo>
                    <a:pt x="621538" y="505968"/>
                  </a:lnTo>
                  <a:lnTo>
                    <a:pt x="594106" y="481584"/>
                  </a:lnTo>
                  <a:lnTo>
                    <a:pt x="557530" y="454152"/>
                  </a:lnTo>
                  <a:lnTo>
                    <a:pt x="524002" y="426720"/>
                  </a:lnTo>
                  <a:lnTo>
                    <a:pt x="463169" y="381000"/>
                  </a:lnTo>
                  <a:lnTo>
                    <a:pt x="447929" y="371856"/>
                  </a:lnTo>
                  <a:lnTo>
                    <a:pt x="438785" y="365760"/>
                  </a:lnTo>
                  <a:lnTo>
                    <a:pt x="399338" y="320878"/>
                  </a:lnTo>
                  <a:lnTo>
                    <a:pt x="380873" y="280162"/>
                  </a:lnTo>
                  <a:lnTo>
                    <a:pt x="374777" y="258826"/>
                  </a:lnTo>
                  <a:lnTo>
                    <a:pt x="368681" y="240538"/>
                  </a:lnTo>
                  <a:lnTo>
                    <a:pt x="359537" y="219341"/>
                  </a:lnTo>
                  <a:lnTo>
                    <a:pt x="347345" y="188849"/>
                  </a:lnTo>
                  <a:lnTo>
                    <a:pt x="335280" y="161429"/>
                  </a:lnTo>
                  <a:lnTo>
                    <a:pt x="320040" y="127889"/>
                  </a:lnTo>
                  <a:lnTo>
                    <a:pt x="307848" y="100457"/>
                  </a:lnTo>
                  <a:lnTo>
                    <a:pt x="295656" y="76200"/>
                  </a:lnTo>
                  <a:lnTo>
                    <a:pt x="291744" y="66421"/>
                  </a:lnTo>
                  <a:lnTo>
                    <a:pt x="289433" y="54864"/>
                  </a:lnTo>
                  <a:lnTo>
                    <a:pt x="283337" y="48768"/>
                  </a:lnTo>
                  <a:lnTo>
                    <a:pt x="210312" y="0"/>
                  </a:lnTo>
                  <a:lnTo>
                    <a:pt x="201168" y="3048"/>
                  </a:lnTo>
                  <a:lnTo>
                    <a:pt x="198120" y="3048"/>
                  </a:lnTo>
                  <a:lnTo>
                    <a:pt x="188976" y="6096"/>
                  </a:lnTo>
                  <a:lnTo>
                    <a:pt x="185928" y="9144"/>
                  </a:lnTo>
                  <a:lnTo>
                    <a:pt x="179832" y="12192"/>
                  </a:lnTo>
                  <a:lnTo>
                    <a:pt x="179832" y="15240"/>
                  </a:lnTo>
                  <a:lnTo>
                    <a:pt x="176784" y="24384"/>
                  </a:lnTo>
                  <a:lnTo>
                    <a:pt x="173736" y="36576"/>
                  </a:lnTo>
                  <a:lnTo>
                    <a:pt x="179832" y="54864"/>
                  </a:lnTo>
                  <a:lnTo>
                    <a:pt x="185928" y="82296"/>
                  </a:lnTo>
                  <a:lnTo>
                    <a:pt x="213360" y="155448"/>
                  </a:lnTo>
                  <a:lnTo>
                    <a:pt x="231648" y="201180"/>
                  </a:lnTo>
                  <a:lnTo>
                    <a:pt x="231648" y="204089"/>
                  </a:lnTo>
                  <a:lnTo>
                    <a:pt x="240792" y="228473"/>
                  </a:lnTo>
                  <a:lnTo>
                    <a:pt x="246888" y="258826"/>
                  </a:lnTo>
                  <a:lnTo>
                    <a:pt x="271272" y="322834"/>
                  </a:lnTo>
                  <a:lnTo>
                    <a:pt x="307848" y="380746"/>
                  </a:lnTo>
                  <a:lnTo>
                    <a:pt x="335280" y="411099"/>
                  </a:lnTo>
                  <a:lnTo>
                    <a:pt x="356489" y="438531"/>
                  </a:lnTo>
                  <a:lnTo>
                    <a:pt x="383921" y="462915"/>
                  </a:lnTo>
                  <a:lnTo>
                    <a:pt x="405257" y="484251"/>
                  </a:lnTo>
                  <a:lnTo>
                    <a:pt x="426593" y="502539"/>
                  </a:lnTo>
                  <a:lnTo>
                    <a:pt x="444881" y="514731"/>
                  </a:lnTo>
                  <a:lnTo>
                    <a:pt x="460121" y="526923"/>
                  </a:lnTo>
                  <a:lnTo>
                    <a:pt x="487553" y="542163"/>
                  </a:lnTo>
                  <a:lnTo>
                    <a:pt x="511937" y="554228"/>
                  </a:lnTo>
                  <a:lnTo>
                    <a:pt x="542417" y="566420"/>
                  </a:lnTo>
                  <a:lnTo>
                    <a:pt x="569849" y="581660"/>
                  </a:lnTo>
                  <a:lnTo>
                    <a:pt x="594233" y="590804"/>
                  </a:lnTo>
                  <a:lnTo>
                    <a:pt x="609473" y="593852"/>
                  </a:lnTo>
                  <a:lnTo>
                    <a:pt x="633730" y="593852"/>
                  </a:lnTo>
                  <a:lnTo>
                    <a:pt x="642874" y="596900"/>
                  </a:lnTo>
                  <a:lnTo>
                    <a:pt x="648970" y="599948"/>
                  </a:lnTo>
                  <a:lnTo>
                    <a:pt x="658114" y="606044"/>
                  </a:lnTo>
                  <a:lnTo>
                    <a:pt x="670306" y="609092"/>
                  </a:lnTo>
                  <a:lnTo>
                    <a:pt x="706882" y="621284"/>
                  </a:lnTo>
                  <a:lnTo>
                    <a:pt x="722122" y="624332"/>
                  </a:lnTo>
                  <a:lnTo>
                    <a:pt x="737362" y="624332"/>
                  </a:lnTo>
                  <a:lnTo>
                    <a:pt x="752602" y="621284"/>
                  </a:lnTo>
                  <a:lnTo>
                    <a:pt x="764794" y="618236"/>
                  </a:lnTo>
                  <a:lnTo>
                    <a:pt x="770890" y="615188"/>
                  </a:lnTo>
                  <a:lnTo>
                    <a:pt x="773201" y="608228"/>
                  </a:lnTo>
                  <a:lnTo>
                    <a:pt x="779907" y="606552"/>
                  </a:lnTo>
                  <a:lnTo>
                    <a:pt x="786003" y="603504"/>
                  </a:lnTo>
                  <a:lnTo>
                    <a:pt x="792099" y="597408"/>
                  </a:lnTo>
                  <a:lnTo>
                    <a:pt x="792099" y="591312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032504" y="4105655"/>
              <a:ext cx="704215" cy="1237615"/>
            </a:xfrm>
            <a:custGeom>
              <a:avLst/>
              <a:gdLst/>
              <a:ahLst/>
              <a:cxnLst/>
              <a:rect l="l" t="t" r="r" b="b"/>
              <a:pathLst>
                <a:path w="704214" h="1237614">
                  <a:moveTo>
                    <a:pt x="703834" y="1145794"/>
                  </a:moveTo>
                  <a:lnTo>
                    <a:pt x="12192" y="774192"/>
                  </a:lnTo>
                  <a:lnTo>
                    <a:pt x="12192" y="853440"/>
                  </a:lnTo>
                  <a:lnTo>
                    <a:pt x="703834" y="1237234"/>
                  </a:lnTo>
                  <a:lnTo>
                    <a:pt x="703834" y="1145794"/>
                  </a:lnTo>
                  <a:close/>
                </a:path>
                <a:path w="704214" h="1237614">
                  <a:moveTo>
                    <a:pt x="703961" y="326009"/>
                  </a:moveTo>
                  <a:lnTo>
                    <a:pt x="0" y="0"/>
                  </a:lnTo>
                  <a:lnTo>
                    <a:pt x="3048" y="82296"/>
                  </a:lnTo>
                  <a:lnTo>
                    <a:pt x="703961" y="414401"/>
                  </a:lnTo>
                  <a:lnTo>
                    <a:pt x="703961" y="326009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730496" y="4096511"/>
              <a:ext cx="1310640" cy="1247140"/>
            </a:xfrm>
            <a:custGeom>
              <a:avLst/>
              <a:gdLst/>
              <a:ahLst/>
              <a:cxnLst/>
              <a:rect l="l" t="t" r="r" b="b"/>
              <a:pathLst>
                <a:path w="1310639" h="1247139">
                  <a:moveTo>
                    <a:pt x="1301242" y="0"/>
                  </a:moveTo>
                  <a:lnTo>
                    <a:pt x="0" y="338328"/>
                  </a:lnTo>
                  <a:lnTo>
                    <a:pt x="0" y="426720"/>
                  </a:lnTo>
                  <a:lnTo>
                    <a:pt x="1301242" y="79248"/>
                  </a:lnTo>
                  <a:lnTo>
                    <a:pt x="1301242" y="0"/>
                  </a:lnTo>
                  <a:close/>
                </a:path>
                <a:path w="1310639" h="1247139">
                  <a:moveTo>
                    <a:pt x="1310132" y="819912"/>
                  </a:moveTo>
                  <a:lnTo>
                    <a:pt x="3048" y="1155192"/>
                  </a:lnTo>
                  <a:lnTo>
                    <a:pt x="3048" y="1246632"/>
                  </a:lnTo>
                  <a:lnTo>
                    <a:pt x="1310132" y="902208"/>
                  </a:lnTo>
                  <a:lnTo>
                    <a:pt x="1310132" y="819912"/>
                  </a:lnTo>
                  <a:close/>
                </a:path>
                <a:path w="1310639" h="1247139">
                  <a:moveTo>
                    <a:pt x="1310640" y="97536"/>
                  </a:moveTo>
                  <a:lnTo>
                    <a:pt x="0" y="454025"/>
                  </a:lnTo>
                  <a:lnTo>
                    <a:pt x="0" y="1124458"/>
                  </a:lnTo>
                  <a:lnTo>
                    <a:pt x="1310640" y="804545"/>
                  </a:lnTo>
                  <a:lnTo>
                    <a:pt x="1310640" y="97536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559808" y="3432047"/>
              <a:ext cx="387350" cy="499745"/>
            </a:xfrm>
            <a:custGeom>
              <a:avLst/>
              <a:gdLst/>
              <a:ahLst/>
              <a:cxnLst/>
              <a:rect l="l" t="t" r="r" b="b"/>
              <a:pathLst>
                <a:path w="387350" h="499745">
                  <a:moveTo>
                    <a:pt x="386842" y="469392"/>
                  </a:moveTo>
                  <a:lnTo>
                    <a:pt x="380746" y="463296"/>
                  </a:lnTo>
                  <a:lnTo>
                    <a:pt x="374650" y="454152"/>
                  </a:lnTo>
                  <a:lnTo>
                    <a:pt x="365506" y="445008"/>
                  </a:lnTo>
                  <a:lnTo>
                    <a:pt x="341122" y="432816"/>
                  </a:lnTo>
                  <a:lnTo>
                    <a:pt x="331978" y="426720"/>
                  </a:lnTo>
                  <a:lnTo>
                    <a:pt x="322834" y="423672"/>
                  </a:lnTo>
                  <a:lnTo>
                    <a:pt x="313690" y="420624"/>
                  </a:lnTo>
                  <a:lnTo>
                    <a:pt x="307594" y="417576"/>
                  </a:lnTo>
                  <a:lnTo>
                    <a:pt x="283337" y="417576"/>
                  </a:lnTo>
                  <a:lnTo>
                    <a:pt x="274193" y="420624"/>
                  </a:lnTo>
                  <a:lnTo>
                    <a:pt x="268097" y="423672"/>
                  </a:lnTo>
                  <a:lnTo>
                    <a:pt x="262001" y="423672"/>
                  </a:lnTo>
                  <a:lnTo>
                    <a:pt x="258953" y="417576"/>
                  </a:lnTo>
                  <a:lnTo>
                    <a:pt x="252857" y="402336"/>
                  </a:lnTo>
                  <a:lnTo>
                    <a:pt x="243713" y="384048"/>
                  </a:lnTo>
                  <a:lnTo>
                    <a:pt x="231521" y="362712"/>
                  </a:lnTo>
                  <a:lnTo>
                    <a:pt x="219329" y="338328"/>
                  </a:lnTo>
                  <a:lnTo>
                    <a:pt x="210185" y="316992"/>
                  </a:lnTo>
                  <a:lnTo>
                    <a:pt x="197993" y="304800"/>
                  </a:lnTo>
                  <a:lnTo>
                    <a:pt x="185801" y="286512"/>
                  </a:lnTo>
                  <a:lnTo>
                    <a:pt x="176657" y="277368"/>
                  </a:lnTo>
                  <a:lnTo>
                    <a:pt x="170561" y="256032"/>
                  </a:lnTo>
                  <a:lnTo>
                    <a:pt x="158369" y="237744"/>
                  </a:lnTo>
                  <a:lnTo>
                    <a:pt x="152273" y="213360"/>
                  </a:lnTo>
                  <a:lnTo>
                    <a:pt x="143129" y="192024"/>
                  </a:lnTo>
                  <a:lnTo>
                    <a:pt x="140081" y="170688"/>
                  </a:lnTo>
                  <a:lnTo>
                    <a:pt x="137033" y="158508"/>
                  </a:lnTo>
                  <a:lnTo>
                    <a:pt x="130937" y="121920"/>
                  </a:lnTo>
                  <a:lnTo>
                    <a:pt x="112649" y="67056"/>
                  </a:lnTo>
                  <a:lnTo>
                    <a:pt x="106553" y="51816"/>
                  </a:lnTo>
                  <a:lnTo>
                    <a:pt x="103505" y="42672"/>
                  </a:lnTo>
                  <a:lnTo>
                    <a:pt x="103505" y="39624"/>
                  </a:lnTo>
                  <a:lnTo>
                    <a:pt x="78003" y="29184"/>
                  </a:lnTo>
                  <a:lnTo>
                    <a:pt x="42672" y="0"/>
                  </a:lnTo>
                  <a:lnTo>
                    <a:pt x="39624" y="0"/>
                  </a:lnTo>
                  <a:lnTo>
                    <a:pt x="33528" y="3048"/>
                  </a:lnTo>
                  <a:lnTo>
                    <a:pt x="27432" y="3048"/>
                  </a:lnTo>
                  <a:lnTo>
                    <a:pt x="21336" y="6096"/>
                  </a:lnTo>
                  <a:lnTo>
                    <a:pt x="15240" y="0"/>
                  </a:lnTo>
                  <a:lnTo>
                    <a:pt x="3048" y="0"/>
                  </a:lnTo>
                  <a:lnTo>
                    <a:pt x="0" y="9144"/>
                  </a:lnTo>
                  <a:lnTo>
                    <a:pt x="0" y="60960"/>
                  </a:lnTo>
                  <a:lnTo>
                    <a:pt x="6096" y="115824"/>
                  </a:lnTo>
                  <a:lnTo>
                    <a:pt x="21336" y="195072"/>
                  </a:lnTo>
                  <a:lnTo>
                    <a:pt x="39624" y="240792"/>
                  </a:lnTo>
                  <a:lnTo>
                    <a:pt x="54864" y="262128"/>
                  </a:lnTo>
                  <a:lnTo>
                    <a:pt x="70104" y="286512"/>
                  </a:lnTo>
                  <a:lnTo>
                    <a:pt x="85344" y="304800"/>
                  </a:lnTo>
                  <a:lnTo>
                    <a:pt x="99542" y="319112"/>
                  </a:lnTo>
                  <a:lnTo>
                    <a:pt x="100457" y="322707"/>
                  </a:lnTo>
                  <a:lnTo>
                    <a:pt x="100457" y="331851"/>
                  </a:lnTo>
                  <a:lnTo>
                    <a:pt x="103505" y="340995"/>
                  </a:lnTo>
                  <a:lnTo>
                    <a:pt x="109601" y="350139"/>
                  </a:lnTo>
                  <a:lnTo>
                    <a:pt x="115697" y="362331"/>
                  </a:lnTo>
                  <a:lnTo>
                    <a:pt x="130937" y="374523"/>
                  </a:lnTo>
                  <a:lnTo>
                    <a:pt x="167513" y="411099"/>
                  </a:lnTo>
                  <a:lnTo>
                    <a:pt x="188849" y="435483"/>
                  </a:lnTo>
                  <a:lnTo>
                    <a:pt x="207010" y="456692"/>
                  </a:lnTo>
                  <a:lnTo>
                    <a:pt x="228346" y="468884"/>
                  </a:lnTo>
                  <a:lnTo>
                    <a:pt x="240538" y="481076"/>
                  </a:lnTo>
                  <a:lnTo>
                    <a:pt x="246634" y="484124"/>
                  </a:lnTo>
                  <a:lnTo>
                    <a:pt x="249682" y="481076"/>
                  </a:lnTo>
                  <a:lnTo>
                    <a:pt x="252730" y="481076"/>
                  </a:lnTo>
                  <a:lnTo>
                    <a:pt x="255778" y="484124"/>
                  </a:lnTo>
                  <a:lnTo>
                    <a:pt x="261874" y="484124"/>
                  </a:lnTo>
                  <a:lnTo>
                    <a:pt x="274066" y="490220"/>
                  </a:lnTo>
                  <a:lnTo>
                    <a:pt x="286258" y="490220"/>
                  </a:lnTo>
                  <a:lnTo>
                    <a:pt x="295402" y="496316"/>
                  </a:lnTo>
                  <a:lnTo>
                    <a:pt x="310642" y="499364"/>
                  </a:lnTo>
                  <a:lnTo>
                    <a:pt x="337947" y="499364"/>
                  </a:lnTo>
                  <a:lnTo>
                    <a:pt x="353187" y="496316"/>
                  </a:lnTo>
                  <a:lnTo>
                    <a:pt x="362331" y="490220"/>
                  </a:lnTo>
                  <a:lnTo>
                    <a:pt x="371475" y="490220"/>
                  </a:lnTo>
                  <a:lnTo>
                    <a:pt x="374523" y="484124"/>
                  </a:lnTo>
                  <a:lnTo>
                    <a:pt x="377571" y="481076"/>
                  </a:lnTo>
                  <a:lnTo>
                    <a:pt x="377088" y="480364"/>
                  </a:lnTo>
                  <a:lnTo>
                    <a:pt x="386842" y="475488"/>
                  </a:lnTo>
                  <a:lnTo>
                    <a:pt x="386842" y="472440"/>
                  </a:lnTo>
                  <a:lnTo>
                    <a:pt x="386842" y="469392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044696" y="4218431"/>
              <a:ext cx="692150" cy="999490"/>
            </a:xfrm>
            <a:custGeom>
              <a:avLst/>
              <a:gdLst/>
              <a:ahLst/>
              <a:cxnLst/>
              <a:rect l="l" t="t" r="r" b="b"/>
              <a:pathLst>
                <a:path w="692150" h="999489">
                  <a:moveTo>
                    <a:pt x="0" y="0"/>
                  </a:moveTo>
                  <a:lnTo>
                    <a:pt x="0" y="627634"/>
                  </a:lnTo>
                  <a:lnTo>
                    <a:pt x="691641" y="999363"/>
                  </a:lnTo>
                  <a:lnTo>
                    <a:pt x="691641" y="329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517136" y="3864863"/>
              <a:ext cx="557530" cy="234950"/>
            </a:xfrm>
            <a:custGeom>
              <a:avLst/>
              <a:gdLst/>
              <a:ahLst/>
              <a:cxnLst/>
              <a:rect l="l" t="t" r="r" b="b"/>
              <a:pathLst>
                <a:path w="557529" h="234950">
                  <a:moveTo>
                    <a:pt x="362458" y="0"/>
                  </a:moveTo>
                  <a:lnTo>
                    <a:pt x="0" y="191769"/>
                  </a:lnTo>
                  <a:lnTo>
                    <a:pt x="194944" y="234442"/>
                  </a:lnTo>
                  <a:lnTo>
                    <a:pt x="557402" y="42672"/>
                  </a:lnTo>
                  <a:lnTo>
                    <a:pt x="362458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270248" y="3380231"/>
              <a:ext cx="670560" cy="618490"/>
            </a:xfrm>
            <a:custGeom>
              <a:avLst/>
              <a:gdLst/>
              <a:ahLst/>
              <a:cxnLst/>
              <a:rect l="l" t="t" r="r" b="b"/>
              <a:pathLst>
                <a:path w="670560" h="618489">
                  <a:moveTo>
                    <a:pt x="615442" y="600075"/>
                  </a:moveTo>
                  <a:lnTo>
                    <a:pt x="575818" y="563499"/>
                  </a:lnTo>
                  <a:lnTo>
                    <a:pt x="548386" y="551307"/>
                  </a:lnTo>
                  <a:lnTo>
                    <a:pt x="536194" y="542163"/>
                  </a:lnTo>
                  <a:lnTo>
                    <a:pt x="524002" y="536067"/>
                  </a:lnTo>
                  <a:lnTo>
                    <a:pt x="514858" y="533019"/>
                  </a:lnTo>
                  <a:lnTo>
                    <a:pt x="484378" y="533019"/>
                  </a:lnTo>
                  <a:lnTo>
                    <a:pt x="478282" y="536067"/>
                  </a:lnTo>
                  <a:lnTo>
                    <a:pt x="475234" y="536067"/>
                  </a:lnTo>
                  <a:lnTo>
                    <a:pt x="466090" y="533019"/>
                  </a:lnTo>
                  <a:lnTo>
                    <a:pt x="444881" y="514858"/>
                  </a:lnTo>
                  <a:lnTo>
                    <a:pt x="417449" y="490474"/>
                  </a:lnTo>
                  <a:lnTo>
                    <a:pt x="383921" y="463042"/>
                  </a:lnTo>
                  <a:lnTo>
                    <a:pt x="347345" y="435610"/>
                  </a:lnTo>
                  <a:lnTo>
                    <a:pt x="313817" y="408178"/>
                  </a:lnTo>
                  <a:lnTo>
                    <a:pt x="286385" y="389890"/>
                  </a:lnTo>
                  <a:lnTo>
                    <a:pt x="274193" y="380746"/>
                  </a:lnTo>
                  <a:lnTo>
                    <a:pt x="262001" y="377698"/>
                  </a:lnTo>
                  <a:lnTo>
                    <a:pt x="246761" y="347218"/>
                  </a:lnTo>
                  <a:lnTo>
                    <a:pt x="234569" y="325882"/>
                  </a:lnTo>
                  <a:lnTo>
                    <a:pt x="225425" y="301625"/>
                  </a:lnTo>
                  <a:lnTo>
                    <a:pt x="219329" y="280289"/>
                  </a:lnTo>
                  <a:lnTo>
                    <a:pt x="210185" y="258953"/>
                  </a:lnTo>
                  <a:lnTo>
                    <a:pt x="207137" y="237617"/>
                  </a:lnTo>
                  <a:lnTo>
                    <a:pt x="194945" y="219329"/>
                  </a:lnTo>
                  <a:lnTo>
                    <a:pt x="185801" y="191897"/>
                  </a:lnTo>
                  <a:lnTo>
                    <a:pt x="170561" y="158369"/>
                  </a:lnTo>
                  <a:lnTo>
                    <a:pt x="158369" y="130937"/>
                  </a:lnTo>
                  <a:lnTo>
                    <a:pt x="143256" y="100584"/>
                  </a:lnTo>
                  <a:lnTo>
                    <a:pt x="134112" y="76200"/>
                  </a:lnTo>
                  <a:lnTo>
                    <a:pt x="128016" y="60960"/>
                  </a:lnTo>
                  <a:lnTo>
                    <a:pt x="121920" y="54864"/>
                  </a:lnTo>
                  <a:lnTo>
                    <a:pt x="36576" y="0"/>
                  </a:lnTo>
                  <a:lnTo>
                    <a:pt x="30480" y="6096"/>
                  </a:lnTo>
                  <a:lnTo>
                    <a:pt x="21336" y="6096"/>
                  </a:lnTo>
                  <a:lnTo>
                    <a:pt x="18288" y="9144"/>
                  </a:lnTo>
                  <a:lnTo>
                    <a:pt x="9144" y="12192"/>
                  </a:lnTo>
                  <a:lnTo>
                    <a:pt x="3048" y="24384"/>
                  </a:lnTo>
                  <a:lnTo>
                    <a:pt x="0" y="33528"/>
                  </a:lnTo>
                  <a:lnTo>
                    <a:pt x="0" y="64008"/>
                  </a:lnTo>
                  <a:lnTo>
                    <a:pt x="21336" y="127889"/>
                  </a:lnTo>
                  <a:lnTo>
                    <a:pt x="36576" y="167525"/>
                  </a:lnTo>
                  <a:lnTo>
                    <a:pt x="54864" y="210185"/>
                  </a:lnTo>
                  <a:lnTo>
                    <a:pt x="76200" y="249809"/>
                  </a:lnTo>
                  <a:lnTo>
                    <a:pt x="91440" y="286385"/>
                  </a:lnTo>
                  <a:lnTo>
                    <a:pt x="109728" y="322834"/>
                  </a:lnTo>
                  <a:lnTo>
                    <a:pt x="128016" y="350266"/>
                  </a:lnTo>
                  <a:lnTo>
                    <a:pt x="146304" y="380746"/>
                  </a:lnTo>
                  <a:lnTo>
                    <a:pt x="167513" y="411226"/>
                  </a:lnTo>
                  <a:lnTo>
                    <a:pt x="219329" y="463042"/>
                  </a:lnTo>
                  <a:lnTo>
                    <a:pt x="243713" y="484378"/>
                  </a:lnTo>
                  <a:lnTo>
                    <a:pt x="262001" y="502666"/>
                  </a:lnTo>
                  <a:lnTo>
                    <a:pt x="298577" y="526923"/>
                  </a:lnTo>
                  <a:lnTo>
                    <a:pt x="326009" y="539115"/>
                  </a:lnTo>
                  <a:lnTo>
                    <a:pt x="353441" y="554355"/>
                  </a:lnTo>
                  <a:lnTo>
                    <a:pt x="383921" y="566547"/>
                  </a:lnTo>
                  <a:lnTo>
                    <a:pt x="405257" y="578739"/>
                  </a:lnTo>
                  <a:lnTo>
                    <a:pt x="432689" y="587883"/>
                  </a:lnTo>
                  <a:lnTo>
                    <a:pt x="447929" y="590931"/>
                  </a:lnTo>
                  <a:lnTo>
                    <a:pt x="460121" y="593979"/>
                  </a:lnTo>
                  <a:lnTo>
                    <a:pt x="463042" y="590931"/>
                  </a:lnTo>
                  <a:lnTo>
                    <a:pt x="466090" y="590931"/>
                  </a:lnTo>
                  <a:lnTo>
                    <a:pt x="472186" y="593979"/>
                  </a:lnTo>
                  <a:lnTo>
                    <a:pt x="478282" y="593979"/>
                  </a:lnTo>
                  <a:lnTo>
                    <a:pt x="487426" y="600075"/>
                  </a:lnTo>
                  <a:lnTo>
                    <a:pt x="511810" y="606171"/>
                  </a:lnTo>
                  <a:lnTo>
                    <a:pt x="527050" y="612267"/>
                  </a:lnTo>
                  <a:lnTo>
                    <a:pt x="563626" y="618363"/>
                  </a:lnTo>
                  <a:lnTo>
                    <a:pt x="591058" y="618363"/>
                  </a:lnTo>
                  <a:lnTo>
                    <a:pt x="603250" y="615315"/>
                  </a:lnTo>
                  <a:lnTo>
                    <a:pt x="609346" y="612267"/>
                  </a:lnTo>
                  <a:lnTo>
                    <a:pt x="615442" y="606171"/>
                  </a:lnTo>
                  <a:lnTo>
                    <a:pt x="615442" y="600075"/>
                  </a:lnTo>
                  <a:close/>
                </a:path>
                <a:path w="670560" h="618489">
                  <a:moveTo>
                    <a:pt x="670179" y="526796"/>
                  </a:moveTo>
                  <a:lnTo>
                    <a:pt x="664083" y="520700"/>
                  </a:lnTo>
                  <a:lnTo>
                    <a:pt x="657987" y="511556"/>
                  </a:lnTo>
                  <a:lnTo>
                    <a:pt x="645795" y="505460"/>
                  </a:lnTo>
                  <a:lnTo>
                    <a:pt x="636651" y="496316"/>
                  </a:lnTo>
                  <a:lnTo>
                    <a:pt x="624459" y="490220"/>
                  </a:lnTo>
                  <a:lnTo>
                    <a:pt x="615315" y="484124"/>
                  </a:lnTo>
                  <a:lnTo>
                    <a:pt x="603250" y="481203"/>
                  </a:lnTo>
                  <a:lnTo>
                    <a:pt x="600202" y="478155"/>
                  </a:lnTo>
                  <a:lnTo>
                    <a:pt x="597154" y="475107"/>
                  </a:lnTo>
                  <a:lnTo>
                    <a:pt x="591058" y="475107"/>
                  </a:lnTo>
                  <a:lnTo>
                    <a:pt x="581914" y="472059"/>
                  </a:lnTo>
                  <a:lnTo>
                    <a:pt x="572770" y="475107"/>
                  </a:lnTo>
                  <a:lnTo>
                    <a:pt x="557530" y="475107"/>
                  </a:lnTo>
                  <a:lnTo>
                    <a:pt x="551434" y="478155"/>
                  </a:lnTo>
                  <a:lnTo>
                    <a:pt x="542290" y="478155"/>
                  </a:lnTo>
                  <a:lnTo>
                    <a:pt x="539242" y="472059"/>
                  </a:lnTo>
                  <a:lnTo>
                    <a:pt x="536194" y="459867"/>
                  </a:lnTo>
                  <a:lnTo>
                    <a:pt x="524002" y="441579"/>
                  </a:lnTo>
                  <a:lnTo>
                    <a:pt x="514858" y="417195"/>
                  </a:lnTo>
                  <a:lnTo>
                    <a:pt x="490474" y="374523"/>
                  </a:lnTo>
                  <a:lnTo>
                    <a:pt x="472313" y="350266"/>
                  </a:lnTo>
                  <a:lnTo>
                    <a:pt x="469265" y="347218"/>
                  </a:lnTo>
                  <a:lnTo>
                    <a:pt x="460121" y="331978"/>
                  </a:lnTo>
                  <a:lnTo>
                    <a:pt x="450977" y="313690"/>
                  </a:lnTo>
                  <a:lnTo>
                    <a:pt x="441833" y="292354"/>
                  </a:lnTo>
                  <a:lnTo>
                    <a:pt x="432689" y="267970"/>
                  </a:lnTo>
                  <a:lnTo>
                    <a:pt x="426593" y="246634"/>
                  </a:lnTo>
                  <a:lnTo>
                    <a:pt x="420497" y="228473"/>
                  </a:lnTo>
                  <a:lnTo>
                    <a:pt x="420497" y="213233"/>
                  </a:lnTo>
                  <a:lnTo>
                    <a:pt x="414401" y="197993"/>
                  </a:lnTo>
                  <a:lnTo>
                    <a:pt x="411353" y="179705"/>
                  </a:lnTo>
                  <a:lnTo>
                    <a:pt x="405257" y="158369"/>
                  </a:lnTo>
                  <a:lnTo>
                    <a:pt x="402209" y="140081"/>
                  </a:lnTo>
                  <a:lnTo>
                    <a:pt x="393065" y="118745"/>
                  </a:lnTo>
                  <a:lnTo>
                    <a:pt x="390017" y="103632"/>
                  </a:lnTo>
                  <a:lnTo>
                    <a:pt x="386969" y="91440"/>
                  </a:lnTo>
                  <a:lnTo>
                    <a:pt x="383921" y="91440"/>
                  </a:lnTo>
                  <a:lnTo>
                    <a:pt x="335280" y="45720"/>
                  </a:lnTo>
                  <a:lnTo>
                    <a:pt x="307848" y="45720"/>
                  </a:lnTo>
                  <a:lnTo>
                    <a:pt x="298704" y="51816"/>
                  </a:lnTo>
                  <a:lnTo>
                    <a:pt x="292608" y="51816"/>
                  </a:lnTo>
                  <a:lnTo>
                    <a:pt x="286512" y="57912"/>
                  </a:lnTo>
                  <a:lnTo>
                    <a:pt x="283464" y="64008"/>
                  </a:lnTo>
                  <a:lnTo>
                    <a:pt x="283464" y="76200"/>
                  </a:lnTo>
                  <a:lnTo>
                    <a:pt x="280416" y="97536"/>
                  </a:lnTo>
                  <a:lnTo>
                    <a:pt x="283464" y="118745"/>
                  </a:lnTo>
                  <a:lnTo>
                    <a:pt x="286512" y="143129"/>
                  </a:lnTo>
                  <a:lnTo>
                    <a:pt x="286512" y="170561"/>
                  </a:lnTo>
                  <a:lnTo>
                    <a:pt x="292608" y="201041"/>
                  </a:lnTo>
                  <a:lnTo>
                    <a:pt x="295656" y="228473"/>
                  </a:lnTo>
                  <a:lnTo>
                    <a:pt x="304800" y="252730"/>
                  </a:lnTo>
                  <a:lnTo>
                    <a:pt x="310896" y="274066"/>
                  </a:lnTo>
                  <a:lnTo>
                    <a:pt x="335280" y="322834"/>
                  </a:lnTo>
                  <a:lnTo>
                    <a:pt x="353441" y="341122"/>
                  </a:lnTo>
                  <a:lnTo>
                    <a:pt x="365633" y="362331"/>
                  </a:lnTo>
                  <a:lnTo>
                    <a:pt x="383921" y="377571"/>
                  </a:lnTo>
                  <a:lnTo>
                    <a:pt x="396113" y="395859"/>
                  </a:lnTo>
                  <a:lnTo>
                    <a:pt x="408305" y="405003"/>
                  </a:lnTo>
                  <a:lnTo>
                    <a:pt x="420497" y="420243"/>
                  </a:lnTo>
                  <a:lnTo>
                    <a:pt x="438785" y="438531"/>
                  </a:lnTo>
                  <a:lnTo>
                    <a:pt x="460121" y="456819"/>
                  </a:lnTo>
                  <a:lnTo>
                    <a:pt x="481330" y="481203"/>
                  </a:lnTo>
                  <a:lnTo>
                    <a:pt x="517906" y="517652"/>
                  </a:lnTo>
                  <a:lnTo>
                    <a:pt x="533146" y="526796"/>
                  </a:lnTo>
                  <a:lnTo>
                    <a:pt x="539242" y="532892"/>
                  </a:lnTo>
                  <a:lnTo>
                    <a:pt x="542290" y="529844"/>
                  </a:lnTo>
                  <a:lnTo>
                    <a:pt x="548386" y="529844"/>
                  </a:lnTo>
                  <a:lnTo>
                    <a:pt x="551434" y="532892"/>
                  </a:lnTo>
                  <a:lnTo>
                    <a:pt x="566674" y="532892"/>
                  </a:lnTo>
                  <a:lnTo>
                    <a:pt x="578866" y="535940"/>
                  </a:lnTo>
                  <a:lnTo>
                    <a:pt x="591058" y="542036"/>
                  </a:lnTo>
                  <a:lnTo>
                    <a:pt x="600202" y="542036"/>
                  </a:lnTo>
                  <a:lnTo>
                    <a:pt x="618363" y="545084"/>
                  </a:lnTo>
                  <a:lnTo>
                    <a:pt x="630555" y="545084"/>
                  </a:lnTo>
                  <a:lnTo>
                    <a:pt x="642747" y="542036"/>
                  </a:lnTo>
                  <a:lnTo>
                    <a:pt x="657987" y="538988"/>
                  </a:lnTo>
                  <a:lnTo>
                    <a:pt x="664083" y="532892"/>
                  </a:lnTo>
                  <a:lnTo>
                    <a:pt x="670179" y="532892"/>
                  </a:lnTo>
                  <a:lnTo>
                    <a:pt x="670179" y="529844"/>
                  </a:lnTo>
                  <a:lnTo>
                    <a:pt x="670179" y="526796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824984" y="3956303"/>
              <a:ext cx="554990" cy="265430"/>
            </a:xfrm>
            <a:custGeom>
              <a:avLst/>
              <a:gdLst/>
              <a:ahLst/>
              <a:cxnLst/>
              <a:rect l="l" t="t" r="r" b="b"/>
              <a:pathLst>
                <a:path w="554989" h="265429">
                  <a:moveTo>
                    <a:pt x="0" y="0"/>
                  </a:moveTo>
                  <a:lnTo>
                    <a:pt x="0" y="146177"/>
                  </a:lnTo>
                  <a:lnTo>
                    <a:pt x="554481" y="264922"/>
                  </a:lnTo>
                  <a:lnTo>
                    <a:pt x="554481" y="115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382768" y="3938016"/>
              <a:ext cx="170815" cy="283210"/>
            </a:xfrm>
            <a:custGeom>
              <a:avLst/>
              <a:gdLst/>
              <a:ahLst/>
              <a:cxnLst/>
              <a:rect l="l" t="t" r="r" b="b"/>
              <a:pathLst>
                <a:path w="170814" h="283210">
                  <a:moveTo>
                    <a:pt x="170561" y="0"/>
                  </a:moveTo>
                  <a:lnTo>
                    <a:pt x="0" y="137032"/>
                  </a:lnTo>
                  <a:lnTo>
                    <a:pt x="0" y="283082"/>
                  </a:lnTo>
                  <a:lnTo>
                    <a:pt x="170561" y="124840"/>
                  </a:lnTo>
                  <a:lnTo>
                    <a:pt x="170561" y="0"/>
                  </a:lnTo>
                  <a:close/>
                </a:path>
              </a:pathLst>
            </a:custGeom>
            <a:solidFill>
              <a:srgbClr val="7D7D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824984" y="3822191"/>
              <a:ext cx="722630" cy="252729"/>
            </a:xfrm>
            <a:custGeom>
              <a:avLst/>
              <a:gdLst/>
              <a:ahLst/>
              <a:cxnLst/>
              <a:rect l="l" t="t" r="r" b="b"/>
              <a:pathLst>
                <a:path w="722629" h="252729">
                  <a:moveTo>
                    <a:pt x="228473" y="0"/>
                  </a:moveTo>
                  <a:lnTo>
                    <a:pt x="0" y="133857"/>
                  </a:lnTo>
                  <a:lnTo>
                    <a:pt x="554481" y="252602"/>
                  </a:lnTo>
                  <a:lnTo>
                    <a:pt x="722121" y="115696"/>
                  </a:lnTo>
                  <a:lnTo>
                    <a:pt x="228473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925568" y="3477768"/>
              <a:ext cx="85090" cy="387350"/>
            </a:xfrm>
            <a:custGeom>
              <a:avLst/>
              <a:gdLst/>
              <a:ahLst/>
              <a:cxnLst/>
              <a:rect l="l" t="t" r="r" b="b"/>
              <a:pathLst>
                <a:path w="85089" h="387350">
                  <a:moveTo>
                    <a:pt x="84962" y="0"/>
                  </a:moveTo>
                  <a:lnTo>
                    <a:pt x="81915" y="3048"/>
                  </a:lnTo>
                  <a:lnTo>
                    <a:pt x="78867" y="9144"/>
                  </a:lnTo>
                  <a:lnTo>
                    <a:pt x="69850" y="18287"/>
                  </a:lnTo>
                  <a:lnTo>
                    <a:pt x="48514" y="60960"/>
                  </a:lnTo>
                  <a:lnTo>
                    <a:pt x="39497" y="91440"/>
                  </a:lnTo>
                  <a:lnTo>
                    <a:pt x="24257" y="127889"/>
                  </a:lnTo>
                  <a:lnTo>
                    <a:pt x="15112" y="176657"/>
                  </a:lnTo>
                  <a:lnTo>
                    <a:pt x="6096" y="222377"/>
                  </a:lnTo>
                  <a:lnTo>
                    <a:pt x="0" y="265049"/>
                  </a:lnTo>
                  <a:lnTo>
                    <a:pt x="0" y="356362"/>
                  </a:lnTo>
                  <a:lnTo>
                    <a:pt x="3048" y="374650"/>
                  </a:lnTo>
                  <a:lnTo>
                    <a:pt x="6096" y="383794"/>
                  </a:lnTo>
                  <a:lnTo>
                    <a:pt x="6096" y="386842"/>
                  </a:lnTo>
                  <a:lnTo>
                    <a:pt x="849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007864" y="3663695"/>
              <a:ext cx="338455" cy="335280"/>
            </a:xfrm>
            <a:custGeom>
              <a:avLst/>
              <a:gdLst/>
              <a:ahLst/>
              <a:cxnLst/>
              <a:rect l="l" t="t" r="r" b="b"/>
              <a:pathLst>
                <a:path w="338454" h="335279">
                  <a:moveTo>
                    <a:pt x="167512" y="0"/>
                  </a:moveTo>
                  <a:lnTo>
                    <a:pt x="131063" y="0"/>
                  </a:lnTo>
                  <a:lnTo>
                    <a:pt x="103632" y="6095"/>
                  </a:lnTo>
                  <a:lnTo>
                    <a:pt x="48768" y="36575"/>
                  </a:lnTo>
                  <a:lnTo>
                    <a:pt x="12191" y="88391"/>
                  </a:lnTo>
                  <a:lnTo>
                    <a:pt x="0" y="152399"/>
                  </a:lnTo>
                  <a:lnTo>
                    <a:pt x="3048" y="185927"/>
                  </a:lnTo>
                  <a:lnTo>
                    <a:pt x="27432" y="246887"/>
                  </a:lnTo>
                  <a:lnTo>
                    <a:pt x="73151" y="295655"/>
                  </a:lnTo>
                  <a:lnTo>
                    <a:pt x="131063" y="326135"/>
                  </a:lnTo>
                  <a:lnTo>
                    <a:pt x="167512" y="335279"/>
                  </a:lnTo>
                  <a:lnTo>
                    <a:pt x="201040" y="335279"/>
                  </a:lnTo>
                  <a:lnTo>
                    <a:pt x="262000" y="313943"/>
                  </a:lnTo>
                  <a:lnTo>
                    <a:pt x="307721" y="274319"/>
                  </a:lnTo>
                  <a:lnTo>
                    <a:pt x="335152" y="213359"/>
                  </a:lnTo>
                  <a:lnTo>
                    <a:pt x="338200" y="179831"/>
                  </a:lnTo>
                  <a:lnTo>
                    <a:pt x="335152" y="146303"/>
                  </a:lnTo>
                  <a:lnTo>
                    <a:pt x="307721" y="85343"/>
                  </a:lnTo>
                  <a:lnTo>
                    <a:pt x="262000" y="36575"/>
                  </a:lnTo>
                  <a:lnTo>
                    <a:pt x="201040" y="6095"/>
                  </a:lnTo>
                  <a:lnTo>
                    <a:pt x="167512" y="0"/>
                  </a:lnTo>
                  <a:close/>
                </a:path>
              </a:pathLst>
            </a:custGeom>
            <a:solidFill>
              <a:srgbClr val="4A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916424" y="3435095"/>
              <a:ext cx="472440" cy="551815"/>
            </a:xfrm>
            <a:custGeom>
              <a:avLst/>
              <a:gdLst/>
              <a:ahLst/>
              <a:cxnLst/>
              <a:rect l="l" t="t" r="r" b="b"/>
              <a:pathLst>
                <a:path w="472439" h="551814">
                  <a:moveTo>
                    <a:pt x="472440" y="173736"/>
                  </a:moveTo>
                  <a:lnTo>
                    <a:pt x="359664" y="137160"/>
                  </a:lnTo>
                  <a:lnTo>
                    <a:pt x="213360" y="30480"/>
                  </a:lnTo>
                  <a:lnTo>
                    <a:pt x="103632" y="0"/>
                  </a:lnTo>
                  <a:lnTo>
                    <a:pt x="0" y="518033"/>
                  </a:lnTo>
                  <a:lnTo>
                    <a:pt x="109728" y="551561"/>
                  </a:lnTo>
                  <a:lnTo>
                    <a:pt x="286512" y="505841"/>
                  </a:lnTo>
                  <a:lnTo>
                    <a:pt x="399288" y="539369"/>
                  </a:lnTo>
                  <a:lnTo>
                    <a:pt x="406019" y="505841"/>
                  </a:lnTo>
                  <a:lnTo>
                    <a:pt x="472440" y="173736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931664" y="3459479"/>
              <a:ext cx="554990" cy="512445"/>
            </a:xfrm>
            <a:custGeom>
              <a:avLst/>
              <a:gdLst/>
              <a:ahLst/>
              <a:cxnLst/>
              <a:rect l="l" t="t" r="r" b="b"/>
              <a:pathLst>
                <a:path w="554989" h="512445">
                  <a:moveTo>
                    <a:pt x="173482" y="24384"/>
                  </a:moveTo>
                  <a:lnTo>
                    <a:pt x="94361" y="0"/>
                  </a:lnTo>
                  <a:lnTo>
                    <a:pt x="0" y="472059"/>
                  </a:lnTo>
                  <a:lnTo>
                    <a:pt x="76073" y="496443"/>
                  </a:lnTo>
                  <a:lnTo>
                    <a:pt x="173482" y="24384"/>
                  </a:lnTo>
                  <a:close/>
                </a:path>
                <a:path w="554989" h="512445">
                  <a:moveTo>
                    <a:pt x="322580" y="124968"/>
                  </a:moveTo>
                  <a:lnTo>
                    <a:pt x="197866" y="36576"/>
                  </a:lnTo>
                  <a:lnTo>
                    <a:pt x="97536" y="496697"/>
                  </a:lnTo>
                  <a:lnTo>
                    <a:pt x="255651" y="457073"/>
                  </a:lnTo>
                  <a:lnTo>
                    <a:pt x="322580" y="124968"/>
                  </a:lnTo>
                  <a:close/>
                </a:path>
                <a:path w="554989" h="512445">
                  <a:moveTo>
                    <a:pt x="429768" y="164592"/>
                  </a:moveTo>
                  <a:lnTo>
                    <a:pt x="347472" y="140208"/>
                  </a:lnTo>
                  <a:lnTo>
                    <a:pt x="277368" y="463169"/>
                  </a:lnTo>
                  <a:lnTo>
                    <a:pt x="368808" y="493649"/>
                  </a:lnTo>
                  <a:lnTo>
                    <a:pt x="429768" y="164592"/>
                  </a:lnTo>
                  <a:close/>
                </a:path>
                <a:path w="554989" h="512445">
                  <a:moveTo>
                    <a:pt x="554482" y="112776"/>
                  </a:moveTo>
                  <a:lnTo>
                    <a:pt x="454025" y="149352"/>
                  </a:lnTo>
                  <a:lnTo>
                    <a:pt x="381000" y="511937"/>
                  </a:lnTo>
                  <a:lnTo>
                    <a:pt x="499745" y="429641"/>
                  </a:lnTo>
                  <a:lnTo>
                    <a:pt x="554482" y="112776"/>
                  </a:lnTo>
                  <a:close/>
                </a:path>
              </a:pathLst>
            </a:custGeom>
            <a:solidFill>
              <a:srgbClr val="7D7D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020056" y="3380231"/>
              <a:ext cx="469265" cy="225425"/>
            </a:xfrm>
            <a:custGeom>
              <a:avLst/>
              <a:gdLst/>
              <a:ahLst/>
              <a:cxnLst/>
              <a:rect l="l" t="t" r="r" b="b"/>
              <a:pathLst>
                <a:path w="469264" h="225425">
                  <a:moveTo>
                    <a:pt x="118745" y="0"/>
                  </a:moveTo>
                  <a:lnTo>
                    <a:pt x="0" y="54737"/>
                  </a:lnTo>
                  <a:lnTo>
                    <a:pt x="112649" y="82168"/>
                  </a:lnTo>
                  <a:lnTo>
                    <a:pt x="255778" y="191642"/>
                  </a:lnTo>
                  <a:lnTo>
                    <a:pt x="365379" y="225043"/>
                  </a:lnTo>
                  <a:lnTo>
                    <a:pt x="468884" y="188594"/>
                  </a:lnTo>
                  <a:lnTo>
                    <a:pt x="334899" y="142875"/>
                  </a:lnTo>
                  <a:lnTo>
                    <a:pt x="216154" y="33400"/>
                  </a:lnTo>
                  <a:lnTo>
                    <a:pt x="118745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3" name="object 9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86784" y="2810255"/>
              <a:ext cx="234696" cy="188975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37304" y="3014471"/>
              <a:ext cx="158496" cy="131063"/>
            </a:xfrm>
            <a:prstGeom prst="rect">
              <a:avLst/>
            </a:prstGeom>
          </p:spPr>
        </p:pic>
      </p:grpSp>
      <p:sp>
        <p:nvSpPr>
          <p:cNvPr id="95" name="object 95"/>
          <p:cNvSpPr txBox="1"/>
          <p:nvPr/>
        </p:nvSpPr>
        <p:spPr>
          <a:xfrm>
            <a:off x="5267705" y="1856613"/>
            <a:ext cx="17697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I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want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to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query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different</a:t>
            </a:r>
            <a:r>
              <a:rPr sz="1800" b="1" spc="-11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values.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725423" y="1950720"/>
            <a:ext cx="3145155" cy="1350645"/>
            <a:chOff x="725423" y="1950720"/>
            <a:chExt cx="3145155" cy="1350645"/>
          </a:xfrm>
        </p:grpSpPr>
        <p:sp>
          <p:nvSpPr>
            <p:cNvPr id="97" name="object 97"/>
            <p:cNvSpPr/>
            <p:nvPr/>
          </p:nvSpPr>
          <p:spPr>
            <a:xfrm>
              <a:off x="835151" y="2215896"/>
              <a:ext cx="265430" cy="109855"/>
            </a:xfrm>
            <a:custGeom>
              <a:avLst/>
              <a:gdLst/>
              <a:ahLst/>
              <a:cxnLst/>
              <a:rect l="l" t="t" r="r" b="b"/>
              <a:pathLst>
                <a:path w="265430" h="109855">
                  <a:moveTo>
                    <a:pt x="264858" y="0"/>
                  </a:moveTo>
                  <a:lnTo>
                    <a:pt x="204787" y="16128"/>
                  </a:lnTo>
                  <a:lnTo>
                    <a:pt x="94106" y="54990"/>
                  </a:lnTo>
                  <a:lnTo>
                    <a:pt x="8013" y="102869"/>
                  </a:lnTo>
                  <a:lnTo>
                    <a:pt x="0" y="109600"/>
                  </a:lnTo>
                  <a:lnTo>
                    <a:pt x="264858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68096" y="2179319"/>
              <a:ext cx="499745" cy="212725"/>
            </a:xfrm>
            <a:custGeom>
              <a:avLst/>
              <a:gdLst/>
              <a:ahLst/>
              <a:cxnLst/>
              <a:rect l="l" t="t" r="r" b="b"/>
              <a:pathLst>
                <a:path w="499744" h="212725">
                  <a:moveTo>
                    <a:pt x="499592" y="0"/>
                  </a:moveTo>
                  <a:lnTo>
                    <a:pt x="427964" y="12192"/>
                  </a:lnTo>
                  <a:lnTo>
                    <a:pt x="426923" y="12636"/>
                  </a:lnTo>
                  <a:lnTo>
                    <a:pt x="394449" y="18161"/>
                  </a:lnTo>
                  <a:lnTo>
                    <a:pt x="332130" y="35179"/>
                  </a:lnTo>
                  <a:lnTo>
                    <a:pt x="69723" y="146304"/>
                  </a:lnTo>
                  <a:lnTo>
                    <a:pt x="27432" y="182372"/>
                  </a:lnTo>
                  <a:lnTo>
                    <a:pt x="176517" y="119278"/>
                  </a:lnTo>
                  <a:lnTo>
                    <a:pt x="26555" y="183134"/>
                  </a:lnTo>
                  <a:lnTo>
                    <a:pt x="12839" y="194945"/>
                  </a:lnTo>
                  <a:lnTo>
                    <a:pt x="0" y="212725"/>
                  </a:lnTo>
                  <a:lnTo>
                    <a:pt x="499592" y="0"/>
                  </a:lnTo>
                  <a:close/>
                </a:path>
              </a:pathLst>
            </a:custGeom>
            <a:solidFill>
              <a:srgbClr val="B4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49807" y="2170176"/>
              <a:ext cx="581660" cy="250190"/>
            </a:xfrm>
            <a:custGeom>
              <a:avLst/>
              <a:gdLst/>
              <a:ahLst/>
              <a:cxnLst/>
              <a:rect l="l" t="t" r="r" b="b"/>
              <a:pathLst>
                <a:path w="581660" h="250189">
                  <a:moveTo>
                    <a:pt x="581533" y="0"/>
                  </a:moveTo>
                  <a:lnTo>
                    <a:pt x="555498" y="2159"/>
                  </a:lnTo>
                  <a:lnTo>
                    <a:pt x="519112" y="8382"/>
                  </a:lnTo>
                  <a:lnTo>
                    <a:pt x="19037" y="223138"/>
                  </a:lnTo>
                  <a:lnTo>
                    <a:pt x="0" y="249682"/>
                  </a:lnTo>
                  <a:lnTo>
                    <a:pt x="581533" y="0"/>
                  </a:lnTo>
                  <a:close/>
                </a:path>
              </a:pathLst>
            </a:custGeom>
            <a:solidFill>
              <a:srgbClr val="B6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37616" y="2161031"/>
              <a:ext cx="707390" cy="301625"/>
            </a:xfrm>
            <a:custGeom>
              <a:avLst/>
              <a:gdLst/>
              <a:ahLst/>
              <a:cxnLst/>
              <a:rect l="l" t="t" r="r" b="b"/>
              <a:pathLst>
                <a:path w="707390" h="301625">
                  <a:moveTo>
                    <a:pt x="706882" y="0"/>
                  </a:moveTo>
                  <a:lnTo>
                    <a:pt x="644906" y="4953"/>
                  </a:lnTo>
                  <a:lnTo>
                    <a:pt x="641413" y="6451"/>
                  </a:lnTo>
                  <a:lnTo>
                    <a:pt x="592963" y="10287"/>
                  </a:lnTo>
                  <a:lnTo>
                    <a:pt x="11264" y="258318"/>
                  </a:lnTo>
                  <a:lnTo>
                    <a:pt x="3581" y="269113"/>
                  </a:lnTo>
                  <a:lnTo>
                    <a:pt x="3098" y="278904"/>
                  </a:lnTo>
                  <a:lnTo>
                    <a:pt x="1041" y="279781"/>
                  </a:lnTo>
                  <a:lnTo>
                    <a:pt x="0" y="301625"/>
                  </a:lnTo>
                  <a:lnTo>
                    <a:pt x="706882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37615" y="2157984"/>
              <a:ext cx="758825" cy="322580"/>
            </a:xfrm>
            <a:custGeom>
              <a:avLst/>
              <a:gdLst/>
              <a:ahLst/>
              <a:cxnLst/>
              <a:rect l="l" t="t" r="r" b="b"/>
              <a:pathLst>
                <a:path w="758825" h="322580">
                  <a:moveTo>
                    <a:pt x="758825" y="0"/>
                  </a:moveTo>
                  <a:lnTo>
                    <a:pt x="737743" y="2286"/>
                  </a:lnTo>
                  <a:lnTo>
                    <a:pt x="719455" y="2286"/>
                  </a:lnTo>
                  <a:lnTo>
                    <a:pt x="708025" y="3301"/>
                  </a:lnTo>
                  <a:lnTo>
                    <a:pt x="889" y="303911"/>
                  </a:lnTo>
                  <a:lnTo>
                    <a:pt x="0" y="322579"/>
                  </a:lnTo>
                  <a:lnTo>
                    <a:pt x="758825" y="0"/>
                  </a:lnTo>
                  <a:close/>
                </a:path>
              </a:pathLst>
            </a:custGeom>
            <a:solidFill>
              <a:srgbClr val="B9B9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37615" y="2157984"/>
              <a:ext cx="804545" cy="341630"/>
            </a:xfrm>
            <a:custGeom>
              <a:avLst/>
              <a:gdLst/>
              <a:ahLst/>
              <a:cxnLst/>
              <a:rect l="l" t="t" r="r" b="b"/>
              <a:pathLst>
                <a:path w="804544" h="341630">
                  <a:moveTo>
                    <a:pt x="804037" y="0"/>
                  </a:moveTo>
                  <a:lnTo>
                    <a:pt x="765810" y="0"/>
                  </a:lnTo>
                  <a:lnTo>
                    <a:pt x="759333" y="762"/>
                  </a:lnTo>
                  <a:lnTo>
                    <a:pt x="596" y="323214"/>
                  </a:lnTo>
                  <a:lnTo>
                    <a:pt x="0" y="335661"/>
                  </a:lnTo>
                  <a:lnTo>
                    <a:pt x="1485" y="341121"/>
                  </a:lnTo>
                  <a:lnTo>
                    <a:pt x="804037" y="0"/>
                  </a:lnTo>
                  <a:close/>
                </a:path>
              </a:pathLst>
            </a:custGeom>
            <a:solidFill>
              <a:srgbClr val="BCB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37616" y="2023871"/>
              <a:ext cx="1161415" cy="490855"/>
            </a:xfrm>
            <a:custGeom>
              <a:avLst/>
              <a:gdLst/>
              <a:ahLst/>
              <a:cxnLst/>
              <a:rect l="l" t="t" r="r" b="b"/>
              <a:pathLst>
                <a:path w="1161414" h="490855">
                  <a:moveTo>
                    <a:pt x="846582" y="133350"/>
                  </a:moveTo>
                  <a:lnTo>
                    <a:pt x="803529" y="133350"/>
                  </a:lnTo>
                  <a:lnTo>
                    <a:pt x="0" y="473964"/>
                  </a:lnTo>
                  <a:lnTo>
                    <a:pt x="4483" y="490347"/>
                  </a:lnTo>
                  <a:lnTo>
                    <a:pt x="846582" y="133350"/>
                  </a:lnTo>
                  <a:close/>
                </a:path>
                <a:path w="1161414" h="490855">
                  <a:moveTo>
                    <a:pt x="1161161" y="0"/>
                  </a:moveTo>
                  <a:lnTo>
                    <a:pt x="1153033" y="2286"/>
                  </a:lnTo>
                  <a:lnTo>
                    <a:pt x="1070610" y="29718"/>
                  </a:lnTo>
                  <a:lnTo>
                    <a:pt x="1000379" y="63246"/>
                  </a:lnTo>
                  <a:lnTo>
                    <a:pt x="968248" y="81788"/>
                  </a:lnTo>
                  <a:lnTo>
                    <a:pt x="1161161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43712" y="1996439"/>
              <a:ext cx="1261745" cy="535940"/>
            </a:xfrm>
            <a:custGeom>
              <a:avLst/>
              <a:gdLst/>
              <a:ahLst/>
              <a:cxnLst/>
              <a:rect l="l" t="t" r="r" b="b"/>
              <a:pathLst>
                <a:path w="1261745" h="535939">
                  <a:moveTo>
                    <a:pt x="875538" y="164719"/>
                  </a:moveTo>
                  <a:lnTo>
                    <a:pt x="864997" y="164719"/>
                  </a:lnTo>
                  <a:lnTo>
                    <a:pt x="840613" y="161671"/>
                  </a:lnTo>
                  <a:lnTo>
                    <a:pt x="839597" y="161671"/>
                  </a:lnTo>
                  <a:lnTo>
                    <a:pt x="0" y="519938"/>
                  </a:lnTo>
                  <a:lnTo>
                    <a:pt x="3175" y="531622"/>
                  </a:lnTo>
                  <a:lnTo>
                    <a:pt x="5689" y="535813"/>
                  </a:lnTo>
                  <a:lnTo>
                    <a:pt x="875538" y="164719"/>
                  </a:lnTo>
                  <a:close/>
                </a:path>
                <a:path w="1261745" h="535939">
                  <a:moveTo>
                    <a:pt x="1261364" y="0"/>
                  </a:moveTo>
                  <a:lnTo>
                    <a:pt x="1153160" y="27813"/>
                  </a:lnTo>
                  <a:lnTo>
                    <a:pt x="960882" y="109855"/>
                  </a:lnTo>
                  <a:lnTo>
                    <a:pt x="898144" y="154940"/>
                  </a:lnTo>
                  <a:lnTo>
                    <a:pt x="1261364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49808" y="1975103"/>
              <a:ext cx="1396365" cy="584835"/>
            </a:xfrm>
            <a:custGeom>
              <a:avLst/>
              <a:gdLst/>
              <a:ahLst/>
              <a:cxnLst/>
              <a:rect l="l" t="t" r="r" b="b"/>
              <a:pathLst>
                <a:path w="1396364" h="584835">
                  <a:moveTo>
                    <a:pt x="1395857" y="0"/>
                  </a:moveTo>
                  <a:lnTo>
                    <a:pt x="1331391" y="9232"/>
                  </a:lnTo>
                  <a:lnTo>
                    <a:pt x="1331595" y="9144"/>
                  </a:lnTo>
                  <a:lnTo>
                    <a:pt x="1326769" y="9779"/>
                  </a:lnTo>
                  <a:lnTo>
                    <a:pt x="1257173" y="22479"/>
                  </a:lnTo>
                  <a:lnTo>
                    <a:pt x="893572" y="176403"/>
                  </a:lnTo>
                  <a:lnTo>
                    <a:pt x="881634" y="186055"/>
                  </a:lnTo>
                  <a:lnTo>
                    <a:pt x="870839" y="186055"/>
                  </a:lnTo>
                  <a:lnTo>
                    <a:pt x="0" y="554863"/>
                  </a:lnTo>
                  <a:lnTo>
                    <a:pt x="8750" y="569341"/>
                  </a:lnTo>
                  <a:lnTo>
                    <a:pt x="1239405" y="48183"/>
                  </a:lnTo>
                  <a:lnTo>
                    <a:pt x="9144" y="570357"/>
                  </a:lnTo>
                  <a:lnTo>
                    <a:pt x="16167" y="582041"/>
                  </a:lnTo>
                  <a:lnTo>
                    <a:pt x="18313" y="584708"/>
                  </a:lnTo>
                  <a:lnTo>
                    <a:pt x="1395857" y="0"/>
                  </a:lnTo>
                  <a:close/>
                </a:path>
              </a:pathLst>
            </a:custGeom>
            <a:solidFill>
              <a:srgbClr val="C2C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68095" y="1969008"/>
              <a:ext cx="1435100" cy="603885"/>
            </a:xfrm>
            <a:custGeom>
              <a:avLst/>
              <a:gdLst/>
              <a:ahLst/>
              <a:cxnLst/>
              <a:rect l="l" t="t" r="r" b="b"/>
              <a:pathLst>
                <a:path w="1435100" h="603885">
                  <a:moveTo>
                    <a:pt x="1434973" y="0"/>
                  </a:moveTo>
                  <a:lnTo>
                    <a:pt x="1413764" y="1142"/>
                  </a:lnTo>
                  <a:lnTo>
                    <a:pt x="1376807" y="6476"/>
                  </a:lnTo>
                  <a:lnTo>
                    <a:pt x="0" y="589914"/>
                  </a:lnTo>
                  <a:lnTo>
                    <a:pt x="10909" y="603503"/>
                  </a:lnTo>
                  <a:lnTo>
                    <a:pt x="1434973" y="0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77240" y="1962911"/>
              <a:ext cx="1524000" cy="636905"/>
            </a:xfrm>
            <a:custGeom>
              <a:avLst/>
              <a:gdLst/>
              <a:ahLst/>
              <a:cxnLst/>
              <a:rect l="l" t="t" r="r" b="b"/>
              <a:pathLst>
                <a:path w="1524000" h="636905">
                  <a:moveTo>
                    <a:pt x="1523619" y="0"/>
                  </a:moveTo>
                  <a:lnTo>
                    <a:pt x="1514475" y="0"/>
                  </a:lnTo>
                  <a:lnTo>
                    <a:pt x="1475486" y="2159"/>
                  </a:lnTo>
                  <a:lnTo>
                    <a:pt x="1473136" y="3162"/>
                  </a:lnTo>
                  <a:lnTo>
                    <a:pt x="1425575" y="5842"/>
                  </a:lnTo>
                  <a:lnTo>
                    <a:pt x="0" y="611124"/>
                  </a:lnTo>
                  <a:lnTo>
                    <a:pt x="10922" y="624713"/>
                  </a:lnTo>
                  <a:lnTo>
                    <a:pt x="829538" y="277152"/>
                  </a:lnTo>
                  <a:lnTo>
                    <a:pt x="12192" y="625094"/>
                  </a:lnTo>
                  <a:lnTo>
                    <a:pt x="12598" y="625602"/>
                  </a:lnTo>
                  <a:lnTo>
                    <a:pt x="27571" y="636778"/>
                  </a:lnTo>
                  <a:lnTo>
                    <a:pt x="1523619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804671" y="1962912"/>
              <a:ext cx="1539240" cy="648970"/>
            </a:xfrm>
            <a:custGeom>
              <a:avLst/>
              <a:gdLst/>
              <a:ahLst/>
              <a:cxnLst/>
              <a:rect l="l" t="t" r="r" b="b"/>
              <a:pathLst>
                <a:path w="1539239" h="648969">
                  <a:moveTo>
                    <a:pt x="1539240" y="0"/>
                  </a:moveTo>
                  <a:lnTo>
                    <a:pt x="1496186" y="0"/>
                  </a:lnTo>
                  <a:lnTo>
                    <a:pt x="0" y="636904"/>
                  </a:lnTo>
                  <a:lnTo>
                    <a:pt x="15557" y="648588"/>
                  </a:lnTo>
                  <a:lnTo>
                    <a:pt x="1539240" y="0"/>
                  </a:lnTo>
                  <a:close/>
                </a:path>
              </a:pathLst>
            </a:custGeom>
            <a:solidFill>
              <a:srgbClr val="C9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819912" y="1962911"/>
              <a:ext cx="1609725" cy="670560"/>
            </a:xfrm>
            <a:custGeom>
              <a:avLst/>
              <a:gdLst/>
              <a:ahLst/>
              <a:cxnLst/>
              <a:rect l="l" t="t" r="r" b="b"/>
              <a:pathLst>
                <a:path w="1609725" h="670560">
                  <a:moveTo>
                    <a:pt x="1566164" y="0"/>
                  </a:moveTo>
                  <a:lnTo>
                    <a:pt x="1523238" y="0"/>
                  </a:lnTo>
                  <a:lnTo>
                    <a:pt x="0" y="646938"/>
                  </a:lnTo>
                  <a:lnTo>
                    <a:pt x="6019" y="651510"/>
                  </a:lnTo>
                  <a:lnTo>
                    <a:pt x="16510" y="658241"/>
                  </a:lnTo>
                  <a:lnTo>
                    <a:pt x="1566164" y="0"/>
                  </a:lnTo>
                  <a:close/>
                </a:path>
                <a:path w="1609725" h="670560">
                  <a:moveTo>
                    <a:pt x="1609344" y="0"/>
                  </a:moveTo>
                  <a:lnTo>
                    <a:pt x="1566291" y="0"/>
                  </a:lnTo>
                  <a:lnTo>
                    <a:pt x="15240" y="659003"/>
                  </a:lnTo>
                  <a:lnTo>
                    <a:pt x="32372" y="670052"/>
                  </a:lnTo>
                  <a:lnTo>
                    <a:pt x="1609344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853439" y="1962912"/>
              <a:ext cx="1617980" cy="682625"/>
            </a:xfrm>
            <a:custGeom>
              <a:avLst/>
              <a:gdLst/>
              <a:ahLst/>
              <a:cxnLst/>
              <a:rect l="l" t="t" r="r" b="b"/>
              <a:pathLst>
                <a:path w="1617980" h="682625">
                  <a:moveTo>
                    <a:pt x="1588897" y="0"/>
                  </a:moveTo>
                  <a:lnTo>
                    <a:pt x="1577848" y="0"/>
                  </a:lnTo>
                  <a:lnTo>
                    <a:pt x="0" y="671449"/>
                  </a:lnTo>
                  <a:lnTo>
                    <a:pt x="15062" y="681101"/>
                  </a:lnTo>
                  <a:lnTo>
                    <a:pt x="17627" y="682243"/>
                  </a:lnTo>
                  <a:lnTo>
                    <a:pt x="1617980" y="1270"/>
                  </a:lnTo>
                  <a:lnTo>
                    <a:pt x="1588897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871727" y="1962912"/>
              <a:ext cx="1637030" cy="688975"/>
            </a:xfrm>
            <a:custGeom>
              <a:avLst/>
              <a:gdLst/>
              <a:ahLst/>
              <a:cxnLst/>
              <a:rect l="l" t="t" r="r" b="b"/>
              <a:pathLst>
                <a:path w="1637030" h="688975">
                  <a:moveTo>
                    <a:pt x="1597660" y="0"/>
                  </a:moveTo>
                  <a:lnTo>
                    <a:pt x="0" y="679450"/>
                  </a:lnTo>
                  <a:lnTo>
                    <a:pt x="21183" y="688721"/>
                  </a:lnTo>
                  <a:lnTo>
                    <a:pt x="1636649" y="1650"/>
                  </a:lnTo>
                  <a:lnTo>
                    <a:pt x="1597660" y="0"/>
                  </a:lnTo>
                  <a:close/>
                </a:path>
              </a:pathLst>
            </a:custGeom>
            <a:solidFill>
              <a:srgbClr val="D0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893063" y="1965960"/>
              <a:ext cx="1655445" cy="697865"/>
            </a:xfrm>
            <a:custGeom>
              <a:avLst/>
              <a:gdLst/>
              <a:ahLst/>
              <a:cxnLst/>
              <a:rect l="l" t="t" r="r" b="b"/>
              <a:pathLst>
                <a:path w="1655445" h="697864">
                  <a:moveTo>
                    <a:pt x="1616075" y="0"/>
                  </a:moveTo>
                  <a:lnTo>
                    <a:pt x="0" y="688466"/>
                  </a:lnTo>
                  <a:lnTo>
                    <a:pt x="21196" y="697864"/>
                  </a:lnTo>
                  <a:lnTo>
                    <a:pt x="1655064" y="1650"/>
                  </a:lnTo>
                  <a:lnTo>
                    <a:pt x="1616075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914399" y="1969008"/>
              <a:ext cx="1673225" cy="704215"/>
            </a:xfrm>
            <a:custGeom>
              <a:avLst/>
              <a:gdLst/>
              <a:ahLst/>
              <a:cxnLst/>
              <a:rect l="l" t="t" r="r" b="b"/>
              <a:pathLst>
                <a:path w="1673225" h="704214">
                  <a:moveTo>
                    <a:pt x="1634998" y="0"/>
                  </a:moveTo>
                  <a:lnTo>
                    <a:pt x="0" y="694563"/>
                  </a:lnTo>
                  <a:lnTo>
                    <a:pt x="21539" y="703706"/>
                  </a:lnTo>
                  <a:lnTo>
                    <a:pt x="1672844" y="2158"/>
                  </a:lnTo>
                  <a:lnTo>
                    <a:pt x="1668145" y="1396"/>
                  </a:lnTo>
                  <a:lnTo>
                    <a:pt x="1634998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935736" y="1969007"/>
              <a:ext cx="1718945" cy="721995"/>
            </a:xfrm>
            <a:custGeom>
              <a:avLst/>
              <a:gdLst/>
              <a:ahLst/>
              <a:cxnLst/>
              <a:rect l="l" t="t" r="r" b="b"/>
              <a:pathLst>
                <a:path w="1718945" h="721994">
                  <a:moveTo>
                    <a:pt x="1718818" y="12065"/>
                  </a:moveTo>
                  <a:lnTo>
                    <a:pt x="1682750" y="6096"/>
                  </a:lnTo>
                  <a:lnTo>
                    <a:pt x="883843" y="345401"/>
                  </a:lnTo>
                  <a:lnTo>
                    <a:pt x="1682369" y="5207"/>
                  </a:lnTo>
                  <a:lnTo>
                    <a:pt x="1651508" y="0"/>
                  </a:lnTo>
                  <a:lnTo>
                    <a:pt x="0" y="703707"/>
                  </a:lnTo>
                  <a:lnTo>
                    <a:pt x="21615" y="712724"/>
                  </a:lnTo>
                  <a:lnTo>
                    <a:pt x="22669" y="712279"/>
                  </a:lnTo>
                  <a:lnTo>
                    <a:pt x="39890" y="719455"/>
                  </a:lnTo>
                  <a:lnTo>
                    <a:pt x="47840" y="721741"/>
                  </a:lnTo>
                  <a:lnTo>
                    <a:pt x="1718818" y="12065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984503" y="1981200"/>
              <a:ext cx="1700530" cy="716280"/>
            </a:xfrm>
            <a:custGeom>
              <a:avLst/>
              <a:gdLst/>
              <a:ahLst/>
              <a:cxnLst/>
              <a:rect l="l" t="t" r="r" b="b"/>
              <a:pathLst>
                <a:path w="1700530" h="716280">
                  <a:moveTo>
                    <a:pt x="1669669" y="0"/>
                  </a:moveTo>
                  <a:lnTo>
                    <a:pt x="0" y="708405"/>
                  </a:lnTo>
                  <a:lnTo>
                    <a:pt x="25730" y="715772"/>
                  </a:lnTo>
                  <a:lnTo>
                    <a:pt x="1700529" y="5079"/>
                  </a:lnTo>
                  <a:lnTo>
                    <a:pt x="1669669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932688" y="1987295"/>
              <a:ext cx="1811020" cy="780415"/>
            </a:xfrm>
            <a:custGeom>
              <a:avLst/>
              <a:gdLst/>
              <a:ahLst/>
              <a:cxnLst/>
              <a:rect l="l" t="t" r="r" b="b"/>
              <a:pathLst>
                <a:path w="1811020" h="780414">
                  <a:moveTo>
                    <a:pt x="1810512" y="9652"/>
                  </a:moveTo>
                  <a:lnTo>
                    <a:pt x="1782826" y="3048"/>
                  </a:lnTo>
                  <a:lnTo>
                    <a:pt x="1779409" y="4508"/>
                  </a:lnTo>
                  <a:lnTo>
                    <a:pt x="1778127" y="4191"/>
                  </a:lnTo>
                  <a:lnTo>
                    <a:pt x="1752600" y="0"/>
                  </a:lnTo>
                  <a:lnTo>
                    <a:pt x="76200" y="711708"/>
                  </a:lnTo>
                  <a:lnTo>
                    <a:pt x="101955" y="719074"/>
                  </a:lnTo>
                  <a:lnTo>
                    <a:pt x="103555" y="718400"/>
                  </a:lnTo>
                  <a:lnTo>
                    <a:pt x="106946" y="719328"/>
                  </a:lnTo>
                  <a:lnTo>
                    <a:pt x="67297" y="737616"/>
                  </a:lnTo>
                  <a:lnTo>
                    <a:pt x="33756" y="759079"/>
                  </a:lnTo>
                  <a:lnTo>
                    <a:pt x="3263" y="777367"/>
                  </a:lnTo>
                  <a:lnTo>
                    <a:pt x="0" y="779907"/>
                  </a:lnTo>
                  <a:lnTo>
                    <a:pt x="1810512" y="9652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896111" y="1999488"/>
              <a:ext cx="1874520" cy="802005"/>
            </a:xfrm>
            <a:custGeom>
              <a:avLst/>
              <a:gdLst/>
              <a:ahLst/>
              <a:cxnLst/>
              <a:rect l="l" t="t" r="r" b="b"/>
              <a:pathLst>
                <a:path w="1874520" h="802005">
                  <a:moveTo>
                    <a:pt x="1846452" y="0"/>
                  </a:moveTo>
                  <a:lnTo>
                    <a:pt x="37312" y="767461"/>
                  </a:lnTo>
                  <a:lnTo>
                    <a:pt x="13157" y="786257"/>
                  </a:lnTo>
                  <a:lnTo>
                    <a:pt x="0" y="801497"/>
                  </a:lnTo>
                  <a:lnTo>
                    <a:pt x="1874012" y="6476"/>
                  </a:lnTo>
                  <a:lnTo>
                    <a:pt x="1846452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883919" y="2005584"/>
              <a:ext cx="1914525" cy="819785"/>
            </a:xfrm>
            <a:custGeom>
              <a:avLst/>
              <a:gdLst/>
              <a:ahLst/>
              <a:cxnLst/>
              <a:rect l="l" t="t" r="r" b="b"/>
              <a:pathLst>
                <a:path w="1914525" h="819785">
                  <a:moveTo>
                    <a:pt x="1886458" y="0"/>
                  </a:moveTo>
                  <a:lnTo>
                    <a:pt x="11595" y="796163"/>
                  </a:lnTo>
                  <a:lnTo>
                    <a:pt x="6464" y="802131"/>
                  </a:lnTo>
                  <a:lnTo>
                    <a:pt x="0" y="819403"/>
                  </a:lnTo>
                  <a:lnTo>
                    <a:pt x="1914144" y="6476"/>
                  </a:lnTo>
                  <a:lnTo>
                    <a:pt x="1886458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874775" y="2011680"/>
              <a:ext cx="1950720" cy="835025"/>
            </a:xfrm>
            <a:custGeom>
              <a:avLst/>
              <a:gdLst/>
              <a:ahLst/>
              <a:cxnLst/>
              <a:rect l="l" t="t" r="r" b="b"/>
              <a:pathLst>
                <a:path w="1950720" h="835025">
                  <a:moveTo>
                    <a:pt x="1922653" y="0"/>
                  </a:moveTo>
                  <a:lnTo>
                    <a:pt x="8166" y="812800"/>
                  </a:lnTo>
                  <a:lnTo>
                    <a:pt x="0" y="834517"/>
                  </a:lnTo>
                  <a:lnTo>
                    <a:pt x="1950339" y="6477"/>
                  </a:lnTo>
                  <a:lnTo>
                    <a:pt x="1922653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871728" y="2017775"/>
              <a:ext cx="1998980" cy="865505"/>
            </a:xfrm>
            <a:custGeom>
              <a:avLst/>
              <a:gdLst/>
              <a:ahLst/>
              <a:cxnLst/>
              <a:rect l="l" t="t" r="r" b="b"/>
              <a:pathLst>
                <a:path w="1998980" h="865505">
                  <a:moveTo>
                    <a:pt x="1998980" y="17653"/>
                  </a:moveTo>
                  <a:lnTo>
                    <a:pt x="1976132" y="9156"/>
                  </a:lnTo>
                  <a:lnTo>
                    <a:pt x="1977644" y="8509"/>
                  </a:lnTo>
                  <a:lnTo>
                    <a:pt x="1954784" y="0"/>
                  </a:lnTo>
                  <a:lnTo>
                    <a:pt x="3670" y="827532"/>
                  </a:lnTo>
                  <a:lnTo>
                    <a:pt x="0" y="837311"/>
                  </a:lnTo>
                  <a:lnTo>
                    <a:pt x="0" y="847344"/>
                  </a:lnTo>
                  <a:lnTo>
                    <a:pt x="1891106" y="45224"/>
                  </a:lnTo>
                  <a:lnTo>
                    <a:pt x="0" y="847598"/>
                  </a:lnTo>
                  <a:lnTo>
                    <a:pt x="0" y="861949"/>
                  </a:lnTo>
                  <a:lnTo>
                    <a:pt x="1358" y="865251"/>
                  </a:lnTo>
                  <a:lnTo>
                    <a:pt x="1998980" y="17653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871727" y="2036064"/>
              <a:ext cx="2023745" cy="862330"/>
            </a:xfrm>
            <a:custGeom>
              <a:avLst/>
              <a:gdLst/>
              <a:ahLst/>
              <a:cxnLst/>
              <a:rect l="l" t="t" r="r" b="b"/>
              <a:pathLst>
                <a:path w="2023745" h="862330">
                  <a:moveTo>
                    <a:pt x="2000377" y="0"/>
                  </a:moveTo>
                  <a:lnTo>
                    <a:pt x="0" y="846709"/>
                  </a:lnTo>
                  <a:lnTo>
                    <a:pt x="6261" y="862330"/>
                  </a:lnTo>
                  <a:lnTo>
                    <a:pt x="2023364" y="8509"/>
                  </a:lnTo>
                  <a:lnTo>
                    <a:pt x="2000377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877823" y="2042160"/>
              <a:ext cx="2038985" cy="871855"/>
            </a:xfrm>
            <a:custGeom>
              <a:avLst/>
              <a:gdLst/>
              <a:ahLst/>
              <a:cxnLst/>
              <a:rect l="l" t="t" r="r" b="b"/>
              <a:pathLst>
                <a:path w="2038985" h="871855">
                  <a:moveTo>
                    <a:pt x="2015744" y="0"/>
                  </a:moveTo>
                  <a:lnTo>
                    <a:pt x="0" y="855852"/>
                  </a:lnTo>
                  <a:lnTo>
                    <a:pt x="6261" y="871474"/>
                  </a:lnTo>
                  <a:lnTo>
                    <a:pt x="2038603" y="8509"/>
                  </a:lnTo>
                  <a:lnTo>
                    <a:pt x="2015744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86967" y="2051304"/>
              <a:ext cx="2047875" cy="877569"/>
            </a:xfrm>
            <a:custGeom>
              <a:avLst/>
              <a:gdLst/>
              <a:ahLst/>
              <a:cxnLst/>
              <a:rect l="l" t="t" r="r" b="b"/>
              <a:pathLst>
                <a:path w="2047875" h="877569">
                  <a:moveTo>
                    <a:pt x="2028189" y="0"/>
                  </a:moveTo>
                  <a:lnTo>
                    <a:pt x="0" y="862711"/>
                  </a:lnTo>
                  <a:lnTo>
                    <a:pt x="4419" y="873760"/>
                  </a:lnTo>
                  <a:lnTo>
                    <a:pt x="8166" y="877570"/>
                  </a:lnTo>
                  <a:lnTo>
                    <a:pt x="2047748" y="10033"/>
                  </a:lnTo>
                  <a:lnTo>
                    <a:pt x="2034667" y="2412"/>
                  </a:lnTo>
                  <a:lnTo>
                    <a:pt x="2028189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93064" y="2060447"/>
              <a:ext cx="2096770" cy="908050"/>
            </a:xfrm>
            <a:custGeom>
              <a:avLst/>
              <a:gdLst/>
              <a:ahLst/>
              <a:cxnLst/>
              <a:rect l="l" t="t" r="r" b="b"/>
              <a:pathLst>
                <a:path w="2096770" h="908050">
                  <a:moveTo>
                    <a:pt x="2059813" y="10541"/>
                  </a:moveTo>
                  <a:lnTo>
                    <a:pt x="2041652" y="0"/>
                  </a:lnTo>
                  <a:lnTo>
                    <a:pt x="0" y="868045"/>
                  </a:lnTo>
                  <a:lnTo>
                    <a:pt x="12827" y="880872"/>
                  </a:lnTo>
                  <a:lnTo>
                    <a:pt x="2059813" y="10541"/>
                  </a:lnTo>
                  <a:close/>
                </a:path>
                <a:path w="2096770" h="908050">
                  <a:moveTo>
                    <a:pt x="2096516" y="31877"/>
                  </a:moveTo>
                  <a:lnTo>
                    <a:pt x="2078228" y="21336"/>
                  </a:lnTo>
                  <a:lnTo>
                    <a:pt x="2076970" y="21869"/>
                  </a:lnTo>
                  <a:lnTo>
                    <a:pt x="2060194" y="12192"/>
                  </a:lnTo>
                  <a:lnTo>
                    <a:pt x="12192" y="883031"/>
                  </a:lnTo>
                  <a:lnTo>
                    <a:pt x="25031" y="895858"/>
                  </a:lnTo>
                  <a:lnTo>
                    <a:pt x="719518" y="600570"/>
                  </a:lnTo>
                  <a:lnTo>
                    <a:pt x="27432" y="895604"/>
                  </a:lnTo>
                  <a:lnTo>
                    <a:pt x="37630" y="905891"/>
                  </a:lnTo>
                  <a:lnTo>
                    <a:pt x="41160" y="908050"/>
                  </a:lnTo>
                  <a:lnTo>
                    <a:pt x="2096516" y="31877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932687" y="2093976"/>
              <a:ext cx="2075814" cy="883919"/>
            </a:xfrm>
            <a:custGeom>
              <a:avLst/>
              <a:gdLst/>
              <a:ahLst/>
              <a:cxnLst/>
              <a:rect l="l" t="t" r="r" b="b"/>
              <a:pathLst>
                <a:path w="2075814" h="883919">
                  <a:moveTo>
                    <a:pt x="2058797" y="0"/>
                  </a:moveTo>
                  <a:lnTo>
                    <a:pt x="0" y="872489"/>
                  </a:lnTo>
                  <a:lnTo>
                    <a:pt x="17322" y="883412"/>
                  </a:lnTo>
                  <a:lnTo>
                    <a:pt x="2075307" y="11302"/>
                  </a:lnTo>
                  <a:lnTo>
                    <a:pt x="2070227" y="6603"/>
                  </a:lnTo>
                  <a:lnTo>
                    <a:pt x="2058797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950976" y="2106167"/>
              <a:ext cx="2082164" cy="895985"/>
            </a:xfrm>
            <a:custGeom>
              <a:avLst/>
              <a:gdLst/>
              <a:ahLst/>
              <a:cxnLst/>
              <a:rect l="l" t="t" r="r" b="b"/>
              <a:pathLst>
                <a:path w="2082164" h="895985">
                  <a:moveTo>
                    <a:pt x="2081657" y="24765"/>
                  </a:moveTo>
                  <a:lnTo>
                    <a:pt x="2068830" y="12687"/>
                  </a:lnTo>
                  <a:lnTo>
                    <a:pt x="2069084" y="12573"/>
                  </a:lnTo>
                  <a:lnTo>
                    <a:pt x="2055622" y="0"/>
                  </a:lnTo>
                  <a:lnTo>
                    <a:pt x="0" y="872744"/>
                  </a:lnTo>
                  <a:lnTo>
                    <a:pt x="17297" y="883666"/>
                  </a:lnTo>
                  <a:lnTo>
                    <a:pt x="1351229" y="317347"/>
                  </a:lnTo>
                  <a:lnTo>
                    <a:pt x="18288" y="884555"/>
                  </a:lnTo>
                  <a:lnTo>
                    <a:pt x="35572" y="895477"/>
                  </a:lnTo>
                  <a:lnTo>
                    <a:pt x="2081657" y="24765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984504" y="2130551"/>
              <a:ext cx="2130425" cy="920750"/>
            </a:xfrm>
            <a:custGeom>
              <a:avLst/>
              <a:gdLst/>
              <a:ahLst/>
              <a:cxnLst/>
              <a:rect l="l" t="t" r="r" b="b"/>
              <a:pathLst>
                <a:path w="2130425" h="920750">
                  <a:moveTo>
                    <a:pt x="2090547" y="57785"/>
                  </a:moveTo>
                  <a:lnTo>
                    <a:pt x="2083257" y="43103"/>
                  </a:lnTo>
                  <a:lnTo>
                    <a:pt x="2084578" y="42545"/>
                  </a:lnTo>
                  <a:lnTo>
                    <a:pt x="2076958" y="27432"/>
                  </a:lnTo>
                  <a:lnTo>
                    <a:pt x="2075065" y="28244"/>
                  </a:lnTo>
                  <a:lnTo>
                    <a:pt x="2072132" y="22352"/>
                  </a:lnTo>
                  <a:lnTo>
                    <a:pt x="2064689" y="15303"/>
                  </a:lnTo>
                  <a:lnTo>
                    <a:pt x="2066036" y="14732"/>
                  </a:lnTo>
                  <a:lnTo>
                    <a:pt x="2050415" y="0"/>
                  </a:lnTo>
                  <a:lnTo>
                    <a:pt x="0" y="870204"/>
                  </a:lnTo>
                  <a:lnTo>
                    <a:pt x="2438" y="871728"/>
                  </a:lnTo>
                  <a:lnTo>
                    <a:pt x="24930" y="880770"/>
                  </a:lnTo>
                  <a:lnTo>
                    <a:pt x="24384" y="880999"/>
                  </a:lnTo>
                  <a:lnTo>
                    <a:pt x="46558" y="889889"/>
                  </a:lnTo>
                  <a:lnTo>
                    <a:pt x="1022845" y="475615"/>
                  </a:lnTo>
                  <a:lnTo>
                    <a:pt x="48768" y="889762"/>
                  </a:lnTo>
                  <a:lnTo>
                    <a:pt x="70942" y="898652"/>
                  </a:lnTo>
                  <a:lnTo>
                    <a:pt x="72212" y="898118"/>
                  </a:lnTo>
                  <a:lnTo>
                    <a:pt x="79222" y="900938"/>
                  </a:lnTo>
                  <a:lnTo>
                    <a:pt x="94576" y="905129"/>
                  </a:lnTo>
                  <a:lnTo>
                    <a:pt x="2090547" y="57785"/>
                  </a:lnTo>
                  <a:close/>
                </a:path>
                <a:path w="2130425" h="920750">
                  <a:moveTo>
                    <a:pt x="2130171" y="78359"/>
                  </a:moveTo>
                  <a:lnTo>
                    <a:pt x="2100834" y="76200"/>
                  </a:lnTo>
                  <a:lnTo>
                    <a:pt x="2099360" y="73279"/>
                  </a:lnTo>
                  <a:lnTo>
                    <a:pt x="2099945" y="73025"/>
                  </a:lnTo>
                  <a:lnTo>
                    <a:pt x="2092452" y="57912"/>
                  </a:lnTo>
                  <a:lnTo>
                    <a:pt x="94488" y="906780"/>
                  </a:lnTo>
                  <a:lnTo>
                    <a:pt x="120599" y="914019"/>
                  </a:lnTo>
                  <a:lnTo>
                    <a:pt x="122199" y="913345"/>
                  </a:lnTo>
                  <a:lnTo>
                    <a:pt x="148005" y="920496"/>
                  </a:lnTo>
                  <a:lnTo>
                    <a:pt x="2130171" y="78359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1130808" y="2209799"/>
              <a:ext cx="2091055" cy="856615"/>
            </a:xfrm>
            <a:custGeom>
              <a:avLst/>
              <a:gdLst/>
              <a:ahLst/>
              <a:cxnLst/>
              <a:rect l="l" t="t" r="r" b="b"/>
              <a:pathLst>
                <a:path w="2091055" h="856614">
                  <a:moveTo>
                    <a:pt x="2020443" y="2667"/>
                  </a:moveTo>
                  <a:lnTo>
                    <a:pt x="1983486" y="0"/>
                  </a:lnTo>
                  <a:lnTo>
                    <a:pt x="0" y="840232"/>
                  </a:lnTo>
                  <a:lnTo>
                    <a:pt x="20853" y="845947"/>
                  </a:lnTo>
                  <a:lnTo>
                    <a:pt x="27292" y="846963"/>
                  </a:lnTo>
                  <a:lnTo>
                    <a:pt x="2020443" y="2667"/>
                  </a:lnTo>
                  <a:close/>
                </a:path>
                <a:path w="2091055" h="856614">
                  <a:moveTo>
                    <a:pt x="2090547" y="6350"/>
                  </a:moveTo>
                  <a:lnTo>
                    <a:pt x="2080387" y="4826"/>
                  </a:lnTo>
                  <a:lnTo>
                    <a:pt x="2055495" y="3048"/>
                  </a:lnTo>
                  <a:lnTo>
                    <a:pt x="2050351" y="5245"/>
                  </a:lnTo>
                  <a:lnTo>
                    <a:pt x="2020189" y="3048"/>
                  </a:lnTo>
                  <a:lnTo>
                    <a:pt x="27432" y="848487"/>
                  </a:lnTo>
                  <a:lnTo>
                    <a:pt x="59410" y="853186"/>
                  </a:lnTo>
                  <a:lnTo>
                    <a:pt x="62458" y="851890"/>
                  </a:lnTo>
                  <a:lnTo>
                    <a:pt x="92887" y="856488"/>
                  </a:lnTo>
                  <a:lnTo>
                    <a:pt x="2090547" y="635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1222248" y="2218943"/>
              <a:ext cx="2063114" cy="856615"/>
            </a:xfrm>
            <a:custGeom>
              <a:avLst/>
              <a:gdLst/>
              <a:ahLst/>
              <a:cxnLst/>
              <a:rect l="l" t="t" r="r" b="b"/>
              <a:pathLst>
                <a:path w="2063114" h="856614">
                  <a:moveTo>
                    <a:pt x="2062988" y="7874"/>
                  </a:moveTo>
                  <a:lnTo>
                    <a:pt x="2031492" y="3048"/>
                  </a:lnTo>
                  <a:lnTo>
                    <a:pt x="2028786" y="4203"/>
                  </a:lnTo>
                  <a:lnTo>
                    <a:pt x="2001266" y="0"/>
                  </a:lnTo>
                  <a:lnTo>
                    <a:pt x="0" y="848106"/>
                  </a:lnTo>
                  <a:lnTo>
                    <a:pt x="31991" y="852805"/>
                  </a:lnTo>
                  <a:lnTo>
                    <a:pt x="959751" y="459625"/>
                  </a:lnTo>
                  <a:lnTo>
                    <a:pt x="33528" y="854202"/>
                  </a:lnTo>
                  <a:lnTo>
                    <a:pt x="71247" y="856361"/>
                  </a:lnTo>
                  <a:lnTo>
                    <a:pt x="2062988" y="7874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1292352" y="2228087"/>
              <a:ext cx="2081530" cy="850900"/>
            </a:xfrm>
            <a:custGeom>
              <a:avLst/>
              <a:gdLst/>
              <a:ahLst/>
              <a:cxnLst/>
              <a:rect l="l" t="t" r="r" b="b"/>
              <a:pathLst>
                <a:path w="2081529" h="850900">
                  <a:moveTo>
                    <a:pt x="2053717" y="8763"/>
                  </a:moveTo>
                  <a:lnTo>
                    <a:pt x="2038096" y="5207"/>
                  </a:lnTo>
                  <a:lnTo>
                    <a:pt x="2024126" y="3048"/>
                  </a:lnTo>
                  <a:lnTo>
                    <a:pt x="2021674" y="4089"/>
                  </a:lnTo>
                  <a:lnTo>
                    <a:pt x="1994903" y="0"/>
                  </a:lnTo>
                  <a:lnTo>
                    <a:pt x="0" y="844931"/>
                  </a:lnTo>
                  <a:lnTo>
                    <a:pt x="38100" y="847090"/>
                  </a:lnTo>
                  <a:lnTo>
                    <a:pt x="399567" y="693978"/>
                  </a:lnTo>
                  <a:lnTo>
                    <a:pt x="36576" y="848360"/>
                  </a:lnTo>
                  <a:lnTo>
                    <a:pt x="71755" y="850392"/>
                  </a:lnTo>
                  <a:lnTo>
                    <a:pt x="75057" y="850392"/>
                  </a:lnTo>
                  <a:lnTo>
                    <a:pt x="2053717" y="8763"/>
                  </a:lnTo>
                  <a:close/>
                </a:path>
                <a:path w="2081529" h="850900">
                  <a:moveTo>
                    <a:pt x="2081530" y="15494"/>
                  </a:moveTo>
                  <a:lnTo>
                    <a:pt x="2053590" y="9144"/>
                  </a:lnTo>
                  <a:lnTo>
                    <a:pt x="76200" y="850392"/>
                  </a:lnTo>
                  <a:lnTo>
                    <a:pt x="119253" y="850392"/>
                  </a:lnTo>
                  <a:lnTo>
                    <a:pt x="2081530" y="15494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1411224" y="2243327"/>
              <a:ext cx="2124075" cy="896619"/>
            </a:xfrm>
            <a:custGeom>
              <a:avLst/>
              <a:gdLst/>
              <a:ahLst/>
              <a:cxnLst/>
              <a:rect l="l" t="t" r="r" b="b"/>
              <a:pathLst>
                <a:path w="2124075" h="896619">
                  <a:moveTo>
                    <a:pt x="2123948" y="44323"/>
                  </a:moveTo>
                  <a:lnTo>
                    <a:pt x="2099297" y="36614"/>
                  </a:lnTo>
                  <a:lnTo>
                    <a:pt x="2099691" y="36449"/>
                  </a:lnTo>
                  <a:lnTo>
                    <a:pt x="2070735" y="27432"/>
                  </a:lnTo>
                  <a:lnTo>
                    <a:pt x="2067737" y="28714"/>
                  </a:lnTo>
                  <a:lnTo>
                    <a:pt x="2044192" y="21336"/>
                  </a:lnTo>
                  <a:lnTo>
                    <a:pt x="551180" y="655675"/>
                  </a:lnTo>
                  <a:lnTo>
                    <a:pt x="2045081" y="19558"/>
                  </a:lnTo>
                  <a:lnTo>
                    <a:pt x="2026412" y="13843"/>
                  </a:lnTo>
                  <a:lnTo>
                    <a:pt x="2019427" y="12192"/>
                  </a:lnTo>
                  <a:lnTo>
                    <a:pt x="1992249" y="6096"/>
                  </a:lnTo>
                  <a:lnTo>
                    <a:pt x="1965325" y="0"/>
                  </a:lnTo>
                  <a:lnTo>
                    <a:pt x="0" y="835025"/>
                  </a:lnTo>
                  <a:lnTo>
                    <a:pt x="42672" y="835025"/>
                  </a:lnTo>
                  <a:lnTo>
                    <a:pt x="43053" y="835025"/>
                  </a:lnTo>
                  <a:lnTo>
                    <a:pt x="85725" y="835025"/>
                  </a:lnTo>
                  <a:lnTo>
                    <a:pt x="913231" y="483171"/>
                  </a:lnTo>
                  <a:lnTo>
                    <a:pt x="85344" y="835660"/>
                  </a:lnTo>
                  <a:lnTo>
                    <a:pt x="96139" y="835660"/>
                  </a:lnTo>
                  <a:lnTo>
                    <a:pt x="102235" y="832612"/>
                  </a:lnTo>
                  <a:lnTo>
                    <a:pt x="102235" y="846836"/>
                  </a:lnTo>
                  <a:lnTo>
                    <a:pt x="103632" y="846251"/>
                  </a:lnTo>
                  <a:lnTo>
                    <a:pt x="103632" y="852932"/>
                  </a:lnTo>
                  <a:lnTo>
                    <a:pt x="107670" y="862291"/>
                  </a:lnTo>
                  <a:lnTo>
                    <a:pt x="106680" y="862711"/>
                  </a:lnTo>
                  <a:lnTo>
                    <a:pt x="114427" y="880745"/>
                  </a:lnTo>
                  <a:lnTo>
                    <a:pt x="1781632" y="171716"/>
                  </a:lnTo>
                  <a:lnTo>
                    <a:pt x="115824" y="880618"/>
                  </a:lnTo>
                  <a:lnTo>
                    <a:pt x="122301" y="895858"/>
                  </a:lnTo>
                  <a:lnTo>
                    <a:pt x="122555" y="896112"/>
                  </a:lnTo>
                  <a:lnTo>
                    <a:pt x="2123948" y="44323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533144" y="2289047"/>
              <a:ext cx="2042160" cy="878205"/>
            </a:xfrm>
            <a:custGeom>
              <a:avLst/>
              <a:gdLst/>
              <a:ahLst/>
              <a:cxnLst/>
              <a:rect l="l" t="t" r="r" b="b"/>
              <a:pathLst>
                <a:path w="2042160" h="878205">
                  <a:moveTo>
                    <a:pt x="2041652" y="18923"/>
                  </a:moveTo>
                  <a:lnTo>
                    <a:pt x="2023021" y="9906"/>
                  </a:lnTo>
                  <a:lnTo>
                    <a:pt x="2023618" y="9652"/>
                  </a:lnTo>
                  <a:lnTo>
                    <a:pt x="2003298" y="0"/>
                  </a:lnTo>
                  <a:lnTo>
                    <a:pt x="0" y="849757"/>
                  </a:lnTo>
                  <a:lnTo>
                    <a:pt x="12827" y="862584"/>
                  </a:lnTo>
                  <a:lnTo>
                    <a:pt x="1189939" y="363283"/>
                  </a:lnTo>
                  <a:lnTo>
                    <a:pt x="12192" y="864870"/>
                  </a:lnTo>
                  <a:lnTo>
                    <a:pt x="25019" y="877824"/>
                  </a:lnTo>
                  <a:lnTo>
                    <a:pt x="2041652" y="18923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557527" y="2307336"/>
              <a:ext cx="2038985" cy="871855"/>
            </a:xfrm>
            <a:custGeom>
              <a:avLst/>
              <a:gdLst/>
              <a:ahLst/>
              <a:cxnLst/>
              <a:rect l="l" t="t" r="r" b="b"/>
              <a:pathLst>
                <a:path w="2038985" h="871855">
                  <a:moveTo>
                    <a:pt x="2018792" y="0"/>
                  </a:moveTo>
                  <a:lnTo>
                    <a:pt x="0" y="858774"/>
                  </a:lnTo>
                  <a:lnTo>
                    <a:pt x="12827" y="871601"/>
                  </a:lnTo>
                  <a:lnTo>
                    <a:pt x="2038985" y="9778"/>
                  </a:lnTo>
                  <a:lnTo>
                    <a:pt x="2018792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572768" y="2316479"/>
              <a:ext cx="2075180" cy="893444"/>
            </a:xfrm>
            <a:custGeom>
              <a:avLst/>
              <a:gdLst/>
              <a:ahLst/>
              <a:cxnLst/>
              <a:rect l="l" t="t" r="r" b="b"/>
              <a:pathLst>
                <a:path w="2075179" h="893444">
                  <a:moveTo>
                    <a:pt x="2041525" y="10033"/>
                  </a:moveTo>
                  <a:lnTo>
                    <a:pt x="2038096" y="7620"/>
                  </a:lnTo>
                  <a:lnTo>
                    <a:pt x="2022221" y="0"/>
                  </a:lnTo>
                  <a:lnTo>
                    <a:pt x="0" y="860679"/>
                  </a:lnTo>
                  <a:lnTo>
                    <a:pt x="889" y="861568"/>
                  </a:lnTo>
                  <a:lnTo>
                    <a:pt x="17272" y="871601"/>
                  </a:lnTo>
                  <a:lnTo>
                    <a:pt x="2041525" y="10033"/>
                  </a:lnTo>
                  <a:close/>
                </a:path>
                <a:path w="2075179" h="893444">
                  <a:moveTo>
                    <a:pt x="2075180" y="35687"/>
                  </a:moveTo>
                  <a:lnTo>
                    <a:pt x="2058924" y="24384"/>
                  </a:lnTo>
                  <a:lnTo>
                    <a:pt x="1720710" y="167640"/>
                  </a:lnTo>
                  <a:lnTo>
                    <a:pt x="2060067" y="23622"/>
                  </a:lnTo>
                  <a:lnTo>
                    <a:pt x="2043811" y="12192"/>
                  </a:lnTo>
                  <a:lnTo>
                    <a:pt x="15240" y="873125"/>
                  </a:lnTo>
                  <a:lnTo>
                    <a:pt x="32893" y="883920"/>
                  </a:lnTo>
                  <a:lnTo>
                    <a:pt x="34861" y="883094"/>
                  </a:lnTo>
                  <a:lnTo>
                    <a:pt x="51181" y="893064"/>
                  </a:lnTo>
                  <a:lnTo>
                    <a:pt x="2075180" y="35687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624584" y="2350008"/>
              <a:ext cx="2038985" cy="868680"/>
            </a:xfrm>
            <a:custGeom>
              <a:avLst/>
              <a:gdLst/>
              <a:ahLst/>
              <a:cxnLst/>
              <a:rect l="l" t="t" r="r" b="b"/>
              <a:pathLst>
                <a:path w="2038985" h="868680">
                  <a:moveTo>
                    <a:pt x="2022220" y="0"/>
                  </a:moveTo>
                  <a:lnTo>
                    <a:pt x="0" y="859281"/>
                  </a:lnTo>
                  <a:lnTo>
                    <a:pt x="3174" y="861187"/>
                  </a:lnTo>
                  <a:lnTo>
                    <a:pt x="20954" y="868552"/>
                  </a:lnTo>
                  <a:lnTo>
                    <a:pt x="2038477" y="11429"/>
                  </a:lnTo>
                  <a:lnTo>
                    <a:pt x="2022220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645920" y="2362200"/>
              <a:ext cx="2033270" cy="868680"/>
            </a:xfrm>
            <a:custGeom>
              <a:avLst/>
              <a:gdLst/>
              <a:ahLst/>
              <a:cxnLst/>
              <a:rect l="l" t="t" r="r" b="b"/>
              <a:pathLst>
                <a:path w="2033270" h="868680">
                  <a:moveTo>
                    <a:pt x="2019045" y="0"/>
                  </a:moveTo>
                  <a:lnTo>
                    <a:pt x="0" y="859027"/>
                  </a:lnTo>
                  <a:lnTo>
                    <a:pt x="21717" y="868172"/>
                  </a:lnTo>
                  <a:lnTo>
                    <a:pt x="2032889" y="12446"/>
                  </a:lnTo>
                  <a:lnTo>
                    <a:pt x="2027808" y="6096"/>
                  </a:lnTo>
                  <a:lnTo>
                    <a:pt x="2019045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667256" y="2374392"/>
              <a:ext cx="2021205" cy="862965"/>
            </a:xfrm>
            <a:custGeom>
              <a:avLst/>
              <a:gdLst/>
              <a:ahLst/>
              <a:cxnLst/>
              <a:rect l="l" t="t" r="r" b="b"/>
              <a:pathLst>
                <a:path w="2021204" h="862964">
                  <a:moveTo>
                    <a:pt x="2009774" y="0"/>
                  </a:moveTo>
                  <a:lnTo>
                    <a:pt x="0" y="853440"/>
                  </a:lnTo>
                  <a:lnTo>
                    <a:pt x="21717" y="862584"/>
                  </a:lnTo>
                  <a:lnTo>
                    <a:pt x="2020823" y="13588"/>
                  </a:lnTo>
                  <a:lnTo>
                    <a:pt x="2009774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688592" y="2389631"/>
              <a:ext cx="2023745" cy="862330"/>
            </a:xfrm>
            <a:custGeom>
              <a:avLst/>
              <a:gdLst/>
              <a:ahLst/>
              <a:cxnLst/>
              <a:rect l="l" t="t" r="r" b="b"/>
              <a:pathLst>
                <a:path w="2023745" h="862329">
                  <a:moveTo>
                    <a:pt x="2023618" y="25781"/>
                  </a:moveTo>
                  <a:lnTo>
                    <a:pt x="2012569" y="12192"/>
                  </a:lnTo>
                  <a:lnTo>
                    <a:pt x="2010676" y="12992"/>
                  </a:lnTo>
                  <a:lnTo>
                    <a:pt x="2000123" y="0"/>
                  </a:lnTo>
                  <a:lnTo>
                    <a:pt x="0" y="847979"/>
                  </a:lnTo>
                  <a:lnTo>
                    <a:pt x="11938" y="852932"/>
                  </a:lnTo>
                  <a:lnTo>
                    <a:pt x="24130" y="855980"/>
                  </a:lnTo>
                  <a:lnTo>
                    <a:pt x="24968" y="855624"/>
                  </a:lnTo>
                  <a:lnTo>
                    <a:pt x="51435" y="862203"/>
                  </a:lnTo>
                  <a:lnTo>
                    <a:pt x="2023618" y="25781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1740407" y="2414016"/>
              <a:ext cx="1978025" cy="847090"/>
            </a:xfrm>
            <a:custGeom>
              <a:avLst/>
              <a:gdLst/>
              <a:ahLst/>
              <a:cxnLst/>
              <a:rect l="l" t="t" r="r" b="b"/>
              <a:pathLst>
                <a:path w="1978025" h="847089">
                  <a:moveTo>
                    <a:pt x="1971040" y="0"/>
                  </a:moveTo>
                  <a:lnTo>
                    <a:pt x="0" y="840359"/>
                  </a:lnTo>
                  <a:lnTo>
                    <a:pt x="27050" y="847089"/>
                  </a:lnTo>
                  <a:lnTo>
                    <a:pt x="1978025" y="15367"/>
                  </a:lnTo>
                  <a:lnTo>
                    <a:pt x="1972437" y="1650"/>
                  </a:lnTo>
                  <a:lnTo>
                    <a:pt x="197104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1767840" y="2429256"/>
              <a:ext cx="1956435" cy="838200"/>
            </a:xfrm>
            <a:custGeom>
              <a:avLst/>
              <a:gdLst/>
              <a:ahLst/>
              <a:cxnLst/>
              <a:rect l="l" t="t" r="r" b="b"/>
              <a:pathLst>
                <a:path w="1956435" h="838200">
                  <a:moveTo>
                    <a:pt x="1949958" y="0"/>
                  </a:moveTo>
                  <a:lnTo>
                    <a:pt x="0" y="831469"/>
                  </a:lnTo>
                  <a:lnTo>
                    <a:pt x="18923" y="836295"/>
                  </a:lnTo>
                  <a:lnTo>
                    <a:pt x="27940" y="837946"/>
                  </a:lnTo>
                  <a:lnTo>
                    <a:pt x="1956308" y="15621"/>
                  </a:lnTo>
                  <a:lnTo>
                    <a:pt x="1949958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1795271" y="2447544"/>
              <a:ext cx="1935480" cy="822960"/>
            </a:xfrm>
            <a:custGeom>
              <a:avLst/>
              <a:gdLst/>
              <a:ahLst/>
              <a:cxnLst/>
              <a:rect l="l" t="t" r="r" b="b"/>
              <a:pathLst>
                <a:path w="1935479" h="822960">
                  <a:moveTo>
                    <a:pt x="1928622" y="0"/>
                  </a:moveTo>
                  <a:lnTo>
                    <a:pt x="0" y="817371"/>
                  </a:lnTo>
                  <a:lnTo>
                    <a:pt x="29844" y="822959"/>
                  </a:lnTo>
                  <a:lnTo>
                    <a:pt x="1935099" y="15493"/>
                  </a:lnTo>
                  <a:lnTo>
                    <a:pt x="1928622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1825752" y="2462783"/>
              <a:ext cx="1908175" cy="819785"/>
            </a:xfrm>
            <a:custGeom>
              <a:avLst/>
              <a:gdLst/>
              <a:ahLst/>
              <a:cxnLst/>
              <a:rect l="l" t="t" r="r" b="b"/>
              <a:pathLst>
                <a:path w="1908175" h="819785">
                  <a:moveTo>
                    <a:pt x="1908048" y="7112"/>
                  </a:moveTo>
                  <a:lnTo>
                    <a:pt x="1905127" y="0"/>
                  </a:lnTo>
                  <a:lnTo>
                    <a:pt x="0" y="807720"/>
                  </a:lnTo>
                  <a:lnTo>
                    <a:pt x="29845" y="813308"/>
                  </a:lnTo>
                  <a:lnTo>
                    <a:pt x="601573" y="570915"/>
                  </a:lnTo>
                  <a:lnTo>
                    <a:pt x="30480" y="813816"/>
                  </a:lnTo>
                  <a:lnTo>
                    <a:pt x="60579" y="819277"/>
                  </a:lnTo>
                  <a:lnTo>
                    <a:pt x="1908048" y="33528"/>
                  </a:lnTo>
                  <a:lnTo>
                    <a:pt x="1908048" y="17018"/>
                  </a:lnTo>
                  <a:lnTo>
                    <a:pt x="1908048" y="15240"/>
                  </a:lnTo>
                  <a:lnTo>
                    <a:pt x="1908048" y="7112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1883663" y="2496312"/>
              <a:ext cx="1849755" cy="789305"/>
            </a:xfrm>
            <a:custGeom>
              <a:avLst/>
              <a:gdLst/>
              <a:ahLst/>
              <a:cxnLst/>
              <a:rect l="l" t="t" r="r" b="b"/>
              <a:pathLst>
                <a:path w="1849754" h="789304">
                  <a:moveTo>
                    <a:pt x="1849755" y="0"/>
                  </a:moveTo>
                  <a:lnTo>
                    <a:pt x="0" y="786384"/>
                  </a:lnTo>
                  <a:lnTo>
                    <a:pt x="44323" y="788924"/>
                  </a:lnTo>
                  <a:lnTo>
                    <a:pt x="1839976" y="25526"/>
                  </a:lnTo>
                  <a:lnTo>
                    <a:pt x="1840611" y="23622"/>
                  </a:lnTo>
                  <a:lnTo>
                    <a:pt x="1843659" y="11429"/>
                  </a:lnTo>
                  <a:lnTo>
                    <a:pt x="1849755" y="2159"/>
                  </a:lnTo>
                  <a:lnTo>
                    <a:pt x="1849755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1929384" y="2523743"/>
              <a:ext cx="1801495" cy="765175"/>
            </a:xfrm>
            <a:custGeom>
              <a:avLst/>
              <a:gdLst/>
              <a:ahLst/>
              <a:cxnLst/>
              <a:rect l="l" t="t" r="r" b="b"/>
              <a:pathLst>
                <a:path w="1801495" h="765175">
                  <a:moveTo>
                    <a:pt x="1801114" y="33147"/>
                  </a:moveTo>
                  <a:lnTo>
                    <a:pt x="1783842" y="24511"/>
                  </a:lnTo>
                  <a:lnTo>
                    <a:pt x="1786001" y="21336"/>
                  </a:lnTo>
                  <a:lnTo>
                    <a:pt x="1789430" y="16383"/>
                  </a:lnTo>
                  <a:lnTo>
                    <a:pt x="1794891" y="0"/>
                  </a:lnTo>
                  <a:lnTo>
                    <a:pt x="0" y="762508"/>
                  </a:lnTo>
                  <a:lnTo>
                    <a:pt x="37973" y="764667"/>
                  </a:lnTo>
                  <a:lnTo>
                    <a:pt x="40449" y="763612"/>
                  </a:lnTo>
                  <a:lnTo>
                    <a:pt x="59690" y="764667"/>
                  </a:lnTo>
                  <a:lnTo>
                    <a:pt x="76581" y="764667"/>
                  </a:lnTo>
                  <a:lnTo>
                    <a:pt x="1801114" y="33147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2008631" y="2557272"/>
              <a:ext cx="1740535" cy="731520"/>
            </a:xfrm>
            <a:custGeom>
              <a:avLst/>
              <a:gdLst/>
              <a:ahLst/>
              <a:cxnLst/>
              <a:rect l="l" t="t" r="r" b="b"/>
              <a:pathLst>
                <a:path w="1740535" h="731520">
                  <a:moveTo>
                    <a:pt x="1719960" y="0"/>
                  </a:moveTo>
                  <a:lnTo>
                    <a:pt x="0" y="731392"/>
                  </a:lnTo>
                  <a:lnTo>
                    <a:pt x="42925" y="731392"/>
                  </a:lnTo>
                  <a:lnTo>
                    <a:pt x="1740154" y="9651"/>
                  </a:lnTo>
                  <a:lnTo>
                    <a:pt x="1733169" y="6603"/>
                  </a:lnTo>
                  <a:lnTo>
                    <a:pt x="1719960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2051304" y="2566416"/>
              <a:ext cx="1718945" cy="721995"/>
            </a:xfrm>
            <a:custGeom>
              <a:avLst/>
              <a:gdLst/>
              <a:ahLst/>
              <a:cxnLst/>
              <a:rect l="l" t="t" r="r" b="b"/>
              <a:pathLst>
                <a:path w="1718945" h="721995">
                  <a:moveTo>
                    <a:pt x="1697990" y="0"/>
                  </a:moveTo>
                  <a:lnTo>
                    <a:pt x="0" y="721995"/>
                  </a:lnTo>
                  <a:lnTo>
                    <a:pt x="43052" y="721995"/>
                  </a:lnTo>
                  <a:lnTo>
                    <a:pt x="1718945" y="9398"/>
                  </a:lnTo>
                  <a:lnTo>
                    <a:pt x="1718436" y="9017"/>
                  </a:lnTo>
                  <a:lnTo>
                    <a:pt x="1697990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2093976" y="2575560"/>
              <a:ext cx="1694814" cy="713105"/>
            </a:xfrm>
            <a:custGeom>
              <a:avLst/>
              <a:gdLst/>
              <a:ahLst/>
              <a:cxnLst/>
              <a:rect l="l" t="t" r="r" b="b"/>
              <a:pathLst>
                <a:path w="1694814" h="713104">
                  <a:moveTo>
                    <a:pt x="1676908" y="0"/>
                  </a:moveTo>
                  <a:lnTo>
                    <a:pt x="0" y="713104"/>
                  </a:lnTo>
                  <a:lnTo>
                    <a:pt x="9906" y="713104"/>
                  </a:lnTo>
                  <a:lnTo>
                    <a:pt x="50292" y="709929"/>
                  </a:lnTo>
                  <a:lnTo>
                    <a:pt x="1694307" y="10922"/>
                  </a:lnTo>
                  <a:lnTo>
                    <a:pt x="1676908" y="0"/>
                  </a:lnTo>
                  <a:close/>
                </a:path>
              </a:pathLst>
            </a:custGeom>
            <a:solidFill>
              <a:srgbClr val="D0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2142743" y="2587752"/>
              <a:ext cx="1661160" cy="697865"/>
            </a:xfrm>
            <a:custGeom>
              <a:avLst/>
              <a:gdLst/>
              <a:ahLst/>
              <a:cxnLst/>
              <a:rect l="l" t="t" r="r" b="b"/>
              <a:pathLst>
                <a:path w="1661160" h="697864">
                  <a:moveTo>
                    <a:pt x="1644650" y="0"/>
                  </a:moveTo>
                  <a:lnTo>
                    <a:pt x="0" y="697738"/>
                  </a:lnTo>
                  <a:lnTo>
                    <a:pt x="38735" y="694817"/>
                  </a:lnTo>
                  <a:lnTo>
                    <a:pt x="56895" y="691896"/>
                  </a:lnTo>
                  <a:lnTo>
                    <a:pt x="1660906" y="11302"/>
                  </a:lnTo>
                  <a:lnTo>
                    <a:pt x="1651127" y="4063"/>
                  </a:lnTo>
                  <a:lnTo>
                    <a:pt x="1644650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2200656" y="2596895"/>
              <a:ext cx="1630680" cy="682625"/>
            </a:xfrm>
            <a:custGeom>
              <a:avLst/>
              <a:gdLst/>
              <a:ahLst/>
              <a:cxnLst/>
              <a:rect l="l" t="t" r="r" b="b"/>
              <a:pathLst>
                <a:path w="1630679" h="682625">
                  <a:moveTo>
                    <a:pt x="1618107" y="11811"/>
                  </a:moveTo>
                  <a:lnTo>
                    <a:pt x="1617345" y="10922"/>
                  </a:lnTo>
                  <a:lnTo>
                    <a:pt x="1602740" y="0"/>
                  </a:lnTo>
                  <a:lnTo>
                    <a:pt x="0" y="682371"/>
                  </a:lnTo>
                  <a:lnTo>
                    <a:pt x="58039" y="673100"/>
                  </a:lnTo>
                  <a:lnTo>
                    <a:pt x="69596" y="671068"/>
                  </a:lnTo>
                  <a:lnTo>
                    <a:pt x="1618107" y="11811"/>
                  </a:lnTo>
                  <a:close/>
                </a:path>
                <a:path w="1630679" h="682625">
                  <a:moveTo>
                    <a:pt x="1630680" y="25019"/>
                  </a:moveTo>
                  <a:lnTo>
                    <a:pt x="1617853" y="12192"/>
                  </a:lnTo>
                  <a:lnTo>
                    <a:pt x="70104" y="673100"/>
                  </a:lnTo>
                  <a:lnTo>
                    <a:pt x="128651" y="662813"/>
                  </a:lnTo>
                  <a:lnTo>
                    <a:pt x="147701" y="658241"/>
                  </a:lnTo>
                  <a:lnTo>
                    <a:pt x="363347" y="566166"/>
                  </a:lnTo>
                  <a:lnTo>
                    <a:pt x="381254" y="552704"/>
                  </a:lnTo>
                  <a:lnTo>
                    <a:pt x="389509" y="554990"/>
                  </a:lnTo>
                  <a:lnTo>
                    <a:pt x="394843" y="552704"/>
                  </a:lnTo>
                  <a:lnTo>
                    <a:pt x="1630680" y="2501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2346960" y="2621279"/>
              <a:ext cx="1496060" cy="634365"/>
            </a:xfrm>
            <a:custGeom>
              <a:avLst/>
              <a:gdLst/>
              <a:ahLst/>
              <a:cxnLst/>
              <a:rect l="l" t="t" r="r" b="b"/>
              <a:pathLst>
                <a:path w="1496060" h="634364">
                  <a:moveTo>
                    <a:pt x="216154" y="541655"/>
                  </a:moveTo>
                  <a:lnTo>
                    <a:pt x="0" y="633857"/>
                  </a:lnTo>
                  <a:lnTo>
                    <a:pt x="44831" y="623062"/>
                  </a:lnTo>
                  <a:lnTo>
                    <a:pt x="99822" y="601726"/>
                  </a:lnTo>
                  <a:lnTo>
                    <a:pt x="151638" y="580263"/>
                  </a:lnTo>
                  <a:lnTo>
                    <a:pt x="197358" y="555752"/>
                  </a:lnTo>
                  <a:lnTo>
                    <a:pt x="216154" y="541655"/>
                  </a:lnTo>
                  <a:close/>
                </a:path>
                <a:path w="1496060" h="634364">
                  <a:moveTo>
                    <a:pt x="1495933" y="14097"/>
                  </a:moveTo>
                  <a:lnTo>
                    <a:pt x="1487678" y="1651"/>
                  </a:lnTo>
                  <a:lnTo>
                    <a:pt x="1486027" y="0"/>
                  </a:lnTo>
                  <a:lnTo>
                    <a:pt x="242316" y="530479"/>
                  </a:lnTo>
                  <a:lnTo>
                    <a:pt x="267589" y="537337"/>
                  </a:lnTo>
                  <a:lnTo>
                    <a:pt x="268986" y="537464"/>
                  </a:lnTo>
                  <a:lnTo>
                    <a:pt x="1495933" y="14097"/>
                  </a:lnTo>
                  <a:close/>
                </a:path>
              </a:pathLst>
            </a:custGeom>
            <a:solidFill>
              <a:srgbClr val="C9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2615184" y="2636519"/>
              <a:ext cx="1240155" cy="530225"/>
            </a:xfrm>
            <a:custGeom>
              <a:avLst/>
              <a:gdLst/>
              <a:ahLst/>
              <a:cxnLst/>
              <a:rect l="l" t="t" r="r" b="b"/>
              <a:pathLst>
                <a:path w="1240154" h="530225">
                  <a:moveTo>
                    <a:pt x="1240155" y="31115"/>
                  </a:moveTo>
                  <a:lnTo>
                    <a:pt x="1239266" y="24638"/>
                  </a:lnTo>
                  <a:lnTo>
                    <a:pt x="1234757" y="15633"/>
                  </a:lnTo>
                  <a:lnTo>
                    <a:pt x="1236853" y="14732"/>
                  </a:lnTo>
                  <a:lnTo>
                    <a:pt x="1232408" y="5842"/>
                  </a:lnTo>
                  <a:lnTo>
                    <a:pt x="1228471" y="0"/>
                  </a:lnTo>
                  <a:lnTo>
                    <a:pt x="0" y="521462"/>
                  </a:lnTo>
                  <a:lnTo>
                    <a:pt x="36449" y="524256"/>
                  </a:lnTo>
                  <a:lnTo>
                    <a:pt x="37223" y="523925"/>
                  </a:lnTo>
                  <a:lnTo>
                    <a:pt x="38354" y="524002"/>
                  </a:lnTo>
                  <a:lnTo>
                    <a:pt x="64897" y="530098"/>
                  </a:lnTo>
                  <a:lnTo>
                    <a:pt x="1240155" y="31115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2682240" y="2667000"/>
              <a:ext cx="1176020" cy="506095"/>
            </a:xfrm>
            <a:custGeom>
              <a:avLst/>
              <a:gdLst/>
              <a:ahLst/>
              <a:cxnLst/>
              <a:rect l="l" t="t" r="r" b="b"/>
              <a:pathLst>
                <a:path w="1176020" h="506094">
                  <a:moveTo>
                    <a:pt x="1173988" y="0"/>
                  </a:moveTo>
                  <a:lnTo>
                    <a:pt x="0" y="501269"/>
                  </a:lnTo>
                  <a:lnTo>
                    <a:pt x="13081" y="504189"/>
                  </a:lnTo>
                  <a:lnTo>
                    <a:pt x="32385" y="505713"/>
                  </a:lnTo>
                  <a:lnTo>
                    <a:pt x="1175765" y="17525"/>
                  </a:lnTo>
                  <a:lnTo>
                    <a:pt x="1176020" y="14859"/>
                  </a:lnTo>
                  <a:lnTo>
                    <a:pt x="1173988" y="0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2712720" y="2685287"/>
              <a:ext cx="1146175" cy="490855"/>
            </a:xfrm>
            <a:custGeom>
              <a:avLst/>
              <a:gdLst/>
              <a:ahLst/>
              <a:cxnLst/>
              <a:rect l="l" t="t" r="r" b="b"/>
              <a:pathLst>
                <a:path w="1146175" h="490855">
                  <a:moveTo>
                    <a:pt x="1145921" y="0"/>
                  </a:moveTo>
                  <a:lnTo>
                    <a:pt x="0" y="487553"/>
                  </a:lnTo>
                  <a:lnTo>
                    <a:pt x="20320" y="489204"/>
                  </a:lnTo>
                  <a:lnTo>
                    <a:pt x="36830" y="490220"/>
                  </a:lnTo>
                  <a:lnTo>
                    <a:pt x="40386" y="488708"/>
                  </a:lnTo>
                  <a:lnTo>
                    <a:pt x="65913" y="490474"/>
                  </a:lnTo>
                  <a:lnTo>
                    <a:pt x="75057" y="490474"/>
                  </a:lnTo>
                  <a:lnTo>
                    <a:pt x="1141730" y="38227"/>
                  </a:lnTo>
                  <a:lnTo>
                    <a:pt x="1144397" y="33274"/>
                  </a:lnTo>
                  <a:lnTo>
                    <a:pt x="1145667" y="18288"/>
                  </a:lnTo>
                  <a:lnTo>
                    <a:pt x="1144409" y="18821"/>
                  </a:lnTo>
                  <a:lnTo>
                    <a:pt x="1145921" y="0"/>
                  </a:lnTo>
                  <a:close/>
                </a:path>
              </a:pathLst>
            </a:custGeom>
            <a:solidFill>
              <a:srgbClr val="C2C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2788919" y="2724912"/>
              <a:ext cx="1063625" cy="450850"/>
            </a:xfrm>
            <a:custGeom>
              <a:avLst/>
              <a:gdLst/>
              <a:ahLst/>
              <a:cxnLst/>
              <a:rect l="l" t="t" r="r" b="b"/>
              <a:pathLst>
                <a:path w="1063625" h="450850">
                  <a:moveTo>
                    <a:pt x="1063497" y="0"/>
                  </a:moveTo>
                  <a:lnTo>
                    <a:pt x="0" y="450468"/>
                  </a:lnTo>
                  <a:lnTo>
                    <a:pt x="43053" y="450468"/>
                  </a:lnTo>
                  <a:lnTo>
                    <a:pt x="648843" y="193928"/>
                  </a:lnTo>
                  <a:lnTo>
                    <a:pt x="648843" y="192404"/>
                  </a:lnTo>
                  <a:lnTo>
                    <a:pt x="642746" y="192404"/>
                  </a:lnTo>
                  <a:lnTo>
                    <a:pt x="642746" y="189357"/>
                  </a:lnTo>
                  <a:lnTo>
                    <a:pt x="666622" y="186436"/>
                  </a:lnTo>
                  <a:lnTo>
                    <a:pt x="1050797" y="23622"/>
                  </a:lnTo>
                  <a:lnTo>
                    <a:pt x="1063497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2831592" y="2746247"/>
              <a:ext cx="1009015" cy="429895"/>
            </a:xfrm>
            <a:custGeom>
              <a:avLst/>
              <a:gdLst/>
              <a:ahLst/>
              <a:cxnLst/>
              <a:rect l="l" t="t" r="r" b="b"/>
              <a:pathLst>
                <a:path w="1009014" h="429894">
                  <a:moveTo>
                    <a:pt x="606425" y="171323"/>
                  </a:moveTo>
                  <a:lnTo>
                    <a:pt x="0" y="429641"/>
                  </a:lnTo>
                  <a:lnTo>
                    <a:pt x="43053" y="429641"/>
                  </a:lnTo>
                  <a:lnTo>
                    <a:pt x="605790" y="189992"/>
                  </a:lnTo>
                  <a:lnTo>
                    <a:pt x="606425" y="185039"/>
                  </a:lnTo>
                  <a:lnTo>
                    <a:pt x="606425" y="171323"/>
                  </a:lnTo>
                  <a:close/>
                </a:path>
                <a:path w="1009014" h="429894">
                  <a:moveTo>
                    <a:pt x="1008761" y="0"/>
                  </a:moveTo>
                  <a:lnTo>
                    <a:pt x="624205" y="163830"/>
                  </a:lnTo>
                  <a:lnTo>
                    <a:pt x="685165" y="156083"/>
                  </a:lnTo>
                  <a:lnTo>
                    <a:pt x="985647" y="28194"/>
                  </a:lnTo>
                  <a:lnTo>
                    <a:pt x="1002919" y="10922"/>
                  </a:lnTo>
                  <a:lnTo>
                    <a:pt x="1008761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2874264" y="2776727"/>
              <a:ext cx="941705" cy="399415"/>
            </a:xfrm>
            <a:custGeom>
              <a:avLst/>
              <a:gdLst/>
              <a:ahLst/>
              <a:cxnLst/>
              <a:rect l="l" t="t" r="r" b="b"/>
              <a:pathLst>
                <a:path w="941704" h="399414">
                  <a:moveTo>
                    <a:pt x="562102" y="160782"/>
                  </a:moveTo>
                  <a:lnTo>
                    <a:pt x="0" y="398907"/>
                  </a:lnTo>
                  <a:lnTo>
                    <a:pt x="35814" y="398907"/>
                  </a:lnTo>
                  <a:lnTo>
                    <a:pt x="44704" y="398272"/>
                  </a:lnTo>
                  <a:lnTo>
                    <a:pt x="559562" y="180086"/>
                  </a:lnTo>
                  <a:lnTo>
                    <a:pt x="562102" y="160782"/>
                  </a:lnTo>
                  <a:close/>
                </a:path>
                <a:path w="941704" h="399414">
                  <a:moveTo>
                    <a:pt x="941578" y="0"/>
                  </a:moveTo>
                  <a:lnTo>
                    <a:pt x="641477" y="127127"/>
                  </a:lnTo>
                  <a:lnTo>
                    <a:pt x="654177" y="125603"/>
                  </a:lnTo>
                  <a:lnTo>
                    <a:pt x="733425" y="104394"/>
                  </a:lnTo>
                  <a:lnTo>
                    <a:pt x="766064" y="92583"/>
                  </a:lnTo>
                  <a:lnTo>
                    <a:pt x="886460" y="41529"/>
                  </a:lnTo>
                  <a:lnTo>
                    <a:pt x="922274" y="19304"/>
                  </a:lnTo>
                  <a:lnTo>
                    <a:pt x="941578" y="0"/>
                  </a:lnTo>
                  <a:close/>
                </a:path>
              </a:pathLst>
            </a:custGeom>
            <a:solidFill>
              <a:srgbClr val="BCB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2919984" y="2816351"/>
              <a:ext cx="841375" cy="359410"/>
            </a:xfrm>
            <a:custGeom>
              <a:avLst/>
              <a:gdLst/>
              <a:ahLst/>
              <a:cxnLst/>
              <a:rect l="l" t="t" r="r" b="b"/>
              <a:pathLst>
                <a:path w="841375" h="359410">
                  <a:moveTo>
                    <a:pt x="514223" y="139573"/>
                  </a:moveTo>
                  <a:lnTo>
                    <a:pt x="0" y="359410"/>
                  </a:lnTo>
                  <a:lnTo>
                    <a:pt x="61976" y="354330"/>
                  </a:lnTo>
                  <a:lnTo>
                    <a:pt x="510540" y="162560"/>
                  </a:lnTo>
                  <a:lnTo>
                    <a:pt x="511429" y="161163"/>
                  </a:lnTo>
                  <a:lnTo>
                    <a:pt x="514223" y="139573"/>
                  </a:lnTo>
                  <a:close/>
                </a:path>
                <a:path w="841375" h="359410">
                  <a:moveTo>
                    <a:pt x="840867" y="0"/>
                  </a:moveTo>
                  <a:lnTo>
                    <a:pt x="720471" y="51435"/>
                  </a:lnTo>
                  <a:lnTo>
                    <a:pt x="764032" y="35687"/>
                  </a:lnTo>
                  <a:lnTo>
                    <a:pt x="827913" y="8128"/>
                  </a:lnTo>
                  <a:lnTo>
                    <a:pt x="840867" y="0"/>
                  </a:lnTo>
                  <a:close/>
                </a:path>
              </a:pathLst>
            </a:custGeom>
            <a:solidFill>
              <a:srgbClr val="B9B9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2980944" y="2977895"/>
              <a:ext cx="450850" cy="192405"/>
            </a:xfrm>
            <a:custGeom>
              <a:avLst/>
              <a:gdLst/>
              <a:ahLst/>
              <a:cxnLst/>
              <a:rect l="l" t="t" r="r" b="b"/>
              <a:pathLst>
                <a:path w="450850" h="192405">
                  <a:moveTo>
                    <a:pt x="435864" y="27432"/>
                  </a:moveTo>
                  <a:lnTo>
                    <a:pt x="57912" y="185928"/>
                  </a:lnTo>
                  <a:lnTo>
                    <a:pt x="131826" y="173101"/>
                  </a:lnTo>
                  <a:lnTo>
                    <a:pt x="411099" y="56007"/>
                  </a:lnTo>
                  <a:lnTo>
                    <a:pt x="427482" y="40767"/>
                  </a:lnTo>
                  <a:lnTo>
                    <a:pt x="435864" y="27432"/>
                  </a:lnTo>
                  <a:close/>
                </a:path>
                <a:path w="450850" h="192405">
                  <a:moveTo>
                    <a:pt x="450850" y="0"/>
                  </a:moveTo>
                  <a:lnTo>
                    <a:pt x="0" y="191897"/>
                  </a:lnTo>
                  <a:lnTo>
                    <a:pt x="41910" y="188468"/>
                  </a:lnTo>
                  <a:lnTo>
                    <a:pt x="57785" y="185674"/>
                  </a:lnTo>
                  <a:lnTo>
                    <a:pt x="435610" y="24892"/>
                  </a:lnTo>
                  <a:lnTo>
                    <a:pt x="45085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3112007" y="3032760"/>
              <a:ext cx="280035" cy="118745"/>
            </a:xfrm>
            <a:custGeom>
              <a:avLst/>
              <a:gdLst/>
              <a:ahLst/>
              <a:cxnLst/>
              <a:rect l="l" t="t" r="r" b="b"/>
              <a:pathLst>
                <a:path w="280035" h="118744">
                  <a:moveTo>
                    <a:pt x="279907" y="0"/>
                  </a:moveTo>
                  <a:lnTo>
                    <a:pt x="0" y="118363"/>
                  </a:lnTo>
                  <a:lnTo>
                    <a:pt x="14350" y="115824"/>
                  </a:lnTo>
                  <a:lnTo>
                    <a:pt x="106299" y="91439"/>
                  </a:lnTo>
                  <a:lnTo>
                    <a:pt x="113156" y="88773"/>
                  </a:lnTo>
                  <a:lnTo>
                    <a:pt x="215772" y="45465"/>
                  </a:lnTo>
                  <a:lnTo>
                    <a:pt x="250444" y="27304"/>
                  </a:lnTo>
                  <a:lnTo>
                    <a:pt x="279907" y="0"/>
                  </a:lnTo>
                  <a:close/>
                </a:path>
              </a:pathLst>
            </a:custGeom>
            <a:solidFill>
              <a:srgbClr val="B6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3224784" y="3078480"/>
              <a:ext cx="103505" cy="42545"/>
            </a:xfrm>
            <a:custGeom>
              <a:avLst/>
              <a:gdLst/>
              <a:ahLst/>
              <a:cxnLst/>
              <a:rect l="l" t="t" r="r" b="b"/>
              <a:pathLst>
                <a:path w="103504" h="42544">
                  <a:moveTo>
                    <a:pt x="103378" y="0"/>
                  </a:moveTo>
                  <a:lnTo>
                    <a:pt x="0" y="42291"/>
                  </a:lnTo>
                  <a:lnTo>
                    <a:pt x="73406" y="15112"/>
                  </a:lnTo>
                  <a:lnTo>
                    <a:pt x="103378" y="0"/>
                  </a:lnTo>
                  <a:close/>
                </a:path>
              </a:pathLst>
            </a:custGeom>
            <a:solidFill>
              <a:srgbClr val="B4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737615" y="1962912"/>
              <a:ext cx="3121025" cy="1325880"/>
            </a:xfrm>
            <a:custGeom>
              <a:avLst/>
              <a:gdLst/>
              <a:ahLst/>
              <a:cxnLst/>
              <a:rect l="l" t="t" r="r" b="b"/>
              <a:pathLst>
                <a:path w="3121025" h="1325879">
                  <a:moveTo>
                    <a:pt x="3120644" y="719327"/>
                  </a:moveTo>
                  <a:lnTo>
                    <a:pt x="3108452" y="679703"/>
                  </a:lnTo>
                  <a:lnTo>
                    <a:pt x="3081020" y="646176"/>
                  </a:lnTo>
                  <a:lnTo>
                    <a:pt x="3032252" y="612648"/>
                  </a:lnTo>
                  <a:lnTo>
                    <a:pt x="3004820" y="600455"/>
                  </a:lnTo>
                  <a:lnTo>
                    <a:pt x="2974340" y="585215"/>
                  </a:lnTo>
                  <a:lnTo>
                    <a:pt x="2980436" y="576072"/>
                  </a:lnTo>
                  <a:lnTo>
                    <a:pt x="2986532" y="557784"/>
                  </a:lnTo>
                  <a:lnTo>
                    <a:pt x="2989580" y="545591"/>
                  </a:lnTo>
                  <a:lnTo>
                    <a:pt x="2995676" y="536448"/>
                  </a:lnTo>
                  <a:lnTo>
                    <a:pt x="2995676" y="505967"/>
                  </a:lnTo>
                  <a:lnTo>
                    <a:pt x="2974340" y="454151"/>
                  </a:lnTo>
                  <a:lnTo>
                    <a:pt x="2934716" y="405384"/>
                  </a:lnTo>
                  <a:lnTo>
                    <a:pt x="2873756" y="362712"/>
                  </a:lnTo>
                  <a:lnTo>
                    <a:pt x="2797556" y="326136"/>
                  </a:lnTo>
                  <a:lnTo>
                    <a:pt x="2700147" y="295655"/>
                  </a:lnTo>
                  <a:lnTo>
                    <a:pt x="2593467" y="271272"/>
                  </a:lnTo>
                  <a:lnTo>
                    <a:pt x="2474595" y="252984"/>
                  </a:lnTo>
                  <a:lnTo>
                    <a:pt x="2346579" y="243839"/>
                  </a:lnTo>
                  <a:lnTo>
                    <a:pt x="2319147" y="188975"/>
                  </a:lnTo>
                  <a:lnTo>
                    <a:pt x="2264283" y="137160"/>
                  </a:lnTo>
                  <a:lnTo>
                    <a:pt x="2185035" y="91439"/>
                  </a:lnTo>
                  <a:lnTo>
                    <a:pt x="2087499" y="54863"/>
                  </a:lnTo>
                  <a:lnTo>
                    <a:pt x="1971675" y="27432"/>
                  </a:lnTo>
                  <a:lnTo>
                    <a:pt x="1843786" y="6096"/>
                  </a:lnTo>
                  <a:lnTo>
                    <a:pt x="1703577" y="0"/>
                  </a:lnTo>
                  <a:lnTo>
                    <a:pt x="1554226" y="0"/>
                  </a:lnTo>
                  <a:lnTo>
                    <a:pt x="1444498" y="6096"/>
                  </a:lnTo>
                  <a:lnTo>
                    <a:pt x="1337817" y="21336"/>
                  </a:lnTo>
                  <a:lnTo>
                    <a:pt x="1237234" y="39624"/>
                  </a:lnTo>
                  <a:lnTo>
                    <a:pt x="1152017" y="64008"/>
                  </a:lnTo>
                  <a:lnTo>
                    <a:pt x="1069721" y="91439"/>
                  </a:lnTo>
                  <a:lnTo>
                    <a:pt x="999616" y="124967"/>
                  </a:lnTo>
                  <a:lnTo>
                    <a:pt x="941704" y="158496"/>
                  </a:lnTo>
                  <a:lnTo>
                    <a:pt x="892936" y="198120"/>
                  </a:lnTo>
                  <a:lnTo>
                    <a:pt x="871601" y="198120"/>
                  </a:lnTo>
                  <a:lnTo>
                    <a:pt x="847217" y="195072"/>
                  </a:lnTo>
                  <a:lnTo>
                    <a:pt x="764921" y="195072"/>
                  </a:lnTo>
                  <a:lnTo>
                    <a:pt x="737489" y="198120"/>
                  </a:lnTo>
                  <a:lnTo>
                    <a:pt x="719201" y="198120"/>
                  </a:lnTo>
                  <a:lnTo>
                    <a:pt x="566801" y="210312"/>
                  </a:lnTo>
                  <a:lnTo>
                    <a:pt x="423608" y="234696"/>
                  </a:lnTo>
                  <a:lnTo>
                    <a:pt x="301701" y="268224"/>
                  </a:lnTo>
                  <a:lnTo>
                    <a:pt x="191998" y="307848"/>
                  </a:lnTo>
                  <a:lnTo>
                    <a:pt x="106667" y="356615"/>
                  </a:lnTo>
                  <a:lnTo>
                    <a:pt x="42659" y="411479"/>
                  </a:lnTo>
                  <a:lnTo>
                    <a:pt x="3048" y="466343"/>
                  </a:lnTo>
                  <a:lnTo>
                    <a:pt x="0" y="530351"/>
                  </a:lnTo>
                  <a:lnTo>
                    <a:pt x="9143" y="563879"/>
                  </a:lnTo>
                  <a:lnTo>
                    <a:pt x="51803" y="624839"/>
                  </a:lnTo>
                  <a:lnTo>
                    <a:pt x="88379" y="652272"/>
                  </a:lnTo>
                  <a:lnTo>
                    <a:pt x="131038" y="679703"/>
                  </a:lnTo>
                  <a:lnTo>
                    <a:pt x="179806" y="701039"/>
                  </a:lnTo>
                  <a:lnTo>
                    <a:pt x="237705" y="725424"/>
                  </a:lnTo>
                  <a:lnTo>
                    <a:pt x="301701" y="743712"/>
                  </a:lnTo>
                  <a:lnTo>
                    <a:pt x="262089" y="762000"/>
                  </a:lnTo>
                  <a:lnTo>
                    <a:pt x="228561" y="783336"/>
                  </a:lnTo>
                  <a:lnTo>
                    <a:pt x="198081" y="801624"/>
                  </a:lnTo>
                  <a:lnTo>
                    <a:pt x="170662" y="822960"/>
                  </a:lnTo>
                  <a:lnTo>
                    <a:pt x="152374" y="844296"/>
                  </a:lnTo>
                  <a:lnTo>
                    <a:pt x="134086" y="893063"/>
                  </a:lnTo>
                  <a:lnTo>
                    <a:pt x="134086" y="917448"/>
                  </a:lnTo>
                  <a:lnTo>
                    <a:pt x="152374" y="963167"/>
                  </a:lnTo>
                  <a:lnTo>
                    <a:pt x="191998" y="1002791"/>
                  </a:lnTo>
                  <a:lnTo>
                    <a:pt x="249897" y="1039367"/>
                  </a:lnTo>
                  <a:lnTo>
                    <a:pt x="326085" y="1069848"/>
                  </a:lnTo>
                  <a:lnTo>
                    <a:pt x="414464" y="1094232"/>
                  </a:lnTo>
                  <a:lnTo>
                    <a:pt x="518071" y="1109472"/>
                  </a:lnTo>
                  <a:lnTo>
                    <a:pt x="627761" y="1115567"/>
                  </a:lnTo>
                  <a:lnTo>
                    <a:pt x="771017" y="1115567"/>
                  </a:lnTo>
                  <a:lnTo>
                    <a:pt x="777113" y="1112520"/>
                  </a:lnTo>
                  <a:lnTo>
                    <a:pt x="777113" y="1133855"/>
                  </a:lnTo>
                  <a:lnTo>
                    <a:pt x="795401" y="1176527"/>
                  </a:lnTo>
                  <a:lnTo>
                    <a:pt x="835025" y="1216152"/>
                  </a:lnTo>
                  <a:lnTo>
                    <a:pt x="889889" y="1249679"/>
                  </a:lnTo>
                  <a:lnTo>
                    <a:pt x="963041" y="1280160"/>
                  </a:lnTo>
                  <a:lnTo>
                    <a:pt x="1048385" y="1301496"/>
                  </a:lnTo>
                  <a:lnTo>
                    <a:pt x="1145921" y="1319784"/>
                  </a:lnTo>
                  <a:lnTo>
                    <a:pt x="1252473" y="1325879"/>
                  </a:lnTo>
                  <a:lnTo>
                    <a:pt x="1365250" y="1325879"/>
                  </a:lnTo>
                  <a:lnTo>
                    <a:pt x="1444498" y="1319784"/>
                  </a:lnTo>
                  <a:lnTo>
                    <a:pt x="1520698" y="1307591"/>
                  </a:lnTo>
                  <a:lnTo>
                    <a:pt x="1590802" y="1295400"/>
                  </a:lnTo>
                  <a:lnTo>
                    <a:pt x="1654810" y="1280160"/>
                  </a:lnTo>
                  <a:lnTo>
                    <a:pt x="1709674" y="1258824"/>
                  </a:lnTo>
                  <a:lnTo>
                    <a:pt x="1761489" y="1237488"/>
                  </a:lnTo>
                  <a:lnTo>
                    <a:pt x="1807210" y="1213103"/>
                  </a:lnTo>
                  <a:lnTo>
                    <a:pt x="1843786" y="1185672"/>
                  </a:lnTo>
                  <a:lnTo>
                    <a:pt x="1877314" y="1194815"/>
                  </a:lnTo>
                  <a:lnTo>
                    <a:pt x="1916938" y="1197864"/>
                  </a:lnTo>
                  <a:lnTo>
                    <a:pt x="1956435" y="1207008"/>
                  </a:lnTo>
                  <a:lnTo>
                    <a:pt x="1996059" y="1210055"/>
                  </a:lnTo>
                  <a:lnTo>
                    <a:pt x="2041778" y="1213103"/>
                  </a:lnTo>
                  <a:lnTo>
                    <a:pt x="2172842" y="1213103"/>
                  </a:lnTo>
                  <a:lnTo>
                    <a:pt x="2285619" y="1203960"/>
                  </a:lnTo>
                  <a:lnTo>
                    <a:pt x="2389251" y="1185672"/>
                  </a:lnTo>
                  <a:lnTo>
                    <a:pt x="2480691" y="1161288"/>
                  </a:lnTo>
                  <a:lnTo>
                    <a:pt x="2559939" y="1130808"/>
                  </a:lnTo>
                  <a:lnTo>
                    <a:pt x="2623947" y="1097279"/>
                  </a:lnTo>
                  <a:lnTo>
                    <a:pt x="2669667" y="1054608"/>
                  </a:lnTo>
                  <a:lnTo>
                    <a:pt x="2694051" y="1014984"/>
                  </a:lnTo>
                  <a:lnTo>
                    <a:pt x="2700147" y="969263"/>
                  </a:lnTo>
                  <a:lnTo>
                    <a:pt x="2700147" y="954024"/>
                  </a:lnTo>
                  <a:lnTo>
                    <a:pt x="2694051" y="954024"/>
                  </a:lnTo>
                  <a:lnTo>
                    <a:pt x="2694051" y="950976"/>
                  </a:lnTo>
                  <a:lnTo>
                    <a:pt x="2791460" y="938784"/>
                  </a:lnTo>
                  <a:lnTo>
                    <a:pt x="2870708" y="917448"/>
                  </a:lnTo>
                  <a:lnTo>
                    <a:pt x="2946908" y="890015"/>
                  </a:lnTo>
                  <a:lnTo>
                    <a:pt x="3010916" y="862584"/>
                  </a:lnTo>
                  <a:lnTo>
                    <a:pt x="3059684" y="832103"/>
                  </a:lnTo>
                  <a:lnTo>
                    <a:pt x="3096260" y="795527"/>
                  </a:lnTo>
                  <a:lnTo>
                    <a:pt x="3117596" y="755903"/>
                  </a:lnTo>
                  <a:lnTo>
                    <a:pt x="3120644" y="719327"/>
                  </a:lnTo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2" name="object 162"/>
          <p:cNvSpPr txBox="1"/>
          <p:nvPr/>
        </p:nvSpPr>
        <p:spPr>
          <a:xfrm>
            <a:off x="1197355" y="2195321"/>
            <a:ext cx="25654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3300"/>
                </a:solidFill>
                <a:latin typeface="Arial"/>
                <a:cs typeface="Arial"/>
              </a:rPr>
              <a:t>...</a:t>
            </a:r>
            <a:r>
              <a:rPr sz="1800" b="1" spc="-2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3300"/>
                </a:solidFill>
                <a:latin typeface="Arial"/>
                <a:cs typeface="Arial"/>
              </a:rPr>
              <a:t>salary</a:t>
            </a:r>
            <a:r>
              <a:rPr sz="1800" b="1" spc="-6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r>
              <a:rPr sz="1800" b="1" spc="-1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3300"/>
                </a:solidFill>
                <a:latin typeface="Arial"/>
                <a:cs typeface="Arial"/>
              </a:rPr>
              <a:t>?</a:t>
            </a:r>
            <a:r>
              <a:rPr sz="1800" b="1" spc="-1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800" b="1" spc="-50" dirty="0">
                <a:solidFill>
                  <a:srgbClr val="FF3300"/>
                </a:solidFill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3300"/>
                </a:solidFill>
                <a:latin typeface="Arial"/>
                <a:cs typeface="Arial"/>
              </a:rPr>
              <a:t>…</a:t>
            </a:r>
            <a:r>
              <a:rPr sz="1800" b="1" spc="-1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3300"/>
                </a:solidFill>
                <a:latin typeface="Arial"/>
                <a:cs typeface="Arial"/>
              </a:rPr>
              <a:t>department_id</a:t>
            </a:r>
            <a:r>
              <a:rPr sz="1800" b="1" spc="-9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r>
              <a:rPr sz="1800" b="1" spc="-1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3300"/>
                </a:solidFill>
                <a:latin typeface="Arial"/>
                <a:cs typeface="Arial"/>
              </a:rPr>
              <a:t>?</a:t>
            </a:r>
            <a:r>
              <a:rPr sz="1800" b="1" spc="-10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800" b="1" spc="-50" dirty="0">
                <a:solidFill>
                  <a:srgbClr val="FF3300"/>
                </a:solidFill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3300"/>
                </a:solidFill>
                <a:latin typeface="Arial"/>
                <a:cs typeface="Arial"/>
              </a:rPr>
              <a:t>...</a:t>
            </a:r>
            <a:r>
              <a:rPr sz="1800" b="1" spc="-2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3300"/>
                </a:solidFill>
                <a:latin typeface="Arial"/>
                <a:cs typeface="Arial"/>
              </a:rPr>
              <a:t>last_name</a:t>
            </a:r>
            <a:r>
              <a:rPr sz="1800" b="1" spc="-4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r>
              <a:rPr sz="1800" b="1" spc="-1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3300"/>
                </a:solidFill>
                <a:latin typeface="Arial"/>
                <a:cs typeface="Arial"/>
              </a:rPr>
              <a:t>?</a:t>
            </a:r>
            <a:r>
              <a:rPr sz="1800" b="1" spc="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800" b="1" spc="-25" dirty="0">
                <a:solidFill>
                  <a:srgbClr val="FF3300"/>
                </a:solidFill>
                <a:latin typeface="Arial"/>
                <a:cs typeface="Arial"/>
              </a:rPr>
              <a:t>...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4" name="object 16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63" name="object 163"/>
          <p:cNvSpPr txBox="1"/>
          <p:nvPr/>
        </p:nvSpPr>
        <p:spPr>
          <a:xfrm>
            <a:off x="4560570" y="5424017"/>
            <a:ext cx="7048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FFFFCC"/>
                </a:solidFill>
                <a:latin typeface="Arial"/>
                <a:cs typeface="Arial"/>
              </a:rPr>
              <a:t>User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778000">
              <a:lnSpc>
                <a:spcPct val="100000"/>
              </a:lnSpc>
              <a:spcBef>
                <a:spcPts val="110"/>
              </a:spcBef>
            </a:pPr>
            <a:r>
              <a:rPr dirty="0"/>
              <a:t>Substitution</a:t>
            </a:r>
            <a:r>
              <a:rPr spc="-100" dirty="0"/>
              <a:t> </a:t>
            </a:r>
            <a:r>
              <a:rPr spc="-10" dirty="0"/>
              <a:t>Variables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9683" y="1787726"/>
            <a:ext cx="6571615" cy="288988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SQL*Plus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substitution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variables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to:</a:t>
            </a:r>
            <a:endParaRPr sz="2200">
              <a:latin typeface="Arial"/>
              <a:cs typeface="Arial"/>
            </a:endParaRPr>
          </a:p>
          <a:p>
            <a:pPr marL="497205" indent="-484505">
              <a:lnSpc>
                <a:spcPct val="100000"/>
              </a:lnSpc>
              <a:spcBef>
                <a:spcPts val="79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97205" algn="l"/>
              </a:tabLst>
            </a:pP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Temporarily</a:t>
            </a:r>
            <a:r>
              <a:rPr sz="22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store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endParaRPr sz="2200">
              <a:latin typeface="Arial"/>
              <a:cs typeface="Arial"/>
            </a:endParaRPr>
          </a:p>
          <a:p>
            <a:pPr marL="932815" lvl="1" indent="-401955">
              <a:lnSpc>
                <a:spcPct val="100000"/>
              </a:lnSpc>
              <a:spcBef>
                <a:spcPts val="490"/>
              </a:spcBef>
              <a:buClr>
                <a:srgbClr val="FF3300"/>
              </a:buClr>
              <a:buFont typeface="Arial"/>
              <a:buChar char="–"/>
              <a:tabLst>
                <a:tab pos="932815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Single</a:t>
            </a: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ampersand</a:t>
            </a:r>
            <a:r>
              <a:rPr sz="20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2000" b="1" spc="-25" dirty="0">
                <a:solidFill>
                  <a:srgbClr val="FFFFFF"/>
                </a:solidFill>
                <a:latin typeface="Courier New"/>
                <a:cs typeface="Courier New"/>
              </a:rPr>
              <a:t>&amp;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932815" lvl="1" indent="-401955">
              <a:lnSpc>
                <a:spcPct val="100000"/>
              </a:lnSpc>
              <a:spcBef>
                <a:spcPts val="695"/>
              </a:spcBef>
              <a:buClr>
                <a:srgbClr val="FF3300"/>
              </a:buClr>
              <a:buFont typeface="Arial"/>
              <a:buChar char="–"/>
              <a:tabLst>
                <a:tab pos="932815" algn="l"/>
              </a:tabLst>
            </a:pPr>
            <a:r>
              <a:rPr sz="2000" b="1" dirty="0">
                <a:solidFill>
                  <a:srgbClr val="F7F7D2"/>
                </a:solidFill>
                <a:latin typeface="Arial"/>
                <a:cs typeface="Arial"/>
              </a:rPr>
              <a:t>Double</a:t>
            </a:r>
            <a:r>
              <a:rPr sz="2000" b="1" spc="-105" dirty="0">
                <a:solidFill>
                  <a:srgbClr val="F7F7D2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7F7D2"/>
                </a:solidFill>
                <a:latin typeface="Arial"/>
                <a:cs typeface="Arial"/>
              </a:rPr>
              <a:t>ampersand</a:t>
            </a:r>
            <a:r>
              <a:rPr sz="2000" b="1" spc="-95" dirty="0">
                <a:solidFill>
                  <a:srgbClr val="F7F7D2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F7F7D2"/>
                </a:solidFill>
                <a:latin typeface="Arial"/>
                <a:cs typeface="Arial"/>
              </a:rPr>
              <a:t>(</a:t>
            </a:r>
            <a:r>
              <a:rPr sz="2000" b="1" spc="-20" dirty="0">
                <a:solidFill>
                  <a:srgbClr val="F7F7D2"/>
                </a:solidFill>
                <a:latin typeface="Courier New"/>
                <a:cs typeface="Courier New"/>
              </a:rPr>
              <a:t>&amp;&amp;</a:t>
            </a:r>
            <a:r>
              <a:rPr sz="2000" b="1" spc="-20" dirty="0">
                <a:solidFill>
                  <a:srgbClr val="F7F7D2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932815" lvl="1" indent="-401955">
              <a:lnSpc>
                <a:spcPct val="100000"/>
              </a:lnSpc>
              <a:spcBef>
                <a:spcPts val="700"/>
              </a:spcBef>
              <a:buClr>
                <a:srgbClr val="FF3300"/>
              </a:buClr>
              <a:buFont typeface="Courier New"/>
              <a:buChar char="–"/>
              <a:tabLst>
                <a:tab pos="932815" algn="l"/>
              </a:tabLst>
            </a:pPr>
            <a:r>
              <a:rPr sz="2000" b="1" spc="-10" dirty="0">
                <a:solidFill>
                  <a:srgbClr val="FFFFFF"/>
                </a:solidFill>
                <a:latin typeface="Courier New"/>
                <a:cs typeface="Courier New"/>
              </a:rPr>
              <a:t>DEFINE</a:t>
            </a:r>
            <a:r>
              <a:rPr sz="2000" b="1" spc="-6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command</a:t>
            </a:r>
            <a:endParaRPr sz="20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102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Pass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variable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between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SQL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statements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82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Dynamically</a:t>
            </a:r>
            <a:r>
              <a:rPr sz="22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alter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headers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footers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14400" y="2356104"/>
            <a:ext cx="7583805" cy="944880"/>
            <a:chOff x="914400" y="2356104"/>
            <a:chExt cx="7583805" cy="944880"/>
          </a:xfrm>
        </p:grpSpPr>
        <p:sp>
          <p:nvSpPr>
            <p:cNvPr id="4" name="object 4"/>
            <p:cNvSpPr/>
            <p:nvPr/>
          </p:nvSpPr>
          <p:spPr>
            <a:xfrm>
              <a:off x="926591" y="2368296"/>
              <a:ext cx="7559040" cy="920750"/>
            </a:xfrm>
            <a:custGeom>
              <a:avLst/>
              <a:gdLst/>
              <a:ahLst/>
              <a:cxnLst/>
              <a:rect l="l" t="t" r="r" b="b"/>
              <a:pathLst>
                <a:path w="7559040" h="920750">
                  <a:moveTo>
                    <a:pt x="7559040" y="0"/>
                  </a:moveTo>
                  <a:lnTo>
                    <a:pt x="0" y="0"/>
                  </a:lnTo>
                  <a:lnTo>
                    <a:pt x="0" y="920241"/>
                  </a:lnTo>
                  <a:lnTo>
                    <a:pt x="7559040" y="920241"/>
                  </a:lnTo>
                  <a:lnTo>
                    <a:pt x="755904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6591" y="2368296"/>
              <a:ext cx="7559040" cy="920750"/>
            </a:xfrm>
            <a:custGeom>
              <a:avLst/>
              <a:gdLst/>
              <a:ahLst/>
              <a:cxnLst/>
              <a:rect l="l" t="t" r="r" b="b"/>
              <a:pathLst>
                <a:path w="7559040" h="920750">
                  <a:moveTo>
                    <a:pt x="0" y="920241"/>
                  </a:moveTo>
                  <a:lnTo>
                    <a:pt x="7559040" y="920241"/>
                  </a:lnTo>
                  <a:lnTo>
                    <a:pt x="7559040" y="0"/>
                  </a:lnTo>
                  <a:lnTo>
                    <a:pt x="0" y="0"/>
                  </a:lnTo>
                  <a:lnTo>
                    <a:pt x="0" y="92024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61235" y="472516"/>
            <a:ext cx="561276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Using</a:t>
            </a:r>
            <a:r>
              <a:rPr spc="-5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>
                <a:latin typeface="Courier New"/>
                <a:cs typeface="Courier New"/>
              </a:rPr>
              <a:t>&amp;</a:t>
            </a:r>
            <a:r>
              <a:rPr spc="-919" dirty="0">
                <a:latin typeface="Courier New"/>
                <a:cs typeface="Courier New"/>
              </a:rPr>
              <a:t> </a:t>
            </a:r>
            <a:r>
              <a:rPr dirty="0"/>
              <a:t>Substitution</a:t>
            </a:r>
            <a:r>
              <a:rPr spc="-95" dirty="0"/>
              <a:t> </a:t>
            </a:r>
            <a:r>
              <a:rPr spc="-10" dirty="0"/>
              <a:t>Variable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41019" y="1223518"/>
            <a:ext cx="6450330" cy="7004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variable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prefixed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ampersand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&amp;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prompt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value.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6144" y="2348306"/>
            <a:ext cx="833119" cy="85534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R="5080">
              <a:lnSpc>
                <a:spcPct val="101200"/>
              </a:lnSpc>
              <a:spcBef>
                <a:spcPts val="75"/>
              </a:spcBef>
            </a:pPr>
            <a:r>
              <a:rPr sz="1800" b="1" spc="-10" dirty="0">
                <a:latin typeface="Courier New"/>
                <a:cs typeface="Courier New"/>
              </a:rPr>
              <a:t>SELECT </a:t>
            </a:r>
            <a:r>
              <a:rPr sz="1800" b="1" spc="-20" dirty="0">
                <a:latin typeface="Courier New"/>
                <a:cs typeface="Courier New"/>
              </a:rPr>
              <a:t>FROM </a:t>
            </a:r>
            <a:r>
              <a:rPr sz="1800" b="1" spc="-10" dirty="0">
                <a:latin typeface="Courier New"/>
                <a:cs typeface="Courier New"/>
              </a:rPr>
              <a:t>WHERE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07641" y="2347721"/>
            <a:ext cx="6104890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employee_id,</a:t>
            </a:r>
            <a:r>
              <a:rPr sz="1800" b="1" spc="-204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last_name,</a:t>
            </a:r>
            <a:r>
              <a:rPr sz="1800" b="1" spc="-17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salary,</a:t>
            </a:r>
            <a:r>
              <a:rPr sz="1800" b="1" spc="-16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department_id employees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1800" b="1" dirty="0">
                <a:latin typeface="Courier New"/>
                <a:cs typeface="Courier New"/>
              </a:rPr>
              <a:t>employee_id</a:t>
            </a:r>
            <a:r>
              <a:rPr sz="1800" b="1" spc="-7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8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&amp;employee_num</a:t>
            </a:r>
            <a:r>
              <a:rPr sz="1800" b="1" spc="-190" dirty="0">
                <a:latin typeface="Courier New"/>
                <a:cs typeface="Courier New"/>
              </a:rPr>
              <a:t> </a:t>
            </a:r>
            <a:r>
              <a:rPr sz="1800" b="1" spc="-5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74775" y="3401567"/>
            <a:ext cx="7729855" cy="2145665"/>
            <a:chOff x="874775" y="3401567"/>
            <a:chExt cx="7729855" cy="214566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9159" y="3425951"/>
              <a:ext cx="7677911" cy="209397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86967" y="3413759"/>
              <a:ext cx="7705090" cy="2121535"/>
            </a:xfrm>
            <a:custGeom>
              <a:avLst/>
              <a:gdLst/>
              <a:ahLst/>
              <a:cxnLst/>
              <a:rect l="l" t="t" r="r" b="b"/>
              <a:pathLst>
                <a:path w="7705090" h="2121535">
                  <a:moveTo>
                    <a:pt x="0" y="2121280"/>
                  </a:moveTo>
                  <a:lnTo>
                    <a:pt x="7704963" y="2121280"/>
                  </a:lnTo>
                  <a:lnTo>
                    <a:pt x="7704963" y="0"/>
                  </a:lnTo>
                  <a:lnTo>
                    <a:pt x="0" y="0"/>
                  </a:lnTo>
                  <a:lnTo>
                    <a:pt x="0" y="212128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72311" y="4614671"/>
              <a:ext cx="4057015" cy="313690"/>
            </a:xfrm>
            <a:custGeom>
              <a:avLst/>
              <a:gdLst/>
              <a:ahLst/>
              <a:cxnLst/>
              <a:rect l="l" t="t" r="r" b="b"/>
              <a:pathLst>
                <a:path w="4057015" h="313689">
                  <a:moveTo>
                    <a:pt x="0" y="313563"/>
                  </a:moveTo>
                  <a:lnTo>
                    <a:pt x="4056761" y="313563"/>
                  </a:lnTo>
                  <a:lnTo>
                    <a:pt x="4056761" y="0"/>
                  </a:lnTo>
                  <a:lnTo>
                    <a:pt x="0" y="0"/>
                  </a:lnTo>
                  <a:lnTo>
                    <a:pt x="0" y="313563"/>
                  </a:lnTo>
                  <a:close/>
                </a:path>
              </a:pathLst>
            </a:custGeom>
            <a:ln w="18288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2412365">
              <a:lnSpc>
                <a:spcPct val="100000"/>
              </a:lnSpc>
              <a:spcBef>
                <a:spcPts val="110"/>
              </a:spcBef>
            </a:pPr>
            <a:r>
              <a:rPr dirty="0"/>
              <a:t>Types</a:t>
            </a:r>
            <a:r>
              <a:rPr spc="15" dirty="0"/>
              <a:t> </a:t>
            </a:r>
            <a:r>
              <a:rPr dirty="0"/>
              <a:t>of</a:t>
            </a:r>
            <a:r>
              <a:rPr spc="-95" dirty="0"/>
              <a:t> </a:t>
            </a:r>
            <a:r>
              <a:rPr spc="-10" dirty="0"/>
              <a:t>Joins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91634" y="1795653"/>
            <a:ext cx="3359785" cy="3363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SQL: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1999</a:t>
            </a:r>
            <a:endParaRPr sz="2400">
              <a:latin typeface="Arial"/>
              <a:cs typeface="Arial"/>
            </a:endParaRPr>
          </a:p>
          <a:p>
            <a:pPr marL="100965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Compliant</a:t>
            </a:r>
            <a:r>
              <a:rPr sz="24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Joins:</a:t>
            </a:r>
            <a:endParaRPr sz="24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1025"/>
              </a:spcBef>
              <a:buClr>
                <a:srgbClr val="FF3300"/>
              </a:buClr>
              <a:buSzPct val="125000"/>
              <a:buFont typeface="Arial"/>
              <a:buChar char="•"/>
              <a:tabLst>
                <a:tab pos="417830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Cross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joins</a:t>
            </a:r>
            <a:endParaRPr sz="20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700"/>
              </a:spcBef>
              <a:buClr>
                <a:srgbClr val="FF3300"/>
              </a:buClr>
              <a:buSzPct val="125000"/>
              <a:buFont typeface="Arial"/>
              <a:buChar char="•"/>
              <a:tabLst>
                <a:tab pos="417830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Natural</a:t>
            </a:r>
            <a:r>
              <a:rPr sz="20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joins</a:t>
            </a:r>
            <a:endParaRPr sz="20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695"/>
              </a:spcBef>
              <a:buClr>
                <a:srgbClr val="FF3300"/>
              </a:buClr>
              <a:buSzPct val="125000"/>
              <a:buFont typeface="Arial"/>
              <a:buChar char="•"/>
              <a:tabLst>
                <a:tab pos="417830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clause</a:t>
            </a:r>
            <a:endParaRPr sz="2000">
              <a:latin typeface="Arial"/>
              <a:cs typeface="Arial"/>
            </a:endParaRPr>
          </a:p>
          <a:p>
            <a:pPr marL="417830" indent="-405130">
              <a:lnSpc>
                <a:spcPts val="2350"/>
              </a:lnSpc>
              <a:spcBef>
                <a:spcPts val="795"/>
              </a:spcBef>
              <a:buClr>
                <a:srgbClr val="FF3300"/>
              </a:buClr>
              <a:buSzPct val="125000"/>
              <a:buFont typeface="Arial"/>
              <a:buChar char="•"/>
              <a:tabLst>
                <a:tab pos="417830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Full</a:t>
            </a:r>
            <a:r>
              <a:rPr sz="20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0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sz="20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sided</a:t>
            </a:r>
            <a:r>
              <a:rPr sz="20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outer</a:t>
            </a:r>
            <a:endParaRPr sz="2000">
              <a:latin typeface="Arial"/>
              <a:cs typeface="Arial"/>
            </a:endParaRPr>
          </a:p>
          <a:p>
            <a:pPr marL="417830">
              <a:lnSpc>
                <a:spcPts val="2350"/>
              </a:lnSpc>
            </a:pP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joins</a:t>
            </a:r>
            <a:endParaRPr sz="2000">
              <a:latin typeface="Arial"/>
              <a:cs typeface="Arial"/>
            </a:endParaRPr>
          </a:p>
          <a:p>
            <a:pPr marL="417830" indent="-405130">
              <a:lnSpc>
                <a:spcPts val="2350"/>
              </a:lnSpc>
              <a:spcBef>
                <a:spcPts val="695"/>
              </a:spcBef>
              <a:buClr>
                <a:srgbClr val="FF3300"/>
              </a:buClr>
              <a:buSzPct val="125000"/>
              <a:buFont typeface="Arial"/>
              <a:buChar char="•"/>
              <a:tabLst>
                <a:tab pos="417830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Arbitrary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join</a:t>
            </a:r>
            <a:r>
              <a:rPr sz="20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conditions</a:t>
            </a:r>
            <a:endParaRPr sz="2000">
              <a:latin typeface="Arial"/>
              <a:cs typeface="Arial"/>
            </a:endParaRPr>
          </a:p>
          <a:p>
            <a:pPr marL="417830">
              <a:lnSpc>
                <a:spcPts val="2350"/>
              </a:lnSpc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0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outer</a:t>
            </a:r>
            <a:r>
              <a:rPr sz="20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joins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9683" y="1700783"/>
            <a:ext cx="2920365" cy="2480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75" marR="5080">
              <a:lnSpc>
                <a:spcPct val="1151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Oracle</a:t>
            </a:r>
            <a:r>
              <a:rPr sz="24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Proprietary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Joins</a:t>
            </a:r>
            <a:r>
              <a:rPr sz="24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(8</a:t>
            </a:r>
            <a:r>
              <a:rPr sz="2400" b="1" i="1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400" b="1" i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4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prior):</a:t>
            </a:r>
            <a:endParaRPr sz="2400" dirty="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880"/>
              </a:spcBef>
              <a:buClr>
                <a:srgbClr val="FF3300"/>
              </a:buClr>
              <a:buSzPct val="125000"/>
              <a:buFont typeface="Arial"/>
              <a:buChar char="•"/>
              <a:tabLst>
                <a:tab pos="417830" algn="l"/>
              </a:tabLst>
            </a:pP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Equijoin</a:t>
            </a:r>
            <a:endParaRPr sz="2000" dirty="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695"/>
              </a:spcBef>
              <a:buClr>
                <a:srgbClr val="FF3300"/>
              </a:buClr>
              <a:buSzPct val="125000"/>
              <a:buFont typeface="Arial"/>
              <a:buChar char="•"/>
              <a:tabLst>
                <a:tab pos="417830" algn="l"/>
              </a:tabLst>
            </a:pP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Non-equijoin</a:t>
            </a:r>
            <a:endParaRPr sz="2000" dirty="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700"/>
              </a:spcBef>
              <a:buClr>
                <a:srgbClr val="FF3300"/>
              </a:buClr>
              <a:buSzPct val="125000"/>
              <a:buFont typeface="Arial"/>
              <a:buChar char="•"/>
              <a:tabLst>
                <a:tab pos="417830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Outer</a:t>
            </a: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join</a:t>
            </a:r>
            <a:endParaRPr sz="2000" dirty="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720"/>
              </a:spcBef>
              <a:buClr>
                <a:srgbClr val="FF3300"/>
              </a:buClr>
              <a:buSzPct val="125000"/>
              <a:buFont typeface="Arial"/>
              <a:buChar char="•"/>
              <a:tabLst>
                <a:tab pos="417830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Self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join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23353" y="1453705"/>
            <a:ext cx="7729855" cy="2149475"/>
            <a:chOff x="923353" y="1453705"/>
            <a:chExt cx="7729855" cy="214947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7928" y="1478279"/>
              <a:ext cx="7677911" cy="20970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35736" y="1466087"/>
              <a:ext cx="7705090" cy="2124710"/>
            </a:xfrm>
            <a:custGeom>
              <a:avLst/>
              <a:gdLst/>
              <a:ahLst/>
              <a:cxnLst/>
              <a:rect l="l" t="t" r="r" b="b"/>
              <a:pathLst>
                <a:path w="7705090" h="2124710">
                  <a:moveTo>
                    <a:pt x="0" y="2124202"/>
                  </a:moveTo>
                  <a:lnTo>
                    <a:pt x="7704963" y="2124202"/>
                  </a:lnTo>
                  <a:lnTo>
                    <a:pt x="7704963" y="0"/>
                  </a:lnTo>
                  <a:lnTo>
                    <a:pt x="0" y="0"/>
                  </a:lnTo>
                  <a:lnTo>
                    <a:pt x="0" y="2124202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33700" y="2811779"/>
              <a:ext cx="255904" cy="0"/>
            </a:xfrm>
            <a:custGeom>
              <a:avLst/>
              <a:gdLst/>
              <a:ahLst/>
              <a:cxnLst/>
              <a:rect l="l" t="t" r="r" b="b"/>
              <a:pathLst>
                <a:path w="255905">
                  <a:moveTo>
                    <a:pt x="0" y="0"/>
                  </a:moveTo>
                  <a:lnTo>
                    <a:pt x="255524" y="0"/>
                  </a:lnTo>
                </a:path>
              </a:pathLst>
            </a:custGeom>
            <a:ln w="57912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12720" y="2709671"/>
              <a:ext cx="335280" cy="204470"/>
            </a:xfrm>
            <a:custGeom>
              <a:avLst/>
              <a:gdLst/>
              <a:ahLst/>
              <a:cxnLst/>
              <a:rect l="l" t="t" r="r" b="b"/>
              <a:pathLst>
                <a:path w="335280" h="204469">
                  <a:moveTo>
                    <a:pt x="329184" y="0"/>
                  </a:moveTo>
                  <a:lnTo>
                    <a:pt x="0" y="112649"/>
                  </a:lnTo>
                  <a:lnTo>
                    <a:pt x="335280" y="203962"/>
                  </a:lnTo>
                  <a:lnTo>
                    <a:pt x="228600" y="103504"/>
                  </a:lnTo>
                  <a:lnTo>
                    <a:pt x="329184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94304" y="2572511"/>
              <a:ext cx="494030" cy="494030"/>
            </a:xfrm>
            <a:custGeom>
              <a:avLst/>
              <a:gdLst/>
              <a:ahLst/>
              <a:cxnLst/>
              <a:rect l="l" t="t" r="r" b="b"/>
              <a:pathLst>
                <a:path w="494029" h="494030">
                  <a:moveTo>
                    <a:pt x="246760" y="0"/>
                  </a:moveTo>
                  <a:lnTo>
                    <a:pt x="197104" y="4952"/>
                  </a:lnTo>
                  <a:lnTo>
                    <a:pt x="150748" y="19430"/>
                  </a:lnTo>
                  <a:lnTo>
                    <a:pt x="108838" y="42163"/>
                  </a:lnTo>
                  <a:lnTo>
                    <a:pt x="72262" y="72262"/>
                  </a:lnTo>
                  <a:lnTo>
                    <a:pt x="42163" y="108838"/>
                  </a:lnTo>
                  <a:lnTo>
                    <a:pt x="19431" y="150749"/>
                  </a:lnTo>
                  <a:lnTo>
                    <a:pt x="4952" y="197103"/>
                  </a:lnTo>
                  <a:lnTo>
                    <a:pt x="0" y="246761"/>
                  </a:lnTo>
                  <a:lnTo>
                    <a:pt x="4952" y="296417"/>
                  </a:lnTo>
                  <a:lnTo>
                    <a:pt x="19431" y="342773"/>
                  </a:lnTo>
                  <a:lnTo>
                    <a:pt x="42163" y="384683"/>
                  </a:lnTo>
                  <a:lnTo>
                    <a:pt x="72262" y="421259"/>
                  </a:lnTo>
                  <a:lnTo>
                    <a:pt x="108838" y="451358"/>
                  </a:lnTo>
                  <a:lnTo>
                    <a:pt x="150748" y="474090"/>
                  </a:lnTo>
                  <a:lnTo>
                    <a:pt x="197104" y="488441"/>
                  </a:lnTo>
                  <a:lnTo>
                    <a:pt x="246760" y="493522"/>
                  </a:lnTo>
                  <a:lnTo>
                    <a:pt x="296418" y="488441"/>
                  </a:lnTo>
                  <a:lnTo>
                    <a:pt x="342772" y="474090"/>
                  </a:lnTo>
                  <a:lnTo>
                    <a:pt x="384682" y="451358"/>
                  </a:lnTo>
                  <a:lnTo>
                    <a:pt x="421258" y="421259"/>
                  </a:lnTo>
                  <a:lnTo>
                    <a:pt x="451357" y="384683"/>
                  </a:lnTo>
                  <a:lnTo>
                    <a:pt x="474091" y="342773"/>
                  </a:lnTo>
                  <a:lnTo>
                    <a:pt x="488569" y="296417"/>
                  </a:lnTo>
                  <a:lnTo>
                    <a:pt x="493521" y="246761"/>
                  </a:lnTo>
                  <a:lnTo>
                    <a:pt x="488569" y="197103"/>
                  </a:lnTo>
                  <a:lnTo>
                    <a:pt x="474091" y="150749"/>
                  </a:lnTo>
                  <a:lnTo>
                    <a:pt x="451357" y="108838"/>
                  </a:lnTo>
                  <a:lnTo>
                    <a:pt x="421258" y="72262"/>
                  </a:lnTo>
                  <a:lnTo>
                    <a:pt x="384682" y="42163"/>
                  </a:lnTo>
                  <a:lnTo>
                    <a:pt x="342772" y="19430"/>
                  </a:lnTo>
                  <a:lnTo>
                    <a:pt x="296418" y="4952"/>
                  </a:lnTo>
                  <a:lnTo>
                    <a:pt x="24676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94304" y="2572511"/>
              <a:ext cx="494030" cy="494030"/>
            </a:xfrm>
            <a:custGeom>
              <a:avLst/>
              <a:gdLst/>
              <a:ahLst/>
              <a:cxnLst/>
              <a:rect l="l" t="t" r="r" b="b"/>
              <a:pathLst>
                <a:path w="494029" h="494030">
                  <a:moveTo>
                    <a:pt x="493521" y="246761"/>
                  </a:moveTo>
                  <a:lnTo>
                    <a:pt x="488569" y="197103"/>
                  </a:lnTo>
                  <a:lnTo>
                    <a:pt x="474091" y="150749"/>
                  </a:lnTo>
                  <a:lnTo>
                    <a:pt x="451357" y="108838"/>
                  </a:lnTo>
                  <a:lnTo>
                    <a:pt x="421258" y="72262"/>
                  </a:lnTo>
                  <a:lnTo>
                    <a:pt x="384682" y="42163"/>
                  </a:lnTo>
                  <a:lnTo>
                    <a:pt x="342772" y="19430"/>
                  </a:lnTo>
                  <a:lnTo>
                    <a:pt x="296418" y="4952"/>
                  </a:lnTo>
                  <a:lnTo>
                    <a:pt x="246760" y="0"/>
                  </a:lnTo>
                  <a:lnTo>
                    <a:pt x="197104" y="4952"/>
                  </a:lnTo>
                  <a:lnTo>
                    <a:pt x="150748" y="19430"/>
                  </a:lnTo>
                  <a:lnTo>
                    <a:pt x="108838" y="42163"/>
                  </a:lnTo>
                  <a:lnTo>
                    <a:pt x="72262" y="72262"/>
                  </a:lnTo>
                  <a:lnTo>
                    <a:pt x="42163" y="108838"/>
                  </a:lnTo>
                  <a:lnTo>
                    <a:pt x="19431" y="150749"/>
                  </a:lnTo>
                  <a:lnTo>
                    <a:pt x="4952" y="197103"/>
                  </a:lnTo>
                  <a:lnTo>
                    <a:pt x="0" y="246761"/>
                  </a:lnTo>
                  <a:lnTo>
                    <a:pt x="4952" y="296417"/>
                  </a:lnTo>
                  <a:lnTo>
                    <a:pt x="19431" y="342773"/>
                  </a:lnTo>
                  <a:lnTo>
                    <a:pt x="42163" y="384683"/>
                  </a:lnTo>
                  <a:lnTo>
                    <a:pt x="72262" y="421259"/>
                  </a:lnTo>
                  <a:lnTo>
                    <a:pt x="108838" y="451358"/>
                  </a:lnTo>
                  <a:lnTo>
                    <a:pt x="150748" y="474090"/>
                  </a:lnTo>
                  <a:lnTo>
                    <a:pt x="197104" y="488441"/>
                  </a:lnTo>
                  <a:lnTo>
                    <a:pt x="246760" y="493522"/>
                  </a:lnTo>
                  <a:lnTo>
                    <a:pt x="296418" y="488441"/>
                  </a:lnTo>
                  <a:lnTo>
                    <a:pt x="342772" y="474090"/>
                  </a:lnTo>
                  <a:lnTo>
                    <a:pt x="384682" y="451358"/>
                  </a:lnTo>
                  <a:lnTo>
                    <a:pt x="421258" y="421259"/>
                  </a:lnTo>
                  <a:lnTo>
                    <a:pt x="451357" y="384683"/>
                  </a:lnTo>
                  <a:lnTo>
                    <a:pt x="474091" y="342773"/>
                  </a:lnTo>
                  <a:lnTo>
                    <a:pt x="488569" y="296417"/>
                  </a:lnTo>
                  <a:lnTo>
                    <a:pt x="493521" y="24676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8361" rIns="0" bIns="0" rtlCol="0">
            <a:spAutoFit/>
          </a:bodyPr>
          <a:lstStyle/>
          <a:p>
            <a:pPr marL="862965">
              <a:lnSpc>
                <a:spcPct val="100000"/>
              </a:lnSpc>
              <a:spcBef>
                <a:spcPts val="110"/>
              </a:spcBef>
            </a:pPr>
            <a:r>
              <a:rPr dirty="0"/>
              <a:t>Using</a:t>
            </a:r>
            <a:r>
              <a:rPr spc="-5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>
                <a:latin typeface="Courier New"/>
                <a:cs typeface="Courier New"/>
              </a:rPr>
              <a:t>&amp;</a:t>
            </a:r>
            <a:r>
              <a:rPr spc="-919" dirty="0">
                <a:latin typeface="Courier New"/>
                <a:cs typeface="Courier New"/>
              </a:rPr>
              <a:t> </a:t>
            </a:r>
            <a:r>
              <a:rPr dirty="0"/>
              <a:t>Substitution</a:t>
            </a:r>
            <a:r>
              <a:rPr spc="-95" dirty="0"/>
              <a:t> </a:t>
            </a:r>
            <a:r>
              <a:rPr spc="-10" dirty="0"/>
              <a:t>Variable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346830" y="2606497"/>
            <a:ext cx="1955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961697" y="2038921"/>
            <a:ext cx="518795" cy="518795"/>
            <a:chOff x="5961697" y="2038921"/>
            <a:chExt cx="518795" cy="518795"/>
          </a:xfrm>
        </p:grpSpPr>
        <p:sp>
          <p:nvSpPr>
            <p:cNvPr id="13" name="object 13"/>
            <p:cNvSpPr/>
            <p:nvPr/>
          </p:nvSpPr>
          <p:spPr>
            <a:xfrm>
              <a:off x="5974079" y="2051303"/>
              <a:ext cx="494030" cy="494030"/>
            </a:xfrm>
            <a:custGeom>
              <a:avLst/>
              <a:gdLst/>
              <a:ahLst/>
              <a:cxnLst/>
              <a:rect l="l" t="t" r="r" b="b"/>
              <a:pathLst>
                <a:path w="494029" h="494030">
                  <a:moveTo>
                    <a:pt x="246761" y="0"/>
                  </a:moveTo>
                  <a:lnTo>
                    <a:pt x="197104" y="4953"/>
                  </a:lnTo>
                  <a:lnTo>
                    <a:pt x="150749" y="19431"/>
                  </a:lnTo>
                  <a:lnTo>
                    <a:pt x="108839" y="42163"/>
                  </a:lnTo>
                  <a:lnTo>
                    <a:pt x="72262" y="72262"/>
                  </a:lnTo>
                  <a:lnTo>
                    <a:pt x="42164" y="108838"/>
                  </a:lnTo>
                  <a:lnTo>
                    <a:pt x="19431" y="150749"/>
                  </a:lnTo>
                  <a:lnTo>
                    <a:pt x="4953" y="197104"/>
                  </a:lnTo>
                  <a:lnTo>
                    <a:pt x="0" y="246761"/>
                  </a:lnTo>
                  <a:lnTo>
                    <a:pt x="4953" y="296418"/>
                  </a:lnTo>
                  <a:lnTo>
                    <a:pt x="19431" y="342773"/>
                  </a:lnTo>
                  <a:lnTo>
                    <a:pt x="42164" y="384683"/>
                  </a:lnTo>
                  <a:lnTo>
                    <a:pt x="72262" y="421259"/>
                  </a:lnTo>
                  <a:lnTo>
                    <a:pt x="108839" y="451358"/>
                  </a:lnTo>
                  <a:lnTo>
                    <a:pt x="150749" y="474091"/>
                  </a:lnTo>
                  <a:lnTo>
                    <a:pt x="197104" y="488442"/>
                  </a:lnTo>
                  <a:lnTo>
                    <a:pt x="246761" y="493522"/>
                  </a:lnTo>
                  <a:lnTo>
                    <a:pt x="296418" y="488442"/>
                  </a:lnTo>
                  <a:lnTo>
                    <a:pt x="342773" y="474091"/>
                  </a:lnTo>
                  <a:lnTo>
                    <a:pt x="384683" y="451358"/>
                  </a:lnTo>
                  <a:lnTo>
                    <a:pt x="421259" y="421259"/>
                  </a:lnTo>
                  <a:lnTo>
                    <a:pt x="451358" y="384683"/>
                  </a:lnTo>
                  <a:lnTo>
                    <a:pt x="474091" y="342773"/>
                  </a:lnTo>
                  <a:lnTo>
                    <a:pt x="488569" y="296418"/>
                  </a:lnTo>
                  <a:lnTo>
                    <a:pt x="493522" y="246761"/>
                  </a:lnTo>
                  <a:lnTo>
                    <a:pt x="488569" y="197104"/>
                  </a:lnTo>
                  <a:lnTo>
                    <a:pt x="474091" y="150749"/>
                  </a:lnTo>
                  <a:lnTo>
                    <a:pt x="451358" y="108838"/>
                  </a:lnTo>
                  <a:lnTo>
                    <a:pt x="421259" y="72262"/>
                  </a:lnTo>
                  <a:lnTo>
                    <a:pt x="384683" y="42163"/>
                  </a:lnTo>
                  <a:lnTo>
                    <a:pt x="342773" y="19431"/>
                  </a:lnTo>
                  <a:lnTo>
                    <a:pt x="296418" y="4953"/>
                  </a:lnTo>
                  <a:lnTo>
                    <a:pt x="246761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74079" y="2051303"/>
              <a:ext cx="494030" cy="494030"/>
            </a:xfrm>
            <a:custGeom>
              <a:avLst/>
              <a:gdLst/>
              <a:ahLst/>
              <a:cxnLst/>
              <a:rect l="l" t="t" r="r" b="b"/>
              <a:pathLst>
                <a:path w="494029" h="494030">
                  <a:moveTo>
                    <a:pt x="493522" y="246761"/>
                  </a:moveTo>
                  <a:lnTo>
                    <a:pt x="488569" y="197104"/>
                  </a:lnTo>
                  <a:lnTo>
                    <a:pt x="474091" y="150749"/>
                  </a:lnTo>
                  <a:lnTo>
                    <a:pt x="451358" y="108838"/>
                  </a:lnTo>
                  <a:lnTo>
                    <a:pt x="421259" y="72262"/>
                  </a:lnTo>
                  <a:lnTo>
                    <a:pt x="384683" y="42163"/>
                  </a:lnTo>
                  <a:lnTo>
                    <a:pt x="342773" y="19431"/>
                  </a:lnTo>
                  <a:lnTo>
                    <a:pt x="296418" y="4953"/>
                  </a:lnTo>
                  <a:lnTo>
                    <a:pt x="246761" y="0"/>
                  </a:lnTo>
                  <a:lnTo>
                    <a:pt x="197104" y="4953"/>
                  </a:lnTo>
                  <a:lnTo>
                    <a:pt x="150749" y="19431"/>
                  </a:lnTo>
                  <a:lnTo>
                    <a:pt x="108839" y="42163"/>
                  </a:lnTo>
                  <a:lnTo>
                    <a:pt x="72262" y="72262"/>
                  </a:lnTo>
                  <a:lnTo>
                    <a:pt x="42164" y="108838"/>
                  </a:lnTo>
                  <a:lnTo>
                    <a:pt x="19431" y="150749"/>
                  </a:lnTo>
                  <a:lnTo>
                    <a:pt x="4953" y="197104"/>
                  </a:lnTo>
                  <a:lnTo>
                    <a:pt x="0" y="246761"/>
                  </a:lnTo>
                  <a:lnTo>
                    <a:pt x="4953" y="296418"/>
                  </a:lnTo>
                  <a:lnTo>
                    <a:pt x="19431" y="342773"/>
                  </a:lnTo>
                  <a:lnTo>
                    <a:pt x="42164" y="384683"/>
                  </a:lnTo>
                  <a:lnTo>
                    <a:pt x="72262" y="421259"/>
                  </a:lnTo>
                  <a:lnTo>
                    <a:pt x="108839" y="451358"/>
                  </a:lnTo>
                  <a:lnTo>
                    <a:pt x="150749" y="474091"/>
                  </a:lnTo>
                  <a:lnTo>
                    <a:pt x="197104" y="488442"/>
                  </a:lnTo>
                  <a:lnTo>
                    <a:pt x="246761" y="493522"/>
                  </a:lnTo>
                  <a:lnTo>
                    <a:pt x="296418" y="488442"/>
                  </a:lnTo>
                  <a:lnTo>
                    <a:pt x="342773" y="474091"/>
                  </a:lnTo>
                  <a:lnTo>
                    <a:pt x="384683" y="451358"/>
                  </a:lnTo>
                  <a:lnTo>
                    <a:pt x="421259" y="421259"/>
                  </a:lnTo>
                  <a:lnTo>
                    <a:pt x="451358" y="384683"/>
                  </a:lnTo>
                  <a:lnTo>
                    <a:pt x="474091" y="342773"/>
                  </a:lnTo>
                  <a:lnTo>
                    <a:pt x="488569" y="296418"/>
                  </a:lnTo>
                  <a:lnTo>
                    <a:pt x="493522" y="24676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124447" y="2084908"/>
            <a:ext cx="1955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123432" y="2558795"/>
            <a:ext cx="204470" cy="409575"/>
            <a:chOff x="6123432" y="2558795"/>
            <a:chExt cx="204470" cy="409575"/>
          </a:xfrm>
        </p:grpSpPr>
        <p:sp>
          <p:nvSpPr>
            <p:cNvPr id="17" name="object 17"/>
            <p:cNvSpPr/>
            <p:nvPr/>
          </p:nvSpPr>
          <p:spPr>
            <a:xfrm>
              <a:off x="6228588" y="2558795"/>
              <a:ext cx="0" cy="189230"/>
            </a:xfrm>
            <a:custGeom>
              <a:avLst/>
              <a:gdLst/>
              <a:ahLst/>
              <a:cxnLst/>
              <a:rect l="l" t="t" r="r" b="b"/>
              <a:pathLst>
                <a:path h="189230">
                  <a:moveTo>
                    <a:pt x="0" y="0"/>
                  </a:moveTo>
                  <a:lnTo>
                    <a:pt x="0" y="188721"/>
                  </a:lnTo>
                </a:path>
              </a:pathLst>
            </a:custGeom>
            <a:ln w="51816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23432" y="2636519"/>
              <a:ext cx="204470" cy="332105"/>
            </a:xfrm>
            <a:custGeom>
              <a:avLst/>
              <a:gdLst/>
              <a:ahLst/>
              <a:cxnLst/>
              <a:rect l="l" t="t" r="r" b="b"/>
              <a:pathLst>
                <a:path w="204470" h="332105">
                  <a:moveTo>
                    <a:pt x="203962" y="0"/>
                  </a:moveTo>
                  <a:lnTo>
                    <a:pt x="100457" y="103505"/>
                  </a:lnTo>
                  <a:lnTo>
                    <a:pt x="0" y="0"/>
                  </a:lnTo>
                  <a:lnTo>
                    <a:pt x="100457" y="331724"/>
                  </a:lnTo>
                  <a:lnTo>
                    <a:pt x="171704" y="103505"/>
                  </a:lnTo>
                  <a:lnTo>
                    <a:pt x="203962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276601" y="2686050"/>
            <a:ext cx="2997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Courier New"/>
                <a:cs typeface="Courier New"/>
              </a:rPr>
              <a:t>101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932688" y="3688079"/>
            <a:ext cx="7705725" cy="1042035"/>
            <a:chOff x="932688" y="3688079"/>
            <a:chExt cx="7705725" cy="1042035"/>
          </a:xfrm>
        </p:grpSpPr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7072" y="3712463"/>
              <a:ext cx="7653528" cy="9906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944880" y="3700271"/>
              <a:ext cx="7680959" cy="1017905"/>
            </a:xfrm>
            <a:custGeom>
              <a:avLst/>
              <a:gdLst/>
              <a:ahLst/>
              <a:cxnLst/>
              <a:rect l="l" t="t" r="r" b="b"/>
              <a:pathLst>
                <a:path w="7680959" h="1017904">
                  <a:moveTo>
                    <a:pt x="0" y="1017523"/>
                  </a:moveTo>
                  <a:lnTo>
                    <a:pt x="7680959" y="1017523"/>
                  </a:lnTo>
                  <a:lnTo>
                    <a:pt x="7680959" y="0"/>
                  </a:lnTo>
                  <a:lnTo>
                    <a:pt x="0" y="0"/>
                  </a:lnTo>
                  <a:lnTo>
                    <a:pt x="0" y="1017523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02208" y="2807207"/>
            <a:ext cx="7263765" cy="1002665"/>
            <a:chOff x="902208" y="2807207"/>
            <a:chExt cx="7263765" cy="1002665"/>
          </a:xfrm>
        </p:grpSpPr>
        <p:sp>
          <p:nvSpPr>
            <p:cNvPr id="4" name="object 4"/>
            <p:cNvSpPr/>
            <p:nvPr/>
          </p:nvSpPr>
          <p:spPr>
            <a:xfrm>
              <a:off x="914400" y="2819399"/>
              <a:ext cx="7239000" cy="978535"/>
            </a:xfrm>
            <a:custGeom>
              <a:avLst/>
              <a:gdLst/>
              <a:ahLst/>
              <a:cxnLst/>
              <a:rect l="l" t="t" r="r" b="b"/>
              <a:pathLst>
                <a:path w="7239000" h="978535">
                  <a:moveTo>
                    <a:pt x="7239000" y="0"/>
                  </a:moveTo>
                  <a:lnTo>
                    <a:pt x="0" y="0"/>
                  </a:lnTo>
                  <a:lnTo>
                    <a:pt x="0" y="978281"/>
                  </a:lnTo>
                  <a:lnTo>
                    <a:pt x="7239000" y="978281"/>
                  </a:lnTo>
                  <a:lnTo>
                    <a:pt x="72390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4400" y="2819399"/>
              <a:ext cx="7239000" cy="978535"/>
            </a:xfrm>
            <a:custGeom>
              <a:avLst/>
              <a:gdLst/>
              <a:ahLst/>
              <a:cxnLst/>
              <a:rect l="l" t="t" r="r" b="b"/>
              <a:pathLst>
                <a:path w="7239000" h="978535">
                  <a:moveTo>
                    <a:pt x="0" y="978281"/>
                  </a:moveTo>
                  <a:lnTo>
                    <a:pt x="7239000" y="978281"/>
                  </a:lnTo>
                  <a:lnTo>
                    <a:pt x="7239000" y="0"/>
                  </a:lnTo>
                  <a:lnTo>
                    <a:pt x="0" y="0"/>
                  </a:lnTo>
                  <a:lnTo>
                    <a:pt x="0" y="97828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200400" y="3429000"/>
            <a:ext cx="1679575" cy="314325"/>
          </a:xfrm>
          <a:prstGeom prst="rect">
            <a:avLst/>
          </a:prstGeom>
          <a:solidFill>
            <a:srgbClr val="FFFFCC"/>
          </a:solidFill>
          <a:ln w="18288">
            <a:solidFill>
              <a:srgbClr val="FF3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980"/>
              </a:lnSpc>
            </a:pPr>
            <a:r>
              <a:rPr sz="1800" b="1" spc="-10" dirty="0">
                <a:latin typeface="Courier New"/>
                <a:cs typeface="Courier New"/>
              </a:rPr>
              <a:t>'&amp;job_title'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400" y="2819400"/>
            <a:ext cx="7239000" cy="97853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5"/>
              </a:spcBef>
            </a:pPr>
            <a:r>
              <a:rPr sz="1800" b="1" dirty="0">
                <a:latin typeface="Courier New"/>
                <a:cs typeface="Courier New"/>
              </a:rPr>
              <a:t>SELECT</a:t>
            </a:r>
            <a:r>
              <a:rPr sz="1800" b="1" spc="-1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last_name,</a:t>
            </a:r>
            <a:r>
              <a:rPr sz="1800" b="1" spc="-114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department_id,</a:t>
            </a:r>
            <a:r>
              <a:rPr sz="1800" b="1" spc="-21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salary*12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  <a:tabLst>
                <a:tab pos="1045844" algn="l"/>
              </a:tabLst>
            </a:pPr>
            <a:r>
              <a:rPr sz="1800" b="1" spc="-20" dirty="0">
                <a:latin typeface="Courier New"/>
                <a:cs typeface="Courier New"/>
              </a:rPr>
              <a:t>FROM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employees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tabLst>
                <a:tab pos="1045844" algn="l"/>
                <a:tab pos="4051935" algn="l"/>
              </a:tabLst>
            </a:pPr>
            <a:r>
              <a:rPr sz="1800" b="1" spc="-10" dirty="0">
                <a:latin typeface="Courier New"/>
                <a:cs typeface="Courier New"/>
              </a:rPr>
              <a:t>WHERE</a:t>
            </a:r>
            <a:r>
              <a:rPr sz="1800" b="1" dirty="0">
                <a:latin typeface="Courier New"/>
                <a:cs typeface="Courier New"/>
              </a:rPr>
              <a:t>	job_id</a:t>
            </a:r>
            <a:r>
              <a:rPr sz="1800" b="1" spc="-114" dirty="0">
                <a:latin typeface="Courier New"/>
                <a:cs typeface="Courier New"/>
              </a:rPr>
              <a:t> </a:t>
            </a:r>
            <a:r>
              <a:rPr sz="1800" b="1" spc="-50" dirty="0">
                <a:latin typeface="Courier New"/>
                <a:cs typeface="Courier New"/>
              </a:rPr>
              <a:t>=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5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70505" y="539572"/>
            <a:ext cx="4584065" cy="8813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27305">
              <a:lnSpc>
                <a:spcPct val="100000"/>
              </a:lnSpc>
              <a:spcBef>
                <a:spcPts val="110"/>
              </a:spcBef>
            </a:pPr>
            <a:r>
              <a:rPr dirty="0"/>
              <a:t>Character</a:t>
            </a:r>
            <a:r>
              <a:rPr spc="-80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dirty="0"/>
              <a:t>Date</a:t>
            </a:r>
            <a:r>
              <a:rPr spc="-25" dirty="0"/>
              <a:t> </a:t>
            </a:r>
            <a:r>
              <a:rPr spc="-10" dirty="0"/>
              <a:t>Values </a:t>
            </a:r>
            <a:r>
              <a:rPr dirty="0"/>
              <a:t>with</a:t>
            </a:r>
            <a:r>
              <a:rPr spc="-70" dirty="0"/>
              <a:t> </a:t>
            </a:r>
            <a:r>
              <a:rPr dirty="0"/>
              <a:t>Substitution</a:t>
            </a:r>
            <a:r>
              <a:rPr spc="-110" dirty="0"/>
              <a:t> </a:t>
            </a:r>
            <a:r>
              <a:rPr spc="-10" dirty="0"/>
              <a:t>Variables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53211" y="1829511"/>
            <a:ext cx="6694170" cy="697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single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quotation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marks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date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character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values.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90016" y="3916679"/>
            <a:ext cx="7263765" cy="1118235"/>
            <a:chOff x="890016" y="3916679"/>
            <a:chExt cx="7263765" cy="111823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3941063"/>
              <a:ext cx="7211568" cy="10668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02208" y="3928871"/>
              <a:ext cx="7239000" cy="1094105"/>
            </a:xfrm>
            <a:custGeom>
              <a:avLst/>
              <a:gdLst/>
              <a:ahLst/>
              <a:cxnLst/>
              <a:rect l="l" t="t" r="r" b="b"/>
              <a:pathLst>
                <a:path w="7239000" h="1094104">
                  <a:moveTo>
                    <a:pt x="0" y="1093723"/>
                  </a:moveTo>
                  <a:lnTo>
                    <a:pt x="7239000" y="1093723"/>
                  </a:lnTo>
                  <a:lnTo>
                    <a:pt x="7239000" y="0"/>
                  </a:lnTo>
                  <a:lnTo>
                    <a:pt x="0" y="0"/>
                  </a:lnTo>
                  <a:lnTo>
                    <a:pt x="0" y="1093723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00" y="5108447"/>
            <a:ext cx="7229856" cy="963167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7919" rIns="0" bIns="0" rtlCol="0">
            <a:spAutoFit/>
          </a:bodyPr>
          <a:lstStyle/>
          <a:p>
            <a:pPr marL="1774825" marR="5080" indent="-408940">
              <a:lnSpc>
                <a:spcPct val="100000"/>
              </a:lnSpc>
              <a:spcBef>
                <a:spcPts val="110"/>
              </a:spcBef>
            </a:pPr>
            <a:r>
              <a:rPr dirty="0"/>
              <a:t>Specifying</a:t>
            </a:r>
            <a:r>
              <a:rPr spc="-20" dirty="0"/>
              <a:t> </a:t>
            </a:r>
            <a:r>
              <a:rPr dirty="0"/>
              <a:t>Column</a:t>
            </a:r>
            <a:r>
              <a:rPr spc="-114" dirty="0"/>
              <a:t> </a:t>
            </a:r>
            <a:r>
              <a:rPr spc="-10" dirty="0"/>
              <a:t>Names, </a:t>
            </a:r>
            <a:r>
              <a:rPr dirty="0"/>
              <a:t>Expressions,</a:t>
            </a:r>
            <a:r>
              <a:rPr spc="-95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spc="-20" dirty="0"/>
              <a:t>Text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9236" y="1823415"/>
            <a:ext cx="5990590" cy="2841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substitution</a:t>
            </a:r>
            <a:r>
              <a:rPr sz="22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variables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supplement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following: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36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WHERE</a:t>
            </a:r>
            <a:r>
              <a:rPr sz="2200" b="1" spc="-6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conditions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79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ORDER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BY</a:t>
            </a:r>
            <a:r>
              <a:rPr sz="2200" b="1" spc="-7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clauses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105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expressions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79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r>
              <a:rPr sz="22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names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55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Entire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SELECT</a:t>
            </a:r>
            <a:r>
              <a:rPr sz="2200" b="1" spc="-6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statements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83729" y="1901761"/>
            <a:ext cx="7236459" cy="1542415"/>
            <a:chOff x="883729" y="1901761"/>
            <a:chExt cx="7236459" cy="1542415"/>
          </a:xfrm>
        </p:grpSpPr>
        <p:sp>
          <p:nvSpPr>
            <p:cNvPr id="4" name="object 4"/>
            <p:cNvSpPr/>
            <p:nvPr/>
          </p:nvSpPr>
          <p:spPr>
            <a:xfrm>
              <a:off x="896111" y="1914143"/>
              <a:ext cx="7211695" cy="1517650"/>
            </a:xfrm>
            <a:custGeom>
              <a:avLst/>
              <a:gdLst/>
              <a:ahLst/>
              <a:cxnLst/>
              <a:rect l="l" t="t" r="r" b="b"/>
              <a:pathLst>
                <a:path w="7211695" h="1517650">
                  <a:moveTo>
                    <a:pt x="7211441" y="0"/>
                  </a:moveTo>
                  <a:lnTo>
                    <a:pt x="0" y="0"/>
                  </a:lnTo>
                  <a:lnTo>
                    <a:pt x="0" y="1517523"/>
                  </a:lnTo>
                  <a:lnTo>
                    <a:pt x="7211441" y="1517523"/>
                  </a:lnTo>
                  <a:lnTo>
                    <a:pt x="7211441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96111" y="1914143"/>
              <a:ext cx="7211695" cy="1517650"/>
            </a:xfrm>
            <a:custGeom>
              <a:avLst/>
              <a:gdLst/>
              <a:ahLst/>
              <a:cxnLst/>
              <a:rect l="l" t="t" r="r" b="b"/>
              <a:pathLst>
                <a:path w="7211695" h="1517650">
                  <a:moveTo>
                    <a:pt x="0" y="1517523"/>
                  </a:moveTo>
                  <a:lnTo>
                    <a:pt x="7211441" y="1517523"/>
                  </a:lnTo>
                  <a:lnTo>
                    <a:pt x="7211441" y="0"/>
                  </a:lnTo>
                  <a:lnTo>
                    <a:pt x="0" y="0"/>
                  </a:lnTo>
                  <a:lnTo>
                    <a:pt x="0" y="1517523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84808" y="1877948"/>
            <a:ext cx="8331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SELECT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4808" y="2439161"/>
            <a:ext cx="1083310" cy="8521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R="5080">
              <a:lnSpc>
                <a:spcPct val="100600"/>
              </a:lnSpc>
              <a:spcBef>
                <a:spcPts val="85"/>
              </a:spcBef>
            </a:pPr>
            <a:r>
              <a:rPr sz="1800" b="1" spc="-20" dirty="0">
                <a:latin typeface="Courier New"/>
                <a:cs typeface="Courier New"/>
              </a:rPr>
              <a:t>FROM </a:t>
            </a:r>
            <a:r>
              <a:rPr sz="1800" b="1" spc="-10" dirty="0">
                <a:latin typeface="Courier New"/>
                <a:cs typeface="Courier New"/>
              </a:rPr>
              <a:t>WHERE </a:t>
            </a:r>
            <a:r>
              <a:rPr sz="1800" b="1" dirty="0">
                <a:latin typeface="Courier New"/>
                <a:cs typeface="Courier New"/>
              </a:rPr>
              <a:t>ORDER</a:t>
            </a:r>
            <a:r>
              <a:rPr sz="1800" b="1" spc="-180" dirty="0">
                <a:latin typeface="Courier New"/>
                <a:cs typeface="Courier New"/>
              </a:rPr>
              <a:t> </a:t>
            </a:r>
            <a:r>
              <a:rPr sz="1800" b="1" spc="-25" dirty="0">
                <a:latin typeface="Courier New"/>
                <a:cs typeface="Courier New"/>
              </a:rPr>
              <a:t>BY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14192" y="1877948"/>
            <a:ext cx="4220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employee_id,</a:t>
            </a:r>
            <a:r>
              <a:rPr sz="1800" b="1" spc="-17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last_name,</a:t>
            </a:r>
            <a:r>
              <a:rPr sz="1800" b="1" spc="-22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job_id,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31007" y="2206751"/>
            <a:ext cx="1679575" cy="313690"/>
          </a:xfrm>
          <a:prstGeom prst="rect">
            <a:avLst/>
          </a:prstGeom>
          <a:solidFill>
            <a:srgbClr val="FFFFCC"/>
          </a:solidFill>
          <a:ln w="18288">
            <a:solidFill>
              <a:srgbClr val="FF3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1115">
              <a:lnSpc>
                <a:spcPts val="1830"/>
              </a:lnSpc>
            </a:pPr>
            <a:r>
              <a:rPr sz="1800" b="1" spc="-10" dirty="0">
                <a:latin typeface="Courier New"/>
                <a:cs typeface="Courier New"/>
              </a:rPr>
              <a:t>&amp;column_name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14192" y="2426970"/>
            <a:ext cx="205613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employees &amp;condition </a:t>
            </a:r>
            <a:r>
              <a:rPr sz="1800" b="1" dirty="0">
                <a:latin typeface="Courier New"/>
                <a:cs typeface="Courier New"/>
              </a:rPr>
              <a:t>&amp;order_column</a:t>
            </a:r>
            <a:r>
              <a:rPr sz="1800" b="1" spc="-165" dirty="0">
                <a:latin typeface="Courier New"/>
                <a:cs typeface="Courier New"/>
              </a:rPr>
              <a:t> </a:t>
            </a:r>
            <a:r>
              <a:rPr sz="1800" b="1" spc="-5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710689" marR="5080" indent="-408940">
              <a:lnSpc>
                <a:spcPct val="100000"/>
              </a:lnSpc>
              <a:spcBef>
                <a:spcPts val="110"/>
              </a:spcBef>
            </a:pPr>
            <a:r>
              <a:rPr dirty="0"/>
              <a:t>Specifying</a:t>
            </a:r>
            <a:r>
              <a:rPr spc="-20" dirty="0"/>
              <a:t> </a:t>
            </a:r>
            <a:r>
              <a:rPr dirty="0"/>
              <a:t>Column</a:t>
            </a:r>
            <a:r>
              <a:rPr spc="-114" dirty="0"/>
              <a:t> </a:t>
            </a:r>
            <a:r>
              <a:rPr spc="-10" dirty="0"/>
              <a:t>Names, </a:t>
            </a:r>
            <a:r>
              <a:rPr dirty="0"/>
              <a:t>Expressions,</a:t>
            </a:r>
            <a:r>
              <a:rPr spc="-100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spc="-20" dirty="0"/>
              <a:t>Text</a:t>
            </a:r>
          </a:p>
        </p:txBody>
      </p:sp>
      <p:sp>
        <p:nvSpPr>
          <p:cNvPr id="12" name="object 12"/>
          <p:cNvSpPr/>
          <p:nvPr/>
        </p:nvSpPr>
        <p:spPr>
          <a:xfrm>
            <a:off x="2743200" y="2731007"/>
            <a:ext cx="1908175" cy="652145"/>
          </a:xfrm>
          <a:custGeom>
            <a:avLst/>
            <a:gdLst/>
            <a:ahLst/>
            <a:cxnLst/>
            <a:rect l="l" t="t" r="r" b="b"/>
            <a:pathLst>
              <a:path w="1908175" h="652145">
                <a:moveTo>
                  <a:pt x="0" y="313563"/>
                </a:moveTo>
                <a:lnTo>
                  <a:pt x="1679321" y="313563"/>
                </a:lnTo>
                <a:lnTo>
                  <a:pt x="1679321" y="0"/>
                </a:lnTo>
                <a:lnTo>
                  <a:pt x="0" y="0"/>
                </a:lnTo>
                <a:lnTo>
                  <a:pt x="0" y="313563"/>
                </a:lnTo>
                <a:close/>
              </a:path>
              <a:path w="1908175" h="652145">
                <a:moveTo>
                  <a:pt x="0" y="651890"/>
                </a:moveTo>
                <a:lnTo>
                  <a:pt x="1907921" y="651890"/>
                </a:lnTo>
                <a:lnTo>
                  <a:pt x="1907921" y="338327"/>
                </a:lnTo>
                <a:lnTo>
                  <a:pt x="0" y="338327"/>
                </a:lnTo>
                <a:lnTo>
                  <a:pt x="0" y="651890"/>
                </a:lnTo>
                <a:close/>
              </a:path>
            </a:pathLst>
          </a:custGeom>
          <a:ln w="18288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871727" y="3508247"/>
            <a:ext cx="7259955" cy="1673225"/>
            <a:chOff x="871727" y="3508247"/>
            <a:chExt cx="7259955" cy="1673225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6111" y="3532631"/>
              <a:ext cx="7208520" cy="162153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83919" y="3520439"/>
              <a:ext cx="7235825" cy="1649095"/>
            </a:xfrm>
            <a:custGeom>
              <a:avLst/>
              <a:gdLst/>
              <a:ahLst/>
              <a:cxnLst/>
              <a:rect l="l" t="t" r="r" b="b"/>
              <a:pathLst>
                <a:path w="7235825" h="1649095">
                  <a:moveTo>
                    <a:pt x="0" y="1648841"/>
                  </a:moveTo>
                  <a:lnTo>
                    <a:pt x="7235444" y="1648841"/>
                  </a:lnTo>
                  <a:lnTo>
                    <a:pt x="7235444" y="0"/>
                  </a:lnTo>
                  <a:lnTo>
                    <a:pt x="0" y="0"/>
                  </a:lnTo>
                  <a:lnTo>
                    <a:pt x="0" y="1648841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9055" y="5239511"/>
            <a:ext cx="7211568" cy="960119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016000">
              <a:lnSpc>
                <a:spcPct val="100000"/>
              </a:lnSpc>
              <a:spcBef>
                <a:spcPts val="110"/>
              </a:spcBef>
            </a:pPr>
            <a:r>
              <a:rPr dirty="0"/>
              <a:t>Defining</a:t>
            </a:r>
            <a:r>
              <a:rPr spc="-90" dirty="0"/>
              <a:t> </a:t>
            </a:r>
            <a:r>
              <a:rPr dirty="0"/>
              <a:t>Substitution</a:t>
            </a:r>
            <a:r>
              <a:rPr spc="-40" dirty="0"/>
              <a:t> </a:t>
            </a:r>
            <a:r>
              <a:rPr spc="-10" dirty="0"/>
              <a:t>Variables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3211" y="1799336"/>
            <a:ext cx="6962140" cy="3219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7830" indent="-405130">
              <a:lnSpc>
                <a:spcPts val="2510"/>
              </a:lnSpc>
              <a:spcBef>
                <a:spcPts val="10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You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predefine</a:t>
            </a:r>
            <a:r>
              <a:rPr sz="22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variables</a:t>
            </a:r>
            <a:r>
              <a:rPr sz="22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SQL*Plus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510"/>
              </a:lnSpc>
            </a:pP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DEFINE</a:t>
            </a:r>
            <a:r>
              <a:rPr sz="2200" b="1" spc="-6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command.</a:t>
            </a:r>
            <a:endParaRPr sz="2200">
              <a:latin typeface="Arial"/>
              <a:cs typeface="Arial"/>
            </a:endParaRPr>
          </a:p>
          <a:p>
            <a:pPr marL="933450" marR="762000">
              <a:lnSpc>
                <a:spcPct val="106100"/>
              </a:lnSpc>
              <a:spcBef>
                <a:spcPts val="56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DEFINE</a:t>
            </a:r>
            <a:r>
              <a:rPr sz="2000" b="1" spc="-1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i="1" dirty="0">
                <a:solidFill>
                  <a:srgbClr val="FFFFFF"/>
                </a:solidFill>
                <a:latin typeface="Courier New"/>
                <a:cs typeface="Courier New"/>
              </a:rPr>
              <a:t>variable</a:t>
            </a:r>
            <a:r>
              <a:rPr sz="2000" b="1" i="1" spc="-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000" b="1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i="1" spc="-20" dirty="0">
                <a:solidFill>
                  <a:srgbClr val="FFFFFF"/>
                </a:solidFill>
                <a:latin typeface="Courier New"/>
                <a:cs typeface="Courier New"/>
              </a:rPr>
              <a:t>value</a:t>
            </a:r>
            <a:r>
              <a:rPr sz="2000" b="1" i="1" spc="-7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creates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user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variable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0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CHAR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type.</a:t>
            </a:r>
            <a:endParaRPr sz="2000">
              <a:latin typeface="Arial"/>
              <a:cs typeface="Arial"/>
            </a:endParaRPr>
          </a:p>
          <a:p>
            <a:pPr marL="417830" marR="5080" indent="-405765">
              <a:lnSpc>
                <a:spcPct val="94900"/>
              </a:lnSpc>
              <a:spcBef>
                <a:spcPts val="894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need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predefine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variable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includes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spaces,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must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enclose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value within</a:t>
            </a:r>
            <a:r>
              <a:rPr sz="22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single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quotation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marks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DEFINE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command.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79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variable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available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session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14400" y="4907279"/>
            <a:ext cx="7525384" cy="904875"/>
            <a:chOff x="914400" y="4907279"/>
            <a:chExt cx="7525384" cy="904875"/>
          </a:xfrm>
        </p:grpSpPr>
        <p:sp>
          <p:nvSpPr>
            <p:cNvPr id="4" name="object 4"/>
            <p:cNvSpPr/>
            <p:nvPr/>
          </p:nvSpPr>
          <p:spPr>
            <a:xfrm>
              <a:off x="926591" y="4919471"/>
              <a:ext cx="7501255" cy="880744"/>
            </a:xfrm>
            <a:custGeom>
              <a:avLst/>
              <a:gdLst/>
              <a:ahLst/>
              <a:cxnLst/>
              <a:rect l="l" t="t" r="r" b="b"/>
              <a:pathLst>
                <a:path w="7501255" h="880745">
                  <a:moveTo>
                    <a:pt x="7501001" y="0"/>
                  </a:moveTo>
                  <a:lnTo>
                    <a:pt x="0" y="0"/>
                  </a:lnTo>
                  <a:lnTo>
                    <a:pt x="0" y="880363"/>
                  </a:lnTo>
                  <a:lnTo>
                    <a:pt x="7501001" y="880363"/>
                  </a:lnTo>
                  <a:lnTo>
                    <a:pt x="7501001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6591" y="4919471"/>
              <a:ext cx="7501255" cy="880744"/>
            </a:xfrm>
            <a:custGeom>
              <a:avLst/>
              <a:gdLst/>
              <a:ahLst/>
              <a:cxnLst/>
              <a:rect l="l" t="t" r="r" b="b"/>
              <a:pathLst>
                <a:path w="7501255" h="880745">
                  <a:moveTo>
                    <a:pt x="0" y="880363"/>
                  </a:moveTo>
                  <a:lnTo>
                    <a:pt x="7501001" y="880363"/>
                  </a:lnTo>
                  <a:lnTo>
                    <a:pt x="7501001" y="0"/>
                  </a:lnTo>
                  <a:lnTo>
                    <a:pt x="0" y="0"/>
                  </a:lnTo>
                  <a:lnTo>
                    <a:pt x="0" y="880363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6649" rIns="0" bIns="0" rtlCol="0">
            <a:spAutoFit/>
          </a:bodyPr>
          <a:lstStyle/>
          <a:p>
            <a:pPr marL="735330">
              <a:lnSpc>
                <a:spcPct val="100000"/>
              </a:lnSpc>
              <a:spcBef>
                <a:spcPts val="110"/>
              </a:spcBef>
            </a:pPr>
            <a:r>
              <a:rPr spc="-10" dirty="0">
                <a:latin typeface="Courier New"/>
                <a:cs typeface="Courier New"/>
              </a:rPr>
              <a:t>DEFINE</a:t>
            </a:r>
            <a:r>
              <a:rPr spc="-1000" dirty="0">
                <a:latin typeface="Courier New"/>
                <a:cs typeface="Courier New"/>
              </a:rPr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spc="-15" dirty="0">
                <a:latin typeface="Courier New"/>
                <a:cs typeface="Courier New"/>
              </a:rPr>
              <a:t>UNDEFINE</a:t>
            </a:r>
            <a:r>
              <a:rPr spc="-1015" dirty="0">
                <a:latin typeface="Courier New"/>
                <a:cs typeface="Courier New"/>
              </a:rPr>
              <a:t> </a:t>
            </a:r>
            <a:r>
              <a:rPr spc="-10" dirty="0"/>
              <a:t>Commands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914400" y="3828288"/>
            <a:ext cx="7525384" cy="993775"/>
            <a:chOff x="914400" y="3828288"/>
            <a:chExt cx="7525384" cy="993775"/>
          </a:xfrm>
        </p:grpSpPr>
        <p:sp>
          <p:nvSpPr>
            <p:cNvPr id="8" name="object 8"/>
            <p:cNvSpPr/>
            <p:nvPr/>
          </p:nvSpPr>
          <p:spPr>
            <a:xfrm>
              <a:off x="926591" y="3840480"/>
              <a:ext cx="7501255" cy="969010"/>
            </a:xfrm>
            <a:custGeom>
              <a:avLst/>
              <a:gdLst/>
              <a:ahLst/>
              <a:cxnLst/>
              <a:rect l="l" t="t" r="r" b="b"/>
              <a:pathLst>
                <a:path w="7501255" h="969010">
                  <a:moveTo>
                    <a:pt x="7501001" y="0"/>
                  </a:moveTo>
                  <a:lnTo>
                    <a:pt x="0" y="0"/>
                  </a:lnTo>
                  <a:lnTo>
                    <a:pt x="0" y="968883"/>
                  </a:lnTo>
                  <a:lnTo>
                    <a:pt x="7501001" y="968883"/>
                  </a:lnTo>
                  <a:lnTo>
                    <a:pt x="7501001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26591" y="3840480"/>
              <a:ext cx="7501255" cy="969010"/>
            </a:xfrm>
            <a:custGeom>
              <a:avLst/>
              <a:gdLst/>
              <a:ahLst/>
              <a:cxnLst/>
              <a:rect l="l" t="t" r="r" b="b"/>
              <a:pathLst>
                <a:path w="7501255" h="969010">
                  <a:moveTo>
                    <a:pt x="0" y="968883"/>
                  </a:moveTo>
                  <a:lnTo>
                    <a:pt x="7501001" y="968883"/>
                  </a:lnTo>
                  <a:lnTo>
                    <a:pt x="7501001" y="0"/>
                  </a:lnTo>
                  <a:lnTo>
                    <a:pt x="0" y="0"/>
                  </a:lnTo>
                  <a:lnTo>
                    <a:pt x="0" y="968883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53820" y="1750814"/>
            <a:ext cx="6443345" cy="196278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417830" indent="-405130">
              <a:lnSpc>
                <a:spcPct val="100000"/>
              </a:lnSpc>
              <a:spcBef>
                <a:spcPts val="63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variable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remains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until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200" b="1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either:</a:t>
            </a:r>
            <a:endParaRPr sz="2200">
              <a:latin typeface="Arial"/>
              <a:cs typeface="Arial"/>
            </a:endParaRPr>
          </a:p>
          <a:p>
            <a:pPr marL="933450" lvl="1" indent="-402590">
              <a:lnSpc>
                <a:spcPct val="100000"/>
              </a:lnSpc>
              <a:spcBef>
                <a:spcPts val="465"/>
              </a:spcBef>
              <a:buClr>
                <a:srgbClr val="FF3300"/>
              </a:buClr>
              <a:buFont typeface="Arial"/>
              <a:buChar char="–"/>
              <a:tabLst>
                <a:tab pos="933450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Courier New"/>
                <a:cs typeface="Courier New"/>
              </a:rPr>
              <a:t>UNDEFINE</a:t>
            </a:r>
            <a:r>
              <a:rPr sz="2000" b="1" spc="-6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command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clear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 it</a:t>
            </a:r>
            <a:endParaRPr sz="2000">
              <a:latin typeface="Arial"/>
              <a:cs typeface="Arial"/>
            </a:endParaRPr>
          </a:p>
          <a:p>
            <a:pPr marL="933450" lvl="1" indent="-402590">
              <a:lnSpc>
                <a:spcPct val="100000"/>
              </a:lnSpc>
              <a:spcBef>
                <a:spcPts val="940"/>
              </a:spcBef>
              <a:buClr>
                <a:srgbClr val="FF3300"/>
              </a:buClr>
              <a:buFont typeface="Arial"/>
              <a:buChar char="–"/>
              <a:tabLst>
                <a:tab pos="933450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Exit</a:t>
            </a:r>
            <a:r>
              <a:rPr sz="20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SQL*Plus</a:t>
            </a:r>
            <a:endParaRPr sz="20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44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verify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your changes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2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DEFINE</a:t>
            </a:r>
            <a:endParaRPr sz="2200">
              <a:latin typeface="Courier New"/>
              <a:cs typeface="Courier New"/>
            </a:endParaRPr>
          </a:p>
          <a:p>
            <a:pPr marL="417830">
              <a:lnSpc>
                <a:spcPct val="100000"/>
              </a:lnSpc>
              <a:spcBef>
                <a:spcPts val="145"/>
              </a:spcBef>
            </a:pP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command.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26591" y="3840479"/>
            <a:ext cx="7501255" cy="969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8265" marR="3879850">
              <a:lnSpc>
                <a:spcPct val="100000"/>
              </a:lnSpc>
              <a:spcBef>
                <a:spcPts val="90"/>
              </a:spcBef>
            </a:pPr>
            <a:r>
              <a:rPr sz="1800" b="1" dirty="0">
                <a:latin typeface="Courier New"/>
                <a:cs typeface="Courier New"/>
              </a:rPr>
              <a:t>DEFINE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job_title</a:t>
            </a:r>
            <a:r>
              <a:rPr sz="1800" b="1" spc="-5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19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IT_PROG </a:t>
            </a:r>
            <a:r>
              <a:rPr sz="1800" b="1" dirty="0">
                <a:latin typeface="Courier New"/>
                <a:cs typeface="Courier New"/>
              </a:rPr>
              <a:t>DEFINE</a:t>
            </a:r>
            <a:r>
              <a:rPr sz="1800" b="1" spc="-12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job_title</a:t>
            </a:r>
            <a:endParaRPr sz="1800">
              <a:latin typeface="Courier New"/>
              <a:cs typeface="Courier New"/>
            </a:endParaRPr>
          </a:p>
          <a:p>
            <a:pPr marL="88265">
              <a:lnSpc>
                <a:spcPct val="100000"/>
              </a:lnSpc>
              <a:tabLst>
                <a:tab pos="3228975" algn="l"/>
              </a:tabLst>
            </a:pPr>
            <a:r>
              <a:rPr sz="1800" b="1" dirty="0">
                <a:solidFill>
                  <a:srgbClr val="FF3300"/>
                </a:solidFill>
                <a:latin typeface="Courier New"/>
                <a:cs typeface="Courier New"/>
              </a:rPr>
              <a:t>DEFINE</a:t>
            </a:r>
            <a:r>
              <a:rPr sz="1800" b="1" spc="-95" dirty="0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3300"/>
                </a:solidFill>
                <a:latin typeface="Courier New"/>
                <a:cs typeface="Courier New"/>
              </a:rPr>
              <a:t>JOB_TITLE</a:t>
            </a:r>
            <a:r>
              <a:rPr sz="1800" b="1" dirty="0">
                <a:solidFill>
                  <a:srgbClr val="FF3300"/>
                </a:solidFill>
                <a:latin typeface="Courier New"/>
                <a:cs typeface="Courier New"/>
              </a:rPr>
              <a:t>	=</a:t>
            </a:r>
            <a:r>
              <a:rPr sz="1800" b="1" spc="-70" dirty="0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F3300"/>
                </a:solidFill>
                <a:latin typeface="Courier New"/>
                <a:cs typeface="Courier New"/>
              </a:rPr>
              <a:t>"IT_PROG"</a:t>
            </a:r>
            <a:r>
              <a:rPr sz="1800" b="1" spc="-114" dirty="0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3300"/>
                </a:solidFill>
                <a:latin typeface="Courier New"/>
                <a:cs typeface="Courier New"/>
              </a:rPr>
              <a:t>(CHAR)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6591" y="4919471"/>
            <a:ext cx="7501255" cy="8807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">
              <a:lnSpc>
                <a:spcPts val="1945"/>
              </a:lnSpc>
            </a:pPr>
            <a:r>
              <a:rPr sz="1800" b="1" dirty="0">
                <a:latin typeface="Courier New"/>
                <a:cs typeface="Courier New"/>
              </a:rPr>
              <a:t>UNDEFINE</a:t>
            </a:r>
            <a:r>
              <a:rPr sz="1800" b="1" spc="-19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job_title</a:t>
            </a:r>
            <a:endParaRPr sz="1800">
              <a:latin typeface="Courier New"/>
              <a:cs typeface="Courier New"/>
            </a:endParaRPr>
          </a:p>
          <a:p>
            <a:pPr marL="57785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DEFINE</a:t>
            </a:r>
            <a:r>
              <a:rPr sz="1800" b="1" spc="-14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job_title</a:t>
            </a:r>
            <a:endParaRPr sz="1800">
              <a:latin typeface="Courier New"/>
              <a:cs typeface="Courier New"/>
            </a:endParaRPr>
          </a:p>
          <a:p>
            <a:pPr marL="57785">
              <a:lnSpc>
                <a:spcPct val="100000"/>
              </a:lnSpc>
            </a:pPr>
            <a:r>
              <a:rPr sz="1800" b="1" spc="-25" dirty="0">
                <a:solidFill>
                  <a:srgbClr val="FF3300"/>
                </a:solidFill>
                <a:latin typeface="Courier New"/>
                <a:cs typeface="Courier New"/>
              </a:rPr>
              <a:t>SP2-</a:t>
            </a:r>
            <a:r>
              <a:rPr sz="1800" b="1" dirty="0">
                <a:solidFill>
                  <a:srgbClr val="FF3300"/>
                </a:solidFill>
                <a:latin typeface="Courier New"/>
                <a:cs typeface="Courier New"/>
              </a:rPr>
              <a:t>0135:</a:t>
            </a:r>
            <a:r>
              <a:rPr sz="1800" b="1" spc="-125" dirty="0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F3300"/>
                </a:solidFill>
                <a:latin typeface="Courier New"/>
                <a:cs typeface="Courier New"/>
              </a:rPr>
              <a:t>symbol</a:t>
            </a:r>
            <a:r>
              <a:rPr sz="1800" b="1" spc="-110" dirty="0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F3300"/>
                </a:solidFill>
                <a:latin typeface="Courier New"/>
                <a:cs typeface="Courier New"/>
              </a:rPr>
              <a:t>job_title</a:t>
            </a:r>
            <a:r>
              <a:rPr sz="1800" b="1" spc="-100" dirty="0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F3300"/>
                </a:solidFill>
                <a:latin typeface="Courier New"/>
                <a:cs typeface="Courier New"/>
              </a:rPr>
              <a:t>is</a:t>
            </a:r>
            <a:r>
              <a:rPr sz="1800" b="1" spc="-130" dirty="0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3300"/>
                </a:solidFill>
                <a:latin typeface="Courier New"/>
                <a:cs typeface="Courier New"/>
              </a:rPr>
              <a:t>UNDEFINED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41247" y="3886200"/>
            <a:ext cx="7279005" cy="941705"/>
            <a:chOff x="841247" y="3886200"/>
            <a:chExt cx="7279005" cy="941705"/>
          </a:xfrm>
        </p:grpSpPr>
        <p:sp>
          <p:nvSpPr>
            <p:cNvPr id="4" name="object 4"/>
            <p:cNvSpPr/>
            <p:nvPr/>
          </p:nvSpPr>
          <p:spPr>
            <a:xfrm>
              <a:off x="853439" y="3898391"/>
              <a:ext cx="7254240" cy="917575"/>
            </a:xfrm>
            <a:custGeom>
              <a:avLst/>
              <a:gdLst/>
              <a:ahLst/>
              <a:cxnLst/>
              <a:rect l="l" t="t" r="r" b="b"/>
              <a:pathLst>
                <a:path w="7254240" h="917575">
                  <a:moveTo>
                    <a:pt x="7254240" y="0"/>
                  </a:moveTo>
                  <a:lnTo>
                    <a:pt x="0" y="0"/>
                  </a:lnTo>
                  <a:lnTo>
                    <a:pt x="0" y="917321"/>
                  </a:lnTo>
                  <a:lnTo>
                    <a:pt x="7254240" y="917321"/>
                  </a:lnTo>
                  <a:lnTo>
                    <a:pt x="725424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3439" y="3898391"/>
              <a:ext cx="7254240" cy="917575"/>
            </a:xfrm>
            <a:custGeom>
              <a:avLst/>
              <a:gdLst/>
              <a:ahLst/>
              <a:cxnLst/>
              <a:rect l="l" t="t" r="r" b="b"/>
              <a:pathLst>
                <a:path w="7254240" h="917575">
                  <a:moveTo>
                    <a:pt x="0" y="917321"/>
                  </a:moveTo>
                  <a:lnTo>
                    <a:pt x="7254240" y="917321"/>
                  </a:lnTo>
                  <a:lnTo>
                    <a:pt x="7254240" y="0"/>
                  </a:lnTo>
                  <a:lnTo>
                    <a:pt x="0" y="0"/>
                  </a:lnTo>
                  <a:lnTo>
                    <a:pt x="0" y="91732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770376" y="4437888"/>
            <a:ext cx="1835150" cy="314325"/>
          </a:xfrm>
          <a:prstGeom prst="rect">
            <a:avLst/>
          </a:prstGeom>
          <a:solidFill>
            <a:srgbClr val="FFFFCC"/>
          </a:solidFill>
          <a:ln w="18288">
            <a:solidFill>
              <a:srgbClr val="FF3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ts val="1914"/>
              </a:lnSpc>
            </a:pPr>
            <a:r>
              <a:rPr sz="1800" b="1" spc="-10" dirty="0">
                <a:latin typeface="Courier New"/>
                <a:cs typeface="Courier New"/>
              </a:rPr>
              <a:t>&amp;employee_num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3439" y="3898391"/>
            <a:ext cx="7254240" cy="917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9375">
              <a:lnSpc>
                <a:spcPts val="1814"/>
              </a:lnSpc>
            </a:pPr>
            <a:r>
              <a:rPr sz="1800" b="1" dirty="0">
                <a:latin typeface="Courier New"/>
                <a:cs typeface="Courier New"/>
              </a:rPr>
              <a:t>SELECT</a:t>
            </a:r>
            <a:r>
              <a:rPr sz="1800" b="1" spc="-14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employee_id,</a:t>
            </a:r>
            <a:r>
              <a:rPr sz="1800" b="1" spc="-1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last_name,</a:t>
            </a:r>
            <a:r>
              <a:rPr sz="1800" b="1" spc="-1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salary,</a:t>
            </a:r>
            <a:r>
              <a:rPr sz="1800" b="1" spc="-204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department_id</a:t>
            </a:r>
            <a:endParaRPr sz="1800">
              <a:latin typeface="Courier New"/>
              <a:cs typeface="Courier New"/>
            </a:endParaRPr>
          </a:p>
          <a:p>
            <a:pPr marL="79375">
              <a:lnSpc>
                <a:spcPct val="100000"/>
              </a:lnSpc>
              <a:tabLst>
                <a:tab pos="1033780" algn="l"/>
              </a:tabLst>
            </a:pPr>
            <a:r>
              <a:rPr sz="1800" b="1" spc="-20" dirty="0">
                <a:latin typeface="Courier New"/>
                <a:cs typeface="Courier New"/>
              </a:rPr>
              <a:t>FROM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employees</a:t>
            </a:r>
            <a:endParaRPr sz="1800">
              <a:latin typeface="Courier New"/>
              <a:cs typeface="Courier New"/>
            </a:endParaRPr>
          </a:p>
          <a:p>
            <a:pPr marL="79375">
              <a:lnSpc>
                <a:spcPct val="100000"/>
              </a:lnSpc>
              <a:tabLst>
                <a:tab pos="1033780" algn="l"/>
                <a:tab pos="4859655" algn="l"/>
              </a:tabLst>
            </a:pPr>
            <a:r>
              <a:rPr sz="1800" b="1" spc="-10" dirty="0">
                <a:latin typeface="Courier New"/>
                <a:cs typeface="Courier New"/>
              </a:rPr>
              <a:t>WHERE</a:t>
            </a:r>
            <a:r>
              <a:rPr sz="1800" b="1" dirty="0">
                <a:latin typeface="Courier New"/>
                <a:cs typeface="Courier New"/>
              </a:rPr>
              <a:t>	employee_id</a:t>
            </a:r>
            <a:r>
              <a:rPr sz="1800" b="1" spc="-155" dirty="0">
                <a:latin typeface="Courier New"/>
                <a:cs typeface="Courier New"/>
              </a:rPr>
              <a:t> </a:t>
            </a:r>
            <a:r>
              <a:rPr sz="1800" b="1" spc="-50" dirty="0">
                <a:latin typeface="Courier New"/>
                <a:cs typeface="Courier New"/>
              </a:rPr>
              <a:t>=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5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8361" rIns="0" bIns="0" rtlCol="0">
            <a:spAutoFit/>
          </a:bodyPr>
          <a:lstStyle/>
          <a:p>
            <a:pPr marL="56515" algn="ctr">
              <a:lnSpc>
                <a:spcPct val="100000"/>
              </a:lnSpc>
              <a:spcBef>
                <a:spcPts val="110"/>
              </a:spcBef>
            </a:pPr>
            <a:r>
              <a:rPr dirty="0"/>
              <a:t>Using</a:t>
            </a:r>
            <a:r>
              <a:rPr spc="-2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spc="-10" dirty="0">
                <a:latin typeface="Courier New"/>
                <a:cs typeface="Courier New"/>
              </a:rPr>
              <a:t>DEFINE</a:t>
            </a:r>
            <a:r>
              <a:rPr spc="-1075" dirty="0">
                <a:latin typeface="Courier New"/>
                <a:cs typeface="Courier New"/>
              </a:rPr>
              <a:t> </a:t>
            </a:r>
            <a:r>
              <a:rPr dirty="0"/>
              <a:t>Command</a:t>
            </a:r>
            <a:r>
              <a:rPr spc="-5" dirty="0"/>
              <a:t> </a:t>
            </a:r>
            <a:r>
              <a:rPr spc="-20" dirty="0"/>
              <a:t>with</a:t>
            </a:r>
          </a:p>
          <a:p>
            <a:pPr marL="56515" algn="ctr">
              <a:lnSpc>
                <a:spcPct val="100000"/>
              </a:lnSpc>
            </a:pPr>
            <a:r>
              <a:rPr dirty="0">
                <a:latin typeface="Courier New"/>
                <a:cs typeface="Courier New"/>
              </a:rPr>
              <a:t>&amp;</a:t>
            </a:r>
            <a:r>
              <a:rPr spc="-925" dirty="0">
                <a:latin typeface="Courier New"/>
                <a:cs typeface="Courier New"/>
              </a:rPr>
              <a:t> </a:t>
            </a:r>
            <a:r>
              <a:rPr dirty="0"/>
              <a:t>Substitution</a:t>
            </a:r>
            <a:r>
              <a:rPr spc="-125" dirty="0"/>
              <a:t> </a:t>
            </a:r>
            <a:r>
              <a:rPr spc="-10" dirty="0"/>
              <a:t>Variable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841247" y="2520695"/>
            <a:ext cx="7229475" cy="414655"/>
            <a:chOff x="841247" y="2520695"/>
            <a:chExt cx="7229475" cy="414655"/>
          </a:xfrm>
        </p:grpSpPr>
        <p:sp>
          <p:nvSpPr>
            <p:cNvPr id="10" name="object 10"/>
            <p:cNvSpPr/>
            <p:nvPr/>
          </p:nvSpPr>
          <p:spPr>
            <a:xfrm>
              <a:off x="853439" y="2532887"/>
              <a:ext cx="7205345" cy="389890"/>
            </a:xfrm>
            <a:custGeom>
              <a:avLst/>
              <a:gdLst/>
              <a:ahLst/>
              <a:cxnLst/>
              <a:rect l="l" t="t" r="r" b="b"/>
              <a:pathLst>
                <a:path w="7205345" h="389889">
                  <a:moveTo>
                    <a:pt x="7204964" y="0"/>
                  </a:moveTo>
                  <a:lnTo>
                    <a:pt x="0" y="0"/>
                  </a:lnTo>
                  <a:lnTo>
                    <a:pt x="0" y="389763"/>
                  </a:lnTo>
                  <a:lnTo>
                    <a:pt x="7204964" y="389763"/>
                  </a:lnTo>
                  <a:lnTo>
                    <a:pt x="7204964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3439" y="2532887"/>
              <a:ext cx="7205345" cy="389890"/>
            </a:xfrm>
            <a:custGeom>
              <a:avLst/>
              <a:gdLst/>
              <a:ahLst/>
              <a:cxnLst/>
              <a:rect l="l" t="t" r="r" b="b"/>
              <a:pathLst>
                <a:path w="7205345" h="389889">
                  <a:moveTo>
                    <a:pt x="0" y="389763"/>
                  </a:moveTo>
                  <a:lnTo>
                    <a:pt x="7204964" y="389763"/>
                  </a:lnTo>
                  <a:lnTo>
                    <a:pt x="7204964" y="0"/>
                  </a:lnTo>
                  <a:lnTo>
                    <a:pt x="0" y="0"/>
                  </a:lnTo>
                  <a:lnTo>
                    <a:pt x="0" y="389763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47724" y="1775916"/>
            <a:ext cx="7019925" cy="733425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417830" indent="-405130">
              <a:lnSpc>
                <a:spcPct val="100000"/>
              </a:lnSpc>
              <a:spcBef>
                <a:spcPts val="244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substitution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variable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DEFINE</a:t>
            </a:r>
            <a:endParaRPr sz="2200">
              <a:latin typeface="Courier New"/>
              <a:cs typeface="Courier New"/>
            </a:endParaRPr>
          </a:p>
          <a:p>
            <a:pPr marL="417830">
              <a:lnSpc>
                <a:spcPct val="100000"/>
              </a:lnSpc>
              <a:spcBef>
                <a:spcPts val="145"/>
              </a:spcBef>
            </a:pP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command.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3439" y="2532888"/>
            <a:ext cx="7205345" cy="389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200">
              <a:lnSpc>
                <a:spcPts val="2030"/>
              </a:lnSpc>
            </a:pPr>
            <a:r>
              <a:rPr sz="1800" b="1" dirty="0">
                <a:latin typeface="Courier New"/>
                <a:cs typeface="Courier New"/>
              </a:rPr>
              <a:t>DEFINE</a:t>
            </a:r>
            <a:r>
              <a:rPr sz="1800" b="1" spc="-9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employee_num</a:t>
            </a:r>
            <a:r>
              <a:rPr sz="1800" b="1" spc="-9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135" dirty="0">
                <a:latin typeface="Courier New"/>
                <a:cs typeface="Courier New"/>
              </a:rPr>
              <a:t> </a:t>
            </a:r>
            <a:r>
              <a:rPr sz="1800" b="1" spc="-25" dirty="0">
                <a:latin typeface="Courier New"/>
                <a:cs typeface="Courier New"/>
              </a:rPr>
              <a:t>200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47724" y="2979547"/>
            <a:ext cx="6856095" cy="7156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7830" indent="-405130">
              <a:lnSpc>
                <a:spcPct val="100000"/>
              </a:lnSpc>
              <a:spcBef>
                <a:spcPts val="10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variable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prefixed</a:t>
            </a:r>
            <a:r>
              <a:rPr sz="22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ampersand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&amp;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ct val="100000"/>
              </a:lnSpc>
              <a:spcBef>
                <a:spcPts val="145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substitute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r>
              <a:rPr sz="2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SQL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statement.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3439" y="5148071"/>
            <a:ext cx="7229856" cy="521207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74585" y="2642425"/>
            <a:ext cx="7529195" cy="993775"/>
            <a:chOff x="874585" y="2642425"/>
            <a:chExt cx="7529195" cy="993775"/>
          </a:xfrm>
        </p:grpSpPr>
        <p:sp>
          <p:nvSpPr>
            <p:cNvPr id="4" name="object 4"/>
            <p:cNvSpPr/>
            <p:nvPr/>
          </p:nvSpPr>
          <p:spPr>
            <a:xfrm>
              <a:off x="886967" y="2654808"/>
              <a:ext cx="7504430" cy="969010"/>
            </a:xfrm>
            <a:custGeom>
              <a:avLst/>
              <a:gdLst/>
              <a:ahLst/>
              <a:cxnLst/>
              <a:rect l="l" t="t" r="r" b="b"/>
              <a:pathLst>
                <a:path w="7504430" h="969010">
                  <a:moveTo>
                    <a:pt x="7503922" y="0"/>
                  </a:moveTo>
                  <a:lnTo>
                    <a:pt x="0" y="0"/>
                  </a:lnTo>
                  <a:lnTo>
                    <a:pt x="0" y="968882"/>
                  </a:lnTo>
                  <a:lnTo>
                    <a:pt x="7503922" y="968882"/>
                  </a:lnTo>
                  <a:lnTo>
                    <a:pt x="7503922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86967" y="2654808"/>
              <a:ext cx="7504430" cy="969010"/>
            </a:xfrm>
            <a:custGeom>
              <a:avLst/>
              <a:gdLst/>
              <a:ahLst/>
              <a:cxnLst/>
              <a:rect l="l" t="t" r="r" b="b"/>
              <a:pathLst>
                <a:path w="7504430" h="969010">
                  <a:moveTo>
                    <a:pt x="0" y="968882"/>
                  </a:moveTo>
                  <a:lnTo>
                    <a:pt x="7503922" y="968882"/>
                  </a:lnTo>
                  <a:lnTo>
                    <a:pt x="7503922" y="0"/>
                  </a:lnTo>
                  <a:lnTo>
                    <a:pt x="0" y="0"/>
                  </a:lnTo>
                  <a:lnTo>
                    <a:pt x="0" y="968882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78712" y="2628138"/>
            <a:ext cx="833119" cy="5772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R="5080">
              <a:lnSpc>
                <a:spcPct val="101099"/>
              </a:lnSpc>
              <a:spcBef>
                <a:spcPts val="75"/>
              </a:spcBef>
            </a:pPr>
            <a:r>
              <a:rPr sz="1800" b="1" spc="-10" dirty="0">
                <a:latin typeface="Courier New"/>
                <a:cs typeface="Courier New"/>
              </a:rPr>
              <a:t>SELECT </a:t>
            </a:r>
            <a:r>
              <a:rPr sz="1800" b="1" spc="-20" dirty="0">
                <a:latin typeface="Courier New"/>
                <a:cs typeface="Courier New"/>
              </a:rPr>
              <a:t>FROM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07386" y="2628138"/>
            <a:ext cx="6120130" cy="5772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R="5080">
              <a:lnSpc>
                <a:spcPct val="101099"/>
              </a:lnSpc>
              <a:spcBef>
                <a:spcPts val="75"/>
              </a:spcBef>
            </a:pPr>
            <a:r>
              <a:rPr sz="1800" b="1" dirty="0">
                <a:latin typeface="Courier New"/>
                <a:cs typeface="Courier New"/>
              </a:rPr>
              <a:t>employee_id,</a:t>
            </a:r>
            <a:r>
              <a:rPr sz="1800" b="1" spc="-15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last_name,</a:t>
            </a:r>
            <a:r>
              <a:rPr sz="1800" b="1" spc="-13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job_id,</a:t>
            </a:r>
            <a:r>
              <a:rPr sz="1800" b="1" spc="-22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&amp;&amp;column_name employees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8712" y="3180079"/>
            <a:ext cx="2985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ORDER</a:t>
            </a:r>
            <a:r>
              <a:rPr sz="1800" b="1" spc="-7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BY</a:t>
            </a:r>
            <a:r>
              <a:rPr sz="1800" b="1" spc="-14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&amp;column_name;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7524" y="1473454"/>
            <a:ext cx="6929755" cy="104838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45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double-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ampersand (</a:t>
            </a: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&amp;&amp;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2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want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reuse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variable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without</a:t>
            </a:r>
            <a:r>
              <a:rPr sz="22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prompting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each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time.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70176" y="3230879"/>
            <a:ext cx="1679575" cy="313690"/>
          </a:xfrm>
          <a:custGeom>
            <a:avLst/>
            <a:gdLst/>
            <a:ahLst/>
            <a:cxnLst/>
            <a:rect l="l" t="t" r="r" b="b"/>
            <a:pathLst>
              <a:path w="1679575" h="313689">
                <a:moveTo>
                  <a:pt x="0" y="313563"/>
                </a:moveTo>
                <a:lnTo>
                  <a:pt x="1679321" y="313563"/>
                </a:lnTo>
                <a:lnTo>
                  <a:pt x="1679321" y="0"/>
                </a:lnTo>
                <a:lnTo>
                  <a:pt x="0" y="0"/>
                </a:lnTo>
                <a:lnTo>
                  <a:pt x="0" y="313563"/>
                </a:lnTo>
                <a:close/>
              </a:path>
            </a:pathLst>
          </a:custGeom>
          <a:ln w="18288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896111" y="3803903"/>
            <a:ext cx="7571105" cy="1176655"/>
            <a:chOff x="896111" y="3803903"/>
            <a:chExt cx="7571105" cy="1176655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0495" y="3828287"/>
              <a:ext cx="7519416" cy="112471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908303" y="3816095"/>
              <a:ext cx="7546975" cy="1151890"/>
            </a:xfrm>
            <a:custGeom>
              <a:avLst/>
              <a:gdLst/>
              <a:ahLst/>
              <a:cxnLst/>
              <a:rect l="l" t="t" r="r" b="b"/>
              <a:pathLst>
                <a:path w="7546975" h="1151889">
                  <a:moveTo>
                    <a:pt x="0" y="1151762"/>
                  </a:moveTo>
                  <a:lnTo>
                    <a:pt x="7546721" y="1151762"/>
                  </a:lnTo>
                  <a:lnTo>
                    <a:pt x="7546721" y="0"/>
                  </a:lnTo>
                  <a:lnTo>
                    <a:pt x="0" y="0"/>
                  </a:lnTo>
                  <a:lnTo>
                    <a:pt x="0" y="1151762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83107" y="5591657"/>
            <a:ext cx="3308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6967" y="5129784"/>
            <a:ext cx="7476744" cy="66751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86967" y="5955791"/>
            <a:ext cx="7485888" cy="246888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6649" rIns="0" bIns="0" rtlCol="0">
            <a:spAutoFit/>
          </a:bodyPr>
          <a:lstStyle/>
          <a:p>
            <a:pPr marL="753110">
              <a:lnSpc>
                <a:spcPct val="100000"/>
              </a:lnSpc>
              <a:spcBef>
                <a:spcPts val="110"/>
              </a:spcBef>
            </a:pPr>
            <a:r>
              <a:rPr dirty="0"/>
              <a:t>Using</a:t>
            </a:r>
            <a:r>
              <a:rPr spc="-50" dirty="0"/>
              <a:t> </a:t>
            </a:r>
            <a:r>
              <a:rPr dirty="0"/>
              <a:t>the </a:t>
            </a:r>
            <a:r>
              <a:rPr spc="-10" dirty="0">
                <a:latin typeface="Courier New"/>
                <a:cs typeface="Courier New"/>
              </a:rPr>
              <a:t>&amp;&amp;</a:t>
            </a:r>
            <a:r>
              <a:rPr spc="-944" dirty="0">
                <a:latin typeface="Courier New"/>
                <a:cs typeface="Courier New"/>
              </a:rPr>
              <a:t> </a:t>
            </a:r>
            <a:r>
              <a:rPr dirty="0"/>
              <a:t>Substitution</a:t>
            </a:r>
            <a:r>
              <a:rPr spc="-90" dirty="0"/>
              <a:t> </a:t>
            </a:r>
            <a:r>
              <a:rPr spc="-10" dirty="0"/>
              <a:t>Variable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71342" y="539572"/>
            <a:ext cx="318452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591310" algn="l"/>
              </a:tabLst>
            </a:pPr>
            <a:r>
              <a:rPr spc="-10" dirty="0"/>
              <a:t>Practice</a:t>
            </a:r>
            <a:r>
              <a:rPr dirty="0"/>
              <a:t>	</a:t>
            </a:r>
            <a:r>
              <a:rPr spc="-10" dirty="0"/>
              <a:t>Overview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3211" y="1791734"/>
            <a:ext cx="6386195" cy="158940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practice</a:t>
            </a:r>
            <a:r>
              <a:rPr sz="22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covers</a:t>
            </a:r>
            <a:r>
              <a:rPr sz="2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following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topics: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ts val="2570"/>
              </a:lnSpc>
              <a:spcBef>
                <a:spcPts val="86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Creating</a:t>
            </a:r>
            <a:r>
              <a:rPr sz="22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query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 display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r>
              <a:rPr sz="2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57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substitution</a:t>
            </a:r>
            <a:r>
              <a:rPr sz="22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variables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70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Starting</a:t>
            </a:r>
            <a:r>
              <a:rPr sz="22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command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containing</a:t>
            </a:r>
            <a:r>
              <a:rPr sz="2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variables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29839" y="2677109"/>
            <a:ext cx="308165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Manipulating</a:t>
            </a:r>
            <a:r>
              <a:rPr spc="-175" dirty="0"/>
              <a:t> </a:t>
            </a:r>
            <a:r>
              <a:rPr spc="-20" dirty="0"/>
              <a:t>Data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631190">
              <a:lnSpc>
                <a:spcPct val="100000"/>
              </a:lnSpc>
              <a:spcBef>
                <a:spcPts val="110"/>
              </a:spcBef>
            </a:pPr>
            <a:r>
              <a:rPr dirty="0"/>
              <a:t>Joining</a:t>
            </a:r>
            <a:r>
              <a:rPr spc="-80" dirty="0"/>
              <a:t> </a:t>
            </a:r>
            <a:r>
              <a:rPr dirty="0"/>
              <a:t>Tables</a:t>
            </a:r>
            <a:r>
              <a:rPr spc="-60" dirty="0"/>
              <a:t> </a:t>
            </a:r>
            <a:r>
              <a:rPr dirty="0"/>
              <a:t>Using</a:t>
            </a:r>
            <a:r>
              <a:rPr spc="-70" dirty="0"/>
              <a:t> </a:t>
            </a:r>
            <a:r>
              <a:rPr dirty="0"/>
              <a:t>Oracle</a:t>
            </a:r>
            <a:r>
              <a:rPr spc="-75" dirty="0"/>
              <a:t> </a:t>
            </a:r>
            <a:r>
              <a:rPr spc="-10" dirty="0"/>
              <a:t>Syntax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3211" y="1817319"/>
            <a:ext cx="6701790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join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query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than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22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table.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211" y="3470106"/>
            <a:ext cx="7069455" cy="152146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416559" indent="-403860" algn="just">
              <a:lnSpc>
                <a:spcPct val="100000"/>
              </a:lnSpc>
              <a:spcBef>
                <a:spcPts val="49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6559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Write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join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condition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WHERE</a:t>
            </a:r>
            <a:r>
              <a:rPr sz="2200" b="1" spc="-6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clause.</a:t>
            </a:r>
            <a:endParaRPr sz="2200">
              <a:latin typeface="Arial"/>
              <a:cs typeface="Arial"/>
            </a:endParaRPr>
          </a:p>
          <a:p>
            <a:pPr marL="415925" marR="5080" indent="-403860" algn="just">
              <a:lnSpc>
                <a:spcPts val="2500"/>
              </a:lnSpc>
              <a:spcBef>
                <a:spcPts val="131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Prefix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name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name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when 	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same</a:t>
            </a:r>
            <a:r>
              <a:rPr sz="22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r>
              <a:rPr sz="22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name</a:t>
            </a:r>
            <a:r>
              <a:rPr sz="22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appears</a:t>
            </a:r>
            <a:r>
              <a:rPr sz="22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r>
              <a:rPr sz="2200" b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than</a:t>
            </a:r>
            <a:r>
              <a:rPr sz="2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one 	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table.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18032" y="2231135"/>
            <a:ext cx="7120255" cy="1216025"/>
            <a:chOff x="1018032" y="2231135"/>
            <a:chExt cx="7120255" cy="1216025"/>
          </a:xfrm>
        </p:grpSpPr>
        <p:sp>
          <p:nvSpPr>
            <p:cNvPr id="7" name="object 7"/>
            <p:cNvSpPr/>
            <p:nvPr/>
          </p:nvSpPr>
          <p:spPr>
            <a:xfrm>
              <a:off x="1030224" y="2243327"/>
              <a:ext cx="7095490" cy="1191895"/>
            </a:xfrm>
            <a:custGeom>
              <a:avLst/>
              <a:gdLst/>
              <a:ahLst/>
              <a:cxnLst/>
              <a:rect l="l" t="t" r="r" b="b"/>
              <a:pathLst>
                <a:path w="7095490" h="1191895">
                  <a:moveTo>
                    <a:pt x="7095363" y="0"/>
                  </a:moveTo>
                  <a:lnTo>
                    <a:pt x="0" y="0"/>
                  </a:lnTo>
                  <a:lnTo>
                    <a:pt x="0" y="1191640"/>
                  </a:lnTo>
                  <a:lnTo>
                    <a:pt x="7095363" y="1191640"/>
                  </a:lnTo>
                  <a:lnTo>
                    <a:pt x="7095363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30224" y="2243327"/>
              <a:ext cx="7095490" cy="1191895"/>
            </a:xfrm>
            <a:custGeom>
              <a:avLst/>
              <a:gdLst/>
              <a:ahLst/>
              <a:cxnLst/>
              <a:rect l="l" t="t" r="r" b="b"/>
              <a:pathLst>
                <a:path w="7095490" h="1191895">
                  <a:moveTo>
                    <a:pt x="0" y="1191640"/>
                  </a:moveTo>
                  <a:lnTo>
                    <a:pt x="7095363" y="1191640"/>
                  </a:lnTo>
                  <a:lnTo>
                    <a:pt x="7095363" y="0"/>
                  </a:lnTo>
                  <a:lnTo>
                    <a:pt x="0" y="0"/>
                  </a:lnTo>
                  <a:lnTo>
                    <a:pt x="0" y="1191640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21460" y="2359914"/>
            <a:ext cx="845819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SELECT </a:t>
            </a:r>
            <a:r>
              <a:rPr sz="1800" b="1" spc="-20" dirty="0">
                <a:latin typeface="Courier New"/>
                <a:cs typeface="Courier New"/>
              </a:rPr>
              <a:t>FROM </a:t>
            </a:r>
            <a:r>
              <a:rPr sz="1800" b="1" spc="-10" dirty="0">
                <a:latin typeface="Courier New"/>
                <a:cs typeface="Courier New"/>
              </a:rPr>
              <a:t>WHERE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322957" y="2359914"/>
            <a:ext cx="43554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38480">
              <a:lnSpc>
                <a:spcPct val="100000"/>
              </a:lnSpc>
              <a:spcBef>
                <a:spcPts val="100"/>
              </a:spcBef>
            </a:pPr>
            <a:r>
              <a:rPr sz="1800" b="1" i="1" spc="-10" dirty="0">
                <a:latin typeface="Courier New"/>
                <a:cs typeface="Courier New"/>
              </a:rPr>
              <a:t>table1.column,</a:t>
            </a:r>
            <a:r>
              <a:rPr sz="1800" b="1" i="1" spc="-145" dirty="0">
                <a:latin typeface="Courier New"/>
                <a:cs typeface="Courier New"/>
              </a:rPr>
              <a:t> </a:t>
            </a:r>
            <a:r>
              <a:rPr sz="1800" b="1" i="1" spc="-10" dirty="0">
                <a:latin typeface="Courier New"/>
                <a:cs typeface="Courier New"/>
              </a:rPr>
              <a:t>table2.column </a:t>
            </a:r>
            <a:r>
              <a:rPr sz="1800" b="1" i="1" dirty="0">
                <a:latin typeface="Courier New"/>
                <a:cs typeface="Courier New"/>
              </a:rPr>
              <a:t>table1,</a:t>
            </a:r>
            <a:r>
              <a:rPr sz="1800" b="1" i="1" spc="-95" dirty="0">
                <a:latin typeface="Courier New"/>
                <a:cs typeface="Courier New"/>
              </a:rPr>
              <a:t> </a:t>
            </a:r>
            <a:r>
              <a:rPr sz="1800" b="1" i="1" spc="-10" dirty="0">
                <a:latin typeface="Courier New"/>
                <a:cs typeface="Courier New"/>
              </a:rPr>
              <a:t>table2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i="1" dirty="0">
                <a:latin typeface="Courier New"/>
                <a:cs typeface="Courier New"/>
              </a:rPr>
              <a:t>table1.column1</a:t>
            </a:r>
            <a:r>
              <a:rPr sz="1800" b="1" i="1" spc="-10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220" dirty="0">
                <a:latin typeface="Courier New"/>
                <a:cs typeface="Courier New"/>
              </a:rPr>
              <a:t> </a:t>
            </a:r>
            <a:r>
              <a:rPr sz="1800" b="1" i="1" spc="-10" dirty="0">
                <a:latin typeface="Courier New"/>
                <a:cs typeface="Courier New"/>
              </a:rPr>
              <a:t>table2.column2;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2756535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Objectives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9236" y="1823415"/>
            <a:ext cx="6813550" cy="33235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After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completing</a:t>
            </a:r>
            <a:r>
              <a:rPr sz="22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lesson,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should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able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following: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69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Describe</a:t>
            </a:r>
            <a:r>
              <a:rPr sz="22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DML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statement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819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Insert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rows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into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79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Update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rows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79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Delete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rows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819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Merge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rows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79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transactions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235075">
              <a:lnSpc>
                <a:spcPct val="100000"/>
              </a:lnSpc>
              <a:spcBef>
                <a:spcPts val="110"/>
              </a:spcBef>
            </a:pPr>
            <a:r>
              <a:rPr dirty="0"/>
              <a:t>Data</a:t>
            </a:r>
            <a:r>
              <a:rPr spc="-70" dirty="0"/>
              <a:t> </a:t>
            </a:r>
            <a:r>
              <a:rPr dirty="0"/>
              <a:t>Manipulation</a:t>
            </a:r>
            <a:r>
              <a:rPr spc="-155" dirty="0"/>
              <a:t> </a:t>
            </a:r>
            <a:r>
              <a:rPr spc="-10" dirty="0"/>
              <a:t>Language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41019" y="1745306"/>
            <a:ext cx="6404610" cy="240728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417830" indent="-405130">
              <a:lnSpc>
                <a:spcPct val="100000"/>
              </a:lnSpc>
              <a:spcBef>
                <a:spcPts val="894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DML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statement</a:t>
            </a:r>
            <a:r>
              <a:rPr sz="22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executed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you:</a:t>
            </a:r>
            <a:endParaRPr sz="2200">
              <a:latin typeface="Arial"/>
              <a:cs typeface="Arial"/>
            </a:endParaRPr>
          </a:p>
          <a:p>
            <a:pPr marL="932815" lvl="1" indent="-401955">
              <a:lnSpc>
                <a:spcPct val="100000"/>
              </a:lnSpc>
              <a:spcBef>
                <a:spcPts val="705"/>
              </a:spcBef>
              <a:buClr>
                <a:srgbClr val="FF3300"/>
              </a:buClr>
              <a:buFont typeface="Arial"/>
              <a:buChar char="–"/>
              <a:tabLst>
                <a:tab pos="932815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Add</a:t>
            </a:r>
            <a:r>
              <a:rPr sz="20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rows</a:t>
            </a:r>
            <a:r>
              <a:rPr sz="20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endParaRPr sz="2000">
              <a:latin typeface="Arial"/>
              <a:cs typeface="Arial"/>
            </a:endParaRPr>
          </a:p>
          <a:p>
            <a:pPr marL="932815" lvl="1" indent="-401955">
              <a:lnSpc>
                <a:spcPct val="100000"/>
              </a:lnSpc>
              <a:spcBef>
                <a:spcPts val="695"/>
              </a:spcBef>
              <a:buClr>
                <a:srgbClr val="FF3300"/>
              </a:buClr>
              <a:buFont typeface="Arial"/>
              <a:buChar char="–"/>
              <a:tabLst>
                <a:tab pos="932815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Modify</a:t>
            </a:r>
            <a:r>
              <a:rPr sz="20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existing</a:t>
            </a: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rows</a:t>
            </a: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endParaRPr sz="2000">
              <a:latin typeface="Arial"/>
              <a:cs typeface="Arial"/>
            </a:endParaRPr>
          </a:p>
          <a:p>
            <a:pPr marL="932815" lvl="1" indent="-401955">
              <a:lnSpc>
                <a:spcPct val="100000"/>
              </a:lnSpc>
              <a:spcBef>
                <a:spcPts val="720"/>
              </a:spcBef>
              <a:buClr>
                <a:srgbClr val="FF3300"/>
              </a:buClr>
              <a:buFont typeface="Arial"/>
              <a:buChar char="–"/>
              <a:tabLst>
                <a:tab pos="932815" algn="l"/>
              </a:tabLst>
            </a:pP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Remove</a:t>
            </a: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existing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rows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endParaRPr sz="2000">
              <a:latin typeface="Arial"/>
              <a:cs typeface="Arial"/>
            </a:endParaRPr>
          </a:p>
          <a:p>
            <a:pPr marL="417830" indent="-405130">
              <a:lnSpc>
                <a:spcPts val="2580"/>
              </a:lnSpc>
              <a:spcBef>
                <a:spcPts val="83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FFFFFF"/>
                </a:solidFill>
                <a:latin typeface="Arial"/>
                <a:cs typeface="Arial"/>
              </a:rPr>
              <a:t>transaction</a:t>
            </a:r>
            <a:r>
              <a:rPr sz="2200" b="1" i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consists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DML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58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statements</a:t>
            </a:r>
            <a:r>
              <a:rPr sz="22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form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logical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unit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b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work.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941064"/>
            <a:ext cx="9144000" cy="2621280"/>
            <a:chOff x="0" y="3941064"/>
            <a:chExt cx="9144000" cy="26212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288024"/>
              <a:ext cx="9144000" cy="27432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24200" y="3941064"/>
              <a:ext cx="4764024" cy="199948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21151" y="5983224"/>
              <a:ext cx="4757928" cy="26517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72385" y="539572"/>
            <a:ext cx="497649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Adding</a:t>
            </a:r>
            <a:r>
              <a:rPr spc="10" dirty="0"/>
              <a:t> </a:t>
            </a:r>
            <a:r>
              <a:rPr dirty="0"/>
              <a:t>a</a:t>
            </a:r>
            <a:r>
              <a:rPr spc="-40" dirty="0"/>
              <a:t> </a:t>
            </a:r>
            <a:r>
              <a:rPr dirty="0"/>
              <a:t>New</a:t>
            </a:r>
            <a:r>
              <a:rPr spc="-50" dirty="0"/>
              <a:t> </a:t>
            </a:r>
            <a:r>
              <a:rPr dirty="0"/>
              <a:t>Row</a:t>
            </a:r>
            <a:r>
              <a:rPr spc="-40" dirty="0"/>
              <a:t> </a:t>
            </a:r>
            <a:r>
              <a:rPr dirty="0"/>
              <a:t>to</a:t>
            </a:r>
            <a:r>
              <a:rPr spc="-45" dirty="0"/>
              <a:t> </a:t>
            </a:r>
            <a:r>
              <a:rPr dirty="0"/>
              <a:t>a</a:t>
            </a:r>
            <a:r>
              <a:rPr spc="-40" dirty="0"/>
              <a:t> </a:t>
            </a:r>
            <a:r>
              <a:rPr spc="-10" dirty="0"/>
              <a:t>Table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99643" y="1476832"/>
            <a:ext cx="169672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solidFill>
                  <a:srgbClr val="FFFFFF"/>
                </a:solidFill>
                <a:latin typeface="Courier New"/>
                <a:cs typeface="Courier New"/>
              </a:rPr>
              <a:t>DEPARTMENTS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41691" y="1230249"/>
            <a:ext cx="546100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160"/>
              </a:lnSpc>
              <a:spcBef>
                <a:spcPts val="90"/>
              </a:spcBef>
            </a:pP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row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78195" y="2003298"/>
            <a:ext cx="2249805" cy="107315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 algn="ctr">
              <a:lnSpc>
                <a:spcPct val="77000"/>
              </a:lnSpc>
              <a:spcBef>
                <a:spcPts val="64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…insert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row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into</a:t>
            </a: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b="1" spc="-10" dirty="0">
                <a:solidFill>
                  <a:srgbClr val="FFFFFF"/>
                </a:solidFill>
                <a:latin typeface="Courier New"/>
                <a:cs typeface="Courier New"/>
              </a:rPr>
              <a:t>DEPARMENTS</a:t>
            </a:r>
            <a:endParaRPr sz="2000">
              <a:latin typeface="Courier New"/>
              <a:cs typeface="Courier New"/>
            </a:endParaRPr>
          </a:p>
          <a:p>
            <a:pPr algn="ctr">
              <a:lnSpc>
                <a:spcPts val="2160"/>
              </a:lnSpc>
              <a:spcBef>
                <a:spcPts val="5"/>
              </a:spcBef>
            </a:pP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table…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248400" y="3209544"/>
            <a:ext cx="1457325" cy="624840"/>
            <a:chOff x="6248400" y="3209544"/>
            <a:chExt cx="1457325" cy="62484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48400" y="3209544"/>
              <a:ext cx="1386840" cy="44195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473696" y="3489959"/>
              <a:ext cx="231775" cy="344170"/>
            </a:xfrm>
            <a:custGeom>
              <a:avLst/>
              <a:gdLst/>
              <a:ahLst/>
              <a:cxnLst/>
              <a:rect l="l" t="t" r="r" b="b"/>
              <a:pathLst>
                <a:path w="231775" h="344170">
                  <a:moveTo>
                    <a:pt x="231521" y="344043"/>
                  </a:moveTo>
                  <a:lnTo>
                    <a:pt x="202565" y="140081"/>
                  </a:lnTo>
                  <a:lnTo>
                    <a:pt x="182753" y="0"/>
                  </a:lnTo>
                  <a:lnTo>
                    <a:pt x="137033" y="140081"/>
                  </a:lnTo>
                  <a:lnTo>
                    <a:pt x="0" y="88265"/>
                  </a:lnTo>
                  <a:lnTo>
                    <a:pt x="231521" y="344043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" y="1837944"/>
            <a:ext cx="4764024" cy="199948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24200" y="1371600"/>
            <a:ext cx="4724400" cy="268224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6649" rIns="0" bIns="0" rtlCol="0">
            <a:spAutoFit/>
          </a:bodyPr>
          <a:lstStyle/>
          <a:p>
            <a:pPr marL="1109980">
              <a:lnSpc>
                <a:spcPct val="100000"/>
              </a:lnSpc>
              <a:spcBef>
                <a:spcPts val="110"/>
              </a:spcBef>
            </a:pPr>
            <a:r>
              <a:rPr dirty="0"/>
              <a:t>The</a:t>
            </a:r>
            <a:r>
              <a:rPr spc="-45" dirty="0"/>
              <a:t> </a:t>
            </a:r>
            <a:r>
              <a:rPr spc="-10" dirty="0">
                <a:latin typeface="Courier New"/>
                <a:cs typeface="Courier New"/>
              </a:rPr>
              <a:t>INSERT</a:t>
            </a:r>
            <a:r>
              <a:rPr spc="-1000" dirty="0">
                <a:latin typeface="Courier New"/>
                <a:cs typeface="Courier New"/>
              </a:rPr>
              <a:t> </a:t>
            </a:r>
            <a:r>
              <a:rPr dirty="0"/>
              <a:t>Statement</a:t>
            </a:r>
            <a:r>
              <a:rPr spc="-65" dirty="0"/>
              <a:t> </a:t>
            </a:r>
            <a:r>
              <a:rPr spc="-10" dirty="0"/>
              <a:t>Syntax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71499" y="1775916"/>
            <a:ext cx="6449695" cy="733425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417830" indent="-405130">
              <a:lnSpc>
                <a:spcPct val="100000"/>
              </a:lnSpc>
              <a:spcBef>
                <a:spcPts val="244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Add</a:t>
            </a:r>
            <a:r>
              <a:rPr sz="2200" b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rows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INSERT</a:t>
            </a:r>
            <a:endParaRPr sz="2200">
              <a:latin typeface="Courier New"/>
              <a:cs typeface="Courier New"/>
            </a:endParaRPr>
          </a:p>
          <a:p>
            <a:pPr marL="417830">
              <a:lnSpc>
                <a:spcPct val="100000"/>
              </a:lnSpc>
              <a:spcBef>
                <a:spcPts val="145"/>
              </a:spcBef>
            </a:pP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statement.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1499" y="3653409"/>
            <a:ext cx="714184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7830" indent="-405130">
              <a:lnSpc>
                <a:spcPct val="100000"/>
              </a:lnSpc>
              <a:spcBef>
                <a:spcPts val="10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Only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row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inserted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2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syntax.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44880" y="2761488"/>
            <a:ext cx="7528559" cy="670560"/>
            <a:chOff x="944880" y="2761488"/>
            <a:chExt cx="7528559" cy="670560"/>
          </a:xfrm>
        </p:grpSpPr>
        <p:sp>
          <p:nvSpPr>
            <p:cNvPr id="7" name="object 7"/>
            <p:cNvSpPr/>
            <p:nvPr/>
          </p:nvSpPr>
          <p:spPr>
            <a:xfrm>
              <a:off x="957072" y="2773680"/>
              <a:ext cx="7504430" cy="646430"/>
            </a:xfrm>
            <a:custGeom>
              <a:avLst/>
              <a:gdLst/>
              <a:ahLst/>
              <a:cxnLst/>
              <a:rect l="l" t="t" r="r" b="b"/>
              <a:pathLst>
                <a:path w="7504430" h="646429">
                  <a:moveTo>
                    <a:pt x="7503922" y="0"/>
                  </a:moveTo>
                  <a:lnTo>
                    <a:pt x="0" y="0"/>
                  </a:lnTo>
                  <a:lnTo>
                    <a:pt x="0" y="645922"/>
                  </a:lnTo>
                  <a:lnTo>
                    <a:pt x="7503922" y="645922"/>
                  </a:lnTo>
                  <a:lnTo>
                    <a:pt x="7503922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57072" y="2773680"/>
              <a:ext cx="7504430" cy="646430"/>
            </a:xfrm>
            <a:custGeom>
              <a:avLst/>
              <a:gdLst/>
              <a:ahLst/>
              <a:cxnLst/>
              <a:rect l="l" t="t" r="r" b="b"/>
              <a:pathLst>
                <a:path w="7504430" h="646429">
                  <a:moveTo>
                    <a:pt x="0" y="645922"/>
                  </a:moveTo>
                  <a:lnTo>
                    <a:pt x="7503922" y="645922"/>
                  </a:lnTo>
                  <a:lnTo>
                    <a:pt x="7503922" y="0"/>
                  </a:lnTo>
                  <a:lnTo>
                    <a:pt x="0" y="0"/>
                  </a:lnTo>
                  <a:lnTo>
                    <a:pt x="0" y="645922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61008" y="2755849"/>
            <a:ext cx="14947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INSERT</a:t>
            </a:r>
            <a:r>
              <a:rPr sz="1800" b="1" spc="-210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INTO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latin typeface="Courier New"/>
                <a:cs typeface="Courier New"/>
              </a:rPr>
              <a:t>VALUES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890392" y="2755849"/>
            <a:ext cx="4077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Courier New"/>
                <a:cs typeface="Courier New"/>
              </a:rPr>
              <a:t>table</a:t>
            </a:r>
            <a:r>
              <a:rPr sz="1800" b="1" i="1" spc="-10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[(</a:t>
            </a:r>
            <a:r>
              <a:rPr sz="1800" b="1" i="1" dirty="0">
                <a:latin typeface="Courier New"/>
                <a:cs typeface="Courier New"/>
              </a:rPr>
              <a:t>column</a:t>
            </a:r>
            <a:r>
              <a:rPr sz="1800" b="1" i="1" spc="-9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[</a:t>
            </a:r>
            <a:r>
              <a:rPr sz="1800" b="1" i="1" dirty="0">
                <a:latin typeface="Courier New"/>
                <a:cs typeface="Courier New"/>
              </a:rPr>
              <a:t>,</a:t>
            </a:r>
            <a:r>
              <a:rPr sz="1800" b="1" i="1" spc="-130" dirty="0">
                <a:latin typeface="Courier New"/>
                <a:cs typeface="Courier New"/>
              </a:rPr>
              <a:t> </a:t>
            </a:r>
            <a:r>
              <a:rPr sz="1800" b="1" i="1" spc="-10" dirty="0">
                <a:latin typeface="Courier New"/>
                <a:cs typeface="Courier New"/>
              </a:rPr>
              <a:t>column...</a:t>
            </a:r>
            <a:r>
              <a:rPr sz="1800" b="1" spc="-10" dirty="0">
                <a:latin typeface="Courier New"/>
                <a:cs typeface="Courier New"/>
              </a:rPr>
              <a:t>])]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800" b="1" i="1" dirty="0">
                <a:latin typeface="Courier New"/>
                <a:cs typeface="Courier New"/>
              </a:rPr>
              <a:t>(value</a:t>
            </a:r>
            <a:r>
              <a:rPr sz="1800" b="1" i="1" spc="-4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[</a:t>
            </a:r>
            <a:r>
              <a:rPr sz="1800" b="1" i="1" dirty="0">
                <a:latin typeface="Courier New"/>
                <a:cs typeface="Courier New"/>
              </a:rPr>
              <a:t>,</a:t>
            </a:r>
            <a:r>
              <a:rPr sz="1800" b="1" i="1" spc="-110" dirty="0">
                <a:latin typeface="Courier New"/>
                <a:cs typeface="Courier New"/>
              </a:rPr>
              <a:t> </a:t>
            </a:r>
            <a:r>
              <a:rPr sz="1800" b="1" i="1" spc="-10" dirty="0">
                <a:latin typeface="Courier New"/>
                <a:cs typeface="Courier New"/>
              </a:rPr>
              <a:t>value...</a:t>
            </a:r>
            <a:r>
              <a:rPr sz="1800" b="1" spc="-10" dirty="0">
                <a:latin typeface="Courier New"/>
                <a:cs typeface="Courier New"/>
              </a:rPr>
              <a:t>]);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93647" y="3858767"/>
            <a:ext cx="7708265" cy="1167765"/>
            <a:chOff x="993647" y="3858767"/>
            <a:chExt cx="7708265" cy="1167765"/>
          </a:xfrm>
        </p:grpSpPr>
        <p:sp>
          <p:nvSpPr>
            <p:cNvPr id="4" name="object 4"/>
            <p:cNvSpPr/>
            <p:nvPr/>
          </p:nvSpPr>
          <p:spPr>
            <a:xfrm>
              <a:off x="1005839" y="3870959"/>
              <a:ext cx="7684134" cy="1143000"/>
            </a:xfrm>
            <a:custGeom>
              <a:avLst/>
              <a:gdLst/>
              <a:ahLst/>
              <a:cxnLst/>
              <a:rect l="l" t="t" r="r" b="b"/>
              <a:pathLst>
                <a:path w="7684134" h="1143000">
                  <a:moveTo>
                    <a:pt x="7683881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7683881" y="1143000"/>
                  </a:lnTo>
                  <a:lnTo>
                    <a:pt x="7683881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05839" y="3870959"/>
              <a:ext cx="7684134" cy="1143000"/>
            </a:xfrm>
            <a:custGeom>
              <a:avLst/>
              <a:gdLst/>
              <a:ahLst/>
              <a:cxnLst/>
              <a:rect l="l" t="t" r="r" b="b"/>
              <a:pathLst>
                <a:path w="7684134" h="1143000">
                  <a:moveTo>
                    <a:pt x="0" y="1143000"/>
                  </a:moveTo>
                  <a:lnTo>
                    <a:pt x="7683881" y="1143000"/>
                  </a:lnTo>
                  <a:lnTo>
                    <a:pt x="7683881" y="0"/>
                  </a:lnTo>
                  <a:lnTo>
                    <a:pt x="0" y="0"/>
                  </a:lnTo>
                  <a:lnTo>
                    <a:pt x="0" y="114300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964055">
              <a:lnSpc>
                <a:spcPct val="100000"/>
              </a:lnSpc>
              <a:spcBef>
                <a:spcPts val="110"/>
              </a:spcBef>
            </a:pPr>
            <a:r>
              <a:rPr dirty="0"/>
              <a:t>Inserting</a:t>
            </a:r>
            <a:r>
              <a:rPr spc="-105" dirty="0"/>
              <a:t> </a:t>
            </a:r>
            <a:r>
              <a:rPr dirty="0"/>
              <a:t>New</a:t>
            </a:r>
            <a:r>
              <a:rPr spc="-55" dirty="0"/>
              <a:t> </a:t>
            </a:r>
            <a:r>
              <a:rPr spc="-20" dirty="0"/>
              <a:t>Rows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68451" y="1836496"/>
            <a:ext cx="7006590" cy="183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17830" indent="-405130">
              <a:lnSpc>
                <a:spcPts val="2570"/>
              </a:lnSpc>
              <a:spcBef>
                <a:spcPts val="11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Insert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row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containing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each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570"/>
              </a:lnSpc>
            </a:pP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column.</a:t>
            </a:r>
            <a:endParaRPr sz="2200">
              <a:latin typeface="Arial"/>
              <a:cs typeface="Arial"/>
            </a:endParaRPr>
          </a:p>
          <a:p>
            <a:pPr marL="417830" marR="124460" indent="-405765">
              <a:lnSpc>
                <a:spcPts val="2500"/>
              </a:lnSpc>
              <a:spcBef>
                <a:spcPts val="969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List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default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order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columns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table.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39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Optionally,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list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columns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INSERT</a:t>
            </a:r>
            <a:r>
              <a:rPr sz="2200" b="1" spc="-6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clause.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5839" y="3870959"/>
            <a:ext cx="7684134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1800"/>
              </a:lnSpc>
            </a:pPr>
            <a:r>
              <a:rPr sz="1800" b="1" dirty="0">
                <a:latin typeface="Courier New"/>
                <a:cs typeface="Courier New"/>
              </a:rPr>
              <a:t>INSERT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INTO </a:t>
            </a:r>
            <a:r>
              <a:rPr sz="1800" b="1" spc="-20" dirty="0">
                <a:latin typeface="Courier New"/>
                <a:cs typeface="Courier New"/>
              </a:rPr>
              <a:t>departments(department_id,</a:t>
            </a:r>
            <a:r>
              <a:rPr sz="1800" b="1" spc="-12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department_name,</a:t>
            </a:r>
            <a:endParaRPr sz="1800">
              <a:latin typeface="Courier New"/>
              <a:cs typeface="Courier New"/>
            </a:endParaRPr>
          </a:p>
          <a:p>
            <a:pPr marL="69850" marR="1078230" indent="3277235">
              <a:lnSpc>
                <a:spcPct val="100000"/>
              </a:lnSpc>
              <a:tabLst>
                <a:tab pos="1710055" algn="l"/>
              </a:tabLst>
            </a:pPr>
            <a:r>
              <a:rPr sz="1800" b="1" dirty="0">
                <a:latin typeface="Courier New"/>
                <a:cs typeface="Courier New"/>
              </a:rPr>
              <a:t>manager_id,</a:t>
            </a:r>
            <a:r>
              <a:rPr sz="1800" b="1" spc="-204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location_id) VALUES</a:t>
            </a:r>
            <a:r>
              <a:rPr sz="1800" b="1" dirty="0">
                <a:latin typeface="Courier New"/>
                <a:cs typeface="Courier New"/>
              </a:rPr>
              <a:t>	(70,</a:t>
            </a:r>
            <a:r>
              <a:rPr sz="1800" b="1" spc="-8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'Public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Relations',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100,</a:t>
            </a:r>
            <a:r>
              <a:rPr sz="1800" b="1" spc="-229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1700);</a:t>
            </a:r>
            <a:endParaRPr sz="1800">
              <a:latin typeface="Courier New"/>
              <a:cs typeface="Courier New"/>
            </a:endParaRPr>
          </a:p>
          <a:p>
            <a:pPr marL="69850">
              <a:lnSpc>
                <a:spcPct val="100000"/>
              </a:lnSpc>
            </a:pPr>
            <a:r>
              <a:rPr sz="1800" b="1" dirty="0">
                <a:solidFill>
                  <a:srgbClr val="FA0028"/>
                </a:solidFill>
                <a:latin typeface="Courier New"/>
                <a:cs typeface="Courier New"/>
              </a:rPr>
              <a:t>1</a:t>
            </a:r>
            <a:r>
              <a:rPr sz="1800" b="1" spc="-25" dirty="0">
                <a:solidFill>
                  <a:srgbClr val="FA0028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A0028"/>
                </a:solidFill>
                <a:latin typeface="Courier New"/>
                <a:cs typeface="Courier New"/>
              </a:rPr>
              <a:t>row</a:t>
            </a:r>
            <a:r>
              <a:rPr sz="1800" b="1" spc="-45" dirty="0">
                <a:solidFill>
                  <a:srgbClr val="FA0028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A0028"/>
                </a:solidFill>
                <a:latin typeface="Courier New"/>
                <a:cs typeface="Courier New"/>
              </a:rPr>
              <a:t>created.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8451" y="5169484"/>
            <a:ext cx="6786880" cy="680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17830" indent="-405130">
              <a:lnSpc>
                <a:spcPts val="2570"/>
              </a:lnSpc>
              <a:spcBef>
                <a:spcPts val="11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Enclose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character</a:t>
            </a:r>
            <a:r>
              <a:rPr sz="22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date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within</a:t>
            </a:r>
            <a:r>
              <a:rPr sz="22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single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57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quotation</a:t>
            </a:r>
            <a:r>
              <a:rPr sz="22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marks.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11352" y="4797552"/>
            <a:ext cx="7531734" cy="944880"/>
            <a:chOff x="911352" y="4797552"/>
            <a:chExt cx="7531734" cy="944880"/>
          </a:xfrm>
        </p:grpSpPr>
        <p:sp>
          <p:nvSpPr>
            <p:cNvPr id="4" name="object 4"/>
            <p:cNvSpPr/>
            <p:nvPr/>
          </p:nvSpPr>
          <p:spPr>
            <a:xfrm>
              <a:off x="923544" y="4809744"/>
              <a:ext cx="7506970" cy="920750"/>
            </a:xfrm>
            <a:custGeom>
              <a:avLst/>
              <a:gdLst/>
              <a:ahLst/>
              <a:cxnLst/>
              <a:rect l="l" t="t" r="r" b="b"/>
              <a:pathLst>
                <a:path w="7506970" h="920750">
                  <a:moveTo>
                    <a:pt x="7506843" y="0"/>
                  </a:moveTo>
                  <a:lnTo>
                    <a:pt x="0" y="0"/>
                  </a:lnTo>
                  <a:lnTo>
                    <a:pt x="0" y="920241"/>
                  </a:lnTo>
                  <a:lnTo>
                    <a:pt x="7506843" y="920241"/>
                  </a:lnTo>
                  <a:lnTo>
                    <a:pt x="7506843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3544" y="4809744"/>
              <a:ext cx="7506970" cy="920750"/>
            </a:xfrm>
            <a:custGeom>
              <a:avLst/>
              <a:gdLst/>
              <a:ahLst/>
              <a:cxnLst/>
              <a:rect l="l" t="t" r="r" b="b"/>
              <a:pathLst>
                <a:path w="7506970" h="920750">
                  <a:moveTo>
                    <a:pt x="0" y="920241"/>
                  </a:moveTo>
                  <a:lnTo>
                    <a:pt x="7506843" y="920241"/>
                  </a:lnTo>
                  <a:lnTo>
                    <a:pt x="7506843" y="0"/>
                  </a:lnTo>
                  <a:lnTo>
                    <a:pt x="0" y="0"/>
                  </a:lnTo>
                  <a:lnTo>
                    <a:pt x="0" y="92024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923353" y="2749105"/>
            <a:ext cx="7531734" cy="1231900"/>
            <a:chOff x="923353" y="2749105"/>
            <a:chExt cx="7531734" cy="1231900"/>
          </a:xfrm>
        </p:grpSpPr>
        <p:sp>
          <p:nvSpPr>
            <p:cNvPr id="7" name="object 7"/>
            <p:cNvSpPr/>
            <p:nvPr/>
          </p:nvSpPr>
          <p:spPr>
            <a:xfrm>
              <a:off x="935736" y="2761487"/>
              <a:ext cx="7506970" cy="1207135"/>
            </a:xfrm>
            <a:custGeom>
              <a:avLst/>
              <a:gdLst/>
              <a:ahLst/>
              <a:cxnLst/>
              <a:rect l="l" t="t" r="r" b="b"/>
              <a:pathLst>
                <a:path w="7506970" h="1207135">
                  <a:moveTo>
                    <a:pt x="7506842" y="0"/>
                  </a:moveTo>
                  <a:lnTo>
                    <a:pt x="0" y="0"/>
                  </a:lnTo>
                  <a:lnTo>
                    <a:pt x="0" y="1206881"/>
                  </a:lnTo>
                  <a:lnTo>
                    <a:pt x="7506842" y="1206881"/>
                  </a:lnTo>
                  <a:lnTo>
                    <a:pt x="7506842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5736" y="2761487"/>
              <a:ext cx="7506970" cy="1207135"/>
            </a:xfrm>
            <a:custGeom>
              <a:avLst/>
              <a:gdLst/>
              <a:ahLst/>
              <a:cxnLst/>
              <a:rect l="l" t="t" r="r" b="b"/>
              <a:pathLst>
                <a:path w="7506970" h="1207135">
                  <a:moveTo>
                    <a:pt x="0" y="1206881"/>
                  </a:moveTo>
                  <a:lnTo>
                    <a:pt x="7506842" y="1206881"/>
                  </a:lnTo>
                  <a:lnTo>
                    <a:pt x="7506842" y="0"/>
                  </a:lnTo>
                  <a:lnTo>
                    <a:pt x="0" y="0"/>
                  </a:lnTo>
                  <a:lnTo>
                    <a:pt x="0" y="120688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05535" y="2740609"/>
            <a:ext cx="14986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INSERT</a:t>
            </a:r>
            <a:r>
              <a:rPr sz="1800" b="1" spc="-210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INTO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50607" y="3015488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5535" y="3289808"/>
            <a:ext cx="833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VALUES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35275" y="2740609"/>
            <a:ext cx="378142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departments</a:t>
            </a:r>
            <a:r>
              <a:rPr sz="1800" b="1" spc="-22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(department_id,</a:t>
            </a:r>
            <a:endParaRPr sz="1800">
              <a:latin typeface="Courier New"/>
              <a:cs typeface="Courier New"/>
            </a:endParaRPr>
          </a:p>
          <a:p>
            <a:pPr marR="5080" indent="172212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latin typeface="Courier New"/>
                <a:cs typeface="Courier New"/>
              </a:rPr>
              <a:t>department_name </a:t>
            </a:r>
            <a:r>
              <a:rPr sz="1800" b="1" dirty="0">
                <a:latin typeface="Courier New"/>
                <a:cs typeface="Courier New"/>
              </a:rPr>
              <a:t>(30,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'Purchasing');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969644">
              <a:lnSpc>
                <a:spcPct val="100000"/>
              </a:lnSpc>
              <a:spcBef>
                <a:spcPts val="110"/>
              </a:spcBef>
            </a:pPr>
            <a:r>
              <a:rPr dirty="0"/>
              <a:t>Inserting</a:t>
            </a:r>
            <a:r>
              <a:rPr spc="-90" dirty="0"/>
              <a:t> </a:t>
            </a:r>
            <a:r>
              <a:rPr dirty="0"/>
              <a:t>Rows</a:t>
            </a:r>
            <a:r>
              <a:rPr spc="-50" dirty="0"/>
              <a:t> </a:t>
            </a:r>
            <a:r>
              <a:rPr dirty="0"/>
              <a:t>with</a:t>
            </a:r>
            <a:r>
              <a:rPr spc="-55" dirty="0"/>
              <a:t> </a:t>
            </a:r>
            <a:r>
              <a:rPr dirty="0"/>
              <a:t>Null</a:t>
            </a:r>
            <a:r>
              <a:rPr spc="-20" dirty="0"/>
              <a:t> </a:t>
            </a:r>
            <a:r>
              <a:rPr spc="-10" dirty="0"/>
              <a:t>Values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41019" y="1836496"/>
            <a:ext cx="6073140" cy="680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17830" indent="-405130">
              <a:lnSpc>
                <a:spcPts val="2570"/>
              </a:lnSpc>
              <a:spcBef>
                <a:spcPts val="11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Implicit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method: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Omit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57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list.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114544" y="5120640"/>
            <a:ext cx="600710" cy="347345"/>
          </a:xfrm>
          <a:custGeom>
            <a:avLst/>
            <a:gdLst/>
            <a:ahLst/>
            <a:cxnLst/>
            <a:rect l="l" t="t" r="r" b="b"/>
            <a:pathLst>
              <a:path w="600710" h="347345">
                <a:moveTo>
                  <a:pt x="0" y="346964"/>
                </a:moveTo>
                <a:lnTo>
                  <a:pt x="600201" y="346964"/>
                </a:lnTo>
                <a:lnTo>
                  <a:pt x="600201" y="0"/>
                </a:lnTo>
                <a:lnTo>
                  <a:pt x="0" y="0"/>
                </a:lnTo>
                <a:lnTo>
                  <a:pt x="0" y="346964"/>
                </a:lnTo>
                <a:close/>
              </a:path>
            </a:pathLst>
          </a:custGeom>
          <a:ln w="18288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75119" y="3102864"/>
            <a:ext cx="435609" cy="267970"/>
          </a:xfrm>
          <a:custGeom>
            <a:avLst/>
            <a:gdLst/>
            <a:ahLst/>
            <a:cxnLst/>
            <a:rect l="l" t="t" r="r" b="b"/>
            <a:pathLst>
              <a:path w="435609" h="267970">
                <a:moveTo>
                  <a:pt x="0" y="267842"/>
                </a:moveTo>
                <a:lnTo>
                  <a:pt x="143001" y="267842"/>
                </a:lnTo>
                <a:lnTo>
                  <a:pt x="143001" y="0"/>
                </a:lnTo>
                <a:lnTo>
                  <a:pt x="0" y="0"/>
                </a:lnTo>
                <a:lnTo>
                  <a:pt x="0" y="267842"/>
                </a:lnTo>
                <a:close/>
              </a:path>
              <a:path w="435609" h="267970">
                <a:moveTo>
                  <a:pt x="289559" y="267842"/>
                </a:moveTo>
                <a:lnTo>
                  <a:pt x="435482" y="267842"/>
                </a:lnTo>
                <a:lnTo>
                  <a:pt x="435482" y="0"/>
                </a:lnTo>
                <a:lnTo>
                  <a:pt x="289559" y="0"/>
                </a:lnTo>
                <a:lnTo>
                  <a:pt x="289559" y="267842"/>
                </a:lnTo>
                <a:close/>
              </a:path>
            </a:pathLst>
          </a:custGeom>
          <a:ln w="18288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34455" y="5120640"/>
            <a:ext cx="603250" cy="347345"/>
          </a:xfrm>
          <a:custGeom>
            <a:avLst/>
            <a:gdLst/>
            <a:ahLst/>
            <a:cxnLst/>
            <a:rect l="l" t="t" r="r" b="b"/>
            <a:pathLst>
              <a:path w="603250" h="347345">
                <a:moveTo>
                  <a:pt x="0" y="346964"/>
                </a:moveTo>
                <a:lnTo>
                  <a:pt x="603123" y="346964"/>
                </a:lnTo>
                <a:lnTo>
                  <a:pt x="603123" y="0"/>
                </a:lnTo>
                <a:lnTo>
                  <a:pt x="0" y="0"/>
                </a:lnTo>
                <a:lnTo>
                  <a:pt x="0" y="346964"/>
                </a:lnTo>
                <a:close/>
              </a:path>
            </a:pathLst>
          </a:custGeom>
          <a:ln w="18288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41019" y="3511211"/>
            <a:ext cx="6963409" cy="118046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515"/>
              </a:spcBef>
            </a:pPr>
            <a:r>
              <a:rPr sz="1800" b="1" dirty="0">
                <a:solidFill>
                  <a:srgbClr val="FF3300"/>
                </a:solidFill>
                <a:latin typeface="Courier New"/>
                <a:cs typeface="Courier New"/>
              </a:rPr>
              <a:t>1</a:t>
            </a:r>
            <a:r>
              <a:rPr sz="1800" b="1" spc="-15" dirty="0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F3300"/>
                </a:solidFill>
                <a:latin typeface="Courier New"/>
                <a:cs typeface="Courier New"/>
              </a:rPr>
              <a:t>row</a:t>
            </a:r>
            <a:r>
              <a:rPr sz="1800" b="1" spc="-20" dirty="0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3300"/>
                </a:solidFill>
                <a:latin typeface="Courier New"/>
                <a:cs typeface="Courier New"/>
              </a:rPr>
              <a:t>created.</a:t>
            </a:r>
            <a:endParaRPr sz="1800">
              <a:latin typeface="Courier New"/>
              <a:cs typeface="Courier New"/>
            </a:endParaRPr>
          </a:p>
          <a:p>
            <a:pPr marL="417830" indent="-405130">
              <a:lnSpc>
                <a:spcPts val="2630"/>
              </a:lnSpc>
              <a:spcBef>
                <a:spcPts val="126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Explicit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method: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Specify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NULL</a:t>
            </a:r>
            <a:r>
              <a:rPr sz="2200" b="1" spc="-6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keyword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630"/>
              </a:lnSpc>
            </a:pP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VALUES</a:t>
            </a:r>
            <a:r>
              <a:rPr sz="2200" b="1" spc="-6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clause.</a:t>
            </a:r>
            <a:endParaRPr sz="22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002283" y="4793107"/>
            <a:ext cx="1522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INSERT</a:t>
            </a:r>
            <a:r>
              <a:rPr sz="1800" b="1" spc="-95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INTO </a:t>
            </a:r>
            <a:r>
              <a:rPr sz="1800" b="1" spc="-10" dirty="0">
                <a:latin typeface="Courier New"/>
                <a:cs typeface="Courier New"/>
              </a:rPr>
              <a:t>VALUES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31719" y="4793107"/>
            <a:ext cx="3949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departments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(100,</a:t>
            </a:r>
            <a:r>
              <a:rPr sz="1800" b="1" spc="-13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'Finance',</a:t>
            </a:r>
            <a:r>
              <a:rPr sz="1800" b="1" spc="-1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NULL,</a:t>
            </a:r>
            <a:r>
              <a:rPr sz="1800" b="1" spc="-15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NULL);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02283" y="5342001"/>
            <a:ext cx="1938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3300"/>
                </a:solidFill>
                <a:latin typeface="Courier New"/>
                <a:cs typeface="Courier New"/>
              </a:rPr>
              <a:t>1</a:t>
            </a:r>
            <a:r>
              <a:rPr sz="1800" b="1" spc="-20" dirty="0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F3300"/>
                </a:solidFill>
                <a:latin typeface="Courier New"/>
                <a:cs typeface="Courier New"/>
              </a:rPr>
              <a:t>row</a:t>
            </a:r>
            <a:r>
              <a:rPr sz="1800" b="1" spc="-20" dirty="0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3300"/>
                </a:solidFill>
                <a:latin typeface="Courier New"/>
                <a:cs typeface="Courier New"/>
              </a:rPr>
              <a:t>created.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14209" y="2587561"/>
            <a:ext cx="7507605" cy="3447415"/>
            <a:chOff x="914209" y="2587561"/>
            <a:chExt cx="7507605" cy="3447415"/>
          </a:xfrm>
        </p:grpSpPr>
        <p:sp>
          <p:nvSpPr>
            <p:cNvPr id="4" name="object 4"/>
            <p:cNvSpPr/>
            <p:nvPr/>
          </p:nvSpPr>
          <p:spPr>
            <a:xfrm>
              <a:off x="926592" y="2599943"/>
              <a:ext cx="7482840" cy="3422650"/>
            </a:xfrm>
            <a:custGeom>
              <a:avLst/>
              <a:gdLst/>
              <a:ahLst/>
              <a:cxnLst/>
              <a:rect l="l" t="t" r="r" b="b"/>
              <a:pathLst>
                <a:path w="7482840" h="3422650">
                  <a:moveTo>
                    <a:pt x="7482840" y="0"/>
                  </a:moveTo>
                  <a:lnTo>
                    <a:pt x="0" y="0"/>
                  </a:lnTo>
                  <a:lnTo>
                    <a:pt x="0" y="3422523"/>
                  </a:lnTo>
                  <a:lnTo>
                    <a:pt x="7482840" y="3422523"/>
                  </a:lnTo>
                  <a:lnTo>
                    <a:pt x="748284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6592" y="2599943"/>
              <a:ext cx="7482840" cy="3422650"/>
            </a:xfrm>
            <a:custGeom>
              <a:avLst/>
              <a:gdLst/>
              <a:ahLst/>
              <a:cxnLst/>
              <a:rect l="l" t="t" r="r" b="b"/>
              <a:pathLst>
                <a:path w="7482840" h="3422650">
                  <a:moveTo>
                    <a:pt x="0" y="3422523"/>
                  </a:moveTo>
                  <a:lnTo>
                    <a:pt x="7482840" y="3422523"/>
                  </a:lnTo>
                  <a:lnTo>
                    <a:pt x="7482840" y="0"/>
                  </a:lnTo>
                  <a:lnTo>
                    <a:pt x="0" y="0"/>
                  </a:lnTo>
                  <a:lnTo>
                    <a:pt x="0" y="3422523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62355" y="4234637"/>
            <a:ext cx="8470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VALUES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03575" y="3957573"/>
            <a:ext cx="2273935" cy="85153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274320" indent="81915">
              <a:lnSpc>
                <a:spcPct val="101099"/>
              </a:lnSpc>
              <a:spcBef>
                <a:spcPts val="75"/>
              </a:spcBef>
            </a:pPr>
            <a:r>
              <a:rPr sz="1800" b="1" spc="-20" dirty="0">
                <a:latin typeface="Courier New"/>
                <a:cs typeface="Courier New"/>
              </a:rPr>
              <a:t>department_id) </a:t>
            </a:r>
            <a:r>
              <a:rPr sz="1800" b="1" spc="-10" dirty="0">
                <a:latin typeface="Courier New"/>
                <a:cs typeface="Courier New"/>
              </a:rPr>
              <a:t>(113,</a:t>
            </a:r>
            <a:endParaRPr sz="1800">
              <a:latin typeface="Courier New"/>
              <a:cs typeface="Courier New"/>
            </a:endParaRPr>
          </a:p>
          <a:p>
            <a:pPr marL="94615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'Louis',</a:t>
            </a:r>
            <a:r>
              <a:rPr sz="1800" b="1" spc="-229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'Popp',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2355" y="4783658"/>
            <a:ext cx="613283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3616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'LPOPP',</a:t>
            </a:r>
            <a:r>
              <a:rPr sz="1800" b="1" spc="-18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'515.124.4567',</a:t>
            </a:r>
            <a:endParaRPr sz="1800">
              <a:latin typeface="Courier New"/>
              <a:cs typeface="Courier New"/>
            </a:endParaRPr>
          </a:p>
          <a:p>
            <a:pPr marL="2336165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ourier New"/>
                <a:cs typeface="Courier New"/>
              </a:rPr>
              <a:t>SYSDATE,</a:t>
            </a:r>
            <a:r>
              <a:rPr sz="1800" b="1" spc="-14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'AC_ACCOUNT',</a:t>
            </a:r>
            <a:r>
              <a:rPr sz="1800" b="1" spc="-19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6900,</a:t>
            </a:r>
            <a:endParaRPr sz="1800">
              <a:latin typeface="Courier New"/>
              <a:cs typeface="Courier New"/>
            </a:endParaRPr>
          </a:p>
          <a:p>
            <a:pPr marL="2336165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NULL,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205,</a:t>
            </a:r>
            <a:r>
              <a:rPr sz="1800" b="1" spc="-10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100);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3300"/>
                </a:solidFill>
                <a:latin typeface="Courier New"/>
                <a:cs typeface="Courier New"/>
              </a:rPr>
              <a:t>1</a:t>
            </a:r>
            <a:r>
              <a:rPr sz="1800" b="1" spc="-20" dirty="0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F3300"/>
                </a:solidFill>
                <a:latin typeface="Courier New"/>
                <a:cs typeface="Courier New"/>
              </a:rPr>
              <a:t>row</a:t>
            </a:r>
            <a:r>
              <a:rPr sz="1800" b="1" spc="-20" dirty="0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3300"/>
                </a:solidFill>
                <a:latin typeface="Courier New"/>
                <a:cs typeface="Courier New"/>
              </a:rPr>
              <a:t>created.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610360">
              <a:lnSpc>
                <a:spcPct val="100000"/>
              </a:lnSpc>
              <a:spcBef>
                <a:spcPts val="110"/>
              </a:spcBef>
            </a:pPr>
            <a:r>
              <a:rPr dirty="0"/>
              <a:t>Inserting</a:t>
            </a:r>
            <a:r>
              <a:rPr spc="-125" dirty="0"/>
              <a:t> </a:t>
            </a:r>
            <a:r>
              <a:rPr dirty="0"/>
              <a:t>Special</a:t>
            </a:r>
            <a:r>
              <a:rPr spc="-70" dirty="0"/>
              <a:t> </a:t>
            </a:r>
            <a:r>
              <a:rPr spc="-10" dirty="0"/>
              <a:t>Values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41019" y="1768550"/>
            <a:ext cx="6257925" cy="22155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SYSDATE</a:t>
            </a:r>
            <a:r>
              <a:rPr sz="2200" b="1" spc="-6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records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current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date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time.</a:t>
            </a:r>
            <a:endParaRPr sz="2200">
              <a:latin typeface="Arial"/>
              <a:cs typeface="Arial"/>
            </a:endParaRPr>
          </a:p>
          <a:p>
            <a:pPr marL="33655">
              <a:lnSpc>
                <a:spcPct val="100000"/>
              </a:lnSpc>
              <a:spcBef>
                <a:spcPts val="1055"/>
              </a:spcBef>
            </a:pPr>
            <a:r>
              <a:rPr sz="1800" b="1" dirty="0">
                <a:latin typeface="Courier New"/>
                <a:cs typeface="Courier New"/>
              </a:rPr>
              <a:t>INSERT</a:t>
            </a:r>
            <a:r>
              <a:rPr sz="1800" b="1" spc="-9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INTO</a:t>
            </a:r>
            <a:r>
              <a:rPr sz="1800" b="1" spc="-7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employees</a:t>
            </a:r>
            <a:r>
              <a:rPr sz="1800" b="1" spc="-19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(employee_id,</a:t>
            </a:r>
            <a:endParaRPr sz="1800">
              <a:latin typeface="Courier New"/>
              <a:cs typeface="Courier New"/>
            </a:endParaRPr>
          </a:p>
          <a:p>
            <a:pPr marL="2357120" marR="24384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first_name,</a:t>
            </a:r>
            <a:r>
              <a:rPr sz="1800" b="1" spc="-13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last_name, </a:t>
            </a:r>
            <a:r>
              <a:rPr sz="1800" b="1" dirty="0">
                <a:latin typeface="Courier New"/>
                <a:cs typeface="Courier New"/>
              </a:rPr>
              <a:t>email,</a:t>
            </a:r>
            <a:r>
              <a:rPr sz="1800" b="1" spc="-8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phone_number, </a:t>
            </a:r>
            <a:r>
              <a:rPr sz="1800" b="1" dirty="0">
                <a:latin typeface="Courier New"/>
                <a:cs typeface="Courier New"/>
              </a:rPr>
              <a:t>hire_date,</a:t>
            </a:r>
            <a:r>
              <a:rPr sz="1800" b="1" spc="-15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job_id,</a:t>
            </a:r>
            <a:r>
              <a:rPr sz="1800" b="1" spc="-15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salary, commission_pct,</a:t>
            </a:r>
            <a:r>
              <a:rPr sz="1800" b="1" spc="-204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manager_id,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24783" y="3450335"/>
            <a:ext cx="1298575" cy="1959610"/>
          </a:xfrm>
          <a:custGeom>
            <a:avLst/>
            <a:gdLst/>
            <a:ahLst/>
            <a:cxnLst/>
            <a:rect l="l" t="t" r="r" b="b"/>
            <a:pathLst>
              <a:path w="1298575" h="1959610">
                <a:moveTo>
                  <a:pt x="60960" y="328802"/>
                </a:moveTo>
                <a:lnTo>
                  <a:pt x="1298321" y="328802"/>
                </a:lnTo>
                <a:lnTo>
                  <a:pt x="1298321" y="0"/>
                </a:lnTo>
                <a:lnTo>
                  <a:pt x="60960" y="0"/>
                </a:lnTo>
                <a:lnTo>
                  <a:pt x="60960" y="328802"/>
                </a:lnTo>
                <a:close/>
              </a:path>
              <a:path w="1298575" h="1959610">
                <a:moveTo>
                  <a:pt x="0" y="1959483"/>
                </a:moveTo>
                <a:lnTo>
                  <a:pt x="1029843" y="1959483"/>
                </a:lnTo>
                <a:lnTo>
                  <a:pt x="1029843" y="1630679"/>
                </a:lnTo>
                <a:lnTo>
                  <a:pt x="0" y="1630679"/>
                </a:lnTo>
                <a:lnTo>
                  <a:pt x="0" y="1959483"/>
                </a:lnTo>
                <a:close/>
              </a:path>
            </a:pathLst>
          </a:custGeom>
          <a:ln w="18288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05065" y="2276665"/>
            <a:ext cx="7651115" cy="2058035"/>
            <a:chOff x="905065" y="2276665"/>
            <a:chExt cx="7651115" cy="2058035"/>
          </a:xfrm>
        </p:grpSpPr>
        <p:sp>
          <p:nvSpPr>
            <p:cNvPr id="4" name="object 4"/>
            <p:cNvSpPr/>
            <p:nvPr/>
          </p:nvSpPr>
          <p:spPr>
            <a:xfrm>
              <a:off x="917447" y="2289047"/>
              <a:ext cx="7626350" cy="2033270"/>
            </a:xfrm>
            <a:custGeom>
              <a:avLst/>
              <a:gdLst/>
              <a:ahLst/>
              <a:cxnLst/>
              <a:rect l="l" t="t" r="r" b="b"/>
              <a:pathLst>
                <a:path w="7626350" h="2033270">
                  <a:moveTo>
                    <a:pt x="7625842" y="0"/>
                  </a:moveTo>
                  <a:lnTo>
                    <a:pt x="0" y="0"/>
                  </a:lnTo>
                  <a:lnTo>
                    <a:pt x="0" y="2032762"/>
                  </a:lnTo>
                  <a:lnTo>
                    <a:pt x="7625842" y="2032762"/>
                  </a:lnTo>
                  <a:lnTo>
                    <a:pt x="7625842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7447" y="2289047"/>
              <a:ext cx="7626350" cy="2033270"/>
            </a:xfrm>
            <a:custGeom>
              <a:avLst/>
              <a:gdLst/>
              <a:ahLst/>
              <a:cxnLst/>
              <a:rect l="l" t="t" r="r" b="b"/>
              <a:pathLst>
                <a:path w="7626350" h="2033270">
                  <a:moveTo>
                    <a:pt x="0" y="2032762"/>
                  </a:moveTo>
                  <a:lnTo>
                    <a:pt x="7625842" y="2032762"/>
                  </a:lnTo>
                  <a:lnTo>
                    <a:pt x="7625842" y="0"/>
                  </a:lnTo>
                  <a:lnTo>
                    <a:pt x="0" y="0"/>
                  </a:lnTo>
                  <a:lnTo>
                    <a:pt x="0" y="2032762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75664" y="2567178"/>
            <a:ext cx="8331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VALUES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15438" y="2567178"/>
            <a:ext cx="541909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(114,</a:t>
            </a:r>
            <a:endParaRPr sz="1800">
              <a:latin typeface="Courier New"/>
              <a:cs typeface="Courier New"/>
            </a:endParaRPr>
          </a:p>
          <a:p>
            <a:pPr marL="13716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'Den',</a:t>
            </a:r>
            <a:r>
              <a:rPr sz="1800" b="1" spc="-12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'Raphealy',</a:t>
            </a:r>
            <a:endParaRPr sz="1800">
              <a:latin typeface="Courier New"/>
              <a:cs typeface="Courier New"/>
            </a:endParaRPr>
          </a:p>
          <a:p>
            <a:pPr marL="13716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'DRAPHEAL',</a:t>
            </a:r>
            <a:r>
              <a:rPr sz="1800" b="1" spc="-21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'515.127.4561',</a:t>
            </a:r>
            <a:endParaRPr sz="1800">
              <a:latin typeface="Courier New"/>
              <a:cs typeface="Courier New"/>
            </a:endParaRPr>
          </a:p>
          <a:p>
            <a:pPr marL="13716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TO_DATE('FEB</a:t>
            </a:r>
            <a:r>
              <a:rPr sz="1800" b="1" spc="-15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3,</a:t>
            </a:r>
            <a:r>
              <a:rPr sz="1800" b="1" spc="-10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1999',</a:t>
            </a:r>
            <a:r>
              <a:rPr sz="1800" b="1" spc="-1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'MON</a:t>
            </a:r>
            <a:r>
              <a:rPr sz="1800" b="1" spc="-1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DD,</a:t>
            </a:r>
            <a:r>
              <a:rPr sz="1800" b="1" spc="-18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YYYY'),</a:t>
            </a:r>
            <a:endParaRPr sz="1800">
              <a:latin typeface="Courier New"/>
              <a:cs typeface="Courier New"/>
            </a:endParaRPr>
          </a:p>
          <a:p>
            <a:pPr marL="13716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'AC_ACCOUNT',</a:t>
            </a:r>
            <a:r>
              <a:rPr sz="1800" b="1" spc="-1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11000,</a:t>
            </a:r>
            <a:r>
              <a:rPr sz="1800" b="1" spc="-13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NULL,</a:t>
            </a:r>
            <a:r>
              <a:rPr sz="1800" b="1" spc="-1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100,</a:t>
            </a:r>
            <a:r>
              <a:rPr sz="1800" b="1" spc="-225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30);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17447" y="4898135"/>
            <a:ext cx="7562215" cy="515620"/>
            <a:chOff x="917447" y="4898135"/>
            <a:chExt cx="7562215" cy="51562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7447" y="4898135"/>
              <a:ext cx="7562088" cy="51511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306568" y="5184647"/>
              <a:ext cx="740410" cy="194945"/>
            </a:xfrm>
            <a:custGeom>
              <a:avLst/>
              <a:gdLst/>
              <a:ahLst/>
              <a:cxnLst/>
              <a:rect l="l" t="t" r="r" b="b"/>
              <a:pathLst>
                <a:path w="740410" h="194945">
                  <a:moveTo>
                    <a:pt x="0" y="194563"/>
                  </a:moveTo>
                  <a:lnTo>
                    <a:pt x="740283" y="194563"/>
                  </a:lnTo>
                  <a:lnTo>
                    <a:pt x="740283" y="0"/>
                  </a:lnTo>
                  <a:lnTo>
                    <a:pt x="0" y="0"/>
                  </a:lnTo>
                  <a:lnTo>
                    <a:pt x="0" y="194563"/>
                  </a:lnTo>
                  <a:close/>
                </a:path>
              </a:pathLst>
            </a:custGeom>
            <a:ln w="18288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113155">
              <a:lnSpc>
                <a:spcPct val="100000"/>
              </a:lnSpc>
              <a:spcBef>
                <a:spcPts val="110"/>
              </a:spcBef>
            </a:pPr>
            <a:r>
              <a:rPr dirty="0"/>
              <a:t>Inserting</a:t>
            </a:r>
            <a:r>
              <a:rPr spc="-120" dirty="0"/>
              <a:t> </a:t>
            </a:r>
            <a:r>
              <a:rPr dirty="0"/>
              <a:t>Specific</a:t>
            </a:r>
            <a:r>
              <a:rPr spc="-75" dirty="0"/>
              <a:t> </a:t>
            </a:r>
            <a:r>
              <a:rPr dirty="0"/>
              <a:t>Date</a:t>
            </a:r>
            <a:r>
              <a:rPr spc="-20" dirty="0"/>
              <a:t> </a:t>
            </a:r>
            <a:r>
              <a:rPr spc="-10" dirty="0"/>
              <a:t>Values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41019" y="1682961"/>
            <a:ext cx="3268345" cy="90487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417830" indent="-405130">
              <a:lnSpc>
                <a:spcPct val="100000"/>
              </a:lnSpc>
              <a:spcBef>
                <a:spcPts val="127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Add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employee.</a:t>
            </a:r>
            <a:endParaRPr sz="2200">
              <a:latin typeface="Arial"/>
              <a:cs typeface="Arial"/>
            </a:endParaRPr>
          </a:p>
          <a:p>
            <a:pPr marL="33655">
              <a:lnSpc>
                <a:spcPct val="100000"/>
              </a:lnSpc>
              <a:spcBef>
                <a:spcPts val="950"/>
              </a:spcBef>
            </a:pPr>
            <a:r>
              <a:rPr sz="1800" b="1" dirty="0">
                <a:latin typeface="Courier New"/>
                <a:cs typeface="Courier New"/>
              </a:rPr>
              <a:t>INSERT</a:t>
            </a:r>
            <a:r>
              <a:rPr sz="1800" b="1" spc="-8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INTO</a:t>
            </a:r>
            <a:r>
              <a:rPr sz="1800" b="1" spc="-16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employees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41019" y="3848017"/>
            <a:ext cx="3121660" cy="968375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solidFill>
                  <a:srgbClr val="FF3300"/>
                </a:solidFill>
                <a:latin typeface="Courier New"/>
                <a:cs typeface="Courier New"/>
              </a:rPr>
              <a:t>1</a:t>
            </a:r>
            <a:r>
              <a:rPr sz="1800" b="1" spc="-20" dirty="0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F3300"/>
                </a:solidFill>
                <a:latin typeface="Courier New"/>
                <a:cs typeface="Courier New"/>
              </a:rPr>
              <a:t>row</a:t>
            </a:r>
            <a:r>
              <a:rPr sz="1800" b="1" spc="-20" dirty="0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3300"/>
                </a:solidFill>
                <a:latin typeface="Courier New"/>
                <a:cs typeface="Courier New"/>
              </a:rPr>
              <a:t>created.</a:t>
            </a:r>
            <a:endParaRPr sz="1800">
              <a:latin typeface="Courier New"/>
              <a:cs typeface="Courier New"/>
            </a:endParaRPr>
          </a:p>
          <a:p>
            <a:pPr marL="417830" indent="-405130">
              <a:lnSpc>
                <a:spcPct val="100000"/>
              </a:lnSpc>
              <a:spcBef>
                <a:spcPts val="176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Verify</a:t>
            </a:r>
            <a:r>
              <a:rPr sz="22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addition.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697479" y="3459479"/>
            <a:ext cx="5208905" cy="292735"/>
          </a:xfrm>
          <a:custGeom>
            <a:avLst/>
            <a:gdLst/>
            <a:ahLst/>
            <a:cxnLst/>
            <a:rect l="l" t="t" r="r" b="b"/>
            <a:pathLst>
              <a:path w="5208905" h="292735">
                <a:moveTo>
                  <a:pt x="0" y="292481"/>
                </a:moveTo>
                <a:lnTo>
                  <a:pt x="5208524" y="292481"/>
                </a:lnTo>
                <a:lnTo>
                  <a:pt x="5208524" y="0"/>
                </a:lnTo>
                <a:lnTo>
                  <a:pt x="0" y="0"/>
                </a:lnTo>
                <a:lnTo>
                  <a:pt x="0" y="292481"/>
                </a:lnTo>
                <a:close/>
              </a:path>
            </a:pathLst>
          </a:custGeom>
          <a:ln w="18288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219009" y="2304097"/>
            <a:ext cx="7059295" cy="1511935"/>
            <a:chOff x="1219009" y="2304097"/>
            <a:chExt cx="7059295" cy="1511935"/>
          </a:xfrm>
        </p:grpSpPr>
        <p:sp>
          <p:nvSpPr>
            <p:cNvPr id="4" name="object 4"/>
            <p:cNvSpPr/>
            <p:nvPr/>
          </p:nvSpPr>
          <p:spPr>
            <a:xfrm>
              <a:off x="1231392" y="2316480"/>
              <a:ext cx="7034530" cy="1487170"/>
            </a:xfrm>
            <a:custGeom>
              <a:avLst/>
              <a:gdLst/>
              <a:ahLst/>
              <a:cxnLst/>
              <a:rect l="l" t="t" r="r" b="b"/>
              <a:pathLst>
                <a:path w="7034530" h="1487170">
                  <a:moveTo>
                    <a:pt x="7034403" y="0"/>
                  </a:moveTo>
                  <a:lnTo>
                    <a:pt x="0" y="0"/>
                  </a:lnTo>
                  <a:lnTo>
                    <a:pt x="0" y="1487043"/>
                  </a:lnTo>
                  <a:lnTo>
                    <a:pt x="7034403" y="1487043"/>
                  </a:lnTo>
                  <a:lnTo>
                    <a:pt x="7034403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31392" y="2316480"/>
              <a:ext cx="7034530" cy="1487170"/>
            </a:xfrm>
            <a:custGeom>
              <a:avLst/>
              <a:gdLst/>
              <a:ahLst/>
              <a:cxnLst/>
              <a:rect l="l" t="t" r="r" b="b"/>
              <a:pathLst>
                <a:path w="7034530" h="1487170">
                  <a:moveTo>
                    <a:pt x="0" y="1487043"/>
                  </a:moveTo>
                  <a:lnTo>
                    <a:pt x="7034403" y="1487043"/>
                  </a:lnTo>
                  <a:lnTo>
                    <a:pt x="7034403" y="0"/>
                  </a:lnTo>
                  <a:lnTo>
                    <a:pt x="0" y="0"/>
                  </a:lnTo>
                  <a:lnTo>
                    <a:pt x="0" y="1487043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41019" y="1808480"/>
            <a:ext cx="654558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7830" indent="-405130">
              <a:lnSpc>
                <a:spcPct val="100000"/>
              </a:lnSpc>
              <a:spcBef>
                <a:spcPts val="10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Write</a:t>
            </a:r>
            <a:r>
              <a:rPr sz="2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2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INSERT</a:t>
            </a:r>
            <a:r>
              <a:rPr sz="2200" b="1" spc="-6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statement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2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subquery.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31391" y="2316479"/>
            <a:ext cx="7034530" cy="148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745">
              <a:lnSpc>
                <a:spcPts val="1410"/>
              </a:lnSpc>
            </a:pPr>
            <a:r>
              <a:rPr sz="1600" b="1" dirty="0">
                <a:latin typeface="Courier New"/>
                <a:cs typeface="Courier New"/>
              </a:rPr>
              <a:t>INSERT</a:t>
            </a:r>
            <a:r>
              <a:rPr sz="1600" b="1" spc="-5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INTO</a:t>
            </a:r>
            <a:r>
              <a:rPr sz="1600" b="1" spc="-5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sales_reps(id,</a:t>
            </a:r>
            <a:r>
              <a:rPr sz="1600" b="1" spc="-5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name,</a:t>
            </a:r>
            <a:r>
              <a:rPr sz="1600" b="1" spc="-5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salary,</a:t>
            </a:r>
            <a:r>
              <a:rPr sz="1600" b="1" spc="-3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commission_pct)</a:t>
            </a:r>
            <a:endParaRPr sz="1600">
              <a:latin typeface="Courier New"/>
              <a:cs typeface="Courier New"/>
            </a:endParaRPr>
          </a:p>
          <a:p>
            <a:pPr marL="362585" marR="191135">
              <a:lnSpc>
                <a:spcPct val="100000"/>
              </a:lnSpc>
              <a:spcBef>
                <a:spcPts val="25"/>
              </a:spcBef>
              <a:tabLst>
                <a:tab pos="1216025" algn="l"/>
              </a:tabLst>
            </a:pPr>
            <a:r>
              <a:rPr sz="1600" b="1" dirty="0">
                <a:latin typeface="Courier New"/>
                <a:cs typeface="Courier New"/>
              </a:rPr>
              <a:t>SELECT</a:t>
            </a:r>
            <a:r>
              <a:rPr sz="1600" b="1" spc="-3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employee_id,</a:t>
            </a:r>
            <a:r>
              <a:rPr sz="1600" b="1" spc="-3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last_name,</a:t>
            </a:r>
            <a:r>
              <a:rPr sz="1600" b="1" spc="-3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salary,</a:t>
            </a:r>
            <a:r>
              <a:rPr sz="1600" b="1" spc="-10" dirty="0">
                <a:latin typeface="Courier New"/>
                <a:cs typeface="Courier New"/>
              </a:rPr>
              <a:t> commission_pct </a:t>
            </a:r>
            <a:r>
              <a:rPr sz="1600" b="1" spc="-20" dirty="0">
                <a:latin typeface="Courier New"/>
                <a:cs typeface="Courier New"/>
              </a:rPr>
              <a:t>FROM</a:t>
            </a:r>
            <a:r>
              <a:rPr sz="1600" b="1" dirty="0">
                <a:latin typeface="Courier New"/>
                <a:cs typeface="Courier New"/>
              </a:rPr>
              <a:t>	</a:t>
            </a:r>
            <a:r>
              <a:rPr sz="1600" b="1" spc="-10" dirty="0">
                <a:latin typeface="Courier New"/>
                <a:cs typeface="Courier New"/>
              </a:rPr>
              <a:t>employees</a:t>
            </a:r>
            <a:endParaRPr sz="1600">
              <a:latin typeface="Courier New"/>
              <a:cs typeface="Courier New"/>
            </a:endParaRPr>
          </a:p>
          <a:p>
            <a:pPr marL="362585">
              <a:lnSpc>
                <a:spcPct val="100000"/>
              </a:lnSpc>
              <a:tabLst>
                <a:tab pos="1219200" algn="l"/>
              </a:tabLst>
            </a:pPr>
            <a:r>
              <a:rPr sz="1600" b="1" spc="-10" dirty="0">
                <a:latin typeface="Courier New"/>
                <a:cs typeface="Courier New"/>
              </a:rPr>
              <a:t>WHERE</a:t>
            </a:r>
            <a:r>
              <a:rPr sz="1600" b="1" dirty="0">
                <a:latin typeface="Courier New"/>
                <a:cs typeface="Courier New"/>
              </a:rPr>
              <a:t>	job_id</a:t>
            </a:r>
            <a:r>
              <a:rPr sz="1600" b="1" spc="-5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LIKE</a:t>
            </a:r>
            <a:r>
              <a:rPr sz="1600" b="1" spc="-45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'%REP%';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1600">
              <a:latin typeface="Courier New"/>
              <a:cs typeface="Courier New"/>
            </a:endParaRPr>
          </a:p>
          <a:p>
            <a:pPr marL="118745">
              <a:lnSpc>
                <a:spcPct val="100000"/>
              </a:lnSpc>
            </a:pPr>
            <a:r>
              <a:rPr sz="1600" b="1" dirty="0">
                <a:solidFill>
                  <a:srgbClr val="FF3300"/>
                </a:solidFill>
                <a:latin typeface="Courier New"/>
                <a:cs typeface="Courier New"/>
              </a:rPr>
              <a:t>4</a:t>
            </a:r>
            <a:r>
              <a:rPr sz="1600" b="1" spc="-20" dirty="0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FF3300"/>
                </a:solidFill>
                <a:latin typeface="Courier New"/>
                <a:cs typeface="Courier New"/>
              </a:rPr>
              <a:t>rows</a:t>
            </a:r>
            <a:r>
              <a:rPr sz="1600" b="1" spc="-10" dirty="0">
                <a:solidFill>
                  <a:srgbClr val="FF3300"/>
                </a:solidFill>
                <a:latin typeface="Courier New"/>
                <a:cs typeface="Courier New"/>
              </a:rPr>
              <a:t> created.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1019" y="3821376"/>
            <a:ext cx="6329680" cy="116967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417830" indent="-405130">
              <a:lnSpc>
                <a:spcPct val="100000"/>
              </a:lnSpc>
              <a:spcBef>
                <a:spcPts val="25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not use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VALUES</a:t>
            </a:r>
            <a:r>
              <a:rPr sz="2200" b="1" spc="-6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clause.</a:t>
            </a:r>
            <a:endParaRPr sz="2200">
              <a:latin typeface="Arial"/>
              <a:cs typeface="Arial"/>
            </a:endParaRPr>
          </a:p>
          <a:p>
            <a:pPr marL="417830" indent="-405130">
              <a:lnSpc>
                <a:spcPct val="100000"/>
              </a:lnSpc>
              <a:spcBef>
                <a:spcPts val="79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Match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columns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INSERT</a:t>
            </a:r>
            <a:endParaRPr sz="2200">
              <a:latin typeface="Courier New"/>
              <a:cs typeface="Courier New"/>
            </a:endParaRPr>
          </a:p>
          <a:p>
            <a:pPr marL="417830">
              <a:lnSpc>
                <a:spcPct val="100000"/>
              </a:lnSpc>
              <a:spcBef>
                <a:spcPts val="145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clause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those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subquery.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914014" y="539572"/>
            <a:ext cx="3296285" cy="8813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405130">
              <a:lnSpc>
                <a:spcPct val="100000"/>
              </a:lnSpc>
              <a:spcBef>
                <a:spcPts val="110"/>
              </a:spcBef>
            </a:pPr>
            <a:r>
              <a:rPr dirty="0"/>
              <a:t>Copying</a:t>
            </a:r>
            <a:r>
              <a:rPr spc="-65" dirty="0"/>
              <a:t> </a:t>
            </a:r>
            <a:r>
              <a:rPr spc="-20" dirty="0"/>
              <a:t>Rows </a:t>
            </a:r>
            <a:r>
              <a:rPr dirty="0"/>
              <a:t>from</a:t>
            </a:r>
            <a:r>
              <a:rPr spc="-110" dirty="0"/>
              <a:t> </a:t>
            </a:r>
            <a:r>
              <a:rPr dirty="0"/>
              <a:t>Another</a:t>
            </a:r>
            <a:r>
              <a:rPr spc="-40" dirty="0"/>
              <a:t> </a:t>
            </a:r>
            <a:r>
              <a:rPr spc="-10" dirty="0"/>
              <a:t>Table</a:t>
            </a:r>
          </a:p>
        </p:txBody>
      </p:sp>
      <p:sp>
        <p:nvSpPr>
          <p:cNvPr id="10" name="object 10"/>
          <p:cNvSpPr/>
          <p:nvPr/>
        </p:nvSpPr>
        <p:spPr>
          <a:xfrm>
            <a:off x="1478280" y="2578607"/>
            <a:ext cx="6620509" cy="770890"/>
          </a:xfrm>
          <a:custGeom>
            <a:avLst/>
            <a:gdLst/>
            <a:ahLst/>
            <a:cxnLst/>
            <a:rect l="l" t="t" r="r" b="b"/>
            <a:pathLst>
              <a:path w="6620509" h="770889">
                <a:moveTo>
                  <a:pt x="0" y="770763"/>
                </a:moveTo>
                <a:lnTo>
                  <a:pt x="6620002" y="770763"/>
                </a:lnTo>
                <a:lnTo>
                  <a:pt x="6620002" y="0"/>
                </a:lnTo>
                <a:lnTo>
                  <a:pt x="0" y="0"/>
                </a:lnTo>
                <a:lnTo>
                  <a:pt x="0" y="770763"/>
                </a:lnTo>
                <a:close/>
              </a:path>
            </a:pathLst>
          </a:custGeom>
          <a:ln w="18287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29001" y="539572"/>
            <a:ext cx="426974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Changing</a:t>
            </a:r>
            <a:r>
              <a:rPr spc="-15" dirty="0"/>
              <a:t> </a:t>
            </a:r>
            <a:r>
              <a:rPr dirty="0"/>
              <a:t>Data</a:t>
            </a:r>
            <a:r>
              <a:rPr spc="-30" dirty="0"/>
              <a:t> </a:t>
            </a:r>
            <a:r>
              <a:rPr dirty="0"/>
              <a:t>in</a:t>
            </a:r>
            <a:r>
              <a:rPr spc="-55" dirty="0"/>
              <a:t> </a:t>
            </a:r>
            <a:r>
              <a:rPr dirty="0"/>
              <a:t>a</a:t>
            </a:r>
            <a:r>
              <a:rPr spc="-90" dirty="0"/>
              <a:t> </a:t>
            </a:r>
            <a:r>
              <a:rPr spc="-10" dirty="0"/>
              <a:t>Table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67867" y="1282064"/>
            <a:ext cx="139255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solidFill>
                  <a:srgbClr val="FFFFFF"/>
                </a:solidFill>
                <a:latin typeface="Courier New"/>
                <a:cs typeface="Courier New"/>
              </a:rPr>
              <a:t>EMPLOYEES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1739" y="3668648"/>
            <a:ext cx="493014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dirty="0">
                <a:solidFill>
                  <a:srgbClr val="FFFFCC"/>
                </a:solidFill>
                <a:latin typeface="Arial"/>
                <a:cs typeface="Arial"/>
              </a:rPr>
              <a:t>Update</a:t>
            </a:r>
            <a:r>
              <a:rPr sz="2200" b="1" spc="15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CC"/>
                </a:solidFill>
                <a:latin typeface="Arial"/>
                <a:cs typeface="Arial"/>
              </a:rPr>
              <a:t>rows</a:t>
            </a:r>
            <a:r>
              <a:rPr sz="2200" b="1" spc="-60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CC"/>
                </a:solidFill>
                <a:latin typeface="Arial"/>
                <a:cs typeface="Arial"/>
              </a:rPr>
              <a:t>in</a:t>
            </a:r>
            <a:r>
              <a:rPr sz="2200" b="1" spc="-10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CC"/>
                </a:solidFill>
                <a:latin typeface="Arial"/>
                <a:cs typeface="Arial"/>
              </a:rPr>
              <a:t>the</a:t>
            </a:r>
            <a:r>
              <a:rPr sz="2200" b="1" spc="5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CC"/>
                </a:solidFill>
                <a:latin typeface="Courier New"/>
                <a:cs typeface="Courier New"/>
              </a:rPr>
              <a:t>EMPLOYEES</a:t>
            </a:r>
            <a:r>
              <a:rPr sz="2200" b="1" spc="-690" dirty="0">
                <a:solidFill>
                  <a:srgbClr val="FFFFCC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CC"/>
                </a:solidFill>
                <a:latin typeface="Arial"/>
                <a:cs typeface="Arial"/>
              </a:rPr>
              <a:t>table.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809231" y="3773423"/>
            <a:ext cx="1176655" cy="372110"/>
            <a:chOff x="6809231" y="3773423"/>
            <a:chExt cx="1176655" cy="37211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09231" y="3773423"/>
              <a:ext cx="1051559" cy="2286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687055" y="3834383"/>
              <a:ext cx="298450" cy="311150"/>
            </a:xfrm>
            <a:custGeom>
              <a:avLst/>
              <a:gdLst/>
              <a:ahLst/>
              <a:cxnLst/>
              <a:rect l="l" t="t" r="r" b="b"/>
              <a:pathLst>
                <a:path w="298450" h="311150">
                  <a:moveTo>
                    <a:pt x="298323" y="310642"/>
                  </a:moveTo>
                  <a:lnTo>
                    <a:pt x="219329" y="146177"/>
                  </a:lnTo>
                  <a:lnTo>
                    <a:pt x="149098" y="0"/>
                  </a:lnTo>
                  <a:lnTo>
                    <a:pt x="146177" y="146177"/>
                  </a:lnTo>
                  <a:lnTo>
                    <a:pt x="0" y="140081"/>
                  </a:lnTo>
                  <a:lnTo>
                    <a:pt x="298323" y="310642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395983" y="4206240"/>
            <a:ext cx="7419340" cy="1771014"/>
            <a:chOff x="1395983" y="4206240"/>
            <a:chExt cx="7419340" cy="1771014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5983" y="4206240"/>
              <a:ext cx="7418832" cy="177088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601712" y="5117592"/>
              <a:ext cx="441959" cy="621665"/>
            </a:xfrm>
            <a:custGeom>
              <a:avLst/>
              <a:gdLst/>
              <a:ahLst/>
              <a:cxnLst/>
              <a:rect l="l" t="t" r="r" b="b"/>
              <a:pathLst>
                <a:path w="441959" h="621664">
                  <a:moveTo>
                    <a:pt x="0" y="621284"/>
                  </a:moveTo>
                  <a:lnTo>
                    <a:pt x="441959" y="621284"/>
                  </a:lnTo>
                  <a:lnTo>
                    <a:pt x="441959" y="0"/>
                  </a:lnTo>
                  <a:lnTo>
                    <a:pt x="0" y="0"/>
                  </a:lnTo>
                  <a:lnTo>
                    <a:pt x="0" y="621284"/>
                  </a:lnTo>
                  <a:close/>
                </a:path>
              </a:pathLst>
            </a:custGeom>
            <a:ln w="18288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713231" y="1725167"/>
            <a:ext cx="7620000" cy="1743710"/>
            <a:chOff x="713231" y="1725167"/>
            <a:chExt cx="7620000" cy="174371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3231" y="1725167"/>
              <a:ext cx="7620000" cy="174345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934199" y="2599943"/>
              <a:ext cx="441959" cy="618490"/>
            </a:xfrm>
            <a:custGeom>
              <a:avLst/>
              <a:gdLst/>
              <a:ahLst/>
              <a:cxnLst/>
              <a:rect l="l" t="t" r="r" b="b"/>
              <a:pathLst>
                <a:path w="441959" h="618489">
                  <a:moveTo>
                    <a:pt x="0" y="618363"/>
                  </a:moveTo>
                  <a:lnTo>
                    <a:pt x="441959" y="618363"/>
                  </a:lnTo>
                  <a:lnTo>
                    <a:pt x="441959" y="0"/>
                  </a:lnTo>
                  <a:lnTo>
                    <a:pt x="0" y="0"/>
                  </a:lnTo>
                  <a:lnTo>
                    <a:pt x="0" y="618363"/>
                  </a:lnTo>
                  <a:close/>
                </a:path>
              </a:pathLst>
            </a:custGeom>
            <a:ln w="18288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07335" y="539572"/>
            <a:ext cx="3513454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What</a:t>
            </a:r>
            <a:r>
              <a:rPr spc="-45" dirty="0"/>
              <a:t> </a:t>
            </a:r>
            <a:r>
              <a:rPr dirty="0"/>
              <a:t>is</a:t>
            </a:r>
            <a:r>
              <a:rPr spc="-55" dirty="0"/>
              <a:t> </a:t>
            </a:r>
            <a:r>
              <a:rPr dirty="0"/>
              <a:t>an</a:t>
            </a:r>
            <a:r>
              <a:rPr spc="-55" dirty="0"/>
              <a:t> </a:t>
            </a:r>
            <a:r>
              <a:rPr spc="-10" dirty="0"/>
              <a:t>Equijoin?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16051" y="1211961"/>
            <a:ext cx="139255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solidFill>
                  <a:srgbClr val="FFFFFF"/>
                </a:solidFill>
                <a:latin typeface="Courier New"/>
                <a:cs typeface="Courier New"/>
              </a:rPr>
              <a:t>EMPLOYEES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65701" y="1230249"/>
            <a:ext cx="170053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solidFill>
                  <a:srgbClr val="FFFFFF"/>
                </a:solidFill>
                <a:latin typeface="Courier New"/>
                <a:cs typeface="Courier New"/>
              </a:rPr>
              <a:t>DEPARTMENTS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31719" y="5932423"/>
            <a:ext cx="143446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solidFill>
                  <a:srgbClr val="FFFFCC"/>
                </a:solidFill>
                <a:latin typeface="Arial"/>
                <a:cs typeface="Arial"/>
              </a:rPr>
              <a:t>Foreign</a:t>
            </a:r>
            <a:r>
              <a:rPr sz="2000" b="1" spc="-95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FFFFCC"/>
                </a:solidFill>
                <a:latin typeface="Arial"/>
                <a:cs typeface="Arial"/>
              </a:rPr>
              <a:t>key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438144" y="5218176"/>
            <a:ext cx="204470" cy="657860"/>
            <a:chOff x="3438144" y="5218176"/>
            <a:chExt cx="204470" cy="657860"/>
          </a:xfrm>
        </p:grpSpPr>
        <p:sp>
          <p:nvSpPr>
            <p:cNvPr id="8" name="object 8"/>
            <p:cNvSpPr/>
            <p:nvPr/>
          </p:nvSpPr>
          <p:spPr>
            <a:xfrm>
              <a:off x="3541776" y="5437632"/>
              <a:ext cx="0" cy="438784"/>
            </a:xfrm>
            <a:custGeom>
              <a:avLst/>
              <a:gdLst/>
              <a:ahLst/>
              <a:cxnLst/>
              <a:rect l="l" t="t" r="r" b="b"/>
              <a:pathLst>
                <a:path h="438785">
                  <a:moveTo>
                    <a:pt x="0" y="0"/>
                  </a:moveTo>
                  <a:lnTo>
                    <a:pt x="0" y="438404"/>
                  </a:lnTo>
                </a:path>
              </a:pathLst>
            </a:custGeom>
            <a:ln w="54864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38144" y="5218175"/>
              <a:ext cx="204470" cy="332105"/>
            </a:xfrm>
            <a:custGeom>
              <a:avLst/>
              <a:gdLst/>
              <a:ahLst/>
              <a:cxnLst/>
              <a:rect l="l" t="t" r="r" b="b"/>
              <a:pathLst>
                <a:path w="204470" h="332104">
                  <a:moveTo>
                    <a:pt x="203962" y="331724"/>
                  </a:moveTo>
                  <a:lnTo>
                    <a:pt x="172593" y="228219"/>
                  </a:lnTo>
                  <a:lnTo>
                    <a:pt x="103505" y="0"/>
                  </a:lnTo>
                  <a:lnTo>
                    <a:pt x="0" y="331724"/>
                  </a:lnTo>
                  <a:lnTo>
                    <a:pt x="103505" y="228219"/>
                  </a:lnTo>
                  <a:lnTo>
                    <a:pt x="203962" y="331724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541901" y="5932423"/>
            <a:ext cx="144653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solidFill>
                  <a:srgbClr val="FFFFCC"/>
                </a:solidFill>
                <a:latin typeface="Arial"/>
                <a:cs typeface="Arial"/>
              </a:rPr>
              <a:t>Primary</a:t>
            </a:r>
            <a:r>
              <a:rPr sz="2000" b="1" spc="-110" dirty="0">
                <a:solidFill>
                  <a:srgbClr val="FFFFCC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FFFFCC"/>
                </a:solidFill>
                <a:latin typeface="Arial"/>
                <a:cs typeface="Arial"/>
              </a:rPr>
              <a:t>key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135879" y="5218176"/>
            <a:ext cx="204470" cy="657860"/>
            <a:chOff x="5135879" y="5218176"/>
            <a:chExt cx="204470" cy="657860"/>
          </a:xfrm>
        </p:grpSpPr>
        <p:sp>
          <p:nvSpPr>
            <p:cNvPr id="12" name="object 12"/>
            <p:cNvSpPr/>
            <p:nvPr/>
          </p:nvSpPr>
          <p:spPr>
            <a:xfrm>
              <a:off x="5239511" y="5437632"/>
              <a:ext cx="0" cy="438784"/>
            </a:xfrm>
            <a:custGeom>
              <a:avLst/>
              <a:gdLst/>
              <a:ahLst/>
              <a:cxnLst/>
              <a:rect l="l" t="t" r="r" b="b"/>
              <a:pathLst>
                <a:path h="438785">
                  <a:moveTo>
                    <a:pt x="0" y="0"/>
                  </a:moveTo>
                  <a:lnTo>
                    <a:pt x="0" y="438404"/>
                  </a:lnTo>
                </a:path>
              </a:pathLst>
            </a:custGeom>
            <a:ln w="54864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35880" y="5218175"/>
              <a:ext cx="204470" cy="332105"/>
            </a:xfrm>
            <a:custGeom>
              <a:avLst/>
              <a:gdLst/>
              <a:ahLst/>
              <a:cxnLst/>
              <a:rect l="l" t="t" r="r" b="b"/>
              <a:pathLst>
                <a:path w="204470" h="332104">
                  <a:moveTo>
                    <a:pt x="203962" y="331724"/>
                  </a:moveTo>
                  <a:lnTo>
                    <a:pt x="171704" y="228219"/>
                  </a:lnTo>
                  <a:lnTo>
                    <a:pt x="100457" y="0"/>
                  </a:lnTo>
                  <a:lnTo>
                    <a:pt x="0" y="331724"/>
                  </a:lnTo>
                  <a:lnTo>
                    <a:pt x="100457" y="228219"/>
                  </a:lnTo>
                  <a:lnTo>
                    <a:pt x="203962" y="331724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188719" y="1679448"/>
            <a:ext cx="2466340" cy="3188335"/>
            <a:chOff x="1188719" y="1679448"/>
            <a:chExt cx="2466340" cy="3188335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8719" y="1679448"/>
              <a:ext cx="2465832" cy="318820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371344" y="1737360"/>
              <a:ext cx="1264920" cy="3115310"/>
            </a:xfrm>
            <a:custGeom>
              <a:avLst/>
              <a:gdLst/>
              <a:ahLst/>
              <a:cxnLst/>
              <a:rect l="l" t="t" r="r" b="b"/>
              <a:pathLst>
                <a:path w="1264920" h="3115310">
                  <a:moveTo>
                    <a:pt x="0" y="3114802"/>
                  </a:moveTo>
                  <a:lnTo>
                    <a:pt x="1264920" y="3114802"/>
                  </a:lnTo>
                  <a:lnTo>
                    <a:pt x="1264920" y="0"/>
                  </a:lnTo>
                  <a:lnTo>
                    <a:pt x="0" y="0"/>
                  </a:lnTo>
                  <a:lnTo>
                    <a:pt x="0" y="3114802"/>
                  </a:lnTo>
                  <a:close/>
                </a:path>
              </a:pathLst>
            </a:custGeom>
            <a:ln w="24384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4620767" y="1679448"/>
            <a:ext cx="2990215" cy="3179445"/>
            <a:chOff x="4620767" y="1679448"/>
            <a:chExt cx="2990215" cy="3179445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0767" y="1679448"/>
              <a:ext cx="2990088" cy="317906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636007" y="1716024"/>
              <a:ext cx="1301750" cy="3115310"/>
            </a:xfrm>
            <a:custGeom>
              <a:avLst/>
              <a:gdLst/>
              <a:ahLst/>
              <a:cxnLst/>
              <a:rect l="l" t="t" r="r" b="b"/>
              <a:pathLst>
                <a:path w="1301750" h="3115310">
                  <a:moveTo>
                    <a:pt x="0" y="3114802"/>
                  </a:moveTo>
                  <a:lnTo>
                    <a:pt x="1301241" y="3114802"/>
                  </a:lnTo>
                  <a:lnTo>
                    <a:pt x="1301241" y="0"/>
                  </a:lnTo>
                  <a:lnTo>
                    <a:pt x="0" y="0"/>
                  </a:lnTo>
                  <a:lnTo>
                    <a:pt x="0" y="3114802"/>
                  </a:lnTo>
                  <a:close/>
                </a:path>
              </a:pathLst>
            </a:custGeom>
            <a:ln w="24384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176019" y="4673930"/>
            <a:ext cx="3308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612385" y="4664786"/>
            <a:ext cx="3308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6649" rIns="0" bIns="0" rtlCol="0">
            <a:spAutoFit/>
          </a:bodyPr>
          <a:lstStyle/>
          <a:p>
            <a:pPr marL="1109980">
              <a:lnSpc>
                <a:spcPct val="100000"/>
              </a:lnSpc>
              <a:spcBef>
                <a:spcPts val="110"/>
              </a:spcBef>
            </a:pPr>
            <a:r>
              <a:rPr dirty="0"/>
              <a:t>The</a:t>
            </a:r>
            <a:r>
              <a:rPr spc="-45" dirty="0"/>
              <a:t> </a:t>
            </a:r>
            <a:r>
              <a:rPr spc="-10" dirty="0">
                <a:latin typeface="Courier New"/>
                <a:cs typeface="Courier New"/>
              </a:rPr>
              <a:t>UPDATE</a:t>
            </a:r>
            <a:r>
              <a:rPr spc="-1000" dirty="0">
                <a:latin typeface="Courier New"/>
                <a:cs typeface="Courier New"/>
              </a:rPr>
              <a:t> </a:t>
            </a:r>
            <a:r>
              <a:rPr dirty="0"/>
              <a:t>Statement</a:t>
            </a:r>
            <a:r>
              <a:rPr spc="-65" dirty="0"/>
              <a:t> </a:t>
            </a:r>
            <a:r>
              <a:rPr spc="-10" dirty="0"/>
              <a:t>Syntax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41019" y="1759712"/>
            <a:ext cx="690562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7830" indent="-405130">
              <a:lnSpc>
                <a:spcPct val="100000"/>
              </a:lnSpc>
              <a:spcBef>
                <a:spcPts val="10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Modify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existing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rows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2200" b="1" spc="-6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statement.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1019" y="3619880"/>
            <a:ext cx="677354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7830" indent="-405130">
              <a:lnSpc>
                <a:spcPct val="100000"/>
              </a:lnSpc>
              <a:spcBef>
                <a:spcPts val="10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Update more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than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row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time,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required.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23544" y="2258567"/>
            <a:ext cx="7525384" cy="1109345"/>
            <a:chOff x="923544" y="2258567"/>
            <a:chExt cx="7525384" cy="1109345"/>
          </a:xfrm>
        </p:grpSpPr>
        <p:sp>
          <p:nvSpPr>
            <p:cNvPr id="7" name="object 7"/>
            <p:cNvSpPr/>
            <p:nvPr/>
          </p:nvSpPr>
          <p:spPr>
            <a:xfrm>
              <a:off x="935736" y="2270759"/>
              <a:ext cx="7501255" cy="1085215"/>
            </a:xfrm>
            <a:custGeom>
              <a:avLst/>
              <a:gdLst/>
              <a:ahLst/>
              <a:cxnLst/>
              <a:rect l="l" t="t" r="r" b="b"/>
              <a:pathLst>
                <a:path w="7501255" h="1085214">
                  <a:moveTo>
                    <a:pt x="7501000" y="0"/>
                  </a:moveTo>
                  <a:lnTo>
                    <a:pt x="0" y="0"/>
                  </a:lnTo>
                  <a:lnTo>
                    <a:pt x="0" y="1084961"/>
                  </a:lnTo>
                  <a:lnTo>
                    <a:pt x="7501000" y="1084961"/>
                  </a:lnTo>
                  <a:lnTo>
                    <a:pt x="75010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5736" y="2270759"/>
              <a:ext cx="7501255" cy="1085215"/>
            </a:xfrm>
            <a:custGeom>
              <a:avLst/>
              <a:gdLst/>
              <a:ahLst/>
              <a:cxnLst/>
              <a:rect l="l" t="t" r="r" b="b"/>
              <a:pathLst>
                <a:path w="7501255" h="1085214">
                  <a:moveTo>
                    <a:pt x="0" y="1084961"/>
                  </a:moveTo>
                  <a:lnTo>
                    <a:pt x="7501000" y="1084961"/>
                  </a:lnTo>
                  <a:lnTo>
                    <a:pt x="7501000" y="0"/>
                  </a:lnTo>
                  <a:lnTo>
                    <a:pt x="0" y="0"/>
                  </a:lnTo>
                  <a:lnTo>
                    <a:pt x="0" y="1084961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26972" y="2332482"/>
            <a:ext cx="84836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UPDATE </a:t>
            </a:r>
            <a:r>
              <a:rPr sz="1800" b="1" spc="-25" dirty="0">
                <a:latin typeface="Courier New"/>
                <a:cs typeface="Courier New"/>
              </a:rPr>
              <a:t>SET </a:t>
            </a:r>
            <a:r>
              <a:rPr sz="1800" b="1" spc="-10" dirty="0">
                <a:latin typeface="Courier New"/>
                <a:cs typeface="Courier New"/>
              </a:rPr>
              <a:t>[WHERE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856357" y="2332482"/>
            <a:ext cx="517588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0" dirty="0">
                <a:latin typeface="Courier New"/>
                <a:cs typeface="Courier New"/>
              </a:rPr>
              <a:t>table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i="1" dirty="0">
                <a:latin typeface="Courier New"/>
                <a:cs typeface="Courier New"/>
              </a:rPr>
              <a:t>column</a:t>
            </a:r>
            <a:r>
              <a:rPr sz="1800" b="1" i="1" spc="-6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i="1" dirty="0">
                <a:latin typeface="Courier New"/>
                <a:cs typeface="Courier New"/>
              </a:rPr>
              <a:t>value</a:t>
            </a:r>
            <a:r>
              <a:rPr sz="1800" b="1" i="1" spc="-6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[,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i="1" dirty="0">
                <a:latin typeface="Courier New"/>
                <a:cs typeface="Courier New"/>
              </a:rPr>
              <a:t>column</a:t>
            </a:r>
            <a:r>
              <a:rPr sz="1800" b="1" i="1" spc="-6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65" dirty="0">
                <a:latin typeface="Courier New"/>
                <a:cs typeface="Courier New"/>
              </a:rPr>
              <a:t> </a:t>
            </a:r>
            <a:r>
              <a:rPr sz="1800" b="1" i="1" dirty="0">
                <a:latin typeface="Courier New"/>
                <a:cs typeface="Courier New"/>
              </a:rPr>
              <a:t>value,</a:t>
            </a:r>
            <a:r>
              <a:rPr sz="1800" b="1" i="1" spc="-200" dirty="0">
                <a:latin typeface="Courier New"/>
                <a:cs typeface="Courier New"/>
              </a:rPr>
              <a:t> </a:t>
            </a:r>
            <a:r>
              <a:rPr sz="1800" b="1" i="1" spc="-20" dirty="0">
                <a:latin typeface="Courier New"/>
                <a:cs typeface="Courier New"/>
              </a:rPr>
              <a:t>...</a:t>
            </a:r>
            <a:r>
              <a:rPr sz="1800" b="1" spc="-20" dirty="0">
                <a:latin typeface="Courier New"/>
                <a:cs typeface="Courier New"/>
              </a:rPr>
              <a:t>]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i="1" spc="-10" dirty="0">
                <a:latin typeface="Courier New"/>
                <a:cs typeface="Courier New"/>
              </a:rPr>
              <a:t>condition</a:t>
            </a:r>
            <a:r>
              <a:rPr sz="1800" b="1" spc="-10" dirty="0">
                <a:latin typeface="Courier New"/>
                <a:cs typeface="Courier New"/>
              </a:rPr>
              <a:t>];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011745" y="2608897"/>
            <a:ext cx="7531734" cy="1201420"/>
            <a:chOff x="1011745" y="2608897"/>
            <a:chExt cx="7531734" cy="1201420"/>
          </a:xfrm>
        </p:grpSpPr>
        <p:sp>
          <p:nvSpPr>
            <p:cNvPr id="4" name="object 4"/>
            <p:cNvSpPr/>
            <p:nvPr/>
          </p:nvSpPr>
          <p:spPr>
            <a:xfrm>
              <a:off x="1024128" y="2621280"/>
              <a:ext cx="7506970" cy="1176655"/>
            </a:xfrm>
            <a:custGeom>
              <a:avLst/>
              <a:gdLst/>
              <a:ahLst/>
              <a:cxnLst/>
              <a:rect l="l" t="t" r="r" b="b"/>
              <a:pathLst>
                <a:path w="7506970" h="1176654">
                  <a:moveTo>
                    <a:pt x="7506843" y="0"/>
                  </a:moveTo>
                  <a:lnTo>
                    <a:pt x="0" y="0"/>
                  </a:lnTo>
                  <a:lnTo>
                    <a:pt x="0" y="1176401"/>
                  </a:lnTo>
                  <a:lnTo>
                    <a:pt x="7506843" y="1176401"/>
                  </a:lnTo>
                  <a:lnTo>
                    <a:pt x="7506843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24128" y="2621280"/>
              <a:ext cx="7506970" cy="1176655"/>
            </a:xfrm>
            <a:custGeom>
              <a:avLst/>
              <a:gdLst/>
              <a:ahLst/>
              <a:cxnLst/>
              <a:rect l="l" t="t" r="r" b="b"/>
              <a:pathLst>
                <a:path w="7506970" h="1176654">
                  <a:moveTo>
                    <a:pt x="0" y="1176401"/>
                  </a:moveTo>
                  <a:lnTo>
                    <a:pt x="7506843" y="1176401"/>
                  </a:lnTo>
                  <a:lnTo>
                    <a:pt x="7506843" y="0"/>
                  </a:lnTo>
                  <a:lnTo>
                    <a:pt x="0" y="0"/>
                  </a:lnTo>
                  <a:lnTo>
                    <a:pt x="0" y="1176401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37971" y="1836496"/>
            <a:ext cx="6767195" cy="6553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17830" indent="-405130">
              <a:lnSpc>
                <a:spcPts val="2475"/>
              </a:lnSpc>
              <a:spcBef>
                <a:spcPts val="11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Specific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row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rows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modified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200" b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specify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475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WHERE</a:t>
            </a:r>
            <a:r>
              <a:rPr sz="2200" b="1" spc="-6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clause.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4127" y="2621279"/>
            <a:ext cx="7506970" cy="117665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25"/>
              </a:spcBef>
            </a:pPr>
            <a:r>
              <a:rPr sz="1800" b="1" dirty="0">
                <a:latin typeface="Courier New"/>
                <a:cs typeface="Courier New"/>
              </a:rPr>
              <a:t>UPDATE</a:t>
            </a:r>
            <a:r>
              <a:rPr sz="1800" b="1" spc="-12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employees</a:t>
            </a:r>
            <a:endParaRPr sz="1800">
              <a:latin typeface="Courier New"/>
              <a:cs typeface="Courier New"/>
            </a:endParaRPr>
          </a:p>
          <a:p>
            <a:pPr marL="73025">
              <a:lnSpc>
                <a:spcPct val="100000"/>
              </a:lnSpc>
              <a:tabLst>
                <a:tab pos="1026794" algn="l"/>
              </a:tabLst>
            </a:pPr>
            <a:r>
              <a:rPr sz="1800" b="1" spc="-25" dirty="0">
                <a:latin typeface="Courier New"/>
                <a:cs typeface="Courier New"/>
              </a:rPr>
              <a:t>SET</a:t>
            </a:r>
            <a:r>
              <a:rPr sz="1800" b="1" dirty="0">
                <a:latin typeface="Courier New"/>
                <a:cs typeface="Courier New"/>
              </a:rPr>
              <a:t>	department_id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210" dirty="0">
                <a:latin typeface="Courier New"/>
                <a:cs typeface="Courier New"/>
              </a:rPr>
              <a:t> </a:t>
            </a:r>
            <a:r>
              <a:rPr sz="1800" b="1" spc="-25" dirty="0">
                <a:latin typeface="Courier New"/>
                <a:cs typeface="Courier New"/>
              </a:rPr>
              <a:t>70</a:t>
            </a:r>
            <a:endParaRPr sz="1800">
              <a:latin typeface="Courier New"/>
              <a:cs typeface="Courier New"/>
            </a:endParaRPr>
          </a:p>
          <a:p>
            <a:pPr marL="73025">
              <a:lnSpc>
                <a:spcPct val="100000"/>
              </a:lnSpc>
              <a:tabLst>
                <a:tab pos="1026794" algn="l"/>
              </a:tabLst>
            </a:pPr>
            <a:r>
              <a:rPr sz="1800" b="1" spc="-10" dirty="0">
                <a:latin typeface="Courier New"/>
                <a:cs typeface="Courier New"/>
              </a:rPr>
              <a:t>WHERE</a:t>
            </a:r>
            <a:r>
              <a:rPr sz="1800" b="1" dirty="0">
                <a:latin typeface="Courier New"/>
                <a:cs typeface="Courier New"/>
              </a:rPr>
              <a:t>	employee_id</a:t>
            </a:r>
            <a:r>
              <a:rPr sz="1800" b="1" spc="-9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215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113;</a:t>
            </a:r>
            <a:endParaRPr sz="1800">
              <a:latin typeface="Courier New"/>
              <a:cs typeface="Courier New"/>
            </a:endParaRPr>
          </a:p>
          <a:p>
            <a:pPr marL="73025">
              <a:lnSpc>
                <a:spcPct val="100000"/>
              </a:lnSpc>
            </a:pPr>
            <a:r>
              <a:rPr sz="1800" b="1" dirty="0">
                <a:solidFill>
                  <a:srgbClr val="FF3300"/>
                </a:solidFill>
                <a:latin typeface="Courier New"/>
                <a:cs typeface="Courier New"/>
              </a:rPr>
              <a:t>1</a:t>
            </a:r>
            <a:r>
              <a:rPr sz="1800" b="1" spc="-20" dirty="0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F3300"/>
                </a:solidFill>
                <a:latin typeface="Courier New"/>
                <a:cs typeface="Courier New"/>
              </a:rPr>
              <a:t>row</a:t>
            </a:r>
            <a:r>
              <a:rPr sz="1800" b="1" spc="-15" dirty="0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3300"/>
                </a:solidFill>
                <a:latin typeface="Courier New"/>
                <a:cs typeface="Courier New"/>
              </a:rPr>
              <a:t>updated.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7971" y="3873449"/>
            <a:ext cx="6805295" cy="664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17830" indent="-405130">
              <a:lnSpc>
                <a:spcPts val="2510"/>
              </a:lnSpc>
              <a:spcBef>
                <a:spcPts val="110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2200" b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rows</a:t>
            </a:r>
            <a:r>
              <a:rPr sz="22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modified</a:t>
            </a:r>
            <a:r>
              <a:rPr sz="22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2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omit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510"/>
              </a:lnSpc>
            </a:pP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WHERE</a:t>
            </a:r>
            <a:r>
              <a:rPr sz="2200" b="1" spc="-6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clause.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503680">
              <a:lnSpc>
                <a:spcPct val="100000"/>
              </a:lnSpc>
              <a:spcBef>
                <a:spcPts val="110"/>
              </a:spcBef>
            </a:pPr>
            <a:r>
              <a:rPr dirty="0"/>
              <a:t>Updating Rows</a:t>
            </a:r>
            <a:r>
              <a:rPr spc="-85" dirty="0"/>
              <a:t> </a:t>
            </a:r>
            <a:r>
              <a:rPr dirty="0"/>
              <a:t>in</a:t>
            </a:r>
            <a:r>
              <a:rPr spc="-25" dirty="0"/>
              <a:t> </a:t>
            </a:r>
            <a:r>
              <a:rPr dirty="0"/>
              <a:t>a</a:t>
            </a:r>
            <a:r>
              <a:rPr spc="-40" dirty="0"/>
              <a:t> </a:t>
            </a:r>
            <a:r>
              <a:rPr spc="-10" dirty="0"/>
              <a:t>Table</a:t>
            </a:r>
          </a:p>
        </p:txBody>
      </p:sp>
      <p:sp>
        <p:nvSpPr>
          <p:cNvPr id="10" name="object 10"/>
          <p:cNvSpPr/>
          <p:nvPr/>
        </p:nvSpPr>
        <p:spPr>
          <a:xfrm>
            <a:off x="1060703" y="3200400"/>
            <a:ext cx="3340735" cy="307975"/>
          </a:xfrm>
          <a:custGeom>
            <a:avLst/>
            <a:gdLst/>
            <a:ahLst/>
            <a:cxnLst/>
            <a:rect l="l" t="t" r="r" b="b"/>
            <a:pathLst>
              <a:path w="3340735" h="307975">
                <a:moveTo>
                  <a:pt x="0" y="307721"/>
                </a:moveTo>
                <a:lnTo>
                  <a:pt x="3340480" y="307721"/>
                </a:lnTo>
                <a:lnTo>
                  <a:pt x="3340480" y="0"/>
                </a:lnTo>
                <a:lnTo>
                  <a:pt x="0" y="0"/>
                </a:lnTo>
                <a:lnTo>
                  <a:pt x="0" y="307721"/>
                </a:lnTo>
                <a:close/>
              </a:path>
            </a:pathLst>
          </a:custGeom>
          <a:ln w="18288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1008888" y="4767071"/>
            <a:ext cx="7528559" cy="963294"/>
            <a:chOff x="1008888" y="4767071"/>
            <a:chExt cx="7528559" cy="963294"/>
          </a:xfrm>
        </p:grpSpPr>
        <p:sp>
          <p:nvSpPr>
            <p:cNvPr id="12" name="object 12"/>
            <p:cNvSpPr/>
            <p:nvPr/>
          </p:nvSpPr>
          <p:spPr>
            <a:xfrm>
              <a:off x="1021080" y="4779263"/>
              <a:ext cx="7504430" cy="938530"/>
            </a:xfrm>
            <a:custGeom>
              <a:avLst/>
              <a:gdLst/>
              <a:ahLst/>
              <a:cxnLst/>
              <a:rect l="l" t="t" r="r" b="b"/>
              <a:pathLst>
                <a:path w="7504430" h="938529">
                  <a:moveTo>
                    <a:pt x="7503922" y="0"/>
                  </a:moveTo>
                  <a:lnTo>
                    <a:pt x="0" y="0"/>
                  </a:lnTo>
                  <a:lnTo>
                    <a:pt x="0" y="938403"/>
                  </a:lnTo>
                  <a:lnTo>
                    <a:pt x="7503922" y="938403"/>
                  </a:lnTo>
                  <a:lnTo>
                    <a:pt x="7503922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21080" y="4779263"/>
              <a:ext cx="7504430" cy="938530"/>
            </a:xfrm>
            <a:custGeom>
              <a:avLst/>
              <a:gdLst/>
              <a:ahLst/>
              <a:cxnLst/>
              <a:rect l="l" t="t" r="r" b="b"/>
              <a:pathLst>
                <a:path w="7504430" h="938529">
                  <a:moveTo>
                    <a:pt x="0" y="938403"/>
                  </a:moveTo>
                  <a:lnTo>
                    <a:pt x="7503922" y="938403"/>
                  </a:lnTo>
                  <a:lnTo>
                    <a:pt x="7503922" y="0"/>
                  </a:lnTo>
                  <a:lnTo>
                    <a:pt x="0" y="0"/>
                  </a:lnTo>
                  <a:lnTo>
                    <a:pt x="0" y="938403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128064" y="4771466"/>
            <a:ext cx="83629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UPDATE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800" b="1" spc="-25" dirty="0">
                <a:latin typeface="Courier New"/>
                <a:cs typeface="Courier New"/>
              </a:rPr>
              <a:t>SET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329560" y="4771466"/>
            <a:ext cx="27203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copy_emp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ourier New"/>
                <a:cs typeface="Courier New"/>
              </a:rPr>
              <a:t>department_id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210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110;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28064" y="5320665"/>
            <a:ext cx="2193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3300"/>
                </a:solidFill>
                <a:latin typeface="Courier New"/>
                <a:cs typeface="Courier New"/>
              </a:rPr>
              <a:t>22</a:t>
            </a:r>
            <a:r>
              <a:rPr sz="1800" b="1" spc="-45" dirty="0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F3300"/>
                </a:solidFill>
                <a:latin typeface="Courier New"/>
                <a:cs typeface="Courier New"/>
              </a:rPr>
              <a:t>rows</a:t>
            </a:r>
            <a:r>
              <a:rPr sz="1800" b="1" spc="5" dirty="0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3300"/>
                </a:solidFill>
                <a:latin typeface="Courier New"/>
                <a:cs typeface="Courier New"/>
              </a:rPr>
              <a:t>updated.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8969" y="2666809"/>
            <a:ext cx="7699375" cy="2563495"/>
            <a:chOff x="898969" y="2666809"/>
            <a:chExt cx="7699375" cy="2563495"/>
          </a:xfrm>
        </p:grpSpPr>
        <p:sp>
          <p:nvSpPr>
            <p:cNvPr id="4" name="object 4"/>
            <p:cNvSpPr/>
            <p:nvPr/>
          </p:nvSpPr>
          <p:spPr>
            <a:xfrm>
              <a:off x="911352" y="2679192"/>
              <a:ext cx="7674609" cy="2538730"/>
            </a:xfrm>
            <a:custGeom>
              <a:avLst/>
              <a:gdLst/>
              <a:ahLst/>
              <a:cxnLst/>
              <a:rect l="l" t="t" r="r" b="b"/>
              <a:pathLst>
                <a:path w="7674609" h="2538729">
                  <a:moveTo>
                    <a:pt x="7674483" y="0"/>
                  </a:moveTo>
                  <a:lnTo>
                    <a:pt x="0" y="0"/>
                  </a:lnTo>
                  <a:lnTo>
                    <a:pt x="0" y="2538602"/>
                  </a:lnTo>
                  <a:lnTo>
                    <a:pt x="7674483" y="2538602"/>
                  </a:lnTo>
                  <a:lnTo>
                    <a:pt x="7674483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1352" y="2679192"/>
              <a:ext cx="7674609" cy="2538730"/>
            </a:xfrm>
            <a:custGeom>
              <a:avLst/>
              <a:gdLst/>
              <a:ahLst/>
              <a:cxnLst/>
              <a:rect l="l" t="t" r="r" b="b"/>
              <a:pathLst>
                <a:path w="7674609" h="2538729">
                  <a:moveTo>
                    <a:pt x="0" y="2538602"/>
                  </a:moveTo>
                  <a:lnTo>
                    <a:pt x="7674483" y="2538602"/>
                  </a:lnTo>
                  <a:lnTo>
                    <a:pt x="7674483" y="0"/>
                  </a:lnTo>
                  <a:lnTo>
                    <a:pt x="0" y="0"/>
                  </a:lnTo>
                  <a:lnTo>
                    <a:pt x="0" y="2538602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54912" y="2615946"/>
            <a:ext cx="24676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  <a:tabLst>
                <a:tab pos="1228725" algn="l"/>
              </a:tabLst>
            </a:pPr>
            <a:r>
              <a:rPr sz="1800" b="1" spc="-10" dirty="0">
                <a:latin typeface="Courier New"/>
                <a:cs typeface="Courier New"/>
              </a:rPr>
              <a:t>UPDATE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employees </a:t>
            </a:r>
            <a:r>
              <a:rPr sz="1800" b="1" spc="-25" dirty="0">
                <a:latin typeface="Courier New"/>
                <a:cs typeface="Courier New"/>
              </a:rPr>
              <a:t>SET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85110" y="2890520"/>
            <a:ext cx="826769" cy="1147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job_id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34"/>
              </a:spcBef>
            </a:pP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salary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77819" y="2890520"/>
            <a:ext cx="122491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(SELECT</a:t>
            </a:r>
            <a:endParaRPr sz="1800">
              <a:latin typeface="Courier New"/>
              <a:cs typeface="Courier New"/>
            </a:endParaRPr>
          </a:p>
          <a:p>
            <a:pPr marL="411480">
              <a:lnSpc>
                <a:spcPct val="100000"/>
              </a:lnSpc>
            </a:pPr>
            <a:r>
              <a:rPr sz="1800" b="1" spc="-20" dirty="0">
                <a:latin typeface="Courier New"/>
                <a:cs typeface="Courier New"/>
              </a:rPr>
              <a:t>FROM</a:t>
            </a:r>
            <a:endParaRPr sz="1800">
              <a:latin typeface="Courier New"/>
              <a:cs typeface="Courier New"/>
            </a:endParaRPr>
          </a:p>
          <a:p>
            <a:pPr marL="411480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WHERE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(SELECT</a:t>
            </a:r>
            <a:endParaRPr sz="1800">
              <a:latin typeface="Courier New"/>
              <a:cs typeface="Courier New"/>
            </a:endParaRPr>
          </a:p>
          <a:p>
            <a:pPr marL="411480">
              <a:lnSpc>
                <a:spcPct val="100000"/>
              </a:lnSpc>
            </a:pPr>
            <a:r>
              <a:rPr sz="1800" b="1" spc="-20" dirty="0">
                <a:latin typeface="Courier New"/>
                <a:cs typeface="Courier New"/>
              </a:rPr>
              <a:t>FROM</a:t>
            </a:r>
            <a:endParaRPr sz="1800">
              <a:latin typeface="Courier New"/>
              <a:cs typeface="Courier New"/>
            </a:endParaRPr>
          </a:p>
          <a:p>
            <a:pPr marL="411480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WHERE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54912" y="4540122"/>
            <a:ext cx="34277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228725" algn="l"/>
                <a:tab pos="3277235" algn="l"/>
              </a:tabLst>
            </a:pPr>
            <a:r>
              <a:rPr sz="1800" b="1" spc="-10" dirty="0">
                <a:latin typeface="Courier New"/>
                <a:cs typeface="Courier New"/>
              </a:rPr>
              <a:t>WHERE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employee_id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50" dirty="0">
                <a:latin typeface="Courier New"/>
                <a:cs typeface="Courier New"/>
              </a:rPr>
              <a:t>=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43577" y="2890520"/>
            <a:ext cx="271780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160" marR="135255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job_id </a:t>
            </a:r>
            <a:r>
              <a:rPr sz="1800" b="1" spc="-20" dirty="0">
                <a:latin typeface="Courier New"/>
                <a:cs typeface="Courier New"/>
              </a:rPr>
              <a:t>employees</a:t>
            </a:r>
            <a:endParaRPr sz="1800">
              <a:latin typeface="Courier New"/>
              <a:cs typeface="Courier New"/>
            </a:endParaRPr>
          </a:p>
          <a:p>
            <a:pPr marL="13970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employee_id</a:t>
            </a:r>
            <a:r>
              <a:rPr sz="1800" b="1" spc="-13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220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205),</a:t>
            </a:r>
            <a:endParaRPr sz="1800">
              <a:latin typeface="Courier New"/>
              <a:cs typeface="Courier New"/>
            </a:endParaRPr>
          </a:p>
          <a:p>
            <a:pPr marL="137160" marR="1352550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salary </a:t>
            </a:r>
            <a:r>
              <a:rPr sz="1800" b="1" spc="-20" dirty="0">
                <a:latin typeface="Courier New"/>
                <a:cs typeface="Courier New"/>
              </a:rPr>
              <a:t>employees</a:t>
            </a:r>
            <a:endParaRPr sz="1800">
              <a:latin typeface="Courier New"/>
              <a:cs typeface="Courier New"/>
            </a:endParaRPr>
          </a:p>
          <a:p>
            <a:pPr marL="13716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employee_id</a:t>
            </a:r>
            <a:r>
              <a:rPr sz="1800" b="1" spc="-13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220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205)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800" b="1" spc="-20" dirty="0">
                <a:latin typeface="Courier New"/>
                <a:cs typeface="Courier New"/>
              </a:rPr>
              <a:t>114;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54912" y="4814138"/>
            <a:ext cx="19246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3300"/>
                </a:solidFill>
                <a:latin typeface="Courier New"/>
                <a:cs typeface="Courier New"/>
              </a:rPr>
              <a:t>1</a:t>
            </a:r>
            <a:r>
              <a:rPr sz="1800" b="1" spc="-20" dirty="0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F3300"/>
                </a:solidFill>
                <a:latin typeface="Courier New"/>
                <a:cs typeface="Courier New"/>
              </a:rPr>
              <a:t>row</a:t>
            </a:r>
            <a:r>
              <a:rPr sz="1800" b="1" spc="-20" dirty="0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3300"/>
                </a:solidFill>
                <a:latin typeface="Courier New"/>
                <a:cs typeface="Courier New"/>
              </a:rPr>
              <a:t>updated.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51503" y="2877311"/>
            <a:ext cx="3666490" cy="1710055"/>
          </a:xfrm>
          <a:custGeom>
            <a:avLst/>
            <a:gdLst/>
            <a:ahLst/>
            <a:cxnLst/>
            <a:rect l="l" t="t" r="r" b="b"/>
            <a:pathLst>
              <a:path w="3666490" h="1710054">
                <a:moveTo>
                  <a:pt x="0" y="1709801"/>
                </a:moveTo>
                <a:lnTo>
                  <a:pt x="3666363" y="1709801"/>
                </a:lnTo>
                <a:lnTo>
                  <a:pt x="3666363" y="0"/>
                </a:lnTo>
                <a:lnTo>
                  <a:pt x="0" y="0"/>
                </a:lnTo>
                <a:lnTo>
                  <a:pt x="0" y="1709801"/>
                </a:lnTo>
                <a:close/>
              </a:path>
            </a:pathLst>
          </a:custGeom>
          <a:ln w="18288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250190">
              <a:lnSpc>
                <a:spcPct val="100000"/>
              </a:lnSpc>
              <a:spcBef>
                <a:spcPts val="110"/>
              </a:spcBef>
            </a:pPr>
            <a:r>
              <a:rPr dirty="0"/>
              <a:t>Updating</a:t>
            </a:r>
            <a:r>
              <a:rPr spc="5" dirty="0"/>
              <a:t> </a:t>
            </a:r>
            <a:r>
              <a:rPr dirty="0"/>
              <a:t>Two</a:t>
            </a:r>
            <a:r>
              <a:rPr spc="-95" dirty="0"/>
              <a:t> </a:t>
            </a:r>
            <a:r>
              <a:rPr dirty="0"/>
              <a:t>Columns with</a:t>
            </a:r>
            <a:r>
              <a:rPr spc="-75" dirty="0"/>
              <a:t> </a:t>
            </a:r>
            <a:r>
              <a:rPr dirty="0"/>
              <a:t>a</a:t>
            </a:r>
            <a:r>
              <a:rPr spc="-70" dirty="0"/>
              <a:t> </a:t>
            </a:r>
            <a:r>
              <a:rPr spc="-10" dirty="0"/>
              <a:t>Subquery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59307" y="1847799"/>
            <a:ext cx="7230109" cy="697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Update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employee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114’s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job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salary</a:t>
            </a:r>
            <a:r>
              <a:rPr sz="22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match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employee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205.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9160" y="2773679"/>
            <a:ext cx="7699375" cy="2289175"/>
            <a:chOff x="899160" y="2773679"/>
            <a:chExt cx="7699375" cy="2289175"/>
          </a:xfrm>
        </p:grpSpPr>
        <p:sp>
          <p:nvSpPr>
            <p:cNvPr id="4" name="object 4"/>
            <p:cNvSpPr/>
            <p:nvPr/>
          </p:nvSpPr>
          <p:spPr>
            <a:xfrm>
              <a:off x="911352" y="2785871"/>
              <a:ext cx="7674609" cy="2264410"/>
            </a:xfrm>
            <a:custGeom>
              <a:avLst/>
              <a:gdLst/>
              <a:ahLst/>
              <a:cxnLst/>
              <a:rect l="l" t="t" r="r" b="b"/>
              <a:pathLst>
                <a:path w="7674609" h="2264410">
                  <a:moveTo>
                    <a:pt x="7674483" y="0"/>
                  </a:moveTo>
                  <a:lnTo>
                    <a:pt x="0" y="0"/>
                  </a:lnTo>
                  <a:lnTo>
                    <a:pt x="0" y="2264283"/>
                  </a:lnTo>
                  <a:lnTo>
                    <a:pt x="7674483" y="2264283"/>
                  </a:lnTo>
                  <a:lnTo>
                    <a:pt x="7674483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1352" y="2785871"/>
              <a:ext cx="7674609" cy="2264410"/>
            </a:xfrm>
            <a:custGeom>
              <a:avLst/>
              <a:gdLst/>
              <a:ahLst/>
              <a:cxnLst/>
              <a:rect l="l" t="t" r="r" b="b"/>
              <a:pathLst>
                <a:path w="7674609" h="2264410">
                  <a:moveTo>
                    <a:pt x="0" y="2264283"/>
                  </a:moveTo>
                  <a:lnTo>
                    <a:pt x="7674483" y="2264283"/>
                  </a:lnTo>
                  <a:lnTo>
                    <a:pt x="7674483" y="0"/>
                  </a:lnTo>
                  <a:lnTo>
                    <a:pt x="0" y="0"/>
                  </a:lnTo>
                  <a:lnTo>
                    <a:pt x="0" y="2264283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15288" y="2752801"/>
            <a:ext cx="83311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UPDATE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800" b="1" spc="-25" dirty="0">
                <a:latin typeface="Courier New"/>
                <a:cs typeface="Courier New"/>
              </a:rPr>
              <a:t>SET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39111" y="2828544"/>
            <a:ext cx="1286510" cy="328930"/>
          </a:xfrm>
          <a:prstGeom prst="rect">
            <a:avLst/>
          </a:prstGeom>
          <a:solidFill>
            <a:srgbClr val="FFFFCC"/>
          </a:solidFill>
          <a:ln w="18288">
            <a:solidFill>
              <a:srgbClr val="FF3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7310">
              <a:lnSpc>
                <a:spcPts val="1664"/>
              </a:lnSpc>
            </a:pPr>
            <a:r>
              <a:rPr sz="1800" b="1" spc="-10" dirty="0">
                <a:latin typeface="Courier New"/>
                <a:cs typeface="Courier New"/>
              </a:rPr>
              <a:t>copy_emp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06802" y="3027679"/>
            <a:ext cx="1784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department_id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5288" y="3850894"/>
            <a:ext cx="695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WHERE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08326" y="3850894"/>
            <a:ext cx="8331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job_id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27903" y="3340608"/>
            <a:ext cx="1286510" cy="328930"/>
          </a:xfrm>
          <a:prstGeom prst="rect">
            <a:avLst/>
          </a:prstGeom>
          <a:solidFill>
            <a:srgbClr val="FFFFCC"/>
          </a:solidFill>
          <a:ln w="18288">
            <a:solidFill>
              <a:srgbClr val="FF3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1955"/>
              </a:lnSpc>
            </a:pPr>
            <a:r>
              <a:rPr sz="1800" b="1" spc="-10" dirty="0">
                <a:latin typeface="Courier New"/>
                <a:cs typeface="Courier New"/>
              </a:rPr>
              <a:t>employees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27903" y="4136135"/>
            <a:ext cx="1286510" cy="328930"/>
          </a:xfrm>
          <a:prstGeom prst="rect">
            <a:avLst/>
          </a:prstGeom>
          <a:solidFill>
            <a:srgbClr val="FFFFCC"/>
          </a:solidFill>
          <a:ln w="18288">
            <a:solidFill>
              <a:srgbClr val="FF33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15"/>
              </a:spcBef>
            </a:pPr>
            <a:r>
              <a:rPr sz="1800" b="1" spc="-10" dirty="0">
                <a:latin typeface="Courier New"/>
                <a:cs typeface="Courier New"/>
              </a:rPr>
              <a:t>employees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55313" y="3027679"/>
            <a:ext cx="394017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8640" marR="678815" indent="-549275">
              <a:lnSpc>
                <a:spcPct val="100000"/>
              </a:lnSpc>
              <a:spcBef>
                <a:spcPts val="100"/>
              </a:spcBef>
              <a:tabLst>
                <a:tab pos="408305" algn="l"/>
              </a:tabLst>
            </a:pPr>
            <a:r>
              <a:rPr sz="1800" b="1" spc="-50" dirty="0">
                <a:latin typeface="Courier New"/>
                <a:cs typeface="Courier New"/>
              </a:rPr>
              <a:t>=</a:t>
            </a:r>
            <a:r>
              <a:rPr sz="1800" b="1" dirty="0">
                <a:latin typeface="Courier New"/>
                <a:cs typeface="Courier New"/>
              </a:rPr>
              <a:t>	(SELECT</a:t>
            </a:r>
            <a:r>
              <a:rPr sz="1800" b="1" spc="-19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department_id </a:t>
            </a:r>
            <a:r>
              <a:rPr sz="1800" b="1" spc="-20" dirty="0">
                <a:latin typeface="Courier New"/>
                <a:cs typeface="Courier New"/>
              </a:rPr>
              <a:t>FROM</a:t>
            </a:r>
            <a:endParaRPr sz="1800">
              <a:latin typeface="Courier New"/>
              <a:cs typeface="Courier New"/>
            </a:endParaRPr>
          </a:p>
          <a:p>
            <a:pPr marL="54864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WHERE</a:t>
            </a:r>
            <a:r>
              <a:rPr sz="1800" b="1" spc="-1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employee_id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190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100)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tabLst>
                <a:tab pos="408305" algn="l"/>
              </a:tabLst>
            </a:pPr>
            <a:r>
              <a:rPr sz="1800" b="1" spc="-50" dirty="0">
                <a:latin typeface="Courier New"/>
                <a:cs typeface="Courier New"/>
              </a:rPr>
              <a:t>=</a:t>
            </a:r>
            <a:r>
              <a:rPr sz="1800" b="1" dirty="0">
                <a:latin typeface="Courier New"/>
                <a:cs typeface="Courier New"/>
              </a:rPr>
              <a:t>	(SELECT</a:t>
            </a:r>
            <a:r>
              <a:rPr sz="1800" b="1" spc="-9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job_id</a:t>
            </a:r>
            <a:endParaRPr sz="1800">
              <a:latin typeface="Courier New"/>
              <a:cs typeface="Courier New"/>
            </a:endParaRPr>
          </a:p>
          <a:p>
            <a:pPr marL="548640">
              <a:lnSpc>
                <a:spcPct val="100000"/>
              </a:lnSpc>
            </a:pPr>
            <a:r>
              <a:rPr sz="1800" b="1" spc="-20" dirty="0">
                <a:latin typeface="Courier New"/>
                <a:cs typeface="Courier New"/>
              </a:rPr>
              <a:t>FROM</a:t>
            </a:r>
            <a:endParaRPr sz="1800">
              <a:latin typeface="Courier New"/>
              <a:cs typeface="Courier New"/>
            </a:endParaRPr>
          </a:p>
          <a:p>
            <a:pPr marL="54864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ourier New"/>
                <a:cs typeface="Courier New"/>
              </a:rPr>
              <a:t>WHERE</a:t>
            </a:r>
            <a:r>
              <a:rPr sz="1800" b="1" spc="-114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employee_id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20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200);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15288" y="4674234"/>
            <a:ext cx="1924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3300"/>
                </a:solidFill>
                <a:latin typeface="Courier New"/>
                <a:cs typeface="Courier New"/>
              </a:rPr>
              <a:t>1</a:t>
            </a:r>
            <a:r>
              <a:rPr sz="1800" b="1" spc="-20" dirty="0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F3300"/>
                </a:solidFill>
                <a:latin typeface="Courier New"/>
                <a:cs typeface="Courier New"/>
              </a:rPr>
              <a:t>row</a:t>
            </a:r>
            <a:r>
              <a:rPr sz="1800" b="1" spc="-15" dirty="0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3300"/>
                </a:solidFill>
                <a:latin typeface="Courier New"/>
                <a:cs typeface="Courier New"/>
              </a:rPr>
              <a:t>updated.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675889" y="539572"/>
            <a:ext cx="3778885" cy="8813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27355" marR="5080" indent="-415290">
              <a:lnSpc>
                <a:spcPct val="100000"/>
              </a:lnSpc>
              <a:spcBef>
                <a:spcPts val="110"/>
              </a:spcBef>
            </a:pPr>
            <a:r>
              <a:rPr dirty="0"/>
              <a:t>Updating Rows</a:t>
            </a:r>
            <a:r>
              <a:rPr spc="-140" dirty="0"/>
              <a:t> </a:t>
            </a:r>
            <a:r>
              <a:rPr spc="-10" dirty="0"/>
              <a:t>Based </a:t>
            </a:r>
            <a:r>
              <a:rPr dirty="0"/>
              <a:t>on</a:t>
            </a:r>
            <a:r>
              <a:rPr spc="-95" dirty="0"/>
              <a:t> </a:t>
            </a:r>
            <a:r>
              <a:rPr dirty="0"/>
              <a:t>Another</a:t>
            </a:r>
            <a:r>
              <a:rPr spc="25" dirty="0"/>
              <a:t> </a:t>
            </a:r>
            <a:r>
              <a:rPr spc="-10" dirty="0"/>
              <a:t>Table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953211" y="1808733"/>
            <a:ext cx="6841490" cy="7099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>
              <a:lnSpc>
                <a:spcPct val="103600"/>
              </a:lnSpc>
              <a:spcBef>
                <a:spcPts val="1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subqueries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2200" b="1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statements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update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rows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based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r>
              <a:rPr sz="2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another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table.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14400" y="3578352"/>
            <a:ext cx="7538084" cy="1518285"/>
            <a:chOff x="914400" y="3578352"/>
            <a:chExt cx="7538084" cy="1518285"/>
          </a:xfrm>
        </p:grpSpPr>
        <p:sp>
          <p:nvSpPr>
            <p:cNvPr id="4" name="object 4"/>
            <p:cNvSpPr/>
            <p:nvPr/>
          </p:nvSpPr>
          <p:spPr>
            <a:xfrm>
              <a:off x="926591" y="3590544"/>
              <a:ext cx="7513320" cy="1493520"/>
            </a:xfrm>
            <a:custGeom>
              <a:avLst/>
              <a:gdLst/>
              <a:ahLst/>
              <a:cxnLst/>
              <a:rect l="l" t="t" r="r" b="b"/>
              <a:pathLst>
                <a:path w="7513320" h="1493520">
                  <a:moveTo>
                    <a:pt x="7513320" y="0"/>
                  </a:moveTo>
                  <a:lnTo>
                    <a:pt x="0" y="0"/>
                  </a:lnTo>
                  <a:lnTo>
                    <a:pt x="0" y="1493519"/>
                  </a:lnTo>
                  <a:lnTo>
                    <a:pt x="7513320" y="1493519"/>
                  </a:lnTo>
                  <a:lnTo>
                    <a:pt x="751332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6591" y="3590544"/>
              <a:ext cx="7513320" cy="1493520"/>
            </a:xfrm>
            <a:custGeom>
              <a:avLst/>
              <a:gdLst/>
              <a:ahLst/>
              <a:cxnLst/>
              <a:rect l="l" t="t" r="r" b="b"/>
              <a:pathLst>
                <a:path w="7513320" h="1493520">
                  <a:moveTo>
                    <a:pt x="0" y="1493519"/>
                  </a:moveTo>
                  <a:lnTo>
                    <a:pt x="7513320" y="1493519"/>
                  </a:lnTo>
                  <a:lnTo>
                    <a:pt x="7513320" y="0"/>
                  </a:lnTo>
                  <a:lnTo>
                    <a:pt x="0" y="0"/>
                  </a:lnTo>
                  <a:lnTo>
                    <a:pt x="0" y="1493519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929639" y="2246376"/>
            <a:ext cx="7494905" cy="1024255"/>
            <a:chOff x="929639" y="2246376"/>
            <a:chExt cx="7494905" cy="1024255"/>
          </a:xfrm>
        </p:grpSpPr>
        <p:sp>
          <p:nvSpPr>
            <p:cNvPr id="7" name="object 7"/>
            <p:cNvSpPr/>
            <p:nvPr/>
          </p:nvSpPr>
          <p:spPr>
            <a:xfrm>
              <a:off x="941831" y="2258568"/>
              <a:ext cx="7470775" cy="999490"/>
            </a:xfrm>
            <a:custGeom>
              <a:avLst/>
              <a:gdLst/>
              <a:ahLst/>
              <a:cxnLst/>
              <a:rect l="l" t="t" r="r" b="b"/>
              <a:pathLst>
                <a:path w="7470775" h="999489">
                  <a:moveTo>
                    <a:pt x="7470521" y="0"/>
                  </a:moveTo>
                  <a:lnTo>
                    <a:pt x="0" y="0"/>
                  </a:lnTo>
                  <a:lnTo>
                    <a:pt x="0" y="999363"/>
                  </a:lnTo>
                  <a:lnTo>
                    <a:pt x="7470521" y="999363"/>
                  </a:lnTo>
                  <a:lnTo>
                    <a:pt x="7470521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41831" y="2258568"/>
              <a:ext cx="7470775" cy="999490"/>
            </a:xfrm>
            <a:custGeom>
              <a:avLst/>
              <a:gdLst/>
              <a:ahLst/>
              <a:cxnLst/>
              <a:rect l="l" t="t" r="r" b="b"/>
              <a:pathLst>
                <a:path w="7470775" h="999489">
                  <a:moveTo>
                    <a:pt x="0" y="999363"/>
                  </a:moveTo>
                  <a:lnTo>
                    <a:pt x="7470521" y="999363"/>
                  </a:lnTo>
                  <a:lnTo>
                    <a:pt x="7470521" y="0"/>
                  </a:lnTo>
                  <a:lnTo>
                    <a:pt x="0" y="0"/>
                  </a:lnTo>
                  <a:lnTo>
                    <a:pt x="0" y="999363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32763" y="2277617"/>
            <a:ext cx="2190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UPDATE</a:t>
            </a:r>
            <a:r>
              <a:rPr sz="1800" b="1" spc="-19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employees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32763" y="2551938"/>
            <a:ext cx="7086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Courier New"/>
                <a:cs typeface="Courier New"/>
              </a:rPr>
              <a:t>SET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WHERE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87423" y="2551938"/>
            <a:ext cx="27336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department_id</a:t>
            </a:r>
            <a:r>
              <a:rPr sz="1800" b="1" spc="-11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155" dirty="0">
                <a:latin typeface="Courier New"/>
                <a:cs typeface="Courier New"/>
              </a:rPr>
              <a:t> </a:t>
            </a:r>
            <a:r>
              <a:rPr sz="1800" b="1" spc="-25" dirty="0">
                <a:latin typeface="Courier New"/>
                <a:cs typeface="Courier New"/>
              </a:rPr>
              <a:t>55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department_id</a:t>
            </a:r>
            <a:r>
              <a:rPr sz="1800" b="1" spc="-1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215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110;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429001" y="539572"/>
            <a:ext cx="4274185" cy="8813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771525">
              <a:lnSpc>
                <a:spcPct val="100000"/>
              </a:lnSpc>
              <a:spcBef>
                <a:spcPts val="110"/>
              </a:spcBef>
            </a:pPr>
            <a:r>
              <a:rPr dirty="0"/>
              <a:t>Updating</a:t>
            </a:r>
            <a:r>
              <a:rPr spc="-20" dirty="0"/>
              <a:t> </a:t>
            </a:r>
            <a:r>
              <a:rPr spc="-10" dirty="0"/>
              <a:t>Rows: </a:t>
            </a:r>
            <a:r>
              <a:rPr dirty="0"/>
              <a:t>Integrity</a:t>
            </a:r>
            <a:r>
              <a:rPr spc="-80" dirty="0"/>
              <a:t> </a:t>
            </a:r>
            <a:r>
              <a:rPr dirty="0"/>
              <a:t>Constraint</a:t>
            </a:r>
            <a:r>
              <a:rPr spc="-100" dirty="0"/>
              <a:t> </a:t>
            </a:r>
            <a:r>
              <a:rPr spc="-10" dirty="0"/>
              <a:t>Error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030528" y="3585159"/>
            <a:ext cx="6501130" cy="2051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UPDATE</a:t>
            </a:r>
            <a:r>
              <a:rPr sz="1800" b="1" spc="-20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employees</a:t>
            </a:r>
            <a:endParaRPr sz="1800">
              <a:latin typeface="Courier New"/>
              <a:cs typeface="Courier New"/>
            </a:endParaRPr>
          </a:p>
          <a:p>
            <a:pPr marL="956944">
              <a:lnSpc>
                <a:spcPct val="100000"/>
              </a:lnSpc>
              <a:spcBef>
                <a:spcPts val="5"/>
              </a:spcBef>
            </a:pPr>
            <a:r>
              <a:rPr sz="1800" b="1" spc="-50" dirty="0">
                <a:latin typeface="Courier New"/>
                <a:cs typeface="Courier New"/>
              </a:rPr>
              <a:t>*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ERROR</a:t>
            </a:r>
            <a:r>
              <a:rPr sz="1800" b="1" spc="-7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at</a:t>
            </a:r>
            <a:r>
              <a:rPr sz="1800" b="1" spc="-7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line</a:t>
            </a:r>
            <a:r>
              <a:rPr sz="1800" b="1" spc="-165" dirty="0">
                <a:latin typeface="Courier New"/>
                <a:cs typeface="Courier New"/>
              </a:rPr>
              <a:t> </a:t>
            </a:r>
            <a:r>
              <a:rPr sz="1800" b="1" spc="-25" dirty="0">
                <a:latin typeface="Courier New"/>
                <a:cs typeface="Courier New"/>
              </a:rPr>
              <a:t>1: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b="1" spc="-20" dirty="0">
                <a:latin typeface="Courier New"/>
                <a:cs typeface="Courier New"/>
              </a:rPr>
              <a:t>ORA-</a:t>
            </a:r>
            <a:r>
              <a:rPr sz="1800" b="1" dirty="0">
                <a:latin typeface="Courier New"/>
                <a:cs typeface="Courier New"/>
              </a:rPr>
              <a:t>02291:</a:t>
            </a:r>
            <a:r>
              <a:rPr sz="1800" b="1" spc="-15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integrity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constraint</a:t>
            </a:r>
            <a:r>
              <a:rPr sz="1800" b="1" spc="-14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(HR.EMP_DEPT_FK) </a:t>
            </a:r>
            <a:r>
              <a:rPr sz="1800" b="1" dirty="0">
                <a:latin typeface="Courier New"/>
                <a:cs typeface="Courier New"/>
              </a:rPr>
              <a:t>violated</a:t>
            </a:r>
            <a:r>
              <a:rPr sz="1800" b="1" spc="-8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-</a:t>
            </a:r>
            <a:r>
              <a:rPr sz="1800" b="1" spc="-7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parent</a:t>
            </a:r>
            <a:r>
              <a:rPr sz="1800" b="1" spc="-7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key</a:t>
            </a:r>
            <a:r>
              <a:rPr sz="1800" b="1" spc="-9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not</a:t>
            </a:r>
            <a:r>
              <a:rPr sz="1800" b="1" spc="-114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found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z="1800">
              <a:latin typeface="Courier New"/>
              <a:cs typeface="Courier New"/>
            </a:endParaRPr>
          </a:p>
          <a:p>
            <a:pPr marL="765175">
              <a:lnSpc>
                <a:spcPct val="100000"/>
              </a:lnSpc>
            </a:pPr>
            <a:r>
              <a:rPr sz="2400" b="1" dirty="0">
                <a:solidFill>
                  <a:srgbClr val="FF3300"/>
                </a:solidFill>
                <a:latin typeface="Arial"/>
                <a:cs typeface="Arial"/>
              </a:rPr>
              <a:t>Department</a:t>
            </a:r>
            <a:r>
              <a:rPr sz="2400" b="1" spc="-3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3300"/>
                </a:solidFill>
                <a:latin typeface="Arial"/>
                <a:cs typeface="Arial"/>
              </a:rPr>
              <a:t>number</a:t>
            </a:r>
            <a:r>
              <a:rPr sz="2400" b="1" spc="-4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3300"/>
                </a:solidFill>
                <a:latin typeface="Arial"/>
                <a:cs typeface="Arial"/>
              </a:rPr>
              <a:t>55</a:t>
            </a:r>
            <a:r>
              <a:rPr sz="2400" b="1" spc="-4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3300"/>
                </a:solidFill>
                <a:latin typeface="Arial"/>
                <a:cs typeface="Arial"/>
              </a:rPr>
              <a:t>does</a:t>
            </a:r>
            <a:r>
              <a:rPr sz="2400" b="1" spc="-4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3300"/>
                </a:solidFill>
                <a:latin typeface="Arial"/>
                <a:cs typeface="Arial"/>
              </a:rPr>
              <a:t>not</a:t>
            </a:r>
            <a:r>
              <a:rPr sz="2400" b="1" spc="-9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3300"/>
                </a:solidFill>
                <a:latin typeface="Arial"/>
                <a:cs typeface="Arial"/>
              </a:rPr>
              <a:t>exist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69339" y="3647313"/>
            <a:ext cx="560387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Delete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row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DEPARTMENTS</a:t>
            </a:r>
            <a:r>
              <a:rPr sz="2200" b="1" spc="-6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table.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1052" y="439847"/>
            <a:ext cx="6068060" cy="96837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975994">
              <a:lnSpc>
                <a:spcPct val="100000"/>
              </a:lnSpc>
              <a:spcBef>
                <a:spcPts val="894"/>
              </a:spcBef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Removing</a:t>
            </a:r>
            <a:r>
              <a:rPr sz="2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Row</a:t>
            </a:r>
            <a:r>
              <a:rPr sz="2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28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DEPARTMENTS</a:t>
            </a:r>
            <a:endParaRPr sz="22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0327" y="4066032"/>
            <a:ext cx="6992111" cy="1313688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100327" y="1545336"/>
            <a:ext cx="6992620" cy="1533525"/>
            <a:chOff x="1100327" y="1545336"/>
            <a:chExt cx="6992620" cy="153352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0327" y="1545336"/>
              <a:ext cx="6992111" cy="153314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185671" y="2429255"/>
              <a:ext cx="6858000" cy="186055"/>
            </a:xfrm>
            <a:custGeom>
              <a:avLst/>
              <a:gdLst/>
              <a:ahLst/>
              <a:cxnLst/>
              <a:rect l="l" t="t" r="r" b="b"/>
              <a:pathLst>
                <a:path w="6858000" h="186055">
                  <a:moveTo>
                    <a:pt x="0" y="185800"/>
                  </a:moveTo>
                  <a:lnTo>
                    <a:pt x="6858000" y="185800"/>
                  </a:lnTo>
                  <a:lnTo>
                    <a:pt x="6858000" y="0"/>
                  </a:lnTo>
                  <a:lnTo>
                    <a:pt x="0" y="0"/>
                  </a:lnTo>
                  <a:lnTo>
                    <a:pt x="0" y="185800"/>
                  </a:lnTo>
                  <a:close/>
                </a:path>
              </a:pathLst>
            </a:custGeom>
            <a:ln w="24383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6649" rIns="0" bIns="0" rtlCol="0">
            <a:spAutoFit/>
          </a:bodyPr>
          <a:lstStyle/>
          <a:p>
            <a:pPr marL="1744345">
              <a:lnSpc>
                <a:spcPct val="100000"/>
              </a:lnSpc>
              <a:spcBef>
                <a:spcPts val="110"/>
              </a:spcBef>
            </a:pPr>
            <a:r>
              <a:rPr dirty="0"/>
              <a:t>The</a:t>
            </a:r>
            <a:r>
              <a:rPr spc="-45" dirty="0"/>
              <a:t> </a:t>
            </a:r>
            <a:r>
              <a:rPr spc="-10" dirty="0">
                <a:latin typeface="Courier New"/>
                <a:cs typeface="Courier New"/>
              </a:rPr>
              <a:t>DELETE</a:t>
            </a:r>
            <a:r>
              <a:rPr spc="-990" dirty="0">
                <a:latin typeface="Courier New"/>
                <a:cs typeface="Courier New"/>
              </a:rPr>
              <a:t> </a:t>
            </a:r>
            <a:r>
              <a:rPr spc="-10" dirty="0"/>
              <a:t>Statement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3211" y="1840813"/>
            <a:ext cx="6920865" cy="6642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510"/>
              </a:lnSpc>
              <a:spcBef>
                <a:spcPts val="110"/>
              </a:spcBef>
            </a:pP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remove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existing</a:t>
            </a:r>
            <a:r>
              <a:rPr sz="2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rows</a:t>
            </a:r>
            <a:r>
              <a:rPr sz="22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using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51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DELETE</a:t>
            </a:r>
            <a:r>
              <a:rPr sz="2200" b="1" spc="-6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statement.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20496" y="2734055"/>
            <a:ext cx="7528559" cy="862965"/>
            <a:chOff x="920496" y="2734055"/>
            <a:chExt cx="7528559" cy="862965"/>
          </a:xfrm>
        </p:grpSpPr>
        <p:sp>
          <p:nvSpPr>
            <p:cNvPr id="6" name="object 6"/>
            <p:cNvSpPr/>
            <p:nvPr/>
          </p:nvSpPr>
          <p:spPr>
            <a:xfrm>
              <a:off x="932688" y="2746247"/>
              <a:ext cx="7504430" cy="838200"/>
            </a:xfrm>
            <a:custGeom>
              <a:avLst/>
              <a:gdLst/>
              <a:ahLst/>
              <a:cxnLst/>
              <a:rect l="l" t="t" r="r" b="b"/>
              <a:pathLst>
                <a:path w="7504430" h="838200">
                  <a:moveTo>
                    <a:pt x="7503921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7503921" y="838200"/>
                  </a:lnTo>
                  <a:lnTo>
                    <a:pt x="7503921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2688" y="2746247"/>
              <a:ext cx="7504430" cy="838200"/>
            </a:xfrm>
            <a:custGeom>
              <a:avLst/>
              <a:gdLst/>
              <a:ahLst/>
              <a:cxnLst/>
              <a:rect l="l" t="t" r="r" b="b"/>
              <a:pathLst>
                <a:path w="7504430" h="838200">
                  <a:moveTo>
                    <a:pt x="0" y="838200"/>
                  </a:moveTo>
                  <a:lnTo>
                    <a:pt x="7503921" y="838200"/>
                  </a:lnTo>
                  <a:lnTo>
                    <a:pt x="7503921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39672" y="2822905"/>
            <a:ext cx="17697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DELETE</a:t>
            </a:r>
            <a:r>
              <a:rPr sz="1800" b="1" spc="-20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[FROM]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latin typeface="Courier New"/>
                <a:cs typeface="Courier New"/>
              </a:rPr>
              <a:t>[WHERE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137661" y="2822905"/>
            <a:ext cx="15068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i="1" spc="-10" dirty="0">
                <a:latin typeface="Courier New"/>
                <a:cs typeface="Courier New"/>
              </a:rPr>
              <a:t>table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800" b="1" i="1" spc="-10" dirty="0">
                <a:latin typeface="Courier New"/>
                <a:cs typeface="Courier New"/>
              </a:rPr>
              <a:t>condition</a:t>
            </a:r>
            <a:r>
              <a:rPr sz="1800" b="1" spc="-10" dirty="0">
                <a:latin typeface="Courier New"/>
                <a:cs typeface="Courier New"/>
              </a:rPr>
              <a:t>];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417" rIns="0" bIns="0" rtlCol="0">
            <a:spAutoFit/>
          </a:bodyPr>
          <a:lstStyle/>
          <a:p>
            <a:pPr marL="1323340">
              <a:lnSpc>
                <a:spcPct val="100000"/>
              </a:lnSpc>
              <a:spcBef>
                <a:spcPts val="110"/>
              </a:spcBef>
            </a:pPr>
            <a:r>
              <a:rPr dirty="0"/>
              <a:t>Deleting</a:t>
            </a:r>
            <a:r>
              <a:rPr spc="-75" dirty="0"/>
              <a:t> </a:t>
            </a:r>
            <a:r>
              <a:rPr dirty="0"/>
              <a:t>Rows</a:t>
            </a:r>
            <a:r>
              <a:rPr spc="-65" dirty="0"/>
              <a:t> </a:t>
            </a:r>
            <a:r>
              <a:rPr dirty="0"/>
              <a:t>from</a:t>
            </a:r>
            <a:r>
              <a:rPr spc="-15" dirty="0"/>
              <a:t> </a:t>
            </a:r>
            <a:r>
              <a:rPr dirty="0"/>
              <a:t>a</a:t>
            </a:r>
            <a:r>
              <a:rPr spc="5" dirty="0"/>
              <a:t> </a:t>
            </a:r>
            <a:r>
              <a:rPr spc="-10" dirty="0"/>
              <a:t>Table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078991" y="2599944"/>
            <a:ext cx="7242175" cy="1051560"/>
            <a:chOff x="1078991" y="2599944"/>
            <a:chExt cx="7242175" cy="1051560"/>
          </a:xfrm>
        </p:grpSpPr>
        <p:sp>
          <p:nvSpPr>
            <p:cNvPr id="5" name="object 5"/>
            <p:cNvSpPr/>
            <p:nvPr/>
          </p:nvSpPr>
          <p:spPr>
            <a:xfrm>
              <a:off x="1091183" y="2612136"/>
              <a:ext cx="7217409" cy="1027430"/>
            </a:xfrm>
            <a:custGeom>
              <a:avLst/>
              <a:gdLst/>
              <a:ahLst/>
              <a:cxnLst/>
              <a:rect l="l" t="t" r="r" b="b"/>
              <a:pathLst>
                <a:path w="7217409" h="1027429">
                  <a:moveTo>
                    <a:pt x="7217283" y="0"/>
                  </a:moveTo>
                  <a:lnTo>
                    <a:pt x="0" y="0"/>
                  </a:lnTo>
                  <a:lnTo>
                    <a:pt x="0" y="1026921"/>
                  </a:lnTo>
                  <a:lnTo>
                    <a:pt x="7217283" y="1026921"/>
                  </a:lnTo>
                  <a:lnTo>
                    <a:pt x="7217283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91183" y="2612136"/>
              <a:ext cx="7217409" cy="1027430"/>
            </a:xfrm>
            <a:custGeom>
              <a:avLst/>
              <a:gdLst/>
              <a:ahLst/>
              <a:cxnLst/>
              <a:rect l="l" t="t" r="r" b="b"/>
              <a:pathLst>
                <a:path w="7217409" h="1027429">
                  <a:moveTo>
                    <a:pt x="0" y="1026921"/>
                  </a:moveTo>
                  <a:lnTo>
                    <a:pt x="7217283" y="1026921"/>
                  </a:lnTo>
                  <a:lnTo>
                    <a:pt x="7217283" y="0"/>
                  </a:lnTo>
                  <a:lnTo>
                    <a:pt x="0" y="0"/>
                  </a:lnTo>
                  <a:lnTo>
                    <a:pt x="0" y="1026921"/>
                  </a:lnTo>
                  <a:close/>
                </a:path>
              </a:pathLst>
            </a:custGeom>
            <a:ln w="243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078991" y="4696967"/>
            <a:ext cx="7233284" cy="728345"/>
            <a:chOff x="1078991" y="4696967"/>
            <a:chExt cx="7233284" cy="728345"/>
          </a:xfrm>
        </p:grpSpPr>
        <p:sp>
          <p:nvSpPr>
            <p:cNvPr id="8" name="object 8"/>
            <p:cNvSpPr/>
            <p:nvPr/>
          </p:nvSpPr>
          <p:spPr>
            <a:xfrm>
              <a:off x="1091183" y="4709159"/>
              <a:ext cx="7208520" cy="704215"/>
            </a:xfrm>
            <a:custGeom>
              <a:avLst/>
              <a:gdLst/>
              <a:ahLst/>
              <a:cxnLst/>
              <a:rect l="l" t="t" r="r" b="b"/>
              <a:pathLst>
                <a:path w="7208520" h="704214">
                  <a:moveTo>
                    <a:pt x="7208520" y="0"/>
                  </a:moveTo>
                  <a:lnTo>
                    <a:pt x="0" y="0"/>
                  </a:lnTo>
                  <a:lnTo>
                    <a:pt x="0" y="703960"/>
                  </a:lnTo>
                  <a:lnTo>
                    <a:pt x="7208520" y="703960"/>
                  </a:lnTo>
                  <a:lnTo>
                    <a:pt x="720852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1183" y="4709159"/>
              <a:ext cx="7208520" cy="704215"/>
            </a:xfrm>
            <a:custGeom>
              <a:avLst/>
              <a:gdLst/>
              <a:ahLst/>
              <a:cxnLst/>
              <a:rect l="l" t="t" r="r" b="b"/>
              <a:pathLst>
                <a:path w="7208520" h="704214">
                  <a:moveTo>
                    <a:pt x="0" y="703960"/>
                  </a:moveTo>
                  <a:lnTo>
                    <a:pt x="7208520" y="703960"/>
                  </a:lnTo>
                  <a:lnTo>
                    <a:pt x="7208520" y="0"/>
                  </a:lnTo>
                  <a:lnTo>
                    <a:pt x="0" y="0"/>
                  </a:lnTo>
                  <a:lnTo>
                    <a:pt x="0" y="70396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95883" y="1763725"/>
            <a:ext cx="7070090" cy="733425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417830" indent="-405130">
              <a:lnSpc>
                <a:spcPct val="100000"/>
              </a:lnSpc>
              <a:spcBef>
                <a:spcPts val="244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Specific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rows</a:t>
            </a:r>
            <a:r>
              <a:rPr sz="22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deleted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200" b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specify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WHERE</a:t>
            </a:r>
            <a:endParaRPr sz="2200">
              <a:latin typeface="Courier New"/>
              <a:cs typeface="Courier New"/>
            </a:endParaRPr>
          </a:p>
          <a:p>
            <a:pPr marL="417830">
              <a:lnSpc>
                <a:spcPct val="100000"/>
              </a:lnSpc>
              <a:spcBef>
                <a:spcPts val="145"/>
              </a:spcBef>
            </a:pP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clause.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91183" y="2612135"/>
            <a:ext cx="7217409" cy="102743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350"/>
              </a:spcBef>
            </a:pPr>
            <a:r>
              <a:rPr sz="1800" b="1" dirty="0">
                <a:latin typeface="Courier New"/>
                <a:cs typeface="Courier New"/>
              </a:rPr>
              <a:t>DELETE</a:t>
            </a:r>
            <a:r>
              <a:rPr sz="1800" b="1" spc="-114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FROM</a:t>
            </a:r>
            <a:r>
              <a:rPr sz="1800" b="1" spc="-12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departments</a:t>
            </a:r>
            <a:endParaRPr sz="1800">
              <a:latin typeface="Courier New"/>
              <a:cs typeface="Courier New"/>
            </a:endParaRPr>
          </a:p>
          <a:p>
            <a:pPr marL="243840">
              <a:lnSpc>
                <a:spcPct val="100000"/>
              </a:lnSpc>
              <a:tabLst>
                <a:tab pos="1200785" algn="l"/>
              </a:tabLst>
            </a:pPr>
            <a:r>
              <a:rPr sz="1800" b="1" spc="-10" dirty="0">
                <a:latin typeface="Courier New"/>
                <a:cs typeface="Courier New"/>
              </a:rPr>
              <a:t>WHERE</a:t>
            </a:r>
            <a:r>
              <a:rPr sz="1800" b="1" dirty="0">
                <a:latin typeface="Courier New"/>
                <a:cs typeface="Courier New"/>
              </a:rPr>
              <a:t>	department_name</a:t>
            </a:r>
            <a:r>
              <a:rPr sz="1800" b="1" spc="-1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13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'Finance';</a:t>
            </a:r>
            <a:endParaRPr sz="1800">
              <a:latin typeface="Courier New"/>
              <a:cs typeface="Courier New"/>
            </a:endParaRPr>
          </a:p>
          <a:p>
            <a:pPr marL="106045">
              <a:lnSpc>
                <a:spcPct val="100000"/>
              </a:lnSpc>
            </a:pPr>
            <a:r>
              <a:rPr sz="1800" b="1" dirty="0">
                <a:solidFill>
                  <a:srgbClr val="FF3300"/>
                </a:solidFill>
                <a:latin typeface="Courier New"/>
                <a:cs typeface="Courier New"/>
              </a:rPr>
              <a:t>1</a:t>
            </a:r>
            <a:r>
              <a:rPr sz="1800" b="1" spc="-20" dirty="0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F3300"/>
                </a:solidFill>
                <a:latin typeface="Courier New"/>
                <a:cs typeface="Courier New"/>
              </a:rPr>
              <a:t>row</a:t>
            </a:r>
            <a:r>
              <a:rPr sz="1800" b="1" spc="-15" dirty="0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3300"/>
                </a:solidFill>
                <a:latin typeface="Courier New"/>
                <a:cs typeface="Courier New"/>
              </a:rPr>
              <a:t>deleted.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5883" y="3833241"/>
            <a:ext cx="6624320" cy="1473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7830" indent="-405130">
              <a:lnSpc>
                <a:spcPts val="2510"/>
              </a:lnSpc>
              <a:spcBef>
                <a:spcPts val="105"/>
              </a:spcBef>
              <a:buClr>
                <a:srgbClr val="FF3300"/>
              </a:buClr>
              <a:buSzPct val="127272"/>
              <a:buFont typeface="Arial"/>
              <a:buChar char="•"/>
              <a:tabLst>
                <a:tab pos="41783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22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rows</a:t>
            </a:r>
            <a:r>
              <a:rPr sz="22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deleted</a:t>
            </a:r>
            <a:r>
              <a:rPr sz="2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2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omit</a:t>
            </a:r>
            <a:r>
              <a:rPr sz="22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  <a:p>
            <a:pPr marL="417830">
              <a:lnSpc>
                <a:spcPts val="2510"/>
              </a:lnSpc>
            </a:pPr>
            <a:r>
              <a:rPr sz="2200" b="1" spc="-10" dirty="0">
                <a:solidFill>
                  <a:srgbClr val="FFFFFF"/>
                </a:solidFill>
                <a:latin typeface="Courier New"/>
                <a:cs typeface="Courier New"/>
              </a:rPr>
              <a:t>WHERE</a:t>
            </a:r>
            <a:r>
              <a:rPr sz="2200" b="1" spc="-6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clause.</a:t>
            </a:r>
            <a:endParaRPr sz="2200">
              <a:latin typeface="Arial"/>
              <a:cs typeface="Arial"/>
            </a:endParaRPr>
          </a:p>
          <a:p>
            <a:pPr marL="198755">
              <a:lnSpc>
                <a:spcPct val="100000"/>
              </a:lnSpc>
              <a:spcBef>
                <a:spcPts val="2060"/>
              </a:spcBef>
              <a:tabLst>
                <a:tab pos="1969770" algn="l"/>
              </a:tabLst>
            </a:pPr>
            <a:r>
              <a:rPr sz="1800" b="1" dirty="0">
                <a:latin typeface="Courier New"/>
                <a:cs typeface="Courier New"/>
              </a:rPr>
              <a:t>DELETE</a:t>
            </a:r>
            <a:r>
              <a:rPr sz="1800" b="1" spc="-114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FROM</a:t>
            </a:r>
            <a:r>
              <a:rPr sz="1800" b="1" dirty="0">
                <a:latin typeface="Courier New"/>
                <a:cs typeface="Courier New"/>
              </a:rPr>
              <a:t>	</a:t>
            </a:r>
            <a:r>
              <a:rPr sz="1800" b="1" spc="-10" dirty="0">
                <a:latin typeface="Courier New"/>
                <a:cs typeface="Courier New"/>
              </a:rPr>
              <a:t>copy_emp;</a:t>
            </a:r>
            <a:endParaRPr sz="1800">
              <a:latin typeface="Courier New"/>
              <a:cs typeface="Courier New"/>
            </a:endParaRPr>
          </a:p>
          <a:p>
            <a:pPr marL="198755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FF3300"/>
                </a:solidFill>
                <a:latin typeface="Courier New"/>
                <a:cs typeface="Courier New"/>
              </a:rPr>
              <a:t>22</a:t>
            </a:r>
            <a:r>
              <a:rPr sz="1800" b="1" spc="-25" dirty="0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F3300"/>
                </a:solidFill>
                <a:latin typeface="Courier New"/>
                <a:cs typeface="Courier New"/>
              </a:rPr>
              <a:t>rows</a:t>
            </a:r>
            <a:r>
              <a:rPr sz="1800" b="1" spc="-20" dirty="0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3300"/>
                </a:solidFill>
                <a:latin typeface="Courier New"/>
                <a:cs typeface="Courier New"/>
              </a:rPr>
              <a:t>deleted.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98385" y="2782633"/>
            <a:ext cx="7967980" cy="1618615"/>
            <a:chOff x="798385" y="2782633"/>
            <a:chExt cx="7967980" cy="1618615"/>
          </a:xfrm>
        </p:grpSpPr>
        <p:sp>
          <p:nvSpPr>
            <p:cNvPr id="4" name="object 4"/>
            <p:cNvSpPr/>
            <p:nvPr/>
          </p:nvSpPr>
          <p:spPr>
            <a:xfrm>
              <a:off x="810768" y="2795015"/>
              <a:ext cx="7943215" cy="1593850"/>
            </a:xfrm>
            <a:custGeom>
              <a:avLst/>
              <a:gdLst/>
              <a:ahLst/>
              <a:cxnLst/>
              <a:rect l="l" t="t" r="r" b="b"/>
              <a:pathLst>
                <a:path w="7943215" h="1593850">
                  <a:moveTo>
                    <a:pt x="7942960" y="0"/>
                  </a:moveTo>
                  <a:lnTo>
                    <a:pt x="0" y="0"/>
                  </a:lnTo>
                  <a:lnTo>
                    <a:pt x="0" y="1593723"/>
                  </a:lnTo>
                  <a:lnTo>
                    <a:pt x="7942960" y="1593723"/>
                  </a:lnTo>
                  <a:lnTo>
                    <a:pt x="794296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0768" y="2795015"/>
              <a:ext cx="7943215" cy="1593850"/>
            </a:xfrm>
            <a:custGeom>
              <a:avLst/>
              <a:gdLst/>
              <a:ahLst/>
              <a:cxnLst/>
              <a:rect l="l" t="t" r="r" b="b"/>
              <a:pathLst>
                <a:path w="7943215" h="1593850">
                  <a:moveTo>
                    <a:pt x="0" y="1593723"/>
                  </a:moveTo>
                  <a:lnTo>
                    <a:pt x="7942960" y="1593723"/>
                  </a:lnTo>
                  <a:lnTo>
                    <a:pt x="7942960" y="0"/>
                  </a:lnTo>
                  <a:lnTo>
                    <a:pt x="0" y="0"/>
                  </a:lnTo>
                  <a:lnTo>
                    <a:pt x="0" y="1593723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45994" y="539572"/>
            <a:ext cx="3638550" cy="8813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7505" marR="5080" indent="-344805">
              <a:lnSpc>
                <a:spcPct val="100000"/>
              </a:lnSpc>
              <a:spcBef>
                <a:spcPts val="110"/>
              </a:spcBef>
            </a:pPr>
            <a:r>
              <a:rPr dirty="0"/>
              <a:t>Deleting</a:t>
            </a:r>
            <a:r>
              <a:rPr spc="-55" dirty="0"/>
              <a:t> </a:t>
            </a:r>
            <a:r>
              <a:rPr dirty="0"/>
              <a:t>Rows</a:t>
            </a:r>
            <a:r>
              <a:rPr spc="-85" dirty="0"/>
              <a:t> </a:t>
            </a:r>
            <a:r>
              <a:rPr spc="-10" dirty="0"/>
              <a:t>Based </a:t>
            </a:r>
            <a:r>
              <a:rPr dirty="0"/>
              <a:t>on</a:t>
            </a:r>
            <a:r>
              <a:rPr spc="-95" dirty="0"/>
              <a:t> </a:t>
            </a:r>
            <a:r>
              <a:rPr dirty="0"/>
              <a:t>Another</a:t>
            </a:r>
            <a:r>
              <a:rPr spc="25" dirty="0"/>
              <a:t> </a:t>
            </a:r>
            <a:r>
              <a:rPr spc="-10" dirty="0"/>
              <a:t>Table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53820" y="1790445"/>
            <a:ext cx="7213600" cy="7099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>
              <a:lnSpc>
                <a:spcPct val="103600"/>
              </a:lnSpc>
              <a:spcBef>
                <a:spcPts val="10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subqueries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ourier New"/>
                <a:cs typeface="Courier New"/>
              </a:rPr>
              <a:t>DELETE</a:t>
            </a:r>
            <a:r>
              <a:rPr sz="2200" b="1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statements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remove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rows</a:t>
            </a:r>
            <a:r>
              <a:rPr sz="2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based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r>
              <a:rPr sz="2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another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table.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0768" y="2795016"/>
            <a:ext cx="7943215" cy="159385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18745" marR="5140960">
              <a:lnSpc>
                <a:spcPct val="100000"/>
              </a:lnSpc>
              <a:spcBef>
                <a:spcPts val="145"/>
              </a:spcBef>
              <a:tabLst>
                <a:tab pos="972819" algn="l"/>
              </a:tabLst>
            </a:pPr>
            <a:r>
              <a:rPr sz="1600" b="1" dirty="0">
                <a:latin typeface="Courier New"/>
                <a:cs typeface="Courier New"/>
              </a:rPr>
              <a:t>DELETE</a:t>
            </a:r>
            <a:r>
              <a:rPr sz="1600" b="1" spc="-3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FROM</a:t>
            </a:r>
            <a:r>
              <a:rPr sz="1600" b="1" spc="-25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employees WHERE</a:t>
            </a:r>
            <a:r>
              <a:rPr sz="1600" b="1" dirty="0">
                <a:latin typeface="Courier New"/>
                <a:cs typeface="Courier New"/>
              </a:rPr>
              <a:t>	department_id</a:t>
            </a:r>
            <a:r>
              <a:rPr sz="1600" b="1" spc="-135" dirty="0">
                <a:latin typeface="Courier New"/>
                <a:cs typeface="Courier New"/>
              </a:rPr>
              <a:t> </a:t>
            </a:r>
            <a:r>
              <a:rPr sz="1600" b="1" spc="-50" dirty="0">
                <a:latin typeface="Courier New"/>
                <a:cs typeface="Courier New"/>
              </a:rPr>
              <a:t>=</a:t>
            </a:r>
            <a:endParaRPr sz="1600">
              <a:latin typeface="Courier New"/>
              <a:cs typeface="Courier New"/>
            </a:endParaRPr>
          </a:p>
          <a:p>
            <a:pPr marL="3051810" marR="2444115" indent="-121920">
              <a:lnSpc>
                <a:spcPts val="1900"/>
              </a:lnSpc>
              <a:spcBef>
                <a:spcPts val="55"/>
              </a:spcBef>
              <a:tabLst>
                <a:tab pos="3905885" algn="l"/>
              </a:tabLst>
            </a:pPr>
            <a:r>
              <a:rPr sz="1600" b="1" dirty="0">
                <a:latin typeface="Courier New"/>
                <a:cs typeface="Courier New"/>
              </a:rPr>
              <a:t>(SELECT</a:t>
            </a:r>
            <a:r>
              <a:rPr sz="1600" b="1" spc="-35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department_id </a:t>
            </a:r>
            <a:r>
              <a:rPr sz="1600" b="1" spc="-20" dirty="0">
                <a:latin typeface="Courier New"/>
                <a:cs typeface="Courier New"/>
              </a:rPr>
              <a:t>FROM</a:t>
            </a:r>
            <a:r>
              <a:rPr sz="1600" b="1" dirty="0">
                <a:latin typeface="Courier New"/>
                <a:cs typeface="Courier New"/>
              </a:rPr>
              <a:t>	</a:t>
            </a:r>
            <a:r>
              <a:rPr sz="1600" b="1" spc="-10" dirty="0">
                <a:latin typeface="Courier New"/>
                <a:cs typeface="Courier New"/>
              </a:rPr>
              <a:t>departments</a:t>
            </a:r>
            <a:endParaRPr sz="1600">
              <a:latin typeface="Courier New"/>
              <a:cs typeface="Courier New"/>
            </a:endParaRPr>
          </a:p>
          <a:p>
            <a:pPr marL="3051810">
              <a:lnSpc>
                <a:spcPts val="1830"/>
              </a:lnSpc>
              <a:tabLst>
                <a:tab pos="3908425" algn="l"/>
              </a:tabLst>
            </a:pPr>
            <a:r>
              <a:rPr sz="1600" b="1" spc="-10" dirty="0">
                <a:latin typeface="Courier New"/>
                <a:cs typeface="Courier New"/>
              </a:rPr>
              <a:t>WHERE</a:t>
            </a:r>
            <a:r>
              <a:rPr sz="1600" b="1" dirty="0">
                <a:latin typeface="Courier New"/>
                <a:cs typeface="Courier New"/>
              </a:rPr>
              <a:t>	department_name</a:t>
            </a:r>
            <a:r>
              <a:rPr sz="1600" b="1" spc="-5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LIKE</a:t>
            </a:r>
            <a:r>
              <a:rPr sz="1600" b="1" spc="-75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'%Public%');</a:t>
            </a:r>
            <a:endParaRPr sz="1600">
              <a:latin typeface="Courier New"/>
              <a:cs typeface="Courier New"/>
            </a:endParaRPr>
          </a:p>
          <a:p>
            <a:pPr marL="118745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FF3300"/>
                </a:solidFill>
                <a:latin typeface="Courier New"/>
                <a:cs typeface="Courier New"/>
              </a:rPr>
              <a:t>1</a:t>
            </a:r>
            <a:r>
              <a:rPr sz="1600" b="1" spc="-15" dirty="0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FF3300"/>
                </a:solidFill>
                <a:latin typeface="Courier New"/>
                <a:cs typeface="Courier New"/>
              </a:rPr>
              <a:t>row</a:t>
            </a:r>
            <a:r>
              <a:rPr sz="1600" b="1" spc="-10" dirty="0">
                <a:solidFill>
                  <a:srgbClr val="FF3300"/>
                </a:solidFill>
                <a:latin typeface="Courier New"/>
                <a:cs typeface="Courier New"/>
              </a:rPr>
              <a:t> deleted.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85032" y="3258311"/>
            <a:ext cx="4892040" cy="877569"/>
          </a:xfrm>
          <a:custGeom>
            <a:avLst/>
            <a:gdLst/>
            <a:ahLst/>
            <a:cxnLst/>
            <a:rect l="l" t="t" r="r" b="b"/>
            <a:pathLst>
              <a:path w="4892040" h="877570">
                <a:moveTo>
                  <a:pt x="0" y="877443"/>
                </a:moveTo>
                <a:lnTo>
                  <a:pt x="4892040" y="877443"/>
                </a:lnTo>
                <a:lnTo>
                  <a:pt x="4892040" y="0"/>
                </a:lnTo>
                <a:lnTo>
                  <a:pt x="0" y="0"/>
                </a:lnTo>
                <a:lnTo>
                  <a:pt x="0" y="877443"/>
                </a:lnTo>
                <a:close/>
              </a:path>
            </a:pathLst>
          </a:custGeom>
          <a:ln w="18288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88023"/>
            <a:ext cx="9144000" cy="274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29001" y="539572"/>
            <a:ext cx="4274185" cy="8813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841375">
              <a:lnSpc>
                <a:spcPct val="100000"/>
              </a:lnSpc>
              <a:spcBef>
                <a:spcPts val="110"/>
              </a:spcBef>
            </a:pPr>
            <a:r>
              <a:rPr dirty="0"/>
              <a:t>Deleting</a:t>
            </a:r>
            <a:r>
              <a:rPr spc="-105" dirty="0"/>
              <a:t> </a:t>
            </a:r>
            <a:r>
              <a:rPr spc="-10" dirty="0"/>
              <a:t>Rows: </a:t>
            </a:r>
            <a:r>
              <a:rPr dirty="0"/>
              <a:t>Integrity</a:t>
            </a:r>
            <a:r>
              <a:rPr spc="-80" dirty="0"/>
              <a:t> </a:t>
            </a:r>
            <a:r>
              <a:rPr dirty="0"/>
              <a:t>Constraint</a:t>
            </a:r>
            <a:r>
              <a:rPr spc="-100" dirty="0"/>
              <a:t> </a:t>
            </a:r>
            <a:r>
              <a:rPr spc="-10" dirty="0"/>
              <a:t>Error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20496" y="2362200"/>
            <a:ext cx="7519034" cy="871855"/>
            <a:chOff x="920496" y="2362200"/>
            <a:chExt cx="7519034" cy="871855"/>
          </a:xfrm>
        </p:grpSpPr>
        <p:sp>
          <p:nvSpPr>
            <p:cNvPr id="5" name="object 5"/>
            <p:cNvSpPr/>
            <p:nvPr/>
          </p:nvSpPr>
          <p:spPr>
            <a:xfrm>
              <a:off x="932688" y="2374391"/>
              <a:ext cx="7494905" cy="847090"/>
            </a:xfrm>
            <a:custGeom>
              <a:avLst/>
              <a:gdLst/>
              <a:ahLst/>
              <a:cxnLst/>
              <a:rect l="l" t="t" r="r" b="b"/>
              <a:pathLst>
                <a:path w="7494905" h="847089">
                  <a:moveTo>
                    <a:pt x="7494523" y="0"/>
                  </a:moveTo>
                  <a:lnTo>
                    <a:pt x="0" y="0"/>
                  </a:lnTo>
                  <a:lnTo>
                    <a:pt x="0" y="846963"/>
                  </a:lnTo>
                  <a:lnTo>
                    <a:pt x="7494523" y="846963"/>
                  </a:lnTo>
                  <a:lnTo>
                    <a:pt x="7494523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2688" y="2374391"/>
              <a:ext cx="7494905" cy="847090"/>
            </a:xfrm>
            <a:custGeom>
              <a:avLst/>
              <a:gdLst/>
              <a:ahLst/>
              <a:cxnLst/>
              <a:rect l="l" t="t" r="r" b="b"/>
              <a:pathLst>
                <a:path w="7494905" h="847089">
                  <a:moveTo>
                    <a:pt x="0" y="846963"/>
                  </a:moveTo>
                  <a:lnTo>
                    <a:pt x="7494523" y="846963"/>
                  </a:lnTo>
                  <a:lnTo>
                    <a:pt x="7494523" y="0"/>
                  </a:lnTo>
                  <a:lnTo>
                    <a:pt x="0" y="0"/>
                  </a:lnTo>
                  <a:lnTo>
                    <a:pt x="0" y="846963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902208" y="3663696"/>
            <a:ext cx="7538084" cy="1518285"/>
            <a:chOff x="902208" y="3663696"/>
            <a:chExt cx="7538084" cy="1518285"/>
          </a:xfrm>
        </p:grpSpPr>
        <p:sp>
          <p:nvSpPr>
            <p:cNvPr id="8" name="object 8"/>
            <p:cNvSpPr/>
            <p:nvPr/>
          </p:nvSpPr>
          <p:spPr>
            <a:xfrm>
              <a:off x="914400" y="3675888"/>
              <a:ext cx="7513320" cy="1493520"/>
            </a:xfrm>
            <a:custGeom>
              <a:avLst/>
              <a:gdLst/>
              <a:ahLst/>
              <a:cxnLst/>
              <a:rect l="l" t="t" r="r" b="b"/>
              <a:pathLst>
                <a:path w="7513320" h="1493520">
                  <a:moveTo>
                    <a:pt x="7513320" y="0"/>
                  </a:moveTo>
                  <a:lnTo>
                    <a:pt x="0" y="0"/>
                  </a:lnTo>
                  <a:lnTo>
                    <a:pt x="0" y="1493520"/>
                  </a:lnTo>
                  <a:lnTo>
                    <a:pt x="7513320" y="1493520"/>
                  </a:lnTo>
                  <a:lnTo>
                    <a:pt x="751332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14400" y="3675888"/>
              <a:ext cx="7513320" cy="1493520"/>
            </a:xfrm>
            <a:custGeom>
              <a:avLst/>
              <a:gdLst/>
              <a:ahLst/>
              <a:cxnLst/>
              <a:rect l="l" t="t" r="r" b="b"/>
              <a:pathLst>
                <a:path w="7513320" h="1493520">
                  <a:moveTo>
                    <a:pt x="0" y="1493520"/>
                  </a:moveTo>
                  <a:lnTo>
                    <a:pt x="7513320" y="1493520"/>
                  </a:lnTo>
                  <a:lnTo>
                    <a:pt x="7513320" y="0"/>
                  </a:lnTo>
                  <a:lnTo>
                    <a:pt x="0" y="0"/>
                  </a:lnTo>
                  <a:lnTo>
                    <a:pt x="0" y="149352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23924" y="2454402"/>
            <a:ext cx="42494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DELETE</a:t>
            </a:r>
            <a:r>
              <a:rPr sz="1800" b="1" spc="-8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FROM</a:t>
            </a:r>
            <a:r>
              <a:rPr sz="1800" b="1" spc="-12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departments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1652905" algn="l"/>
              </a:tabLst>
            </a:pPr>
            <a:r>
              <a:rPr sz="1800" b="1" spc="-10" dirty="0">
                <a:latin typeface="Courier New"/>
                <a:cs typeface="Courier New"/>
              </a:rPr>
              <a:t>WHERE</a:t>
            </a:r>
            <a:r>
              <a:rPr sz="1800" b="1" dirty="0">
                <a:latin typeface="Courier New"/>
                <a:cs typeface="Courier New"/>
              </a:rPr>
              <a:t>	department_id</a:t>
            </a:r>
            <a:r>
              <a:rPr sz="1800" b="1" spc="-1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125" dirty="0">
                <a:latin typeface="Courier New"/>
                <a:cs typeface="Courier New"/>
              </a:rPr>
              <a:t> </a:t>
            </a:r>
            <a:r>
              <a:rPr sz="1800" b="1" spc="-25" dirty="0">
                <a:latin typeface="Courier New"/>
                <a:cs typeface="Courier New"/>
              </a:rPr>
              <a:t>60;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Copyright</a:t>
            </a:r>
            <a:r>
              <a:rPr spc="-50" dirty="0"/>
              <a:t> </a:t>
            </a:r>
            <a:r>
              <a:rPr dirty="0"/>
              <a:t>©</a:t>
            </a:r>
            <a:r>
              <a:rPr spc="25" dirty="0"/>
              <a:t> </a:t>
            </a:r>
            <a:r>
              <a:rPr dirty="0"/>
              <a:t>Oracle</a:t>
            </a:r>
            <a:r>
              <a:rPr spc="-70" dirty="0"/>
              <a:t> </a:t>
            </a:r>
            <a:r>
              <a:rPr spc="-10" dirty="0"/>
              <a:t>Corporation,</a:t>
            </a:r>
            <a:r>
              <a:rPr spc="-70" dirty="0"/>
              <a:t> </a:t>
            </a:r>
            <a:r>
              <a:rPr dirty="0"/>
              <a:t>2018.</a:t>
            </a:r>
            <a:r>
              <a:rPr spc="-10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rights</a:t>
            </a:r>
            <a:r>
              <a:rPr spc="-50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18336" y="3701542"/>
            <a:ext cx="7100570" cy="241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DELETE</a:t>
            </a:r>
            <a:r>
              <a:rPr sz="1800" b="1" spc="-8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FROM</a:t>
            </a:r>
            <a:r>
              <a:rPr sz="1800" b="1" spc="-12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departments</a:t>
            </a:r>
            <a:endParaRPr sz="1800">
              <a:latin typeface="Courier New"/>
              <a:cs typeface="Courier New"/>
            </a:endParaRPr>
          </a:p>
          <a:p>
            <a:pPr marL="1640205">
              <a:lnSpc>
                <a:spcPct val="100000"/>
              </a:lnSpc>
            </a:pPr>
            <a:r>
              <a:rPr sz="1800" b="1" spc="-50" dirty="0">
                <a:latin typeface="Courier New"/>
                <a:cs typeface="Courier New"/>
              </a:rPr>
              <a:t>*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ERROR</a:t>
            </a:r>
            <a:r>
              <a:rPr sz="1800" b="1" spc="-7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at</a:t>
            </a:r>
            <a:r>
              <a:rPr sz="1800" b="1" spc="-7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line</a:t>
            </a:r>
            <a:r>
              <a:rPr sz="1800" b="1" spc="-165" dirty="0">
                <a:latin typeface="Courier New"/>
                <a:cs typeface="Courier New"/>
              </a:rPr>
              <a:t> </a:t>
            </a:r>
            <a:r>
              <a:rPr sz="1800" b="1" spc="-25" dirty="0">
                <a:latin typeface="Courier New"/>
                <a:cs typeface="Courier New"/>
              </a:rPr>
              <a:t>1: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r>
              <a:rPr sz="1800" b="1" spc="-20" dirty="0">
                <a:latin typeface="Courier New"/>
                <a:cs typeface="Courier New"/>
              </a:rPr>
              <a:t>ORA-</a:t>
            </a:r>
            <a:r>
              <a:rPr sz="1800" b="1" dirty="0">
                <a:latin typeface="Courier New"/>
                <a:cs typeface="Courier New"/>
              </a:rPr>
              <a:t>02292:</a:t>
            </a:r>
            <a:r>
              <a:rPr sz="1800" b="1" spc="-15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integrity</a:t>
            </a:r>
            <a:r>
              <a:rPr sz="1800" b="1" spc="-16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constraint</a:t>
            </a:r>
            <a:r>
              <a:rPr sz="1800" b="1" spc="-14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(HR.EMP_DEPT_FK)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r>
              <a:rPr sz="1800" b="1" dirty="0">
                <a:latin typeface="Courier New"/>
                <a:cs typeface="Courier New"/>
              </a:rPr>
              <a:t>violated</a:t>
            </a:r>
            <a:r>
              <a:rPr sz="1800" b="1" spc="-9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-</a:t>
            </a:r>
            <a:r>
              <a:rPr sz="1800" b="1" spc="-9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child</a:t>
            </a:r>
            <a:r>
              <a:rPr sz="1800" b="1" spc="-1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record</a:t>
            </a:r>
            <a:r>
              <a:rPr sz="1800" b="1" spc="-10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found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Courier New"/>
              <a:cs typeface="Courier New"/>
            </a:endParaRPr>
          </a:p>
          <a:p>
            <a:pPr marL="27305" marR="5080">
              <a:lnSpc>
                <a:spcPct val="100000"/>
              </a:lnSpc>
            </a:pPr>
            <a:r>
              <a:rPr sz="2400" b="1" spc="-35" dirty="0">
                <a:solidFill>
                  <a:srgbClr val="FF3300"/>
                </a:solidFill>
                <a:latin typeface="Arial"/>
                <a:cs typeface="Arial"/>
              </a:rPr>
              <a:t>You</a:t>
            </a:r>
            <a:r>
              <a:rPr sz="2400" b="1" spc="-6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3300"/>
                </a:solidFill>
                <a:latin typeface="Arial"/>
                <a:cs typeface="Arial"/>
              </a:rPr>
              <a:t>cannot</a:t>
            </a:r>
            <a:r>
              <a:rPr sz="2400" b="1" spc="-7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3600" b="1" baseline="1157" dirty="0">
                <a:solidFill>
                  <a:srgbClr val="FF3300"/>
                </a:solidFill>
                <a:latin typeface="Arial"/>
                <a:cs typeface="Arial"/>
              </a:rPr>
              <a:t>delete</a:t>
            </a:r>
            <a:r>
              <a:rPr sz="3600" b="1" spc="-127" baseline="1157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3600" b="1" baseline="1157" dirty="0">
                <a:solidFill>
                  <a:srgbClr val="FF3300"/>
                </a:solidFill>
                <a:latin typeface="Arial"/>
                <a:cs typeface="Arial"/>
              </a:rPr>
              <a:t>a</a:t>
            </a:r>
            <a:r>
              <a:rPr sz="3600" b="1" spc="-30" baseline="1157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3600" b="1" baseline="1157" dirty="0">
                <a:solidFill>
                  <a:srgbClr val="FF3300"/>
                </a:solidFill>
                <a:latin typeface="Arial"/>
                <a:cs typeface="Arial"/>
              </a:rPr>
              <a:t>row</a:t>
            </a:r>
            <a:r>
              <a:rPr sz="3600" b="1" spc="-104" baseline="1157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3600" b="1" baseline="1157" dirty="0">
                <a:solidFill>
                  <a:srgbClr val="FF3300"/>
                </a:solidFill>
                <a:latin typeface="Arial"/>
                <a:cs typeface="Arial"/>
              </a:rPr>
              <a:t>that</a:t>
            </a:r>
            <a:r>
              <a:rPr sz="3600" b="1" spc="-82" baseline="1157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3600" b="1" baseline="1157" dirty="0">
                <a:solidFill>
                  <a:srgbClr val="FF3300"/>
                </a:solidFill>
                <a:latin typeface="Arial"/>
                <a:cs typeface="Arial"/>
              </a:rPr>
              <a:t>contains</a:t>
            </a:r>
            <a:r>
              <a:rPr sz="3600" b="1" spc="-120" baseline="1157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3600" b="1" baseline="2314" dirty="0">
                <a:solidFill>
                  <a:srgbClr val="FF3300"/>
                </a:solidFill>
                <a:latin typeface="Arial"/>
                <a:cs typeface="Arial"/>
              </a:rPr>
              <a:t>a</a:t>
            </a:r>
            <a:r>
              <a:rPr sz="3600" b="1" spc="-60" baseline="2314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3600" b="1" spc="-15" baseline="3472" dirty="0">
                <a:solidFill>
                  <a:srgbClr val="FF3300"/>
                </a:solidFill>
                <a:latin typeface="Arial"/>
                <a:cs typeface="Arial"/>
              </a:rPr>
              <a:t>primary </a:t>
            </a:r>
            <a:r>
              <a:rPr sz="2400" b="1" dirty="0">
                <a:solidFill>
                  <a:srgbClr val="FF3300"/>
                </a:solidFill>
                <a:latin typeface="Arial"/>
                <a:cs typeface="Arial"/>
              </a:rPr>
              <a:t>key</a:t>
            </a:r>
            <a:r>
              <a:rPr sz="2400" b="1" spc="-6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3300"/>
                </a:solidFill>
                <a:latin typeface="Arial"/>
                <a:cs typeface="Arial"/>
              </a:rPr>
              <a:t>that</a:t>
            </a:r>
            <a:r>
              <a:rPr sz="2400" b="1" spc="-2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3600" b="1" baseline="1157" dirty="0">
                <a:solidFill>
                  <a:srgbClr val="FF3300"/>
                </a:solidFill>
                <a:latin typeface="Arial"/>
                <a:cs typeface="Arial"/>
              </a:rPr>
              <a:t>is</a:t>
            </a:r>
            <a:r>
              <a:rPr sz="3600" b="1" spc="-75" baseline="1157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3600" b="1" baseline="1157" dirty="0">
                <a:solidFill>
                  <a:srgbClr val="FF3300"/>
                </a:solidFill>
                <a:latin typeface="Arial"/>
                <a:cs typeface="Arial"/>
              </a:rPr>
              <a:t>used</a:t>
            </a:r>
            <a:r>
              <a:rPr sz="3600" b="1" spc="-67" baseline="1157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3600" b="1" baseline="1157" dirty="0">
                <a:solidFill>
                  <a:srgbClr val="FF3300"/>
                </a:solidFill>
                <a:latin typeface="Arial"/>
                <a:cs typeface="Arial"/>
              </a:rPr>
              <a:t>as</a:t>
            </a:r>
            <a:r>
              <a:rPr sz="3600" b="1" spc="-37" baseline="1157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3600" b="1" baseline="1157" dirty="0">
                <a:solidFill>
                  <a:srgbClr val="FF3300"/>
                </a:solidFill>
                <a:latin typeface="Arial"/>
                <a:cs typeface="Arial"/>
              </a:rPr>
              <a:t>a</a:t>
            </a:r>
            <a:r>
              <a:rPr sz="3600" b="1" spc="-30" baseline="1157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3600" b="1" baseline="1157" dirty="0">
                <a:solidFill>
                  <a:srgbClr val="FF3300"/>
                </a:solidFill>
                <a:latin typeface="Arial"/>
                <a:cs typeface="Arial"/>
              </a:rPr>
              <a:t>foreign</a:t>
            </a:r>
            <a:r>
              <a:rPr sz="3600" b="1" spc="-82" baseline="1157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3600" b="1" baseline="1157" dirty="0">
                <a:solidFill>
                  <a:srgbClr val="FF3300"/>
                </a:solidFill>
                <a:latin typeface="Arial"/>
                <a:cs typeface="Arial"/>
              </a:rPr>
              <a:t>key</a:t>
            </a:r>
            <a:r>
              <a:rPr sz="3600" b="1" spc="-60" baseline="1157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3600" b="1" baseline="2314" dirty="0">
                <a:solidFill>
                  <a:srgbClr val="FF3300"/>
                </a:solidFill>
                <a:latin typeface="Arial"/>
                <a:cs typeface="Arial"/>
              </a:rPr>
              <a:t>in</a:t>
            </a:r>
            <a:r>
              <a:rPr sz="3600" b="1" spc="-89" baseline="2314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3600" b="1" spc="-15" baseline="2314" dirty="0">
                <a:solidFill>
                  <a:srgbClr val="FF3300"/>
                </a:solidFill>
                <a:latin typeface="Arial"/>
                <a:cs typeface="Arial"/>
              </a:rPr>
              <a:t>another</a:t>
            </a:r>
            <a:r>
              <a:rPr sz="3600" b="1" spc="-375" baseline="2314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3600" b="1" spc="-15" baseline="3472" dirty="0">
                <a:solidFill>
                  <a:srgbClr val="FF3300"/>
                </a:solidFill>
                <a:latin typeface="Arial"/>
                <a:cs typeface="Arial"/>
              </a:rPr>
              <a:t>table.</a:t>
            </a:r>
            <a:endParaRPr sz="3600" baseline="3472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752</TotalTime>
  <Words>11998</Words>
  <Application>Microsoft Office PowerPoint</Application>
  <PresentationFormat>On-screen Show (4:3)</PresentationFormat>
  <Paragraphs>2460</Paragraphs>
  <Slides>257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257</vt:i4>
      </vt:variant>
    </vt:vector>
  </HeadingPairs>
  <TitlesOfParts>
    <vt:vector size="258" baseType="lpstr">
      <vt:lpstr>Office Theme</vt:lpstr>
      <vt:lpstr>Displaying Data from Multiple Tables</vt:lpstr>
      <vt:lpstr>Objectives</vt:lpstr>
      <vt:lpstr>Obtaining Data from Multiple Tables</vt:lpstr>
      <vt:lpstr>Cartesian Products</vt:lpstr>
      <vt:lpstr>PowerPoint Presentation</vt:lpstr>
      <vt:lpstr>PowerPoint Presentation</vt:lpstr>
      <vt:lpstr>Types of Joins</vt:lpstr>
      <vt:lpstr>Joining Tables Using Oracle Syntax</vt:lpstr>
      <vt:lpstr>What is an Equijoin?</vt:lpstr>
      <vt:lpstr>Retrieving Records with Equijoins</vt:lpstr>
      <vt:lpstr>Qualifying Ambiguous Column Names</vt:lpstr>
      <vt:lpstr>Using Table Aliases</vt:lpstr>
      <vt:lpstr>Joining More than Two Tables</vt:lpstr>
      <vt:lpstr>PowerPoint Presentation</vt:lpstr>
      <vt:lpstr>Non-Equijoins</vt:lpstr>
      <vt:lpstr>Retrieving Records with Non-Equijoins</vt:lpstr>
      <vt:lpstr>Outer Joins</vt:lpstr>
      <vt:lpstr>Outer Joins Syntax</vt:lpstr>
      <vt:lpstr>Using Outer Joins</vt:lpstr>
      <vt:lpstr>PowerPoint Presentation</vt:lpstr>
      <vt:lpstr>PowerPoint Presentation</vt:lpstr>
      <vt:lpstr>PowerPoint Presentation</vt:lpstr>
      <vt:lpstr>PowerPoint Presentation</vt:lpstr>
      <vt:lpstr>Self Joins</vt:lpstr>
      <vt:lpstr>Joining a Table to Itself</vt:lpstr>
      <vt:lpstr>Part One: Overview</vt:lpstr>
      <vt:lpstr>Joining Tables Using SQL: 1999 Syntax</vt:lpstr>
      <vt:lpstr>Creating Cross Joins</vt:lpstr>
      <vt:lpstr>Creating Natural Joins</vt:lpstr>
      <vt:lpstr>PowerPoint Presentation</vt:lpstr>
      <vt:lpstr>PowerPoint Presentation</vt:lpstr>
      <vt:lpstr>Retrieving Records with Natural Joins</vt:lpstr>
      <vt:lpstr>Creating Joins with the USING Clause</vt:lpstr>
      <vt:lpstr>PowerPoint Presentation</vt:lpstr>
      <vt:lpstr>Retrieving Records with the USING Clause</vt:lpstr>
      <vt:lpstr>Creating Joins with the ON Clause</vt:lpstr>
      <vt:lpstr>Retrieving Records with the ON Clause</vt:lpstr>
      <vt:lpstr>Creating Three-Way Joins with the ON Clause</vt:lpstr>
      <vt:lpstr>INNER Versus OUTER Joins</vt:lpstr>
      <vt:lpstr>LEFT OUTER JOIN</vt:lpstr>
      <vt:lpstr>RIGHT OUTER JOIN</vt:lpstr>
      <vt:lpstr>FULL OUTER JOIN</vt:lpstr>
      <vt:lpstr>Additional Conditions</vt:lpstr>
      <vt:lpstr>Summary</vt:lpstr>
      <vt:lpstr>Part Two: Overview</vt:lpstr>
      <vt:lpstr>Practice Overview</vt:lpstr>
      <vt:lpstr>Objectives</vt:lpstr>
      <vt:lpstr>Using a Subquery to Solve a Problem</vt:lpstr>
      <vt:lpstr>Subquery Syntax</vt:lpstr>
      <vt:lpstr>Using a Subquery</vt:lpstr>
      <vt:lpstr>Guidelines for Using Subqueries</vt:lpstr>
      <vt:lpstr>Types of Subqueries</vt:lpstr>
      <vt:lpstr>Single-Row Subqueries</vt:lpstr>
      <vt:lpstr>Executing Single-Row Subqueries</vt:lpstr>
      <vt:lpstr>Using Group Functions in a Subquery</vt:lpstr>
      <vt:lpstr>The HAVING Clause with Subqueries</vt:lpstr>
      <vt:lpstr>What is Wrong with this Statement?</vt:lpstr>
      <vt:lpstr>Will this Statement Return Rows?</vt:lpstr>
      <vt:lpstr>Multiple-Row Subqueries</vt:lpstr>
      <vt:lpstr>Using the ANY Operator in Multiple-Row Subqueries</vt:lpstr>
      <vt:lpstr>Using the ALL Operator in Multiple-Row Subqueries</vt:lpstr>
      <vt:lpstr>Null Values in a Subquery</vt:lpstr>
      <vt:lpstr>Summary</vt:lpstr>
      <vt:lpstr>Practice Overview</vt:lpstr>
      <vt:lpstr>Producing Readable Output with iSQL*Plus</vt:lpstr>
      <vt:lpstr>Objectives</vt:lpstr>
      <vt:lpstr>Substitution Variables</vt:lpstr>
      <vt:lpstr>Substitution Variables</vt:lpstr>
      <vt:lpstr>Using the &amp; Substitution Variable</vt:lpstr>
      <vt:lpstr>Using the &amp; Substitution Variable</vt:lpstr>
      <vt:lpstr>Character and Date Values with Substitution Variables</vt:lpstr>
      <vt:lpstr>Specifying Column Names, Expressions, and Text</vt:lpstr>
      <vt:lpstr>Specifying Column Names, Expressions, and Text</vt:lpstr>
      <vt:lpstr>Defining Substitution Variables</vt:lpstr>
      <vt:lpstr>DEFINE and UNDEFINE Commands</vt:lpstr>
      <vt:lpstr>Using the DEFINE Command with &amp; Substitution Variable</vt:lpstr>
      <vt:lpstr>Using the &amp;&amp; Substitution Variable</vt:lpstr>
      <vt:lpstr>Practice Overview</vt:lpstr>
      <vt:lpstr>Manipulating Data</vt:lpstr>
      <vt:lpstr>Objectives</vt:lpstr>
      <vt:lpstr>Data Manipulation Language</vt:lpstr>
      <vt:lpstr>Adding a New Row to a Table</vt:lpstr>
      <vt:lpstr>The INSERT Statement Syntax</vt:lpstr>
      <vt:lpstr>Inserting New Rows</vt:lpstr>
      <vt:lpstr>Inserting Rows with Null Values</vt:lpstr>
      <vt:lpstr>Inserting Special Values</vt:lpstr>
      <vt:lpstr>Inserting Specific Date Values</vt:lpstr>
      <vt:lpstr>Copying Rows from Another Table</vt:lpstr>
      <vt:lpstr>Changing Data in a Table</vt:lpstr>
      <vt:lpstr>The UPDATE Statement Syntax</vt:lpstr>
      <vt:lpstr>Updating Rows in a Table</vt:lpstr>
      <vt:lpstr>Updating Two Columns with a Subquery</vt:lpstr>
      <vt:lpstr>Updating Rows Based on Another Table</vt:lpstr>
      <vt:lpstr>Updating Rows: Integrity Constraint Error</vt:lpstr>
      <vt:lpstr>PowerPoint Presentation</vt:lpstr>
      <vt:lpstr>The DELETE Statement</vt:lpstr>
      <vt:lpstr>Deleting Rows from a Table</vt:lpstr>
      <vt:lpstr>Deleting Rows Based on Another Table</vt:lpstr>
      <vt:lpstr>Deleting Rows: Integrity Constraint Error</vt:lpstr>
      <vt:lpstr>Using a Subquery in an INSERT Statement</vt:lpstr>
      <vt:lpstr>Using a Subquery in an INSERT Statement</vt:lpstr>
      <vt:lpstr>Using the WITH CHECK OPTION Keyword on DML Statements</vt:lpstr>
      <vt:lpstr>Overview of the Explicit Default Feature</vt:lpstr>
      <vt:lpstr>Using Explicit Default Values</vt:lpstr>
      <vt:lpstr>The MERGE Statement</vt:lpstr>
      <vt:lpstr>The MERGE Statement Syntax</vt:lpstr>
      <vt:lpstr>Merging Rows</vt:lpstr>
      <vt:lpstr>Merging Rows</vt:lpstr>
      <vt:lpstr>Database Transactions</vt:lpstr>
      <vt:lpstr>Database Transactions</vt:lpstr>
      <vt:lpstr>Advantages of COMMIT and ROLLBACK Statements</vt:lpstr>
      <vt:lpstr>Controlling Transactions</vt:lpstr>
      <vt:lpstr>t o a Ma rke r</vt:lpstr>
      <vt:lpstr>Implicit Transaction Processing</vt:lpstr>
      <vt:lpstr>State of the Data Before COMMIT or ROLLBACK</vt:lpstr>
      <vt:lpstr>State of the Data after C OMMIT</vt:lpstr>
      <vt:lpstr>Committing Data</vt:lpstr>
      <vt:lpstr>S tate of the Data After ROLLBACK</vt:lpstr>
      <vt:lpstr>Statement-Level Rollback</vt:lpstr>
      <vt:lpstr>Read Consistency</vt:lpstr>
      <vt:lpstr>I mplementation of Read Consistency</vt:lpstr>
      <vt:lpstr>Locking</vt:lpstr>
      <vt:lpstr>Implicit Locking</vt:lpstr>
      <vt:lpstr>Summary</vt:lpstr>
      <vt:lpstr>Practic e Ov erview</vt:lpstr>
      <vt:lpstr>Creating and Managing Tables</vt:lpstr>
      <vt:lpstr>Objectives</vt:lpstr>
      <vt:lpstr>Database Objects</vt:lpstr>
      <vt:lpstr>Naming Rules</vt:lpstr>
      <vt:lpstr>The CREATE TABLE Statement</vt:lpstr>
      <vt:lpstr>PowerPoint Presentation</vt:lpstr>
      <vt:lpstr>PowerPoint Presentation</vt:lpstr>
      <vt:lpstr>The DEFAULT Option</vt:lpstr>
      <vt:lpstr>Creating Tables</vt:lpstr>
      <vt:lpstr>Tables in the Oracle Database</vt:lpstr>
      <vt:lpstr>PowerPoint Presentation</vt:lpstr>
      <vt:lpstr>Data Types</vt:lpstr>
      <vt:lpstr>Creating a Table by Using a Subquery Syntax</vt:lpstr>
      <vt:lpstr>Creating a Table by Using a Subquery</vt:lpstr>
      <vt:lpstr>The ALTER TABLE Statement</vt:lpstr>
      <vt:lpstr>The ALTER TABLE Statement</vt:lpstr>
      <vt:lpstr>Adding a Column</vt:lpstr>
      <vt:lpstr>Adding a Column</vt:lpstr>
      <vt:lpstr>Modifying a Column</vt:lpstr>
      <vt:lpstr>Dropping a Column</vt:lpstr>
      <vt:lpstr>The SET UNUSED Option</vt:lpstr>
      <vt:lpstr>PowerPoint Presentation</vt:lpstr>
      <vt:lpstr>Dropping a Table</vt:lpstr>
      <vt:lpstr>Changing the Name of an Object</vt:lpstr>
      <vt:lpstr>Truncating a Table</vt:lpstr>
      <vt:lpstr>PowerPoint Presentation</vt:lpstr>
      <vt:lpstr>Adding Comments to a Table</vt:lpstr>
      <vt:lpstr>PowerPoint Presentation</vt:lpstr>
      <vt:lpstr>PowerPoint Presentation</vt:lpstr>
      <vt:lpstr>Summary</vt:lpstr>
      <vt:lpstr>Practice Overview</vt:lpstr>
      <vt:lpstr>Including Constraints</vt:lpstr>
      <vt:lpstr>Objectives</vt:lpstr>
      <vt:lpstr>What are Constraints?</vt:lpstr>
      <vt:lpstr>Constraint Guidelines</vt:lpstr>
      <vt:lpstr>Defining Constraints</vt:lpstr>
      <vt:lpstr>Defining Constraints</vt:lpstr>
      <vt:lpstr>The NOT NULL Constraint</vt:lpstr>
      <vt:lpstr>The NOT NULL Constraint</vt:lpstr>
      <vt:lpstr>The UNIQUE Con str ain t</vt:lpstr>
      <vt:lpstr>The UNIQUE Constraint</vt:lpstr>
      <vt:lpstr>PowerPoint Presentation</vt:lpstr>
      <vt:lpstr>PowerPoint Presentation</vt:lpstr>
      <vt:lpstr>The PRIMARY KEY Constraint</vt:lpstr>
      <vt:lpstr>The PRIMARY KEY Constraint</vt:lpstr>
      <vt:lpstr>The FOREIGN KEY Constraint</vt:lpstr>
      <vt:lpstr>The FOREIGN KEY Constraint</vt:lpstr>
      <vt:lpstr>FOREIGN KEY Constraint Keywords</vt:lpstr>
      <vt:lpstr>The CHECK Constraint</vt:lpstr>
      <vt:lpstr>PowerPoint Presentation</vt:lpstr>
      <vt:lpstr>Adding a Constraint Syntax</vt:lpstr>
      <vt:lpstr>Adding a Constraint</vt:lpstr>
      <vt:lpstr>Dropping a Constraint</vt:lpstr>
      <vt:lpstr>Disabling Constraints</vt:lpstr>
      <vt:lpstr>Enabling Constraints</vt:lpstr>
      <vt:lpstr>Cascading Constraints</vt:lpstr>
      <vt:lpstr>Cascading Constraints</vt:lpstr>
      <vt:lpstr>Viewing Constraints</vt:lpstr>
      <vt:lpstr>Viewing the Columns Associated with Constraints</vt:lpstr>
      <vt:lpstr>Summary</vt:lpstr>
      <vt:lpstr>Practice Overview</vt:lpstr>
      <vt:lpstr>Creating Views</vt:lpstr>
      <vt:lpstr>Objectives</vt:lpstr>
      <vt:lpstr>Database Objects</vt:lpstr>
      <vt:lpstr>What is a View?</vt:lpstr>
      <vt:lpstr>Why Use Views?</vt:lpstr>
      <vt:lpstr>Simple Views and Complex Views</vt:lpstr>
      <vt:lpstr>Creating a View</vt:lpstr>
      <vt:lpstr>Creating a View</vt:lpstr>
      <vt:lpstr>Creating a View</vt:lpstr>
      <vt:lpstr>Retrieving Data from a View</vt:lpstr>
      <vt:lpstr>Querying a View</vt:lpstr>
      <vt:lpstr>Modifying a View</vt:lpstr>
      <vt:lpstr>Creating a Complex View</vt:lpstr>
      <vt:lpstr>Rules for Performing DML Operations on a View</vt:lpstr>
      <vt:lpstr>Rules for Performing DML Operations on a View</vt:lpstr>
      <vt:lpstr>Rules for Performing DML Operations on a View</vt:lpstr>
      <vt:lpstr>Using the WITH CHECK OPTION Clause</vt:lpstr>
      <vt:lpstr>Denying DML Operations</vt:lpstr>
      <vt:lpstr>Denying DML Operations</vt:lpstr>
      <vt:lpstr>Removing a View</vt:lpstr>
      <vt:lpstr>Inline Views</vt:lpstr>
      <vt:lpstr>PowerPoint Presentation</vt:lpstr>
      <vt:lpstr>PowerPoint Presentation</vt:lpstr>
      <vt:lpstr>What is an Index?</vt:lpstr>
      <vt:lpstr>When to AND not to Create an Index</vt:lpstr>
      <vt:lpstr>How Are Indexes Created?</vt:lpstr>
      <vt:lpstr>Creating an Index</vt:lpstr>
      <vt:lpstr>PowerPoint Presentation</vt:lpstr>
      <vt:lpstr>Removing an Index</vt:lpstr>
      <vt:lpstr>Advantages of Indexes: Faster data retrieval. Efficient sorting and filtering.   Disadvantages: Slower INSERT, UPDATE, and DELETE operations. Requires additional storage space. </vt:lpstr>
      <vt:lpstr>CREATE SEQUENCE sequence_name START WITH start_value INCREMENT BY increment_value MINVALUE min_value MAXVALUE max_value CYCLE | NO CYCLE;   CREATE SEQUENCE emp_seq START WITH 1 INCREMENT BY 1 MINVALUE 1 MAXVALUE 9999 NO CYCLE;  NO CYCLE: When the sequence reaches its maximum value, it will not reset. </vt:lpstr>
      <vt:lpstr>Controlling User Access</vt:lpstr>
      <vt:lpstr>Objectives</vt:lpstr>
      <vt:lpstr>Controlling User Access</vt:lpstr>
      <vt:lpstr>Privileges</vt:lpstr>
      <vt:lpstr>System Privileges</vt:lpstr>
      <vt:lpstr>Creating Users</vt:lpstr>
      <vt:lpstr>Changing Your Password</vt:lpstr>
      <vt:lpstr>User System Privileges</vt:lpstr>
      <vt:lpstr>Granting System Privileges</vt:lpstr>
      <vt:lpstr>What is a Role?</vt:lpstr>
      <vt:lpstr>Creating and Granting Privileges to a Role</vt:lpstr>
      <vt:lpstr>Object Privileges</vt:lpstr>
      <vt:lpstr>Object Privileges</vt:lpstr>
      <vt:lpstr>Granting Object Privileges</vt:lpstr>
      <vt:lpstr>Using the WITH GRANT OPTION and PUBLIC Keywords</vt:lpstr>
      <vt:lpstr>Confirming Privileges Granted</vt:lpstr>
      <vt:lpstr>How to Revoke Object Privileges</vt:lpstr>
      <vt:lpstr>Revoking Object Privileges</vt:lpstr>
      <vt:lpstr>Database Links</vt:lpstr>
      <vt:lpstr>Database Links</vt:lpstr>
      <vt:lpstr>Summary</vt:lpstr>
      <vt:lpstr>Practice Overview</vt:lpstr>
      <vt:lpstr>Using SET Operators</vt:lpstr>
      <vt:lpstr>Objectives</vt:lpstr>
      <vt:lpstr>The SET Operators</vt:lpstr>
      <vt:lpstr>Tables Used in This Lesson</vt:lpstr>
      <vt:lpstr>The UNION Operator</vt:lpstr>
      <vt:lpstr>Using the UNION Operator</vt:lpstr>
      <vt:lpstr>The UNION ALL Operator</vt:lpstr>
      <vt:lpstr>Using the UNION ALL Operator</vt:lpstr>
      <vt:lpstr>The INTERSECT Operator</vt:lpstr>
      <vt:lpstr>Using the INTERSECT Operator</vt:lpstr>
      <vt:lpstr>PowerPoint Presentation</vt:lpstr>
      <vt:lpstr>The MINUS Operator</vt:lpstr>
      <vt:lpstr>SET Operator Guidelines</vt:lpstr>
      <vt:lpstr>The Oracle Server and SET Operators</vt:lpstr>
      <vt:lpstr>Matching the SELECT Statements</vt:lpstr>
      <vt:lpstr>Matching the SELECT Statement</vt:lpstr>
      <vt:lpstr>Controlling the Order of Rows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Oracle9i: SQL</dc:title>
  <dc:creator>Nancy Greenberg</dc:creator>
  <cp:lastModifiedBy>ASUS</cp:lastModifiedBy>
  <cp:revision>37</cp:revision>
  <dcterms:created xsi:type="dcterms:W3CDTF">2024-08-05T05:16:20Z</dcterms:created>
  <dcterms:modified xsi:type="dcterms:W3CDTF">2024-11-10T16:25:07Z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2020-05-04T00:00:00Z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2024-08-05T00:00:00Z</vt:filetime>
  </property>
  <property fmtid="{D5CDD505-2E9C-101B-9397-08002B2CF9AE}" pid="5" name="Producer">
    <vt:lpwstr>3-Heights(TM) PDF Security Shell 4.8.25.2 (http://www.pdf-tools.com)</vt:lpwstr>
  </property>
</Properties>
</file>