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6" r:id="rId7"/>
    <p:sldId id="267" r:id="rId8"/>
    <p:sldId id="261" r:id="rId9"/>
    <p:sldId id="262" r:id="rId10"/>
    <p:sldId id="263" r:id="rId11"/>
    <p:sldId id="264"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844865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263916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4414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1721225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452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2850821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4158494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244927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379917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A79C1-438E-4149-889D-E26EA4E24241}"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206087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A79C1-438E-4149-889D-E26EA4E24241}"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184920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3A79C1-438E-4149-889D-E26EA4E24241}"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381071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A79C1-438E-4149-889D-E26EA4E24241}"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23945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A79C1-438E-4149-889D-E26EA4E24241}"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47512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A79C1-438E-4149-889D-E26EA4E24241}"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292202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3A79C1-438E-4149-889D-E26EA4E24241}"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B185E-F4FF-49E5-B939-2A728AB130DB}" type="slidenum">
              <a:rPr lang="en-IN" smtClean="0"/>
              <a:t>‹#›</a:t>
            </a:fld>
            <a:endParaRPr lang="en-IN"/>
          </a:p>
        </p:txBody>
      </p:sp>
    </p:spTree>
    <p:extLst>
      <p:ext uri="{BB962C8B-B14F-4D97-AF65-F5344CB8AC3E}">
        <p14:creationId xmlns:p14="http://schemas.microsoft.com/office/powerpoint/2010/main" val="130696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3A79C1-438E-4149-889D-E26EA4E24241}" type="datetimeFigureOut">
              <a:rPr lang="en-IN" smtClean="0"/>
              <a:t>09-07-2024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DB185E-F4FF-49E5-B939-2A728AB130DB}" type="slidenum">
              <a:rPr lang="en-IN" smtClean="0"/>
              <a:t>‹#›</a:t>
            </a:fld>
            <a:endParaRPr lang="en-IN"/>
          </a:p>
        </p:txBody>
      </p:sp>
    </p:spTree>
    <p:extLst>
      <p:ext uri="{BB962C8B-B14F-4D97-AF65-F5344CB8AC3E}">
        <p14:creationId xmlns:p14="http://schemas.microsoft.com/office/powerpoint/2010/main" val="2186530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1468-260F-23BE-2BC2-B72BE60F301B}"/>
              </a:ext>
            </a:extLst>
          </p:cNvPr>
          <p:cNvSpPr>
            <a:spLocks noGrp="1"/>
          </p:cNvSpPr>
          <p:nvPr>
            <p:ph type="ctrTitle"/>
          </p:nvPr>
        </p:nvSpPr>
        <p:spPr/>
        <p:txBody>
          <a:bodyPr/>
          <a:lstStyle/>
          <a:p>
            <a:r>
              <a:rPr lang="en-IN" dirty="0">
                <a:latin typeface="+mn-lt"/>
              </a:rPr>
              <a:t>MODULE 1</a:t>
            </a:r>
          </a:p>
        </p:txBody>
      </p:sp>
      <p:sp>
        <p:nvSpPr>
          <p:cNvPr id="3" name="Subtitle 2">
            <a:extLst>
              <a:ext uri="{FF2B5EF4-FFF2-40B4-BE49-F238E27FC236}">
                <a16:creationId xmlns:a16="http://schemas.microsoft.com/office/drawing/2014/main" id="{805C82C2-C6DF-DAAD-ACC1-D4B5D1B3CC95}"/>
              </a:ext>
            </a:extLst>
          </p:cNvPr>
          <p:cNvSpPr>
            <a:spLocks noGrp="1"/>
          </p:cNvSpPr>
          <p:nvPr>
            <p:ph type="subTitle" idx="1"/>
          </p:nvPr>
        </p:nvSpPr>
        <p:spPr/>
        <p:txBody>
          <a:bodyPr>
            <a:normAutofit/>
          </a:bodyPr>
          <a:lstStyle/>
          <a:p>
            <a:r>
              <a:rPr lang="en-IN" sz="4000" b="1" kern="0" dirty="0">
                <a:effectLst/>
                <a:latin typeface="Times New Roman" panose="02020603050405020304" pitchFamily="18" charset="0"/>
                <a:ea typeface="Calibri" panose="020F0502020204030204" pitchFamily="34" charset="0"/>
              </a:rPr>
              <a:t>Introduction to AI and Society </a:t>
            </a:r>
            <a:endParaRPr lang="en-IN" sz="4000" dirty="0"/>
          </a:p>
        </p:txBody>
      </p:sp>
    </p:spTree>
    <p:extLst>
      <p:ext uri="{BB962C8B-B14F-4D97-AF65-F5344CB8AC3E}">
        <p14:creationId xmlns:p14="http://schemas.microsoft.com/office/powerpoint/2010/main" val="60603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32528-B7E0-3A73-6193-060B1956F6A3}"/>
              </a:ext>
            </a:extLst>
          </p:cNvPr>
          <p:cNvSpPr>
            <a:spLocks noGrp="1"/>
          </p:cNvSpPr>
          <p:nvPr>
            <p:ph idx="1"/>
          </p:nvPr>
        </p:nvSpPr>
        <p:spPr>
          <a:xfrm>
            <a:off x="801383" y="811658"/>
            <a:ext cx="11075543" cy="574325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Innovation and New Capabilities</a:t>
            </a:r>
            <a:r>
              <a:rPr lang="en-US" sz="2400"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Scientific Research</a:t>
            </a:r>
            <a:r>
              <a:rPr lang="en-US" sz="2400" dirty="0">
                <a:latin typeface="Times New Roman" panose="02020603050405020304" pitchFamily="18" charset="0"/>
                <a:cs typeface="Times New Roman" panose="02020603050405020304" pitchFamily="18" charset="0"/>
              </a:rPr>
              <a:t>: AI accelerates research and development in fields like genomics, drug discovery, and material science.</a:t>
            </a:r>
          </a:p>
          <a:p>
            <a:pPr marL="0" indent="0">
              <a:buNone/>
            </a:pPr>
            <a:r>
              <a:rPr lang="en-US" sz="2400" b="1" dirty="0">
                <a:latin typeface="Times New Roman" panose="02020603050405020304" pitchFamily="18" charset="0"/>
                <a:cs typeface="Times New Roman" panose="02020603050405020304" pitchFamily="18" charset="0"/>
              </a:rPr>
              <a:t>Creative Industries</a:t>
            </a:r>
            <a:r>
              <a:rPr lang="en-US" sz="2400" dirty="0">
                <a:latin typeface="Times New Roman" panose="02020603050405020304" pitchFamily="18" charset="0"/>
                <a:cs typeface="Times New Roman" panose="02020603050405020304" pitchFamily="18" charset="0"/>
              </a:rPr>
              <a:t>: AI is used in creative fields such as art, music, and literature, generating new forms of creativity and innovation.</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Improved Accessibility</a:t>
            </a:r>
            <a:r>
              <a:rPr lang="en-US" sz="2400"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Assistive Technologies</a:t>
            </a:r>
            <a:r>
              <a:rPr lang="en-US" sz="2400" dirty="0">
                <a:latin typeface="Times New Roman" panose="02020603050405020304" pitchFamily="18" charset="0"/>
                <a:cs typeface="Times New Roman" panose="02020603050405020304" pitchFamily="18" charset="0"/>
              </a:rPr>
              <a:t>: AI develops technologies that assist individuals with disabilities, such as speech recognition software, predictive text, and automated transcription services.</a:t>
            </a:r>
          </a:p>
          <a:p>
            <a:pPr marL="0" indent="0">
              <a:buNone/>
            </a:pPr>
            <a:r>
              <a:rPr lang="en-US" sz="2400" b="1" dirty="0">
                <a:latin typeface="Times New Roman" panose="02020603050405020304" pitchFamily="18" charset="0"/>
                <a:cs typeface="Times New Roman" panose="02020603050405020304" pitchFamily="18" charset="0"/>
              </a:rPr>
              <a:t>Education</a:t>
            </a:r>
            <a:r>
              <a:rPr lang="en-US" sz="2400" dirty="0">
                <a:latin typeface="Times New Roman" panose="02020603050405020304" pitchFamily="18" charset="0"/>
                <a:cs typeface="Times New Roman" panose="02020603050405020304" pitchFamily="18" charset="0"/>
              </a:rPr>
              <a:t>: AI-powered educational tools offer personalized learning experiences, making education more accessible and effective.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62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C2C3C-0E75-13A4-C5BF-73A567D3B744}"/>
              </a:ext>
            </a:extLst>
          </p:cNvPr>
          <p:cNvSpPr>
            <a:spLocks noGrp="1"/>
          </p:cNvSpPr>
          <p:nvPr>
            <p:ph idx="1"/>
          </p:nvPr>
        </p:nvSpPr>
        <p:spPr>
          <a:xfrm>
            <a:off x="749253" y="1020157"/>
            <a:ext cx="10675610" cy="5565578"/>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Safety and Security</a:t>
            </a:r>
            <a:r>
              <a:rPr lang="en-US" sz="2400"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AI enhances cybersecurity measures by identifying and mitigating threats in real-time.</a:t>
            </a:r>
          </a:p>
          <a:p>
            <a:pPr marL="0" indent="0">
              <a:buNone/>
            </a:pPr>
            <a:r>
              <a:rPr lang="en-US" sz="2400" b="1" dirty="0">
                <a:latin typeface="Times New Roman" panose="02020603050405020304" pitchFamily="18" charset="0"/>
                <a:cs typeface="Times New Roman" panose="02020603050405020304" pitchFamily="18" charset="0"/>
              </a:rPr>
              <a:t>Public Safety</a:t>
            </a:r>
            <a:r>
              <a:rPr lang="en-US" sz="2400" dirty="0">
                <a:latin typeface="Times New Roman" panose="02020603050405020304" pitchFamily="18" charset="0"/>
                <a:cs typeface="Times New Roman" panose="02020603050405020304" pitchFamily="18" charset="0"/>
              </a:rPr>
              <a:t>: AI is used in surveillance and monitoring systems to improve public safety and emergency response.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Economic Growth:</a:t>
            </a:r>
          </a:p>
          <a:p>
            <a:pPr marL="0" indent="0">
              <a:buNone/>
            </a:pPr>
            <a:r>
              <a:rPr lang="en-US" sz="2400" b="1" dirty="0">
                <a:latin typeface="Times New Roman" panose="02020603050405020304" pitchFamily="18" charset="0"/>
                <a:cs typeface="Times New Roman" panose="02020603050405020304" pitchFamily="18" charset="0"/>
              </a:rPr>
              <a:t>Job Creation</a:t>
            </a:r>
            <a:r>
              <a:rPr lang="en-US" sz="2400" dirty="0">
                <a:latin typeface="Times New Roman" panose="02020603050405020304" pitchFamily="18" charset="0"/>
                <a:cs typeface="Times New Roman" panose="02020603050405020304" pitchFamily="18" charset="0"/>
              </a:rPr>
              <a:t>: While AI automates certain jobs, it also creates new job opportunities in AI development, maintenance, and oversight.</a:t>
            </a:r>
          </a:p>
          <a:p>
            <a:pPr marL="0" indent="0">
              <a:buNone/>
            </a:pPr>
            <a:r>
              <a:rPr lang="en-US" sz="2400" b="1" dirty="0">
                <a:latin typeface="Times New Roman" panose="02020603050405020304" pitchFamily="18" charset="0"/>
                <a:cs typeface="Times New Roman" panose="02020603050405020304" pitchFamily="18" charset="0"/>
              </a:rPr>
              <a:t>Market Expansion</a:t>
            </a:r>
            <a:r>
              <a:rPr lang="en-US" sz="2400" dirty="0">
                <a:latin typeface="Times New Roman" panose="02020603050405020304" pitchFamily="18" charset="0"/>
                <a:cs typeface="Times New Roman" panose="02020603050405020304" pitchFamily="18" charset="0"/>
              </a:rPr>
              <a:t>: AI drives innovation, leading to the creation of new markets and economic growth.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95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D57A3-F3F7-EED7-AF24-55AF96695A76}"/>
              </a:ext>
            </a:extLst>
          </p:cNvPr>
          <p:cNvSpPr>
            <a:spLocks noGrp="1"/>
          </p:cNvSpPr>
          <p:nvPr>
            <p:ph idx="1"/>
          </p:nvPr>
        </p:nvSpPr>
        <p:spPr>
          <a:xfrm>
            <a:off x="646511" y="773577"/>
            <a:ext cx="11045480" cy="4897757"/>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Global Challenges</a:t>
            </a:r>
            <a:r>
              <a:rPr lang="en-US" sz="2400"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Climate Change</a:t>
            </a:r>
            <a:r>
              <a:rPr lang="en-US" sz="2400" dirty="0">
                <a:latin typeface="Times New Roman" panose="02020603050405020304" pitchFamily="18" charset="0"/>
                <a:cs typeface="Times New Roman" panose="02020603050405020304" pitchFamily="18" charset="0"/>
              </a:rPr>
              <a:t>: AI helps in modeling climate patterns, optimizing energy use, and developing sustainable practices.</a:t>
            </a:r>
          </a:p>
          <a:p>
            <a:pPr marL="0" indent="0">
              <a:buNone/>
            </a:pPr>
            <a:r>
              <a:rPr lang="en-US" sz="2400" b="1" dirty="0">
                <a:latin typeface="Times New Roman" panose="02020603050405020304" pitchFamily="18" charset="0"/>
                <a:cs typeface="Times New Roman" panose="02020603050405020304" pitchFamily="18" charset="0"/>
              </a:rPr>
              <a:t>Healthcare</a:t>
            </a:r>
            <a:r>
              <a:rPr lang="en-US" sz="2400" dirty="0">
                <a:latin typeface="Times New Roman" panose="02020603050405020304" pitchFamily="18" charset="0"/>
                <a:cs typeface="Times New Roman" panose="02020603050405020304" pitchFamily="18" charset="0"/>
              </a:rPr>
              <a:t>: AI contributes to early diagnosis and treatment of diseases, potentially addressing global health challenges.</a:t>
            </a:r>
          </a:p>
          <a:p>
            <a:pPr marL="0" indent="0">
              <a:buNone/>
            </a:pPr>
            <a:r>
              <a:rPr lang="en-US" sz="2400" b="1" dirty="0">
                <a:latin typeface="Times New Roman" panose="02020603050405020304" pitchFamily="18" charset="0"/>
                <a:cs typeface="Times New Roman" panose="02020603050405020304" pitchFamily="18" charset="0"/>
              </a:rPr>
              <a:t>Enhanced Human Capabilities:</a:t>
            </a:r>
          </a:p>
          <a:p>
            <a:pPr marL="0" indent="0">
              <a:buNone/>
            </a:pPr>
            <a:r>
              <a:rPr lang="en-US" sz="2400" b="1" dirty="0">
                <a:latin typeface="Times New Roman" panose="02020603050405020304" pitchFamily="18" charset="0"/>
                <a:cs typeface="Times New Roman" panose="02020603050405020304" pitchFamily="18" charset="0"/>
              </a:rPr>
              <a:t>Augmentation</a:t>
            </a:r>
            <a:r>
              <a:rPr lang="en-US" sz="2400" dirty="0">
                <a:latin typeface="Times New Roman" panose="02020603050405020304" pitchFamily="18" charset="0"/>
                <a:cs typeface="Times New Roman" panose="02020603050405020304" pitchFamily="18" charset="0"/>
              </a:rPr>
              <a:t>: AI augments human capabilities, allowing people to perform tasks more effectively and efficiently.</a:t>
            </a:r>
          </a:p>
          <a:p>
            <a:pPr marL="0" indent="0">
              <a:buNone/>
            </a:pPr>
            <a:r>
              <a:rPr lang="en-US" sz="2400" b="1" dirty="0">
                <a:latin typeface="Times New Roman" panose="02020603050405020304" pitchFamily="18" charset="0"/>
                <a:cs typeface="Times New Roman" panose="02020603050405020304" pitchFamily="18" charset="0"/>
              </a:rPr>
              <a:t>Collaboration</a:t>
            </a:r>
            <a:r>
              <a:rPr lang="en-US" sz="2400" dirty="0">
                <a:latin typeface="Times New Roman" panose="02020603050405020304" pitchFamily="18" charset="0"/>
                <a:cs typeface="Times New Roman" panose="02020603050405020304" pitchFamily="18" charset="0"/>
              </a:rPr>
              <a:t>: AI systems can collaborate with humans, enhancing productivity and innovation in various fields.</a:t>
            </a:r>
          </a:p>
          <a:p>
            <a:pPr marL="0" indent="0">
              <a:buNone/>
            </a:pPr>
            <a:r>
              <a:rPr lang="en-US" sz="2400" dirty="0">
                <a:latin typeface="Times New Roman" panose="02020603050405020304" pitchFamily="18" charset="0"/>
                <a:cs typeface="Times New Roman" panose="02020603050405020304" pitchFamily="18" charset="0"/>
              </a:rPr>
              <a:t>AI's importance lies in its potential to drive progress and innovation while addressing complex global challenges, ultimately shaping the future of society in profound ways.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18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E7DEE-7C15-63D9-85A5-E5AC761323D5}"/>
              </a:ext>
            </a:extLst>
          </p:cNvPr>
          <p:cNvSpPr>
            <a:spLocks noGrp="1"/>
          </p:cNvSpPr>
          <p:nvPr>
            <p:ph idx="1"/>
          </p:nvPr>
        </p:nvSpPr>
        <p:spPr>
          <a:xfrm>
            <a:off x="697881" y="742755"/>
            <a:ext cx="10367385" cy="5986818"/>
          </a:xfrm>
        </p:spPr>
        <p:txBody>
          <a:bodyPr>
            <a:normAutofit/>
          </a:bodyPr>
          <a:lstStyle/>
          <a:p>
            <a:pPr marL="0" indent="0">
              <a:buNone/>
            </a:pPr>
            <a:r>
              <a:rPr lang="en-US" b="1" dirty="0"/>
              <a:t>Impact of AI Technology on Social Change</a:t>
            </a:r>
          </a:p>
          <a:p>
            <a:pPr marL="0" indent="0">
              <a:buNone/>
            </a:pPr>
            <a:r>
              <a:rPr lang="en-US" dirty="0"/>
              <a:t>  Artificial Intelligence (AI) technology has far-reaching impacts on social change, influencing   various aspects of our daily lives, economies, and societal structures. Here are some key areas where AI is driving social change:</a:t>
            </a:r>
          </a:p>
          <a:p>
            <a:r>
              <a:rPr lang="en-US" b="1" dirty="0"/>
              <a:t>1. Economic Transformation</a:t>
            </a:r>
          </a:p>
          <a:p>
            <a:pPr marL="0" indent="0">
              <a:buNone/>
            </a:pPr>
            <a:r>
              <a:rPr lang="en-US" b="1" dirty="0"/>
              <a:t>1.1 Job Automation and Creation</a:t>
            </a:r>
            <a:r>
              <a:rPr lang="en-US" dirty="0"/>
              <a:t>:</a:t>
            </a:r>
          </a:p>
          <a:p>
            <a:pPr>
              <a:buFont typeface="Arial" panose="020B0604020202020204" pitchFamily="34" charset="0"/>
              <a:buChar char="•"/>
            </a:pPr>
            <a:r>
              <a:rPr lang="en-US" b="1" dirty="0"/>
              <a:t>Automation of Routine Jobs</a:t>
            </a:r>
            <a:r>
              <a:rPr lang="en-US" dirty="0"/>
              <a:t>: AI automates repetitive and manual tasks, potentially displacing jobs in sectors like manufacturing, logistics, and customer service.</a:t>
            </a:r>
          </a:p>
          <a:p>
            <a:pPr>
              <a:buFont typeface="Arial" panose="020B0604020202020204" pitchFamily="34" charset="0"/>
              <a:buChar char="•"/>
            </a:pPr>
            <a:r>
              <a:rPr lang="en-US" b="1" dirty="0"/>
              <a:t>New Job Opportunities</a:t>
            </a:r>
            <a:r>
              <a:rPr lang="en-US" dirty="0"/>
              <a:t>: AI creates new roles in AI development, data analysis, AI ethics, and oversight. The demand for skills in AI and related technologies is rising.</a:t>
            </a:r>
          </a:p>
          <a:p>
            <a:pPr marL="0" indent="0">
              <a:buNone/>
            </a:pPr>
            <a:r>
              <a:rPr lang="en-US" b="1" dirty="0"/>
              <a:t>1.2 Economic Growth and Productivity</a:t>
            </a:r>
            <a:r>
              <a:rPr lang="en-US" dirty="0"/>
              <a:t>:</a:t>
            </a:r>
          </a:p>
          <a:p>
            <a:pPr>
              <a:buFont typeface="Arial" panose="020B0604020202020204" pitchFamily="34" charset="0"/>
              <a:buChar char="•"/>
            </a:pPr>
            <a:r>
              <a:rPr lang="en-US" b="1" dirty="0"/>
              <a:t>Enhanced Productivity</a:t>
            </a:r>
            <a:r>
              <a:rPr lang="en-US" dirty="0"/>
              <a:t>: AI-driven automation increases efficiency and productivity, contributing to economic growth.</a:t>
            </a:r>
          </a:p>
          <a:p>
            <a:pPr>
              <a:buFont typeface="Arial" panose="020B0604020202020204" pitchFamily="34" charset="0"/>
              <a:buChar char="•"/>
            </a:pPr>
            <a:r>
              <a:rPr lang="en-US" b="1" dirty="0"/>
              <a:t>Innovation</a:t>
            </a:r>
            <a:r>
              <a:rPr lang="en-US" dirty="0"/>
              <a:t>: AI fosters innovation across industries, from healthcare to finance, driving economic transformation and creating new markets.</a:t>
            </a:r>
          </a:p>
          <a:p>
            <a:pPr marL="0" indent="0">
              <a:buNone/>
            </a:pPr>
            <a:endParaRPr lang="en-IN" dirty="0"/>
          </a:p>
        </p:txBody>
      </p:sp>
    </p:spTree>
    <p:extLst>
      <p:ext uri="{BB962C8B-B14F-4D97-AF65-F5344CB8AC3E}">
        <p14:creationId xmlns:p14="http://schemas.microsoft.com/office/powerpoint/2010/main" val="260384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47BB-0B11-7DC4-6E04-D5569DB531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B5AA1F-42D2-41E0-7C8A-8F3E7EF0D85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2416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DFDF-C89A-48F1-6348-2E21DE7BB49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F95CFDF-7965-1F2D-B881-0C353B855048}"/>
              </a:ext>
            </a:extLst>
          </p:cNvPr>
          <p:cNvSpPr>
            <a:spLocks noGrp="1"/>
          </p:cNvSpPr>
          <p:nvPr>
            <p:ph idx="1"/>
          </p:nvPr>
        </p:nvSpPr>
        <p:spPr>
          <a:xfrm>
            <a:off x="307463" y="1379752"/>
            <a:ext cx="11857139" cy="5729965"/>
          </a:xfrm>
        </p:spPr>
        <p:txBody>
          <a:bodyPr>
            <a:normAutofit fontScale="40000" lnSpcReduction="20000"/>
          </a:bodyPr>
          <a:lstStyle/>
          <a:p>
            <a:pPr marL="0" indent="0">
              <a:buNone/>
            </a:pPr>
            <a:endParaRPr lang="en-US" dirty="0"/>
          </a:p>
          <a:p>
            <a:r>
              <a:rPr lang="en-US" sz="5000" dirty="0">
                <a:latin typeface="Times New Roman" panose="02020603050405020304" pitchFamily="18" charset="0"/>
                <a:cs typeface="Times New Roman" panose="02020603050405020304" pitchFamily="18" charset="0"/>
              </a:rPr>
              <a:t>Intelligence : "The capacity to learn and solve problems.“</a:t>
            </a:r>
          </a:p>
          <a:p>
            <a:r>
              <a:rPr lang="en-US" sz="5000" b="1" dirty="0">
                <a:latin typeface="Times New Roman" panose="02020603050405020304" pitchFamily="18" charset="0"/>
                <a:cs typeface="Times New Roman" panose="02020603050405020304" pitchFamily="18" charset="0"/>
              </a:rPr>
              <a:t>Artificial Intelligence (AI)</a:t>
            </a:r>
            <a:r>
              <a:rPr lang="en-US" sz="5000" dirty="0">
                <a:latin typeface="Times New Roman" panose="02020603050405020304" pitchFamily="18" charset="0"/>
                <a:cs typeface="Times New Roman" panose="02020603050405020304" pitchFamily="18" charset="0"/>
              </a:rPr>
              <a:t>: The capability of a machine to imitate intelligent human behavior. This encompasses a range of technologies, including machine learning, natural language processing, robotics, and computer vision, which enable machines to perform tasks that would normally require human intelligence.</a:t>
            </a:r>
          </a:p>
          <a:p>
            <a:pPr marL="0" indent="0">
              <a:buNone/>
            </a:pPr>
            <a:endParaRPr lang="en-US" sz="5000" dirty="0">
              <a:latin typeface="Times New Roman" panose="02020603050405020304" pitchFamily="18" charset="0"/>
              <a:cs typeface="Times New Roman" panose="02020603050405020304" pitchFamily="18" charset="0"/>
            </a:endParaRPr>
          </a:p>
          <a:p>
            <a:r>
              <a:rPr lang="en-US" sz="5000" dirty="0">
                <a:latin typeface="Times New Roman" panose="02020603050405020304" pitchFamily="18" charset="0"/>
                <a:cs typeface="Times New Roman" panose="02020603050405020304" pitchFamily="18" charset="0"/>
              </a:rPr>
              <a:t>Artificial Intelligence : Artificial Intelligence (AI) is the simulation of human intelligence by machines.</a:t>
            </a:r>
          </a:p>
          <a:p>
            <a:pPr marL="0" indent="0">
              <a:buNone/>
            </a:pPr>
            <a:r>
              <a:rPr lang="en-US" sz="5000" dirty="0">
                <a:latin typeface="Times New Roman" panose="02020603050405020304" pitchFamily="18" charset="0"/>
                <a:cs typeface="Times New Roman" panose="02020603050405020304" pitchFamily="18" charset="0"/>
              </a:rPr>
              <a:t>         1) The ability to solve problems.</a:t>
            </a:r>
          </a:p>
          <a:p>
            <a:pPr marL="0" indent="0">
              <a:buNone/>
            </a:pPr>
            <a:r>
              <a:rPr lang="en-US" sz="5000" dirty="0">
                <a:latin typeface="Times New Roman" panose="02020603050405020304" pitchFamily="18" charset="0"/>
                <a:cs typeface="Times New Roman" panose="02020603050405020304" pitchFamily="18" charset="0"/>
              </a:rPr>
              <a:t>         2) The ability to act rationally.</a:t>
            </a:r>
          </a:p>
          <a:p>
            <a:pPr marL="0" indent="0">
              <a:buNone/>
            </a:pPr>
            <a:r>
              <a:rPr lang="en-US" sz="5000" dirty="0">
                <a:latin typeface="Times New Roman" panose="02020603050405020304" pitchFamily="18" charset="0"/>
                <a:cs typeface="Times New Roman" panose="02020603050405020304" pitchFamily="18" charset="0"/>
              </a:rPr>
              <a:t>         3) The ability to act like humans.</a:t>
            </a:r>
          </a:p>
          <a:p>
            <a:r>
              <a:rPr lang="en-US" sz="5000" dirty="0">
                <a:latin typeface="Times New Roman" panose="02020603050405020304" pitchFamily="18" charset="0"/>
                <a:cs typeface="Times New Roman" panose="02020603050405020304" pitchFamily="18" charset="0"/>
              </a:rPr>
              <a:t>The central principles of AI include :</a:t>
            </a:r>
          </a:p>
          <a:p>
            <a:pPr marL="0" indent="0">
              <a:buNone/>
            </a:pPr>
            <a:r>
              <a:rPr lang="en-US" sz="5000" dirty="0">
                <a:latin typeface="Times New Roman" panose="02020603050405020304" pitchFamily="18" charset="0"/>
                <a:cs typeface="Times New Roman" panose="02020603050405020304" pitchFamily="18" charset="0"/>
              </a:rPr>
              <a:t>       1) Reasoning, knowledge, planning, learning and communication.</a:t>
            </a:r>
          </a:p>
          <a:p>
            <a:pPr marL="0" indent="0">
              <a:buNone/>
            </a:pPr>
            <a:r>
              <a:rPr lang="en-US" sz="5000" dirty="0">
                <a:latin typeface="Times New Roman" panose="02020603050405020304" pitchFamily="18" charset="0"/>
                <a:cs typeface="Times New Roman" panose="02020603050405020304" pitchFamily="18" charset="0"/>
              </a:rPr>
              <a:t>       2) Perception and the ability to move and manipulate objects.</a:t>
            </a:r>
          </a:p>
          <a:p>
            <a:pPr marL="0" indent="0">
              <a:buNone/>
            </a:pPr>
            <a:r>
              <a:rPr lang="en-US" sz="5000" dirty="0">
                <a:latin typeface="Times New Roman" panose="02020603050405020304" pitchFamily="18" charset="0"/>
                <a:cs typeface="Times New Roman" panose="02020603050405020304" pitchFamily="18" charset="0"/>
              </a:rPr>
              <a:t>       3) It is the science and engineering of making intelligent machines, especially intelligent computer programs </a:t>
            </a:r>
          </a:p>
          <a:p>
            <a:endParaRPr lang="en-IN" dirty="0"/>
          </a:p>
        </p:txBody>
      </p:sp>
    </p:spTree>
    <p:extLst>
      <p:ext uri="{BB962C8B-B14F-4D97-AF65-F5344CB8AC3E}">
        <p14:creationId xmlns:p14="http://schemas.microsoft.com/office/powerpoint/2010/main" val="230513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0A329-4D7E-6B90-4A60-6B914D327538}"/>
              </a:ext>
            </a:extLst>
          </p:cNvPr>
          <p:cNvSpPr>
            <a:spLocks noGrp="1"/>
          </p:cNvSpPr>
          <p:nvPr>
            <p:ph idx="1"/>
          </p:nvPr>
        </p:nvSpPr>
        <p:spPr>
          <a:xfrm>
            <a:off x="554043" y="537272"/>
            <a:ext cx="10346837" cy="5308723"/>
          </a:xfrm>
        </p:spPr>
        <p:txBody>
          <a:bodyPr>
            <a:normAutofit fontScale="92500" lnSpcReduction="20000"/>
          </a:bodyPr>
          <a:lstStyle/>
          <a:p>
            <a:pPr marL="0" indent="0">
              <a:buNone/>
            </a:pP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development of AI is a multidisciplinary effort that involves computer science, mathematics, neuroscience, psychology, and many other fields. The rapid advancements in AI technologies have the potential to transform numerous industries, enhance productivity, and address complex societal challenges.</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Computers with the ability to mimic or duplicate the functions of the human brain.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Artificial Intelligence is the intelligence of machines and the branch of computer science which aims to create it.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"The branch of computer science that is concerned with the automation of intelligent behavior" (Luger and Stubblefield. 1993).</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02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C4CB4-6D43-F3B3-AAF8-DFA5329B088A}"/>
              </a:ext>
            </a:extLst>
          </p:cNvPr>
          <p:cNvSpPr>
            <a:spLocks noGrp="1"/>
          </p:cNvSpPr>
          <p:nvPr>
            <p:ph idx="1"/>
          </p:nvPr>
        </p:nvSpPr>
        <p:spPr>
          <a:xfrm>
            <a:off x="882818" y="958513"/>
            <a:ext cx="10716706" cy="559639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Artificial Intelligence is a branch of Science which deals with helping machines finds solutions to complex problems in a more human-like fashion.</a:t>
            </a:r>
          </a:p>
          <a:p>
            <a:pPr marL="0" indent="0">
              <a:buNone/>
            </a:pPr>
            <a:r>
              <a:rPr lang="en-US" sz="2400" dirty="0">
                <a:latin typeface="Times New Roman" panose="02020603050405020304" pitchFamily="18" charset="0"/>
                <a:cs typeface="Times New Roman" panose="02020603050405020304" pitchFamily="18" charset="0"/>
              </a:rPr>
              <a:t>This generally involves borrowing characteristics from human intelligence, and applying them as algorithms in a computer friendly way.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Brief History of A I</a:t>
            </a:r>
          </a:p>
          <a:p>
            <a:pPr marL="0" indent="0">
              <a:buNone/>
            </a:pPr>
            <a:r>
              <a:rPr lang="en-US" sz="2400" dirty="0">
                <a:latin typeface="Times New Roman" panose="02020603050405020304" pitchFamily="18" charset="0"/>
                <a:cs typeface="Times New Roman" panose="02020603050405020304" pitchFamily="18" charset="0"/>
              </a:rPr>
              <a:t>1941: First electronic computer (technology finally available)</a:t>
            </a:r>
          </a:p>
          <a:p>
            <a:pPr marL="0" indent="0">
              <a:buNone/>
            </a:pPr>
            <a:r>
              <a:rPr lang="en-US" sz="2400" dirty="0">
                <a:latin typeface="Times New Roman" panose="02020603050405020304" pitchFamily="18" charset="0"/>
                <a:cs typeface="Times New Roman" panose="02020603050405020304" pitchFamily="18" charset="0"/>
              </a:rPr>
              <a:t>1956: Term Artificial Intelligence introduced</a:t>
            </a:r>
          </a:p>
          <a:p>
            <a:pPr marL="0" indent="0">
              <a:buNone/>
            </a:pPr>
            <a:r>
              <a:rPr lang="en-US" sz="2400" dirty="0">
                <a:latin typeface="Times New Roman" panose="02020603050405020304" pitchFamily="18" charset="0"/>
                <a:cs typeface="Times New Roman" panose="02020603050405020304" pitchFamily="18" charset="0"/>
              </a:rPr>
              <a:t>1960s: Checkers-playing program that was able to play games with opponents</a:t>
            </a:r>
          </a:p>
          <a:p>
            <a:pPr marL="0" indent="0">
              <a:buNone/>
            </a:pPr>
            <a:r>
              <a:rPr lang="en-US" sz="2400" dirty="0">
                <a:latin typeface="Times New Roman" panose="02020603050405020304" pitchFamily="18" charset="0"/>
                <a:cs typeface="Times New Roman" panose="02020603050405020304" pitchFamily="18" charset="0"/>
              </a:rPr>
              <a:t>1980s: Quality Control Systems</a:t>
            </a:r>
          </a:p>
          <a:p>
            <a:pPr marL="0" indent="0">
              <a:buNone/>
            </a:pPr>
            <a:r>
              <a:rPr lang="en-US" sz="2400" dirty="0">
                <a:latin typeface="Times New Roman" panose="02020603050405020304" pitchFamily="18" charset="0"/>
                <a:cs typeface="Times New Roman" panose="02020603050405020304" pitchFamily="18" charset="0"/>
              </a:rPr>
              <a:t>2000: First sophisticated walking robot</a:t>
            </a:r>
          </a:p>
          <a:p>
            <a:pPr marL="0" indent="0">
              <a:buNone/>
            </a:pPr>
            <a:endParaRPr lang="en-IN" dirty="0"/>
          </a:p>
        </p:txBody>
      </p:sp>
    </p:spTree>
    <p:extLst>
      <p:ext uri="{BB962C8B-B14F-4D97-AF65-F5344CB8AC3E}">
        <p14:creationId xmlns:p14="http://schemas.microsoft.com/office/powerpoint/2010/main" val="269292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34A44F5-C3C4-74A9-2D44-7157EEC8C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110" y="169811"/>
            <a:ext cx="8910693" cy="6688189"/>
          </a:xfrm>
        </p:spPr>
      </p:pic>
    </p:spTree>
    <p:extLst>
      <p:ext uri="{BB962C8B-B14F-4D97-AF65-F5344CB8AC3E}">
        <p14:creationId xmlns:p14="http://schemas.microsoft.com/office/powerpoint/2010/main" val="136294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FFF93-97F2-AB9D-717B-43E6F6B24A60}"/>
              </a:ext>
            </a:extLst>
          </p:cNvPr>
          <p:cNvSpPr>
            <a:spLocks noGrp="1"/>
          </p:cNvSpPr>
          <p:nvPr>
            <p:ph idx="1"/>
          </p:nvPr>
        </p:nvSpPr>
        <p:spPr>
          <a:xfrm>
            <a:off x="687608" y="635937"/>
            <a:ext cx="10418756" cy="5586125"/>
          </a:xfrm>
        </p:spPr>
        <p:txBody>
          <a:bodyPr>
            <a:normAutofit/>
          </a:bodyPr>
          <a:lstStyle/>
          <a:p>
            <a:pPr marL="0" indent="0">
              <a:buNone/>
            </a:pPr>
            <a:r>
              <a:rPr lang="en-US" sz="2400" b="1" dirty="0"/>
              <a:t>Evolution of AI</a:t>
            </a:r>
          </a:p>
          <a:p>
            <a:r>
              <a:rPr lang="en-US" sz="2000" dirty="0"/>
              <a:t>The evolution of AI can be traced through several key milestones:</a:t>
            </a:r>
          </a:p>
          <a:p>
            <a:pPr>
              <a:buFont typeface="+mj-lt"/>
              <a:buAutoNum type="arabicPeriod"/>
            </a:pPr>
            <a:r>
              <a:rPr lang="en-US" sz="2000" b="1" dirty="0"/>
              <a:t>Early Beginnings (1950s-1960s)</a:t>
            </a:r>
            <a:r>
              <a:rPr lang="en-US" sz="2000" dirty="0"/>
              <a:t>:</a:t>
            </a:r>
          </a:p>
          <a:p>
            <a:pPr marL="742950" lvl="1" indent="-285750">
              <a:buFont typeface="+mj-lt"/>
              <a:buAutoNum type="arabicPeriod"/>
            </a:pPr>
            <a:r>
              <a:rPr lang="en-US" sz="2000" b="1" dirty="0"/>
              <a:t>Turing Test</a:t>
            </a:r>
            <a:r>
              <a:rPr lang="en-US" sz="2000" dirty="0"/>
              <a:t>: Proposed by Alan Turing in 1950, this test assesses a machine's ability to exhibit intelligent behavior indistinguishable from that of a human.</a:t>
            </a:r>
          </a:p>
          <a:p>
            <a:pPr marL="742950" lvl="1" indent="-285750">
              <a:buFont typeface="+mj-lt"/>
              <a:buAutoNum type="arabicPeriod"/>
            </a:pPr>
            <a:r>
              <a:rPr lang="en-US" sz="2000" b="1" dirty="0"/>
              <a:t>First AI Programs</a:t>
            </a:r>
            <a:r>
              <a:rPr lang="en-US" sz="2000" dirty="0"/>
              <a:t>: Early AI research focused on symbolic AI, with programs such as the Logic Theorist and the General Problem Solver.</a:t>
            </a:r>
          </a:p>
          <a:p>
            <a:pPr>
              <a:buFont typeface="+mj-lt"/>
              <a:buAutoNum type="arabicPeriod"/>
            </a:pPr>
            <a:r>
              <a:rPr lang="en-US" sz="2000" b="1" dirty="0"/>
              <a:t>AI Winters and Resurgences (1970s-1980s)</a:t>
            </a:r>
            <a:r>
              <a:rPr lang="en-US" sz="2000" dirty="0"/>
              <a:t>:</a:t>
            </a:r>
          </a:p>
          <a:p>
            <a:pPr marL="742950" lvl="1" indent="-285750">
              <a:buFont typeface="+mj-lt"/>
              <a:buAutoNum type="arabicPeriod"/>
            </a:pPr>
            <a:r>
              <a:rPr lang="en-US" sz="2000" dirty="0"/>
              <a:t>Periods of reduced funding and interest, known as AI winters, occurred due to unmet expectations and technical challenges. Despite this, significant theoretical work continued, and expert systems were developed for specific applications</a:t>
            </a:r>
            <a:r>
              <a:rPr lang="en-US" dirty="0"/>
              <a:t>.</a:t>
            </a:r>
          </a:p>
          <a:p>
            <a:pPr>
              <a:buFont typeface="+mj-lt"/>
              <a:buAutoNum type="arabicPeriod"/>
            </a:pPr>
            <a:r>
              <a:rPr lang="en-US" b="1" dirty="0"/>
              <a:t>Data-Driven Approaches (1990s-2000s)</a:t>
            </a:r>
            <a:r>
              <a:rPr lang="en-US" dirty="0"/>
              <a:t>:</a:t>
            </a:r>
          </a:p>
          <a:p>
            <a:pPr>
              <a:buFont typeface="Arial" panose="020B0604020202020204" pitchFamily="34" charset="0"/>
              <a:buChar char="•"/>
            </a:pPr>
            <a:r>
              <a:rPr lang="en-US" dirty="0"/>
              <a:t>Advances in computing power and the availability of large datasets led to the rise of machine learning. Techniques such as support vector machines and decision trees became popular.</a:t>
            </a:r>
          </a:p>
          <a:p>
            <a:pPr marL="457200" lvl="1" indent="0">
              <a:buNone/>
            </a:pPr>
            <a:endParaRPr lang="en-US" dirty="0"/>
          </a:p>
          <a:p>
            <a:pPr marL="0" indent="0">
              <a:buNone/>
            </a:pPr>
            <a:endParaRPr lang="en-IN" dirty="0"/>
          </a:p>
        </p:txBody>
      </p:sp>
    </p:spTree>
    <p:extLst>
      <p:ext uri="{BB962C8B-B14F-4D97-AF65-F5344CB8AC3E}">
        <p14:creationId xmlns:p14="http://schemas.microsoft.com/office/powerpoint/2010/main" val="27570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1D770-A21B-DFF8-5C3C-79E973A4F2E6}"/>
              </a:ext>
            </a:extLst>
          </p:cNvPr>
          <p:cNvSpPr>
            <a:spLocks noGrp="1"/>
          </p:cNvSpPr>
          <p:nvPr>
            <p:ph idx="1"/>
          </p:nvPr>
        </p:nvSpPr>
        <p:spPr>
          <a:xfrm>
            <a:off x="533495" y="578369"/>
            <a:ext cx="11466721" cy="6408058"/>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resurgence of neural networks, particularly deep learning, revolutionized AI, enabling significant progress in areas such as image and speech recognition.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Modern AI (2010s-Present):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Breakthroughs in deep learning and the development of powerful AI models, such as GPT-3 for natural language processing and AlphaGo for game playing, have demonstrated the potential of AI.</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 is increasingly integrated into various industries, including healthcare, finance, transportation, and entertainment, driving innovation and efficiency.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Artificial Intelligence represents a major technological advancement with the potential to revolutionize numerous aspects of human life. Understanding its definitions, key concepts, and historical evolution provides a foundation for exploring its applications, benefits, and challenges. As AI continues to evolve, it is essential to address ethical and societal implications to ensure that its development and deployment benefit all of humanity.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48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E9D3-AF7E-C912-E66E-A34BE56A3C0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WHY AI?</a:t>
            </a:r>
          </a:p>
        </p:txBody>
      </p:sp>
      <p:sp>
        <p:nvSpPr>
          <p:cNvPr id="3" name="Content Placeholder 2">
            <a:extLst>
              <a:ext uri="{FF2B5EF4-FFF2-40B4-BE49-F238E27FC236}">
                <a16:creationId xmlns:a16="http://schemas.microsoft.com/office/drawing/2014/main" id="{1BC9875F-E27C-49C4-84AD-2B06735B8E90}"/>
              </a:ext>
            </a:extLst>
          </p:cNvPr>
          <p:cNvSpPr>
            <a:spLocks noGrp="1"/>
          </p:cNvSpPr>
          <p:nvPr>
            <p:ph idx="1"/>
          </p:nvPr>
        </p:nvSpPr>
        <p:spPr>
          <a:xfrm>
            <a:off x="872542" y="1488613"/>
            <a:ext cx="10346837" cy="498410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Computers are fundamentally well suited to performing mechanical computations, using fixed programmed rules. This allows artificial machines to perform simple monotonous tasks efficiently and reliably, which humans are ill-suited to. </a:t>
            </a:r>
          </a:p>
          <a:p>
            <a:r>
              <a:rPr lang="en-US" sz="2400" dirty="0">
                <a:latin typeface="Times New Roman" panose="02020603050405020304" pitchFamily="18" charset="0"/>
                <a:cs typeface="Times New Roman" panose="02020603050405020304" pitchFamily="18" charset="0"/>
              </a:rPr>
              <a:t>Artificial Intelligence (AI) is important for several reasons, encompassing its transformative impact on various aspects of society, economy, and technology. Here are some key reasons why AI is significant:</a:t>
            </a:r>
          </a:p>
          <a:p>
            <a:pPr>
              <a:buFont typeface="+mj-lt"/>
              <a:buAutoNum type="arabicPeriod"/>
            </a:pPr>
            <a:r>
              <a:rPr lang="en-US" sz="2400" b="1" dirty="0">
                <a:latin typeface="Times New Roman" panose="02020603050405020304" pitchFamily="18" charset="0"/>
                <a:cs typeface="Times New Roman" panose="02020603050405020304" pitchFamily="18" charset="0"/>
              </a:rPr>
              <a:t>Automation and Efficiency</a:t>
            </a:r>
            <a:r>
              <a:rPr lang="en-US"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Labor Automation</a:t>
            </a:r>
            <a:r>
              <a:rPr lang="en-US" sz="2400" dirty="0">
                <a:latin typeface="Times New Roman" panose="02020603050405020304" pitchFamily="18" charset="0"/>
                <a:cs typeface="Times New Roman" panose="02020603050405020304" pitchFamily="18" charset="0"/>
              </a:rPr>
              <a:t>: AI enables the automation of repetitive and mundane tasks, leading to increased productivity and efficiency in various industries.</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Cost Reduction</a:t>
            </a:r>
            <a:r>
              <a:rPr lang="en-US" sz="2400" dirty="0">
                <a:latin typeface="Times New Roman" panose="02020603050405020304" pitchFamily="18" charset="0"/>
                <a:cs typeface="Times New Roman" panose="02020603050405020304" pitchFamily="18" charset="0"/>
              </a:rPr>
              <a:t>: Automation reduces operational costs and improves overall business efficiency.</a:t>
            </a:r>
          </a:p>
          <a:p>
            <a:pPr marL="0" indent="0" algn="just">
              <a:buNone/>
            </a:pPr>
            <a:endParaRPr lang="en-IN" dirty="0"/>
          </a:p>
        </p:txBody>
      </p:sp>
    </p:spTree>
    <p:extLst>
      <p:ext uri="{BB962C8B-B14F-4D97-AF65-F5344CB8AC3E}">
        <p14:creationId xmlns:p14="http://schemas.microsoft.com/office/powerpoint/2010/main" val="174685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DACE3-F238-4065-91C2-2621946E4D2E}"/>
              </a:ext>
            </a:extLst>
          </p:cNvPr>
          <p:cNvSpPr>
            <a:spLocks noGrp="1"/>
          </p:cNvSpPr>
          <p:nvPr>
            <p:ph idx="1"/>
          </p:nvPr>
        </p:nvSpPr>
        <p:spPr>
          <a:xfrm>
            <a:off x="656785" y="979061"/>
            <a:ext cx="9976967" cy="528817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Enhanced Decision-Making:</a:t>
            </a:r>
          </a:p>
          <a:p>
            <a:pPr marL="0" indent="0">
              <a:buNone/>
            </a:pPr>
            <a:r>
              <a:rPr lang="en-US" sz="2400" b="1" dirty="0">
                <a:latin typeface="Times New Roman" panose="02020603050405020304" pitchFamily="18" charset="0"/>
                <a:cs typeface="Times New Roman" panose="02020603050405020304" pitchFamily="18" charset="0"/>
              </a:rPr>
              <a:t>Data Analysis</a:t>
            </a:r>
            <a:r>
              <a:rPr lang="en-US" sz="2400" dirty="0">
                <a:latin typeface="Times New Roman" panose="02020603050405020304" pitchFamily="18" charset="0"/>
                <a:cs typeface="Times New Roman" panose="02020603050405020304" pitchFamily="18" charset="0"/>
              </a:rPr>
              <a:t>: AI can analyze vast amounts of data quickly and accurately, providing valuable insights that aid in decision-making processes.</a:t>
            </a:r>
          </a:p>
          <a:p>
            <a:pPr marL="0" indent="0">
              <a:buNone/>
            </a:pPr>
            <a:r>
              <a:rPr lang="en-US" sz="2400" b="1" dirty="0">
                <a:latin typeface="Times New Roman" panose="02020603050405020304" pitchFamily="18" charset="0"/>
                <a:cs typeface="Times New Roman" panose="02020603050405020304" pitchFamily="18" charset="0"/>
              </a:rPr>
              <a:t>Predictive Analytics</a:t>
            </a:r>
            <a:r>
              <a:rPr lang="en-US" sz="2400" dirty="0">
                <a:latin typeface="Times New Roman" panose="02020603050405020304" pitchFamily="18" charset="0"/>
                <a:cs typeface="Times New Roman" panose="02020603050405020304" pitchFamily="18" charset="0"/>
              </a:rPr>
              <a:t>: AI algorithms can predict trends and outcomes, allowing businesses and governments to make informed decisions.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Personalization:</a:t>
            </a:r>
          </a:p>
          <a:p>
            <a:pPr marL="0" indent="0">
              <a:buNone/>
            </a:pPr>
            <a:r>
              <a:rPr lang="en-US" sz="2400" b="1" dirty="0">
                <a:latin typeface="Times New Roman" panose="02020603050405020304" pitchFamily="18" charset="0"/>
                <a:cs typeface="Times New Roman" panose="02020603050405020304" pitchFamily="18" charset="0"/>
              </a:rPr>
              <a:t>Consumer Experience</a:t>
            </a:r>
            <a:r>
              <a:rPr lang="en-US" sz="2400" dirty="0">
                <a:latin typeface="Times New Roman" panose="02020603050405020304" pitchFamily="18" charset="0"/>
                <a:cs typeface="Times New Roman" panose="02020603050405020304" pitchFamily="18" charset="0"/>
              </a:rPr>
              <a:t>: AI enhances user experience by personalizing recommendations, services, and interactions, as seen in platforms like Netflix, Amazon, and Spotify.</a:t>
            </a:r>
          </a:p>
          <a:p>
            <a:pPr marL="0" indent="0">
              <a:buNone/>
            </a:pPr>
            <a:r>
              <a:rPr lang="en-US" sz="2400" b="1" dirty="0">
                <a:latin typeface="Times New Roman" panose="02020603050405020304" pitchFamily="18" charset="0"/>
                <a:cs typeface="Times New Roman" panose="02020603050405020304" pitchFamily="18" charset="0"/>
              </a:rPr>
              <a:t>Healthcare</a:t>
            </a:r>
            <a:r>
              <a:rPr lang="en-US" sz="2400" dirty="0">
                <a:latin typeface="Times New Roman" panose="02020603050405020304" pitchFamily="18" charset="0"/>
                <a:cs typeface="Times New Roman" panose="02020603050405020304" pitchFamily="18" charset="0"/>
              </a:rPr>
              <a:t>: AI personalizes medical treatments and care plans based on individual patient data, improving healthcare outcomes.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672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972</TotalTime>
  <Words>1315</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MODULE 1</vt:lpstr>
      <vt:lpstr>INTRODUCTION</vt:lpstr>
      <vt:lpstr>PowerPoint Presentation</vt:lpstr>
      <vt:lpstr>PowerPoint Presentation</vt:lpstr>
      <vt:lpstr>PowerPoint Presentation</vt:lpstr>
      <vt:lpstr>PowerPoint Presentation</vt:lpstr>
      <vt:lpstr>PowerPoint Presentation</vt:lpstr>
      <vt:lpstr>WHY AI?</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Sanchita Saikia</dc:creator>
  <cp:lastModifiedBy>Sanchita Saikia</cp:lastModifiedBy>
  <cp:revision>3</cp:revision>
  <dcterms:created xsi:type="dcterms:W3CDTF">2024-06-26T02:33:04Z</dcterms:created>
  <dcterms:modified xsi:type="dcterms:W3CDTF">2024-07-09T17:42:16Z</dcterms:modified>
</cp:coreProperties>
</file>