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0" r:id="rId3"/>
    <p:sldId id="311" r:id="rId4"/>
    <p:sldId id="312" r:id="rId5"/>
    <p:sldId id="313" r:id="rId6"/>
    <p:sldId id="314" r:id="rId7"/>
    <p:sldId id="315" r:id="rId8"/>
    <p:sldId id="316" r:id="rId9"/>
    <p:sldId id="258" r:id="rId10"/>
    <p:sldId id="259" r:id="rId11"/>
    <p:sldId id="260" r:id="rId12"/>
    <p:sldId id="261" r:id="rId13"/>
    <p:sldId id="262" r:id="rId14"/>
    <p:sldId id="263" r:id="rId15"/>
    <p:sldId id="264" r:id="rId16"/>
    <p:sldId id="265" r:id="rId17"/>
    <p:sldId id="266" r:id="rId18"/>
    <p:sldId id="267" r:id="rId19"/>
    <p:sldId id="268"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43" r:id="rId41"/>
    <p:sldId id="344" r:id="rId42"/>
    <p:sldId id="345" r:id="rId43"/>
    <p:sldId id="346" r:id="rId44"/>
    <p:sldId id="347" r:id="rId45"/>
    <p:sldId id="274" r:id="rId46"/>
    <p:sldId id="348" r:id="rId47"/>
    <p:sldId id="349" r:id="rId48"/>
    <p:sldId id="350" r:id="rId49"/>
    <p:sldId id="276" r:id="rId50"/>
    <p:sldId id="277" r:id="rId51"/>
    <p:sldId id="278" r:id="rId52"/>
    <p:sldId id="279" r:id="rId53"/>
    <p:sldId id="280" r:id="rId54"/>
    <p:sldId id="281" r:id="rId55"/>
    <p:sldId id="282" r:id="rId56"/>
    <p:sldId id="283" r:id="rId57"/>
    <p:sldId id="275" r:id="rId58"/>
    <p:sldId id="285" r:id="rId59"/>
    <p:sldId id="286" r:id="rId60"/>
    <p:sldId id="287" r:id="rId61"/>
    <p:sldId id="288" r:id="rId62"/>
    <p:sldId id="289" r:id="rId63"/>
    <p:sldId id="290" r:id="rId64"/>
    <p:sldId id="29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58A1-C461-7C71-54A1-23D3F4E33A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1DAD43-58E4-36D1-6D04-10F254E34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172D12-D496-AFD2-DCBF-D3DD5F25C819}"/>
              </a:ext>
            </a:extLst>
          </p:cNvPr>
          <p:cNvSpPr>
            <a:spLocks noGrp="1"/>
          </p:cNvSpPr>
          <p:nvPr>
            <p:ph type="dt" sz="half" idx="10"/>
          </p:nvPr>
        </p:nvSpPr>
        <p:spPr/>
        <p:txBody>
          <a:bodyPr/>
          <a:lstStyle/>
          <a:p>
            <a:fld id="{1C7363FB-B30B-49B5-B13B-B95114FB9B1C}" type="datetimeFigureOut">
              <a:rPr lang="en-IN" smtClean="0"/>
              <a:t>11-11-2022</a:t>
            </a:fld>
            <a:endParaRPr lang="en-IN"/>
          </a:p>
        </p:txBody>
      </p:sp>
      <p:sp>
        <p:nvSpPr>
          <p:cNvPr id="5" name="Footer Placeholder 4">
            <a:extLst>
              <a:ext uri="{FF2B5EF4-FFF2-40B4-BE49-F238E27FC236}">
                <a16:creationId xmlns:a16="http://schemas.microsoft.com/office/drawing/2014/main" id="{394D67F3-37E3-F6AC-6FD8-0AE146476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B5EBF0-5386-0A20-4742-F738FEC40DEA}"/>
              </a:ext>
            </a:extLst>
          </p:cNvPr>
          <p:cNvSpPr>
            <a:spLocks noGrp="1"/>
          </p:cNvSpPr>
          <p:nvPr>
            <p:ph type="sldNum" sz="quarter" idx="12"/>
          </p:nvPr>
        </p:nvSpPr>
        <p:spPr/>
        <p:txBody>
          <a:bodyPr/>
          <a:lstStyle/>
          <a:p>
            <a:fld id="{DD76B15C-484C-4270-9024-69D9BE4BED4B}" type="slidenum">
              <a:rPr lang="en-IN" smtClean="0"/>
              <a:t>‹#›</a:t>
            </a:fld>
            <a:endParaRPr lang="en-IN"/>
          </a:p>
        </p:txBody>
      </p:sp>
    </p:spTree>
    <p:extLst>
      <p:ext uri="{BB962C8B-B14F-4D97-AF65-F5344CB8AC3E}">
        <p14:creationId xmlns:p14="http://schemas.microsoft.com/office/powerpoint/2010/main" val="195395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D8B6-2641-EC63-1AD9-0F1A836BD1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A3D8BF-6F34-6684-CBBD-A4F301CBB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726C81-8CE6-34BB-ABE8-908198AD31A0}"/>
              </a:ext>
            </a:extLst>
          </p:cNvPr>
          <p:cNvSpPr>
            <a:spLocks noGrp="1"/>
          </p:cNvSpPr>
          <p:nvPr>
            <p:ph type="dt" sz="half" idx="10"/>
          </p:nvPr>
        </p:nvSpPr>
        <p:spPr/>
        <p:txBody>
          <a:bodyPr/>
          <a:lstStyle/>
          <a:p>
            <a:fld id="{1C7363FB-B30B-49B5-B13B-B95114FB9B1C}" type="datetimeFigureOut">
              <a:rPr lang="en-IN" smtClean="0"/>
              <a:t>11-11-2022</a:t>
            </a:fld>
            <a:endParaRPr lang="en-IN"/>
          </a:p>
        </p:txBody>
      </p:sp>
      <p:sp>
        <p:nvSpPr>
          <p:cNvPr id="5" name="Footer Placeholder 4">
            <a:extLst>
              <a:ext uri="{FF2B5EF4-FFF2-40B4-BE49-F238E27FC236}">
                <a16:creationId xmlns:a16="http://schemas.microsoft.com/office/drawing/2014/main" id="{0C732267-9422-271E-5CDF-E51A6735F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5D9DAF-CBC9-E458-02EA-E90F8543DD4D}"/>
              </a:ext>
            </a:extLst>
          </p:cNvPr>
          <p:cNvSpPr>
            <a:spLocks noGrp="1"/>
          </p:cNvSpPr>
          <p:nvPr>
            <p:ph type="sldNum" sz="quarter" idx="12"/>
          </p:nvPr>
        </p:nvSpPr>
        <p:spPr/>
        <p:txBody>
          <a:bodyPr/>
          <a:lstStyle/>
          <a:p>
            <a:fld id="{DD76B15C-484C-4270-9024-69D9BE4BED4B}" type="slidenum">
              <a:rPr lang="en-IN" smtClean="0"/>
              <a:t>‹#›</a:t>
            </a:fld>
            <a:endParaRPr lang="en-IN"/>
          </a:p>
        </p:txBody>
      </p:sp>
    </p:spTree>
    <p:extLst>
      <p:ext uri="{BB962C8B-B14F-4D97-AF65-F5344CB8AC3E}">
        <p14:creationId xmlns:p14="http://schemas.microsoft.com/office/powerpoint/2010/main" val="2971716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7E57C-11F7-29C6-AE17-6DF7DCBF6E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9002EE-2DEB-6E7F-4E64-132D73F1AA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1D0A1-EF8E-01AC-CE1D-D778D285999E}"/>
              </a:ext>
            </a:extLst>
          </p:cNvPr>
          <p:cNvSpPr>
            <a:spLocks noGrp="1"/>
          </p:cNvSpPr>
          <p:nvPr>
            <p:ph type="dt" sz="half" idx="10"/>
          </p:nvPr>
        </p:nvSpPr>
        <p:spPr/>
        <p:txBody>
          <a:bodyPr/>
          <a:lstStyle/>
          <a:p>
            <a:fld id="{1C7363FB-B30B-49B5-B13B-B95114FB9B1C}" type="datetimeFigureOut">
              <a:rPr lang="en-IN" smtClean="0"/>
              <a:t>11-11-2022</a:t>
            </a:fld>
            <a:endParaRPr lang="en-IN"/>
          </a:p>
        </p:txBody>
      </p:sp>
      <p:sp>
        <p:nvSpPr>
          <p:cNvPr id="5" name="Footer Placeholder 4">
            <a:extLst>
              <a:ext uri="{FF2B5EF4-FFF2-40B4-BE49-F238E27FC236}">
                <a16:creationId xmlns:a16="http://schemas.microsoft.com/office/drawing/2014/main" id="{3735ED07-A70A-C448-758D-7203E80945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693CB-7A91-687E-5063-FC3F60BD7C62}"/>
              </a:ext>
            </a:extLst>
          </p:cNvPr>
          <p:cNvSpPr>
            <a:spLocks noGrp="1"/>
          </p:cNvSpPr>
          <p:nvPr>
            <p:ph type="sldNum" sz="quarter" idx="12"/>
          </p:nvPr>
        </p:nvSpPr>
        <p:spPr/>
        <p:txBody>
          <a:bodyPr/>
          <a:lstStyle/>
          <a:p>
            <a:fld id="{DD76B15C-484C-4270-9024-69D9BE4BED4B}" type="slidenum">
              <a:rPr lang="en-IN" smtClean="0"/>
              <a:t>‹#›</a:t>
            </a:fld>
            <a:endParaRPr lang="en-IN"/>
          </a:p>
        </p:txBody>
      </p:sp>
    </p:spTree>
    <p:extLst>
      <p:ext uri="{BB962C8B-B14F-4D97-AF65-F5344CB8AC3E}">
        <p14:creationId xmlns:p14="http://schemas.microsoft.com/office/powerpoint/2010/main" val="148310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8D91-9BF8-1AAF-3E18-37EA988F33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D9D9DB-F398-DF12-E65B-53359CFC94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25D2EE-5800-04D4-9DC5-065363343CE7}"/>
              </a:ext>
            </a:extLst>
          </p:cNvPr>
          <p:cNvSpPr>
            <a:spLocks noGrp="1"/>
          </p:cNvSpPr>
          <p:nvPr>
            <p:ph type="dt" sz="half" idx="10"/>
          </p:nvPr>
        </p:nvSpPr>
        <p:spPr/>
        <p:txBody>
          <a:bodyPr/>
          <a:lstStyle/>
          <a:p>
            <a:fld id="{1C7363FB-B30B-49B5-B13B-B95114FB9B1C}" type="datetimeFigureOut">
              <a:rPr lang="en-IN" smtClean="0"/>
              <a:t>11-11-2022</a:t>
            </a:fld>
            <a:endParaRPr lang="en-IN"/>
          </a:p>
        </p:txBody>
      </p:sp>
      <p:sp>
        <p:nvSpPr>
          <p:cNvPr id="5" name="Footer Placeholder 4">
            <a:extLst>
              <a:ext uri="{FF2B5EF4-FFF2-40B4-BE49-F238E27FC236}">
                <a16:creationId xmlns:a16="http://schemas.microsoft.com/office/drawing/2014/main" id="{B226760D-3B8D-15DD-D916-97644F83DF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4ECD16-2F58-C02F-F469-8471A0B50998}"/>
              </a:ext>
            </a:extLst>
          </p:cNvPr>
          <p:cNvSpPr>
            <a:spLocks noGrp="1"/>
          </p:cNvSpPr>
          <p:nvPr>
            <p:ph type="sldNum" sz="quarter" idx="12"/>
          </p:nvPr>
        </p:nvSpPr>
        <p:spPr/>
        <p:txBody>
          <a:bodyPr/>
          <a:lstStyle/>
          <a:p>
            <a:fld id="{DD76B15C-484C-4270-9024-69D9BE4BED4B}" type="slidenum">
              <a:rPr lang="en-IN" smtClean="0"/>
              <a:t>‹#›</a:t>
            </a:fld>
            <a:endParaRPr lang="en-IN"/>
          </a:p>
        </p:txBody>
      </p:sp>
    </p:spTree>
    <p:extLst>
      <p:ext uri="{BB962C8B-B14F-4D97-AF65-F5344CB8AC3E}">
        <p14:creationId xmlns:p14="http://schemas.microsoft.com/office/powerpoint/2010/main" val="293880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A004-46D8-1E0F-9AFE-A77B4C131C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4D3D31-D859-B6DD-487E-92825DCA7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91232-8012-E0AA-AE85-08540294C8AE}"/>
              </a:ext>
            </a:extLst>
          </p:cNvPr>
          <p:cNvSpPr>
            <a:spLocks noGrp="1"/>
          </p:cNvSpPr>
          <p:nvPr>
            <p:ph type="dt" sz="half" idx="10"/>
          </p:nvPr>
        </p:nvSpPr>
        <p:spPr/>
        <p:txBody>
          <a:bodyPr/>
          <a:lstStyle/>
          <a:p>
            <a:fld id="{1C7363FB-B30B-49B5-B13B-B95114FB9B1C}" type="datetimeFigureOut">
              <a:rPr lang="en-IN" smtClean="0"/>
              <a:t>11-11-2022</a:t>
            </a:fld>
            <a:endParaRPr lang="en-IN"/>
          </a:p>
        </p:txBody>
      </p:sp>
      <p:sp>
        <p:nvSpPr>
          <p:cNvPr id="5" name="Footer Placeholder 4">
            <a:extLst>
              <a:ext uri="{FF2B5EF4-FFF2-40B4-BE49-F238E27FC236}">
                <a16:creationId xmlns:a16="http://schemas.microsoft.com/office/drawing/2014/main" id="{B3D9EDC8-26CF-01E6-A0D1-1430D048A4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55412-F56F-4CE4-FE75-83BB11AF9D03}"/>
              </a:ext>
            </a:extLst>
          </p:cNvPr>
          <p:cNvSpPr>
            <a:spLocks noGrp="1"/>
          </p:cNvSpPr>
          <p:nvPr>
            <p:ph type="sldNum" sz="quarter" idx="12"/>
          </p:nvPr>
        </p:nvSpPr>
        <p:spPr/>
        <p:txBody>
          <a:bodyPr/>
          <a:lstStyle/>
          <a:p>
            <a:fld id="{DD76B15C-484C-4270-9024-69D9BE4BED4B}" type="slidenum">
              <a:rPr lang="en-IN" smtClean="0"/>
              <a:t>‹#›</a:t>
            </a:fld>
            <a:endParaRPr lang="en-IN"/>
          </a:p>
        </p:txBody>
      </p:sp>
    </p:spTree>
    <p:extLst>
      <p:ext uri="{BB962C8B-B14F-4D97-AF65-F5344CB8AC3E}">
        <p14:creationId xmlns:p14="http://schemas.microsoft.com/office/powerpoint/2010/main" val="398198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564E-C9D7-388E-6AB3-E494BBE2BD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26655F-2954-0917-F1A6-6D08F9687A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A1AF25-1E77-6E93-6527-71A3F3A46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E38547-7D4D-5D6D-F6C6-9AF8402C5E89}"/>
              </a:ext>
            </a:extLst>
          </p:cNvPr>
          <p:cNvSpPr>
            <a:spLocks noGrp="1"/>
          </p:cNvSpPr>
          <p:nvPr>
            <p:ph type="dt" sz="half" idx="10"/>
          </p:nvPr>
        </p:nvSpPr>
        <p:spPr/>
        <p:txBody>
          <a:bodyPr/>
          <a:lstStyle/>
          <a:p>
            <a:fld id="{1C7363FB-B30B-49B5-B13B-B95114FB9B1C}" type="datetimeFigureOut">
              <a:rPr lang="en-IN" smtClean="0"/>
              <a:t>11-11-2022</a:t>
            </a:fld>
            <a:endParaRPr lang="en-IN"/>
          </a:p>
        </p:txBody>
      </p:sp>
      <p:sp>
        <p:nvSpPr>
          <p:cNvPr id="6" name="Footer Placeholder 5">
            <a:extLst>
              <a:ext uri="{FF2B5EF4-FFF2-40B4-BE49-F238E27FC236}">
                <a16:creationId xmlns:a16="http://schemas.microsoft.com/office/drawing/2014/main" id="{AF10FC5B-C84A-3EF0-06DE-9485B05362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CA1924-C6A9-86DC-34C2-4A0F96E6BDA3}"/>
              </a:ext>
            </a:extLst>
          </p:cNvPr>
          <p:cNvSpPr>
            <a:spLocks noGrp="1"/>
          </p:cNvSpPr>
          <p:nvPr>
            <p:ph type="sldNum" sz="quarter" idx="12"/>
          </p:nvPr>
        </p:nvSpPr>
        <p:spPr/>
        <p:txBody>
          <a:bodyPr/>
          <a:lstStyle/>
          <a:p>
            <a:fld id="{DD76B15C-484C-4270-9024-69D9BE4BED4B}" type="slidenum">
              <a:rPr lang="en-IN" smtClean="0"/>
              <a:t>‹#›</a:t>
            </a:fld>
            <a:endParaRPr lang="en-IN"/>
          </a:p>
        </p:txBody>
      </p:sp>
    </p:spTree>
    <p:extLst>
      <p:ext uri="{BB962C8B-B14F-4D97-AF65-F5344CB8AC3E}">
        <p14:creationId xmlns:p14="http://schemas.microsoft.com/office/powerpoint/2010/main" val="37836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9D3C-4875-5D21-765D-83EB65EDC7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4680AC-544E-4CBE-1966-D4289B2F6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785D14-C6FB-0598-982A-1F4B26AA52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D7071A-8D64-9F51-C169-1F6D24D84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094CF1-3613-C413-4CE6-ABAD5FCB79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B561BE-7096-7A25-7A51-4D6A9C53FC55}"/>
              </a:ext>
            </a:extLst>
          </p:cNvPr>
          <p:cNvSpPr>
            <a:spLocks noGrp="1"/>
          </p:cNvSpPr>
          <p:nvPr>
            <p:ph type="dt" sz="half" idx="10"/>
          </p:nvPr>
        </p:nvSpPr>
        <p:spPr/>
        <p:txBody>
          <a:bodyPr/>
          <a:lstStyle/>
          <a:p>
            <a:fld id="{1C7363FB-B30B-49B5-B13B-B95114FB9B1C}" type="datetimeFigureOut">
              <a:rPr lang="en-IN" smtClean="0"/>
              <a:t>11-11-2022</a:t>
            </a:fld>
            <a:endParaRPr lang="en-IN"/>
          </a:p>
        </p:txBody>
      </p:sp>
      <p:sp>
        <p:nvSpPr>
          <p:cNvPr id="8" name="Footer Placeholder 7">
            <a:extLst>
              <a:ext uri="{FF2B5EF4-FFF2-40B4-BE49-F238E27FC236}">
                <a16:creationId xmlns:a16="http://schemas.microsoft.com/office/drawing/2014/main" id="{D658F0A0-6270-AFE3-50AF-5974A4BF95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B81320-05CF-3ACE-CF4B-8CAF1FA15037}"/>
              </a:ext>
            </a:extLst>
          </p:cNvPr>
          <p:cNvSpPr>
            <a:spLocks noGrp="1"/>
          </p:cNvSpPr>
          <p:nvPr>
            <p:ph type="sldNum" sz="quarter" idx="12"/>
          </p:nvPr>
        </p:nvSpPr>
        <p:spPr/>
        <p:txBody>
          <a:bodyPr/>
          <a:lstStyle/>
          <a:p>
            <a:fld id="{DD76B15C-484C-4270-9024-69D9BE4BED4B}" type="slidenum">
              <a:rPr lang="en-IN" smtClean="0"/>
              <a:t>‹#›</a:t>
            </a:fld>
            <a:endParaRPr lang="en-IN"/>
          </a:p>
        </p:txBody>
      </p:sp>
    </p:spTree>
    <p:extLst>
      <p:ext uri="{BB962C8B-B14F-4D97-AF65-F5344CB8AC3E}">
        <p14:creationId xmlns:p14="http://schemas.microsoft.com/office/powerpoint/2010/main" val="405056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212A-C71F-3880-2496-F8527110A3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76495F-F6A4-A0A7-81FC-54270F03FBCD}"/>
              </a:ext>
            </a:extLst>
          </p:cNvPr>
          <p:cNvSpPr>
            <a:spLocks noGrp="1"/>
          </p:cNvSpPr>
          <p:nvPr>
            <p:ph type="dt" sz="half" idx="10"/>
          </p:nvPr>
        </p:nvSpPr>
        <p:spPr/>
        <p:txBody>
          <a:bodyPr/>
          <a:lstStyle/>
          <a:p>
            <a:fld id="{1C7363FB-B30B-49B5-B13B-B95114FB9B1C}" type="datetimeFigureOut">
              <a:rPr lang="en-IN" smtClean="0"/>
              <a:t>11-11-2022</a:t>
            </a:fld>
            <a:endParaRPr lang="en-IN"/>
          </a:p>
        </p:txBody>
      </p:sp>
      <p:sp>
        <p:nvSpPr>
          <p:cNvPr id="4" name="Footer Placeholder 3">
            <a:extLst>
              <a:ext uri="{FF2B5EF4-FFF2-40B4-BE49-F238E27FC236}">
                <a16:creationId xmlns:a16="http://schemas.microsoft.com/office/drawing/2014/main" id="{9197CAB4-C9D6-DB0B-86D2-4EC5FFE4FC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99ECA9-1AAA-6A9F-91F1-7623527B8DB1}"/>
              </a:ext>
            </a:extLst>
          </p:cNvPr>
          <p:cNvSpPr>
            <a:spLocks noGrp="1"/>
          </p:cNvSpPr>
          <p:nvPr>
            <p:ph type="sldNum" sz="quarter" idx="12"/>
          </p:nvPr>
        </p:nvSpPr>
        <p:spPr/>
        <p:txBody>
          <a:bodyPr/>
          <a:lstStyle/>
          <a:p>
            <a:fld id="{DD76B15C-484C-4270-9024-69D9BE4BED4B}" type="slidenum">
              <a:rPr lang="en-IN" smtClean="0"/>
              <a:t>‹#›</a:t>
            </a:fld>
            <a:endParaRPr lang="en-IN"/>
          </a:p>
        </p:txBody>
      </p:sp>
    </p:spTree>
    <p:extLst>
      <p:ext uri="{BB962C8B-B14F-4D97-AF65-F5344CB8AC3E}">
        <p14:creationId xmlns:p14="http://schemas.microsoft.com/office/powerpoint/2010/main" val="319530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21D9F-ED64-7648-2185-E77B280C7793}"/>
              </a:ext>
            </a:extLst>
          </p:cNvPr>
          <p:cNvSpPr>
            <a:spLocks noGrp="1"/>
          </p:cNvSpPr>
          <p:nvPr>
            <p:ph type="dt" sz="half" idx="10"/>
          </p:nvPr>
        </p:nvSpPr>
        <p:spPr/>
        <p:txBody>
          <a:bodyPr/>
          <a:lstStyle/>
          <a:p>
            <a:fld id="{1C7363FB-B30B-49B5-B13B-B95114FB9B1C}" type="datetimeFigureOut">
              <a:rPr lang="en-IN" smtClean="0"/>
              <a:t>11-11-2022</a:t>
            </a:fld>
            <a:endParaRPr lang="en-IN"/>
          </a:p>
        </p:txBody>
      </p:sp>
      <p:sp>
        <p:nvSpPr>
          <p:cNvPr id="3" name="Footer Placeholder 2">
            <a:extLst>
              <a:ext uri="{FF2B5EF4-FFF2-40B4-BE49-F238E27FC236}">
                <a16:creationId xmlns:a16="http://schemas.microsoft.com/office/drawing/2014/main" id="{81233C39-DEF1-24CB-E0E6-063381B012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6699AD-BA19-FBDB-2A94-2B435D0329FE}"/>
              </a:ext>
            </a:extLst>
          </p:cNvPr>
          <p:cNvSpPr>
            <a:spLocks noGrp="1"/>
          </p:cNvSpPr>
          <p:nvPr>
            <p:ph type="sldNum" sz="quarter" idx="12"/>
          </p:nvPr>
        </p:nvSpPr>
        <p:spPr/>
        <p:txBody>
          <a:bodyPr/>
          <a:lstStyle/>
          <a:p>
            <a:fld id="{DD76B15C-484C-4270-9024-69D9BE4BED4B}" type="slidenum">
              <a:rPr lang="en-IN" smtClean="0"/>
              <a:t>‹#›</a:t>
            </a:fld>
            <a:endParaRPr lang="en-IN"/>
          </a:p>
        </p:txBody>
      </p:sp>
    </p:spTree>
    <p:extLst>
      <p:ext uri="{BB962C8B-B14F-4D97-AF65-F5344CB8AC3E}">
        <p14:creationId xmlns:p14="http://schemas.microsoft.com/office/powerpoint/2010/main" val="334082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47F1-0168-10BB-F2D7-2F92597F4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97B5A0-5C16-B28E-15D8-572AB6AA0F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A6D6D7-5E17-2A0E-62C1-7B29FCA0E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4F597-3D06-4D94-0EDD-91CCCE79F259}"/>
              </a:ext>
            </a:extLst>
          </p:cNvPr>
          <p:cNvSpPr>
            <a:spLocks noGrp="1"/>
          </p:cNvSpPr>
          <p:nvPr>
            <p:ph type="dt" sz="half" idx="10"/>
          </p:nvPr>
        </p:nvSpPr>
        <p:spPr/>
        <p:txBody>
          <a:bodyPr/>
          <a:lstStyle/>
          <a:p>
            <a:fld id="{1C7363FB-B30B-49B5-B13B-B95114FB9B1C}" type="datetimeFigureOut">
              <a:rPr lang="en-IN" smtClean="0"/>
              <a:t>11-11-2022</a:t>
            </a:fld>
            <a:endParaRPr lang="en-IN"/>
          </a:p>
        </p:txBody>
      </p:sp>
      <p:sp>
        <p:nvSpPr>
          <p:cNvPr id="6" name="Footer Placeholder 5">
            <a:extLst>
              <a:ext uri="{FF2B5EF4-FFF2-40B4-BE49-F238E27FC236}">
                <a16:creationId xmlns:a16="http://schemas.microsoft.com/office/drawing/2014/main" id="{938C13C8-045F-C564-20E5-DF5433EE71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2BC9B7-58BB-DEDD-ACF4-5D67FF40DCBB}"/>
              </a:ext>
            </a:extLst>
          </p:cNvPr>
          <p:cNvSpPr>
            <a:spLocks noGrp="1"/>
          </p:cNvSpPr>
          <p:nvPr>
            <p:ph type="sldNum" sz="quarter" idx="12"/>
          </p:nvPr>
        </p:nvSpPr>
        <p:spPr/>
        <p:txBody>
          <a:bodyPr/>
          <a:lstStyle/>
          <a:p>
            <a:fld id="{DD76B15C-484C-4270-9024-69D9BE4BED4B}" type="slidenum">
              <a:rPr lang="en-IN" smtClean="0"/>
              <a:t>‹#›</a:t>
            </a:fld>
            <a:endParaRPr lang="en-IN"/>
          </a:p>
        </p:txBody>
      </p:sp>
    </p:spTree>
    <p:extLst>
      <p:ext uri="{BB962C8B-B14F-4D97-AF65-F5344CB8AC3E}">
        <p14:creationId xmlns:p14="http://schemas.microsoft.com/office/powerpoint/2010/main" val="53978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B5A7-21BA-E710-D8EC-BF4209992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75A54A-4818-18A5-9054-9BCCFE6CE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EE613F-6DFF-D2A5-123A-53132F45A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2520C1-9275-A1E8-5449-46516726E11E}"/>
              </a:ext>
            </a:extLst>
          </p:cNvPr>
          <p:cNvSpPr>
            <a:spLocks noGrp="1"/>
          </p:cNvSpPr>
          <p:nvPr>
            <p:ph type="dt" sz="half" idx="10"/>
          </p:nvPr>
        </p:nvSpPr>
        <p:spPr/>
        <p:txBody>
          <a:bodyPr/>
          <a:lstStyle/>
          <a:p>
            <a:fld id="{1C7363FB-B30B-49B5-B13B-B95114FB9B1C}" type="datetimeFigureOut">
              <a:rPr lang="en-IN" smtClean="0"/>
              <a:t>11-11-2022</a:t>
            </a:fld>
            <a:endParaRPr lang="en-IN"/>
          </a:p>
        </p:txBody>
      </p:sp>
      <p:sp>
        <p:nvSpPr>
          <p:cNvPr id="6" name="Footer Placeholder 5">
            <a:extLst>
              <a:ext uri="{FF2B5EF4-FFF2-40B4-BE49-F238E27FC236}">
                <a16:creationId xmlns:a16="http://schemas.microsoft.com/office/drawing/2014/main" id="{FAF562DD-748A-4F56-E7F1-E599B1CD9F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3376DD-7EC3-A5FE-73DA-DF585052B990}"/>
              </a:ext>
            </a:extLst>
          </p:cNvPr>
          <p:cNvSpPr>
            <a:spLocks noGrp="1"/>
          </p:cNvSpPr>
          <p:nvPr>
            <p:ph type="sldNum" sz="quarter" idx="12"/>
          </p:nvPr>
        </p:nvSpPr>
        <p:spPr/>
        <p:txBody>
          <a:bodyPr/>
          <a:lstStyle/>
          <a:p>
            <a:fld id="{DD76B15C-484C-4270-9024-69D9BE4BED4B}" type="slidenum">
              <a:rPr lang="en-IN" smtClean="0"/>
              <a:t>‹#›</a:t>
            </a:fld>
            <a:endParaRPr lang="en-IN"/>
          </a:p>
        </p:txBody>
      </p:sp>
    </p:spTree>
    <p:extLst>
      <p:ext uri="{BB962C8B-B14F-4D97-AF65-F5344CB8AC3E}">
        <p14:creationId xmlns:p14="http://schemas.microsoft.com/office/powerpoint/2010/main" val="244782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4C04E2-B541-CC92-E0D2-79462F09E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346D1B-D84F-14F8-BCAE-73E40DFBF3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0B2DB1-6304-E024-4738-6658934CEB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363FB-B30B-49B5-B13B-B95114FB9B1C}" type="datetimeFigureOut">
              <a:rPr lang="en-IN" smtClean="0"/>
              <a:t>11-11-2022</a:t>
            </a:fld>
            <a:endParaRPr lang="en-IN"/>
          </a:p>
        </p:txBody>
      </p:sp>
      <p:sp>
        <p:nvSpPr>
          <p:cNvPr id="5" name="Footer Placeholder 4">
            <a:extLst>
              <a:ext uri="{FF2B5EF4-FFF2-40B4-BE49-F238E27FC236}">
                <a16:creationId xmlns:a16="http://schemas.microsoft.com/office/drawing/2014/main" id="{86C771DE-C9EB-8755-0CE4-F74887A7D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7B3341-5A1A-9CD3-936F-5CF9C09F78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6B15C-484C-4270-9024-69D9BE4BED4B}" type="slidenum">
              <a:rPr lang="en-IN" smtClean="0"/>
              <a:t>‹#›</a:t>
            </a:fld>
            <a:endParaRPr lang="en-IN"/>
          </a:p>
        </p:txBody>
      </p:sp>
    </p:spTree>
    <p:extLst>
      <p:ext uri="{BB962C8B-B14F-4D97-AF65-F5344CB8AC3E}">
        <p14:creationId xmlns:p14="http://schemas.microsoft.com/office/powerpoint/2010/main" val="1019273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8ABE-7C88-C0E1-4420-B2B95A41ABFD}"/>
              </a:ext>
            </a:extLst>
          </p:cNvPr>
          <p:cNvSpPr>
            <a:spLocks noGrp="1"/>
          </p:cNvSpPr>
          <p:nvPr>
            <p:ph type="title"/>
          </p:nvPr>
        </p:nvSpPr>
        <p:spPr>
          <a:xfrm>
            <a:off x="838200" y="365125"/>
            <a:ext cx="10515600" cy="772559"/>
          </a:xfrm>
        </p:spPr>
        <p:txBody>
          <a:bodyPr/>
          <a:lstStyle/>
          <a:p>
            <a:r>
              <a:rPr lang="en-IN" dirty="0"/>
              <a:t>		</a:t>
            </a:r>
            <a:r>
              <a:rPr lang="en-IN" dirty="0">
                <a:solidFill>
                  <a:srgbClr val="FF0000"/>
                </a:solidFill>
              </a:rPr>
              <a:t>APPLICATION LAYER</a:t>
            </a:r>
          </a:p>
        </p:txBody>
      </p:sp>
      <p:sp>
        <p:nvSpPr>
          <p:cNvPr id="3" name="Content Placeholder 2">
            <a:extLst>
              <a:ext uri="{FF2B5EF4-FFF2-40B4-BE49-F238E27FC236}">
                <a16:creationId xmlns:a16="http://schemas.microsoft.com/office/drawing/2014/main" id="{D7A279B0-6930-3D03-A467-A38A9401BD95}"/>
              </a:ext>
            </a:extLst>
          </p:cNvPr>
          <p:cNvSpPr>
            <a:spLocks noGrp="1"/>
          </p:cNvSpPr>
          <p:nvPr>
            <p:ph idx="1"/>
          </p:nvPr>
        </p:nvSpPr>
        <p:spPr>
          <a:xfrm>
            <a:off x="838200" y="1318437"/>
            <a:ext cx="10515600" cy="4858526"/>
          </a:xfrm>
        </p:spPr>
        <p:txBody>
          <a:bodyPr/>
          <a:lstStyle/>
          <a:p>
            <a:pPr marL="514350" indent="-514350">
              <a:buAutoNum type="arabicPeriod"/>
            </a:pPr>
            <a:r>
              <a:rPr lang="en-IN" dirty="0"/>
              <a:t>Write about WWW?</a:t>
            </a:r>
          </a:p>
          <a:p>
            <a:pPr marL="514350" indent="-514350">
              <a:buAutoNum type="arabicPeriod"/>
            </a:pPr>
            <a:endParaRPr lang="en-IN" dirty="0"/>
          </a:p>
        </p:txBody>
      </p:sp>
      <p:pic>
        <p:nvPicPr>
          <p:cNvPr id="5" name="Picture 4">
            <a:extLst>
              <a:ext uri="{FF2B5EF4-FFF2-40B4-BE49-F238E27FC236}">
                <a16:creationId xmlns:a16="http://schemas.microsoft.com/office/drawing/2014/main" id="{65430B12-04D6-D91C-7808-1872B5D24F7A}"/>
              </a:ext>
            </a:extLst>
          </p:cNvPr>
          <p:cNvPicPr>
            <a:picLocks noChangeAspect="1"/>
          </p:cNvPicPr>
          <p:nvPr/>
        </p:nvPicPr>
        <p:blipFill>
          <a:blip r:embed="rId2"/>
          <a:stretch>
            <a:fillRect/>
          </a:stretch>
        </p:blipFill>
        <p:spPr>
          <a:xfrm>
            <a:off x="942975" y="1935126"/>
            <a:ext cx="10306050" cy="4484724"/>
          </a:xfrm>
          <a:prstGeom prst="rect">
            <a:avLst/>
          </a:prstGeom>
        </p:spPr>
      </p:pic>
    </p:spTree>
    <p:extLst>
      <p:ext uri="{BB962C8B-B14F-4D97-AF65-F5344CB8AC3E}">
        <p14:creationId xmlns:p14="http://schemas.microsoft.com/office/powerpoint/2010/main" val="221259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595423"/>
            <a:ext cx="10515600" cy="5581540"/>
          </a:xfrm>
        </p:spPr>
        <p:txBody>
          <a:bodyPr>
            <a:normAutofit fontScale="77500" lnSpcReduction="20000"/>
          </a:bodyPr>
          <a:lstStyle/>
          <a:p>
            <a:pPr marL="0" indent="0">
              <a:buNone/>
            </a:pPr>
            <a:r>
              <a:rPr lang="en-IN" b="1" u="sng" dirty="0"/>
              <a:t>Working of E-mail :</a:t>
            </a:r>
            <a:r>
              <a:rPr lang="en-IN" dirty="0"/>
              <a:t> Email working follows the client server approach.</a:t>
            </a:r>
          </a:p>
          <a:p>
            <a:r>
              <a:rPr lang="en-IN" dirty="0"/>
              <a:t> In this client is the mailer i.e. the mail application or mail program and server is a device that manages emails. </a:t>
            </a:r>
          </a:p>
          <a:p>
            <a:r>
              <a:rPr lang="en-IN" dirty="0"/>
              <a:t>Following example describes  the basic steps involved in sending and receiving emails and will give  a better understanding of working of email system:</a:t>
            </a:r>
          </a:p>
          <a:p>
            <a:r>
              <a:rPr lang="en-IN" dirty="0"/>
              <a:t> Suppose person A wants to send an email message to person B. </a:t>
            </a:r>
          </a:p>
          <a:p>
            <a:r>
              <a:rPr lang="en-IN" dirty="0"/>
              <a:t> Person A composes the messages using a mailer program i.e. mail client and then select Send option.</a:t>
            </a:r>
          </a:p>
          <a:p>
            <a:r>
              <a:rPr lang="en-IN" dirty="0"/>
              <a:t> The message is routed to Simple Mail Transfer Protocol to person B’s mail server. </a:t>
            </a:r>
          </a:p>
          <a:p>
            <a:r>
              <a:rPr lang="en-IN" dirty="0"/>
              <a:t> The mail server stores the email message on disk in an area designated for person B. </a:t>
            </a:r>
          </a:p>
          <a:p>
            <a:pPr marL="0" indent="0">
              <a:buNone/>
            </a:pPr>
            <a:r>
              <a:rPr lang="en-IN" dirty="0"/>
              <a:t>The disk space area on mail server is called mail spool. </a:t>
            </a:r>
          </a:p>
          <a:p>
            <a:r>
              <a:rPr lang="en-IN" dirty="0"/>
              <a:t> Now, suppose person B is running a POP client and knows how to communicate with B’s mail server. </a:t>
            </a:r>
          </a:p>
          <a:p>
            <a:r>
              <a:rPr lang="en-IN" dirty="0"/>
              <a:t> It will periodically poll the POP server to check if any new email has arrived for B.</a:t>
            </a:r>
          </a:p>
          <a:p>
            <a:r>
              <a:rPr lang="en-IN" dirty="0"/>
              <a:t>As in this case, person B has sent an email for person B, so email is forwarded over the network to B’s PC. This is message is now stored on person B’s PC. </a:t>
            </a:r>
            <a:endParaRPr lang="en-IN" b="1" u="sng" dirty="0"/>
          </a:p>
        </p:txBody>
      </p:sp>
    </p:spTree>
    <p:extLst>
      <p:ext uri="{BB962C8B-B14F-4D97-AF65-F5344CB8AC3E}">
        <p14:creationId xmlns:p14="http://schemas.microsoft.com/office/powerpoint/2010/main" val="396693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457200"/>
            <a:ext cx="10515600" cy="5719763"/>
          </a:xfrm>
        </p:spPr>
        <p:txBody>
          <a:bodyPr/>
          <a:lstStyle/>
          <a:p>
            <a:r>
              <a:rPr lang="en-IN" dirty="0"/>
              <a:t>The following diagram gives pictorial representation of the steps discussed above:</a:t>
            </a:r>
          </a:p>
        </p:txBody>
      </p:sp>
      <p:pic>
        <p:nvPicPr>
          <p:cNvPr id="6" name="Picture 5">
            <a:extLst>
              <a:ext uri="{FF2B5EF4-FFF2-40B4-BE49-F238E27FC236}">
                <a16:creationId xmlns:a16="http://schemas.microsoft.com/office/drawing/2014/main" id="{E890FDB7-7770-A97A-799C-1D5395D05E0D}"/>
              </a:ext>
            </a:extLst>
          </p:cNvPr>
          <p:cNvPicPr>
            <a:picLocks noChangeAspect="1"/>
          </p:cNvPicPr>
          <p:nvPr/>
        </p:nvPicPr>
        <p:blipFill>
          <a:blip r:embed="rId2"/>
          <a:stretch>
            <a:fillRect/>
          </a:stretch>
        </p:blipFill>
        <p:spPr>
          <a:xfrm>
            <a:off x="1626781" y="1514475"/>
            <a:ext cx="8317319" cy="4375962"/>
          </a:xfrm>
          <a:prstGeom prst="rect">
            <a:avLst/>
          </a:prstGeom>
        </p:spPr>
      </p:pic>
    </p:spTree>
    <p:extLst>
      <p:ext uri="{BB962C8B-B14F-4D97-AF65-F5344CB8AC3E}">
        <p14:creationId xmlns:p14="http://schemas.microsoft.com/office/powerpoint/2010/main" val="1555311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350874"/>
            <a:ext cx="10515600" cy="5826089"/>
          </a:xfrm>
        </p:spPr>
        <p:txBody>
          <a:bodyPr/>
          <a:lstStyle/>
          <a:p>
            <a:pPr marL="0" indent="0">
              <a:buNone/>
            </a:pPr>
            <a:r>
              <a:rPr lang="en-IN" dirty="0">
                <a:solidFill>
                  <a:srgbClr val="FF0000"/>
                </a:solidFill>
              </a:rPr>
              <a:t>3.Explain Domain Name System(DNS)?</a:t>
            </a:r>
          </a:p>
          <a:p>
            <a:pPr marL="0" indent="0">
              <a:buNone/>
            </a:pPr>
            <a:endParaRPr lang="en-IN" dirty="0"/>
          </a:p>
        </p:txBody>
      </p:sp>
      <p:pic>
        <p:nvPicPr>
          <p:cNvPr id="2" name="Picture 1">
            <a:extLst>
              <a:ext uri="{FF2B5EF4-FFF2-40B4-BE49-F238E27FC236}">
                <a16:creationId xmlns:a16="http://schemas.microsoft.com/office/drawing/2014/main" id="{8A7FF8C0-E400-9363-D7F5-FD2883CE8151}"/>
              </a:ext>
            </a:extLst>
          </p:cNvPr>
          <p:cNvPicPr>
            <a:picLocks noChangeAspect="1"/>
          </p:cNvPicPr>
          <p:nvPr/>
        </p:nvPicPr>
        <p:blipFill>
          <a:blip r:embed="rId2"/>
          <a:stretch>
            <a:fillRect/>
          </a:stretch>
        </p:blipFill>
        <p:spPr>
          <a:xfrm>
            <a:off x="536500" y="1169581"/>
            <a:ext cx="9787713" cy="5592173"/>
          </a:xfrm>
          <a:prstGeom prst="rect">
            <a:avLst/>
          </a:prstGeom>
        </p:spPr>
      </p:pic>
    </p:spTree>
    <p:extLst>
      <p:ext uri="{BB962C8B-B14F-4D97-AF65-F5344CB8AC3E}">
        <p14:creationId xmlns:p14="http://schemas.microsoft.com/office/powerpoint/2010/main" val="71990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372140"/>
            <a:ext cx="10515600" cy="5804823"/>
          </a:xfrm>
        </p:spPr>
        <p:txBody>
          <a:bodyPr>
            <a:normAutofit lnSpcReduction="10000"/>
          </a:bodyPr>
          <a:lstStyle/>
          <a:p>
            <a:r>
              <a:rPr lang="en-IN" dirty="0"/>
              <a:t>A user wants to use a file transfer client to access the corresponding file transfer server running on a remote host. </a:t>
            </a:r>
          </a:p>
          <a:p>
            <a:r>
              <a:rPr lang="en-IN" dirty="0"/>
              <a:t>The user knows only the file transfer server name, such as afilesource.com. </a:t>
            </a:r>
          </a:p>
          <a:p>
            <a:pPr marL="0" indent="0">
              <a:buNone/>
            </a:pPr>
            <a:r>
              <a:rPr lang="en-IN" b="1" u="sng" dirty="0"/>
              <a:t>Name Space :</a:t>
            </a:r>
            <a:r>
              <a:rPr lang="en-IN" dirty="0"/>
              <a:t>A name space that maps each address to a unique name can be organized in two ways: flat or hierarchical.</a:t>
            </a:r>
          </a:p>
          <a:p>
            <a:r>
              <a:rPr lang="en-IN" dirty="0"/>
              <a:t> In a flat name space, a name is assigned to an address. A name in this space is a sequence of characters without structure. </a:t>
            </a:r>
          </a:p>
          <a:p>
            <a:r>
              <a:rPr lang="en-IN" dirty="0"/>
              <a:t>In a hierarchical name space, each name is made of several parts.</a:t>
            </a:r>
          </a:p>
          <a:p>
            <a:pPr marL="0" indent="0">
              <a:buNone/>
            </a:pPr>
            <a:r>
              <a:rPr lang="en-IN" b="1" u="sng" dirty="0"/>
              <a:t>Domain Name Space : </a:t>
            </a:r>
            <a:r>
              <a:rPr lang="en-IN" dirty="0"/>
              <a:t>To have a hierarchical name space, a domain name space was designed. </a:t>
            </a:r>
          </a:p>
          <a:p>
            <a:r>
              <a:rPr lang="en-IN" dirty="0"/>
              <a:t>In this design the names are defined in an inverted-tree structure with the root at the top.</a:t>
            </a:r>
          </a:p>
        </p:txBody>
      </p:sp>
    </p:spTree>
    <p:extLst>
      <p:ext uri="{BB962C8B-B14F-4D97-AF65-F5344CB8AC3E}">
        <p14:creationId xmlns:p14="http://schemas.microsoft.com/office/powerpoint/2010/main" val="973428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F6AEFE6-BF6F-8540-9E03-71C75B878DB0}"/>
              </a:ext>
            </a:extLst>
          </p:cNvPr>
          <p:cNvPicPr>
            <a:picLocks noGrp="1" noChangeAspect="1"/>
          </p:cNvPicPr>
          <p:nvPr>
            <p:ph idx="1"/>
          </p:nvPr>
        </p:nvPicPr>
        <p:blipFill>
          <a:blip r:embed="rId2"/>
          <a:stretch>
            <a:fillRect/>
          </a:stretch>
        </p:blipFill>
        <p:spPr>
          <a:xfrm>
            <a:off x="2628900" y="2386806"/>
            <a:ext cx="6934200" cy="3228975"/>
          </a:xfrm>
        </p:spPr>
      </p:pic>
    </p:spTree>
    <p:extLst>
      <p:ext uri="{BB962C8B-B14F-4D97-AF65-F5344CB8AC3E}">
        <p14:creationId xmlns:p14="http://schemas.microsoft.com/office/powerpoint/2010/main" val="2758403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593651" y="326434"/>
            <a:ext cx="10515600" cy="5840450"/>
          </a:xfrm>
        </p:spPr>
        <p:txBody>
          <a:bodyPr>
            <a:normAutofit/>
          </a:bodyPr>
          <a:lstStyle/>
          <a:p>
            <a:pPr marL="0" indent="0">
              <a:buNone/>
            </a:pPr>
            <a:r>
              <a:rPr lang="en-IN" b="1" u="sng" dirty="0"/>
              <a:t>Label : </a:t>
            </a:r>
            <a:r>
              <a:rPr lang="en-IN" dirty="0"/>
              <a:t>Each node in the tree has a label, which is a string with a maximum of 63 characters. </a:t>
            </a:r>
          </a:p>
          <a:p>
            <a:r>
              <a:rPr lang="en-IN" dirty="0"/>
              <a:t>The root label is a null string (empty string).</a:t>
            </a:r>
          </a:p>
          <a:p>
            <a:pPr marL="0" indent="0">
              <a:buNone/>
            </a:pPr>
            <a:r>
              <a:rPr lang="en-IN" dirty="0"/>
              <a:t> </a:t>
            </a:r>
            <a:r>
              <a:rPr lang="en-IN" b="1" u="sng" dirty="0"/>
              <a:t>Domain Name : </a:t>
            </a:r>
            <a:r>
              <a:rPr lang="en-IN" dirty="0"/>
              <a:t>If a label is terminated by a null string, it is called a fully qualified domain name (FQDN). </a:t>
            </a:r>
          </a:p>
          <a:p>
            <a:r>
              <a:rPr lang="en-IN" dirty="0"/>
              <a:t>If a label is not terminated by a null string, it is called a partially qualified domain name PQDN). </a:t>
            </a:r>
          </a:p>
          <a:p>
            <a:pPr marL="0" indent="0">
              <a:buNone/>
            </a:pPr>
            <a:r>
              <a:rPr lang="en-IN" b="1" u="sng" dirty="0"/>
              <a:t>Domain</a:t>
            </a:r>
            <a:r>
              <a:rPr lang="en-IN" dirty="0"/>
              <a:t> : A domain is a sub tree of the domain name space. </a:t>
            </a:r>
          </a:p>
          <a:p>
            <a:r>
              <a:rPr lang="en-IN" dirty="0"/>
              <a:t>The name of the domain is the name of the node at the top of the sub tree.</a:t>
            </a:r>
          </a:p>
          <a:p>
            <a:endParaRPr lang="en-IN" dirty="0"/>
          </a:p>
        </p:txBody>
      </p:sp>
    </p:spTree>
    <p:extLst>
      <p:ext uri="{BB962C8B-B14F-4D97-AF65-F5344CB8AC3E}">
        <p14:creationId xmlns:p14="http://schemas.microsoft.com/office/powerpoint/2010/main" val="3627551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0C0032-6AE3-FB22-4DCC-0F38A82A6AC9}"/>
              </a:ext>
            </a:extLst>
          </p:cNvPr>
          <p:cNvPicPr>
            <a:picLocks noGrp="1" noChangeAspect="1"/>
          </p:cNvPicPr>
          <p:nvPr>
            <p:ph idx="1"/>
          </p:nvPr>
        </p:nvPicPr>
        <p:blipFill>
          <a:blip r:embed="rId2"/>
          <a:stretch>
            <a:fillRect/>
          </a:stretch>
        </p:blipFill>
        <p:spPr>
          <a:xfrm>
            <a:off x="1722474" y="1825625"/>
            <a:ext cx="8224226" cy="4351338"/>
          </a:xfrm>
        </p:spPr>
      </p:pic>
    </p:spTree>
    <p:extLst>
      <p:ext uri="{BB962C8B-B14F-4D97-AF65-F5344CB8AC3E}">
        <p14:creationId xmlns:p14="http://schemas.microsoft.com/office/powerpoint/2010/main" val="2043960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10C9373-23D0-47BA-86A9-15EFF6434D1D}"/>
              </a:ext>
            </a:extLst>
          </p:cNvPr>
          <p:cNvPicPr>
            <a:picLocks noGrp="1" noChangeAspect="1"/>
          </p:cNvPicPr>
          <p:nvPr>
            <p:ph idx="1"/>
          </p:nvPr>
        </p:nvPicPr>
        <p:blipFill>
          <a:blip r:embed="rId2"/>
          <a:stretch>
            <a:fillRect/>
          </a:stretch>
        </p:blipFill>
        <p:spPr>
          <a:xfrm>
            <a:off x="2488245" y="1825625"/>
            <a:ext cx="7215509" cy="4351338"/>
          </a:xfrm>
        </p:spPr>
      </p:pic>
    </p:spTree>
    <p:extLst>
      <p:ext uri="{BB962C8B-B14F-4D97-AF65-F5344CB8AC3E}">
        <p14:creationId xmlns:p14="http://schemas.microsoft.com/office/powerpoint/2010/main" val="439595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616688"/>
            <a:ext cx="10515600" cy="5560275"/>
          </a:xfrm>
        </p:spPr>
        <p:txBody>
          <a:bodyPr/>
          <a:lstStyle/>
          <a:p>
            <a:pPr marL="0" indent="0">
              <a:buNone/>
            </a:pPr>
            <a:r>
              <a:rPr lang="en-IN" b="1" u="sng" dirty="0"/>
              <a:t>Distribution of Name Space : </a:t>
            </a:r>
            <a:r>
              <a:rPr lang="en-IN" dirty="0"/>
              <a:t>The information contained in the domain name space must be stored. </a:t>
            </a:r>
          </a:p>
          <a:p>
            <a:r>
              <a:rPr lang="en-IN" dirty="0"/>
              <a:t>However, it is very inefficient and also not reliable to have just one computer store such a huge amount of information.</a:t>
            </a:r>
          </a:p>
          <a:p>
            <a:r>
              <a:rPr lang="en-IN" dirty="0"/>
              <a:t> It is inefficient because responding to requests from all over the world places a heavy load on the system it is not reliable because any failure makes the data inaccessible. </a:t>
            </a:r>
          </a:p>
          <a:p>
            <a:pPr marL="0" indent="0">
              <a:buNone/>
            </a:pPr>
            <a:r>
              <a:rPr lang="en-IN" b="1" u="sng" dirty="0"/>
              <a:t>Zone : </a:t>
            </a:r>
            <a:r>
              <a:rPr lang="en-IN" dirty="0"/>
              <a:t>Since the complete domain name hierarchy cannot be stored on a single server, it is divided among many servers. </a:t>
            </a:r>
          </a:p>
          <a:p>
            <a:r>
              <a:rPr lang="en-IN" dirty="0"/>
              <a:t>What a server is responsible for or has authority over is called a zone.</a:t>
            </a:r>
          </a:p>
          <a:p>
            <a:r>
              <a:rPr lang="en-IN" dirty="0"/>
              <a:t> The server makes a database called a zone file and keeps all the information for every node under that domain.</a:t>
            </a:r>
          </a:p>
        </p:txBody>
      </p:sp>
    </p:spTree>
    <p:extLst>
      <p:ext uri="{BB962C8B-B14F-4D97-AF65-F5344CB8AC3E}">
        <p14:creationId xmlns:p14="http://schemas.microsoft.com/office/powerpoint/2010/main" val="4153366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1BA7D1D-482F-770A-7811-25C827EB1068}"/>
              </a:ext>
            </a:extLst>
          </p:cNvPr>
          <p:cNvPicPr>
            <a:picLocks noGrp="1" noChangeAspect="1"/>
          </p:cNvPicPr>
          <p:nvPr>
            <p:ph idx="1"/>
          </p:nvPr>
        </p:nvPicPr>
        <p:blipFill>
          <a:blip r:embed="rId2"/>
          <a:stretch>
            <a:fillRect/>
          </a:stretch>
        </p:blipFill>
        <p:spPr>
          <a:xfrm>
            <a:off x="2352675" y="2077244"/>
            <a:ext cx="7486650" cy="3848100"/>
          </a:xfrm>
        </p:spPr>
      </p:pic>
    </p:spTree>
    <p:extLst>
      <p:ext uri="{BB962C8B-B14F-4D97-AF65-F5344CB8AC3E}">
        <p14:creationId xmlns:p14="http://schemas.microsoft.com/office/powerpoint/2010/main" val="12661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63CA4A-D362-5D11-456D-24D3584DD1DE}"/>
              </a:ext>
            </a:extLst>
          </p:cNvPr>
          <p:cNvPicPr>
            <a:picLocks noGrp="1" noChangeAspect="1"/>
          </p:cNvPicPr>
          <p:nvPr>
            <p:ph idx="1"/>
          </p:nvPr>
        </p:nvPicPr>
        <p:blipFill>
          <a:blip r:embed="rId2"/>
          <a:stretch>
            <a:fillRect/>
          </a:stretch>
        </p:blipFill>
        <p:spPr>
          <a:xfrm>
            <a:off x="838200" y="427698"/>
            <a:ext cx="10515600" cy="5608905"/>
          </a:xfrm>
        </p:spPr>
      </p:pic>
    </p:spTree>
    <p:extLst>
      <p:ext uri="{BB962C8B-B14F-4D97-AF65-F5344CB8AC3E}">
        <p14:creationId xmlns:p14="http://schemas.microsoft.com/office/powerpoint/2010/main" val="1763240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3DA2F-54CE-76CA-395A-EC051476CAB5}"/>
              </a:ext>
            </a:extLst>
          </p:cNvPr>
          <p:cNvSpPr>
            <a:spLocks noGrp="1"/>
          </p:cNvSpPr>
          <p:nvPr>
            <p:ph idx="1"/>
          </p:nvPr>
        </p:nvSpPr>
        <p:spPr>
          <a:xfrm>
            <a:off x="838200" y="265814"/>
            <a:ext cx="10515600" cy="5911149"/>
          </a:xfrm>
        </p:spPr>
        <p:txBody>
          <a:bodyPr>
            <a:normAutofit fontScale="85000" lnSpcReduction="20000"/>
          </a:bodyPr>
          <a:lstStyle/>
          <a:p>
            <a:pPr marL="0" indent="0">
              <a:buNone/>
            </a:pPr>
            <a:r>
              <a:rPr lang="en-IN" dirty="0">
                <a:solidFill>
                  <a:srgbClr val="FF0000"/>
                </a:solidFill>
              </a:rPr>
              <a:t>4.Explain Flow control techniques to improve QOS?</a:t>
            </a:r>
          </a:p>
          <a:p>
            <a:r>
              <a:rPr lang="en-IN" dirty="0"/>
              <a:t>To improve the quality of service four commonly used techniques are- </a:t>
            </a:r>
            <a:r>
              <a:rPr lang="en-IN" b="1" dirty="0"/>
              <a:t>scheduling, traffic shaping, admission control, and resource reservation</a:t>
            </a:r>
            <a:r>
              <a:rPr lang="en-IN" dirty="0"/>
              <a:t>. </a:t>
            </a:r>
          </a:p>
          <a:p>
            <a:pPr marL="0" indent="0">
              <a:buNone/>
            </a:pPr>
            <a:r>
              <a:rPr lang="en-IN" dirty="0"/>
              <a:t>(write about different scheduling methods in QOS)</a:t>
            </a:r>
          </a:p>
          <a:p>
            <a:pPr marL="0" indent="0">
              <a:buNone/>
            </a:pPr>
            <a:r>
              <a:rPr lang="en-IN" b="1" u="sng" dirty="0">
                <a:solidFill>
                  <a:srgbClr val="FF0000"/>
                </a:solidFill>
              </a:rPr>
              <a:t>Scheduling</a:t>
            </a:r>
            <a:r>
              <a:rPr lang="en-IN" dirty="0"/>
              <a:t> :</a:t>
            </a:r>
          </a:p>
          <a:p>
            <a:r>
              <a:rPr lang="en-IN" dirty="0"/>
              <a:t> Packets from different flows arrive at a switch or router for processing. </a:t>
            </a:r>
          </a:p>
          <a:p>
            <a:r>
              <a:rPr lang="en-IN" dirty="0"/>
              <a:t>A good scheduling technique treats the different flows in a fair and appropriate manner.</a:t>
            </a:r>
          </a:p>
          <a:p>
            <a:r>
              <a:rPr lang="en-IN" dirty="0"/>
              <a:t> Several scheduling techniques are designed to improve the quality of service.</a:t>
            </a:r>
          </a:p>
          <a:p>
            <a:r>
              <a:rPr lang="en-IN" dirty="0"/>
              <a:t> Three of them here: </a:t>
            </a:r>
            <a:r>
              <a:rPr lang="en-IN" b="1" dirty="0"/>
              <a:t>FIFO queuing, priority queuing, and weighted fair queuing.</a:t>
            </a:r>
          </a:p>
          <a:p>
            <a:r>
              <a:rPr lang="en-IN" b="1" dirty="0"/>
              <a:t> </a:t>
            </a:r>
            <a:r>
              <a:rPr lang="en-IN" b="1" u="sng" dirty="0"/>
              <a:t>FIFO Queuing :</a:t>
            </a:r>
            <a:r>
              <a:rPr lang="en-IN" dirty="0"/>
              <a:t>In first-in, first-out (FIFO) queuing, packets wait in a buffer (queue) until the node (router or switch) is ready to process them. </a:t>
            </a:r>
          </a:p>
          <a:p>
            <a:r>
              <a:rPr lang="en-IN" dirty="0"/>
              <a:t>If the average arrival rate is higher than the average processing rate, the queue will fill up and new packets will be discarded. </a:t>
            </a:r>
          </a:p>
          <a:p>
            <a:r>
              <a:rPr lang="en-IN" dirty="0"/>
              <a:t>A FIFO queue is familiar to those who have had to wait for a bus at a bus stop.</a:t>
            </a:r>
          </a:p>
          <a:p>
            <a:r>
              <a:rPr lang="en-IN" dirty="0"/>
              <a:t> Figure below shows a conceptual view of a FIFO queue.</a:t>
            </a:r>
          </a:p>
        </p:txBody>
      </p:sp>
    </p:spTree>
    <p:extLst>
      <p:ext uri="{BB962C8B-B14F-4D97-AF65-F5344CB8AC3E}">
        <p14:creationId xmlns:p14="http://schemas.microsoft.com/office/powerpoint/2010/main" val="2375814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F38213-05E6-B7C1-7B32-814FB5E22D14}"/>
              </a:ext>
            </a:extLst>
          </p:cNvPr>
          <p:cNvPicPr>
            <a:picLocks noGrp="1" noChangeAspect="1"/>
          </p:cNvPicPr>
          <p:nvPr>
            <p:ph idx="1"/>
          </p:nvPr>
        </p:nvPicPr>
        <p:blipFill>
          <a:blip r:embed="rId2"/>
          <a:stretch>
            <a:fillRect/>
          </a:stretch>
        </p:blipFill>
        <p:spPr>
          <a:xfrm>
            <a:off x="1752600" y="1329070"/>
            <a:ext cx="8686800" cy="5114260"/>
          </a:xfrm>
        </p:spPr>
      </p:pic>
    </p:spTree>
    <p:extLst>
      <p:ext uri="{BB962C8B-B14F-4D97-AF65-F5344CB8AC3E}">
        <p14:creationId xmlns:p14="http://schemas.microsoft.com/office/powerpoint/2010/main" val="3203691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3DA2F-54CE-76CA-395A-EC051476CAB5}"/>
              </a:ext>
            </a:extLst>
          </p:cNvPr>
          <p:cNvSpPr>
            <a:spLocks noGrp="1"/>
          </p:cNvSpPr>
          <p:nvPr>
            <p:ph idx="1"/>
          </p:nvPr>
        </p:nvSpPr>
        <p:spPr>
          <a:xfrm>
            <a:off x="838200" y="404037"/>
            <a:ext cx="10515600" cy="5772926"/>
          </a:xfrm>
        </p:spPr>
        <p:txBody>
          <a:bodyPr/>
          <a:lstStyle/>
          <a:p>
            <a:pPr marL="0" indent="0">
              <a:buNone/>
            </a:pPr>
            <a:r>
              <a:rPr lang="en-IN" b="1" u="sng" dirty="0"/>
              <a:t>Priority Queuing :</a:t>
            </a:r>
          </a:p>
          <a:p>
            <a:r>
              <a:rPr lang="en-IN" dirty="0"/>
              <a:t>In priority queuing, packets are first assigned to a priority class.</a:t>
            </a:r>
          </a:p>
          <a:p>
            <a:r>
              <a:rPr lang="en-IN" dirty="0"/>
              <a:t> Each priority class has its own queue. </a:t>
            </a:r>
          </a:p>
          <a:p>
            <a:r>
              <a:rPr lang="en-IN" dirty="0"/>
              <a:t>The packets in the highest-priority queue are processed first. </a:t>
            </a:r>
          </a:p>
          <a:p>
            <a:r>
              <a:rPr lang="en-IN" dirty="0"/>
              <a:t>Packets in the lowest-priority queue are processed last.</a:t>
            </a:r>
          </a:p>
          <a:p>
            <a:r>
              <a:rPr lang="en-IN" dirty="0"/>
              <a:t>The system does not stop serving a queue until it is empty. </a:t>
            </a:r>
          </a:p>
          <a:p>
            <a:r>
              <a:rPr lang="en-IN" dirty="0"/>
              <a:t>Figure below shows priority queuing with two priority levels (for simplicity)</a:t>
            </a:r>
          </a:p>
        </p:txBody>
      </p:sp>
    </p:spTree>
    <p:extLst>
      <p:ext uri="{BB962C8B-B14F-4D97-AF65-F5344CB8AC3E}">
        <p14:creationId xmlns:p14="http://schemas.microsoft.com/office/powerpoint/2010/main" val="1059683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DD41B2B-C2D4-F784-69A9-AB8D2AFBB769}"/>
              </a:ext>
            </a:extLst>
          </p:cNvPr>
          <p:cNvPicPr>
            <a:picLocks noGrp="1" noChangeAspect="1"/>
          </p:cNvPicPr>
          <p:nvPr>
            <p:ph idx="1"/>
          </p:nvPr>
        </p:nvPicPr>
        <p:blipFill>
          <a:blip r:embed="rId2"/>
          <a:stretch>
            <a:fillRect/>
          </a:stretch>
        </p:blipFill>
        <p:spPr>
          <a:xfrm>
            <a:off x="1619250" y="1095154"/>
            <a:ext cx="8953500" cy="4901628"/>
          </a:xfrm>
        </p:spPr>
      </p:pic>
    </p:spTree>
    <p:extLst>
      <p:ext uri="{BB962C8B-B14F-4D97-AF65-F5344CB8AC3E}">
        <p14:creationId xmlns:p14="http://schemas.microsoft.com/office/powerpoint/2010/main" val="1697384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3DA2F-54CE-76CA-395A-EC051476CAB5}"/>
              </a:ext>
            </a:extLst>
          </p:cNvPr>
          <p:cNvSpPr>
            <a:spLocks noGrp="1"/>
          </p:cNvSpPr>
          <p:nvPr>
            <p:ph idx="1"/>
          </p:nvPr>
        </p:nvSpPr>
        <p:spPr>
          <a:xfrm>
            <a:off x="838200" y="754912"/>
            <a:ext cx="10515600" cy="5422051"/>
          </a:xfrm>
        </p:spPr>
        <p:txBody>
          <a:bodyPr>
            <a:normAutofit fontScale="77500" lnSpcReduction="20000"/>
          </a:bodyPr>
          <a:lstStyle/>
          <a:p>
            <a:r>
              <a:rPr lang="en-IN" dirty="0"/>
              <a:t>A priority queue can provide better QoS than the FIFO queue because higher priority traffic, such as multimedia, can reach the destination with less delay. However, there is a potential drawback.  </a:t>
            </a:r>
          </a:p>
          <a:p>
            <a:r>
              <a:rPr lang="en-IN" dirty="0"/>
              <a:t>If there is a continuous flow in a high-priority queue, the packets in the lower-priority queues will never have a chance to be processed. This is a condition called </a:t>
            </a:r>
            <a:r>
              <a:rPr lang="en-IN" b="1" dirty="0"/>
              <a:t>starvation</a:t>
            </a:r>
            <a:r>
              <a:rPr lang="en-IN" dirty="0"/>
              <a:t>. </a:t>
            </a:r>
          </a:p>
          <a:p>
            <a:pPr marL="0" indent="0">
              <a:buNone/>
            </a:pPr>
            <a:r>
              <a:rPr lang="en-IN" b="1" u="sng" dirty="0"/>
              <a:t>Weighted Fair Queuing :</a:t>
            </a:r>
            <a:r>
              <a:rPr lang="en-IN" dirty="0"/>
              <a:t>A better scheduling method is weighted fair queuing. </a:t>
            </a:r>
          </a:p>
          <a:p>
            <a:r>
              <a:rPr lang="en-IN" dirty="0"/>
              <a:t>In this technique, the packets are still assigned to different classes and admitted to different queues. </a:t>
            </a:r>
          </a:p>
          <a:p>
            <a:r>
              <a:rPr lang="en-IN" dirty="0"/>
              <a:t>The queues, however, are weighted based on the priority of the queues; higher priority means a higher weight. </a:t>
            </a:r>
          </a:p>
          <a:p>
            <a:r>
              <a:rPr lang="en-IN" dirty="0"/>
              <a:t>The system processes packets in each queue in a round-robin fashion with the number of packets selected from each queue based on the corresponding weight. </a:t>
            </a:r>
          </a:p>
          <a:p>
            <a:r>
              <a:rPr lang="en-IN" dirty="0"/>
              <a:t>For example, if the weights are 3, 2, and 1, three packets are processed from the first queue, two from the second queue, and one from the third queue.</a:t>
            </a:r>
          </a:p>
          <a:p>
            <a:r>
              <a:rPr lang="en-IN" dirty="0"/>
              <a:t> If the system does not impose priority on the classes, all weights can be </a:t>
            </a:r>
            <a:r>
              <a:rPr lang="en-IN" dirty="0" err="1"/>
              <a:t>equaL</a:t>
            </a:r>
            <a:r>
              <a:rPr lang="en-IN" dirty="0"/>
              <a:t> In this way, we have fair queuing with priority. </a:t>
            </a:r>
          </a:p>
          <a:p>
            <a:r>
              <a:rPr lang="en-IN" dirty="0"/>
              <a:t>Figure below shows the technique with three classes.</a:t>
            </a:r>
          </a:p>
        </p:txBody>
      </p:sp>
    </p:spTree>
    <p:extLst>
      <p:ext uri="{BB962C8B-B14F-4D97-AF65-F5344CB8AC3E}">
        <p14:creationId xmlns:p14="http://schemas.microsoft.com/office/powerpoint/2010/main" val="2324435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2862CB1-348D-6242-7812-1FE4F2E4BC4C}"/>
              </a:ext>
            </a:extLst>
          </p:cNvPr>
          <p:cNvPicPr>
            <a:picLocks noGrp="1" noChangeAspect="1"/>
          </p:cNvPicPr>
          <p:nvPr>
            <p:ph idx="1"/>
          </p:nvPr>
        </p:nvPicPr>
        <p:blipFill>
          <a:blip r:embed="rId2"/>
          <a:stretch>
            <a:fillRect/>
          </a:stretch>
        </p:blipFill>
        <p:spPr>
          <a:xfrm>
            <a:off x="1116418" y="797442"/>
            <a:ext cx="9739423" cy="5379521"/>
          </a:xfrm>
        </p:spPr>
      </p:pic>
    </p:spTree>
    <p:extLst>
      <p:ext uri="{BB962C8B-B14F-4D97-AF65-F5344CB8AC3E}">
        <p14:creationId xmlns:p14="http://schemas.microsoft.com/office/powerpoint/2010/main" val="2539055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15707A-3878-5034-635A-3FF8D8ADC249}"/>
              </a:ext>
            </a:extLst>
          </p:cNvPr>
          <p:cNvSpPr>
            <a:spLocks noGrp="1"/>
          </p:cNvSpPr>
          <p:nvPr>
            <p:ph idx="1"/>
          </p:nvPr>
        </p:nvSpPr>
        <p:spPr>
          <a:xfrm>
            <a:off x="838200" y="329610"/>
            <a:ext cx="10515600" cy="5496479"/>
          </a:xfrm>
        </p:spPr>
        <p:txBody>
          <a:bodyPr>
            <a:normAutofit fontScale="92500" lnSpcReduction="20000"/>
          </a:bodyPr>
          <a:lstStyle/>
          <a:p>
            <a:pPr marL="0" indent="0">
              <a:buNone/>
            </a:pPr>
            <a:r>
              <a:rPr lang="en-IN" b="1" u="sng" dirty="0">
                <a:solidFill>
                  <a:srgbClr val="FF0000"/>
                </a:solidFill>
              </a:rPr>
              <a:t>(write about the techniques used in traffic shaping in QOS/ Explain Leaky bucket and token bucket  techniques)</a:t>
            </a:r>
          </a:p>
          <a:p>
            <a:pPr marL="0" indent="0">
              <a:buNone/>
            </a:pPr>
            <a:r>
              <a:rPr lang="en-IN" b="1" u="sng" dirty="0">
                <a:solidFill>
                  <a:srgbClr val="FF0000"/>
                </a:solidFill>
              </a:rPr>
              <a:t>Traffic Shaping :</a:t>
            </a:r>
            <a:r>
              <a:rPr lang="en-IN" dirty="0"/>
              <a:t>Traffic shaping is a mechanism to control the amount and the rate of the traffic sent to the network.</a:t>
            </a:r>
          </a:p>
          <a:p>
            <a:r>
              <a:rPr lang="en-IN" dirty="0"/>
              <a:t>Two techniques can shape traffic: </a:t>
            </a:r>
            <a:r>
              <a:rPr lang="en-IN" b="1" dirty="0"/>
              <a:t>leaky bucket and token bucket</a:t>
            </a:r>
            <a:r>
              <a:rPr lang="en-IN" dirty="0"/>
              <a:t>. </a:t>
            </a:r>
          </a:p>
          <a:p>
            <a:pPr marL="0" indent="0">
              <a:buNone/>
            </a:pPr>
            <a:r>
              <a:rPr lang="en-IN" b="1" u="sng" dirty="0"/>
              <a:t>Leaky Bucket:  </a:t>
            </a:r>
            <a:r>
              <a:rPr lang="en-IN" dirty="0"/>
              <a:t>If a bucket has a small hole at the bottom, the water leaks from the bucket at a constant rate as long as there is water in the bucket. </a:t>
            </a:r>
          </a:p>
          <a:p>
            <a:r>
              <a:rPr lang="en-IN" dirty="0"/>
              <a:t>The rate at which the water leaks does not depend on the rate at which the water is input to the bucket unless the bucket is empty. </a:t>
            </a:r>
          </a:p>
          <a:p>
            <a:r>
              <a:rPr lang="en-IN" dirty="0"/>
              <a:t>The input rate can vary, but the output rate remains constant. </a:t>
            </a:r>
          </a:p>
          <a:p>
            <a:r>
              <a:rPr lang="en-IN" dirty="0"/>
              <a:t>Similarly, in networking, a technique called leaky bucket can smooth out </a:t>
            </a:r>
            <a:r>
              <a:rPr lang="en-IN" dirty="0" err="1"/>
              <a:t>bursty</a:t>
            </a:r>
            <a:r>
              <a:rPr lang="en-IN" dirty="0"/>
              <a:t> traffic. </a:t>
            </a:r>
          </a:p>
          <a:p>
            <a:r>
              <a:rPr lang="en-IN" dirty="0" err="1"/>
              <a:t>Bursty</a:t>
            </a:r>
            <a:r>
              <a:rPr lang="en-IN" dirty="0"/>
              <a:t> chunks are stored in the bucket and sent out at an average rate. </a:t>
            </a:r>
          </a:p>
          <a:p>
            <a:r>
              <a:rPr lang="en-IN" dirty="0"/>
              <a:t>Figure below shows a leaky bucket and its effects.</a:t>
            </a:r>
          </a:p>
        </p:txBody>
      </p:sp>
    </p:spTree>
    <p:extLst>
      <p:ext uri="{BB962C8B-B14F-4D97-AF65-F5344CB8AC3E}">
        <p14:creationId xmlns:p14="http://schemas.microsoft.com/office/powerpoint/2010/main" val="3418430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3E583F4-AEB5-F85A-B2BD-16D15D3C61D7}"/>
              </a:ext>
            </a:extLst>
          </p:cNvPr>
          <p:cNvPicPr>
            <a:picLocks noGrp="1" noChangeAspect="1"/>
          </p:cNvPicPr>
          <p:nvPr>
            <p:ph idx="1"/>
          </p:nvPr>
        </p:nvPicPr>
        <p:blipFill>
          <a:blip r:embed="rId2"/>
          <a:stretch>
            <a:fillRect/>
          </a:stretch>
        </p:blipFill>
        <p:spPr>
          <a:xfrm>
            <a:off x="308344" y="510363"/>
            <a:ext cx="9989104" cy="5666600"/>
          </a:xfrm>
        </p:spPr>
      </p:pic>
    </p:spTree>
    <p:extLst>
      <p:ext uri="{BB962C8B-B14F-4D97-AF65-F5344CB8AC3E}">
        <p14:creationId xmlns:p14="http://schemas.microsoft.com/office/powerpoint/2010/main" val="2426841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15707A-3878-5034-635A-3FF8D8ADC249}"/>
              </a:ext>
            </a:extLst>
          </p:cNvPr>
          <p:cNvSpPr>
            <a:spLocks noGrp="1"/>
          </p:cNvSpPr>
          <p:nvPr>
            <p:ph idx="1"/>
          </p:nvPr>
        </p:nvSpPr>
        <p:spPr>
          <a:xfrm>
            <a:off x="838200" y="733647"/>
            <a:ext cx="10515600" cy="5443316"/>
          </a:xfrm>
        </p:spPr>
        <p:txBody>
          <a:bodyPr>
            <a:normAutofit fontScale="92500" lnSpcReduction="10000"/>
          </a:bodyPr>
          <a:lstStyle/>
          <a:p>
            <a:r>
              <a:rPr lang="en-IN" dirty="0"/>
              <a:t>In the figure, we assume that the network has committed a bandwidth of 3 Mbps for a host. </a:t>
            </a:r>
          </a:p>
          <a:p>
            <a:r>
              <a:rPr lang="en-IN" dirty="0"/>
              <a:t>The use of the leaky bucket shapes the input traffic to make it conform to this commitment. </a:t>
            </a:r>
          </a:p>
          <a:p>
            <a:r>
              <a:rPr lang="en-IN" dirty="0"/>
              <a:t>In the Figure the host sends a burst of data at a rate of 12 Mbps for 2 s, for a total of 24 </a:t>
            </a:r>
            <a:r>
              <a:rPr lang="en-IN" dirty="0" err="1"/>
              <a:t>Mbits</a:t>
            </a:r>
            <a:r>
              <a:rPr lang="en-IN" dirty="0"/>
              <a:t> of data. </a:t>
            </a:r>
          </a:p>
          <a:p>
            <a:r>
              <a:rPr lang="en-IN" dirty="0"/>
              <a:t>The host is silent for 5 s and then sends data at a rate of 2 Mbps for 3 s, for a total of 6 </a:t>
            </a:r>
            <a:r>
              <a:rPr lang="en-IN" dirty="0" err="1"/>
              <a:t>Mbits</a:t>
            </a:r>
            <a:r>
              <a:rPr lang="en-IN" dirty="0"/>
              <a:t> of data. In all, the host has sent 30 </a:t>
            </a:r>
            <a:r>
              <a:rPr lang="en-IN" dirty="0" err="1"/>
              <a:t>Mbits</a:t>
            </a:r>
            <a:r>
              <a:rPr lang="en-IN" dirty="0"/>
              <a:t> of data in </a:t>
            </a:r>
            <a:r>
              <a:rPr lang="en-IN" dirty="0" err="1"/>
              <a:t>lOs</a:t>
            </a:r>
            <a:r>
              <a:rPr lang="en-IN" dirty="0"/>
              <a:t>.</a:t>
            </a:r>
          </a:p>
          <a:p>
            <a:r>
              <a:rPr lang="en-IN" dirty="0"/>
              <a:t> The leaky bucket smooths the traffic by sending out data at a rate of 3 Mbps during the same 10 s. </a:t>
            </a:r>
          </a:p>
          <a:p>
            <a:r>
              <a:rPr lang="en-IN" dirty="0"/>
              <a:t>Without the leaky bucket, the beginning burst may have hurt the network by consuming more bandwidth than is set aside for this host. </a:t>
            </a:r>
          </a:p>
          <a:p>
            <a:r>
              <a:rPr lang="en-IN" dirty="0"/>
              <a:t>We can also see that the leaky bucket may prevent congestion. </a:t>
            </a:r>
          </a:p>
          <a:p>
            <a:r>
              <a:rPr lang="en-IN" dirty="0"/>
              <a:t>A simple leaky bucket implementation is shown in Figure below.</a:t>
            </a:r>
          </a:p>
          <a:p>
            <a:endParaRPr lang="en-IN" dirty="0"/>
          </a:p>
        </p:txBody>
      </p:sp>
    </p:spTree>
    <p:extLst>
      <p:ext uri="{BB962C8B-B14F-4D97-AF65-F5344CB8AC3E}">
        <p14:creationId xmlns:p14="http://schemas.microsoft.com/office/powerpoint/2010/main" val="4038172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46170D-05E4-E14B-962F-7DCFC8474FF3}"/>
              </a:ext>
            </a:extLst>
          </p:cNvPr>
          <p:cNvPicPr>
            <a:picLocks noGrp="1" noChangeAspect="1"/>
          </p:cNvPicPr>
          <p:nvPr>
            <p:ph idx="1"/>
          </p:nvPr>
        </p:nvPicPr>
        <p:blipFill>
          <a:blip r:embed="rId2"/>
          <a:stretch>
            <a:fillRect/>
          </a:stretch>
        </p:blipFill>
        <p:spPr>
          <a:xfrm>
            <a:off x="1743075" y="967563"/>
            <a:ext cx="8705850" cy="5305645"/>
          </a:xfrm>
        </p:spPr>
      </p:pic>
    </p:spTree>
    <p:extLst>
      <p:ext uri="{BB962C8B-B14F-4D97-AF65-F5344CB8AC3E}">
        <p14:creationId xmlns:p14="http://schemas.microsoft.com/office/powerpoint/2010/main" val="21832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BD8411F-DA13-3332-BA7C-41084DD39EF5}"/>
              </a:ext>
            </a:extLst>
          </p:cNvPr>
          <p:cNvPicPr>
            <a:picLocks noGrp="1" noChangeAspect="1"/>
          </p:cNvPicPr>
          <p:nvPr>
            <p:ph idx="1"/>
          </p:nvPr>
        </p:nvPicPr>
        <p:blipFill>
          <a:blip r:embed="rId2"/>
          <a:stretch>
            <a:fillRect/>
          </a:stretch>
        </p:blipFill>
        <p:spPr>
          <a:xfrm>
            <a:off x="838200" y="701749"/>
            <a:ext cx="10515600" cy="4731487"/>
          </a:xfrm>
        </p:spPr>
      </p:pic>
    </p:spTree>
    <p:extLst>
      <p:ext uri="{BB962C8B-B14F-4D97-AF65-F5344CB8AC3E}">
        <p14:creationId xmlns:p14="http://schemas.microsoft.com/office/powerpoint/2010/main" val="728999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15707A-3878-5034-635A-3FF8D8ADC249}"/>
              </a:ext>
            </a:extLst>
          </p:cNvPr>
          <p:cNvSpPr>
            <a:spLocks noGrp="1"/>
          </p:cNvSpPr>
          <p:nvPr>
            <p:ph idx="1"/>
          </p:nvPr>
        </p:nvSpPr>
        <p:spPr>
          <a:xfrm>
            <a:off x="838200" y="563526"/>
            <a:ext cx="10515600" cy="5613437"/>
          </a:xfrm>
        </p:spPr>
        <p:txBody>
          <a:bodyPr>
            <a:normAutofit fontScale="77500" lnSpcReduction="20000"/>
          </a:bodyPr>
          <a:lstStyle/>
          <a:p>
            <a:r>
              <a:rPr lang="en-IN" b="1" u="sng" dirty="0"/>
              <a:t>Token Bucket :</a:t>
            </a:r>
            <a:r>
              <a:rPr lang="en-IN" dirty="0"/>
              <a:t>The leaky bucket is very restrictive. It does not credit an idle host. </a:t>
            </a:r>
          </a:p>
          <a:p>
            <a:r>
              <a:rPr lang="en-IN" dirty="0"/>
              <a:t>For example, if a host is not sending for a while, its bucket becomes empty. Now if the host has </a:t>
            </a:r>
            <a:r>
              <a:rPr lang="en-IN" dirty="0" err="1"/>
              <a:t>bursty</a:t>
            </a:r>
            <a:r>
              <a:rPr lang="en-IN" dirty="0"/>
              <a:t> data, the leaky bucket allows only an average rate. T</a:t>
            </a:r>
          </a:p>
          <a:p>
            <a:r>
              <a:rPr lang="en-IN" dirty="0"/>
              <a:t>he time when the host was idle is not taken into account.</a:t>
            </a:r>
          </a:p>
          <a:p>
            <a:r>
              <a:rPr lang="en-IN" dirty="0"/>
              <a:t> On the other hand, the token bucket algorithm allows idle hosts to accumulate credit for the future in the form of tokens.</a:t>
            </a:r>
          </a:p>
          <a:p>
            <a:r>
              <a:rPr lang="en-IN" dirty="0"/>
              <a:t> For each tick of the clock, the system sends n tokens to the bucket. The system removes one token for every cell (or byte) of data sent. </a:t>
            </a:r>
          </a:p>
          <a:p>
            <a:r>
              <a:rPr lang="en-IN" dirty="0"/>
              <a:t>For example, if n is 100 and the host is idle for 100 ticks, the bucket collects 10,000 tokens. </a:t>
            </a:r>
          </a:p>
          <a:p>
            <a:r>
              <a:rPr lang="en-IN" dirty="0"/>
              <a:t>Now the host can consume all these tokens in one tick with 10,000 cells, or the host takes 1000 ticks with 10 cells per tick. </a:t>
            </a:r>
          </a:p>
          <a:p>
            <a:r>
              <a:rPr lang="en-IN" dirty="0"/>
              <a:t>In other words, the host can send </a:t>
            </a:r>
            <a:r>
              <a:rPr lang="en-IN" dirty="0" err="1"/>
              <a:t>bursty</a:t>
            </a:r>
            <a:r>
              <a:rPr lang="en-IN" dirty="0"/>
              <a:t> data as long as the bucket is not empty. </a:t>
            </a:r>
          </a:p>
          <a:p>
            <a:r>
              <a:rPr lang="en-IN" dirty="0"/>
              <a:t>Figure below shows the idea. The token bucket can easily be implemented with a counter. </a:t>
            </a:r>
          </a:p>
          <a:p>
            <a:r>
              <a:rPr lang="en-IN" dirty="0"/>
              <a:t>The token is initialized to zero. Each time a token is added, the counter is incremented by 1. Each time a unit of data is sent, the counter is decremented by 1. When the counter is zero, the host cannot send data.</a:t>
            </a:r>
          </a:p>
        </p:txBody>
      </p:sp>
    </p:spTree>
    <p:extLst>
      <p:ext uri="{BB962C8B-B14F-4D97-AF65-F5344CB8AC3E}">
        <p14:creationId xmlns:p14="http://schemas.microsoft.com/office/powerpoint/2010/main" val="3637589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20CEB4F-F593-EB8C-10F0-C2CFC390A9E7}"/>
              </a:ext>
            </a:extLst>
          </p:cNvPr>
          <p:cNvPicPr>
            <a:picLocks noGrp="1" noChangeAspect="1"/>
          </p:cNvPicPr>
          <p:nvPr>
            <p:ph idx="1"/>
          </p:nvPr>
        </p:nvPicPr>
        <p:blipFill>
          <a:blip r:embed="rId2"/>
          <a:stretch>
            <a:fillRect/>
          </a:stretch>
        </p:blipFill>
        <p:spPr>
          <a:xfrm>
            <a:off x="1890019" y="680484"/>
            <a:ext cx="8411961" cy="5496479"/>
          </a:xfrm>
        </p:spPr>
      </p:pic>
    </p:spTree>
    <p:extLst>
      <p:ext uri="{BB962C8B-B14F-4D97-AF65-F5344CB8AC3E}">
        <p14:creationId xmlns:p14="http://schemas.microsoft.com/office/powerpoint/2010/main" val="767630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9DF64-0674-6060-F812-2A7B8F22013F}"/>
              </a:ext>
            </a:extLst>
          </p:cNvPr>
          <p:cNvSpPr>
            <a:spLocks noGrp="1"/>
          </p:cNvSpPr>
          <p:nvPr>
            <p:ph idx="1"/>
          </p:nvPr>
        </p:nvSpPr>
        <p:spPr>
          <a:xfrm>
            <a:off x="838200" y="574158"/>
            <a:ext cx="10515600" cy="5602805"/>
          </a:xfrm>
        </p:spPr>
        <p:txBody>
          <a:bodyPr>
            <a:normAutofit fontScale="92500" lnSpcReduction="10000"/>
          </a:bodyPr>
          <a:lstStyle/>
          <a:p>
            <a:r>
              <a:rPr lang="en-IN" b="1" u="sng" dirty="0"/>
              <a:t>Combining Token Bucket and Leaky Bucket :</a:t>
            </a:r>
            <a:r>
              <a:rPr lang="en-IN" dirty="0"/>
              <a:t>The two techniques can be combined to credit an idle host and at the same time regulate the traffic.</a:t>
            </a:r>
          </a:p>
          <a:p>
            <a:r>
              <a:rPr lang="en-IN" dirty="0"/>
              <a:t> The leaky bucket is applied after the token bucket; the rate of the leaky bucket needs to be higher than the rate of tokens dropped in the bucket. </a:t>
            </a:r>
          </a:p>
          <a:p>
            <a:pPr marL="0" indent="0">
              <a:buNone/>
            </a:pPr>
            <a:r>
              <a:rPr lang="en-IN" b="1" u="sng" dirty="0">
                <a:solidFill>
                  <a:srgbClr val="FF0000"/>
                </a:solidFill>
              </a:rPr>
              <a:t>Resource Reservation : </a:t>
            </a:r>
            <a:r>
              <a:rPr lang="en-IN" dirty="0"/>
              <a:t>A flow of data needs resources such as a buffer, bandwidth, CPU time, and so on. </a:t>
            </a:r>
          </a:p>
          <a:p>
            <a:r>
              <a:rPr lang="en-IN" dirty="0"/>
              <a:t>The quality of service is improved if these resources are reserved beforehand. </a:t>
            </a:r>
          </a:p>
          <a:p>
            <a:pPr marL="0" indent="0">
              <a:buNone/>
            </a:pPr>
            <a:r>
              <a:rPr lang="en-IN" b="1" u="sng" dirty="0">
                <a:solidFill>
                  <a:srgbClr val="FF0000"/>
                </a:solidFill>
              </a:rPr>
              <a:t>Admission Control :</a:t>
            </a:r>
            <a:r>
              <a:rPr lang="en-IN" dirty="0"/>
              <a:t>Admission control refers to the mechanism used by a router, or a switch, to accept or reject a flow based on predefined parameters called flow specifications.</a:t>
            </a:r>
          </a:p>
          <a:p>
            <a:r>
              <a:rPr lang="en-IN" dirty="0"/>
              <a:t> Before a router accepts a flow for processing, it checks the flow specifications to see if its capacity (in terms of bandwidth, buffer size, CPU speed, etc.) and its previous commitments to other flows can handle the new flow.</a:t>
            </a:r>
          </a:p>
        </p:txBody>
      </p:sp>
    </p:spTree>
    <p:extLst>
      <p:ext uri="{BB962C8B-B14F-4D97-AF65-F5344CB8AC3E}">
        <p14:creationId xmlns:p14="http://schemas.microsoft.com/office/powerpoint/2010/main" val="1309272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9DF64-0674-6060-F812-2A7B8F22013F}"/>
              </a:ext>
            </a:extLst>
          </p:cNvPr>
          <p:cNvSpPr>
            <a:spLocks noGrp="1"/>
          </p:cNvSpPr>
          <p:nvPr>
            <p:ph idx="1"/>
          </p:nvPr>
        </p:nvSpPr>
        <p:spPr>
          <a:xfrm>
            <a:off x="838200" y="0"/>
            <a:ext cx="10515600" cy="6176963"/>
          </a:xfrm>
        </p:spPr>
        <p:txBody>
          <a:bodyPr>
            <a:normAutofit fontScale="92500" lnSpcReduction="10000"/>
          </a:bodyPr>
          <a:lstStyle/>
          <a:p>
            <a:pPr marL="0" indent="0">
              <a:buNone/>
            </a:pPr>
            <a:r>
              <a:rPr lang="en-IN" b="1" dirty="0">
                <a:solidFill>
                  <a:schemeClr val="tx1">
                    <a:lumMod val="75000"/>
                    <a:lumOff val="25000"/>
                  </a:schemeClr>
                </a:solidFill>
              </a:rPr>
              <a:t>5. Write about INTEGRATED SERVICES?</a:t>
            </a:r>
            <a:endParaRPr lang="en-IN" dirty="0">
              <a:solidFill>
                <a:schemeClr val="tx1">
                  <a:lumMod val="75000"/>
                  <a:lumOff val="25000"/>
                </a:schemeClr>
              </a:solidFill>
            </a:endParaRPr>
          </a:p>
          <a:p>
            <a:r>
              <a:rPr lang="en-IN" dirty="0"/>
              <a:t>Two models have been designed to provide quality of service in the Internet: </a:t>
            </a:r>
            <a:r>
              <a:rPr lang="en-IN" b="1" dirty="0"/>
              <a:t>Integrated Services and Differentiated Services</a:t>
            </a:r>
            <a:r>
              <a:rPr lang="en-IN" dirty="0"/>
              <a:t>. </a:t>
            </a:r>
          </a:p>
          <a:p>
            <a:r>
              <a:rPr lang="en-IN" dirty="0"/>
              <a:t>Both models emphasize the use of quality of service at the network layer (IP), although the model can also be used in other layers such as the data line. </a:t>
            </a:r>
          </a:p>
          <a:p>
            <a:r>
              <a:rPr lang="en-IN" dirty="0"/>
              <a:t>IP was originally designed for best-effort delivery. This means that every user receives the same level of services. </a:t>
            </a:r>
          </a:p>
          <a:p>
            <a:r>
              <a:rPr lang="en-IN" dirty="0"/>
              <a:t>This type of delivery does not guarantee the minimum of a service, such as bandwidth, to applications such as real-time audio and video.</a:t>
            </a:r>
          </a:p>
          <a:p>
            <a:r>
              <a:rPr lang="en-IN" dirty="0"/>
              <a:t> If such an application accidentally gets extra bandwidth, it may be detrimental to other applications, resulting in congestion.</a:t>
            </a:r>
          </a:p>
          <a:p>
            <a:r>
              <a:rPr lang="en-IN" dirty="0"/>
              <a:t>Integrated Services, sometimes called </a:t>
            </a:r>
            <a:r>
              <a:rPr lang="en-IN" dirty="0" err="1"/>
              <a:t>IntServ</a:t>
            </a:r>
            <a:r>
              <a:rPr lang="en-IN" dirty="0"/>
              <a:t>, is a flow-based QoS model, which means that a user needs to create a flow, a kind of virtual circuit, from the source to the destination and inform all routers of the resource requirement.</a:t>
            </a:r>
          </a:p>
          <a:p>
            <a:endParaRPr lang="en-IN" dirty="0"/>
          </a:p>
          <a:p>
            <a:endParaRPr lang="en-IN" dirty="0"/>
          </a:p>
        </p:txBody>
      </p:sp>
    </p:spTree>
    <p:extLst>
      <p:ext uri="{BB962C8B-B14F-4D97-AF65-F5344CB8AC3E}">
        <p14:creationId xmlns:p14="http://schemas.microsoft.com/office/powerpoint/2010/main" val="2797580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9DF64-0674-6060-F812-2A7B8F22013F}"/>
              </a:ext>
            </a:extLst>
          </p:cNvPr>
          <p:cNvSpPr>
            <a:spLocks noGrp="1"/>
          </p:cNvSpPr>
          <p:nvPr>
            <p:ph idx="1"/>
          </p:nvPr>
        </p:nvSpPr>
        <p:spPr>
          <a:xfrm>
            <a:off x="838200" y="871870"/>
            <a:ext cx="10515600" cy="5305093"/>
          </a:xfrm>
        </p:spPr>
        <p:txBody>
          <a:bodyPr>
            <a:normAutofit lnSpcReduction="10000"/>
          </a:bodyPr>
          <a:lstStyle/>
          <a:p>
            <a:pPr marL="0" indent="0">
              <a:buNone/>
            </a:pPr>
            <a:r>
              <a:rPr lang="en-IN" b="1" u="sng" dirty="0" err="1"/>
              <a:t>Signaling</a:t>
            </a:r>
            <a:r>
              <a:rPr lang="en-IN" b="1" u="sng" dirty="0"/>
              <a:t> : </a:t>
            </a:r>
            <a:r>
              <a:rPr lang="en-IN" dirty="0"/>
              <a:t>IP is a connectionless, datagram, packet-switching protocol.</a:t>
            </a:r>
          </a:p>
          <a:p>
            <a:r>
              <a:rPr lang="en-IN" dirty="0"/>
              <a:t>Flow-based model over a connectionless protocol is implemented by </a:t>
            </a:r>
            <a:r>
              <a:rPr lang="en-IN" b="1" dirty="0" err="1"/>
              <a:t>signaling</a:t>
            </a:r>
            <a:r>
              <a:rPr lang="en-IN" b="1" dirty="0"/>
              <a:t>.</a:t>
            </a:r>
          </a:p>
          <a:p>
            <a:r>
              <a:rPr lang="en-IN" dirty="0"/>
              <a:t>A protocol  has to run over IP that provides the </a:t>
            </a:r>
            <a:r>
              <a:rPr lang="en-IN" dirty="0" err="1"/>
              <a:t>signaling</a:t>
            </a:r>
            <a:r>
              <a:rPr lang="en-IN" dirty="0"/>
              <a:t> mechanism for making a reservation. This protocol is called Resource Reservation Protocol (RSVP). </a:t>
            </a:r>
          </a:p>
          <a:p>
            <a:pPr marL="0" indent="0">
              <a:buNone/>
            </a:pPr>
            <a:r>
              <a:rPr lang="en-IN" b="1" u="sng" dirty="0"/>
              <a:t>Flow Specification : </a:t>
            </a:r>
            <a:r>
              <a:rPr lang="en-IN" dirty="0"/>
              <a:t>When a source makes a reservation, it needs to define a flow specification. </a:t>
            </a:r>
          </a:p>
          <a:p>
            <a:r>
              <a:rPr lang="en-IN" dirty="0"/>
              <a:t>A flow </a:t>
            </a:r>
            <a:r>
              <a:rPr lang="en-IN" dirty="0" err="1"/>
              <a:t>spedfication</a:t>
            </a:r>
            <a:r>
              <a:rPr lang="en-IN" dirty="0"/>
              <a:t> has two parts: </a:t>
            </a:r>
            <a:r>
              <a:rPr lang="en-IN" dirty="0" err="1"/>
              <a:t>Rspec</a:t>
            </a:r>
            <a:r>
              <a:rPr lang="en-IN" dirty="0"/>
              <a:t> (resource specification) and </a:t>
            </a:r>
            <a:r>
              <a:rPr lang="en-IN" dirty="0" err="1"/>
              <a:t>Tspec</a:t>
            </a:r>
            <a:r>
              <a:rPr lang="en-IN" dirty="0"/>
              <a:t> (traffic specification).  </a:t>
            </a:r>
          </a:p>
          <a:p>
            <a:r>
              <a:rPr lang="en-IN" dirty="0" err="1"/>
              <a:t>Rspec</a:t>
            </a:r>
            <a:r>
              <a:rPr lang="en-IN" dirty="0"/>
              <a:t> defines the resource that the flow needs to reserve (buffer, bandwidth, etc.). </a:t>
            </a:r>
          </a:p>
          <a:p>
            <a:r>
              <a:rPr lang="en-IN" dirty="0" err="1"/>
              <a:t>Tspec</a:t>
            </a:r>
            <a:r>
              <a:rPr lang="en-IN" dirty="0"/>
              <a:t> defines the traffic characterization of the flow.</a:t>
            </a:r>
          </a:p>
        </p:txBody>
      </p:sp>
    </p:spTree>
    <p:extLst>
      <p:ext uri="{BB962C8B-B14F-4D97-AF65-F5344CB8AC3E}">
        <p14:creationId xmlns:p14="http://schemas.microsoft.com/office/powerpoint/2010/main" val="3100570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9DF64-0674-6060-F812-2A7B8F22013F}"/>
              </a:ext>
            </a:extLst>
          </p:cNvPr>
          <p:cNvSpPr>
            <a:spLocks noGrp="1"/>
          </p:cNvSpPr>
          <p:nvPr>
            <p:ph idx="1"/>
          </p:nvPr>
        </p:nvSpPr>
        <p:spPr>
          <a:xfrm>
            <a:off x="838200" y="574158"/>
            <a:ext cx="10515600" cy="5602805"/>
          </a:xfrm>
        </p:spPr>
        <p:txBody>
          <a:bodyPr>
            <a:normAutofit fontScale="92500" lnSpcReduction="20000"/>
          </a:bodyPr>
          <a:lstStyle/>
          <a:p>
            <a:pPr marL="0" indent="0">
              <a:buNone/>
            </a:pPr>
            <a:r>
              <a:rPr lang="en-IN" b="1" u="sng" dirty="0"/>
              <a:t>Admission</a:t>
            </a:r>
            <a:r>
              <a:rPr lang="en-IN" dirty="0"/>
              <a:t> :</a:t>
            </a:r>
          </a:p>
          <a:p>
            <a:r>
              <a:rPr lang="en-IN" dirty="0"/>
              <a:t>After a router receives the flow specification from an application, it decides to admit or deny the service. </a:t>
            </a:r>
          </a:p>
          <a:p>
            <a:r>
              <a:rPr lang="en-IN" dirty="0"/>
              <a:t>The decision is based on the previous commitments of the router and the current availability of the resource.</a:t>
            </a:r>
          </a:p>
          <a:p>
            <a:pPr marL="0" indent="0">
              <a:buNone/>
            </a:pPr>
            <a:r>
              <a:rPr lang="en-IN" dirty="0"/>
              <a:t> </a:t>
            </a:r>
            <a:r>
              <a:rPr lang="en-IN" b="1" u="sng" dirty="0"/>
              <a:t>Service Classes : </a:t>
            </a:r>
            <a:r>
              <a:rPr lang="en-IN" dirty="0"/>
              <a:t>Two classes of services have been defined for Integrated Services: </a:t>
            </a:r>
            <a:r>
              <a:rPr lang="en-IN" b="1" dirty="0"/>
              <a:t>guaranteed service and controlled-load service.</a:t>
            </a:r>
          </a:p>
          <a:p>
            <a:pPr marL="0" indent="0">
              <a:buNone/>
            </a:pPr>
            <a:r>
              <a:rPr lang="en-IN" b="1" dirty="0"/>
              <a:t> Guaranteed Service Class :</a:t>
            </a:r>
            <a:r>
              <a:rPr lang="en-IN" dirty="0"/>
              <a:t>This type of service is designed for real-time traffic that needs a guaranteed minimum end-to-end delay. </a:t>
            </a:r>
          </a:p>
          <a:p>
            <a:r>
              <a:rPr lang="en-IN" dirty="0"/>
              <a:t>The end-to-end delay is the sum of the delays in the routers, the propagation delay in the media, and the setup mechanism. </a:t>
            </a:r>
          </a:p>
          <a:p>
            <a:r>
              <a:rPr lang="en-IN" dirty="0"/>
              <a:t>Only the first, the sum of the delays in the routers, can be guaranteed by the router. </a:t>
            </a:r>
          </a:p>
          <a:p>
            <a:r>
              <a:rPr lang="en-IN" dirty="0"/>
              <a:t>This type of service guarantees that the packets will arrive within a certain delivery time and are not discarded if flow traffic stays within the boundary of </a:t>
            </a:r>
            <a:r>
              <a:rPr lang="en-IN" dirty="0" err="1"/>
              <a:t>Tspec</a:t>
            </a:r>
            <a:r>
              <a:rPr lang="en-IN" dirty="0"/>
              <a:t>. </a:t>
            </a:r>
          </a:p>
        </p:txBody>
      </p:sp>
    </p:spTree>
    <p:extLst>
      <p:ext uri="{BB962C8B-B14F-4D97-AF65-F5344CB8AC3E}">
        <p14:creationId xmlns:p14="http://schemas.microsoft.com/office/powerpoint/2010/main" val="2220735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9DF64-0674-6060-F812-2A7B8F22013F}"/>
              </a:ext>
            </a:extLst>
          </p:cNvPr>
          <p:cNvSpPr>
            <a:spLocks noGrp="1"/>
          </p:cNvSpPr>
          <p:nvPr>
            <p:ph idx="1"/>
          </p:nvPr>
        </p:nvSpPr>
        <p:spPr>
          <a:xfrm>
            <a:off x="838200" y="985652"/>
            <a:ext cx="10515600" cy="5266292"/>
          </a:xfrm>
        </p:spPr>
        <p:txBody>
          <a:bodyPr>
            <a:normAutofit/>
          </a:bodyPr>
          <a:lstStyle/>
          <a:p>
            <a:r>
              <a:rPr lang="en-IN" dirty="0"/>
              <a:t>We can say that guaranteed services are quantitative services, in which the amount of end-to-end delay and the data rate must be defined by the application.</a:t>
            </a:r>
          </a:p>
          <a:p>
            <a:pPr marL="0" indent="0">
              <a:buNone/>
            </a:pPr>
            <a:r>
              <a:rPr lang="en-IN" b="1" dirty="0"/>
              <a:t>Controlled-Load Service Class :</a:t>
            </a:r>
          </a:p>
          <a:p>
            <a:r>
              <a:rPr lang="en-IN" dirty="0"/>
              <a:t>This type of service is designed for applications that can accept some delays, but are sensitive to an overloaded network and to the danger of losing packets.</a:t>
            </a:r>
          </a:p>
          <a:p>
            <a:r>
              <a:rPr lang="en-IN" dirty="0"/>
              <a:t> Good examples of these types of applications are file transfer, e-mail, and Internet access.  </a:t>
            </a:r>
          </a:p>
          <a:p>
            <a:r>
              <a:rPr lang="en-IN" dirty="0"/>
              <a:t>The controlled load service is a qualitative type </a:t>
            </a:r>
            <a:r>
              <a:rPr lang="en-IN" dirty="0" err="1"/>
              <a:t>ofservice</a:t>
            </a:r>
            <a:r>
              <a:rPr lang="en-IN" dirty="0"/>
              <a:t> in that the application requests the possibility of low-loss or no-loss packets.</a:t>
            </a:r>
          </a:p>
        </p:txBody>
      </p:sp>
    </p:spTree>
    <p:extLst>
      <p:ext uri="{BB962C8B-B14F-4D97-AF65-F5344CB8AC3E}">
        <p14:creationId xmlns:p14="http://schemas.microsoft.com/office/powerpoint/2010/main" val="372669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9DF64-0674-6060-F812-2A7B8F22013F}"/>
              </a:ext>
            </a:extLst>
          </p:cNvPr>
          <p:cNvSpPr>
            <a:spLocks noGrp="1"/>
          </p:cNvSpPr>
          <p:nvPr>
            <p:ph idx="1"/>
          </p:nvPr>
        </p:nvSpPr>
        <p:spPr>
          <a:xfrm>
            <a:off x="838200" y="637953"/>
            <a:ext cx="10515600" cy="5539010"/>
          </a:xfrm>
        </p:spPr>
        <p:txBody>
          <a:bodyPr/>
          <a:lstStyle/>
          <a:p>
            <a:pPr marL="0" indent="0">
              <a:buNone/>
            </a:pPr>
            <a:r>
              <a:rPr lang="en-IN" b="1" dirty="0">
                <a:solidFill>
                  <a:srgbClr val="FF0000"/>
                </a:solidFill>
              </a:rPr>
              <a:t>6.Write about the definition and terms used in CRYPTOGRAPHY ?</a:t>
            </a:r>
          </a:p>
          <a:p>
            <a:r>
              <a:rPr lang="en-IN" dirty="0"/>
              <a:t>Cryptography, a word with Greek origins, means "secret writing.“</a:t>
            </a:r>
          </a:p>
          <a:p>
            <a:r>
              <a:rPr lang="en-IN" dirty="0"/>
              <a:t> The time Cryptography refers to the science and art of transforming messages to make them secure and immune to attacks. </a:t>
            </a:r>
          </a:p>
          <a:p>
            <a:r>
              <a:rPr lang="en-IN" dirty="0"/>
              <a:t>Figure below shows the components involved in cryptography.</a:t>
            </a:r>
          </a:p>
        </p:txBody>
      </p:sp>
      <p:pic>
        <p:nvPicPr>
          <p:cNvPr id="2" name="Content Placeholder 3">
            <a:extLst>
              <a:ext uri="{FF2B5EF4-FFF2-40B4-BE49-F238E27FC236}">
                <a16:creationId xmlns:a16="http://schemas.microsoft.com/office/drawing/2014/main" id="{3D3623E1-E0B9-C6E4-001C-D5C2FDA3B26F}"/>
              </a:ext>
            </a:extLst>
          </p:cNvPr>
          <p:cNvPicPr>
            <a:picLocks noChangeAspect="1"/>
          </p:cNvPicPr>
          <p:nvPr/>
        </p:nvPicPr>
        <p:blipFill>
          <a:blip r:embed="rId2"/>
          <a:stretch>
            <a:fillRect/>
          </a:stretch>
        </p:blipFill>
        <p:spPr>
          <a:xfrm>
            <a:off x="1541318" y="3449782"/>
            <a:ext cx="8839200" cy="2828925"/>
          </a:xfrm>
          <a:prstGeom prst="rect">
            <a:avLst/>
          </a:prstGeom>
        </p:spPr>
      </p:pic>
    </p:spTree>
    <p:extLst>
      <p:ext uri="{BB962C8B-B14F-4D97-AF65-F5344CB8AC3E}">
        <p14:creationId xmlns:p14="http://schemas.microsoft.com/office/powerpoint/2010/main" val="469118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9DF64-0674-6060-F812-2A7B8F22013F}"/>
              </a:ext>
            </a:extLst>
          </p:cNvPr>
          <p:cNvSpPr>
            <a:spLocks noGrp="1"/>
          </p:cNvSpPr>
          <p:nvPr>
            <p:ph idx="1"/>
          </p:nvPr>
        </p:nvSpPr>
        <p:spPr>
          <a:xfrm>
            <a:off x="987056" y="538152"/>
            <a:ext cx="10515600" cy="5543118"/>
          </a:xfrm>
        </p:spPr>
        <p:txBody>
          <a:bodyPr>
            <a:normAutofit fontScale="92500" lnSpcReduction="10000"/>
          </a:bodyPr>
          <a:lstStyle/>
          <a:p>
            <a:r>
              <a:rPr lang="en-IN" b="1" u="sng" dirty="0"/>
              <a:t>Plaintext and Ciphertext : </a:t>
            </a:r>
          </a:p>
          <a:p>
            <a:r>
              <a:rPr lang="en-IN" dirty="0"/>
              <a:t>The original message, before being transformed, is called plaintext. </a:t>
            </a:r>
          </a:p>
          <a:p>
            <a:r>
              <a:rPr lang="en-IN" dirty="0"/>
              <a:t>After the message is transformed, it is called ciphertext. </a:t>
            </a:r>
          </a:p>
          <a:p>
            <a:r>
              <a:rPr lang="en-IN" dirty="0"/>
              <a:t>An encryption algorithm transforms the plaintext into ciphertext; a decryption algorithm transforms the ciphertext back into plaintext. </a:t>
            </a:r>
          </a:p>
          <a:p>
            <a:r>
              <a:rPr lang="en-IN" dirty="0"/>
              <a:t>The sender uses an encryption algorithm, and the receiver uses a decryption algorithm.</a:t>
            </a:r>
          </a:p>
          <a:p>
            <a:pPr marL="0" indent="0">
              <a:buNone/>
            </a:pPr>
            <a:r>
              <a:rPr lang="en-IN" dirty="0"/>
              <a:t> </a:t>
            </a:r>
            <a:r>
              <a:rPr lang="en-IN" b="1" u="sng" dirty="0"/>
              <a:t>Cipher</a:t>
            </a:r>
            <a:r>
              <a:rPr lang="en-IN" dirty="0"/>
              <a:t> :The encryption and decryption algorithms are referred as  ciphers. </a:t>
            </a:r>
          </a:p>
          <a:p>
            <a:r>
              <a:rPr lang="en-IN" dirty="0"/>
              <a:t>The term cipher is also used to refer to different categories of algorithms in cryptography. </a:t>
            </a:r>
          </a:p>
          <a:p>
            <a:r>
              <a:rPr lang="en-IN" dirty="0"/>
              <a:t>This is not to say that every sender-receiver pair needs their very own unique cipher for a secure communication. On the contrary, one cipher can serve millions of communicating pairs.</a:t>
            </a:r>
          </a:p>
        </p:txBody>
      </p:sp>
    </p:spTree>
    <p:extLst>
      <p:ext uri="{BB962C8B-B14F-4D97-AF65-F5344CB8AC3E}">
        <p14:creationId xmlns:p14="http://schemas.microsoft.com/office/powerpoint/2010/main" val="1984713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9DF64-0674-6060-F812-2A7B8F22013F}"/>
              </a:ext>
            </a:extLst>
          </p:cNvPr>
          <p:cNvSpPr>
            <a:spLocks noGrp="1"/>
          </p:cNvSpPr>
          <p:nvPr>
            <p:ph idx="1"/>
          </p:nvPr>
        </p:nvSpPr>
        <p:spPr>
          <a:xfrm>
            <a:off x="838200" y="552893"/>
            <a:ext cx="10515600" cy="5624070"/>
          </a:xfrm>
        </p:spPr>
        <p:txBody>
          <a:bodyPr>
            <a:normAutofit/>
          </a:bodyPr>
          <a:lstStyle/>
          <a:p>
            <a:pPr marL="0" indent="0">
              <a:buNone/>
            </a:pPr>
            <a:r>
              <a:rPr lang="en-IN" b="1" u="sng" dirty="0"/>
              <a:t>Key :</a:t>
            </a:r>
            <a:r>
              <a:rPr lang="en-IN" dirty="0"/>
              <a:t> A key is a number (or a set of numbers) that the cipher, as an algorithm, operates on.</a:t>
            </a:r>
          </a:p>
          <a:p>
            <a:r>
              <a:rPr lang="en-IN" dirty="0"/>
              <a:t> To encrypt a message, we need an encryption algorithm, an encryption key, and the plaintext. These create the ciphertext.</a:t>
            </a:r>
          </a:p>
          <a:p>
            <a:r>
              <a:rPr lang="en-IN" dirty="0"/>
              <a:t> To decrypt a message, we need a decryption algorithm, a decryption key, and the ciphertext. These reveal the original plaintext. </a:t>
            </a:r>
          </a:p>
          <a:p>
            <a:endParaRPr lang="en-IN" dirty="0"/>
          </a:p>
          <a:p>
            <a:pPr marL="0" indent="0">
              <a:buNone/>
            </a:pPr>
            <a:r>
              <a:rPr lang="en-IN" dirty="0"/>
              <a:t>7. Write about different categories of Cryptography?</a:t>
            </a:r>
          </a:p>
          <a:p>
            <a:pPr marL="0" indent="0">
              <a:buNone/>
            </a:pPr>
            <a:r>
              <a:rPr lang="en-IN" dirty="0"/>
              <a:t>cryptography algorithms (ciphers)  are divided into two groups: </a:t>
            </a:r>
            <a:r>
              <a:rPr lang="en-IN" dirty="0" err="1"/>
              <a:t>symmetrickey</a:t>
            </a:r>
            <a:r>
              <a:rPr lang="en-IN" dirty="0"/>
              <a:t> (also called secret-key) cryptography algorithms and asymmetric (also called public-key) cryptography algorithms.</a:t>
            </a:r>
          </a:p>
          <a:p>
            <a:pPr marL="0" indent="0">
              <a:buNone/>
            </a:pPr>
            <a:r>
              <a:rPr lang="en-IN" dirty="0"/>
              <a:t> </a:t>
            </a:r>
          </a:p>
        </p:txBody>
      </p:sp>
    </p:spTree>
    <p:extLst>
      <p:ext uri="{BB962C8B-B14F-4D97-AF65-F5344CB8AC3E}">
        <p14:creationId xmlns:p14="http://schemas.microsoft.com/office/powerpoint/2010/main" val="232655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899FBC5-58D6-84D6-C779-693D5A00B8D2}"/>
              </a:ext>
            </a:extLst>
          </p:cNvPr>
          <p:cNvPicPr>
            <a:picLocks noGrp="1" noChangeAspect="1"/>
          </p:cNvPicPr>
          <p:nvPr>
            <p:ph idx="1"/>
          </p:nvPr>
        </p:nvPicPr>
        <p:blipFill>
          <a:blip r:embed="rId2"/>
          <a:stretch>
            <a:fillRect/>
          </a:stretch>
        </p:blipFill>
        <p:spPr>
          <a:xfrm>
            <a:off x="1587511" y="1127125"/>
            <a:ext cx="9016977" cy="5049838"/>
          </a:xfrm>
        </p:spPr>
      </p:pic>
    </p:spTree>
    <p:extLst>
      <p:ext uri="{BB962C8B-B14F-4D97-AF65-F5344CB8AC3E}">
        <p14:creationId xmlns:p14="http://schemas.microsoft.com/office/powerpoint/2010/main" val="3816411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E9773B6-DB8A-2D93-4077-BE14503BFE1C}"/>
              </a:ext>
            </a:extLst>
          </p:cNvPr>
          <p:cNvPicPr>
            <a:picLocks noGrp="1" noChangeAspect="1"/>
          </p:cNvPicPr>
          <p:nvPr>
            <p:ph idx="1"/>
          </p:nvPr>
        </p:nvPicPr>
        <p:blipFill>
          <a:blip r:embed="rId2"/>
          <a:stretch>
            <a:fillRect/>
          </a:stretch>
        </p:blipFill>
        <p:spPr>
          <a:xfrm>
            <a:off x="1498526" y="1700009"/>
            <a:ext cx="8705850" cy="3028950"/>
          </a:xfrm>
        </p:spPr>
      </p:pic>
    </p:spTree>
    <p:extLst>
      <p:ext uri="{BB962C8B-B14F-4D97-AF65-F5344CB8AC3E}">
        <p14:creationId xmlns:p14="http://schemas.microsoft.com/office/powerpoint/2010/main" val="302465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EA146-0211-AECB-D043-95D189E9B5AA}"/>
              </a:ext>
            </a:extLst>
          </p:cNvPr>
          <p:cNvSpPr>
            <a:spLocks noGrp="1"/>
          </p:cNvSpPr>
          <p:nvPr>
            <p:ph idx="1"/>
          </p:nvPr>
        </p:nvSpPr>
        <p:spPr>
          <a:xfrm>
            <a:off x="838200" y="584791"/>
            <a:ext cx="10515600" cy="5592172"/>
          </a:xfrm>
        </p:spPr>
        <p:txBody>
          <a:bodyPr/>
          <a:lstStyle/>
          <a:p>
            <a:pPr marL="0" indent="0">
              <a:buNone/>
            </a:pPr>
            <a:r>
              <a:rPr lang="en-IN" b="1" u="sng" dirty="0" err="1"/>
              <a:t>Symmetric·Key</a:t>
            </a:r>
            <a:r>
              <a:rPr lang="en-IN" b="1" u="sng" dirty="0"/>
              <a:t> Cryptography : </a:t>
            </a:r>
            <a:r>
              <a:rPr lang="en-IN" dirty="0"/>
              <a:t>In symmetric-key cryptography, the same key is used by both parties. </a:t>
            </a:r>
          </a:p>
          <a:p>
            <a:r>
              <a:rPr lang="en-IN" dirty="0"/>
              <a:t>The sender uses this key and an encryption algorithm to encrypt data; the receiver uses the same key and the corresponding decryption algorithm to decrypt the data.</a:t>
            </a:r>
          </a:p>
        </p:txBody>
      </p:sp>
      <p:pic>
        <p:nvPicPr>
          <p:cNvPr id="4" name="Picture 3">
            <a:extLst>
              <a:ext uri="{FF2B5EF4-FFF2-40B4-BE49-F238E27FC236}">
                <a16:creationId xmlns:a16="http://schemas.microsoft.com/office/drawing/2014/main" id="{4DFDB8EB-570E-6BCD-2A80-FE1DAF2AD36F}"/>
              </a:ext>
            </a:extLst>
          </p:cNvPr>
          <p:cNvPicPr>
            <a:picLocks noChangeAspect="1"/>
          </p:cNvPicPr>
          <p:nvPr/>
        </p:nvPicPr>
        <p:blipFill>
          <a:blip r:embed="rId2"/>
          <a:stretch>
            <a:fillRect/>
          </a:stretch>
        </p:blipFill>
        <p:spPr>
          <a:xfrm>
            <a:off x="1379242" y="2621922"/>
            <a:ext cx="8391525" cy="3906469"/>
          </a:xfrm>
          <a:prstGeom prst="rect">
            <a:avLst/>
          </a:prstGeom>
        </p:spPr>
      </p:pic>
    </p:spTree>
    <p:extLst>
      <p:ext uri="{BB962C8B-B14F-4D97-AF65-F5344CB8AC3E}">
        <p14:creationId xmlns:p14="http://schemas.microsoft.com/office/powerpoint/2010/main" val="1864570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EA146-0211-AECB-D043-95D189E9B5AA}"/>
              </a:ext>
            </a:extLst>
          </p:cNvPr>
          <p:cNvSpPr>
            <a:spLocks noGrp="1"/>
          </p:cNvSpPr>
          <p:nvPr>
            <p:ph idx="1"/>
          </p:nvPr>
        </p:nvSpPr>
        <p:spPr>
          <a:xfrm>
            <a:off x="838200" y="776177"/>
            <a:ext cx="10515600" cy="5400786"/>
          </a:xfrm>
        </p:spPr>
        <p:txBody>
          <a:bodyPr/>
          <a:lstStyle/>
          <a:p>
            <a:pPr marL="0" indent="0">
              <a:buNone/>
            </a:pPr>
            <a:r>
              <a:rPr lang="en-IN" b="1" u="sng" dirty="0"/>
              <a:t>Asymmetric-Key Cryptography  : </a:t>
            </a:r>
          </a:p>
          <a:p>
            <a:r>
              <a:rPr lang="en-IN" dirty="0"/>
              <a:t>In asymmetric or public-key cryptography, there are two keys: a private key and a public key. </a:t>
            </a:r>
          </a:p>
          <a:p>
            <a:r>
              <a:rPr lang="en-IN" dirty="0"/>
              <a:t>The private key is kept by the receiver. </a:t>
            </a:r>
          </a:p>
          <a:p>
            <a:r>
              <a:rPr lang="en-IN" dirty="0"/>
              <a:t>The public key is announced to the public. </a:t>
            </a:r>
          </a:p>
          <a:p>
            <a:r>
              <a:rPr lang="en-IN" dirty="0"/>
              <a:t>In Figure 30.4, imagine Alice wants to send a message to Bob.</a:t>
            </a:r>
          </a:p>
          <a:p>
            <a:r>
              <a:rPr lang="en-IN" dirty="0"/>
              <a:t> Alice uses the public key to encrypt the message.</a:t>
            </a:r>
          </a:p>
          <a:p>
            <a:r>
              <a:rPr lang="en-IN" dirty="0"/>
              <a:t> When the message is received by Bob, the private key is used to decrypt the message.</a:t>
            </a:r>
          </a:p>
        </p:txBody>
      </p:sp>
    </p:spTree>
    <p:extLst>
      <p:ext uri="{BB962C8B-B14F-4D97-AF65-F5344CB8AC3E}">
        <p14:creationId xmlns:p14="http://schemas.microsoft.com/office/powerpoint/2010/main" val="206502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84EFB39-3DD7-5602-6B0D-165AC9AC299F}"/>
              </a:ext>
            </a:extLst>
          </p:cNvPr>
          <p:cNvPicPr>
            <a:picLocks noGrp="1" noChangeAspect="1"/>
          </p:cNvPicPr>
          <p:nvPr>
            <p:ph idx="1"/>
          </p:nvPr>
        </p:nvPicPr>
        <p:blipFill>
          <a:blip r:embed="rId2"/>
          <a:stretch>
            <a:fillRect/>
          </a:stretch>
        </p:blipFill>
        <p:spPr>
          <a:xfrm>
            <a:off x="1695450" y="893136"/>
            <a:ext cx="8801100" cy="5065546"/>
          </a:xfrm>
        </p:spPr>
      </p:pic>
    </p:spTree>
    <p:extLst>
      <p:ext uri="{BB962C8B-B14F-4D97-AF65-F5344CB8AC3E}">
        <p14:creationId xmlns:p14="http://schemas.microsoft.com/office/powerpoint/2010/main" val="2219889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5325D-884F-545F-57A4-5ABDBF8D898D}"/>
              </a:ext>
            </a:extLst>
          </p:cNvPr>
          <p:cNvSpPr>
            <a:spLocks noGrp="1"/>
          </p:cNvSpPr>
          <p:nvPr>
            <p:ph idx="1"/>
          </p:nvPr>
        </p:nvSpPr>
        <p:spPr>
          <a:xfrm>
            <a:off x="838200" y="871870"/>
            <a:ext cx="10515600" cy="5305093"/>
          </a:xfrm>
        </p:spPr>
        <p:txBody>
          <a:bodyPr/>
          <a:lstStyle/>
          <a:p>
            <a:pPr marL="0" indent="0">
              <a:buNone/>
            </a:pPr>
            <a:r>
              <a:rPr lang="en-IN" dirty="0"/>
              <a:t>8. What are the different keys used in Cryptography?</a:t>
            </a:r>
          </a:p>
          <a:p>
            <a:r>
              <a:rPr lang="en-IN" dirty="0"/>
              <a:t>Three types of keys are used in cryptography: the secret key, the public key, and the private key. </a:t>
            </a:r>
          </a:p>
          <a:p>
            <a:r>
              <a:rPr lang="en-IN" dirty="0"/>
              <a:t>The first, the secret key, is the shared key used in symmetric-key cryptography. </a:t>
            </a:r>
          </a:p>
          <a:p>
            <a:r>
              <a:rPr lang="en-IN" dirty="0"/>
              <a:t>The second and the third are the public and private keys used in asymmetric-key cryptography. </a:t>
            </a:r>
          </a:p>
        </p:txBody>
      </p:sp>
      <p:pic>
        <p:nvPicPr>
          <p:cNvPr id="5" name="Picture 4">
            <a:extLst>
              <a:ext uri="{FF2B5EF4-FFF2-40B4-BE49-F238E27FC236}">
                <a16:creationId xmlns:a16="http://schemas.microsoft.com/office/drawing/2014/main" id="{D2A0D6A6-38F6-7AFE-88C1-5B5773E15A9A}"/>
              </a:ext>
            </a:extLst>
          </p:cNvPr>
          <p:cNvPicPr>
            <a:picLocks noChangeAspect="1"/>
          </p:cNvPicPr>
          <p:nvPr/>
        </p:nvPicPr>
        <p:blipFill>
          <a:blip r:embed="rId2"/>
          <a:stretch>
            <a:fillRect/>
          </a:stretch>
        </p:blipFill>
        <p:spPr>
          <a:xfrm>
            <a:off x="2538745" y="4323133"/>
            <a:ext cx="6115050" cy="2162175"/>
          </a:xfrm>
          <a:prstGeom prst="rect">
            <a:avLst/>
          </a:prstGeom>
        </p:spPr>
      </p:pic>
    </p:spTree>
    <p:extLst>
      <p:ext uri="{BB962C8B-B14F-4D97-AF65-F5344CB8AC3E}">
        <p14:creationId xmlns:p14="http://schemas.microsoft.com/office/powerpoint/2010/main" val="591224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43096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9DF64-0674-6060-F812-2A7B8F22013F}"/>
              </a:ext>
            </a:extLst>
          </p:cNvPr>
          <p:cNvSpPr>
            <a:spLocks noGrp="1"/>
          </p:cNvSpPr>
          <p:nvPr>
            <p:ph idx="1"/>
          </p:nvPr>
        </p:nvSpPr>
        <p:spPr>
          <a:xfrm>
            <a:off x="838200" y="574158"/>
            <a:ext cx="10515600" cy="5602805"/>
          </a:xfrm>
        </p:spPr>
        <p:txBody>
          <a:bodyPr/>
          <a:lstStyle/>
          <a:p>
            <a:pPr marL="0" indent="0">
              <a:buNone/>
            </a:pPr>
            <a:r>
              <a:rPr lang="en-IN" dirty="0"/>
              <a:t>9.Write a note on SECURITY SERVICES?</a:t>
            </a:r>
          </a:p>
          <a:p>
            <a:r>
              <a:rPr lang="en-IN" dirty="0"/>
              <a:t> Network security can provide one of the five services as shown in the Figure . Four of these services are related to the message exchanged using the network: message confidentiality, integrity, authentication, and nonrepudiation. The fifth service provides entity authentication or identification.</a:t>
            </a:r>
          </a:p>
        </p:txBody>
      </p:sp>
      <p:pic>
        <p:nvPicPr>
          <p:cNvPr id="2" name="Content Placeholder 3">
            <a:extLst>
              <a:ext uri="{FF2B5EF4-FFF2-40B4-BE49-F238E27FC236}">
                <a16:creationId xmlns:a16="http://schemas.microsoft.com/office/drawing/2014/main" id="{3F448448-95C7-8D1C-34E8-8FB0D73A5463}"/>
              </a:ext>
            </a:extLst>
          </p:cNvPr>
          <p:cNvPicPr>
            <a:picLocks noChangeAspect="1"/>
          </p:cNvPicPr>
          <p:nvPr/>
        </p:nvPicPr>
        <p:blipFill>
          <a:blip r:embed="rId2"/>
          <a:stretch>
            <a:fillRect/>
          </a:stretch>
        </p:blipFill>
        <p:spPr>
          <a:xfrm>
            <a:off x="1609614" y="3009014"/>
            <a:ext cx="8696325" cy="3636336"/>
          </a:xfrm>
          <a:prstGeom prst="rect">
            <a:avLst/>
          </a:prstGeom>
        </p:spPr>
      </p:pic>
    </p:spTree>
    <p:extLst>
      <p:ext uri="{BB962C8B-B14F-4D97-AF65-F5344CB8AC3E}">
        <p14:creationId xmlns:p14="http://schemas.microsoft.com/office/powerpoint/2010/main" val="3043953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E1AA14-F87C-11D1-2E5D-0F30345E4CE5}"/>
              </a:ext>
            </a:extLst>
          </p:cNvPr>
          <p:cNvPicPr>
            <a:picLocks noGrp="1" noChangeAspect="1"/>
          </p:cNvPicPr>
          <p:nvPr>
            <p:ph idx="1"/>
          </p:nvPr>
        </p:nvPicPr>
        <p:blipFill>
          <a:blip r:embed="rId2"/>
          <a:stretch>
            <a:fillRect/>
          </a:stretch>
        </p:blipFill>
        <p:spPr>
          <a:xfrm>
            <a:off x="839972" y="828675"/>
            <a:ext cx="10302949" cy="5348288"/>
          </a:xfrm>
        </p:spPr>
      </p:pic>
    </p:spTree>
    <p:extLst>
      <p:ext uri="{BB962C8B-B14F-4D97-AF65-F5344CB8AC3E}">
        <p14:creationId xmlns:p14="http://schemas.microsoft.com/office/powerpoint/2010/main" val="1835483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2BCACD-11B3-17FC-D832-272AEA830576}"/>
              </a:ext>
            </a:extLst>
          </p:cNvPr>
          <p:cNvPicPr>
            <a:picLocks noGrp="1" noChangeAspect="1"/>
          </p:cNvPicPr>
          <p:nvPr>
            <p:ph idx="1"/>
          </p:nvPr>
        </p:nvPicPr>
        <p:blipFill>
          <a:blip r:embed="rId2"/>
          <a:stretch>
            <a:fillRect/>
          </a:stretch>
        </p:blipFill>
        <p:spPr>
          <a:xfrm>
            <a:off x="1531088" y="871871"/>
            <a:ext cx="8789249" cy="4551824"/>
          </a:xfrm>
        </p:spPr>
      </p:pic>
    </p:spTree>
    <p:extLst>
      <p:ext uri="{BB962C8B-B14F-4D97-AF65-F5344CB8AC3E}">
        <p14:creationId xmlns:p14="http://schemas.microsoft.com/office/powerpoint/2010/main" val="2115962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574158"/>
            <a:ext cx="10515600" cy="5602805"/>
          </a:xfrm>
        </p:spPr>
        <p:txBody>
          <a:bodyPr>
            <a:normAutofit fontScale="92500" lnSpcReduction="10000"/>
          </a:bodyPr>
          <a:lstStyle/>
          <a:p>
            <a:pPr marL="0" indent="0">
              <a:buNone/>
            </a:pPr>
            <a:r>
              <a:rPr lang="en-IN" dirty="0">
                <a:solidFill>
                  <a:srgbClr val="FF0000"/>
                </a:solidFill>
              </a:rPr>
              <a:t>10.Write a note on privacy or </a:t>
            </a:r>
            <a:r>
              <a:rPr lang="en-IN" dirty="0" err="1">
                <a:solidFill>
                  <a:srgbClr val="FF0000"/>
                </a:solidFill>
              </a:rPr>
              <a:t>confidentialily</a:t>
            </a:r>
            <a:r>
              <a:rPr lang="en-IN" dirty="0">
                <a:solidFill>
                  <a:srgbClr val="FF0000"/>
                </a:solidFill>
              </a:rPr>
              <a:t> in </a:t>
            </a:r>
            <a:r>
              <a:rPr lang="en-IN" dirty="0" err="1">
                <a:solidFill>
                  <a:srgbClr val="FF0000"/>
                </a:solidFill>
              </a:rPr>
              <a:t>cryprography</a:t>
            </a:r>
            <a:r>
              <a:rPr lang="en-IN" dirty="0">
                <a:solidFill>
                  <a:srgbClr val="FF0000"/>
                </a:solidFill>
              </a:rPr>
              <a:t>?</a:t>
            </a:r>
          </a:p>
          <a:p>
            <a:pPr marL="0" indent="0">
              <a:buNone/>
            </a:pPr>
            <a:r>
              <a:rPr lang="en-IN" dirty="0">
                <a:solidFill>
                  <a:srgbClr val="FF0000"/>
                </a:solidFill>
              </a:rPr>
              <a:t>Or write about different encryption methods?</a:t>
            </a:r>
          </a:p>
          <a:p>
            <a:r>
              <a:rPr lang="en-IN" b="0" i="0" dirty="0">
                <a:solidFill>
                  <a:srgbClr val="333333"/>
                </a:solidFill>
                <a:effectLst/>
                <a:latin typeface="inter-regular"/>
              </a:rPr>
              <a:t>The concept of how to achieve privacy has not been changed for thousands of years: the message cannot be encrypted. </a:t>
            </a:r>
          </a:p>
          <a:p>
            <a:r>
              <a:rPr lang="en-IN" b="0" i="0" dirty="0">
                <a:solidFill>
                  <a:srgbClr val="333333"/>
                </a:solidFill>
                <a:effectLst/>
                <a:latin typeface="inter-regular"/>
              </a:rPr>
              <a:t>The message must be rendered as opaque to all the unauthorized parties. </a:t>
            </a:r>
          </a:p>
          <a:p>
            <a:r>
              <a:rPr lang="en-IN" b="0" i="0" dirty="0">
                <a:solidFill>
                  <a:srgbClr val="333333"/>
                </a:solidFill>
                <a:effectLst/>
                <a:latin typeface="inter-regular"/>
              </a:rPr>
              <a:t>A good encryption/decryption technique is used to achieve privacy to some extent. </a:t>
            </a:r>
          </a:p>
          <a:p>
            <a:r>
              <a:rPr lang="en-IN" b="0" i="0" dirty="0">
                <a:solidFill>
                  <a:srgbClr val="333333"/>
                </a:solidFill>
                <a:effectLst/>
                <a:latin typeface="inter-regular"/>
              </a:rPr>
              <a:t>This technique ensures that the eavesdropper cannot understand the contents of the message.</a:t>
            </a:r>
          </a:p>
          <a:p>
            <a:pPr algn="just"/>
            <a:r>
              <a:rPr lang="en-IN" b="0" i="0" dirty="0">
                <a:solidFill>
                  <a:srgbClr val="610B38"/>
                </a:solidFill>
                <a:effectLst/>
                <a:latin typeface="erdana"/>
              </a:rPr>
              <a:t>Encryption/Decryption</a:t>
            </a:r>
          </a:p>
          <a:p>
            <a:pPr algn="just"/>
            <a:r>
              <a:rPr lang="en-IN" b="1" i="0" dirty="0">
                <a:solidFill>
                  <a:srgbClr val="333333"/>
                </a:solidFill>
                <a:effectLst/>
                <a:latin typeface="inter-bold"/>
              </a:rPr>
              <a:t>Encryption:</a:t>
            </a:r>
            <a:r>
              <a:rPr lang="en-IN" b="0" i="0" dirty="0">
                <a:solidFill>
                  <a:srgbClr val="333333"/>
                </a:solidFill>
                <a:effectLst/>
                <a:latin typeface="inter-regular"/>
              </a:rPr>
              <a:t> Encryption means that the sender converts the original information into another form and sends the unintelligible message over the network.</a:t>
            </a:r>
          </a:p>
          <a:p>
            <a:endParaRPr lang="en-IN" dirty="0"/>
          </a:p>
        </p:txBody>
      </p:sp>
    </p:spTree>
    <p:extLst>
      <p:ext uri="{BB962C8B-B14F-4D97-AF65-F5344CB8AC3E}">
        <p14:creationId xmlns:p14="http://schemas.microsoft.com/office/powerpoint/2010/main" val="18311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8B23E07-205C-0F79-D26C-349843894124}"/>
              </a:ext>
            </a:extLst>
          </p:cNvPr>
          <p:cNvPicPr>
            <a:picLocks noGrp="1" noChangeAspect="1"/>
          </p:cNvPicPr>
          <p:nvPr>
            <p:ph idx="1"/>
          </p:nvPr>
        </p:nvPicPr>
        <p:blipFill>
          <a:blip r:embed="rId2"/>
          <a:stretch>
            <a:fillRect/>
          </a:stretch>
        </p:blipFill>
        <p:spPr>
          <a:xfrm>
            <a:off x="838200" y="698020"/>
            <a:ext cx="10515600" cy="4919036"/>
          </a:xfrm>
        </p:spPr>
      </p:pic>
    </p:spTree>
    <p:extLst>
      <p:ext uri="{BB962C8B-B14F-4D97-AF65-F5344CB8AC3E}">
        <p14:creationId xmlns:p14="http://schemas.microsoft.com/office/powerpoint/2010/main" val="4009607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839972"/>
            <a:ext cx="10515600" cy="5336991"/>
          </a:xfrm>
        </p:spPr>
        <p:txBody>
          <a:bodyPr/>
          <a:lstStyle/>
          <a:p>
            <a:pPr algn="just"/>
            <a:r>
              <a:rPr lang="en-IN" b="1" i="0" dirty="0">
                <a:solidFill>
                  <a:srgbClr val="333333"/>
                </a:solidFill>
                <a:effectLst/>
                <a:latin typeface="inter-bold"/>
              </a:rPr>
              <a:t>Decryption:</a:t>
            </a:r>
            <a:r>
              <a:rPr lang="en-IN" b="0" i="0" dirty="0">
                <a:solidFill>
                  <a:srgbClr val="333333"/>
                </a:solidFill>
                <a:effectLst/>
                <a:latin typeface="inter-regular"/>
              </a:rPr>
              <a:t> Decryption reverses the Encryption process in order to transform the message back to the original form.</a:t>
            </a:r>
          </a:p>
          <a:p>
            <a:pPr algn="just"/>
            <a:r>
              <a:rPr lang="en-IN" b="0" i="0" dirty="0">
                <a:solidFill>
                  <a:srgbClr val="333333"/>
                </a:solidFill>
                <a:effectLst/>
                <a:latin typeface="inter-regular"/>
              </a:rPr>
              <a:t>The data which is to be encrypted at the sender site is known as plaintext, and the encrypted data is known as ciphertext. The data is decrypted at the receiver site.</a:t>
            </a:r>
          </a:p>
          <a:p>
            <a:pPr algn="just"/>
            <a:r>
              <a:rPr lang="en-IN" b="1" i="0" dirty="0">
                <a:solidFill>
                  <a:srgbClr val="333333"/>
                </a:solidFill>
                <a:effectLst/>
                <a:latin typeface="inter-bold"/>
              </a:rPr>
              <a:t>There are two types of Encryption/Decryption techniques:</a:t>
            </a:r>
            <a:endParaRPr lang="en-IN" b="0" i="0" dirty="0">
              <a:solidFill>
                <a:srgbClr val="333333"/>
              </a:solidFill>
              <a:effectLst/>
              <a:latin typeface="inter-regular"/>
            </a:endParaRPr>
          </a:p>
          <a:p>
            <a:pPr algn="just">
              <a:buFont typeface="Arial" panose="020B0604020202020204" pitchFamily="34" charset="0"/>
              <a:buChar char="•"/>
            </a:pPr>
            <a:r>
              <a:rPr lang="en-IN" b="0" i="0" dirty="0">
                <a:solidFill>
                  <a:srgbClr val="000000"/>
                </a:solidFill>
                <a:effectLst/>
                <a:latin typeface="inter-regular"/>
              </a:rPr>
              <a:t>Privacy with secret key Encryption/Decryption</a:t>
            </a:r>
          </a:p>
          <a:p>
            <a:pPr algn="just">
              <a:buFont typeface="Arial" panose="020B0604020202020204" pitchFamily="34" charset="0"/>
              <a:buChar char="•"/>
            </a:pPr>
            <a:r>
              <a:rPr lang="en-IN" b="0" i="0" dirty="0">
                <a:solidFill>
                  <a:srgbClr val="000000"/>
                </a:solidFill>
                <a:effectLst/>
                <a:latin typeface="inter-regular"/>
              </a:rPr>
              <a:t>Privacy with public key Encryption/Decryption</a:t>
            </a:r>
          </a:p>
          <a:p>
            <a:pPr algn="just"/>
            <a:endParaRPr lang="en-IN"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26215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82C942C-DFD8-BB05-C31E-C2D50D7CC238}"/>
              </a:ext>
            </a:extLst>
          </p:cNvPr>
          <p:cNvPicPr>
            <a:picLocks noGrp="1" noChangeAspect="1"/>
          </p:cNvPicPr>
          <p:nvPr>
            <p:ph idx="1"/>
          </p:nvPr>
        </p:nvPicPr>
        <p:blipFill>
          <a:blip r:embed="rId2"/>
          <a:stretch>
            <a:fillRect/>
          </a:stretch>
        </p:blipFill>
        <p:spPr>
          <a:xfrm>
            <a:off x="1584252" y="978195"/>
            <a:ext cx="9388548" cy="5198768"/>
          </a:xfrm>
        </p:spPr>
      </p:pic>
    </p:spTree>
    <p:extLst>
      <p:ext uri="{BB962C8B-B14F-4D97-AF65-F5344CB8AC3E}">
        <p14:creationId xmlns:p14="http://schemas.microsoft.com/office/powerpoint/2010/main" val="4049557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680484"/>
            <a:ext cx="10515600" cy="5496479"/>
          </a:xfrm>
        </p:spPr>
        <p:txBody>
          <a:bodyPr>
            <a:normAutofit fontScale="85000" lnSpcReduction="10000"/>
          </a:bodyPr>
          <a:lstStyle/>
          <a:p>
            <a:pPr algn="just">
              <a:buFont typeface="Arial" panose="020B0604020202020204" pitchFamily="34" charset="0"/>
              <a:buChar char="•"/>
            </a:pPr>
            <a:r>
              <a:rPr lang="en-IN" b="0" i="0" dirty="0">
                <a:solidFill>
                  <a:srgbClr val="000000"/>
                </a:solidFill>
                <a:effectLst/>
                <a:latin typeface="inter-regular"/>
              </a:rPr>
              <a:t>In Secret Key Encryption/Decryption technique, the same key is used by both the parties, i.e., the sender and receiver.</a:t>
            </a:r>
          </a:p>
          <a:p>
            <a:pPr algn="just">
              <a:buFont typeface="Arial" panose="020B0604020202020204" pitchFamily="34" charset="0"/>
              <a:buChar char="•"/>
            </a:pPr>
            <a:r>
              <a:rPr lang="en-IN" b="0" i="0" dirty="0">
                <a:solidFill>
                  <a:srgbClr val="000000"/>
                </a:solidFill>
                <a:effectLst/>
                <a:latin typeface="inter-regular"/>
              </a:rPr>
              <a:t>The sender uses the secret key and encryption algorithm to encrypt the data; the receiver uses this key and decryption algorithm to decrypt the data.</a:t>
            </a:r>
          </a:p>
          <a:p>
            <a:pPr algn="just">
              <a:buFont typeface="Arial" panose="020B0604020202020204" pitchFamily="34" charset="0"/>
              <a:buChar char="•"/>
            </a:pPr>
            <a:r>
              <a:rPr lang="en-IN" b="0" i="0" dirty="0">
                <a:solidFill>
                  <a:srgbClr val="000000"/>
                </a:solidFill>
                <a:effectLst/>
                <a:latin typeface="inter-regular"/>
              </a:rPr>
              <a:t>In Secret Key Encryption/Decryption technique, the algorithm used for encryption is the inverse of the algorithm used for decryption. It means that if the encryption algorithm uses a combination of addition and multiplication, then the decryption algorithm uses a combination of subtraction and division.</a:t>
            </a:r>
          </a:p>
          <a:p>
            <a:pPr algn="just">
              <a:buFont typeface="Arial" panose="020B0604020202020204" pitchFamily="34" charset="0"/>
              <a:buChar char="•"/>
            </a:pPr>
            <a:r>
              <a:rPr lang="en-IN" b="0" i="0" dirty="0">
                <a:solidFill>
                  <a:srgbClr val="000000"/>
                </a:solidFill>
                <a:effectLst/>
                <a:latin typeface="inter-regular"/>
              </a:rPr>
              <a:t>The secret key encryption algorithm is also known as symmetric encryption algorithm because the same secret key is used in bidirectional communication.</a:t>
            </a:r>
          </a:p>
          <a:p>
            <a:pPr algn="just">
              <a:buFont typeface="Arial" panose="020B0604020202020204" pitchFamily="34" charset="0"/>
              <a:buChar char="•"/>
            </a:pPr>
            <a:r>
              <a:rPr lang="en-IN" b="0" i="0" dirty="0">
                <a:solidFill>
                  <a:srgbClr val="000000"/>
                </a:solidFill>
                <a:effectLst/>
                <a:latin typeface="inter-regular"/>
              </a:rPr>
              <a:t>In secret key encryption/decryption algorithm, the secret code is used by the computer to encrypt the information before it is sent over the network to another computer.</a:t>
            </a:r>
          </a:p>
          <a:p>
            <a:pPr algn="just">
              <a:buFont typeface="Arial" panose="020B0604020202020204" pitchFamily="34" charset="0"/>
              <a:buChar char="•"/>
            </a:pPr>
            <a:r>
              <a:rPr lang="en-IN" b="0" i="0" dirty="0">
                <a:solidFill>
                  <a:srgbClr val="000000"/>
                </a:solidFill>
                <a:effectLst/>
                <a:latin typeface="inter-regular"/>
              </a:rPr>
              <a:t>The secret key requires that we should know which computers are talking to each other so that we can install the key on each computer.</a:t>
            </a:r>
          </a:p>
          <a:p>
            <a:endParaRPr lang="en-IN" dirty="0"/>
          </a:p>
        </p:txBody>
      </p:sp>
    </p:spTree>
    <p:extLst>
      <p:ext uri="{BB962C8B-B14F-4D97-AF65-F5344CB8AC3E}">
        <p14:creationId xmlns:p14="http://schemas.microsoft.com/office/powerpoint/2010/main" val="29311751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563526"/>
            <a:ext cx="10515600" cy="5655967"/>
          </a:xfrm>
        </p:spPr>
        <p:txBody>
          <a:bodyPr>
            <a:normAutofit fontScale="77500" lnSpcReduction="20000"/>
          </a:bodyPr>
          <a:lstStyle/>
          <a:p>
            <a:pPr algn="just"/>
            <a:r>
              <a:rPr lang="en-IN" b="0" i="0" dirty="0">
                <a:solidFill>
                  <a:srgbClr val="610B4B"/>
                </a:solidFill>
                <a:effectLst/>
                <a:latin typeface="erdana"/>
              </a:rPr>
              <a:t>Data Encryption Standard (DES)</a:t>
            </a:r>
          </a:p>
          <a:p>
            <a:pPr algn="just">
              <a:buFont typeface="Arial" panose="020B0604020202020204" pitchFamily="34" charset="0"/>
              <a:buChar char="•"/>
            </a:pPr>
            <a:r>
              <a:rPr lang="en-IN" b="0" i="0" dirty="0">
                <a:solidFill>
                  <a:srgbClr val="000000"/>
                </a:solidFill>
                <a:effectLst/>
                <a:latin typeface="inter-regular"/>
              </a:rPr>
              <a:t>The Data Encryption Standard (DES) was designed by IBM and adopted by the U.S. government as the standard encryption method for nonmilitary and </a:t>
            </a:r>
            <a:r>
              <a:rPr lang="en-IN" b="0" i="0" dirty="0" err="1">
                <a:solidFill>
                  <a:srgbClr val="000000"/>
                </a:solidFill>
                <a:effectLst/>
                <a:latin typeface="inter-regular"/>
              </a:rPr>
              <a:t>nonclassified</a:t>
            </a:r>
            <a:r>
              <a:rPr lang="en-IN" b="0" i="0" dirty="0">
                <a:solidFill>
                  <a:srgbClr val="000000"/>
                </a:solidFill>
                <a:effectLst/>
                <a:latin typeface="inter-regular"/>
              </a:rPr>
              <a:t> use.</a:t>
            </a:r>
          </a:p>
          <a:p>
            <a:pPr algn="just">
              <a:buFont typeface="Arial" panose="020B0604020202020204" pitchFamily="34" charset="0"/>
              <a:buChar char="•"/>
            </a:pPr>
            <a:r>
              <a:rPr lang="en-IN" b="0" i="0" dirty="0">
                <a:solidFill>
                  <a:srgbClr val="000000"/>
                </a:solidFill>
                <a:effectLst/>
                <a:latin typeface="inter-regular"/>
              </a:rPr>
              <a:t>The Data Encryption Standard is a standard used for encryption, and it is a form of Secret </a:t>
            </a:r>
            <a:r>
              <a:rPr lang="en-IN" b="1" i="0" dirty="0">
                <a:solidFill>
                  <a:srgbClr val="000000"/>
                </a:solidFill>
                <a:effectLst/>
                <a:latin typeface="inter-bold"/>
              </a:rPr>
              <a:t>Key Cryptography</a:t>
            </a:r>
            <a:r>
              <a:rPr lang="en-IN" b="0" i="0" dirty="0">
                <a:solidFill>
                  <a:srgbClr val="000000"/>
                </a:solidFill>
                <a:effectLst/>
                <a:latin typeface="inter-regular"/>
              </a:rPr>
              <a:t>.</a:t>
            </a:r>
          </a:p>
          <a:p>
            <a:pPr algn="just"/>
            <a:r>
              <a:rPr lang="en-IN" b="0" i="0" dirty="0">
                <a:solidFill>
                  <a:srgbClr val="610B4B"/>
                </a:solidFill>
                <a:effectLst/>
                <a:latin typeface="erdana"/>
              </a:rPr>
              <a:t>Advantage</a:t>
            </a:r>
          </a:p>
          <a:p>
            <a:pPr algn="just"/>
            <a:r>
              <a:rPr lang="en-IN" b="1" i="0" dirty="0">
                <a:solidFill>
                  <a:srgbClr val="333333"/>
                </a:solidFill>
                <a:effectLst/>
                <a:latin typeface="inter-bold"/>
              </a:rPr>
              <a:t>Efficient:</a:t>
            </a:r>
            <a:r>
              <a:rPr lang="en-IN" b="0" i="0" dirty="0">
                <a:solidFill>
                  <a:srgbClr val="333333"/>
                </a:solidFill>
                <a:effectLst/>
                <a:latin typeface="inter-regular"/>
              </a:rPr>
              <a:t> The secret key algorithms are more efficient as it takes less time to encrypt the message than to encrypt the message by using a public key encryption algorithm. The reason for this is that the size of the key is small. Due to this reason, Secret Key Algorithms are mainly used for encryption and decryption.</a:t>
            </a:r>
          </a:p>
          <a:p>
            <a:pPr algn="just"/>
            <a:r>
              <a:rPr lang="en-IN" b="0" i="0" dirty="0">
                <a:solidFill>
                  <a:srgbClr val="610B4B"/>
                </a:solidFill>
                <a:effectLst/>
                <a:latin typeface="erdana"/>
              </a:rPr>
              <a:t>Disadvantages of Secret Key Encryption</a:t>
            </a:r>
          </a:p>
          <a:p>
            <a:pPr algn="just"/>
            <a:r>
              <a:rPr lang="en-IN" b="1" i="0" dirty="0">
                <a:solidFill>
                  <a:srgbClr val="333333"/>
                </a:solidFill>
                <a:effectLst/>
                <a:latin typeface="inter-bold"/>
              </a:rPr>
              <a:t>The Secret Key Encryption/Decryption has the following disadvantages:</a:t>
            </a:r>
            <a:endParaRPr lang="en-IN" b="0" i="0" dirty="0">
              <a:solidFill>
                <a:srgbClr val="333333"/>
              </a:solidFill>
              <a:effectLst/>
              <a:latin typeface="inter-regular"/>
            </a:endParaRPr>
          </a:p>
          <a:p>
            <a:pPr algn="just">
              <a:buFont typeface="Arial" panose="020B0604020202020204" pitchFamily="34" charset="0"/>
              <a:buChar char="•"/>
            </a:pPr>
            <a:r>
              <a:rPr lang="en-IN" b="0" i="0" dirty="0">
                <a:solidFill>
                  <a:srgbClr val="000000"/>
                </a:solidFill>
                <a:effectLst/>
                <a:latin typeface="inter-regular"/>
              </a:rPr>
              <a:t>Each pair of users must have a secret key. If the number of people wants to use this method in the world is N, then there are N(N-1)/2 secret keys. For example, for one million people, then there are half billion secret keys.</a:t>
            </a:r>
          </a:p>
          <a:p>
            <a:pPr algn="just">
              <a:buFont typeface="Arial" panose="020B0604020202020204" pitchFamily="34" charset="0"/>
              <a:buChar char="•"/>
            </a:pPr>
            <a:r>
              <a:rPr lang="en-IN" b="0" i="0" dirty="0">
                <a:solidFill>
                  <a:srgbClr val="000000"/>
                </a:solidFill>
                <a:effectLst/>
                <a:latin typeface="inter-regular"/>
              </a:rPr>
              <a:t>The distribution of keys among different parties can be very difficult. This problem can be resolved by combining the Secret Key Encryption/Decryption with the Public Key Encryption/Decryption algorithm.</a:t>
            </a:r>
          </a:p>
          <a:p>
            <a:endParaRPr lang="en-IN" dirty="0"/>
          </a:p>
        </p:txBody>
      </p:sp>
    </p:spTree>
    <p:extLst>
      <p:ext uri="{BB962C8B-B14F-4D97-AF65-F5344CB8AC3E}">
        <p14:creationId xmlns:p14="http://schemas.microsoft.com/office/powerpoint/2010/main" val="3275355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467833"/>
            <a:ext cx="10515600" cy="5709130"/>
          </a:xfrm>
        </p:spPr>
        <p:txBody>
          <a:bodyPr/>
          <a:lstStyle/>
          <a:p>
            <a:pPr algn="just"/>
            <a:r>
              <a:rPr lang="en-IN" b="0" i="0" dirty="0">
                <a:solidFill>
                  <a:srgbClr val="610B38"/>
                </a:solidFill>
                <a:effectLst/>
                <a:latin typeface="erdana"/>
              </a:rPr>
              <a:t>Public Key Encryption/Decryption technique</a:t>
            </a:r>
          </a:p>
          <a:p>
            <a:pPr algn="just">
              <a:buFont typeface="Arial" panose="020B0604020202020204" pitchFamily="34" charset="0"/>
              <a:buChar char="•"/>
            </a:pPr>
            <a:r>
              <a:rPr lang="en-IN" b="0" i="0" dirty="0">
                <a:solidFill>
                  <a:srgbClr val="000000"/>
                </a:solidFill>
                <a:effectLst/>
                <a:latin typeface="inter-regular"/>
              </a:rPr>
              <a:t>There are two keys in public key encryption: a private key and a public key.</a:t>
            </a:r>
          </a:p>
          <a:p>
            <a:pPr algn="just">
              <a:buFont typeface="Arial" panose="020B0604020202020204" pitchFamily="34" charset="0"/>
              <a:buChar char="•"/>
            </a:pPr>
            <a:r>
              <a:rPr lang="en-IN" b="0" i="0" dirty="0">
                <a:solidFill>
                  <a:srgbClr val="000000"/>
                </a:solidFill>
                <a:effectLst/>
                <a:latin typeface="inter-regular"/>
              </a:rPr>
              <a:t>The private key is given to the receiver while the public key is provided to the public.</a:t>
            </a:r>
          </a:p>
          <a:p>
            <a:endParaRPr lang="en-IN" dirty="0"/>
          </a:p>
        </p:txBody>
      </p:sp>
      <p:pic>
        <p:nvPicPr>
          <p:cNvPr id="4" name="Picture 3">
            <a:extLst>
              <a:ext uri="{FF2B5EF4-FFF2-40B4-BE49-F238E27FC236}">
                <a16:creationId xmlns:a16="http://schemas.microsoft.com/office/drawing/2014/main" id="{6184F34D-CE1F-B146-DFB7-3EDD577DA184}"/>
              </a:ext>
            </a:extLst>
          </p:cNvPr>
          <p:cNvPicPr>
            <a:picLocks noChangeAspect="1"/>
          </p:cNvPicPr>
          <p:nvPr/>
        </p:nvPicPr>
        <p:blipFill>
          <a:blip r:embed="rId2"/>
          <a:stretch>
            <a:fillRect/>
          </a:stretch>
        </p:blipFill>
        <p:spPr>
          <a:xfrm>
            <a:off x="1627999" y="2839889"/>
            <a:ext cx="7915275" cy="3857625"/>
          </a:xfrm>
          <a:prstGeom prst="rect">
            <a:avLst/>
          </a:prstGeom>
        </p:spPr>
      </p:pic>
    </p:spTree>
    <p:extLst>
      <p:ext uri="{BB962C8B-B14F-4D97-AF65-F5344CB8AC3E}">
        <p14:creationId xmlns:p14="http://schemas.microsoft.com/office/powerpoint/2010/main" val="3426073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616688"/>
            <a:ext cx="10515600" cy="5560275"/>
          </a:xfrm>
        </p:spPr>
        <p:txBody>
          <a:bodyPr>
            <a:normAutofit fontScale="92500" lnSpcReduction="20000"/>
          </a:bodyPr>
          <a:lstStyle/>
          <a:p>
            <a:pPr algn="just"/>
            <a:r>
              <a:rPr lang="en-IN" b="0" i="0" dirty="0">
                <a:solidFill>
                  <a:srgbClr val="333333"/>
                </a:solidFill>
                <a:effectLst/>
                <a:latin typeface="inter-regular"/>
              </a:rPr>
              <a:t>In the above figure, we see that A is sending the message to user B. 'A' uses the public key to encrypt the data while 'B' uses the private key to decrypt the data.</a:t>
            </a:r>
          </a:p>
          <a:p>
            <a:pPr algn="just">
              <a:buFont typeface="Arial" panose="020B0604020202020204" pitchFamily="34" charset="0"/>
              <a:buChar char="•"/>
            </a:pPr>
            <a:r>
              <a:rPr lang="en-IN" b="0" i="0" dirty="0">
                <a:solidFill>
                  <a:srgbClr val="000000"/>
                </a:solidFill>
                <a:effectLst/>
                <a:latin typeface="inter-regular"/>
              </a:rPr>
              <a:t>In public key Encryption/Decryption, the public key used by the sender is different from the private key used by the receiver.</a:t>
            </a:r>
          </a:p>
          <a:p>
            <a:pPr algn="just">
              <a:buFont typeface="Arial" panose="020B0604020202020204" pitchFamily="34" charset="0"/>
              <a:buChar char="•"/>
            </a:pPr>
            <a:r>
              <a:rPr lang="en-IN" b="0" i="0" dirty="0">
                <a:solidFill>
                  <a:srgbClr val="000000"/>
                </a:solidFill>
                <a:effectLst/>
                <a:latin typeface="inter-regular"/>
              </a:rPr>
              <a:t>The public key is available to the public while the private key is kept by each individual.</a:t>
            </a:r>
          </a:p>
          <a:p>
            <a:pPr algn="just">
              <a:buFont typeface="Arial" panose="020B0604020202020204" pitchFamily="34" charset="0"/>
              <a:buChar char="•"/>
            </a:pPr>
            <a:r>
              <a:rPr lang="en-IN" b="0" i="0" dirty="0">
                <a:solidFill>
                  <a:srgbClr val="000000"/>
                </a:solidFill>
                <a:effectLst/>
                <a:latin typeface="inter-regular"/>
              </a:rPr>
              <a:t>The most commonly used public key algorithm is known as RSA.</a:t>
            </a:r>
          </a:p>
          <a:p>
            <a:pPr algn="just"/>
            <a:r>
              <a:rPr lang="en-IN" b="0" i="0" dirty="0">
                <a:solidFill>
                  <a:srgbClr val="610B4B"/>
                </a:solidFill>
                <a:effectLst/>
                <a:latin typeface="erdana"/>
              </a:rPr>
              <a:t>Advantages of Public Key Encryption</a:t>
            </a:r>
          </a:p>
          <a:p>
            <a:pPr algn="just">
              <a:buFont typeface="Arial" panose="020B0604020202020204" pitchFamily="34" charset="0"/>
              <a:buChar char="•"/>
            </a:pPr>
            <a:r>
              <a:rPr lang="en-IN" b="0" i="0" dirty="0">
                <a:solidFill>
                  <a:srgbClr val="000000"/>
                </a:solidFill>
                <a:effectLst/>
                <a:latin typeface="inter-regular"/>
              </a:rPr>
              <a:t>The main restriction of private key encryption is the sharing of a secret key. A third party cannot use this key. In public key encryption, each entity creates a pair of keys, and they keep the private one and distribute the public key.</a:t>
            </a:r>
          </a:p>
          <a:p>
            <a:pPr algn="just">
              <a:buFont typeface="Arial" panose="020B0604020202020204" pitchFamily="34" charset="0"/>
              <a:buChar char="•"/>
            </a:pPr>
            <a:r>
              <a:rPr lang="en-IN" b="0" i="0" dirty="0">
                <a:solidFill>
                  <a:srgbClr val="000000"/>
                </a:solidFill>
                <a:effectLst/>
                <a:latin typeface="inter-regular"/>
              </a:rPr>
              <a:t>The number of keys in public key encryption is reduced tremendously. For example, for one million users to communicate, only two million keys are required, not a half-billion keys as in the case of secret key encryption.</a:t>
            </a:r>
          </a:p>
          <a:p>
            <a:endParaRPr lang="en-IN" dirty="0"/>
          </a:p>
        </p:txBody>
      </p:sp>
    </p:spTree>
    <p:extLst>
      <p:ext uri="{BB962C8B-B14F-4D97-AF65-F5344CB8AC3E}">
        <p14:creationId xmlns:p14="http://schemas.microsoft.com/office/powerpoint/2010/main" val="31052897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584791"/>
            <a:ext cx="10515600" cy="5592172"/>
          </a:xfrm>
        </p:spPr>
        <p:txBody>
          <a:bodyPr>
            <a:normAutofit fontScale="92500" lnSpcReduction="10000"/>
          </a:bodyPr>
          <a:lstStyle/>
          <a:p>
            <a:pPr algn="just"/>
            <a:r>
              <a:rPr lang="en-IN" b="0" i="0" dirty="0">
                <a:solidFill>
                  <a:srgbClr val="610B4B"/>
                </a:solidFill>
                <a:effectLst/>
                <a:latin typeface="erdana"/>
              </a:rPr>
              <a:t>Disadvantages of Public Key Encryption</a:t>
            </a:r>
          </a:p>
          <a:p>
            <a:pPr algn="just">
              <a:buFont typeface="Arial" panose="020B0604020202020204" pitchFamily="34" charset="0"/>
              <a:buChar char="•"/>
            </a:pPr>
            <a:r>
              <a:rPr lang="en-IN" b="1" i="0" dirty="0">
                <a:solidFill>
                  <a:srgbClr val="000000"/>
                </a:solidFill>
                <a:effectLst/>
                <a:latin typeface="inter-bold"/>
              </a:rPr>
              <a:t>Speed:</a:t>
            </a:r>
            <a:r>
              <a:rPr lang="en-IN" b="0" i="0" dirty="0">
                <a:solidFill>
                  <a:srgbClr val="000000"/>
                </a:solidFill>
                <a:effectLst/>
                <a:latin typeface="inter-regular"/>
              </a:rPr>
              <a:t> One of the major disadvantage of the public-key encryption is that it is slower than secret-key encryption. In secret key encryption, a single shared key is used to encrypt and decrypt the message which speeds up the process while in public key encryption, different two keys are used, both related to each other by a complex mathematical process. Therefore, we can say that encryption and decryption take more time in public key encryption.</a:t>
            </a:r>
          </a:p>
          <a:p>
            <a:pPr algn="just">
              <a:buFont typeface="Arial" panose="020B0604020202020204" pitchFamily="34" charset="0"/>
              <a:buChar char="•"/>
            </a:pPr>
            <a:r>
              <a:rPr lang="en-IN" b="1" i="0" dirty="0">
                <a:solidFill>
                  <a:srgbClr val="000000"/>
                </a:solidFill>
                <a:effectLst/>
                <a:latin typeface="inter-bold"/>
              </a:rPr>
              <a:t>Authentication:</a:t>
            </a:r>
            <a:r>
              <a:rPr lang="en-IN" b="0" i="0" dirty="0">
                <a:solidFill>
                  <a:srgbClr val="000000"/>
                </a:solidFill>
                <a:effectLst/>
                <a:latin typeface="inter-regular"/>
              </a:rPr>
              <a:t> A public key encryption does not have a built-in authentication. Without authentication, the message can be interpreted or intercepted without the user's knowledge.</a:t>
            </a:r>
          </a:p>
          <a:p>
            <a:pPr algn="just">
              <a:buFont typeface="Arial" panose="020B0604020202020204" pitchFamily="34" charset="0"/>
              <a:buChar char="•"/>
            </a:pPr>
            <a:r>
              <a:rPr lang="en-IN" b="1" i="0" dirty="0">
                <a:solidFill>
                  <a:srgbClr val="000000"/>
                </a:solidFill>
                <a:effectLst/>
                <a:latin typeface="inter-bold"/>
              </a:rPr>
              <a:t>Inefficient:</a:t>
            </a:r>
            <a:r>
              <a:rPr lang="en-IN" b="0" i="0" dirty="0">
                <a:solidFill>
                  <a:srgbClr val="000000"/>
                </a:solidFill>
                <a:effectLst/>
                <a:latin typeface="inter-regular"/>
              </a:rPr>
              <a:t> The main disadvantage of the public key is its complexity. If we want the method to be effective, large numbers are needed. But in public key encryption, converting the plaintext into ciphertext using long keys takes a lot of time. Therefore, the public key encryption algorithms are efficient for short messages not for long messages.</a:t>
            </a:r>
          </a:p>
          <a:p>
            <a:endParaRPr lang="en-IN" dirty="0"/>
          </a:p>
        </p:txBody>
      </p:sp>
    </p:spTree>
    <p:extLst>
      <p:ext uri="{BB962C8B-B14F-4D97-AF65-F5344CB8AC3E}">
        <p14:creationId xmlns:p14="http://schemas.microsoft.com/office/powerpoint/2010/main" val="4106826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350874"/>
            <a:ext cx="10515600" cy="5826089"/>
          </a:xfrm>
        </p:spPr>
        <p:txBody>
          <a:bodyPr/>
          <a:lstStyle/>
          <a:p>
            <a:pPr marL="0" indent="0">
              <a:buNone/>
            </a:pPr>
            <a:r>
              <a:rPr lang="en-IN" dirty="0"/>
              <a:t>11. Write the differences between secret key encryption and public key encryption?</a:t>
            </a:r>
          </a:p>
          <a:p>
            <a:pPr marL="0" indent="0">
              <a:buNone/>
            </a:pPr>
            <a:endParaRPr lang="en-IN" dirty="0"/>
          </a:p>
        </p:txBody>
      </p:sp>
      <p:pic>
        <p:nvPicPr>
          <p:cNvPr id="4" name="Picture 3">
            <a:extLst>
              <a:ext uri="{FF2B5EF4-FFF2-40B4-BE49-F238E27FC236}">
                <a16:creationId xmlns:a16="http://schemas.microsoft.com/office/drawing/2014/main" id="{2694380C-24E0-E6F3-733A-CDFED7BFB439}"/>
              </a:ext>
            </a:extLst>
          </p:cNvPr>
          <p:cNvPicPr>
            <a:picLocks noChangeAspect="1"/>
          </p:cNvPicPr>
          <p:nvPr/>
        </p:nvPicPr>
        <p:blipFill>
          <a:blip r:embed="rId2"/>
          <a:stretch>
            <a:fillRect/>
          </a:stretch>
        </p:blipFill>
        <p:spPr>
          <a:xfrm>
            <a:off x="838200" y="1209675"/>
            <a:ext cx="10187763" cy="5648325"/>
          </a:xfrm>
          <a:prstGeom prst="rect">
            <a:avLst/>
          </a:prstGeom>
        </p:spPr>
      </p:pic>
    </p:spTree>
    <p:extLst>
      <p:ext uri="{BB962C8B-B14F-4D97-AF65-F5344CB8AC3E}">
        <p14:creationId xmlns:p14="http://schemas.microsoft.com/office/powerpoint/2010/main" val="3934490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552893"/>
            <a:ext cx="10515600" cy="5624070"/>
          </a:xfrm>
        </p:spPr>
        <p:txBody>
          <a:bodyPr>
            <a:normAutofit fontScale="77500" lnSpcReduction="20000"/>
          </a:bodyPr>
          <a:lstStyle/>
          <a:p>
            <a:pPr marL="0" indent="0">
              <a:buNone/>
            </a:pPr>
            <a:r>
              <a:rPr lang="en-IN" dirty="0"/>
              <a:t>12. Explain the other aspects of security ?</a:t>
            </a:r>
          </a:p>
          <a:p>
            <a:pPr marL="0" indent="0">
              <a:buNone/>
            </a:pPr>
            <a:r>
              <a:rPr lang="en-IN" dirty="0"/>
              <a:t>Or  Explain about digital signature in security?</a:t>
            </a:r>
          </a:p>
          <a:p>
            <a:pPr algn="just"/>
            <a:r>
              <a:rPr lang="en-IN" b="0" i="0" dirty="0">
                <a:solidFill>
                  <a:srgbClr val="610B38"/>
                </a:solidFill>
                <a:effectLst/>
                <a:latin typeface="erdana"/>
              </a:rPr>
              <a:t>Digital Signature</a:t>
            </a:r>
          </a:p>
          <a:p>
            <a:pPr algn="just"/>
            <a:r>
              <a:rPr lang="en-IN" b="0" i="0" dirty="0">
                <a:solidFill>
                  <a:srgbClr val="333333"/>
                </a:solidFill>
                <a:effectLst/>
                <a:latin typeface="inter-regular"/>
              </a:rPr>
              <a:t>The Digital Signature is a technique which is used to validate the authenticity and integrity of the message. We know that there are four aspects of security: privacy, authentication, integrity, and non-repudiation. We have already discussed the first aspect of security and other three aspects can be achieved by using a digital signature.</a:t>
            </a:r>
          </a:p>
          <a:p>
            <a:pPr algn="just"/>
            <a:r>
              <a:rPr lang="en-IN" b="0" i="0" dirty="0">
                <a:solidFill>
                  <a:srgbClr val="333333"/>
                </a:solidFill>
                <a:effectLst/>
                <a:latin typeface="inter-regular"/>
              </a:rPr>
              <a:t>The basic idea behind the Digital Signature is to sign a document. When we send a document electronically, we can also sign it. We can sign a document in two ways: to sign a whole document and to sign a digest.</a:t>
            </a:r>
          </a:p>
          <a:p>
            <a:pPr algn="just"/>
            <a:r>
              <a:rPr lang="en-IN" b="0" i="0" dirty="0">
                <a:solidFill>
                  <a:srgbClr val="610B38"/>
                </a:solidFill>
                <a:effectLst/>
                <a:latin typeface="erdana"/>
              </a:rPr>
              <a:t>Signing the Whole Document</a:t>
            </a:r>
          </a:p>
          <a:p>
            <a:pPr algn="just">
              <a:buFont typeface="Arial" panose="020B0604020202020204" pitchFamily="34" charset="0"/>
              <a:buChar char="•"/>
            </a:pPr>
            <a:r>
              <a:rPr lang="en-IN" b="0" i="0" dirty="0">
                <a:solidFill>
                  <a:srgbClr val="000000"/>
                </a:solidFill>
                <a:effectLst/>
                <a:latin typeface="inter-regular"/>
              </a:rPr>
              <a:t>In Digital Signature, a public key encryption technique is used to sign a document. However, the roles of a public key and private key are different here. The sender uses a private key to encrypt the message while the receiver uses the public key of the sender to decrypt the message.</a:t>
            </a:r>
          </a:p>
          <a:p>
            <a:pPr algn="just">
              <a:buFont typeface="Arial" panose="020B0604020202020204" pitchFamily="34" charset="0"/>
              <a:buChar char="•"/>
            </a:pPr>
            <a:r>
              <a:rPr lang="en-IN" b="0" i="0" dirty="0">
                <a:solidFill>
                  <a:srgbClr val="000000"/>
                </a:solidFill>
                <a:effectLst/>
                <a:latin typeface="inter-regular"/>
              </a:rPr>
              <a:t>In Digital Signature, the private key is used for encryption while the public key is used for decryption.</a:t>
            </a:r>
          </a:p>
          <a:p>
            <a:pPr algn="just">
              <a:buFont typeface="Arial" panose="020B0604020202020204" pitchFamily="34" charset="0"/>
              <a:buChar char="•"/>
            </a:pPr>
            <a:r>
              <a:rPr lang="en-IN" b="0" i="0" dirty="0">
                <a:solidFill>
                  <a:srgbClr val="000000"/>
                </a:solidFill>
                <a:effectLst/>
                <a:latin typeface="inter-regular"/>
              </a:rPr>
              <a:t>Digital Signature cannot be achieved by using secret key encryption.</a:t>
            </a:r>
          </a:p>
          <a:p>
            <a:pPr marL="0" indent="0">
              <a:buNone/>
            </a:pPr>
            <a:endParaRPr lang="en-IN" dirty="0"/>
          </a:p>
        </p:txBody>
      </p:sp>
    </p:spTree>
    <p:extLst>
      <p:ext uri="{BB962C8B-B14F-4D97-AF65-F5344CB8AC3E}">
        <p14:creationId xmlns:p14="http://schemas.microsoft.com/office/powerpoint/2010/main" val="6420645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6E7BAAC-2A06-85F0-8EE2-D62CD7EA4229}"/>
              </a:ext>
            </a:extLst>
          </p:cNvPr>
          <p:cNvPicPr>
            <a:picLocks noGrp="1" noChangeAspect="1"/>
          </p:cNvPicPr>
          <p:nvPr>
            <p:ph idx="1"/>
          </p:nvPr>
        </p:nvPicPr>
        <p:blipFill>
          <a:blip r:embed="rId2"/>
          <a:stretch>
            <a:fillRect/>
          </a:stretch>
        </p:blipFill>
        <p:spPr>
          <a:xfrm>
            <a:off x="1010093" y="1265274"/>
            <a:ext cx="9453119" cy="4602920"/>
          </a:xfrm>
        </p:spPr>
      </p:pic>
    </p:spTree>
    <p:extLst>
      <p:ext uri="{BB962C8B-B14F-4D97-AF65-F5344CB8AC3E}">
        <p14:creationId xmlns:p14="http://schemas.microsoft.com/office/powerpoint/2010/main" val="289972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D213CA-5418-BD28-3D88-B59BCD7902AF}"/>
              </a:ext>
            </a:extLst>
          </p:cNvPr>
          <p:cNvPicPr>
            <a:picLocks noGrp="1" noChangeAspect="1"/>
          </p:cNvPicPr>
          <p:nvPr>
            <p:ph idx="1"/>
          </p:nvPr>
        </p:nvPicPr>
        <p:blipFill>
          <a:blip r:embed="rId2"/>
          <a:stretch>
            <a:fillRect/>
          </a:stretch>
        </p:blipFill>
        <p:spPr>
          <a:xfrm>
            <a:off x="1109330" y="1825625"/>
            <a:ext cx="9973339" cy="4351338"/>
          </a:xfrm>
        </p:spPr>
      </p:pic>
    </p:spTree>
    <p:extLst>
      <p:ext uri="{BB962C8B-B14F-4D97-AF65-F5344CB8AC3E}">
        <p14:creationId xmlns:p14="http://schemas.microsoft.com/office/powerpoint/2010/main" val="1207437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797442"/>
            <a:ext cx="10515600" cy="5379521"/>
          </a:xfrm>
        </p:spPr>
        <p:txBody>
          <a:bodyPr>
            <a:normAutofit fontScale="92500" lnSpcReduction="20000"/>
          </a:bodyPr>
          <a:lstStyle/>
          <a:p>
            <a:pPr algn="just"/>
            <a:r>
              <a:rPr lang="en-IN" b="0" i="0" dirty="0">
                <a:solidFill>
                  <a:srgbClr val="610B4B"/>
                </a:solidFill>
                <a:effectLst/>
                <a:latin typeface="erdana"/>
              </a:rPr>
              <a:t>Digital Signature is used to achieve the following three aspects:</a:t>
            </a:r>
          </a:p>
          <a:p>
            <a:pPr algn="just">
              <a:buFont typeface="Arial" panose="020B0604020202020204" pitchFamily="34" charset="0"/>
              <a:buChar char="•"/>
            </a:pPr>
            <a:r>
              <a:rPr lang="en-IN" b="1" i="0" dirty="0">
                <a:solidFill>
                  <a:srgbClr val="000000"/>
                </a:solidFill>
                <a:effectLst/>
                <a:latin typeface="inter-bold"/>
              </a:rPr>
              <a:t>Integrity:</a:t>
            </a:r>
            <a:r>
              <a:rPr lang="en-IN" b="0" i="0" dirty="0">
                <a:solidFill>
                  <a:srgbClr val="000000"/>
                </a:solidFill>
                <a:effectLst/>
                <a:latin typeface="inter-regular"/>
              </a:rPr>
              <a:t> The Digital Signature preserves the integrity of a message because, if any malicious attack intercepts a message and partially or totally changes it, then the decrypted message would be impossible.</a:t>
            </a:r>
          </a:p>
          <a:p>
            <a:pPr algn="just">
              <a:buFont typeface="Arial" panose="020B0604020202020204" pitchFamily="34" charset="0"/>
              <a:buChar char="•"/>
            </a:pPr>
            <a:r>
              <a:rPr lang="en-IN" b="1" i="0" dirty="0">
                <a:solidFill>
                  <a:srgbClr val="000000"/>
                </a:solidFill>
                <a:effectLst/>
                <a:latin typeface="inter-bold"/>
              </a:rPr>
              <a:t>Authentication:</a:t>
            </a:r>
            <a:r>
              <a:rPr lang="en-IN" b="0" i="0" dirty="0">
                <a:solidFill>
                  <a:srgbClr val="000000"/>
                </a:solidFill>
                <a:effectLst/>
                <a:latin typeface="inter-regular"/>
              </a:rPr>
              <a:t> We can use the following reasoning to show how the message is authenticated. If an intruder (user X) sends a message pretending that it is coming from someone else (user A), user X uses her own private key to encrypt the message. The message is decrypted by using the public key of user A. Therefore this makes the message unreadable. Encryption with X's private key and decryption with A's public key results in garbage value.</a:t>
            </a:r>
          </a:p>
          <a:p>
            <a:pPr algn="just">
              <a:buFont typeface="Arial" panose="020B0604020202020204" pitchFamily="34" charset="0"/>
              <a:buChar char="•"/>
            </a:pPr>
            <a:r>
              <a:rPr lang="en-IN" b="1" i="0" dirty="0">
                <a:solidFill>
                  <a:srgbClr val="000000"/>
                </a:solidFill>
                <a:effectLst/>
                <a:latin typeface="inter-bold"/>
              </a:rPr>
              <a:t>Non-Repudiation:</a:t>
            </a:r>
            <a:r>
              <a:rPr lang="en-IN" b="0" i="0" dirty="0">
                <a:solidFill>
                  <a:srgbClr val="000000"/>
                </a:solidFill>
                <a:effectLst/>
                <a:latin typeface="inter-regular"/>
              </a:rPr>
              <a:t> Digital Signature also provides non-repudiation. If the sender denies sending the message, then her private key corresponding to her public key is tested on the plaintext. If the decrypted message is the same as the original message, then we know that the sender has sent the message.</a:t>
            </a:r>
          </a:p>
          <a:p>
            <a:endParaRPr lang="en-IN" dirty="0"/>
          </a:p>
        </p:txBody>
      </p:sp>
    </p:spTree>
    <p:extLst>
      <p:ext uri="{BB962C8B-B14F-4D97-AF65-F5344CB8AC3E}">
        <p14:creationId xmlns:p14="http://schemas.microsoft.com/office/powerpoint/2010/main" val="33260077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627321"/>
            <a:ext cx="10515600" cy="5549642"/>
          </a:xfrm>
        </p:spPr>
        <p:txBody>
          <a:bodyPr>
            <a:normAutofit fontScale="92500" lnSpcReduction="20000"/>
          </a:bodyPr>
          <a:lstStyle/>
          <a:p>
            <a:pPr algn="just"/>
            <a:r>
              <a:rPr lang="en-IN" b="0" i="0" dirty="0">
                <a:solidFill>
                  <a:srgbClr val="610B38"/>
                </a:solidFill>
                <a:effectLst/>
                <a:latin typeface="erdana"/>
              </a:rPr>
              <a:t>Signing the Digest</a:t>
            </a:r>
          </a:p>
          <a:p>
            <a:pPr algn="just">
              <a:buFont typeface="Arial" panose="020B0604020202020204" pitchFamily="34" charset="0"/>
              <a:buChar char="•"/>
            </a:pPr>
            <a:r>
              <a:rPr lang="en-IN" b="0" i="0" dirty="0">
                <a:solidFill>
                  <a:srgbClr val="000000"/>
                </a:solidFill>
                <a:effectLst/>
                <a:latin typeface="inter-regular"/>
              </a:rPr>
              <a:t>Public key encryption is efficient if the message is short. If the message is long, a public key encryption is inefficient to use. The solution to this problem is to let the sender sign a digest of the document instead of the whole document.</a:t>
            </a:r>
          </a:p>
          <a:p>
            <a:pPr algn="just">
              <a:buFont typeface="Arial" panose="020B0604020202020204" pitchFamily="34" charset="0"/>
              <a:buChar char="•"/>
            </a:pPr>
            <a:r>
              <a:rPr lang="en-IN" b="0" i="0" dirty="0">
                <a:solidFill>
                  <a:srgbClr val="000000"/>
                </a:solidFill>
                <a:effectLst/>
                <a:latin typeface="inter-regular"/>
              </a:rPr>
              <a:t>The sender creates a miniature version (digest) of the document and then signs it, the receiver checks the signature of the miniature version.</a:t>
            </a:r>
          </a:p>
          <a:p>
            <a:pPr algn="just">
              <a:buFont typeface="Arial" panose="020B0604020202020204" pitchFamily="34" charset="0"/>
              <a:buChar char="•"/>
            </a:pPr>
            <a:r>
              <a:rPr lang="en-IN" b="0" i="0" dirty="0">
                <a:solidFill>
                  <a:srgbClr val="000000"/>
                </a:solidFill>
                <a:effectLst/>
                <a:latin typeface="inter-regular"/>
              </a:rPr>
              <a:t>The hash function is used to create a digest of the message. The hash function creates a fixed-size digest from the variable-length message.</a:t>
            </a:r>
          </a:p>
          <a:p>
            <a:pPr algn="just">
              <a:buFont typeface="Arial" panose="020B0604020202020204" pitchFamily="34" charset="0"/>
              <a:buChar char="•"/>
            </a:pPr>
            <a:r>
              <a:rPr lang="en-IN" b="0" i="0" dirty="0">
                <a:solidFill>
                  <a:srgbClr val="000000"/>
                </a:solidFill>
                <a:effectLst/>
                <a:latin typeface="inter-regular"/>
              </a:rPr>
              <a:t>The two most common hash functions used: MD5 (Message Digest 5) and SHA-1 (Secure Hash Algorithm 1). The first one produces 120-bit digest while the second one produces a 160-bit digest.</a:t>
            </a:r>
          </a:p>
          <a:p>
            <a:pPr algn="just">
              <a:buFont typeface="Arial" panose="020B0604020202020204" pitchFamily="34" charset="0"/>
              <a:buChar char="•"/>
            </a:pPr>
            <a:r>
              <a:rPr lang="en-IN" b="0" i="0" dirty="0">
                <a:solidFill>
                  <a:srgbClr val="000000"/>
                </a:solidFill>
                <a:effectLst/>
                <a:latin typeface="inter-regular"/>
              </a:rPr>
              <a:t>A hash function must have two properties to ensure the success:</a:t>
            </a:r>
          </a:p>
          <a:p>
            <a:pPr marL="742950" lvl="1" indent="-285750" algn="just">
              <a:buFont typeface="Arial" panose="020B0604020202020204" pitchFamily="34" charset="0"/>
              <a:buChar char="•"/>
            </a:pPr>
            <a:r>
              <a:rPr lang="en-IN" b="0" i="0" dirty="0">
                <a:solidFill>
                  <a:srgbClr val="000000"/>
                </a:solidFill>
                <a:effectLst/>
                <a:latin typeface="inter-regular"/>
              </a:rPr>
              <a:t>First, the digest must be one way, i.e., the digest can only be created from the message but not vice versa.</a:t>
            </a:r>
          </a:p>
          <a:p>
            <a:pPr marL="742950" lvl="1" indent="-285750" algn="just">
              <a:buFont typeface="Arial" panose="020B0604020202020204" pitchFamily="34" charset="0"/>
              <a:buChar char="•"/>
            </a:pPr>
            <a:r>
              <a:rPr lang="en-IN" b="0" i="0" dirty="0">
                <a:solidFill>
                  <a:srgbClr val="000000"/>
                </a:solidFill>
                <a:effectLst/>
                <a:latin typeface="inter-regular"/>
              </a:rPr>
              <a:t>Second, hashing is a one-to-one function, i.e., two messages should not create the same digest.</a:t>
            </a:r>
          </a:p>
          <a:p>
            <a:endParaRPr lang="en-IN" dirty="0"/>
          </a:p>
        </p:txBody>
      </p:sp>
    </p:spTree>
    <p:extLst>
      <p:ext uri="{BB962C8B-B14F-4D97-AF65-F5344CB8AC3E}">
        <p14:creationId xmlns:p14="http://schemas.microsoft.com/office/powerpoint/2010/main" val="23772041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680484"/>
            <a:ext cx="10515600" cy="5496479"/>
          </a:xfrm>
        </p:spPr>
        <p:txBody>
          <a:bodyPr>
            <a:normAutofit/>
          </a:bodyPr>
          <a:lstStyle/>
          <a:p>
            <a:pPr algn="just"/>
            <a:r>
              <a:rPr lang="en-IN" b="0" i="0" dirty="0">
                <a:solidFill>
                  <a:srgbClr val="610B4B"/>
                </a:solidFill>
                <a:effectLst/>
                <a:latin typeface="erdana"/>
              </a:rPr>
              <a:t>Following are the steps taken to ensure security:</a:t>
            </a:r>
          </a:p>
          <a:p>
            <a:pPr algn="just">
              <a:buFont typeface="Arial" panose="020B0604020202020204" pitchFamily="34" charset="0"/>
              <a:buChar char="•"/>
            </a:pPr>
            <a:r>
              <a:rPr lang="en-IN" b="0" i="0" dirty="0">
                <a:solidFill>
                  <a:srgbClr val="000000"/>
                </a:solidFill>
                <a:effectLst/>
                <a:latin typeface="inter-regular"/>
              </a:rPr>
              <a:t>The miniature version (digest) of the message is created by using a hash function.</a:t>
            </a:r>
          </a:p>
          <a:p>
            <a:pPr algn="just">
              <a:buFont typeface="Arial" panose="020B0604020202020204" pitchFamily="34" charset="0"/>
              <a:buChar char="•"/>
            </a:pPr>
            <a:r>
              <a:rPr lang="en-IN" b="0" i="0" dirty="0">
                <a:solidFill>
                  <a:srgbClr val="000000"/>
                </a:solidFill>
                <a:effectLst/>
                <a:latin typeface="inter-regular"/>
              </a:rPr>
              <a:t>The digest is encrypted by using the sender's private key.</a:t>
            </a:r>
          </a:p>
          <a:p>
            <a:pPr algn="just">
              <a:buFont typeface="Arial" panose="020B0604020202020204" pitchFamily="34" charset="0"/>
              <a:buChar char="•"/>
            </a:pPr>
            <a:r>
              <a:rPr lang="en-IN" b="0" i="0" dirty="0">
                <a:solidFill>
                  <a:srgbClr val="000000"/>
                </a:solidFill>
                <a:effectLst/>
                <a:latin typeface="inter-regular"/>
              </a:rPr>
              <a:t>After the digest is encrypted, then the encrypted digest is attached to the original message and sent to the receiver.</a:t>
            </a:r>
          </a:p>
          <a:p>
            <a:pPr algn="just">
              <a:buFont typeface="Arial" panose="020B0604020202020204" pitchFamily="34" charset="0"/>
              <a:buChar char="•"/>
            </a:pPr>
            <a:r>
              <a:rPr lang="en-IN" b="0" i="0" dirty="0">
                <a:solidFill>
                  <a:srgbClr val="000000"/>
                </a:solidFill>
                <a:effectLst/>
                <a:latin typeface="inter-regular"/>
              </a:rPr>
              <a:t>The receiver receives the original message and encrypted digest and separates the two. The receiver implements the hash function on the original message to create the second digest, and it also decrypts the received digest by using the public key of the sender. If both the digests are same, then all the aspects of security are preserved.</a:t>
            </a:r>
          </a:p>
          <a:p>
            <a:endParaRPr lang="en-IN" dirty="0"/>
          </a:p>
        </p:txBody>
      </p:sp>
    </p:spTree>
    <p:extLst>
      <p:ext uri="{BB962C8B-B14F-4D97-AF65-F5344CB8AC3E}">
        <p14:creationId xmlns:p14="http://schemas.microsoft.com/office/powerpoint/2010/main" val="39917467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27B5A03-CD13-8788-51FD-F195F3B30AAC}"/>
              </a:ext>
            </a:extLst>
          </p:cNvPr>
          <p:cNvPicPr>
            <a:picLocks noGrp="1" noChangeAspect="1"/>
          </p:cNvPicPr>
          <p:nvPr>
            <p:ph idx="1"/>
          </p:nvPr>
        </p:nvPicPr>
        <p:blipFill>
          <a:blip r:embed="rId2"/>
          <a:stretch>
            <a:fillRect/>
          </a:stretch>
        </p:blipFill>
        <p:spPr>
          <a:xfrm>
            <a:off x="1233377" y="1265274"/>
            <a:ext cx="8715485" cy="4693407"/>
          </a:xfrm>
        </p:spPr>
      </p:pic>
    </p:spTree>
    <p:extLst>
      <p:ext uri="{BB962C8B-B14F-4D97-AF65-F5344CB8AC3E}">
        <p14:creationId xmlns:p14="http://schemas.microsoft.com/office/powerpoint/2010/main" val="3249559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914400"/>
            <a:ext cx="10515600" cy="5262563"/>
          </a:xfrm>
        </p:spPr>
        <p:txBody>
          <a:bodyPr/>
          <a:lstStyle/>
          <a:p>
            <a:r>
              <a:rPr lang="en-IN" dirty="0"/>
              <a:t>At receiver’s site:</a:t>
            </a:r>
          </a:p>
          <a:p>
            <a:endParaRPr lang="en-IN" dirty="0"/>
          </a:p>
        </p:txBody>
      </p:sp>
      <p:pic>
        <p:nvPicPr>
          <p:cNvPr id="1168" name="Picture 1167">
            <a:extLst>
              <a:ext uri="{FF2B5EF4-FFF2-40B4-BE49-F238E27FC236}">
                <a16:creationId xmlns:a16="http://schemas.microsoft.com/office/drawing/2014/main" id="{AE06CC46-7572-AD45-3543-35EC05D15BC3}"/>
              </a:ext>
            </a:extLst>
          </p:cNvPr>
          <p:cNvPicPr>
            <a:picLocks noChangeAspect="1"/>
          </p:cNvPicPr>
          <p:nvPr/>
        </p:nvPicPr>
        <p:blipFill>
          <a:blip r:embed="rId3"/>
          <a:stretch>
            <a:fillRect/>
          </a:stretch>
        </p:blipFill>
        <p:spPr>
          <a:xfrm>
            <a:off x="1467293" y="1352550"/>
            <a:ext cx="8941981" cy="5005720"/>
          </a:xfrm>
          <a:prstGeom prst="rect">
            <a:avLst/>
          </a:prstGeom>
        </p:spPr>
      </p:pic>
    </p:spTree>
    <p:extLst>
      <p:ext uri="{BB962C8B-B14F-4D97-AF65-F5344CB8AC3E}">
        <p14:creationId xmlns:p14="http://schemas.microsoft.com/office/powerpoint/2010/main" val="321519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14AC422-F6BD-5E85-05F3-99324AFC5776}"/>
              </a:ext>
            </a:extLst>
          </p:cNvPr>
          <p:cNvPicPr>
            <a:picLocks noGrp="1" noChangeAspect="1"/>
          </p:cNvPicPr>
          <p:nvPr>
            <p:ph idx="1"/>
          </p:nvPr>
        </p:nvPicPr>
        <p:blipFill>
          <a:blip r:embed="rId2"/>
          <a:stretch>
            <a:fillRect/>
          </a:stretch>
        </p:blipFill>
        <p:spPr>
          <a:xfrm>
            <a:off x="744279" y="584200"/>
            <a:ext cx="10590028" cy="5592763"/>
          </a:xfrm>
        </p:spPr>
      </p:pic>
    </p:spTree>
    <p:extLst>
      <p:ext uri="{BB962C8B-B14F-4D97-AF65-F5344CB8AC3E}">
        <p14:creationId xmlns:p14="http://schemas.microsoft.com/office/powerpoint/2010/main" val="294322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F4104D8-04BF-956A-1B94-9523B0F98009}"/>
              </a:ext>
            </a:extLst>
          </p:cNvPr>
          <p:cNvPicPr>
            <a:picLocks noGrp="1" noChangeAspect="1"/>
          </p:cNvPicPr>
          <p:nvPr>
            <p:ph idx="1"/>
          </p:nvPr>
        </p:nvPicPr>
        <p:blipFill>
          <a:blip r:embed="rId2"/>
          <a:stretch>
            <a:fillRect/>
          </a:stretch>
        </p:blipFill>
        <p:spPr>
          <a:xfrm>
            <a:off x="489099" y="180975"/>
            <a:ext cx="10257956" cy="5995988"/>
          </a:xfrm>
        </p:spPr>
      </p:pic>
    </p:spTree>
    <p:extLst>
      <p:ext uri="{BB962C8B-B14F-4D97-AF65-F5344CB8AC3E}">
        <p14:creationId xmlns:p14="http://schemas.microsoft.com/office/powerpoint/2010/main" val="122842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FF58-87C9-53D7-59D7-9C14A086DD14}"/>
              </a:ext>
            </a:extLst>
          </p:cNvPr>
          <p:cNvSpPr>
            <a:spLocks noGrp="1"/>
          </p:cNvSpPr>
          <p:nvPr>
            <p:ph idx="1"/>
          </p:nvPr>
        </p:nvSpPr>
        <p:spPr>
          <a:xfrm>
            <a:off x="838200" y="999460"/>
            <a:ext cx="10515600" cy="5177503"/>
          </a:xfrm>
        </p:spPr>
        <p:txBody>
          <a:bodyPr>
            <a:normAutofit lnSpcReduction="10000"/>
          </a:bodyPr>
          <a:lstStyle/>
          <a:p>
            <a:pPr marL="0" indent="0">
              <a:buNone/>
            </a:pPr>
            <a:r>
              <a:rPr lang="en-IN" dirty="0"/>
              <a:t>2. Write about E-mail System?</a:t>
            </a:r>
          </a:p>
          <a:p>
            <a:pPr marL="0" indent="0">
              <a:buNone/>
            </a:pPr>
            <a:r>
              <a:rPr lang="en-IN" dirty="0"/>
              <a:t> E-mail system comprises of the following three components:</a:t>
            </a:r>
          </a:p>
          <a:p>
            <a:pPr marL="0" indent="0">
              <a:buNone/>
            </a:pPr>
            <a:r>
              <a:rPr lang="en-IN" dirty="0"/>
              <a:t> • Mailer </a:t>
            </a:r>
          </a:p>
          <a:p>
            <a:pPr marL="0" indent="0">
              <a:buNone/>
            </a:pPr>
            <a:r>
              <a:rPr lang="en-IN" dirty="0"/>
              <a:t>• Mail Server </a:t>
            </a:r>
          </a:p>
          <a:p>
            <a:pPr marL="0" indent="0">
              <a:buNone/>
            </a:pPr>
            <a:r>
              <a:rPr lang="en-IN" dirty="0"/>
              <a:t>• Mailbox </a:t>
            </a:r>
          </a:p>
          <a:p>
            <a:pPr marL="0" indent="0">
              <a:buNone/>
            </a:pPr>
            <a:r>
              <a:rPr lang="en-IN" b="1" u="sng" dirty="0"/>
              <a:t>Mailer :</a:t>
            </a:r>
            <a:r>
              <a:rPr lang="en-IN" dirty="0"/>
              <a:t>It is also called mail program, mail application or mail client. It allows us to manage, read and compose e-mail.</a:t>
            </a:r>
          </a:p>
          <a:p>
            <a:pPr marL="0" indent="0">
              <a:buNone/>
            </a:pPr>
            <a:r>
              <a:rPr lang="en-IN" b="1" u="sng" dirty="0"/>
              <a:t> Mail Server : </a:t>
            </a:r>
            <a:r>
              <a:rPr lang="en-IN" dirty="0"/>
              <a:t>The function of mail server is to receive, store and deliver the email. It is must for mail servers to be Running all the time because if it crashes or is down, email can be lost. </a:t>
            </a:r>
          </a:p>
          <a:p>
            <a:pPr marL="0" indent="0">
              <a:buNone/>
            </a:pPr>
            <a:r>
              <a:rPr lang="en-IN" b="1" u="sng" dirty="0"/>
              <a:t>Mailboxes :</a:t>
            </a:r>
            <a:r>
              <a:rPr lang="en-IN" dirty="0"/>
              <a:t> Mailbox is generally a folder that contains emails and information about them. </a:t>
            </a:r>
            <a:endParaRPr lang="en-IN" b="1" u="sng" dirty="0"/>
          </a:p>
        </p:txBody>
      </p:sp>
    </p:spTree>
    <p:extLst>
      <p:ext uri="{BB962C8B-B14F-4D97-AF65-F5344CB8AC3E}">
        <p14:creationId xmlns:p14="http://schemas.microsoft.com/office/powerpoint/2010/main" val="1513424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4850</Words>
  <Application>Microsoft Office PowerPoint</Application>
  <PresentationFormat>Widescreen</PresentationFormat>
  <Paragraphs>234</Paragraphs>
  <Slides>64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Calibri Light</vt:lpstr>
      <vt:lpstr>erdana</vt:lpstr>
      <vt:lpstr>inter-bold</vt:lpstr>
      <vt:lpstr>inter-regular</vt:lpstr>
      <vt:lpstr>Office Theme</vt:lpstr>
      <vt:lpstr>  APPLICATION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APPLICATION LAYER</dc:title>
  <dc:creator>m kavitha</dc:creator>
  <cp:lastModifiedBy>m kavitha</cp:lastModifiedBy>
  <cp:revision>4</cp:revision>
  <dcterms:created xsi:type="dcterms:W3CDTF">2022-11-11T10:12:02Z</dcterms:created>
  <dcterms:modified xsi:type="dcterms:W3CDTF">2022-11-11T15:25:54Z</dcterms:modified>
</cp:coreProperties>
</file>