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4" r:id="rId1"/>
  </p:sldMasterIdLst>
  <p:sldIdLst>
    <p:sldId id="295" r:id="rId2"/>
    <p:sldId id="276" r:id="rId3"/>
    <p:sldId id="273" r:id="rId4"/>
    <p:sldId id="274" r:id="rId5"/>
    <p:sldId id="275" r:id="rId6"/>
    <p:sldId id="287" r:id="rId7"/>
    <p:sldId id="288" r:id="rId8"/>
    <p:sldId id="289" r:id="rId9"/>
    <p:sldId id="290" r:id="rId10"/>
    <p:sldId id="277" r:id="rId11"/>
    <p:sldId id="278" r:id="rId12"/>
    <p:sldId id="279" r:id="rId13"/>
    <p:sldId id="280" r:id="rId14"/>
    <p:sldId id="281" r:id="rId15"/>
    <p:sldId id="282" r:id="rId16"/>
    <p:sldId id="283" r:id="rId17"/>
    <p:sldId id="284" r:id="rId18"/>
    <p:sldId id="285" r:id="rId19"/>
    <p:sldId id="286" r:id="rId20"/>
    <p:sldId id="291" r:id="rId21"/>
    <p:sldId id="292" r:id="rId22"/>
    <p:sldId id="296" r:id="rId23"/>
    <p:sldId id="297" r:id="rId24"/>
    <p:sldId id="258" r:id="rId25"/>
    <p:sldId id="263" r:id="rId26"/>
    <p:sldId id="293" r:id="rId27"/>
    <p:sldId id="294" r:id="rId28"/>
    <p:sldId id="262" r:id="rId29"/>
    <p:sldId id="268" r:id="rId30"/>
    <p:sldId id="269" r:id="rId31"/>
    <p:sldId id="264" r:id="rId32"/>
    <p:sldId id="265" r:id="rId33"/>
    <p:sldId id="266" r:id="rId34"/>
    <p:sldId id="26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81" autoAdjust="0"/>
    <p:restoredTop sz="94660"/>
  </p:normalViewPr>
  <p:slideViewPr>
    <p:cSldViewPr snapToGrid="0">
      <p:cViewPr varScale="1">
        <p:scale>
          <a:sx n="87" d="100"/>
          <a:sy n="87" d="100"/>
        </p:scale>
        <p:origin x="54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5FFD8D1-F30A-451F-ADAA-C3C6F0CD4017}"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8BE47-4025-4324-A11A-44E6986C38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8622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FFD8D1-F30A-451F-ADAA-C3C6F0CD4017}"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8BE47-4025-4324-A11A-44E6986C38BD}" type="slidenum">
              <a:rPr lang="en-US" smtClean="0"/>
              <a:t>‹#›</a:t>
            </a:fld>
            <a:endParaRPr lang="en-US"/>
          </a:p>
        </p:txBody>
      </p:sp>
    </p:spTree>
    <p:extLst>
      <p:ext uri="{BB962C8B-B14F-4D97-AF65-F5344CB8AC3E}">
        <p14:creationId xmlns:p14="http://schemas.microsoft.com/office/powerpoint/2010/main" val="33392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FFD8D1-F30A-451F-ADAA-C3C6F0CD4017}"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8BE47-4025-4324-A11A-44E6986C38BD}" type="slidenum">
              <a:rPr lang="en-US" smtClean="0"/>
              <a:t>‹#›</a:t>
            </a:fld>
            <a:endParaRPr lang="en-US"/>
          </a:p>
        </p:txBody>
      </p:sp>
    </p:spTree>
    <p:extLst>
      <p:ext uri="{BB962C8B-B14F-4D97-AF65-F5344CB8AC3E}">
        <p14:creationId xmlns:p14="http://schemas.microsoft.com/office/powerpoint/2010/main" val="3169385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5FFD8D1-F30A-451F-ADAA-C3C6F0CD4017}"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8BE47-4025-4324-A11A-44E6986C38BD}" type="slidenum">
              <a:rPr lang="en-US" smtClean="0"/>
              <a:t>‹#›</a:t>
            </a:fld>
            <a:endParaRPr lang="en-US"/>
          </a:p>
        </p:txBody>
      </p:sp>
    </p:spTree>
    <p:extLst>
      <p:ext uri="{BB962C8B-B14F-4D97-AF65-F5344CB8AC3E}">
        <p14:creationId xmlns:p14="http://schemas.microsoft.com/office/powerpoint/2010/main" val="2844062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5FFD8D1-F30A-451F-ADAA-C3C6F0CD4017}" type="datetimeFigureOut">
              <a:rPr lang="en-US" smtClean="0"/>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A8BE47-4025-4324-A11A-44E6986C38BD}"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6707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5FFD8D1-F30A-451F-ADAA-C3C6F0CD4017}"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8BE47-4025-4324-A11A-44E6986C38BD}" type="slidenum">
              <a:rPr lang="en-US" smtClean="0"/>
              <a:t>‹#›</a:t>
            </a:fld>
            <a:endParaRPr lang="en-US"/>
          </a:p>
        </p:txBody>
      </p:sp>
    </p:spTree>
    <p:extLst>
      <p:ext uri="{BB962C8B-B14F-4D97-AF65-F5344CB8AC3E}">
        <p14:creationId xmlns:p14="http://schemas.microsoft.com/office/powerpoint/2010/main" val="910299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5FFD8D1-F30A-451F-ADAA-C3C6F0CD4017}" type="datetimeFigureOut">
              <a:rPr lang="en-US" smtClean="0"/>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A8BE47-4025-4324-A11A-44E6986C38BD}" type="slidenum">
              <a:rPr lang="en-US" smtClean="0"/>
              <a:t>‹#›</a:t>
            </a:fld>
            <a:endParaRPr lang="en-US"/>
          </a:p>
        </p:txBody>
      </p:sp>
    </p:spTree>
    <p:extLst>
      <p:ext uri="{BB962C8B-B14F-4D97-AF65-F5344CB8AC3E}">
        <p14:creationId xmlns:p14="http://schemas.microsoft.com/office/powerpoint/2010/main" val="7332381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5FFD8D1-F30A-451F-ADAA-C3C6F0CD4017}" type="datetimeFigureOut">
              <a:rPr lang="en-US" smtClean="0"/>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A8BE47-4025-4324-A11A-44E6986C38BD}" type="slidenum">
              <a:rPr lang="en-US" smtClean="0"/>
              <a:t>‹#›</a:t>
            </a:fld>
            <a:endParaRPr lang="en-US"/>
          </a:p>
        </p:txBody>
      </p:sp>
    </p:spTree>
    <p:extLst>
      <p:ext uri="{BB962C8B-B14F-4D97-AF65-F5344CB8AC3E}">
        <p14:creationId xmlns:p14="http://schemas.microsoft.com/office/powerpoint/2010/main" val="22583839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5FFD8D1-F30A-451F-ADAA-C3C6F0CD4017}" type="datetimeFigureOut">
              <a:rPr lang="en-US" smtClean="0"/>
              <a:t>11/3/2024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AA8BE47-4025-4324-A11A-44E6986C38BD}" type="slidenum">
              <a:rPr lang="en-US" smtClean="0"/>
              <a:t>‹#›</a:t>
            </a:fld>
            <a:endParaRPr lang="en-US"/>
          </a:p>
        </p:txBody>
      </p:sp>
    </p:spTree>
    <p:extLst>
      <p:ext uri="{BB962C8B-B14F-4D97-AF65-F5344CB8AC3E}">
        <p14:creationId xmlns:p14="http://schemas.microsoft.com/office/powerpoint/2010/main" val="16252176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5FFD8D1-F30A-451F-ADAA-C3C6F0CD4017}" type="datetimeFigureOut">
              <a:rPr lang="en-US" smtClean="0"/>
              <a:t>11/3/2024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AA8BE47-4025-4324-A11A-44E6986C38BD}" type="slidenum">
              <a:rPr lang="en-US" smtClean="0"/>
              <a:t>‹#›</a:t>
            </a:fld>
            <a:endParaRPr lang="en-US"/>
          </a:p>
        </p:txBody>
      </p:sp>
    </p:spTree>
    <p:extLst>
      <p:ext uri="{BB962C8B-B14F-4D97-AF65-F5344CB8AC3E}">
        <p14:creationId xmlns:p14="http://schemas.microsoft.com/office/powerpoint/2010/main" val="2304654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5FFD8D1-F30A-451F-ADAA-C3C6F0CD4017}" type="datetimeFigureOut">
              <a:rPr lang="en-US" smtClean="0"/>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A8BE47-4025-4324-A11A-44E6986C38BD}" type="slidenum">
              <a:rPr lang="en-US" smtClean="0"/>
              <a:t>‹#›</a:t>
            </a:fld>
            <a:endParaRPr lang="en-US"/>
          </a:p>
        </p:txBody>
      </p:sp>
    </p:spTree>
    <p:extLst>
      <p:ext uri="{BB962C8B-B14F-4D97-AF65-F5344CB8AC3E}">
        <p14:creationId xmlns:p14="http://schemas.microsoft.com/office/powerpoint/2010/main" val="1186591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5FFD8D1-F30A-451F-ADAA-C3C6F0CD4017}" type="datetimeFigureOut">
              <a:rPr lang="en-US" smtClean="0"/>
              <a:t>11/3/2024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AA8BE47-4025-4324-A11A-44E6986C38BD}"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110887"/>
      </p:ext>
    </p:extLst>
  </p:cSld>
  <p:clrMap bg1="lt1" tx1="dk1" bg2="lt2" tx2="dk2" accent1="accent1" accent2="accent2" accent3="accent3" accent4="accent4" accent5="accent5" accent6="accent6" hlink="hlink" folHlink="folHlink"/>
  <p:sldLayoutIdLst>
    <p:sldLayoutId id="2147483785" r:id="rId1"/>
    <p:sldLayoutId id="2147483786" r:id="rId2"/>
    <p:sldLayoutId id="2147483787" r:id="rId3"/>
    <p:sldLayoutId id="2147483788" r:id="rId4"/>
    <p:sldLayoutId id="2147483789" r:id="rId5"/>
    <p:sldLayoutId id="2147483790" r:id="rId6"/>
    <p:sldLayoutId id="2147483791" r:id="rId7"/>
    <p:sldLayoutId id="2147483792" r:id="rId8"/>
    <p:sldLayoutId id="2147483793" r:id="rId9"/>
    <p:sldLayoutId id="2147483794" r:id="rId10"/>
    <p:sldLayoutId id="21474837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C:\Users\Ameen\Downloads\WhatsApp Image 2020-08-12 at 8.54.12 AM.jpe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13848" y="394096"/>
            <a:ext cx="4571390" cy="88078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p:cNvSpPr>
            <a:spLocks noGrp="1"/>
          </p:cNvSpPr>
          <p:nvPr>
            <p:ph type="ftr" sz="quarter" idx="11"/>
          </p:nvPr>
        </p:nvSpPr>
        <p:spPr/>
        <p:txBody>
          <a:bodyPr/>
          <a:lstStyle/>
          <a:p>
            <a:r>
              <a:rPr lang="en-US" dirty="0"/>
              <a:t>Jain (Deemed-to-be University), Department of BCA</a:t>
            </a:r>
          </a:p>
        </p:txBody>
      </p:sp>
      <p:sp>
        <p:nvSpPr>
          <p:cNvPr id="5" name="Rectangle 4"/>
          <p:cNvSpPr/>
          <p:nvPr/>
        </p:nvSpPr>
        <p:spPr>
          <a:xfrm>
            <a:off x="2523391" y="1670538"/>
            <a:ext cx="8774723" cy="1323439"/>
          </a:xfrm>
          <a:prstGeom prst="rect">
            <a:avLst/>
          </a:prstGeom>
        </p:spPr>
        <p:txBody>
          <a:bodyPr wrap="square">
            <a:spAutoFit/>
          </a:bodyPr>
          <a:lstStyle/>
          <a:p>
            <a:r>
              <a:rPr lang="en-IN" sz="4000" b="1" dirty="0">
                <a:solidFill>
                  <a:srgbClr val="FF0000"/>
                </a:solidFill>
                <a:cs typeface="Times New Roman" panose="02020603050405020304" pitchFamily="18" charset="0"/>
              </a:rPr>
              <a:t>School of Computer Science &amp; IT</a:t>
            </a:r>
            <a:br>
              <a:rPr lang="en-IN" sz="4000" b="1" dirty="0">
                <a:solidFill>
                  <a:srgbClr val="FF0000"/>
                </a:solidFill>
                <a:cs typeface="Times New Roman" panose="02020603050405020304" pitchFamily="18" charset="0"/>
              </a:rPr>
            </a:br>
            <a:r>
              <a:rPr lang="en-IN" sz="4000" b="1" dirty="0">
                <a:solidFill>
                  <a:srgbClr val="FF0000"/>
                </a:solidFill>
                <a:cs typeface="Times New Roman" panose="02020603050405020304" pitchFamily="18" charset="0"/>
              </a:rPr>
              <a:t>Department of BCA</a:t>
            </a:r>
            <a:endParaRPr lang="en-US" sz="4000" dirty="0">
              <a:solidFill>
                <a:srgbClr val="FF0000"/>
              </a:solidFill>
            </a:endParaRPr>
          </a:p>
        </p:txBody>
      </p:sp>
      <p:sp>
        <p:nvSpPr>
          <p:cNvPr id="6" name="Rectangle 5"/>
          <p:cNvSpPr/>
          <p:nvPr/>
        </p:nvSpPr>
        <p:spPr>
          <a:xfrm>
            <a:off x="2291861" y="3903739"/>
            <a:ext cx="7537939" cy="1384995"/>
          </a:xfrm>
          <a:prstGeom prst="rect">
            <a:avLst/>
          </a:prstGeom>
        </p:spPr>
        <p:txBody>
          <a:bodyPr wrap="square">
            <a:spAutoFit/>
          </a:bodyPr>
          <a:lstStyle/>
          <a:p>
            <a:r>
              <a:rPr lang="en-US" sz="3600" b="1" dirty="0">
                <a:solidFill>
                  <a:srgbClr val="002060"/>
                </a:solidFill>
                <a:cs typeface="Times New Roman" panose="02020603050405020304" pitchFamily="18" charset="0"/>
              </a:rPr>
              <a:t>COMPUTER NETWORKS(</a:t>
            </a:r>
            <a:r>
              <a:rPr lang="en-US" sz="3600" dirty="0">
                <a:solidFill>
                  <a:srgbClr val="002060"/>
                </a:solidFill>
              </a:rPr>
              <a:t>23BCA3C02</a:t>
            </a:r>
            <a:r>
              <a:rPr lang="en-US" sz="3600" b="1" dirty="0">
                <a:solidFill>
                  <a:srgbClr val="002060"/>
                </a:solidFill>
                <a:cs typeface="Times New Roman" panose="02020603050405020304" pitchFamily="18" charset="0"/>
              </a:rPr>
              <a:t>)</a:t>
            </a:r>
          </a:p>
          <a:p>
            <a:pPr algn="ctr"/>
            <a:r>
              <a:rPr lang="en-US" sz="2800" b="1" dirty="0">
                <a:solidFill>
                  <a:srgbClr val="002060"/>
                </a:solidFill>
                <a:cs typeface="Times New Roman" panose="02020603050405020304" pitchFamily="18" charset="0"/>
              </a:rPr>
              <a:t>MODULE </a:t>
            </a:r>
            <a:r>
              <a:rPr lang="en-US" sz="2800" b="1" dirty="0" smtClean="0">
                <a:solidFill>
                  <a:srgbClr val="002060"/>
                </a:solidFill>
                <a:cs typeface="Times New Roman" panose="02020603050405020304" pitchFamily="18" charset="0"/>
              </a:rPr>
              <a:t>4</a:t>
            </a:r>
            <a:r>
              <a:rPr lang="en-US" sz="4800" b="1" dirty="0" smtClean="0">
                <a:solidFill>
                  <a:srgbClr val="002060"/>
                </a:solidFill>
                <a:cs typeface="Times New Roman" panose="02020603050405020304" pitchFamily="18" charset="0"/>
              </a:rPr>
              <a:t>:  </a:t>
            </a:r>
            <a:r>
              <a:rPr lang="en-US" sz="3600" b="1" dirty="0" smtClean="0">
                <a:solidFill>
                  <a:srgbClr val="002060"/>
                </a:solidFill>
              </a:rPr>
              <a:t>Transport </a:t>
            </a:r>
            <a:r>
              <a:rPr lang="en-US" sz="3600" b="1" dirty="0">
                <a:solidFill>
                  <a:srgbClr val="002060"/>
                </a:solidFill>
              </a:rPr>
              <a:t>L</a:t>
            </a:r>
            <a:r>
              <a:rPr lang="en-US" sz="3600" b="1" dirty="0" smtClean="0">
                <a:solidFill>
                  <a:srgbClr val="002060"/>
                </a:solidFill>
              </a:rPr>
              <a:t>ayer </a:t>
            </a:r>
            <a:endParaRPr lang="en-US" sz="8000" b="1" dirty="0">
              <a:solidFill>
                <a:srgbClr val="002060"/>
              </a:solidFill>
              <a:cs typeface="Times New Roman" panose="02020603050405020304" pitchFamily="18" charset="0"/>
            </a:endParaRPr>
          </a:p>
        </p:txBody>
      </p:sp>
    </p:spTree>
    <p:extLst>
      <p:ext uri="{BB962C8B-B14F-4D97-AF65-F5344CB8AC3E}">
        <p14:creationId xmlns:p14="http://schemas.microsoft.com/office/powerpoint/2010/main" val="661712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9FFEA0-F814-A02D-F1A0-66286A0A9423}"/>
              </a:ext>
            </a:extLst>
          </p:cNvPr>
          <p:cNvSpPr>
            <a:spLocks noGrp="1"/>
          </p:cNvSpPr>
          <p:nvPr>
            <p:ph idx="1"/>
          </p:nvPr>
        </p:nvSpPr>
        <p:spPr>
          <a:xfrm>
            <a:off x="838200" y="914400"/>
            <a:ext cx="10515600" cy="5262563"/>
          </a:xfrm>
        </p:spPr>
        <p:txBody>
          <a:bodyPr/>
          <a:lstStyle/>
          <a:p>
            <a:pPr marL="0" indent="0">
              <a:buNone/>
            </a:pPr>
            <a:r>
              <a:rPr lang="en-IN" dirty="0">
                <a:solidFill>
                  <a:srgbClr val="FF0000"/>
                </a:solidFill>
              </a:rPr>
              <a:t>4</a:t>
            </a:r>
            <a:r>
              <a:rPr lang="en-IN" dirty="0" smtClean="0">
                <a:solidFill>
                  <a:srgbClr val="FF0000"/>
                </a:solidFill>
              </a:rPr>
              <a:t>. </a:t>
            </a:r>
            <a:r>
              <a:rPr lang="en-IN" dirty="0">
                <a:solidFill>
                  <a:srgbClr val="FF0000"/>
                </a:solidFill>
              </a:rPr>
              <a:t>Write about the User Datagram </a:t>
            </a:r>
            <a:r>
              <a:rPr lang="en-IN" dirty="0" smtClean="0">
                <a:solidFill>
                  <a:srgbClr val="FF0000"/>
                </a:solidFill>
              </a:rPr>
              <a:t>Protocol and UDP packet ? </a:t>
            </a:r>
            <a:endParaRPr lang="en-IN" dirty="0">
              <a:solidFill>
                <a:srgbClr val="FF0000"/>
              </a:solidFill>
            </a:endParaRPr>
          </a:p>
          <a:p>
            <a:pPr marL="0" indent="0">
              <a:buNone/>
            </a:pPr>
            <a:endParaRPr lang="en-IN" dirty="0">
              <a:solidFill>
                <a:srgbClr val="FF0000"/>
              </a:solidFill>
            </a:endParaRPr>
          </a:p>
          <a:p>
            <a:pPr marL="0" indent="0">
              <a:buNone/>
            </a:pPr>
            <a:endParaRPr lang="en-IN" dirty="0">
              <a:solidFill>
                <a:srgbClr val="FF0000"/>
              </a:solidFill>
            </a:endParaRPr>
          </a:p>
        </p:txBody>
      </p:sp>
      <p:pic>
        <p:nvPicPr>
          <p:cNvPr id="4" name="Picture 3">
            <a:extLst>
              <a:ext uri="{FF2B5EF4-FFF2-40B4-BE49-F238E27FC236}">
                <a16:creationId xmlns:a16="http://schemas.microsoft.com/office/drawing/2014/main" id="{751FA269-664A-71A0-6E30-7CD18A4D469A}"/>
              </a:ext>
            </a:extLst>
          </p:cNvPr>
          <p:cNvPicPr>
            <a:picLocks noChangeAspect="1"/>
          </p:cNvPicPr>
          <p:nvPr/>
        </p:nvPicPr>
        <p:blipFill>
          <a:blip r:embed="rId2"/>
          <a:stretch>
            <a:fillRect/>
          </a:stretch>
        </p:blipFill>
        <p:spPr>
          <a:xfrm>
            <a:off x="977863" y="1665878"/>
            <a:ext cx="9612165" cy="4277722"/>
          </a:xfrm>
          <a:prstGeom prst="rect">
            <a:avLst/>
          </a:prstGeom>
        </p:spPr>
      </p:pic>
    </p:spTree>
    <p:extLst>
      <p:ext uri="{BB962C8B-B14F-4D97-AF65-F5344CB8AC3E}">
        <p14:creationId xmlns:p14="http://schemas.microsoft.com/office/powerpoint/2010/main" val="3931154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58CD90F-E5DB-49DB-8867-6AD41F12E24E}"/>
              </a:ext>
            </a:extLst>
          </p:cNvPr>
          <p:cNvPicPr>
            <a:picLocks noGrp="1" noChangeAspect="1"/>
          </p:cNvPicPr>
          <p:nvPr>
            <p:ph idx="1"/>
          </p:nvPr>
        </p:nvPicPr>
        <p:blipFill>
          <a:blip r:embed="rId2"/>
          <a:stretch>
            <a:fillRect/>
          </a:stretch>
        </p:blipFill>
        <p:spPr>
          <a:xfrm>
            <a:off x="871870" y="339725"/>
            <a:ext cx="9867014" cy="5837238"/>
          </a:xfrm>
        </p:spPr>
      </p:pic>
    </p:spTree>
    <p:extLst>
      <p:ext uri="{BB962C8B-B14F-4D97-AF65-F5344CB8AC3E}">
        <p14:creationId xmlns:p14="http://schemas.microsoft.com/office/powerpoint/2010/main" val="3072474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DB967B-80EF-9F5A-36EF-597D718F969A}"/>
              </a:ext>
            </a:extLst>
          </p:cNvPr>
          <p:cNvPicPr>
            <a:picLocks noGrp="1" noChangeAspect="1"/>
          </p:cNvPicPr>
          <p:nvPr>
            <p:ph idx="1"/>
          </p:nvPr>
        </p:nvPicPr>
        <p:blipFill>
          <a:blip r:embed="rId2"/>
          <a:stretch>
            <a:fillRect/>
          </a:stretch>
        </p:blipFill>
        <p:spPr>
          <a:xfrm>
            <a:off x="893135" y="669851"/>
            <a:ext cx="9231940" cy="5103093"/>
          </a:xfrm>
        </p:spPr>
      </p:pic>
    </p:spTree>
    <p:extLst>
      <p:ext uri="{BB962C8B-B14F-4D97-AF65-F5344CB8AC3E}">
        <p14:creationId xmlns:p14="http://schemas.microsoft.com/office/powerpoint/2010/main" val="3580713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2FE6E-AC30-6CE2-11FA-3C25B83DED7E}"/>
              </a:ext>
            </a:extLst>
          </p:cNvPr>
          <p:cNvSpPr>
            <a:spLocks noGrp="1"/>
          </p:cNvSpPr>
          <p:nvPr>
            <p:ph idx="1"/>
          </p:nvPr>
        </p:nvSpPr>
        <p:spPr>
          <a:xfrm>
            <a:off x="838200" y="478465"/>
            <a:ext cx="10515600" cy="5698498"/>
          </a:xfrm>
        </p:spPr>
        <p:txBody>
          <a:bodyPr/>
          <a:lstStyle/>
          <a:p>
            <a:pPr marL="0" indent="0">
              <a:buNone/>
            </a:pPr>
            <a:r>
              <a:rPr lang="en-IN" dirty="0">
                <a:solidFill>
                  <a:srgbClr val="FF0000"/>
                </a:solidFill>
              </a:rPr>
              <a:t>5</a:t>
            </a:r>
            <a:r>
              <a:rPr lang="en-IN" dirty="0" smtClean="0">
                <a:solidFill>
                  <a:srgbClr val="FF0000"/>
                </a:solidFill>
              </a:rPr>
              <a:t>. </a:t>
            </a:r>
            <a:r>
              <a:rPr lang="en-IN" dirty="0">
                <a:solidFill>
                  <a:srgbClr val="FF0000"/>
                </a:solidFill>
              </a:rPr>
              <a:t>Write about TCP Packet format?</a:t>
            </a:r>
          </a:p>
          <a:p>
            <a:pPr marL="0" indent="0">
              <a:buNone/>
            </a:pPr>
            <a:endParaRPr lang="en-IN" dirty="0">
              <a:solidFill>
                <a:srgbClr val="FF0000"/>
              </a:solidFill>
            </a:endParaRPr>
          </a:p>
        </p:txBody>
      </p:sp>
      <p:pic>
        <p:nvPicPr>
          <p:cNvPr id="6" name="Picture 5">
            <a:extLst>
              <a:ext uri="{FF2B5EF4-FFF2-40B4-BE49-F238E27FC236}">
                <a16:creationId xmlns:a16="http://schemas.microsoft.com/office/drawing/2014/main" id="{38C125E6-41CD-3BC6-4E08-3B50539961F6}"/>
              </a:ext>
            </a:extLst>
          </p:cNvPr>
          <p:cNvPicPr>
            <a:picLocks noChangeAspect="1"/>
          </p:cNvPicPr>
          <p:nvPr/>
        </p:nvPicPr>
        <p:blipFill>
          <a:blip r:embed="rId2"/>
          <a:stretch>
            <a:fillRect/>
          </a:stretch>
        </p:blipFill>
        <p:spPr>
          <a:xfrm>
            <a:off x="684642" y="957263"/>
            <a:ext cx="9347789" cy="5219700"/>
          </a:xfrm>
          <a:prstGeom prst="rect">
            <a:avLst/>
          </a:prstGeom>
        </p:spPr>
      </p:pic>
    </p:spTree>
    <p:extLst>
      <p:ext uri="{BB962C8B-B14F-4D97-AF65-F5344CB8AC3E}">
        <p14:creationId xmlns:p14="http://schemas.microsoft.com/office/powerpoint/2010/main" val="473298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C407FFB-D21E-4C37-19B6-A8717E0067EB}"/>
              </a:ext>
            </a:extLst>
          </p:cNvPr>
          <p:cNvPicPr>
            <a:picLocks noGrp="1" noChangeAspect="1"/>
          </p:cNvPicPr>
          <p:nvPr>
            <p:ph idx="1"/>
          </p:nvPr>
        </p:nvPicPr>
        <p:blipFill>
          <a:blip r:embed="rId2"/>
          <a:stretch>
            <a:fillRect/>
          </a:stretch>
        </p:blipFill>
        <p:spPr>
          <a:xfrm>
            <a:off x="503002" y="266018"/>
            <a:ext cx="8699979" cy="3526336"/>
          </a:xfrm>
        </p:spPr>
      </p:pic>
      <p:pic>
        <p:nvPicPr>
          <p:cNvPr id="6" name="Picture 5">
            <a:extLst>
              <a:ext uri="{FF2B5EF4-FFF2-40B4-BE49-F238E27FC236}">
                <a16:creationId xmlns:a16="http://schemas.microsoft.com/office/drawing/2014/main" id="{322799B1-62A8-1BB6-3595-6879D60B471A}"/>
              </a:ext>
            </a:extLst>
          </p:cNvPr>
          <p:cNvPicPr>
            <a:picLocks noChangeAspect="1"/>
          </p:cNvPicPr>
          <p:nvPr/>
        </p:nvPicPr>
        <p:blipFill>
          <a:blip r:embed="rId3"/>
          <a:stretch>
            <a:fillRect/>
          </a:stretch>
        </p:blipFill>
        <p:spPr>
          <a:xfrm>
            <a:off x="576841" y="3658409"/>
            <a:ext cx="9123732" cy="2352675"/>
          </a:xfrm>
          <a:prstGeom prst="rect">
            <a:avLst/>
          </a:prstGeom>
        </p:spPr>
      </p:pic>
    </p:spTree>
    <p:extLst>
      <p:ext uri="{BB962C8B-B14F-4D97-AF65-F5344CB8AC3E}">
        <p14:creationId xmlns:p14="http://schemas.microsoft.com/office/powerpoint/2010/main" val="362952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52FE6E-AC30-6CE2-11FA-3C25B83DED7E}"/>
              </a:ext>
            </a:extLst>
          </p:cNvPr>
          <p:cNvSpPr>
            <a:spLocks noGrp="1"/>
          </p:cNvSpPr>
          <p:nvPr>
            <p:ph idx="1"/>
          </p:nvPr>
        </p:nvSpPr>
        <p:spPr>
          <a:xfrm>
            <a:off x="838200" y="372140"/>
            <a:ext cx="10515600" cy="5804823"/>
          </a:xfrm>
        </p:spPr>
        <p:txBody>
          <a:bodyPr/>
          <a:lstStyle/>
          <a:p>
            <a:pPr marL="0" indent="0">
              <a:buNone/>
            </a:pPr>
            <a:r>
              <a:rPr lang="en-IN" dirty="0">
                <a:solidFill>
                  <a:srgbClr val="FF0000"/>
                </a:solidFill>
              </a:rPr>
              <a:t>6</a:t>
            </a:r>
            <a:r>
              <a:rPr lang="en-IN" dirty="0" smtClean="0">
                <a:solidFill>
                  <a:srgbClr val="FF0000"/>
                </a:solidFill>
              </a:rPr>
              <a:t>. </a:t>
            </a:r>
            <a:r>
              <a:rPr lang="en-IN" dirty="0">
                <a:solidFill>
                  <a:srgbClr val="FF0000"/>
                </a:solidFill>
              </a:rPr>
              <a:t>Write about TCP connection management?(or explain about </a:t>
            </a:r>
            <a:r>
              <a:rPr lang="en-IN" dirty="0" err="1">
                <a:solidFill>
                  <a:srgbClr val="FF0000"/>
                </a:solidFill>
              </a:rPr>
              <a:t>Tcp</a:t>
            </a:r>
            <a:r>
              <a:rPr lang="en-IN" dirty="0">
                <a:solidFill>
                  <a:srgbClr val="FF0000"/>
                </a:solidFill>
              </a:rPr>
              <a:t> connection establishment and connection termination? Or Explain Handshaking in TCP?)</a:t>
            </a:r>
          </a:p>
          <a:p>
            <a:pPr marL="0" indent="0">
              <a:buNone/>
            </a:pPr>
            <a:endParaRPr lang="en-IN" dirty="0">
              <a:solidFill>
                <a:srgbClr val="FF0000"/>
              </a:solidFill>
            </a:endParaRPr>
          </a:p>
          <a:p>
            <a:pPr marL="0" indent="0">
              <a:buNone/>
            </a:pPr>
            <a:endParaRPr lang="en-IN" dirty="0"/>
          </a:p>
        </p:txBody>
      </p:sp>
      <p:pic>
        <p:nvPicPr>
          <p:cNvPr id="4" name="Picture 3">
            <a:extLst>
              <a:ext uri="{FF2B5EF4-FFF2-40B4-BE49-F238E27FC236}">
                <a16:creationId xmlns:a16="http://schemas.microsoft.com/office/drawing/2014/main" id="{9832DE57-5927-9C6D-3660-2AD98F5BFCCF}"/>
              </a:ext>
            </a:extLst>
          </p:cNvPr>
          <p:cNvPicPr>
            <a:picLocks noChangeAspect="1"/>
          </p:cNvPicPr>
          <p:nvPr/>
        </p:nvPicPr>
        <p:blipFill>
          <a:blip r:embed="rId2"/>
          <a:stretch>
            <a:fillRect/>
          </a:stretch>
        </p:blipFill>
        <p:spPr>
          <a:xfrm>
            <a:off x="422849" y="1249120"/>
            <a:ext cx="11262128" cy="4497019"/>
          </a:xfrm>
          <a:prstGeom prst="rect">
            <a:avLst/>
          </a:prstGeom>
        </p:spPr>
      </p:pic>
    </p:spTree>
    <p:extLst>
      <p:ext uri="{BB962C8B-B14F-4D97-AF65-F5344CB8AC3E}">
        <p14:creationId xmlns:p14="http://schemas.microsoft.com/office/powerpoint/2010/main" val="1824100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507532" y="571500"/>
            <a:ext cx="11309329" cy="5345723"/>
          </a:xfrm>
          <a:prstGeom prst="rect">
            <a:avLst/>
          </a:prstGeom>
        </p:spPr>
      </p:pic>
    </p:spTree>
    <p:extLst>
      <p:ext uri="{BB962C8B-B14F-4D97-AF65-F5344CB8AC3E}">
        <p14:creationId xmlns:p14="http://schemas.microsoft.com/office/powerpoint/2010/main" val="38679716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872DC27-BDC5-007C-C977-3490723E322D}"/>
              </a:ext>
            </a:extLst>
          </p:cNvPr>
          <p:cNvPicPr>
            <a:picLocks noGrp="1" noChangeAspect="1"/>
          </p:cNvPicPr>
          <p:nvPr>
            <p:ph idx="1"/>
          </p:nvPr>
        </p:nvPicPr>
        <p:blipFill>
          <a:blip r:embed="rId2"/>
          <a:stretch>
            <a:fillRect/>
          </a:stretch>
        </p:blipFill>
        <p:spPr>
          <a:xfrm>
            <a:off x="221033" y="170121"/>
            <a:ext cx="11718921" cy="5794743"/>
          </a:xfrm>
        </p:spPr>
      </p:pic>
    </p:spTree>
    <p:extLst>
      <p:ext uri="{BB962C8B-B14F-4D97-AF65-F5344CB8AC3E}">
        <p14:creationId xmlns:p14="http://schemas.microsoft.com/office/powerpoint/2010/main" val="3925461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6361ACC-B9DC-32A2-A322-6DBFDEA97A1E}"/>
              </a:ext>
            </a:extLst>
          </p:cNvPr>
          <p:cNvPicPr>
            <a:picLocks noGrp="1" noChangeAspect="1"/>
          </p:cNvPicPr>
          <p:nvPr>
            <p:ph idx="1"/>
          </p:nvPr>
        </p:nvPicPr>
        <p:blipFill>
          <a:blip r:embed="rId2"/>
          <a:stretch>
            <a:fillRect/>
          </a:stretch>
        </p:blipFill>
        <p:spPr>
          <a:xfrm>
            <a:off x="553915" y="268226"/>
            <a:ext cx="11201400" cy="5908738"/>
          </a:xfrm>
        </p:spPr>
      </p:pic>
    </p:spTree>
    <p:extLst>
      <p:ext uri="{BB962C8B-B14F-4D97-AF65-F5344CB8AC3E}">
        <p14:creationId xmlns:p14="http://schemas.microsoft.com/office/powerpoint/2010/main" val="2030346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02C28F-9534-7C0E-B932-40723EA30AE8}"/>
              </a:ext>
            </a:extLst>
          </p:cNvPr>
          <p:cNvSpPr>
            <a:spLocks noGrp="1"/>
          </p:cNvSpPr>
          <p:nvPr>
            <p:ph idx="1"/>
          </p:nvPr>
        </p:nvSpPr>
        <p:spPr>
          <a:xfrm>
            <a:off x="422031" y="202223"/>
            <a:ext cx="10931769" cy="5974740"/>
          </a:xfrm>
        </p:spPr>
        <p:txBody>
          <a:bodyPr/>
          <a:lstStyle/>
          <a:p>
            <a:pPr marL="0" indent="0">
              <a:buNone/>
            </a:pPr>
            <a:r>
              <a:rPr lang="en-IN" b="1" dirty="0">
                <a:solidFill>
                  <a:srgbClr val="FF0000"/>
                </a:solidFill>
              </a:rPr>
              <a:t>7</a:t>
            </a:r>
            <a:r>
              <a:rPr lang="en-IN" b="1" dirty="0" smtClean="0">
                <a:solidFill>
                  <a:srgbClr val="FF0000"/>
                </a:solidFill>
              </a:rPr>
              <a:t>. </a:t>
            </a:r>
            <a:r>
              <a:rPr lang="en-IN" b="1" dirty="0">
                <a:solidFill>
                  <a:srgbClr val="FF0000"/>
                </a:solidFill>
              </a:rPr>
              <a:t>Write the differences between UDP and TCP?</a:t>
            </a:r>
          </a:p>
        </p:txBody>
      </p:sp>
      <p:pic>
        <p:nvPicPr>
          <p:cNvPr id="4" name="Picture 3">
            <a:extLst>
              <a:ext uri="{FF2B5EF4-FFF2-40B4-BE49-F238E27FC236}">
                <a16:creationId xmlns:a16="http://schemas.microsoft.com/office/drawing/2014/main" id="{976727CB-5643-92D2-0792-DB973618A11A}"/>
              </a:ext>
            </a:extLst>
          </p:cNvPr>
          <p:cNvPicPr>
            <a:picLocks noChangeAspect="1"/>
          </p:cNvPicPr>
          <p:nvPr/>
        </p:nvPicPr>
        <p:blipFill>
          <a:blip r:embed="rId2"/>
          <a:stretch>
            <a:fillRect/>
          </a:stretch>
        </p:blipFill>
        <p:spPr>
          <a:xfrm>
            <a:off x="677893" y="814388"/>
            <a:ext cx="11007083" cy="5362575"/>
          </a:xfrm>
          <a:prstGeom prst="rect">
            <a:avLst/>
          </a:prstGeom>
        </p:spPr>
      </p:pic>
      <p:sp>
        <p:nvSpPr>
          <p:cNvPr id="2" name="Rectangle 1"/>
          <p:cNvSpPr/>
          <p:nvPr/>
        </p:nvSpPr>
        <p:spPr>
          <a:xfrm>
            <a:off x="5977217" y="3244334"/>
            <a:ext cx="237566" cy="369332"/>
          </a:xfrm>
          <a:prstGeom prst="rect">
            <a:avLst/>
          </a:prstGeom>
        </p:spPr>
        <p:txBody>
          <a:bodyPr wrap="none">
            <a:spAutoFit/>
          </a:bodyPr>
          <a:lstStyle/>
          <a:p>
            <a:r>
              <a:rPr lang="en-US" b="0" dirty="0" smtClean="0">
                <a:effectLst/>
              </a:rPr>
              <a:t> </a:t>
            </a:r>
            <a:endParaRPr lang="en-US" dirty="0"/>
          </a:p>
        </p:txBody>
      </p:sp>
    </p:spTree>
    <p:extLst>
      <p:ext uri="{BB962C8B-B14F-4D97-AF65-F5344CB8AC3E}">
        <p14:creationId xmlns:p14="http://schemas.microsoft.com/office/powerpoint/2010/main" val="903023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54D86-BB53-E956-825F-2E84C889A384}"/>
              </a:ext>
            </a:extLst>
          </p:cNvPr>
          <p:cNvSpPr>
            <a:spLocks noGrp="1"/>
          </p:cNvSpPr>
          <p:nvPr>
            <p:ph idx="1"/>
          </p:nvPr>
        </p:nvSpPr>
        <p:spPr>
          <a:xfrm>
            <a:off x="838200" y="1744108"/>
            <a:ext cx="10515600" cy="4351338"/>
          </a:xfrm>
        </p:spPr>
        <p:txBody>
          <a:bodyPr/>
          <a:lstStyle/>
          <a:p>
            <a:pPr marL="514350" indent="-514350">
              <a:buAutoNum type="arabicPeriod"/>
            </a:pPr>
            <a:r>
              <a:rPr lang="en-IN" dirty="0">
                <a:solidFill>
                  <a:srgbClr val="FF0000"/>
                </a:solidFill>
              </a:rPr>
              <a:t>write the functions or services of Transport Layer?</a:t>
            </a:r>
          </a:p>
        </p:txBody>
      </p:sp>
      <p:pic>
        <p:nvPicPr>
          <p:cNvPr id="5" name="Picture 4">
            <a:extLst>
              <a:ext uri="{FF2B5EF4-FFF2-40B4-BE49-F238E27FC236}">
                <a16:creationId xmlns:a16="http://schemas.microsoft.com/office/drawing/2014/main" id="{C604340B-5DD0-C912-6633-EA82A06F71C1}"/>
              </a:ext>
            </a:extLst>
          </p:cNvPr>
          <p:cNvPicPr>
            <a:picLocks noChangeAspect="1"/>
          </p:cNvPicPr>
          <p:nvPr/>
        </p:nvPicPr>
        <p:blipFill>
          <a:blip r:embed="rId2"/>
          <a:stretch>
            <a:fillRect/>
          </a:stretch>
        </p:blipFill>
        <p:spPr>
          <a:xfrm>
            <a:off x="2743201" y="681037"/>
            <a:ext cx="5220586" cy="734957"/>
          </a:xfrm>
          <a:prstGeom prst="rect">
            <a:avLst/>
          </a:prstGeom>
        </p:spPr>
      </p:pic>
      <p:pic>
        <p:nvPicPr>
          <p:cNvPr id="7" name="Picture 6">
            <a:extLst>
              <a:ext uri="{FF2B5EF4-FFF2-40B4-BE49-F238E27FC236}">
                <a16:creationId xmlns:a16="http://schemas.microsoft.com/office/drawing/2014/main" id="{8089154B-BA43-E2E4-7570-9CDD92F1710D}"/>
              </a:ext>
            </a:extLst>
          </p:cNvPr>
          <p:cNvPicPr>
            <a:picLocks noChangeAspect="1"/>
          </p:cNvPicPr>
          <p:nvPr/>
        </p:nvPicPr>
        <p:blipFill>
          <a:blip r:embed="rId3"/>
          <a:stretch>
            <a:fillRect/>
          </a:stretch>
        </p:blipFill>
        <p:spPr>
          <a:xfrm>
            <a:off x="920713" y="2626243"/>
            <a:ext cx="9148320" cy="3469204"/>
          </a:xfrm>
          <a:prstGeom prst="rect">
            <a:avLst/>
          </a:prstGeom>
        </p:spPr>
      </p:pic>
    </p:spTree>
    <p:extLst>
      <p:ext uri="{BB962C8B-B14F-4D97-AF65-F5344CB8AC3E}">
        <p14:creationId xmlns:p14="http://schemas.microsoft.com/office/powerpoint/2010/main" val="967080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EAF4BDD4-7289-D67C-1CD7-266F22F7BDAE}"/>
              </a:ext>
            </a:extLst>
          </p:cNvPr>
          <p:cNvPicPr>
            <a:picLocks noGrp="1" noChangeAspect="1"/>
          </p:cNvPicPr>
          <p:nvPr>
            <p:ph idx="1"/>
          </p:nvPr>
        </p:nvPicPr>
        <p:blipFill>
          <a:blip r:embed="rId2"/>
          <a:stretch>
            <a:fillRect/>
          </a:stretch>
        </p:blipFill>
        <p:spPr>
          <a:xfrm>
            <a:off x="1392865" y="584200"/>
            <a:ext cx="9303488" cy="5592763"/>
          </a:xfrm>
        </p:spPr>
      </p:pic>
    </p:spTree>
    <p:extLst>
      <p:ext uri="{BB962C8B-B14F-4D97-AF65-F5344CB8AC3E}">
        <p14:creationId xmlns:p14="http://schemas.microsoft.com/office/powerpoint/2010/main" val="1521579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A83CEFF-9CF3-CA57-405E-3A71EF9251C0}"/>
              </a:ext>
            </a:extLst>
          </p:cNvPr>
          <p:cNvPicPr>
            <a:picLocks noGrp="1" noChangeAspect="1"/>
          </p:cNvPicPr>
          <p:nvPr>
            <p:ph idx="1"/>
          </p:nvPr>
        </p:nvPicPr>
        <p:blipFill>
          <a:blip r:embed="rId2"/>
          <a:stretch>
            <a:fillRect/>
          </a:stretch>
        </p:blipFill>
        <p:spPr>
          <a:xfrm>
            <a:off x="1146100" y="771395"/>
            <a:ext cx="8912299" cy="2822410"/>
          </a:xfrm>
        </p:spPr>
      </p:pic>
    </p:spTree>
    <p:extLst>
      <p:ext uri="{BB962C8B-B14F-4D97-AF65-F5344CB8AC3E}">
        <p14:creationId xmlns:p14="http://schemas.microsoft.com/office/powerpoint/2010/main" val="31804807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5589"/>
            <a:ext cx="10768818" cy="539874"/>
          </a:xfrm>
        </p:spPr>
        <p:txBody>
          <a:bodyPr>
            <a:noAutofit/>
          </a:bodyPr>
          <a:lstStyle/>
          <a:p>
            <a:r>
              <a:rPr lang="en-US" sz="3200" dirty="0" smtClean="0">
                <a:latin typeface="+mn-lt"/>
              </a:rPr>
              <a:t>8.Compare </a:t>
            </a:r>
            <a:r>
              <a:rPr lang="en-US" sz="3200" dirty="0" err="1" smtClean="0">
                <a:latin typeface="+mn-lt"/>
              </a:rPr>
              <a:t>tcp,udp,sctp</a:t>
            </a:r>
            <a:r>
              <a:rPr lang="en-US" sz="3200" dirty="0" smtClean="0">
                <a:latin typeface="+mn-lt"/>
              </a:rPr>
              <a:t> ?</a:t>
            </a:r>
            <a:endParaRPr lang="en-US" sz="3200" dirty="0">
              <a:latin typeface="+mn-lt"/>
            </a:endParaRPr>
          </a:p>
        </p:txBody>
      </p:sp>
      <p:pic>
        <p:nvPicPr>
          <p:cNvPr id="4" name="Content Placeholder 3"/>
          <p:cNvPicPr>
            <a:picLocks noGrp="1" noChangeAspect="1"/>
          </p:cNvPicPr>
          <p:nvPr>
            <p:ph idx="1"/>
          </p:nvPr>
        </p:nvPicPr>
        <p:blipFill>
          <a:blip r:embed="rId2"/>
          <a:stretch>
            <a:fillRect/>
          </a:stretch>
        </p:blipFill>
        <p:spPr>
          <a:xfrm>
            <a:off x="150954" y="826479"/>
            <a:ext cx="11745037" cy="5042510"/>
          </a:xfrm>
          <a:prstGeom prst="rect">
            <a:avLst/>
          </a:prstGeom>
        </p:spPr>
      </p:pic>
    </p:spTree>
    <p:extLst>
      <p:ext uri="{BB962C8B-B14F-4D97-AF65-F5344CB8AC3E}">
        <p14:creationId xmlns:p14="http://schemas.microsoft.com/office/powerpoint/2010/main" val="31509688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79232" y="691037"/>
            <a:ext cx="10656276" cy="5182225"/>
          </a:xfrm>
          <a:prstGeom prst="rect">
            <a:avLst/>
          </a:prstGeom>
        </p:spPr>
      </p:pic>
    </p:spTree>
    <p:extLst>
      <p:ext uri="{BB962C8B-B14F-4D97-AF65-F5344CB8AC3E}">
        <p14:creationId xmlns:p14="http://schemas.microsoft.com/office/powerpoint/2010/main" val="2771439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378069"/>
            <a:ext cx="11535508" cy="5754794"/>
          </a:xfrm>
        </p:spPr>
        <p:txBody>
          <a:bodyPr/>
          <a:lstStyle/>
          <a:p>
            <a:r>
              <a:rPr lang="en-US" b="1" dirty="0"/>
              <a:t>9</a:t>
            </a:r>
            <a:r>
              <a:rPr lang="en-US" b="1" dirty="0" smtClean="0"/>
              <a:t>.Explain </a:t>
            </a:r>
            <a:r>
              <a:rPr lang="en-US" b="1" dirty="0" smtClean="0"/>
              <a:t>SCTP and its functions?</a:t>
            </a:r>
          </a:p>
          <a:p>
            <a:r>
              <a:rPr lang="en-US" dirty="0"/>
              <a:t>SCTP stands for Stream Control Transmission Protocol. It is a new reliable, </a:t>
            </a:r>
            <a:r>
              <a:rPr lang="en-US" dirty="0" err="1"/>
              <a:t>messageoriented</a:t>
            </a:r>
            <a:r>
              <a:rPr lang="en-US" dirty="0"/>
              <a:t> transport layer protocol. SCTP, however, is mostly designed for Internet applications that have recently been introduced. These new applications, such as IUA (ISDN over IP), M2UA and M3UA (telephony signaling), H.248 (media gateway control), H.323 (IP telephony), and SIP (IP telephony), etc.</a:t>
            </a:r>
          </a:p>
          <a:p>
            <a:r>
              <a:rPr lang="en-US" dirty="0"/>
              <a:t>SCTP combines the best features of UDP and TCP. SCTP is a reliable message-oriented protocol. It preserves the message boundaries, and at the same time, detects lost data, duplicate data, and out-of-order data. It also has congestion control and flows control mechanisms.</a:t>
            </a:r>
          </a:p>
          <a:p>
            <a:r>
              <a:rPr lang="en-US" sz="2800" b="1" u="sng" dirty="0"/>
              <a:t>Features of SCTP</a:t>
            </a:r>
          </a:p>
          <a:p>
            <a:r>
              <a:rPr lang="en-US" dirty="0"/>
              <a:t>There are various features of SCTP, which are as follows −</a:t>
            </a:r>
          </a:p>
          <a:p>
            <a:r>
              <a:rPr lang="en-US" b="1" u="sng" dirty="0" smtClean="0"/>
              <a:t>1.Transmission </a:t>
            </a:r>
            <a:r>
              <a:rPr lang="en-US" b="1" u="sng" dirty="0"/>
              <a:t>Sequence Number</a:t>
            </a:r>
          </a:p>
          <a:p>
            <a:r>
              <a:rPr lang="en-US" dirty="0"/>
              <a:t>The unit of data in TCP is a byte. Data transfer in TCP is controlled by numbering bytes by using a sequence number. On the other hand, the unit of data in SCTP is a DATA chunk that may or may not have a one-to-one relationship with the message coming from the process because of fragmentation.</a:t>
            </a:r>
          </a:p>
          <a:p>
            <a:endParaRPr lang="en-US" dirty="0"/>
          </a:p>
        </p:txBody>
      </p:sp>
    </p:spTree>
    <p:extLst>
      <p:ext uri="{BB962C8B-B14F-4D97-AF65-F5344CB8AC3E}">
        <p14:creationId xmlns:p14="http://schemas.microsoft.com/office/powerpoint/2010/main" val="58474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185" y="202223"/>
            <a:ext cx="11632223" cy="5930640"/>
          </a:xfrm>
        </p:spPr>
        <p:txBody>
          <a:bodyPr>
            <a:normAutofit fontScale="85000" lnSpcReduction="10000"/>
          </a:bodyPr>
          <a:lstStyle/>
          <a:p>
            <a:r>
              <a:rPr lang="en-US" b="1" u="sng" dirty="0" smtClean="0"/>
              <a:t>2.Stream </a:t>
            </a:r>
            <a:r>
              <a:rPr lang="en-US" b="1" u="sng" dirty="0"/>
              <a:t>Identifier</a:t>
            </a:r>
          </a:p>
          <a:p>
            <a:r>
              <a:rPr lang="en-US" dirty="0"/>
              <a:t>In TCP, there is only one stream in each connection. In SCTP, there may be several streams in each association. Each stream in SCTP needs to be identified by using a stream identifier (SI). Each data chunk must carry the SI in its header so that when it arrives at the destination, it can be properly placed in its stream. The 51 is a 16-bit number starting from O.</a:t>
            </a:r>
          </a:p>
          <a:p>
            <a:r>
              <a:rPr lang="en-US" b="1" u="sng" dirty="0" smtClean="0"/>
              <a:t>3.Stream </a:t>
            </a:r>
            <a:r>
              <a:rPr lang="en-US" b="1" u="sng" dirty="0"/>
              <a:t>Sequence Number</a:t>
            </a:r>
          </a:p>
          <a:p>
            <a:r>
              <a:rPr lang="en-US" dirty="0"/>
              <a:t>When a data chunk arrives at the destination SCTP, it is delivered to the appropriate stream and in the proper order. This means that, in addition to an SI, SCTP defines each data chunk in each stream with a stream sequence number (SSN).</a:t>
            </a:r>
          </a:p>
          <a:p>
            <a:r>
              <a:rPr lang="en-US" b="1" u="sng" dirty="0" smtClean="0"/>
              <a:t>4.Packets</a:t>
            </a:r>
            <a:endParaRPr lang="en-US" b="1" u="sng" dirty="0"/>
          </a:p>
          <a:p>
            <a:r>
              <a:rPr lang="en-US" dirty="0"/>
              <a:t>In TCP, a segment carries data and control information. Data is carried as a collection of bytes; control information is defined by six control flags in the header. The design of SCTP is totally different: data is carried as data chunks; control information is carried as control chunks.</a:t>
            </a:r>
          </a:p>
          <a:p>
            <a:r>
              <a:rPr lang="en-US" b="1" u="sng" dirty="0" smtClean="0"/>
              <a:t>5.Flow </a:t>
            </a:r>
            <a:r>
              <a:rPr lang="en-US" b="1" u="sng" dirty="0"/>
              <a:t>Control</a:t>
            </a:r>
          </a:p>
          <a:p>
            <a:r>
              <a:rPr lang="en-US" dirty="0"/>
              <a:t>Like TCP, SCTP implements flow control to avoid overwhelming the receiver.</a:t>
            </a:r>
          </a:p>
          <a:p>
            <a:r>
              <a:rPr lang="en-US" b="1" u="sng" dirty="0" smtClean="0"/>
              <a:t>6.Error </a:t>
            </a:r>
            <a:r>
              <a:rPr lang="en-US" b="1" u="sng" dirty="0"/>
              <a:t>Control</a:t>
            </a:r>
          </a:p>
          <a:p>
            <a:r>
              <a:rPr lang="en-US" dirty="0"/>
              <a:t>Like TCP, SCTP implements error control to provide reliability. TSN numbers and acknowledgement numbers are used for error control.</a:t>
            </a:r>
          </a:p>
          <a:p>
            <a:r>
              <a:rPr lang="en-US" b="1" u="sng" dirty="0" smtClean="0"/>
              <a:t>7.Congestion </a:t>
            </a:r>
            <a:r>
              <a:rPr lang="en-US" b="1" u="sng" dirty="0"/>
              <a:t>Control</a:t>
            </a:r>
          </a:p>
          <a:p>
            <a:r>
              <a:rPr lang="en-US" dirty="0"/>
              <a:t>Like TCP, SCTP implements congestion control to determine how many data chunks can be injected into the network.</a:t>
            </a:r>
          </a:p>
          <a:p>
            <a:endParaRPr lang="en-US" dirty="0"/>
          </a:p>
        </p:txBody>
      </p:sp>
    </p:spTree>
    <p:extLst>
      <p:ext uri="{BB962C8B-B14F-4D97-AF65-F5344CB8AC3E}">
        <p14:creationId xmlns:p14="http://schemas.microsoft.com/office/powerpoint/2010/main" val="3629676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237392"/>
            <a:ext cx="11535508" cy="5895471"/>
          </a:xfrm>
        </p:spPr>
        <p:txBody>
          <a:bodyPr/>
          <a:lstStyle/>
          <a:p>
            <a:r>
              <a:rPr lang="en-US" b="1" dirty="0" smtClean="0">
                <a:solidFill>
                  <a:srgbClr val="FF0000"/>
                </a:solidFill>
              </a:rPr>
              <a:t>10</a:t>
            </a:r>
            <a:r>
              <a:rPr lang="en-US" b="1" dirty="0" smtClean="0">
                <a:solidFill>
                  <a:srgbClr val="FF0000"/>
                </a:solidFill>
              </a:rPr>
              <a:t>.Explain </a:t>
            </a:r>
            <a:r>
              <a:rPr lang="en-US" b="1" dirty="0" smtClean="0">
                <a:solidFill>
                  <a:srgbClr val="FF0000"/>
                </a:solidFill>
              </a:rPr>
              <a:t>Congestion </a:t>
            </a:r>
            <a:r>
              <a:rPr lang="en-US" b="1" dirty="0">
                <a:solidFill>
                  <a:srgbClr val="FF0000"/>
                </a:solidFill>
              </a:rPr>
              <a:t>Control techniques in Computer </a:t>
            </a:r>
            <a:r>
              <a:rPr lang="en-US" b="1" dirty="0" smtClean="0">
                <a:solidFill>
                  <a:srgbClr val="FF0000"/>
                </a:solidFill>
              </a:rPr>
              <a:t>Networks?</a:t>
            </a:r>
            <a:endParaRPr lang="en-US" b="1" dirty="0">
              <a:solidFill>
                <a:srgbClr val="FF0000"/>
              </a:solidFill>
            </a:endParaRPr>
          </a:p>
          <a:p>
            <a:r>
              <a:rPr lang="en-US" dirty="0"/>
              <a:t>Congestion control refers to the techniques used to control or prevent congestion. Congestion control techniques can be broadly classified into two categories: </a:t>
            </a: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644" y="1738037"/>
            <a:ext cx="9226297" cy="40118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73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237392"/>
            <a:ext cx="11764108" cy="5895471"/>
          </a:xfrm>
        </p:spPr>
        <p:txBody>
          <a:bodyPr>
            <a:normAutofit fontScale="85000" lnSpcReduction="10000"/>
          </a:bodyPr>
          <a:lstStyle/>
          <a:p>
            <a:pPr fontAlgn="base"/>
            <a:r>
              <a:rPr lang="en-US" b="1" u="sng" dirty="0"/>
              <a:t>Open Loop Congestion Control</a:t>
            </a:r>
          </a:p>
          <a:p>
            <a:pPr fontAlgn="base"/>
            <a:r>
              <a:rPr lang="en-US" dirty="0">
                <a:solidFill>
                  <a:srgbClr val="002060"/>
                </a:solidFill>
              </a:rPr>
              <a:t>Open loop congestion control policies are applied to prevent congestion before it happens. The congestion control is handled either by the source or the destination. </a:t>
            </a:r>
          </a:p>
          <a:p>
            <a:pPr fontAlgn="base"/>
            <a:r>
              <a:rPr lang="en-US" dirty="0">
                <a:solidFill>
                  <a:srgbClr val="002060"/>
                </a:solidFill>
              </a:rPr>
              <a:t>Policies adopted by open loop congestion control – </a:t>
            </a:r>
            <a:br>
              <a:rPr lang="en-US" dirty="0">
                <a:solidFill>
                  <a:srgbClr val="002060"/>
                </a:solidFill>
              </a:rPr>
            </a:br>
            <a:r>
              <a:rPr lang="en-US" b="1" u="sng" dirty="0" smtClean="0">
                <a:solidFill>
                  <a:srgbClr val="002060"/>
                </a:solidFill>
              </a:rPr>
              <a:t>Retransmission </a:t>
            </a:r>
            <a:r>
              <a:rPr lang="en-US" b="1" u="sng" dirty="0">
                <a:solidFill>
                  <a:srgbClr val="002060"/>
                </a:solidFill>
              </a:rPr>
              <a:t>Policy :</a:t>
            </a:r>
            <a:r>
              <a:rPr lang="en-US" dirty="0">
                <a:solidFill>
                  <a:srgbClr val="002060"/>
                </a:solidFill>
              </a:rPr>
              <a:t/>
            </a:r>
            <a:br>
              <a:rPr lang="en-US" dirty="0">
                <a:solidFill>
                  <a:srgbClr val="002060"/>
                </a:solidFill>
              </a:rPr>
            </a:br>
            <a:r>
              <a:rPr lang="en-US" dirty="0">
                <a:solidFill>
                  <a:srgbClr val="002060"/>
                </a:solidFill>
              </a:rPr>
              <a:t>It is the policy in which retransmission of the packets are taken care of. If the sender feels that a sent packet is lost or corrupted, the packet needs to be retransmitted. This transmission may increase the congestion in the network.</a:t>
            </a:r>
            <a:br>
              <a:rPr lang="en-US" dirty="0">
                <a:solidFill>
                  <a:srgbClr val="002060"/>
                </a:solidFill>
              </a:rPr>
            </a:br>
            <a:r>
              <a:rPr lang="en-US" u="sng" dirty="0">
                <a:solidFill>
                  <a:srgbClr val="002060"/>
                </a:solidFill>
              </a:rPr>
              <a:t>To prevent congestion, retransmission timers must be designed to prevent congestion and also able to optimize efficiency.</a:t>
            </a:r>
          </a:p>
          <a:p>
            <a:pPr fontAlgn="base"/>
            <a:r>
              <a:rPr lang="en-US" b="1" u="sng" dirty="0">
                <a:solidFill>
                  <a:srgbClr val="002060"/>
                </a:solidFill>
              </a:rPr>
              <a:t>Window Policy :</a:t>
            </a:r>
            <a:r>
              <a:rPr lang="en-US" dirty="0">
                <a:solidFill>
                  <a:srgbClr val="002060"/>
                </a:solidFill>
              </a:rPr>
              <a:t/>
            </a:r>
            <a:br>
              <a:rPr lang="en-US" dirty="0">
                <a:solidFill>
                  <a:srgbClr val="002060"/>
                </a:solidFill>
              </a:rPr>
            </a:br>
            <a:r>
              <a:rPr lang="en-US" dirty="0">
                <a:solidFill>
                  <a:srgbClr val="002060"/>
                </a:solidFill>
              </a:rPr>
              <a:t>The type of window at the sender’s side may also affect the congestion. Several packets in the Go-back-n window are re-sent, although some packets may be received successfully at the receiver side. This duplication may increase the congestion in the network and make it worse.</a:t>
            </a:r>
            <a:br>
              <a:rPr lang="en-US" dirty="0">
                <a:solidFill>
                  <a:srgbClr val="002060"/>
                </a:solidFill>
              </a:rPr>
            </a:br>
            <a:r>
              <a:rPr lang="en-US" dirty="0">
                <a:solidFill>
                  <a:srgbClr val="002060"/>
                </a:solidFill>
              </a:rPr>
              <a:t>Therefore, Selective repeat window should be adopted as it sends the specific packet that may have been lost.</a:t>
            </a:r>
          </a:p>
          <a:p>
            <a:pPr fontAlgn="base"/>
            <a:r>
              <a:rPr lang="en-US" b="1" u="sng" dirty="0">
                <a:solidFill>
                  <a:srgbClr val="002060"/>
                </a:solidFill>
              </a:rPr>
              <a:t>Discarding Policy :</a:t>
            </a:r>
            <a:r>
              <a:rPr lang="en-US" dirty="0">
                <a:solidFill>
                  <a:srgbClr val="002060"/>
                </a:solidFill>
              </a:rPr>
              <a:t/>
            </a:r>
            <a:br>
              <a:rPr lang="en-US" dirty="0">
                <a:solidFill>
                  <a:srgbClr val="002060"/>
                </a:solidFill>
              </a:rPr>
            </a:br>
            <a:r>
              <a:rPr lang="en-US" dirty="0">
                <a:solidFill>
                  <a:srgbClr val="002060"/>
                </a:solidFill>
              </a:rPr>
              <a:t>A good discarding policy adopted by the routers is that the routers may prevent congestion and at the same time partially discard the corrupted or less sensitive packages and also be able to maintain the quality of a message.</a:t>
            </a:r>
            <a:br>
              <a:rPr lang="en-US" dirty="0">
                <a:solidFill>
                  <a:srgbClr val="002060"/>
                </a:solidFill>
              </a:rPr>
            </a:br>
            <a:r>
              <a:rPr lang="en-US" dirty="0">
                <a:solidFill>
                  <a:srgbClr val="002060"/>
                </a:solidFill>
              </a:rPr>
              <a:t>In case of audio file transmission, routers can discard less sensitive packets to prevent congestion and also maintain the quality of the audio file.</a:t>
            </a:r>
          </a:p>
          <a:p>
            <a:pPr fontAlgn="base"/>
            <a:r>
              <a:rPr lang="en-US" b="1" u="sng" dirty="0">
                <a:solidFill>
                  <a:srgbClr val="002060"/>
                </a:solidFill>
              </a:rPr>
              <a:t>Acknowledgment Policy :</a:t>
            </a:r>
            <a:r>
              <a:rPr lang="en-US" dirty="0">
                <a:solidFill>
                  <a:srgbClr val="002060"/>
                </a:solidFill>
              </a:rPr>
              <a:t/>
            </a:r>
            <a:br>
              <a:rPr lang="en-US" dirty="0">
                <a:solidFill>
                  <a:srgbClr val="002060"/>
                </a:solidFill>
              </a:rPr>
            </a:br>
            <a:r>
              <a:rPr lang="en-US" dirty="0">
                <a:solidFill>
                  <a:srgbClr val="002060"/>
                </a:solidFill>
              </a:rPr>
              <a:t>Since acknowledgements are also the part of the load in the network, the acknowledgment policy imposed by the receiver may also affect congestion. Several approaches can be used to prevent congestion related to acknowledgment.</a:t>
            </a:r>
            <a:br>
              <a:rPr lang="en-US" dirty="0">
                <a:solidFill>
                  <a:srgbClr val="002060"/>
                </a:solidFill>
              </a:rPr>
            </a:br>
            <a:r>
              <a:rPr lang="en-US" dirty="0">
                <a:solidFill>
                  <a:srgbClr val="002060"/>
                </a:solidFill>
              </a:rPr>
              <a:t>The receiver should send acknowledgement for N packets rather than sending acknowledgement for a single packet. The receiver should send an acknowledgment only if it has to send a packet or a timer expires.</a:t>
            </a:r>
          </a:p>
          <a:p>
            <a:endParaRPr lang="en-US" dirty="0">
              <a:solidFill>
                <a:srgbClr val="002060"/>
              </a:solidFill>
            </a:endParaRPr>
          </a:p>
        </p:txBody>
      </p:sp>
    </p:spTree>
    <p:extLst>
      <p:ext uri="{BB962C8B-B14F-4D97-AF65-F5344CB8AC3E}">
        <p14:creationId xmlns:p14="http://schemas.microsoft.com/office/powerpoint/2010/main" val="847742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378069"/>
            <a:ext cx="11535508" cy="5754794"/>
          </a:xfrm>
        </p:spPr>
        <p:txBody>
          <a:bodyPr>
            <a:normAutofit lnSpcReduction="10000"/>
          </a:bodyPr>
          <a:lstStyle/>
          <a:p>
            <a:r>
              <a:rPr lang="en-US" b="1" u="sng" dirty="0"/>
              <a:t>Admission Policy :</a:t>
            </a:r>
            <a:r>
              <a:rPr lang="en-US" dirty="0"/>
              <a:t/>
            </a:r>
            <a:br>
              <a:rPr lang="en-US" dirty="0"/>
            </a:br>
            <a:r>
              <a:rPr lang="en-US" dirty="0"/>
              <a:t>In admission policy a mechanism should be used to prevent congestion. Switches in a flow should first check the resource requirement of a network flow before transmitting it further. If there is a chance of a congestion or there is a congestion in the network, router should deny establishing a virtual network connection to prevent further congestion.</a:t>
            </a:r>
          </a:p>
          <a:p>
            <a:pPr fontAlgn="base"/>
            <a:r>
              <a:rPr lang="en-US" dirty="0"/>
              <a:t>All the </a:t>
            </a:r>
            <a:r>
              <a:rPr lang="en-US" b="1" dirty="0"/>
              <a:t>above policies </a:t>
            </a:r>
            <a:r>
              <a:rPr lang="en-US" dirty="0"/>
              <a:t>are adopted to </a:t>
            </a:r>
            <a:r>
              <a:rPr lang="en-US" b="1" dirty="0"/>
              <a:t>prevent congestion </a:t>
            </a:r>
            <a:r>
              <a:rPr lang="en-US" dirty="0"/>
              <a:t>before it happens in the network. </a:t>
            </a:r>
            <a:br>
              <a:rPr lang="en-US" dirty="0"/>
            </a:br>
            <a:r>
              <a:rPr lang="en-US" dirty="0"/>
              <a:t>Congestion control ensures that a network can handle traffic efficiently without data loss. </a:t>
            </a:r>
            <a:endParaRPr lang="en-US" dirty="0" smtClean="0"/>
          </a:p>
          <a:p>
            <a:pPr fontAlgn="base"/>
            <a:r>
              <a:rPr lang="en-US" b="1" u="sng" dirty="0" smtClean="0"/>
              <a:t>Closed </a:t>
            </a:r>
            <a:r>
              <a:rPr lang="en-US" b="1" u="sng" dirty="0"/>
              <a:t>Loop Congestion Control</a:t>
            </a:r>
          </a:p>
          <a:p>
            <a:pPr fontAlgn="base"/>
            <a:r>
              <a:rPr lang="en-US" dirty="0"/>
              <a:t>Closed loop congestion control techniques are used to treat or alleviate congestion after it happens. Several techniques are used by different protocols; some of them are: </a:t>
            </a:r>
            <a:br>
              <a:rPr lang="en-US" dirty="0"/>
            </a:br>
            <a:r>
              <a:rPr lang="en-US" dirty="0"/>
              <a:t> </a:t>
            </a:r>
          </a:p>
          <a:p>
            <a:pPr fontAlgn="base"/>
            <a:r>
              <a:rPr lang="en-US" b="1" u="sng" dirty="0"/>
              <a:t>1. Backpressure :</a:t>
            </a:r>
            <a:r>
              <a:rPr lang="en-US" u="sng" dirty="0"/>
              <a:t> </a:t>
            </a:r>
            <a:r>
              <a:rPr lang="en-US" dirty="0"/>
              <a:t/>
            </a:r>
            <a:br>
              <a:rPr lang="en-US" dirty="0"/>
            </a:br>
            <a:r>
              <a:rPr lang="en-US" dirty="0"/>
              <a:t>Backpressure is a technique in which a congested node stops receiving packets from upstream node. This may cause the upstream node or nodes to become congested and reject receiving data from above nodes. Backpressure is a node-to-node congestion control technique that propagate in the opposite direction of data flow. The backpressure technique can be applied only to virtual circuit where each node has information of its above upstream node. </a:t>
            </a:r>
          </a:p>
          <a:p>
            <a:pPr fontAlgn="base"/>
            <a:r>
              <a:rPr lang="en-US" dirty="0"/>
              <a:t> </a:t>
            </a:r>
          </a:p>
          <a:p>
            <a:endParaRPr lang="en-US" dirty="0"/>
          </a:p>
        </p:txBody>
      </p:sp>
    </p:spTree>
    <p:extLst>
      <p:ext uri="{BB962C8B-B14F-4D97-AF65-F5344CB8AC3E}">
        <p14:creationId xmlns:p14="http://schemas.microsoft.com/office/powerpoint/2010/main" val="32907271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Backpressur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524" y="-14197"/>
            <a:ext cx="11534775" cy="213278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316524" y="1837236"/>
            <a:ext cx="11271007" cy="2862322"/>
          </a:xfrm>
          <a:prstGeom prst="rect">
            <a:avLst/>
          </a:prstGeom>
        </p:spPr>
        <p:txBody>
          <a:bodyPr wrap="square">
            <a:spAutoFit/>
          </a:bodyPr>
          <a:lstStyle/>
          <a:p>
            <a:pPr fontAlgn="base"/>
            <a:r>
              <a:rPr lang="en-US" b="0" i="0" dirty="0" smtClean="0">
                <a:solidFill>
                  <a:srgbClr val="273239"/>
                </a:solidFill>
                <a:effectLst/>
                <a:latin typeface="Nunito"/>
              </a:rPr>
              <a:t>  In above diagram the 3rd node is congested and stops receiving packets as a result 2nd node may be get congested due to slowing down of the output data flow. Similarly 1st node may get congested and inform the source to slow down. </a:t>
            </a:r>
            <a:br>
              <a:rPr lang="en-US" b="0" i="0" dirty="0" smtClean="0">
                <a:solidFill>
                  <a:srgbClr val="273239"/>
                </a:solidFill>
                <a:effectLst/>
                <a:latin typeface="Nunito"/>
              </a:rPr>
            </a:br>
            <a:r>
              <a:rPr lang="en-US" b="0" i="0" dirty="0" smtClean="0">
                <a:solidFill>
                  <a:srgbClr val="273239"/>
                </a:solidFill>
                <a:effectLst/>
                <a:latin typeface="Nunito"/>
              </a:rPr>
              <a:t> </a:t>
            </a:r>
            <a:endParaRPr lang="en-US" b="0" i="0" u="sng" dirty="0" smtClean="0">
              <a:solidFill>
                <a:srgbClr val="273239"/>
              </a:solidFill>
              <a:effectLst/>
              <a:latin typeface="Nunito"/>
            </a:endParaRPr>
          </a:p>
          <a:p>
            <a:pPr fontAlgn="base"/>
            <a:r>
              <a:rPr lang="en-US" b="1" i="0" u="sng" dirty="0" smtClean="0">
                <a:solidFill>
                  <a:srgbClr val="273239"/>
                </a:solidFill>
                <a:effectLst/>
                <a:latin typeface="Nunito"/>
              </a:rPr>
              <a:t>2. Choke Packet Technique :</a:t>
            </a:r>
            <a:r>
              <a:rPr lang="en-US" b="0" i="0" u="sng" dirty="0" smtClean="0">
                <a:solidFill>
                  <a:srgbClr val="273239"/>
                </a:solidFill>
                <a:effectLst/>
                <a:latin typeface="Nunito"/>
              </a:rPr>
              <a:t> </a:t>
            </a:r>
            <a:r>
              <a:rPr lang="en-US" b="0" i="0" dirty="0" smtClean="0">
                <a:solidFill>
                  <a:srgbClr val="273239"/>
                </a:solidFill>
                <a:effectLst/>
                <a:latin typeface="Nunito"/>
              </a:rPr>
              <a:t/>
            </a:r>
            <a:br>
              <a:rPr lang="en-US" b="0" i="0" dirty="0" smtClean="0">
                <a:solidFill>
                  <a:srgbClr val="273239"/>
                </a:solidFill>
                <a:effectLst/>
                <a:latin typeface="Nunito"/>
              </a:rPr>
            </a:br>
            <a:r>
              <a:rPr lang="en-US" b="0" i="0" dirty="0" smtClean="0">
                <a:solidFill>
                  <a:srgbClr val="273239"/>
                </a:solidFill>
                <a:effectLst/>
                <a:latin typeface="Nunito"/>
              </a:rPr>
              <a:t>Choke packet technique is applicable to both virtual networks as well as datagram subnets. A choke packet is a packet sent by a node to the source to inform it of congestion. Each router monitors its resources and the utilization at each of its output lines. Whenever the resource utilization exceeds the threshold value which is set by the administrator, the router directly sends a choke packet to the source giving it a feedback to reduce the traffic. The intermediate nodes through which the packets has traveled are not warned about congestion. </a:t>
            </a:r>
            <a:endParaRPr lang="en-US" b="0" i="0" dirty="0">
              <a:solidFill>
                <a:srgbClr val="273239"/>
              </a:solidFill>
              <a:effectLst/>
              <a:latin typeface="Nunito"/>
            </a:endParaRPr>
          </a:p>
        </p:txBody>
      </p:sp>
      <p:pic>
        <p:nvPicPr>
          <p:cNvPr id="2052" name="Picture 4" descr="choke pack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302" y="4923691"/>
            <a:ext cx="11601450" cy="17067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164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7D8C106-7CD8-01AC-58C5-C0BF3FBCAB92}"/>
              </a:ext>
            </a:extLst>
          </p:cNvPr>
          <p:cNvPicPr>
            <a:picLocks noGrp="1" noChangeAspect="1"/>
          </p:cNvPicPr>
          <p:nvPr>
            <p:ph idx="1"/>
          </p:nvPr>
        </p:nvPicPr>
        <p:blipFill>
          <a:blip r:embed="rId2"/>
          <a:stretch>
            <a:fillRect/>
          </a:stretch>
        </p:blipFill>
        <p:spPr>
          <a:xfrm>
            <a:off x="374798" y="258658"/>
            <a:ext cx="11406894" cy="5518298"/>
          </a:xfrm>
        </p:spPr>
      </p:pic>
    </p:spTree>
    <p:extLst>
      <p:ext uri="{BB962C8B-B14F-4D97-AF65-F5344CB8AC3E}">
        <p14:creationId xmlns:p14="http://schemas.microsoft.com/office/powerpoint/2010/main" val="37332909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378069"/>
            <a:ext cx="11535508" cy="5754794"/>
          </a:xfrm>
        </p:spPr>
        <p:txBody>
          <a:bodyPr/>
          <a:lstStyle/>
          <a:p>
            <a:pPr fontAlgn="base"/>
            <a:r>
              <a:rPr lang="en-US" b="1" u="sng" dirty="0"/>
              <a:t>3. Implicit Signaling :</a:t>
            </a:r>
            <a:r>
              <a:rPr lang="en-US" u="sng" dirty="0"/>
              <a:t> </a:t>
            </a:r>
            <a:r>
              <a:rPr lang="en-US" dirty="0"/>
              <a:t/>
            </a:r>
            <a:br>
              <a:rPr lang="en-US" dirty="0"/>
            </a:br>
            <a:r>
              <a:rPr lang="en-US" dirty="0"/>
              <a:t>In implicit signaling, there is no communication between the congested nodes and the source. The source guesses that there is congestion in a network. For example when sender sends several packets and there is no acknowledgment for a while, one assumption is that there is a congestion. </a:t>
            </a:r>
            <a:br>
              <a:rPr lang="en-US" dirty="0"/>
            </a:br>
            <a:r>
              <a:rPr lang="en-US" dirty="0"/>
              <a:t> </a:t>
            </a:r>
          </a:p>
          <a:p>
            <a:pPr fontAlgn="base"/>
            <a:r>
              <a:rPr lang="en-US" b="1" u="sng" dirty="0"/>
              <a:t>4. Explicit Signaling :</a:t>
            </a:r>
            <a:r>
              <a:rPr lang="en-US" u="sng" dirty="0"/>
              <a:t> </a:t>
            </a:r>
            <a:r>
              <a:rPr lang="en-US" dirty="0"/>
              <a:t/>
            </a:r>
            <a:br>
              <a:rPr lang="en-US" dirty="0"/>
            </a:br>
            <a:r>
              <a:rPr lang="en-US" dirty="0"/>
              <a:t>In explicit signaling, if a node experiences congestion it can explicitly sends a packet to the source or destination to inform about congestion. The difference between choke packet and explicit signaling is that the signal is included in the packets that carry data rather than creating a different packet as in case of choke packet technique. </a:t>
            </a:r>
            <a:br>
              <a:rPr lang="en-US" dirty="0"/>
            </a:br>
            <a:r>
              <a:rPr lang="en-US" dirty="0"/>
              <a:t>Explicit signaling can occur in either forward or backward direction. </a:t>
            </a:r>
          </a:p>
          <a:p>
            <a:pPr fontAlgn="base"/>
            <a:r>
              <a:rPr lang="en-US" b="1" u="sng" dirty="0"/>
              <a:t>Forward Signaling : </a:t>
            </a:r>
            <a:r>
              <a:rPr lang="en-US" dirty="0"/>
              <a:t>In forward signaling, a signal is sent in the direction of the congestion. The destination is warned about congestion. The receiver in this case adopt policies to prevent further congestion.</a:t>
            </a:r>
          </a:p>
          <a:p>
            <a:pPr fontAlgn="base"/>
            <a:r>
              <a:rPr lang="en-US" b="1" u="sng" dirty="0"/>
              <a:t>Backward Signaling :</a:t>
            </a:r>
            <a:r>
              <a:rPr lang="en-US" b="1" dirty="0"/>
              <a:t> </a:t>
            </a:r>
            <a:r>
              <a:rPr lang="en-US" dirty="0"/>
              <a:t>In backward signaling, a signal is sent in the opposite direction of the congestion. The source is warned about congestion and it needs to slow down.</a:t>
            </a:r>
          </a:p>
          <a:p>
            <a:endParaRPr lang="en-US" dirty="0"/>
          </a:p>
        </p:txBody>
      </p:sp>
    </p:spTree>
    <p:extLst>
      <p:ext uri="{BB962C8B-B14F-4D97-AF65-F5344CB8AC3E}">
        <p14:creationId xmlns:p14="http://schemas.microsoft.com/office/powerpoint/2010/main" val="419187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378069"/>
            <a:ext cx="11535508" cy="5754794"/>
          </a:xfrm>
        </p:spPr>
        <p:txBody>
          <a:bodyPr/>
          <a:lstStyle/>
          <a:p>
            <a:r>
              <a:rPr lang="en-US" b="1" dirty="0" smtClean="0"/>
              <a:t>11. </a:t>
            </a:r>
            <a:r>
              <a:rPr lang="en-US" b="1" dirty="0" smtClean="0"/>
              <a:t>Explain Traffic Descriptors in  DATA TRAFFIC?</a:t>
            </a:r>
            <a:endParaRPr lang="en-US" b="1" dirty="0"/>
          </a:p>
          <a:p>
            <a:r>
              <a:rPr lang="en-US" dirty="0"/>
              <a:t>The main focus of congestion control and quality of service is data traffic. In </a:t>
            </a:r>
            <a:r>
              <a:rPr lang="en-US" dirty="0" smtClean="0"/>
              <a:t>congestion control </a:t>
            </a:r>
            <a:r>
              <a:rPr lang="en-US" dirty="0"/>
              <a:t>we try to avoid traffic congestion. In quality of service, we try to create </a:t>
            </a:r>
            <a:r>
              <a:rPr lang="en-US" dirty="0" smtClean="0"/>
              <a:t>an appropriate </a:t>
            </a:r>
            <a:r>
              <a:rPr lang="en-US" dirty="0"/>
              <a:t>environment for the traffic</a:t>
            </a:r>
            <a:r>
              <a:rPr lang="en-US" dirty="0" smtClean="0"/>
              <a:t>.</a:t>
            </a:r>
          </a:p>
          <a:p>
            <a:r>
              <a:rPr lang="en-US" sz="2400" b="1" u="sng" dirty="0"/>
              <a:t>Traffic Descriptor</a:t>
            </a:r>
          </a:p>
          <a:p>
            <a:r>
              <a:rPr lang="en-US" dirty="0"/>
              <a:t>Traffic descriptors are qualitative values that represent a data flow. Figure </a:t>
            </a:r>
            <a:r>
              <a:rPr lang="en-US" dirty="0" smtClean="0"/>
              <a:t>below </a:t>
            </a:r>
            <a:r>
              <a:rPr lang="en-US" dirty="0"/>
              <a:t>shows </a:t>
            </a:r>
            <a:r>
              <a:rPr lang="en-US" dirty="0" smtClean="0"/>
              <a:t>a traffic </a:t>
            </a:r>
            <a:r>
              <a:rPr lang="en-US" dirty="0"/>
              <a:t>flow with some of these values.</a:t>
            </a:r>
          </a:p>
        </p:txBody>
      </p:sp>
      <p:pic>
        <p:nvPicPr>
          <p:cNvPr id="4" name="Picture 3"/>
          <p:cNvPicPr>
            <a:picLocks noChangeAspect="1"/>
          </p:cNvPicPr>
          <p:nvPr/>
        </p:nvPicPr>
        <p:blipFill>
          <a:blip r:embed="rId2"/>
          <a:stretch>
            <a:fillRect/>
          </a:stretch>
        </p:blipFill>
        <p:spPr>
          <a:xfrm>
            <a:off x="3141478" y="2962668"/>
            <a:ext cx="7087214" cy="3170195"/>
          </a:xfrm>
          <a:prstGeom prst="rect">
            <a:avLst/>
          </a:prstGeom>
        </p:spPr>
      </p:pic>
      <p:pic>
        <p:nvPicPr>
          <p:cNvPr id="5" name="Picture 4"/>
          <p:cNvPicPr>
            <a:picLocks noChangeAspect="1"/>
          </p:cNvPicPr>
          <p:nvPr/>
        </p:nvPicPr>
        <p:blipFill>
          <a:blip r:embed="rId3"/>
          <a:stretch>
            <a:fillRect/>
          </a:stretch>
        </p:blipFill>
        <p:spPr>
          <a:xfrm>
            <a:off x="931984" y="5629899"/>
            <a:ext cx="2371171" cy="502964"/>
          </a:xfrm>
          <a:prstGeom prst="rect">
            <a:avLst/>
          </a:prstGeom>
        </p:spPr>
      </p:pic>
    </p:spTree>
    <p:extLst>
      <p:ext uri="{BB962C8B-B14F-4D97-AF65-F5344CB8AC3E}">
        <p14:creationId xmlns:p14="http://schemas.microsoft.com/office/powerpoint/2010/main" val="1776903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378069"/>
            <a:ext cx="11535508" cy="5754794"/>
          </a:xfrm>
        </p:spPr>
        <p:txBody>
          <a:bodyPr>
            <a:normAutofit fontScale="92500" lnSpcReduction="10000"/>
          </a:bodyPr>
          <a:lstStyle/>
          <a:p>
            <a:r>
              <a:rPr lang="en-US" b="1" u="sng" dirty="0"/>
              <a:t>Average Data Rate</a:t>
            </a:r>
          </a:p>
          <a:p>
            <a:r>
              <a:rPr lang="en-US" dirty="0"/>
              <a:t>The average data rate is the number of bits sent during a period </a:t>
            </a:r>
            <a:r>
              <a:rPr lang="en-US" dirty="0" err="1"/>
              <a:t>oftime</a:t>
            </a:r>
            <a:r>
              <a:rPr lang="en-US" dirty="0"/>
              <a:t>, divided by the</a:t>
            </a:r>
          </a:p>
          <a:p>
            <a:r>
              <a:rPr lang="en-US" dirty="0"/>
              <a:t>number of seconds in that period. We use the following equation:</a:t>
            </a:r>
          </a:p>
          <a:p>
            <a:r>
              <a:rPr lang="en-US" dirty="0"/>
              <a:t>Average data rate =</a:t>
            </a:r>
            <a:r>
              <a:rPr lang="en-US" u="sng" dirty="0"/>
              <a:t>amount of data</a:t>
            </a:r>
          </a:p>
          <a:p>
            <a:pPr marL="1471400" lvl="8" indent="0">
              <a:buNone/>
            </a:pPr>
            <a:r>
              <a:rPr lang="en-US" sz="1900" dirty="0" smtClean="0"/>
              <a:t>                       time</a:t>
            </a:r>
            <a:endParaRPr lang="en-US" sz="1900" dirty="0"/>
          </a:p>
          <a:p>
            <a:r>
              <a:rPr lang="en-US" dirty="0" smtClean="0"/>
              <a:t>The </a:t>
            </a:r>
            <a:r>
              <a:rPr lang="en-US" dirty="0"/>
              <a:t>average data rate is a very useful characteristic of traffic because it indicates </a:t>
            </a:r>
            <a:r>
              <a:rPr lang="en-US" dirty="0" smtClean="0"/>
              <a:t>the average </a:t>
            </a:r>
            <a:r>
              <a:rPr lang="en-US" dirty="0"/>
              <a:t>bandwidth needed by the traffic.</a:t>
            </a:r>
          </a:p>
          <a:p>
            <a:r>
              <a:rPr lang="en-US" b="1" u="sng" dirty="0"/>
              <a:t>Peak Data Rate</a:t>
            </a:r>
          </a:p>
          <a:p>
            <a:r>
              <a:rPr lang="en-US" dirty="0"/>
              <a:t>The peak data rate defines the maximum data rate of the traffic. In Figure 24.1 it is </a:t>
            </a:r>
            <a:r>
              <a:rPr lang="en-US" dirty="0" smtClean="0"/>
              <a:t>the maximum </a:t>
            </a:r>
            <a:r>
              <a:rPr lang="en-US" dirty="0"/>
              <a:t>y axis value. The peak data rate is a very important measurement </a:t>
            </a:r>
            <a:r>
              <a:rPr lang="en-US" dirty="0" smtClean="0"/>
              <a:t>because it </a:t>
            </a:r>
            <a:r>
              <a:rPr lang="en-US" dirty="0"/>
              <a:t>indicates the peak bandwidth that the network needs for traffic to pass through </a:t>
            </a:r>
            <a:r>
              <a:rPr lang="en-US" dirty="0" smtClean="0"/>
              <a:t>without changing </a:t>
            </a:r>
            <a:r>
              <a:rPr lang="en-US" dirty="0"/>
              <a:t>its data flow.</a:t>
            </a:r>
          </a:p>
          <a:p>
            <a:r>
              <a:rPr lang="en-US" b="1" u="sng" dirty="0"/>
              <a:t>Maximum Burst </a:t>
            </a:r>
            <a:r>
              <a:rPr lang="en-US" b="1" u="sng" dirty="0" smtClean="0"/>
              <a:t>Size : </a:t>
            </a:r>
            <a:r>
              <a:rPr lang="en-US" dirty="0"/>
              <a:t>Although the peak data rate is a critical value for the network, it can usually be </a:t>
            </a:r>
            <a:r>
              <a:rPr lang="en-US" dirty="0" smtClean="0"/>
              <a:t>ignored if the </a:t>
            </a:r>
            <a:r>
              <a:rPr lang="en-US" dirty="0"/>
              <a:t>duration of the peak value is very short. For example, if data are flowing </a:t>
            </a:r>
            <a:r>
              <a:rPr lang="en-US" dirty="0" smtClean="0"/>
              <a:t>steadily at </a:t>
            </a:r>
            <a:r>
              <a:rPr lang="en-US" dirty="0"/>
              <a:t>the rate of 1 Mbps with a sudden peak data rate of 2 Mbps for just 1 </a:t>
            </a:r>
            <a:r>
              <a:rPr lang="en-US" dirty="0" err="1"/>
              <a:t>ms</a:t>
            </a:r>
            <a:r>
              <a:rPr lang="en-US" dirty="0"/>
              <a:t>, the </a:t>
            </a:r>
            <a:r>
              <a:rPr lang="en-US" dirty="0" smtClean="0"/>
              <a:t>network probably </a:t>
            </a:r>
            <a:r>
              <a:rPr lang="en-US" dirty="0"/>
              <a:t>can handle the situation. However, </a:t>
            </a:r>
            <a:r>
              <a:rPr lang="en-US" dirty="0" err="1"/>
              <a:t>ifthe</a:t>
            </a:r>
            <a:r>
              <a:rPr lang="en-US" dirty="0"/>
              <a:t> peak data rate lasts 60 </a:t>
            </a:r>
            <a:r>
              <a:rPr lang="en-US" dirty="0" err="1"/>
              <a:t>ms</a:t>
            </a:r>
            <a:r>
              <a:rPr lang="en-US" dirty="0"/>
              <a:t>, there </a:t>
            </a:r>
            <a:r>
              <a:rPr lang="en-US" dirty="0" smtClean="0"/>
              <a:t>may be </a:t>
            </a:r>
            <a:r>
              <a:rPr lang="en-US" dirty="0"/>
              <a:t>a problem for the network. The maximum burst size normally refers to the maximum</a:t>
            </a:r>
          </a:p>
          <a:p>
            <a:r>
              <a:rPr lang="en-US" dirty="0"/>
              <a:t>length of time the traffic is generated at the peak rate.</a:t>
            </a:r>
          </a:p>
          <a:p>
            <a:endParaRPr lang="en-US" b="1" u="sng" dirty="0"/>
          </a:p>
        </p:txBody>
      </p:sp>
    </p:spTree>
    <p:extLst>
      <p:ext uri="{BB962C8B-B14F-4D97-AF65-F5344CB8AC3E}">
        <p14:creationId xmlns:p14="http://schemas.microsoft.com/office/powerpoint/2010/main" val="464526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378069"/>
            <a:ext cx="11535508" cy="5754794"/>
          </a:xfrm>
        </p:spPr>
        <p:txBody>
          <a:bodyPr>
            <a:normAutofit fontScale="92500" lnSpcReduction="10000"/>
          </a:bodyPr>
          <a:lstStyle/>
          <a:p>
            <a:r>
              <a:rPr lang="en-US" b="1" u="sng" dirty="0" smtClean="0"/>
              <a:t>Effective </a:t>
            </a:r>
            <a:r>
              <a:rPr lang="en-US" b="1" u="sng" dirty="0"/>
              <a:t>Bandwidth</a:t>
            </a:r>
          </a:p>
          <a:p>
            <a:r>
              <a:rPr lang="en-US" dirty="0"/>
              <a:t>The effective bandwidth is the bandwidth that the network needs to allocate for </a:t>
            </a:r>
            <a:r>
              <a:rPr lang="en-US" dirty="0" smtClean="0"/>
              <a:t>the flow </a:t>
            </a:r>
            <a:r>
              <a:rPr lang="en-US" dirty="0"/>
              <a:t>of traffic. The effective bandwidth is a function of three values: average data rate</a:t>
            </a:r>
            <a:r>
              <a:rPr lang="en-US" dirty="0" smtClean="0"/>
              <a:t>, peak </a:t>
            </a:r>
            <a:r>
              <a:rPr lang="en-US" dirty="0"/>
              <a:t>data rate, and maximum burst size. The calculation of this value is very complex.</a:t>
            </a:r>
          </a:p>
          <a:p>
            <a:r>
              <a:rPr lang="en-US" b="1" u="sng" dirty="0"/>
              <a:t>Traffic Profiles</a:t>
            </a:r>
          </a:p>
          <a:p>
            <a:r>
              <a:rPr lang="en-US" dirty="0"/>
              <a:t>For our purposes, a data flow can have one of the following traffic profiles: constant </a:t>
            </a:r>
            <a:r>
              <a:rPr lang="en-US" dirty="0" smtClean="0"/>
              <a:t>bit rate</a:t>
            </a:r>
            <a:r>
              <a:rPr lang="en-US" dirty="0"/>
              <a:t>, variable bit rate, or </a:t>
            </a:r>
            <a:r>
              <a:rPr lang="en-US" dirty="0" err="1"/>
              <a:t>bursty</a:t>
            </a:r>
            <a:r>
              <a:rPr lang="en-US" dirty="0"/>
              <a:t> as shown in Figure 24.2.</a:t>
            </a:r>
          </a:p>
          <a:p>
            <a:r>
              <a:rPr lang="en-US" b="1" u="sng" dirty="0"/>
              <a:t>Constant Bit Rate</a:t>
            </a:r>
          </a:p>
          <a:p>
            <a:r>
              <a:rPr lang="en-US" dirty="0"/>
              <a:t>A constant-bit-rate (CBR), or a fixed-rate, traffic model has a data rate that does </a:t>
            </a:r>
            <a:r>
              <a:rPr lang="en-US" dirty="0" smtClean="0"/>
              <a:t>not change</a:t>
            </a:r>
            <a:r>
              <a:rPr lang="en-US" dirty="0"/>
              <a:t>. In this type of flow, the average data </a:t>
            </a:r>
            <a:r>
              <a:rPr lang="en-US" dirty="0" err="1"/>
              <a:t>ratc</a:t>
            </a:r>
            <a:r>
              <a:rPr lang="en-US" dirty="0"/>
              <a:t> and </a:t>
            </a:r>
            <a:r>
              <a:rPr lang="en-US" dirty="0" err="1"/>
              <a:t>thc</a:t>
            </a:r>
            <a:r>
              <a:rPr lang="en-US" dirty="0"/>
              <a:t> peak data rate are the same.</a:t>
            </a:r>
          </a:p>
          <a:p>
            <a:r>
              <a:rPr lang="en-US" dirty="0"/>
              <a:t>The maximum burst size is not applicable. This type of traffic is very easy for a </a:t>
            </a:r>
            <a:r>
              <a:rPr lang="en-US" dirty="0" smtClean="0"/>
              <a:t>network to </a:t>
            </a:r>
            <a:r>
              <a:rPr lang="en-US" dirty="0"/>
              <a:t>handle since it is predictable. The network knows in advance how much bandwidth </a:t>
            </a:r>
            <a:r>
              <a:rPr lang="en-US" dirty="0" smtClean="0"/>
              <a:t>to allocate </a:t>
            </a:r>
            <a:r>
              <a:rPr lang="en-US" dirty="0"/>
              <a:t>for this type of flow.</a:t>
            </a:r>
          </a:p>
          <a:p>
            <a:r>
              <a:rPr lang="en-US" b="1" u="sng" dirty="0"/>
              <a:t>Variable Bit Rate</a:t>
            </a:r>
          </a:p>
          <a:p>
            <a:r>
              <a:rPr lang="en-US" dirty="0"/>
              <a:t>In the variable-bit-rate (VBR) category, the rate </a:t>
            </a:r>
            <a:r>
              <a:rPr lang="en-US" dirty="0" err="1"/>
              <a:t>ofthe</a:t>
            </a:r>
            <a:r>
              <a:rPr lang="en-US" dirty="0"/>
              <a:t> data flow changes in time, </a:t>
            </a:r>
            <a:r>
              <a:rPr lang="en-US" dirty="0" smtClean="0"/>
              <a:t>with the </a:t>
            </a:r>
            <a:r>
              <a:rPr lang="en-US" dirty="0"/>
              <a:t>changes smooth instead of sudden and sharp. In this type of flow, the average </a:t>
            </a:r>
            <a:r>
              <a:rPr lang="en-US" dirty="0" smtClean="0"/>
              <a:t>data </a:t>
            </a:r>
            <a:r>
              <a:rPr lang="en-US" dirty="0"/>
              <a:t>rate and the peak data rate are different. The maximum burst size is usually a </a:t>
            </a:r>
            <a:r>
              <a:rPr lang="en-US" dirty="0" smtClean="0"/>
              <a:t>small value</a:t>
            </a:r>
            <a:r>
              <a:rPr lang="en-US" dirty="0"/>
              <a:t>. This type of traffic is more difficult to handle than constant-bit-rate traffic, but it</a:t>
            </a:r>
          </a:p>
          <a:p>
            <a:r>
              <a:rPr lang="en-US" dirty="0"/>
              <a:t>normally does not need to be </a:t>
            </a:r>
            <a:r>
              <a:rPr lang="en-US" dirty="0" smtClean="0"/>
              <a:t>reshaped.</a:t>
            </a:r>
            <a:endParaRPr lang="en-US" dirty="0"/>
          </a:p>
          <a:p>
            <a:endParaRPr lang="en-US" dirty="0"/>
          </a:p>
        </p:txBody>
      </p:sp>
    </p:spTree>
    <p:extLst>
      <p:ext uri="{BB962C8B-B14F-4D97-AF65-F5344CB8AC3E}">
        <p14:creationId xmlns:p14="http://schemas.microsoft.com/office/powerpoint/2010/main" val="1806971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246" y="290146"/>
            <a:ext cx="11535508" cy="5754794"/>
          </a:xfrm>
        </p:spPr>
        <p:txBody>
          <a:bodyPr/>
          <a:lstStyle/>
          <a:p>
            <a:r>
              <a:rPr lang="en-US" b="1" u="sng" dirty="0" err="1" smtClean="0"/>
              <a:t>Bursty</a:t>
            </a:r>
            <a:endParaRPr lang="en-US" b="1" u="sng" dirty="0"/>
          </a:p>
          <a:p>
            <a:r>
              <a:rPr lang="en-US" dirty="0" smtClean="0"/>
              <a:t>In the </a:t>
            </a:r>
            <a:r>
              <a:rPr lang="en-US" dirty="0" err="1" smtClean="0"/>
              <a:t>bursty</a:t>
            </a:r>
            <a:r>
              <a:rPr lang="en-US" dirty="0" smtClean="0"/>
              <a:t> data category, the data rate changes suddenly in a very short time. It may </a:t>
            </a:r>
            <a:r>
              <a:rPr lang="en-US" dirty="0"/>
              <a:t>jump from zero, for example, to 1 Mbps in a few microseconds and vice versa. </a:t>
            </a:r>
            <a:r>
              <a:rPr lang="en-US" dirty="0" smtClean="0"/>
              <a:t>It may </a:t>
            </a:r>
            <a:r>
              <a:rPr lang="en-US" dirty="0"/>
              <a:t>also remain at this value for a while. The average bit rate and the peak bit rate </a:t>
            </a:r>
            <a:r>
              <a:rPr lang="en-US" dirty="0" smtClean="0"/>
              <a:t>are very </a:t>
            </a:r>
            <a:r>
              <a:rPr lang="en-US" dirty="0"/>
              <a:t>different values in this type of flow. The maximum burst size is significant. </a:t>
            </a:r>
            <a:r>
              <a:rPr lang="en-US" dirty="0" smtClean="0"/>
              <a:t>This is </a:t>
            </a:r>
            <a:r>
              <a:rPr lang="en-US" dirty="0"/>
              <a:t>the most difficult type of traffic for a network to handle because the profile is very</a:t>
            </a:r>
          </a:p>
          <a:p>
            <a:r>
              <a:rPr lang="en-US" dirty="0"/>
              <a:t>unpredictable. To handle this type of traffic, the network normally needs to reshape it</a:t>
            </a:r>
            <a:r>
              <a:rPr lang="en-US" dirty="0" smtClean="0"/>
              <a:t>, using </a:t>
            </a:r>
            <a:r>
              <a:rPr lang="en-US" dirty="0"/>
              <a:t>reshaping techniques, as we will see shortly. </a:t>
            </a:r>
            <a:r>
              <a:rPr lang="en-US" dirty="0" err="1"/>
              <a:t>Bursty</a:t>
            </a:r>
            <a:r>
              <a:rPr lang="en-US" dirty="0"/>
              <a:t> traffic is one of the </a:t>
            </a:r>
            <a:r>
              <a:rPr lang="en-US" dirty="0" smtClean="0"/>
              <a:t>main causes </a:t>
            </a:r>
            <a:r>
              <a:rPr lang="en-US" dirty="0"/>
              <a:t>of congestion in a network</a:t>
            </a:r>
            <a:r>
              <a:rPr lang="en-US" dirty="0" smtClean="0"/>
              <a:t>.</a:t>
            </a:r>
          </a:p>
          <a:p>
            <a:pPr marL="566928" lvl="3" indent="0">
              <a:buNone/>
            </a:pPr>
            <a:r>
              <a:rPr lang="en-US" sz="1800" b="1" dirty="0" smtClean="0"/>
              <a:t>                                                                                           </a:t>
            </a:r>
            <a:r>
              <a:rPr lang="en-US" sz="1800" b="1" u="sng" dirty="0" smtClean="0"/>
              <a:t> Three traffic profiles</a:t>
            </a:r>
            <a:endParaRPr lang="en-US" sz="1800" b="1" u="sng" dirty="0"/>
          </a:p>
        </p:txBody>
      </p:sp>
      <p:pic>
        <p:nvPicPr>
          <p:cNvPr id="2" name="Picture 1"/>
          <p:cNvPicPr>
            <a:picLocks noChangeAspect="1"/>
          </p:cNvPicPr>
          <p:nvPr/>
        </p:nvPicPr>
        <p:blipFill>
          <a:blip r:embed="rId2"/>
          <a:stretch>
            <a:fillRect/>
          </a:stretch>
        </p:blipFill>
        <p:spPr>
          <a:xfrm>
            <a:off x="1529862" y="3103684"/>
            <a:ext cx="9636369" cy="3103685"/>
          </a:xfrm>
          <a:prstGeom prst="rect">
            <a:avLst/>
          </a:prstGeom>
        </p:spPr>
      </p:pic>
    </p:spTree>
    <p:extLst>
      <p:ext uri="{BB962C8B-B14F-4D97-AF65-F5344CB8AC3E}">
        <p14:creationId xmlns:p14="http://schemas.microsoft.com/office/powerpoint/2010/main" val="2840571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FE7B4F7-DA55-71F1-A49F-B5BAF348DEED}"/>
              </a:ext>
            </a:extLst>
          </p:cNvPr>
          <p:cNvPicPr>
            <a:picLocks noGrp="1" noChangeAspect="1"/>
          </p:cNvPicPr>
          <p:nvPr>
            <p:ph idx="1"/>
          </p:nvPr>
        </p:nvPicPr>
        <p:blipFill>
          <a:blip r:embed="rId2"/>
          <a:stretch>
            <a:fillRect/>
          </a:stretch>
        </p:blipFill>
        <p:spPr>
          <a:xfrm>
            <a:off x="325315" y="329609"/>
            <a:ext cx="11597054" cy="5847354"/>
          </a:xfrm>
        </p:spPr>
      </p:pic>
    </p:spTree>
    <p:extLst>
      <p:ext uri="{BB962C8B-B14F-4D97-AF65-F5344CB8AC3E}">
        <p14:creationId xmlns:p14="http://schemas.microsoft.com/office/powerpoint/2010/main" val="2657795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E5FEC41-DBA4-D0E0-26AD-2C30B1C86E5A}"/>
              </a:ext>
            </a:extLst>
          </p:cNvPr>
          <p:cNvPicPr>
            <a:picLocks noGrp="1" noChangeAspect="1"/>
          </p:cNvPicPr>
          <p:nvPr>
            <p:ph idx="1"/>
          </p:nvPr>
        </p:nvPicPr>
        <p:blipFill>
          <a:blip r:embed="rId2"/>
          <a:stretch>
            <a:fillRect/>
          </a:stretch>
        </p:blipFill>
        <p:spPr>
          <a:xfrm>
            <a:off x="553915" y="638230"/>
            <a:ext cx="11553093" cy="5581540"/>
          </a:xfrm>
        </p:spPr>
      </p:pic>
    </p:spTree>
    <p:extLst>
      <p:ext uri="{BB962C8B-B14F-4D97-AF65-F5344CB8AC3E}">
        <p14:creationId xmlns:p14="http://schemas.microsoft.com/office/powerpoint/2010/main" val="20396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185" y="175846"/>
            <a:ext cx="11535508" cy="5754794"/>
          </a:xfrm>
        </p:spPr>
        <p:txBody>
          <a:bodyPr/>
          <a:lstStyle/>
          <a:p>
            <a:r>
              <a:rPr lang="en-US" dirty="0" smtClean="0">
                <a:solidFill>
                  <a:srgbClr val="FF0000"/>
                </a:solidFill>
              </a:rPr>
              <a:t>2. Define  port numbers and Explain?</a:t>
            </a:r>
          </a:p>
          <a:p>
            <a:endParaRPr lang="en-US" dirty="0">
              <a:solidFill>
                <a:srgbClr val="FF0000"/>
              </a:solidFill>
            </a:endParaRPr>
          </a:p>
        </p:txBody>
      </p:sp>
      <p:pic>
        <p:nvPicPr>
          <p:cNvPr id="2" name="Picture 1"/>
          <p:cNvPicPr>
            <a:picLocks noChangeAspect="1"/>
          </p:cNvPicPr>
          <p:nvPr/>
        </p:nvPicPr>
        <p:blipFill>
          <a:blip r:embed="rId2"/>
          <a:stretch>
            <a:fillRect/>
          </a:stretch>
        </p:blipFill>
        <p:spPr>
          <a:xfrm>
            <a:off x="246185" y="782517"/>
            <a:ext cx="11412415" cy="2417883"/>
          </a:xfrm>
          <a:prstGeom prst="rect">
            <a:avLst/>
          </a:prstGeom>
        </p:spPr>
      </p:pic>
      <p:pic>
        <p:nvPicPr>
          <p:cNvPr id="4" name="Picture 3"/>
          <p:cNvPicPr>
            <a:picLocks noChangeAspect="1"/>
          </p:cNvPicPr>
          <p:nvPr/>
        </p:nvPicPr>
        <p:blipFill>
          <a:blip r:embed="rId3"/>
          <a:stretch>
            <a:fillRect/>
          </a:stretch>
        </p:blipFill>
        <p:spPr>
          <a:xfrm>
            <a:off x="246185" y="3307542"/>
            <a:ext cx="11412415" cy="3058090"/>
          </a:xfrm>
          <a:prstGeom prst="rect">
            <a:avLst/>
          </a:prstGeom>
        </p:spPr>
      </p:pic>
    </p:spTree>
    <p:extLst>
      <p:ext uri="{BB962C8B-B14F-4D97-AF65-F5344CB8AC3E}">
        <p14:creationId xmlns:p14="http://schemas.microsoft.com/office/powerpoint/2010/main" val="1129427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2900" y="217422"/>
            <a:ext cx="11711354" cy="4343776"/>
          </a:xfrm>
          <a:prstGeom prst="rect">
            <a:avLst/>
          </a:prstGeom>
        </p:spPr>
      </p:pic>
      <p:pic>
        <p:nvPicPr>
          <p:cNvPr id="5" name="Picture 4"/>
          <p:cNvPicPr>
            <a:picLocks noChangeAspect="1"/>
          </p:cNvPicPr>
          <p:nvPr/>
        </p:nvPicPr>
        <p:blipFill>
          <a:blip r:embed="rId3"/>
          <a:stretch>
            <a:fillRect/>
          </a:stretch>
        </p:blipFill>
        <p:spPr>
          <a:xfrm>
            <a:off x="342899" y="4431324"/>
            <a:ext cx="9750669" cy="830976"/>
          </a:xfrm>
          <a:prstGeom prst="rect">
            <a:avLst/>
          </a:prstGeom>
        </p:spPr>
      </p:pic>
      <p:pic>
        <p:nvPicPr>
          <p:cNvPr id="6" name="Picture 5"/>
          <p:cNvPicPr>
            <a:picLocks noChangeAspect="1"/>
          </p:cNvPicPr>
          <p:nvPr/>
        </p:nvPicPr>
        <p:blipFill>
          <a:blip r:embed="rId4"/>
          <a:stretch>
            <a:fillRect/>
          </a:stretch>
        </p:blipFill>
        <p:spPr>
          <a:xfrm>
            <a:off x="1573823" y="5372385"/>
            <a:ext cx="8308731" cy="439330"/>
          </a:xfrm>
          <a:prstGeom prst="rect">
            <a:avLst/>
          </a:prstGeom>
        </p:spPr>
      </p:pic>
    </p:spTree>
    <p:extLst>
      <p:ext uri="{BB962C8B-B14F-4D97-AF65-F5344CB8AC3E}">
        <p14:creationId xmlns:p14="http://schemas.microsoft.com/office/powerpoint/2010/main" val="1131630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7458" y="342899"/>
            <a:ext cx="11289596" cy="5407269"/>
          </a:xfrm>
          <a:prstGeom prst="rect">
            <a:avLst/>
          </a:prstGeom>
        </p:spPr>
      </p:pic>
    </p:spTree>
    <p:extLst>
      <p:ext uri="{BB962C8B-B14F-4D97-AF65-F5344CB8AC3E}">
        <p14:creationId xmlns:p14="http://schemas.microsoft.com/office/powerpoint/2010/main" val="2192585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6523" y="202223"/>
            <a:ext cx="11597054" cy="5666871"/>
          </a:xfrm>
        </p:spPr>
        <p:txBody>
          <a:bodyPr/>
          <a:lstStyle/>
          <a:p>
            <a:r>
              <a:rPr lang="en-US" sz="2800" b="1" dirty="0" smtClean="0"/>
              <a:t>3. Define Socket addresses?</a:t>
            </a:r>
          </a:p>
          <a:p>
            <a:r>
              <a:rPr lang="en-US" dirty="0"/>
              <a:t>A transport-layer protocol in the TCP suite needs both the </a:t>
            </a:r>
            <a:r>
              <a:rPr lang="en-US" b="1" dirty="0"/>
              <a:t>IP address and the port number</a:t>
            </a:r>
            <a:r>
              <a:rPr lang="en-US" dirty="0"/>
              <a:t>, at each end, to make a connection. The combination of an IP address and a port number is called a socket address.</a:t>
            </a:r>
          </a:p>
          <a:p>
            <a:r>
              <a:rPr lang="en-US" dirty="0"/>
              <a:t>The client socket address defines the client process uniquely just as the server socket address defines the server process uniquely as shown in Figure.</a:t>
            </a:r>
          </a:p>
          <a:p>
            <a:endParaRPr lang="en-US" dirty="0"/>
          </a:p>
        </p:txBody>
      </p:sp>
      <p:pic>
        <p:nvPicPr>
          <p:cNvPr id="5" name="Picture 4"/>
          <p:cNvPicPr>
            <a:picLocks noChangeAspect="1"/>
          </p:cNvPicPr>
          <p:nvPr/>
        </p:nvPicPr>
        <p:blipFill>
          <a:blip r:embed="rId2"/>
          <a:stretch>
            <a:fillRect/>
          </a:stretch>
        </p:blipFill>
        <p:spPr>
          <a:xfrm>
            <a:off x="871930" y="2275326"/>
            <a:ext cx="6157494" cy="1786720"/>
          </a:xfrm>
          <a:prstGeom prst="rect">
            <a:avLst/>
          </a:prstGeom>
        </p:spPr>
      </p:pic>
      <p:sp>
        <p:nvSpPr>
          <p:cNvPr id="6" name="Rectangle 5"/>
          <p:cNvSpPr/>
          <p:nvPr/>
        </p:nvSpPr>
        <p:spPr>
          <a:xfrm>
            <a:off x="507023" y="4365405"/>
            <a:ext cx="10922976" cy="1200329"/>
          </a:xfrm>
          <a:prstGeom prst="rect">
            <a:avLst/>
          </a:prstGeom>
        </p:spPr>
        <p:txBody>
          <a:bodyPr wrap="square">
            <a:spAutoFit/>
          </a:bodyPr>
          <a:lstStyle/>
          <a:p>
            <a:pPr>
              <a:buFont typeface="Arial" panose="020B0604020202020204" pitchFamily="34" charset="0"/>
              <a:buChar char="•"/>
            </a:pPr>
            <a:r>
              <a:rPr lang="en-US" b="0" i="0" dirty="0" smtClean="0">
                <a:solidFill>
                  <a:srgbClr val="333333"/>
                </a:solidFill>
                <a:effectLst/>
                <a:latin typeface="Source Sans Pro"/>
              </a:rPr>
              <a:t>To use the services of transport layer in the Internet, we need a pair of socket addresses: the </a:t>
            </a:r>
            <a:r>
              <a:rPr lang="en-US" b="1" i="0" dirty="0" smtClean="0">
                <a:solidFill>
                  <a:srgbClr val="333333"/>
                </a:solidFill>
                <a:effectLst/>
                <a:latin typeface="Source Sans Pro"/>
              </a:rPr>
              <a:t>client socket address</a:t>
            </a:r>
            <a:r>
              <a:rPr lang="en-US" b="0" i="0" dirty="0" smtClean="0">
                <a:solidFill>
                  <a:srgbClr val="333333"/>
                </a:solidFill>
                <a:effectLst/>
                <a:latin typeface="Source Sans Pro"/>
              </a:rPr>
              <a:t> and the </a:t>
            </a:r>
            <a:r>
              <a:rPr lang="en-US" b="1" i="0" dirty="0" smtClean="0">
                <a:solidFill>
                  <a:srgbClr val="333333"/>
                </a:solidFill>
                <a:effectLst/>
                <a:latin typeface="Source Sans Pro"/>
              </a:rPr>
              <a:t>server socket address</a:t>
            </a:r>
            <a:r>
              <a:rPr lang="en-US" b="0" i="0" dirty="0" smtClean="0">
                <a:solidFill>
                  <a:srgbClr val="333333"/>
                </a:solidFill>
                <a:effectLst/>
                <a:latin typeface="Source Sans Pro"/>
              </a:rPr>
              <a:t>.</a:t>
            </a:r>
          </a:p>
          <a:p>
            <a:pPr>
              <a:buFont typeface="Arial" panose="020B0604020202020204" pitchFamily="34" charset="0"/>
              <a:buChar char="•"/>
            </a:pPr>
            <a:r>
              <a:rPr lang="en-US" b="0" i="0" dirty="0" smtClean="0">
                <a:solidFill>
                  <a:srgbClr val="333333"/>
                </a:solidFill>
                <a:effectLst/>
                <a:latin typeface="Source Sans Pro"/>
              </a:rPr>
              <a:t>These four pieces of information are part of the network-layer packet header and the transport-layer packet header. The first header contains the IP addresses; the second header contains the port numbers.</a:t>
            </a:r>
            <a:endParaRPr lang="en-US" b="0" i="0" dirty="0">
              <a:solidFill>
                <a:srgbClr val="333333"/>
              </a:solidFill>
              <a:effectLst/>
              <a:latin typeface="Source Sans Pro"/>
            </a:endParaRPr>
          </a:p>
        </p:txBody>
      </p:sp>
    </p:spTree>
    <p:extLst>
      <p:ext uri="{BB962C8B-B14F-4D97-AF65-F5344CB8AC3E}">
        <p14:creationId xmlns:p14="http://schemas.microsoft.com/office/powerpoint/2010/main" val="125938936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350</TotalTime>
  <Words>1409</Words>
  <Application>Microsoft Office PowerPoint</Application>
  <PresentationFormat>Widescreen</PresentationFormat>
  <Paragraphs>84</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Nunito</vt:lpstr>
      <vt:lpstr>Source Sans Pro</vt:lpstr>
      <vt:lpstr>Times New Roman</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8.Compare tcp,udp,sctp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csp</dc:creator>
  <cp:lastModifiedBy>csp</cp:lastModifiedBy>
  <cp:revision>13</cp:revision>
  <dcterms:created xsi:type="dcterms:W3CDTF">2024-11-01T13:28:09Z</dcterms:created>
  <dcterms:modified xsi:type="dcterms:W3CDTF">2024-11-03T10:28:32Z</dcterms:modified>
</cp:coreProperties>
</file>