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svg" ContentType="image/svg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type="screen4x3" cy="6858000" cx="9144000"/>
  <p:notesSz cx="9144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2591" autoAdjust="0"/>
    <p:restoredTop sz="94660"/>
  </p:normalViewPr>
  <p:slideViewPr>
    <p:cSldViewPr>
      <p:cViewPr varScale="1">
        <p:scale>
          <a:sx n="78" d="100"/>
          <a:sy n="78" d="100"/>
        </p:scale>
        <p:origin x="173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tableStyles" Target="tableStyles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60" Type="http://schemas.openxmlformats.org/officeDocument/2006/relationships/theme" Target="theme/theme1.xml"/></Relationships>
</file>

<file path=ppt/diagrams/_rels/data1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svg"/><Relationship Id="rId3" Type="http://schemas.openxmlformats.org/officeDocument/2006/relationships/image" Target="../media/image36.png"/><Relationship Id="rId4" Type="http://schemas.openxmlformats.org/officeDocument/2006/relationships/image" Target="../media/image37.svg"/><Relationship Id="rId5" Type="http://schemas.openxmlformats.org/officeDocument/2006/relationships/image" Target="../media/image38.png"/><Relationship Id="rId6" Type="http://schemas.openxmlformats.org/officeDocument/2006/relationships/image" Target="../media/image39.svg"/><Relationship Id="rId7" Type="http://schemas.openxmlformats.org/officeDocument/2006/relationships/image" Target="../media/image40.png"/><Relationship Id="rId8" Type="http://schemas.openxmlformats.org/officeDocument/2006/relationships/image" Target="../media/image41.svg"/></Relationships>
</file>

<file path=ppt/diagrams/_rels/drawing1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svg"/><Relationship Id="rId3" Type="http://schemas.openxmlformats.org/officeDocument/2006/relationships/image" Target="../media/image36.png"/><Relationship Id="rId4" Type="http://schemas.openxmlformats.org/officeDocument/2006/relationships/image" Target="../media/image37.svg"/><Relationship Id="rId5" Type="http://schemas.openxmlformats.org/officeDocument/2006/relationships/image" Target="../media/image38.png"/><Relationship Id="rId6" Type="http://schemas.openxmlformats.org/officeDocument/2006/relationships/image" Target="../media/image39.svg"/><Relationship Id="rId7" Type="http://schemas.openxmlformats.org/officeDocument/2006/relationships/image" Target="../media/image40.png"/><Relationship Id="rId8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319B1-A692-4BD5-8FD3-C203D8CF362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E33956-04AB-45BB-8CBC-E091309007EB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When a data frame (Layer-2 data) is sent from one host to another over a single medium, it is required that the sender and receiver should work at the same speed.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DF483C-3623-447B-B901-6ABE866CED22}" type="parTrans" cxnId="{31DE132C-ACAF-4EAF-AD76-B88A27FAD0FC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FD5DC4-2607-405B-8ECE-015DBFCC94FB}" type="sibTrans" cxnId="{31DE132C-ACAF-4EAF-AD76-B88A27FAD0FC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A45DF7-BE73-4830-B566-E6BF22B8C6F0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That is, sender sends at a speed on which the receiver can process and accept the data.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27CA9C-AC03-44EA-89A5-8FBFCDC0962E}" type="parTrans" cxnId="{C27C2C64-7BD7-4330-B94D-33C4D1139332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787BD6-5018-44A2-81C3-D330633F6CC3}" type="sibTrans" cxnId="{C27C2C64-7BD7-4330-B94D-33C4D1139332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E7C89C-762D-45BD-A3EA-0E5684CC472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What if the speed (hardware/software) of the sender or receiver differs? If sender is sending too fast the receiver may be overloaded, (swamped) and data may be lost.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68A7FC-4411-464A-A3A2-5170AB60D2EB}" type="parTrans" cxnId="{4A1394FD-1B24-47CC-8904-F589AB22922B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765D8D-7CEE-47F0-93AE-012B8D4A906F}" type="sibTrans" cxnId="{4A1394FD-1B24-47CC-8904-F589AB22922B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86A365-10FC-4D45-83C2-129BCF970A6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 b="0" i="0">
              <a:latin typeface="Times New Roman" panose="02020603050405020304" pitchFamily="18" charset="0"/>
              <a:cs typeface="Times New Roman" panose="02020603050405020304" pitchFamily="18" charset="0"/>
            </a:rPr>
            <a:t>Two types of mechanisms can be deployed to control the flow: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33CBA9-5E45-4B52-93F5-29E88EBDCFA1}" type="parTrans" cxnId="{F64A37C5-7D41-4B05-8ED9-4FF95D5BD7DE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0F098F-BA67-4CE4-A65F-E55295CD0416}" type="sibTrans" cxnId="{F64A37C5-7D41-4B05-8ED9-4FF95D5BD7DE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90512-DD7F-47D0-B852-1B24F043DBF4}">
      <dgm:prSet custT="1"/>
      <dgm:spPr/>
      <dgm:t>
        <a:bodyPr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Stop and wait</a:t>
          </a:r>
        </a:p>
      </dgm:t>
    </dgm:pt>
    <dgm:pt modelId="{D3AEFCD7-FFEE-49F3-9168-9C27EABD8B6C}" type="parTrans" cxnId="{4F464A98-903F-440C-A1AD-EDB7B03EF3A6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7851A9-9AB9-491D-9BC2-6CCD77F33B22}" type="sibTrans" cxnId="{4F464A98-903F-440C-A1AD-EDB7B03EF3A6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D793E2-7E83-4D90-9C81-60D06FA86A9A}">
      <dgm:prSet custT="1"/>
      <dgm:spPr/>
      <dgm:t>
        <a:bodyPr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Sliding Window</a:t>
          </a:r>
          <a:endParaRPr lang="en-US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826C79-A127-4A81-900C-27AB8A8DB4AE}" type="parTrans" cxnId="{846C053A-967D-4477-899E-157F5F69A615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67580-4EA5-4419-A75E-CBF8DD379D0D}" type="sibTrans" cxnId="{846C053A-967D-4477-899E-157F5F69A615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44916B-373C-4FA5-9824-1CD69021D2D6}" type="pres">
      <dgm:prSet presAssocID="{C31319B1-A692-4BD5-8FD3-C203D8CF3626}" presName="root" presStyleCnt="0">
        <dgm:presLayoutVars>
          <dgm:dir/>
          <dgm:resizeHandles val="exact"/>
        </dgm:presLayoutVars>
      </dgm:prSet>
      <dgm:spPr/>
    </dgm:pt>
    <dgm:pt modelId="{329E5307-706C-4876-8F73-9517C4F705F6}" type="pres">
      <dgm:prSet presAssocID="{E2E33956-04AB-45BB-8CBC-E091309007EB}" presName="compNode" presStyleCnt="0"/>
      <dgm:spPr/>
    </dgm:pt>
    <dgm:pt modelId="{07093B23-94AB-49C4-A742-9CBD71465039}" type="pres">
      <dgm:prSet presAssocID="{E2E33956-04AB-45BB-8CBC-E091309007EB}" presName="bgRect" presStyleLbl="bgShp" presStyleIdx="0" presStyleCnt="4"/>
      <dgm:spPr/>
    </dgm:pt>
    <dgm:pt modelId="{E95274F1-4837-4C4A-AD18-AE09333EAC5D}" type="pres">
      <dgm:prSet presAssocID="{E2E33956-04AB-45BB-8CBC-E091309007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ABE3CF7-B57D-4232-928B-603B7BD0A14E}" type="pres">
      <dgm:prSet presAssocID="{E2E33956-04AB-45BB-8CBC-E091309007EB}" presName="spaceRect" presStyleCnt="0"/>
      <dgm:spPr/>
    </dgm:pt>
    <dgm:pt modelId="{F82A2993-9E15-45F7-9E50-19B8E26E7DF8}" type="pres">
      <dgm:prSet presAssocID="{E2E33956-04AB-45BB-8CBC-E091309007EB}" presName="parTx" presStyleLbl="revTx" presStyleIdx="0" presStyleCnt="5" custScaleY="98508">
        <dgm:presLayoutVars>
          <dgm:chMax val="0"/>
          <dgm:chPref val="0"/>
        </dgm:presLayoutVars>
      </dgm:prSet>
      <dgm:spPr/>
    </dgm:pt>
    <dgm:pt modelId="{A1A5CD95-091B-4FDD-8257-AD6360093913}" type="pres">
      <dgm:prSet presAssocID="{4AFD5DC4-2607-405B-8ECE-015DBFCC94FB}" presName="sibTrans" presStyleCnt="0"/>
      <dgm:spPr/>
    </dgm:pt>
    <dgm:pt modelId="{BFA38F78-B3A1-457F-8C78-73C31AB150A7}" type="pres">
      <dgm:prSet presAssocID="{B7A45DF7-BE73-4830-B566-E6BF22B8C6F0}" presName="compNode" presStyleCnt="0"/>
      <dgm:spPr/>
    </dgm:pt>
    <dgm:pt modelId="{78168504-887A-4665-9EF7-E1F6767FAD3D}" type="pres">
      <dgm:prSet presAssocID="{B7A45DF7-BE73-4830-B566-E6BF22B8C6F0}" presName="bgRect" presStyleLbl="bgShp" presStyleIdx="1" presStyleCnt="4"/>
      <dgm:spPr/>
    </dgm:pt>
    <dgm:pt modelId="{3423744E-8444-473E-8644-B7F22CD5595E}" type="pres">
      <dgm:prSet presAssocID="{B7A45DF7-BE73-4830-B566-E6BF22B8C6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3081995-D632-49C6-B574-945F5E07F33B}" type="pres">
      <dgm:prSet presAssocID="{B7A45DF7-BE73-4830-B566-E6BF22B8C6F0}" presName="spaceRect" presStyleCnt="0"/>
      <dgm:spPr/>
    </dgm:pt>
    <dgm:pt modelId="{0B04A291-8104-4C10-AF69-F92B131319B4}" type="pres">
      <dgm:prSet presAssocID="{B7A45DF7-BE73-4830-B566-E6BF22B8C6F0}" presName="parTx" presStyleLbl="revTx" presStyleIdx="1" presStyleCnt="5">
        <dgm:presLayoutVars>
          <dgm:chMax val="0"/>
          <dgm:chPref val="0"/>
        </dgm:presLayoutVars>
      </dgm:prSet>
      <dgm:spPr/>
    </dgm:pt>
    <dgm:pt modelId="{B2697849-57DD-4AF7-BBBB-B15B434CB6AC}" type="pres">
      <dgm:prSet presAssocID="{5E787BD6-5018-44A2-81C3-D330633F6CC3}" presName="sibTrans" presStyleCnt="0"/>
      <dgm:spPr/>
    </dgm:pt>
    <dgm:pt modelId="{E96C850F-67F9-4155-A344-EC9DFC273B3F}" type="pres">
      <dgm:prSet presAssocID="{0CE7C89C-762D-45BD-A3EA-0E5684CC472C}" presName="compNode" presStyleCnt="0"/>
      <dgm:spPr/>
    </dgm:pt>
    <dgm:pt modelId="{CE7D203A-9B03-4EF6-88B5-8255918BEFE3}" type="pres">
      <dgm:prSet presAssocID="{0CE7C89C-762D-45BD-A3EA-0E5684CC472C}" presName="bgRect" presStyleLbl="bgShp" presStyleIdx="2" presStyleCnt="4"/>
      <dgm:spPr/>
    </dgm:pt>
    <dgm:pt modelId="{A76DF744-55B4-4D83-8585-76A274495132}" type="pres">
      <dgm:prSet presAssocID="{0CE7C89C-762D-45BD-A3EA-0E5684CC47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5ED23F5-C55A-44CE-A8D4-60FF2367B5CD}" type="pres">
      <dgm:prSet presAssocID="{0CE7C89C-762D-45BD-A3EA-0E5684CC472C}" presName="spaceRect" presStyleCnt="0"/>
      <dgm:spPr/>
    </dgm:pt>
    <dgm:pt modelId="{962DA69D-4CC3-4852-A91D-5E855F42919C}" type="pres">
      <dgm:prSet presAssocID="{0CE7C89C-762D-45BD-A3EA-0E5684CC472C}" presName="parTx" presStyleLbl="revTx" presStyleIdx="2" presStyleCnt="5">
        <dgm:presLayoutVars>
          <dgm:chMax val="0"/>
          <dgm:chPref val="0"/>
        </dgm:presLayoutVars>
      </dgm:prSet>
      <dgm:spPr/>
    </dgm:pt>
    <dgm:pt modelId="{8B2C94EB-0951-4F34-9D51-E18A6F090143}" type="pres">
      <dgm:prSet presAssocID="{A7765D8D-7CEE-47F0-93AE-012B8D4A906F}" presName="sibTrans" presStyleCnt="0"/>
      <dgm:spPr/>
    </dgm:pt>
    <dgm:pt modelId="{D69300C6-6E03-43A8-A44A-73A2D9D57AF5}" type="pres">
      <dgm:prSet presAssocID="{9986A365-10FC-4D45-83C2-129BCF970A63}" presName="compNode" presStyleCnt="0"/>
      <dgm:spPr/>
    </dgm:pt>
    <dgm:pt modelId="{D8FCF09B-D1A2-48C1-AD56-88EAE7F499BE}" type="pres">
      <dgm:prSet presAssocID="{9986A365-10FC-4D45-83C2-129BCF970A63}" presName="bgRect" presStyleLbl="bgShp" presStyleIdx="3" presStyleCnt="4"/>
      <dgm:spPr/>
    </dgm:pt>
    <dgm:pt modelId="{AE65296C-2842-4087-BE07-4F957B4CAED5}" type="pres">
      <dgm:prSet presAssocID="{9986A365-10FC-4D45-83C2-129BCF970A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91A124BF-7A94-4565-9847-C4A2D1B79F64}" type="pres">
      <dgm:prSet presAssocID="{9986A365-10FC-4D45-83C2-129BCF970A63}" presName="spaceRect" presStyleCnt="0"/>
      <dgm:spPr/>
    </dgm:pt>
    <dgm:pt modelId="{07206A19-C3FC-4C98-9DF8-DC70D3098E7D}" type="pres">
      <dgm:prSet presAssocID="{9986A365-10FC-4D45-83C2-129BCF970A63}" presName="parTx" presStyleLbl="revTx" presStyleIdx="3" presStyleCnt="5">
        <dgm:presLayoutVars>
          <dgm:chMax val="0"/>
          <dgm:chPref val="0"/>
        </dgm:presLayoutVars>
      </dgm:prSet>
      <dgm:spPr/>
    </dgm:pt>
    <dgm:pt modelId="{D246D2E7-34FB-4A38-B9DB-0939196A4938}" type="pres">
      <dgm:prSet presAssocID="{9986A365-10FC-4D45-83C2-129BCF970A63}" presName="desTx" presStyleLbl="revTx" presStyleIdx="4" presStyleCnt="5">
        <dgm:presLayoutVars/>
      </dgm:prSet>
      <dgm:spPr/>
    </dgm:pt>
  </dgm:ptLst>
  <dgm:cxnLst>
    <dgm:cxn modelId="{8E86D414-7744-4A39-9CB4-9EFDE2147D02}" type="presOf" srcId="{B7A45DF7-BE73-4830-B566-E6BF22B8C6F0}" destId="{0B04A291-8104-4C10-AF69-F92B131319B4}" srcOrd="0" destOrd="0" presId="urn:microsoft.com/office/officeart/2018/2/layout/IconVerticalSolidList"/>
    <dgm:cxn modelId="{89C27F21-599C-48E6-B497-31F08FDC1EF8}" type="presOf" srcId="{9986A365-10FC-4D45-83C2-129BCF970A63}" destId="{07206A19-C3FC-4C98-9DF8-DC70D3098E7D}" srcOrd="0" destOrd="0" presId="urn:microsoft.com/office/officeart/2018/2/layout/IconVerticalSolidList"/>
    <dgm:cxn modelId="{31DE132C-ACAF-4EAF-AD76-B88A27FAD0FC}" srcId="{C31319B1-A692-4BD5-8FD3-C203D8CF3626}" destId="{E2E33956-04AB-45BB-8CBC-E091309007EB}" srcOrd="0" destOrd="0" parTransId="{C3DF483C-3623-447B-B901-6ABE866CED22}" sibTransId="{4AFD5DC4-2607-405B-8ECE-015DBFCC94FB}"/>
    <dgm:cxn modelId="{846C053A-967D-4477-899E-157F5F69A615}" srcId="{9986A365-10FC-4D45-83C2-129BCF970A63}" destId="{DCD793E2-7E83-4D90-9C81-60D06FA86A9A}" srcOrd="1" destOrd="0" parTransId="{15826C79-A127-4A81-900C-27AB8A8DB4AE}" sibTransId="{10D67580-4EA5-4419-A75E-CBF8DD379D0D}"/>
    <dgm:cxn modelId="{C27C2C64-7BD7-4330-B94D-33C4D1139332}" srcId="{C31319B1-A692-4BD5-8FD3-C203D8CF3626}" destId="{B7A45DF7-BE73-4830-B566-E6BF22B8C6F0}" srcOrd="1" destOrd="0" parTransId="{6427CA9C-AC03-44EA-89A5-8FBFCDC0962E}" sibTransId="{5E787BD6-5018-44A2-81C3-D330633F6CC3}"/>
    <dgm:cxn modelId="{074D6266-7523-4A3B-A2E4-CB3F8452B226}" type="presOf" srcId="{DCD793E2-7E83-4D90-9C81-60D06FA86A9A}" destId="{D246D2E7-34FB-4A38-B9DB-0939196A4938}" srcOrd="0" destOrd="1" presId="urn:microsoft.com/office/officeart/2018/2/layout/IconVerticalSolidList"/>
    <dgm:cxn modelId="{9009FE79-21BF-4BE8-B7F1-7FE37C0BB89F}" type="presOf" srcId="{E2E33956-04AB-45BB-8CBC-E091309007EB}" destId="{F82A2993-9E15-45F7-9E50-19B8E26E7DF8}" srcOrd="0" destOrd="0" presId="urn:microsoft.com/office/officeart/2018/2/layout/IconVerticalSolidList"/>
    <dgm:cxn modelId="{3474707E-3DA1-436D-8F58-10FA34E31964}" type="presOf" srcId="{E6190512-DD7F-47D0-B852-1B24F043DBF4}" destId="{D246D2E7-34FB-4A38-B9DB-0939196A4938}" srcOrd="0" destOrd="0" presId="urn:microsoft.com/office/officeart/2018/2/layout/IconVerticalSolidList"/>
    <dgm:cxn modelId="{3DB90692-30FB-424C-A4FE-250608839CF3}" type="presOf" srcId="{C31319B1-A692-4BD5-8FD3-C203D8CF3626}" destId="{A444916B-373C-4FA5-9824-1CD69021D2D6}" srcOrd="0" destOrd="0" presId="urn:microsoft.com/office/officeart/2018/2/layout/IconVerticalSolidList"/>
    <dgm:cxn modelId="{4F464A98-903F-440C-A1AD-EDB7B03EF3A6}" srcId="{9986A365-10FC-4D45-83C2-129BCF970A63}" destId="{E6190512-DD7F-47D0-B852-1B24F043DBF4}" srcOrd="0" destOrd="0" parTransId="{D3AEFCD7-FFEE-49F3-9168-9C27EABD8B6C}" sibTransId="{D77851A9-9AB9-491D-9BC2-6CCD77F33B22}"/>
    <dgm:cxn modelId="{F64A37C5-7D41-4B05-8ED9-4FF95D5BD7DE}" srcId="{C31319B1-A692-4BD5-8FD3-C203D8CF3626}" destId="{9986A365-10FC-4D45-83C2-129BCF970A63}" srcOrd="3" destOrd="0" parTransId="{6833CBA9-5E45-4B52-93F5-29E88EBDCFA1}" sibTransId="{840F098F-BA67-4CE4-A65F-E55295CD0416}"/>
    <dgm:cxn modelId="{3C75FECC-E908-43F3-A9C4-30ABD87CCF86}" type="presOf" srcId="{0CE7C89C-762D-45BD-A3EA-0E5684CC472C}" destId="{962DA69D-4CC3-4852-A91D-5E855F42919C}" srcOrd="0" destOrd="0" presId="urn:microsoft.com/office/officeart/2018/2/layout/IconVerticalSolidList"/>
    <dgm:cxn modelId="{4A1394FD-1B24-47CC-8904-F589AB22922B}" srcId="{C31319B1-A692-4BD5-8FD3-C203D8CF3626}" destId="{0CE7C89C-762D-45BD-A3EA-0E5684CC472C}" srcOrd="2" destOrd="0" parTransId="{6268A7FC-4411-464A-A3A2-5170AB60D2EB}" sibTransId="{A7765D8D-7CEE-47F0-93AE-012B8D4A906F}"/>
    <dgm:cxn modelId="{BE5240EB-3C85-4DD9-915E-67EDD73492A7}" type="presParOf" srcId="{A444916B-373C-4FA5-9824-1CD69021D2D6}" destId="{329E5307-706C-4876-8F73-9517C4F705F6}" srcOrd="0" destOrd="0" presId="urn:microsoft.com/office/officeart/2018/2/layout/IconVerticalSolidList"/>
    <dgm:cxn modelId="{2E116F34-45C1-4C0E-BFB2-6AC38DAE39FC}" type="presParOf" srcId="{329E5307-706C-4876-8F73-9517C4F705F6}" destId="{07093B23-94AB-49C4-A742-9CBD71465039}" srcOrd="0" destOrd="0" presId="urn:microsoft.com/office/officeart/2018/2/layout/IconVerticalSolidList"/>
    <dgm:cxn modelId="{59B1FAFA-5414-440E-8C0E-17B8A276B88D}" type="presParOf" srcId="{329E5307-706C-4876-8F73-9517C4F705F6}" destId="{E95274F1-4837-4C4A-AD18-AE09333EAC5D}" srcOrd="1" destOrd="0" presId="urn:microsoft.com/office/officeart/2018/2/layout/IconVerticalSolidList"/>
    <dgm:cxn modelId="{9C32462D-4855-4666-AF71-0979F05A16A1}" type="presParOf" srcId="{329E5307-706C-4876-8F73-9517C4F705F6}" destId="{AABE3CF7-B57D-4232-928B-603B7BD0A14E}" srcOrd="2" destOrd="0" presId="urn:microsoft.com/office/officeart/2018/2/layout/IconVerticalSolidList"/>
    <dgm:cxn modelId="{6A1EA222-C189-4ABA-BB19-2A3305CD725C}" type="presParOf" srcId="{329E5307-706C-4876-8F73-9517C4F705F6}" destId="{F82A2993-9E15-45F7-9E50-19B8E26E7DF8}" srcOrd="3" destOrd="0" presId="urn:microsoft.com/office/officeart/2018/2/layout/IconVerticalSolidList"/>
    <dgm:cxn modelId="{D201CF19-EAAD-489E-99E6-A2918B8DF5C4}" type="presParOf" srcId="{A444916B-373C-4FA5-9824-1CD69021D2D6}" destId="{A1A5CD95-091B-4FDD-8257-AD6360093913}" srcOrd="1" destOrd="0" presId="urn:microsoft.com/office/officeart/2018/2/layout/IconVerticalSolidList"/>
    <dgm:cxn modelId="{F2D284EF-5D2A-43AF-921C-77C19CA4E69B}" type="presParOf" srcId="{A444916B-373C-4FA5-9824-1CD69021D2D6}" destId="{BFA38F78-B3A1-457F-8C78-73C31AB150A7}" srcOrd="2" destOrd="0" presId="urn:microsoft.com/office/officeart/2018/2/layout/IconVerticalSolidList"/>
    <dgm:cxn modelId="{9EBF8D5E-1137-4416-B9B7-B49A77D5D0E5}" type="presParOf" srcId="{BFA38F78-B3A1-457F-8C78-73C31AB150A7}" destId="{78168504-887A-4665-9EF7-E1F6767FAD3D}" srcOrd="0" destOrd="0" presId="urn:microsoft.com/office/officeart/2018/2/layout/IconVerticalSolidList"/>
    <dgm:cxn modelId="{4048DB8B-7172-4232-8F3D-713C85EF3867}" type="presParOf" srcId="{BFA38F78-B3A1-457F-8C78-73C31AB150A7}" destId="{3423744E-8444-473E-8644-B7F22CD5595E}" srcOrd="1" destOrd="0" presId="urn:microsoft.com/office/officeart/2018/2/layout/IconVerticalSolidList"/>
    <dgm:cxn modelId="{EE63C065-90B8-4AD7-80EF-BAC1D0260A63}" type="presParOf" srcId="{BFA38F78-B3A1-457F-8C78-73C31AB150A7}" destId="{F3081995-D632-49C6-B574-945F5E07F33B}" srcOrd="2" destOrd="0" presId="urn:microsoft.com/office/officeart/2018/2/layout/IconVerticalSolidList"/>
    <dgm:cxn modelId="{B7C158C6-84CB-47F6-AA43-83F4B4296D11}" type="presParOf" srcId="{BFA38F78-B3A1-457F-8C78-73C31AB150A7}" destId="{0B04A291-8104-4C10-AF69-F92B131319B4}" srcOrd="3" destOrd="0" presId="urn:microsoft.com/office/officeart/2018/2/layout/IconVerticalSolidList"/>
    <dgm:cxn modelId="{4AFDED69-0806-4E34-B05B-41EE66717743}" type="presParOf" srcId="{A444916B-373C-4FA5-9824-1CD69021D2D6}" destId="{B2697849-57DD-4AF7-BBBB-B15B434CB6AC}" srcOrd="3" destOrd="0" presId="urn:microsoft.com/office/officeart/2018/2/layout/IconVerticalSolidList"/>
    <dgm:cxn modelId="{3B1F8E4F-4D46-485C-9E29-8F6A6803E9BA}" type="presParOf" srcId="{A444916B-373C-4FA5-9824-1CD69021D2D6}" destId="{E96C850F-67F9-4155-A344-EC9DFC273B3F}" srcOrd="4" destOrd="0" presId="urn:microsoft.com/office/officeart/2018/2/layout/IconVerticalSolidList"/>
    <dgm:cxn modelId="{A634ACCF-D3B8-406E-ABA6-E2C4D9CB8DBF}" type="presParOf" srcId="{E96C850F-67F9-4155-A344-EC9DFC273B3F}" destId="{CE7D203A-9B03-4EF6-88B5-8255918BEFE3}" srcOrd="0" destOrd="0" presId="urn:microsoft.com/office/officeart/2018/2/layout/IconVerticalSolidList"/>
    <dgm:cxn modelId="{CA7EE7DF-3A51-4601-A76B-DB1317294F70}" type="presParOf" srcId="{E96C850F-67F9-4155-A344-EC9DFC273B3F}" destId="{A76DF744-55B4-4D83-8585-76A274495132}" srcOrd="1" destOrd="0" presId="urn:microsoft.com/office/officeart/2018/2/layout/IconVerticalSolidList"/>
    <dgm:cxn modelId="{A1F93286-3237-4D20-9AA3-FDA6EA030122}" type="presParOf" srcId="{E96C850F-67F9-4155-A344-EC9DFC273B3F}" destId="{C5ED23F5-C55A-44CE-A8D4-60FF2367B5CD}" srcOrd="2" destOrd="0" presId="urn:microsoft.com/office/officeart/2018/2/layout/IconVerticalSolidList"/>
    <dgm:cxn modelId="{76EE8AD0-7A99-4871-86A4-BF7466EE0729}" type="presParOf" srcId="{E96C850F-67F9-4155-A344-EC9DFC273B3F}" destId="{962DA69D-4CC3-4852-A91D-5E855F42919C}" srcOrd="3" destOrd="0" presId="urn:microsoft.com/office/officeart/2018/2/layout/IconVerticalSolidList"/>
    <dgm:cxn modelId="{3E0F85CE-20DF-48D1-BDC9-D38E8DA4F4E8}" type="presParOf" srcId="{A444916B-373C-4FA5-9824-1CD69021D2D6}" destId="{8B2C94EB-0951-4F34-9D51-E18A6F090143}" srcOrd="5" destOrd="0" presId="urn:microsoft.com/office/officeart/2018/2/layout/IconVerticalSolidList"/>
    <dgm:cxn modelId="{8936EE1F-AF59-4315-92C8-411E8E02496B}" type="presParOf" srcId="{A444916B-373C-4FA5-9824-1CD69021D2D6}" destId="{D69300C6-6E03-43A8-A44A-73A2D9D57AF5}" srcOrd="6" destOrd="0" presId="urn:microsoft.com/office/officeart/2018/2/layout/IconVerticalSolidList"/>
    <dgm:cxn modelId="{F9CCBE48-6E61-4695-9E4F-998DE2EEE705}" type="presParOf" srcId="{D69300C6-6E03-43A8-A44A-73A2D9D57AF5}" destId="{D8FCF09B-D1A2-48C1-AD56-88EAE7F499BE}" srcOrd="0" destOrd="0" presId="urn:microsoft.com/office/officeart/2018/2/layout/IconVerticalSolidList"/>
    <dgm:cxn modelId="{10B32CCC-BEB7-43D2-B541-050E2AC567FF}" type="presParOf" srcId="{D69300C6-6E03-43A8-A44A-73A2D9D57AF5}" destId="{AE65296C-2842-4087-BE07-4F957B4CAED5}" srcOrd="1" destOrd="0" presId="urn:microsoft.com/office/officeart/2018/2/layout/IconVerticalSolidList"/>
    <dgm:cxn modelId="{0C5F30B7-DC1B-4E9F-870A-AE61D6F545D6}" type="presParOf" srcId="{D69300C6-6E03-43A8-A44A-73A2D9D57AF5}" destId="{91A124BF-7A94-4565-9847-C4A2D1B79F64}" srcOrd="2" destOrd="0" presId="urn:microsoft.com/office/officeart/2018/2/layout/IconVerticalSolidList"/>
    <dgm:cxn modelId="{1FBF2E6C-8EF7-4279-AB0D-174949C709AC}" type="presParOf" srcId="{D69300C6-6E03-43A8-A44A-73A2D9D57AF5}" destId="{07206A19-C3FC-4C98-9DF8-DC70D3098E7D}" srcOrd="3" destOrd="0" presId="urn:microsoft.com/office/officeart/2018/2/layout/IconVerticalSolidList"/>
    <dgm:cxn modelId="{FED555D0-605A-483C-A3F7-A702D5F9C609}" type="presParOf" srcId="{D69300C6-6E03-43A8-A44A-73A2D9D57AF5}" destId="{D246D2E7-34FB-4A38-B9DB-0939196A493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93B23-94AB-49C4-A742-9CBD71465039}">
      <dsp:nvSpPr>
        <dsp:cNvPr id="0" name=""/>
        <dsp:cNvSpPr/>
      </dsp:nvSpPr>
      <dsp:spPr>
        <a:xfrm>
          <a:off x="0" y="15540"/>
          <a:ext cx="5674851" cy="755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274F1-4837-4C4A-AD18-AE09333EAC5D}">
      <dsp:nvSpPr>
        <dsp:cNvPr id="0" name=""/>
        <dsp:cNvSpPr/>
      </dsp:nvSpPr>
      <dsp:spPr>
        <a:xfrm>
          <a:off x="228522" y="185515"/>
          <a:ext cx="415494" cy="415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A2993-9E15-45F7-9E50-19B8E26E7DF8}">
      <dsp:nvSpPr>
        <dsp:cNvPr id="0" name=""/>
        <dsp:cNvSpPr/>
      </dsp:nvSpPr>
      <dsp:spPr>
        <a:xfrm>
          <a:off x="872539" y="21014"/>
          <a:ext cx="4477063" cy="722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9" tIns="77659" rIns="77659" bIns="77659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When a data frame (Layer-2 data) is sent from one host to another over a single medium, it is required that the sender and receiver should work at the same speed.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2539" y="21014"/>
        <a:ext cx="4477063" cy="722839"/>
      </dsp:txXfrm>
    </dsp:sp>
    <dsp:sp modelId="{78168504-887A-4665-9EF7-E1F6767FAD3D}">
      <dsp:nvSpPr>
        <dsp:cNvPr id="0" name=""/>
        <dsp:cNvSpPr/>
      </dsp:nvSpPr>
      <dsp:spPr>
        <a:xfrm>
          <a:off x="0" y="920622"/>
          <a:ext cx="5674851" cy="755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3744E-8444-473E-8644-B7F22CD5595E}">
      <dsp:nvSpPr>
        <dsp:cNvPr id="0" name=""/>
        <dsp:cNvSpPr/>
      </dsp:nvSpPr>
      <dsp:spPr>
        <a:xfrm>
          <a:off x="228522" y="1090597"/>
          <a:ext cx="415494" cy="415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4A291-8104-4C10-AF69-F92B131319B4}">
      <dsp:nvSpPr>
        <dsp:cNvPr id="0" name=""/>
        <dsp:cNvSpPr/>
      </dsp:nvSpPr>
      <dsp:spPr>
        <a:xfrm>
          <a:off x="872539" y="920622"/>
          <a:ext cx="4477063" cy="73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9" tIns="77659" rIns="77659" bIns="77659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That is, sender sends at a speed on which the receiver can process and accept the data.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2539" y="920622"/>
        <a:ext cx="4477063" cy="733787"/>
      </dsp:txXfrm>
    </dsp:sp>
    <dsp:sp modelId="{CE7D203A-9B03-4EF6-88B5-8255918BEFE3}">
      <dsp:nvSpPr>
        <dsp:cNvPr id="0" name=""/>
        <dsp:cNvSpPr/>
      </dsp:nvSpPr>
      <dsp:spPr>
        <a:xfrm>
          <a:off x="0" y="1825703"/>
          <a:ext cx="5674851" cy="755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DF744-55B4-4D83-8585-76A274495132}">
      <dsp:nvSpPr>
        <dsp:cNvPr id="0" name=""/>
        <dsp:cNvSpPr/>
      </dsp:nvSpPr>
      <dsp:spPr>
        <a:xfrm>
          <a:off x="228522" y="1995678"/>
          <a:ext cx="415494" cy="415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DA69D-4CC3-4852-A91D-5E855F42919C}">
      <dsp:nvSpPr>
        <dsp:cNvPr id="0" name=""/>
        <dsp:cNvSpPr/>
      </dsp:nvSpPr>
      <dsp:spPr>
        <a:xfrm>
          <a:off x="872539" y="1825703"/>
          <a:ext cx="4477063" cy="73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9" tIns="77659" rIns="77659" bIns="77659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if the speed (hardware/software) of the sender or receiver differs? If sender is sending too fast the receiver may be overloaded, (swamped) and data may be lost.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2539" y="1825703"/>
        <a:ext cx="4477063" cy="733787"/>
      </dsp:txXfrm>
    </dsp:sp>
    <dsp:sp modelId="{D8FCF09B-D1A2-48C1-AD56-88EAE7F499BE}">
      <dsp:nvSpPr>
        <dsp:cNvPr id="0" name=""/>
        <dsp:cNvSpPr/>
      </dsp:nvSpPr>
      <dsp:spPr>
        <a:xfrm>
          <a:off x="0" y="2730785"/>
          <a:ext cx="5674851" cy="755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5296C-2842-4087-BE07-4F957B4CAED5}">
      <dsp:nvSpPr>
        <dsp:cNvPr id="0" name=""/>
        <dsp:cNvSpPr/>
      </dsp:nvSpPr>
      <dsp:spPr>
        <a:xfrm>
          <a:off x="228522" y="2900760"/>
          <a:ext cx="415494" cy="415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06A19-C3FC-4C98-9DF8-DC70D3098E7D}">
      <dsp:nvSpPr>
        <dsp:cNvPr id="0" name=""/>
        <dsp:cNvSpPr/>
      </dsp:nvSpPr>
      <dsp:spPr>
        <a:xfrm>
          <a:off x="872539" y="2730785"/>
          <a:ext cx="2553682" cy="73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9" tIns="77659" rIns="77659" bIns="77659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Two types of mechanisms can be deployed to control the flow: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2539" y="2730785"/>
        <a:ext cx="2553682" cy="733787"/>
      </dsp:txXfrm>
    </dsp:sp>
    <dsp:sp modelId="{D246D2E7-34FB-4A38-B9DB-0939196A4938}">
      <dsp:nvSpPr>
        <dsp:cNvPr id="0" name=""/>
        <dsp:cNvSpPr/>
      </dsp:nvSpPr>
      <dsp:spPr>
        <a:xfrm>
          <a:off x="3426222" y="2730785"/>
          <a:ext cx="1923380" cy="75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51" tIns="79951" rIns="79951" bIns="79951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Stop and wait</a:t>
          </a:r>
        </a:p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Sliding Window</a:t>
          </a:r>
          <a:endParaRPr 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6222" y="2730785"/>
        <a:ext cx="1923380" cy="755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8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05296D2-B78A-4BF0-B050-8BA11EFFB9D7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104888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AF3633F-6F8B-43C0-9881-13BC0EEE76EA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DBE91-DEFD-4F1C-8845-B7D9CAFD12F3}" type="slidenum">
              <a:rPr altLang="en-US" baseline="0" b="0" sz="1200" lang="en-US">
                <a:latin typeface="Times New Roman" panose="02020603050405020304" pitchFamily="18" charset="0"/>
              </a:rPr>
              <a:t>19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668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022188-D6F4-4245-B1A8-F17C1C449EBC}" type="slidenum">
              <a:rPr altLang="en-US" baseline="0" b="0" sz="1200" lang="en-US">
                <a:latin typeface="Times New Roman" panose="02020603050405020304" pitchFamily="18" charset="0"/>
              </a:rPr>
              <a:t>28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76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F0B40C-1922-42DB-AE06-34E528F9D7E2}" type="slidenum">
              <a:rPr altLang="en-US" baseline="0" b="0" sz="1200" lang="en-US">
                <a:latin typeface="Times New Roman" panose="02020603050405020304" pitchFamily="18" charset="0"/>
              </a:rPr>
              <a:t>31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775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24DBC0-A1DF-4058-8CF5-B84DE8406F04}" type="slidenum">
              <a:rPr altLang="en-US" baseline="0" b="0" sz="1200" lang="en-US">
                <a:latin typeface="Times New Roman" panose="02020603050405020304" pitchFamily="18" charset="0"/>
              </a:rPr>
              <a:t>32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79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8FAB8E-D49C-44B1-8843-E18AC0A4186A}" type="slidenum">
              <a:rPr altLang="en-US" baseline="0" b="0" sz="1200" lang="en-US">
                <a:latin typeface="Times New Roman" panose="02020603050405020304" pitchFamily="18" charset="0"/>
              </a:rPr>
              <a:t>33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805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E63BF3-E492-46A6-BB26-26C1CABE9DC7}" type="slidenum">
              <a:rPr altLang="en-US" baseline="0" b="0" sz="1200" lang="en-US">
                <a:latin typeface="Times New Roman" panose="02020603050405020304" pitchFamily="18" charset="0"/>
              </a:rPr>
              <a:t>34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82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401875-2CE6-4827-8A26-4220B24F56AE}" type="slidenum">
              <a:rPr altLang="en-US" baseline="0" b="0" sz="1200" lang="en-US">
                <a:latin typeface="Times New Roman" panose="02020603050405020304" pitchFamily="18" charset="0"/>
              </a:rPr>
              <a:t>35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828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3B770B-508A-4AB4-9D25-5EFF52A6B1B6}" type="slidenum">
              <a:rPr altLang="en-US" baseline="0" b="0" sz="1200" lang="en-US">
                <a:latin typeface="Times New Roman" panose="02020603050405020304" pitchFamily="18" charset="0"/>
              </a:rPr>
              <a:t>36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836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8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F4C8FE-494D-412E-8321-4721970AEC6D}" type="slidenum">
              <a:rPr altLang="en-US" baseline="0" b="0" sz="1200" lang="en-US">
                <a:latin typeface="Times New Roman" panose="02020603050405020304" pitchFamily="18" charset="0"/>
              </a:rPr>
              <a:t>20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673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AA14DD-126D-41FB-A7B1-D93E36073D20}" type="slidenum">
              <a:rPr altLang="en-US" baseline="0" b="0" sz="1200" lang="en-US">
                <a:latin typeface="Times New Roman" panose="02020603050405020304" pitchFamily="18" charset="0"/>
              </a:rPr>
              <a:t>21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68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180E3-20C3-40EF-8DFC-03E0340BBB5D}" type="slidenum">
              <a:rPr altLang="en-US" baseline="0" b="0" sz="1200" lang="en-US">
                <a:latin typeface="Times New Roman" panose="02020603050405020304" pitchFamily="18" charset="0"/>
              </a:rPr>
              <a:t>22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689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60E6E-E933-40C1-ABB4-853C839E3EBC}" type="slidenum">
              <a:rPr altLang="en-US" baseline="0" b="0" sz="1200" lang="en-US">
                <a:latin typeface="Times New Roman" panose="02020603050405020304" pitchFamily="18" charset="0"/>
              </a:rPr>
              <a:t>23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697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5B0AA6-8409-4F66-8269-60C61D974528}" type="slidenum">
              <a:rPr altLang="en-US" baseline="0" b="0" sz="1200" lang="en-US">
                <a:latin typeface="Times New Roman" panose="02020603050405020304" pitchFamily="18" charset="0"/>
              </a:rPr>
              <a:t>24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712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09BD88-9BD0-4D91-95FE-3BA1E25E48DF}" type="slidenum">
              <a:rPr altLang="en-US" baseline="0" b="0" sz="1200" lang="en-US">
                <a:latin typeface="Times New Roman" panose="02020603050405020304" pitchFamily="18" charset="0"/>
              </a:rPr>
              <a:t>25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725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2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3382FF-D12E-40ED-9220-925772E6B7BD}" type="slidenum">
              <a:rPr altLang="en-US" baseline="0" b="0" sz="1200" lang="en-US">
                <a:latin typeface="Times New Roman" panose="02020603050405020304" pitchFamily="18" charset="0"/>
              </a:rPr>
              <a:t>26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740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99F01-210E-41DB-8DA7-CAE14F605E63}" type="slidenum">
              <a:rPr altLang="en-US" baseline="0" b="0" sz="1200" lang="en-US">
                <a:latin typeface="Times New Roman" panose="02020603050405020304" pitchFamily="18" charset="0"/>
              </a:rPr>
              <a:t>27</a:t>
            </a:fld>
            <a:endParaRPr altLang="en-US" baseline="0" b="0" sz="1200" lang="en-US">
              <a:latin typeface="Times New Roman" panose="02020603050405020304" pitchFamily="18" charset="0"/>
            </a:endParaRPr>
          </a:p>
        </p:txBody>
      </p:sp>
      <p:sp>
        <p:nvSpPr>
          <p:cNvPr id="1048755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Holder 2"/>
          <p:cNvSpPr>
            <a:spLocks noGrp="1"/>
          </p:cNvSpPr>
          <p:nvPr>
            <p:ph type="ctrTitle"/>
          </p:nvPr>
        </p:nvSpPr>
        <p:spPr>
          <a:xfrm>
            <a:off x="535940" y="399364"/>
            <a:ext cx="8072119" cy="69723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867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6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6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8/26/2023</a:t>
            </a:fld>
            <a:endParaRPr lang="en-US"/>
          </a:p>
        </p:txBody>
      </p:sp>
      <p:sp>
        <p:nvSpPr>
          <p:cNvPr id="104887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00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5"/>
              </a:lnSpc>
            </a:pPr>
            <a:fld id="{81D60167-4931-47E6-BA6A-407CBD079E47}" type="slidenum">
              <a:rPr dirty="0" spc="-195"/>
              <a:t>‹#›</a:t>
            </a:fld>
            <a:endParaRPr dirty="0" spc="-19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40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0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8/26/2023</a:t>
            </a:fld>
            <a:endParaRPr lang="en-US"/>
          </a:p>
        </p:txBody>
      </p:sp>
      <p:sp>
        <p:nvSpPr>
          <p:cNvPr id="10485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00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5"/>
              </a:lnSpc>
            </a:pPr>
            <a:fld id="{81D60167-4931-47E6-BA6A-407CBD079E47}" type="slidenum">
              <a:rPr dirty="0" spc="-195"/>
              <a:t>‹#›</a:t>
            </a:fld>
            <a:endParaRPr dirty="0" spc="-19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40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878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79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8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8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8/26/2023</a:t>
            </a:fld>
            <a:endParaRPr lang="en-US"/>
          </a:p>
        </p:txBody>
      </p:sp>
      <p:sp>
        <p:nvSpPr>
          <p:cNvPr id="104888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00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5"/>
              </a:lnSpc>
            </a:pPr>
            <a:fld id="{81D60167-4931-47E6-BA6A-407CBD079E47}" type="slidenum">
              <a:rPr dirty="0" spc="-195"/>
              <a:t>‹#›</a:t>
            </a:fld>
            <a:endParaRPr dirty="0" spc="-19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40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8/26/2023</a:t>
            </a:fld>
            <a:endParaRPr lang="en-US"/>
          </a:p>
        </p:txBody>
      </p:sp>
      <p:sp>
        <p:nvSpPr>
          <p:cNvPr id="104859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00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5"/>
              </a:lnSpc>
            </a:pPr>
            <a:fld id="{81D60167-4931-47E6-BA6A-407CBD079E47}" type="slidenum">
              <a:rPr dirty="0" spc="-195"/>
              <a:t>‹#›</a:t>
            </a:fld>
            <a:endParaRPr dirty="0" spc="-19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8/26/2023</a:t>
            </a:fld>
            <a:endParaRPr lang="en-US"/>
          </a:p>
        </p:txBody>
      </p:sp>
      <p:sp>
        <p:nvSpPr>
          <p:cNvPr id="104862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00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5"/>
              </a:lnSpc>
            </a:pPr>
            <a:fld id="{81D60167-4931-47E6-BA6A-407CBD079E47}" type="slidenum">
              <a:rPr dirty="0" spc="-195"/>
              <a:t>‹#›</a:t>
            </a:fld>
            <a:endParaRPr dirty="0" spc="-195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 Whit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/>
          <a:solidFill>
            <a:schemeClr val="bg1">
              <a:alpha val="49019"/>
            </a:schemeClr>
          </a:solidFill>
          <a:ln w="38100" algn="ctr">
            <a:solidFill>
              <a:srgbClr val="FFC000"/>
            </a:solidFill>
            <a:round/>
            <a:headEnd/>
            <a:tailEnd/>
          </a:ln>
        </p:spPr>
        <p:txBody>
          <a:bodyPr bIns="28575" lIns="57150" rIns="57150" tIns="28575"/>
          <a:lstStyle>
            <a:lvl1pPr defTabSz="760413">
              <a:defRPr>
                <a:solidFill>
                  <a:schemeClr val="tx1"/>
                </a:solidFill>
                <a:latin typeface="Nobel-Book"/>
                <a:ea typeface="レクサスロダン Pro L"/>
                <a:cs typeface="レクサスロダン Pro L"/>
              </a:defRPr>
            </a:lvl1pPr>
            <a:lvl2pPr defTabSz="760413" indent="-285750" marL="742950">
              <a:defRPr>
                <a:solidFill>
                  <a:schemeClr val="tx1"/>
                </a:solidFill>
                <a:latin typeface="Nobel-Book"/>
                <a:ea typeface="レクサスロダン Pro L"/>
                <a:cs typeface="レクサスロダン Pro L"/>
              </a:defRPr>
            </a:lvl2pPr>
            <a:lvl3pPr defTabSz="760413" indent="-228600" marL="1143000">
              <a:defRPr>
                <a:solidFill>
                  <a:schemeClr val="tx1"/>
                </a:solidFill>
                <a:latin typeface="Nobel-Book"/>
                <a:ea typeface="レクサスロダン Pro L"/>
                <a:cs typeface="レクサスロダン Pro L"/>
              </a:defRPr>
            </a:lvl3pPr>
            <a:lvl4pPr defTabSz="760413" indent="-228600" marL="1600200">
              <a:defRPr>
                <a:solidFill>
                  <a:schemeClr val="tx1"/>
                </a:solidFill>
                <a:latin typeface="Nobel-Book"/>
                <a:ea typeface="レクサスロダン Pro L"/>
                <a:cs typeface="レクサスロダン Pro L"/>
              </a:defRPr>
            </a:lvl4pPr>
            <a:lvl5pPr defTabSz="760413" indent="-228600" marL="2057400">
              <a:defRPr>
                <a:solidFill>
                  <a:schemeClr val="tx1"/>
                </a:solidFill>
                <a:latin typeface="Nobel-Book"/>
                <a:ea typeface="レクサスロダン Pro L"/>
                <a:cs typeface="レクサスロダン Pro L"/>
              </a:defRPr>
            </a:lvl5pPr>
            <a:lvl6pPr defTabSz="760413"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obel-Book"/>
                <a:ea typeface="レクサスロダン Pro L"/>
                <a:cs typeface="レクサスロダン Pro L"/>
              </a:defRPr>
            </a:lvl6pPr>
            <a:lvl7pPr defTabSz="760413"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obel-Book"/>
                <a:ea typeface="レクサスロダン Pro L"/>
                <a:cs typeface="レクサスロダン Pro L"/>
              </a:defRPr>
            </a:lvl7pPr>
            <a:lvl8pPr defTabSz="760413"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obel-Book"/>
                <a:ea typeface="レクサスロダン Pro L"/>
                <a:cs typeface="レクサスロダン Pro L"/>
              </a:defRPr>
            </a:lvl8pPr>
            <a:lvl9pPr defTabSz="760413"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obel-Book"/>
                <a:ea typeface="レクサスロダン Pro L"/>
                <a:cs typeface="レクサスロダン Pro L"/>
              </a:defRPr>
            </a:lvl9pPr>
          </a:lstStyle>
          <a:p>
            <a:endParaRPr altLang="en-US" sz="1500" lang="en-US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8583" name="Rectangle 2"/>
          <p:cNvSpPr/>
          <p:nvPr userDrawn="1"/>
        </p:nvSpPr>
        <p:spPr>
          <a:xfrm>
            <a:off x="386954" y="395289"/>
            <a:ext cx="63103" cy="841375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dirty="0" sz="1125" lang="en-US">
              <a:latin typeface="Roboto Medium" pitchFamily="2" charset="0"/>
              <a:ea typeface="Roboto Medium" pitchFamily="2" charset="0"/>
            </a:endParaRPr>
          </a:p>
        </p:txBody>
      </p:sp>
      <p:pic>
        <p:nvPicPr>
          <p:cNvPr id="2097152" name="Picture 2" descr="C:\Users\Admin\Downloads\Logo-01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/>
          <a:srcRect r="72726"/>
          <a:stretch>
            <a:fillRect/>
          </a:stretch>
        </p:blipFill>
        <p:spPr bwMode="auto">
          <a:xfrm>
            <a:off x="285750" y="5376864"/>
            <a:ext cx="607219" cy="1481137"/>
          </a:xfrm>
          <a:prstGeom prst="rect"/>
          <a:noFill/>
          <a:ln>
            <a:noFill/>
          </a:ln>
        </p:spPr>
      </p:pic>
      <p:sp>
        <p:nvSpPr>
          <p:cNvPr id="1048584" name="Title 1"/>
          <p:cNvSpPr>
            <a:spLocks noGrp="1"/>
          </p:cNvSpPr>
          <p:nvPr>
            <p:ph type="title"/>
          </p:nvPr>
        </p:nvSpPr>
        <p:spPr bwMode="gray">
          <a:xfrm>
            <a:off x="521551" y="395786"/>
            <a:ext cx="4658945" cy="838202"/>
          </a:xfrm>
          <a:prstGeom prst="rect"/>
        </p:spPr>
        <p:txBody>
          <a:bodyPr bIns="54864" lIns="109728" rIns="109728" tIns="54864">
            <a:noAutofit/>
          </a:bodyPr>
          <a:lstStyle>
            <a:lvl1pPr algn="l">
              <a:defRPr baseline="0" cap="all" sz="2125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21551" y="1773936"/>
            <a:ext cx="8100901" cy="809837"/>
          </a:xfrm>
          <a:prstGeom prst="rect"/>
        </p:spPr>
        <p:txBody>
          <a:bodyPr bIns="54864" lIns="109728" rIns="109728" tIns="54864"/>
          <a:lstStyle>
            <a:lvl1pPr algn="l" indent="-342887" marL="342887">
              <a:spcBef>
                <a:spcPts val="0"/>
              </a:spcBef>
              <a:spcAft>
                <a:spcPts val="1050"/>
              </a:spcAft>
              <a:buFont typeface="+mj-lt"/>
              <a:buAutoNum type="arabicPeriod"/>
              <a:defRPr sz="1813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algn="l" indent="-342887" marL="525045">
              <a:spcBef>
                <a:spcPts val="0"/>
              </a:spcBef>
              <a:spcAft>
                <a:spcPts val="1050"/>
              </a:spcAft>
              <a:buFont typeface="+mj-lt"/>
              <a:buAutoNum type="arabicPeriod"/>
              <a:defRPr sz="1813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indent="0" marL="445276">
              <a:spcBef>
                <a:spcPts val="0"/>
              </a:spcBef>
              <a:spcAft>
                <a:spcPts val="1050"/>
              </a:spcAft>
              <a:buNone/>
              <a:defRPr sz="1500">
                <a:solidFill>
                  <a:schemeClr val="bg1"/>
                </a:solidFill>
              </a:defRPr>
            </a:lvl3pPr>
            <a:lvl4pPr indent="0" marL="667915">
              <a:spcBef>
                <a:spcPts val="0"/>
              </a:spcBef>
              <a:spcAft>
                <a:spcPts val="1050"/>
              </a:spcAft>
              <a:buNone/>
              <a:defRPr sz="1375">
                <a:solidFill>
                  <a:schemeClr val="bg1"/>
                </a:solidFill>
              </a:defRPr>
            </a:lvl4pPr>
            <a:lvl5pPr indent="0" marL="820307">
              <a:spcBef>
                <a:spcPts val="0"/>
              </a:spcBef>
              <a:spcAft>
                <a:spcPts val="1050"/>
              </a:spcAft>
              <a:buNone/>
              <a:defRPr sz="1375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Edit Master text styles</a:t>
            </a:r>
          </a:p>
          <a:p>
            <a:pPr lvl="1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572262" y="826769"/>
            <a:ext cx="0" cy="914400"/>
          </a:xfrm>
          <a:custGeom>
            <a:avLst/>
            <a:ah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812">
            <a:solidFill>
              <a:srgbClr val="1CACE3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846836" y="888872"/>
            <a:ext cx="4653280" cy="69659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40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414807" y="1639671"/>
            <a:ext cx="8314385" cy="403923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0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8/26/2023</a:t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8182609" y="6533103"/>
            <a:ext cx="167640" cy="16065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000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5"/>
              </a:lnSpc>
            </a:pPr>
            <a:fld id="{81D60167-4931-47E6-BA6A-407CBD079E47}" type="slidenum">
              <a:rPr dirty="0" spc="-195"/>
              <a:t>‹#›</a:t>
            </a:fld>
            <a:endParaRPr dirty="0" spc="-195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hyperlink" Target="http://www.youtube.com/watch?v=blV7WUZpkCE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6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8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0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1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4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5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6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5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5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5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33.jpeg"/><Relationship Id="rId7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 Placeholder 2"/>
          <p:cNvSpPr>
            <a:spLocks noGrp="1" noChangeArrowheads="1"/>
          </p:cNvSpPr>
          <p:nvPr>
            <p:ph type="body" sz="quarter" idx="17"/>
          </p:nvPr>
        </p:nvSpPr>
        <p:spPr>
          <a:xfrm>
            <a:off x="629562" y="3049987"/>
            <a:ext cx="8101013" cy="2148078"/>
          </a:xfrm>
        </p:spPr>
        <p:txBody>
          <a:bodyPr/>
          <a:p>
            <a:pPr algn="ctr" indent="0" marL="0">
              <a:spcBef>
                <a:spcPct val="0"/>
              </a:spcBef>
              <a:buNone/>
            </a:pPr>
            <a:r>
              <a:rPr altLang="en-US"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</a:t>
            </a:r>
          </a:p>
          <a:p>
            <a:pPr algn="ctr" indent="0" marL="0">
              <a:spcBef>
                <a:spcPct val="0"/>
              </a:spcBef>
              <a:buNone/>
            </a:pPr>
            <a:r>
              <a:rPr altLang="en-US"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MODULE IV</a:t>
            </a:r>
          </a:p>
          <a:p>
            <a:pPr algn="ctr" indent="0" marL="0">
              <a:spcBef>
                <a:spcPct val="0"/>
              </a:spcBef>
              <a:buNone/>
            </a:pPr>
          </a:p>
          <a:p>
            <a:pPr algn="ctr" indent="0" marL="0">
              <a:spcBef>
                <a:spcPct val="0"/>
              </a:spcBef>
              <a:buNone/>
            </a:pPr>
            <a:endParaRPr altLang="en-US" dirty="0" sz="3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2" descr="C:\Users\Vinay\Desktop\Logo\Jain (Deemed-to-be University) Logo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167844" y="1268760"/>
            <a:ext cx="2808312" cy="980866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>
            <a:spLocks noGrp="1"/>
          </p:cNvSpPr>
          <p:nvPr>
            <p:ph type="title"/>
          </p:nvPr>
        </p:nvSpPr>
        <p:spPr>
          <a:xfrm>
            <a:off x="762000" y="208979"/>
            <a:ext cx="5882005" cy="6965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5">
                <a:solidFill>
                  <a:srgbClr val="1E46C0"/>
                </a:solidFill>
                <a:latin typeface="Times New Roman"/>
                <a:cs typeface="Times New Roman"/>
              </a:rPr>
              <a:t>SOCKET</a:t>
            </a:r>
            <a:r>
              <a:rPr dirty="0" spc="-160">
                <a:solidFill>
                  <a:srgbClr val="1E46C0"/>
                </a:solidFill>
                <a:latin typeface="Times New Roman"/>
                <a:cs typeface="Times New Roman"/>
              </a:rPr>
              <a:t> </a:t>
            </a:r>
            <a:r>
              <a:rPr dirty="0" spc="50">
                <a:solidFill>
                  <a:srgbClr val="1E46C0"/>
                </a:solidFill>
                <a:latin typeface="Times New Roman"/>
                <a:cs typeface="Times New Roman"/>
              </a:rPr>
              <a:t>ADDRESSES</a:t>
            </a:r>
          </a:p>
        </p:txBody>
      </p:sp>
      <p:sp>
        <p:nvSpPr>
          <p:cNvPr id="1048614" name="object 3"/>
          <p:cNvSpPr txBox="1"/>
          <p:nvPr/>
        </p:nvSpPr>
        <p:spPr>
          <a:xfrm>
            <a:off x="609600" y="1009344"/>
            <a:ext cx="7622540" cy="330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000" spc="-745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Process-to-process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two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identifiers,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port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48615" name="object 4"/>
          <p:cNvSpPr txBox="1"/>
          <p:nvPr/>
        </p:nvSpPr>
        <p:spPr>
          <a:xfrm>
            <a:off x="762000" y="1174761"/>
            <a:ext cx="8154670" cy="2624436"/>
          </a:xfrm>
          <a:prstGeom prst="rect"/>
        </p:spPr>
        <p:txBody>
          <a:bodyPr bIns="0" lIns="0" rIns="0" rtlCol="0" tIns="135255" vert="horz" wrap="square">
            <a:spAutoFit/>
          </a:bodyPr>
          <a:p>
            <a:pPr marL="103505">
              <a:lnSpc>
                <a:spcPct val="100000"/>
              </a:lnSpc>
              <a:spcBef>
                <a:spcPts val="1065"/>
              </a:spcBef>
            </a:pPr>
            <a:r>
              <a:rPr dirty="0" sz="2000" spc="-30">
                <a:latin typeface="Times New Roman"/>
                <a:cs typeface="Times New Roman"/>
              </a:rPr>
              <a:t>number, </a:t>
            </a:r>
            <a:r>
              <a:rPr dirty="0" sz="2000" spc="-5">
                <a:latin typeface="Times New Roman"/>
                <a:cs typeface="Times New Roman"/>
              </a:rPr>
              <a:t>at each </a:t>
            </a:r>
            <a:r>
              <a:rPr dirty="0" sz="2000">
                <a:latin typeface="Times New Roman"/>
                <a:cs typeface="Times New Roman"/>
              </a:rPr>
              <a:t>end to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connection.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b="1" dirty="0" sz="2000" spc="-5">
                <a:latin typeface="Times New Roman"/>
                <a:cs typeface="Times New Roman"/>
              </a:rPr>
              <a:t>combination </a:t>
            </a:r>
            <a:r>
              <a:rPr b="1" dirty="0" sz="2000">
                <a:latin typeface="Times New Roman"/>
                <a:cs typeface="Times New Roman"/>
              </a:rPr>
              <a:t>of an IP </a:t>
            </a:r>
            <a:r>
              <a:rPr b="1" dirty="0" sz="2000" spc="-5">
                <a:latin typeface="Times New Roman"/>
                <a:cs typeface="Times New Roman"/>
              </a:rPr>
              <a:t>address </a:t>
            </a:r>
            <a:r>
              <a:rPr b="1" dirty="0" sz="2000">
                <a:latin typeface="Times New Roman"/>
                <a:cs typeface="Times New Roman"/>
              </a:rPr>
              <a:t>and a port </a:t>
            </a:r>
            <a:r>
              <a:rPr b="1" dirty="0" sz="2000" spc="-5">
                <a:latin typeface="Times New Roman"/>
                <a:cs typeface="Times New Roman"/>
              </a:rPr>
              <a:t>number </a:t>
            </a:r>
            <a:r>
              <a:rPr dirty="0" sz="2000" spc="-5">
                <a:latin typeface="Times New Roman"/>
                <a:cs typeface="Times New Roman"/>
              </a:rPr>
              <a:t>is called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socket</a:t>
            </a:r>
            <a:r>
              <a:rPr dirty="0" sz="2000" spc="-3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address.</a:t>
            </a:r>
            <a:endParaRPr dirty="0" sz="2000">
              <a:latin typeface="Times New Roman"/>
              <a:cs typeface="Times New Roman"/>
            </a:endParaRPr>
          </a:p>
          <a:p>
            <a:pPr indent="-91440" marL="103505" marR="321945">
              <a:lnSpc>
                <a:spcPts val="2160"/>
              </a:lnSpc>
              <a:spcBef>
                <a:spcPts val="1235"/>
              </a:spcBef>
            </a:pPr>
            <a:r>
              <a:rPr dirty="0" sz="200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transport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layer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protocol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pair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socket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socket  </a:t>
            </a:r>
            <a:r>
              <a:rPr dirty="0" sz="2000" spc="-5">
                <a:latin typeface="Times New Roman"/>
                <a:cs typeface="Times New Roman"/>
              </a:rPr>
              <a:t>address </a:t>
            </a:r>
            <a:r>
              <a:rPr dirty="0" sz="2000">
                <a:latin typeface="Times New Roman"/>
                <a:cs typeface="Times New Roman"/>
              </a:rPr>
              <a:t>and the server socket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address.</a:t>
            </a:r>
            <a:endParaRPr dirty="0" sz="2000">
              <a:latin typeface="Times New Roman"/>
              <a:cs typeface="Times New Roman"/>
            </a:endParaRPr>
          </a:p>
          <a:p>
            <a:pPr indent="-91440" marL="103505" marR="416559">
              <a:lnSpc>
                <a:spcPts val="2160"/>
              </a:lnSpc>
              <a:spcBef>
                <a:spcPts val="1200"/>
              </a:spcBef>
            </a:pPr>
            <a:r>
              <a:rPr dirty="0" sz="200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000">
                <a:solidFill>
                  <a:srgbClr val="308A70"/>
                </a:solidFill>
                <a:latin typeface="Times New Roman"/>
                <a:cs typeface="Times New Roman"/>
              </a:rPr>
              <a:t>These</a:t>
            </a:r>
            <a:r>
              <a:rPr dirty="0" sz="2000" spc="-3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08A70"/>
                </a:solidFill>
                <a:latin typeface="Times New Roman"/>
                <a:cs typeface="Times New Roman"/>
              </a:rPr>
              <a:t>four</a:t>
            </a:r>
            <a:r>
              <a:rPr dirty="0" sz="2000" spc="-8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08A70"/>
                </a:solidFill>
                <a:latin typeface="Times New Roman"/>
                <a:cs typeface="Times New Roman"/>
              </a:rPr>
              <a:t>pieces</a:t>
            </a:r>
            <a:r>
              <a:rPr dirty="0" sz="2000" spc="-15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08A70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08A70"/>
                </a:solidFill>
                <a:latin typeface="Times New Roman"/>
                <a:cs typeface="Times New Roman"/>
              </a:rPr>
              <a:t>information</a:t>
            </a:r>
            <a:r>
              <a:rPr dirty="0" sz="2000" spc="-65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08A70"/>
                </a:solidFill>
                <a:latin typeface="Times New Roman"/>
                <a:cs typeface="Times New Roman"/>
              </a:rPr>
              <a:t>are</a:t>
            </a:r>
            <a:r>
              <a:rPr dirty="0" sz="2000" spc="-2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08A70"/>
                </a:solidFill>
                <a:latin typeface="Times New Roman"/>
                <a:cs typeface="Times New Roman"/>
              </a:rPr>
              <a:t>part</a:t>
            </a:r>
            <a:r>
              <a:rPr dirty="0" sz="2000" spc="-35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08A70"/>
                </a:solidFill>
                <a:latin typeface="Times New Roman"/>
                <a:cs typeface="Times New Roman"/>
              </a:rPr>
              <a:t>of the</a:t>
            </a:r>
            <a:r>
              <a:rPr dirty="0" sz="2000" spc="-25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08A70"/>
                </a:solidFill>
                <a:latin typeface="Times New Roman"/>
                <a:cs typeface="Times New Roman"/>
              </a:rPr>
              <a:t>IP</a:t>
            </a:r>
            <a:r>
              <a:rPr dirty="0" sz="2000" spc="-14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08A70"/>
                </a:solidFill>
                <a:latin typeface="Times New Roman"/>
                <a:cs typeface="Times New Roman"/>
              </a:rPr>
              <a:t>header</a:t>
            </a:r>
            <a:r>
              <a:rPr dirty="0" sz="2000" spc="-6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08A70"/>
                </a:solidFill>
                <a:latin typeface="Times New Roman"/>
                <a:cs typeface="Times New Roman"/>
              </a:rPr>
              <a:t>and</a:t>
            </a:r>
            <a:r>
              <a:rPr dirty="0" sz="2000" spc="-5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08A70"/>
                </a:solidFill>
                <a:latin typeface="Times New Roman"/>
                <a:cs typeface="Times New Roman"/>
              </a:rPr>
              <a:t>the</a:t>
            </a:r>
            <a:r>
              <a:rPr dirty="0" sz="2000" spc="-3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08A70"/>
                </a:solidFill>
                <a:latin typeface="Times New Roman"/>
                <a:cs typeface="Times New Roman"/>
              </a:rPr>
              <a:t>transport  </a:t>
            </a:r>
            <a:r>
              <a:rPr dirty="0" sz="2000" spc="-5">
                <a:solidFill>
                  <a:srgbClr val="308A70"/>
                </a:solidFill>
                <a:latin typeface="Times New Roman"/>
                <a:cs typeface="Times New Roman"/>
              </a:rPr>
              <a:t>layer protocol</a:t>
            </a:r>
            <a:r>
              <a:rPr dirty="0" sz="2000" spc="-85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308A70"/>
                </a:solidFill>
                <a:latin typeface="Times New Roman"/>
                <a:cs typeface="Times New Roman"/>
              </a:rPr>
              <a:t>header.</a:t>
            </a:r>
            <a:endParaRPr dirty="0" sz="2000">
              <a:latin typeface="Times New Roman"/>
              <a:cs typeface="Times New Roman"/>
            </a:endParaRPr>
          </a:p>
        </p:txBody>
      </p:sp>
      <p:sp>
        <p:nvSpPr>
          <p:cNvPr id="1048616" name="object 5"/>
          <p:cNvSpPr txBox="1"/>
          <p:nvPr/>
        </p:nvSpPr>
        <p:spPr>
          <a:xfrm>
            <a:off x="982472" y="3997833"/>
            <a:ext cx="7764780" cy="605155"/>
          </a:xfrm>
          <a:prstGeom prst="rect"/>
        </p:spPr>
        <p:txBody>
          <a:bodyPr bIns="0" lIns="0" rIns="0" rtlCol="0" tIns="47625" vert="horz" wrap="square">
            <a:spAutoFit/>
          </a:bodyPr>
          <a:p>
            <a:pPr indent="-137160" marL="149225" marR="5080">
              <a:lnSpc>
                <a:spcPts val="2160"/>
              </a:lnSpc>
              <a:spcBef>
                <a:spcPts val="375"/>
              </a:spcBef>
              <a:buClr>
                <a:srgbClr val="1CACE3"/>
              </a:buClr>
              <a:buFont typeface="Arial"/>
              <a:buChar char="•"/>
              <a:tabLst>
                <a:tab algn="l" pos="335280"/>
                <a:tab algn="l" pos="335915"/>
              </a:tabLst>
            </a:pPr>
            <a:r>
              <a:rPr dirty="0"/>
              <a:t>	</a:t>
            </a:r>
            <a:r>
              <a:rPr dirty="0" sz="2000">
                <a:latin typeface="Times New Roman"/>
                <a:cs typeface="Times New Roman"/>
              </a:rPr>
              <a:t>The IP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header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addresses;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UDP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TCP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  the port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48617" name="object 6"/>
          <p:cNvSpPr/>
          <p:nvPr/>
        </p:nvSpPr>
        <p:spPr>
          <a:xfrm>
            <a:off x="1122594" y="5157215"/>
            <a:ext cx="6773249" cy="1383791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title"/>
          </p:nvPr>
        </p:nvSpPr>
        <p:spPr>
          <a:xfrm>
            <a:off x="68680" y="162813"/>
            <a:ext cx="8541919" cy="1221488"/>
          </a:xfrm>
          <a:prstGeom prst="rect"/>
        </p:spPr>
        <p:txBody>
          <a:bodyPr bIns="0" lIns="0" rIns="0" rtlCol="0" tIns="142875" vert="horz" wrap="square">
            <a:spAutoFit/>
          </a:bodyPr>
          <a:p>
            <a:pPr algn="ctr" indent="714375" marL="12700" marR="5080">
              <a:lnSpc>
                <a:spcPts val="4220"/>
              </a:lnSpc>
              <a:spcBef>
                <a:spcPts val="1125"/>
              </a:spcBef>
            </a:pPr>
            <a:r>
              <a:rPr dirty="0" sz="3600" lang="en-US" spc="-10">
                <a:solidFill>
                  <a:srgbClr val="308A70"/>
                </a:solidFill>
                <a:latin typeface="Georgia"/>
                <a:cs typeface="Georgia"/>
              </a:rPr>
              <a:t>Connectionless </a:t>
            </a:r>
            <a:r>
              <a:rPr dirty="0" sz="3600" lang="en-US" spc="-5">
                <a:solidFill>
                  <a:srgbClr val="308A70"/>
                </a:solidFill>
                <a:latin typeface="Georgia"/>
                <a:cs typeface="Georgia"/>
              </a:rPr>
              <a:t>or</a:t>
            </a:r>
            <a:r>
              <a:rPr dirty="0" sz="3600" lang="en-US" spc="215">
                <a:solidFill>
                  <a:srgbClr val="308A70"/>
                </a:solidFill>
                <a:latin typeface="Georgia"/>
                <a:cs typeface="Georgia"/>
              </a:rPr>
              <a:t> </a:t>
            </a:r>
            <a:r>
              <a:rPr dirty="0" sz="3600" lang="en-US" spc="-5">
                <a:solidFill>
                  <a:srgbClr val="308A70"/>
                </a:solidFill>
                <a:latin typeface="Georgia"/>
                <a:cs typeface="Georgia"/>
              </a:rPr>
              <a:t>Connection-</a:t>
            </a:r>
            <a:r>
              <a:rPr dirty="0" sz="3600" lang="en-US" spc="-10">
                <a:solidFill>
                  <a:srgbClr val="308A70"/>
                </a:solidFill>
                <a:latin typeface="Georgia"/>
                <a:cs typeface="Georgia"/>
              </a:rPr>
              <a:t> Oriented</a:t>
            </a:r>
            <a:endParaRPr dirty="0" sz="3600" spc="-894"/>
          </a:p>
        </p:txBody>
      </p:sp>
      <p:sp>
        <p:nvSpPr>
          <p:cNvPr id="1048619" name="object 3"/>
          <p:cNvSpPr txBox="1"/>
          <p:nvPr/>
        </p:nvSpPr>
        <p:spPr>
          <a:xfrm>
            <a:off x="68681" y="1477136"/>
            <a:ext cx="8782685" cy="3606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solidFill>
                  <a:srgbClr val="308A70"/>
                </a:solidFill>
                <a:latin typeface="Georgia"/>
                <a:cs typeface="Georgia"/>
              </a:rPr>
              <a:t>A </a:t>
            </a:r>
            <a:r>
              <a:rPr dirty="0" sz="2200" spc="-10">
                <a:solidFill>
                  <a:srgbClr val="308A70"/>
                </a:solidFill>
                <a:latin typeface="Georgia"/>
                <a:cs typeface="Georgia"/>
              </a:rPr>
              <a:t>transport layer </a:t>
            </a:r>
            <a:r>
              <a:rPr dirty="0" sz="2200" spc="-5">
                <a:solidFill>
                  <a:srgbClr val="308A70"/>
                </a:solidFill>
                <a:latin typeface="Georgia"/>
                <a:cs typeface="Georgia"/>
              </a:rPr>
              <a:t>protocol </a:t>
            </a:r>
            <a:r>
              <a:rPr dirty="0" sz="2200" spc="-10">
                <a:solidFill>
                  <a:srgbClr val="308A70"/>
                </a:solidFill>
                <a:latin typeface="Georgia"/>
                <a:cs typeface="Georgia"/>
              </a:rPr>
              <a:t>can either be connectionless </a:t>
            </a:r>
            <a:r>
              <a:rPr dirty="0" sz="2200" spc="-5">
                <a:solidFill>
                  <a:srgbClr val="308A70"/>
                </a:solidFill>
                <a:latin typeface="Georgia"/>
                <a:cs typeface="Georgia"/>
              </a:rPr>
              <a:t>or</a:t>
            </a:r>
            <a:r>
              <a:rPr dirty="0" sz="2200" spc="215">
                <a:solidFill>
                  <a:srgbClr val="308A70"/>
                </a:solidFill>
                <a:latin typeface="Georgia"/>
                <a:cs typeface="Georgia"/>
              </a:rPr>
              <a:t> </a:t>
            </a:r>
            <a:r>
              <a:rPr dirty="0" sz="2200" spc="-5">
                <a:solidFill>
                  <a:srgbClr val="308A70"/>
                </a:solidFill>
                <a:latin typeface="Georgia"/>
                <a:cs typeface="Georgia"/>
              </a:rPr>
              <a:t>connection-</a:t>
            </a:r>
            <a:endParaRPr dirty="0" sz="2200">
              <a:latin typeface="Georgia"/>
              <a:cs typeface="Georgia"/>
            </a:endParaRPr>
          </a:p>
        </p:txBody>
      </p:sp>
      <p:sp>
        <p:nvSpPr>
          <p:cNvPr id="1048620" name="object 4"/>
          <p:cNvSpPr txBox="1"/>
          <p:nvPr/>
        </p:nvSpPr>
        <p:spPr>
          <a:xfrm>
            <a:off x="68681" y="1635023"/>
            <a:ext cx="8947785" cy="4968668"/>
          </a:xfrm>
          <a:prstGeom prst="rect"/>
        </p:spPr>
        <p:txBody>
          <a:bodyPr bIns="0" lIns="0" rIns="0" rtlCol="0" tIns="155575" vert="horz" wrap="square">
            <a:spAutoFit/>
          </a:bodyPr>
          <a:p>
            <a:pPr marL="104139">
              <a:lnSpc>
                <a:spcPct val="100000"/>
              </a:lnSpc>
              <a:spcBef>
                <a:spcPts val="1225"/>
              </a:spcBef>
            </a:pPr>
            <a:r>
              <a:rPr dirty="0" sz="2200" spc="-10">
                <a:solidFill>
                  <a:srgbClr val="308A70"/>
                </a:solidFill>
                <a:latin typeface="Georgia"/>
                <a:cs typeface="Georgia"/>
              </a:rPr>
              <a:t>oriented.</a:t>
            </a:r>
            <a:endParaRPr dirty="0"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200" spc="-1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10">
                <a:solidFill>
                  <a:srgbClr val="FF0000"/>
                </a:solidFill>
                <a:latin typeface="Georgia"/>
                <a:cs typeface="Georgia"/>
              </a:rPr>
              <a:t>Connectionless</a:t>
            </a:r>
            <a:r>
              <a:rPr dirty="0" sz="2200" spc="15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Georgia"/>
                <a:cs typeface="Georgia"/>
              </a:rPr>
              <a:t>Service</a:t>
            </a:r>
            <a:endParaRPr dirty="0" sz="2200">
              <a:latin typeface="Georgia"/>
              <a:cs typeface="Georgia"/>
            </a:endParaRPr>
          </a:p>
          <a:p>
            <a:pPr indent="-264160" marL="403860">
              <a:lnSpc>
                <a:spcPts val="2280"/>
              </a:lnSpc>
              <a:spcBef>
                <a:spcPts val="165"/>
              </a:spcBef>
              <a:buClr>
                <a:srgbClr val="1CACE3"/>
              </a:buClr>
              <a:buFont typeface="Wingdings"/>
              <a:buChar char=""/>
              <a:tabLst>
                <a:tab algn="l" pos="404495"/>
              </a:tabLst>
            </a:pPr>
            <a:r>
              <a:rPr dirty="0" sz="2000">
                <a:latin typeface="Georgia"/>
                <a:cs typeface="Georgia"/>
              </a:rPr>
              <a:t>In a </a:t>
            </a:r>
            <a:r>
              <a:rPr dirty="0" sz="2000" spc="-5">
                <a:latin typeface="Georgia"/>
                <a:cs typeface="Georgia"/>
              </a:rPr>
              <a:t>connectionless service, the </a:t>
            </a:r>
            <a:r>
              <a:rPr b="1" dirty="0" sz="2000" spc="-5">
                <a:latin typeface="Georgia"/>
                <a:cs typeface="Georgia"/>
              </a:rPr>
              <a:t>packets are sent from one party to</a:t>
            </a:r>
            <a:r>
              <a:rPr b="1" dirty="0" sz="2000" spc="40">
                <a:latin typeface="Georgia"/>
                <a:cs typeface="Georgia"/>
              </a:rPr>
              <a:t> </a:t>
            </a:r>
            <a:r>
              <a:rPr b="1" dirty="0" sz="2000" spc="-5">
                <a:latin typeface="Georgia"/>
                <a:cs typeface="Georgia"/>
              </a:rPr>
              <a:t>another</a:t>
            </a:r>
            <a:r>
              <a:rPr b="1" dirty="0" sz="2000" lang="en-US" spc="-5">
                <a:latin typeface="Georgia"/>
                <a:cs typeface="Georgia"/>
              </a:rPr>
              <a:t> </a:t>
            </a:r>
            <a:r>
              <a:rPr b="1" dirty="0" sz="2000" spc="-5">
                <a:latin typeface="Georgia"/>
                <a:cs typeface="Georgia"/>
              </a:rPr>
              <a:t>with </a:t>
            </a:r>
            <a:r>
              <a:rPr b="1" dirty="0" sz="2000">
                <a:latin typeface="Georgia"/>
                <a:cs typeface="Georgia"/>
              </a:rPr>
              <a:t>no need </a:t>
            </a:r>
            <a:r>
              <a:rPr b="1" dirty="0" sz="2000" spc="-5">
                <a:latin typeface="Georgia"/>
                <a:cs typeface="Georgia"/>
              </a:rPr>
              <a:t>for connection </a:t>
            </a:r>
            <a:r>
              <a:rPr b="1" dirty="0" sz="2000">
                <a:latin typeface="Georgia"/>
                <a:cs typeface="Georgia"/>
              </a:rPr>
              <a:t>establishment </a:t>
            </a:r>
            <a:r>
              <a:rPr dirty="0" sz="2000">
                <a:latin typeface="Georgia"/>
                <a:cs typeface="Georgia"/>
              </a:rPr>
              <a:t>or </a:t>
            </a:r>
            <a:r>
              <a:rPr dirty="0" sz="2000" spc="-5">
                <a:latin typeface="Georgia"/>
                <a:cs typeface="Georgia"/>
              </a:rPr>
              <a:t>connection</a:t>
            </a:r>
            <a:r>
              <a:rPr dirty="0" sz="2000" spc="-9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release.</a:t>
            </a:r>
          </a:p>
          <a:p>
            <a:pPr indent="-137160" marL="277495" marR="5080">
              <a:lnSpc>
                <a:spcPts val="2160"/>
              </a:lnSpc>
              <a:spcBef>
                <a:spcPts val="635"/>
              </a:spcBef>
              <a:buClr>
                <a:srgbClr val="1CACE3"/>
              </a:buClr>
              <a:buFont typeface="Wingdings"/>
              <a:buChar char=""/>
              <a:tabLst>
                <a:tab algn="l" pos="343535"/>
              </a:tabLst>
            </a:pPr>
            <a:r>
              <a:rPr dirty="0" sz="2000" spc="-5">
                <a:latin typeface="Georgia"/>
                <a:cs typeface="Georgia"/>
              </a:rPr>
              <a:t>The packets are </a:t>
            </a:r>
            <a:r>
              <a:rPr dirty="0" sz="2000">
                <a:latin typeface="Georgia"/>
                <a:cs typeface="Georgia"/>
              </a:rPr>
              <a:t>not numbered; </a:t>
            </a:r>
            <a:r>
              <a:rPr dirty="0" sz="2000" spc="-5">
                <a:latin typeface="Georgia"/>
                <a:cs typeface="Georgia"/>
              </a:rPr>
              <a:t>they </a:t>
            </a:r>
            <a:r>
              <a:rPr dirty="0" sz="2000">
                <a:latin typeface="Georgia"/>
                <a:cs typeface="Georgia"/>
              </a:rPr>
              <a:t>may </a:t>
            </a:r>
            <a:r>
              <a:rPr dirty="0" sz="2000" spc="-5">
                <a:latin typeface="Georgia"/>
                <a:cs typeface="Georgia"/>
              </a:rPr>
              <a:t>be </a:t>
            </a:r>
            <a:r>
              <a:rPr dirty="0" sz="2000">
                <a:latin typeface="Georgia"/>
                <a:cs typeface="Georgia"/>
              </a:rPr>
              <a:t>delayed </a:t>
            </a:r>
            <a:r>
              <a:rPr dirty="0" sz="2000" spc="-5">
                <a:latin typeface="Georgia"/>
                <a:cs typeface="Georgia"/>
              </a:rPr>
              <a:t>or lost or </a:t>
            </a:r>
            <a:r>
              <a:rPr dirty="0" sz="2000">
                <a:latin typeface="Georgia"/>
                <a:cs typeface="Georgia"/>
              </a:rPr>
              <a:t>may arrive </a:t>
            </a:r>
            <a:r>
              <a:rPr dirty="0" sz="2000" spc="-5">
                <a:latin typeface="Georgia"/>
                <a:cs typeface="Georgia"/>
              </a:rPr>
              <a:t>out  of</a:t>
            </a:r>
            <a:r>
              <a:rPr dirty="0" sz="2000" spc="-1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sequence.</a:t>
            </a:r>
            <a:endParaRPr dirty="0" sz="2000">
              <a:latin typeface="Georgia"/>
              <a:cs typeface="Georgia"/>
            </a:endParaRPr>
          </a:p>
          <a:p>
            <a:pPr indent="-203200" marL="343535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Wingdings"/>
              <a:buChar char=""/>
              <a:tabLst>
                <a:tab algn="l" pos="343535"/>
              </a:tabLst>
            </a:pPr>
            <a:r>
              <a:rPr dirty="0" sz="2000" spc="-5">
                <a:latin typeface="Georgia"/>
                <a:cs typeface="Georgia"/>
              </a:rPr>
              <a:t>There </a:t>
            </a:r>
            <a:r>
              <a:rPr dirty="0" sz="2000">
                <a:latin typeface="Georgia"/>
                <a:cs typeface="Georgia"/>
              </a:rPr>
              <a:t>is no acknowledgment.</a:t>
            </a: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200" lang="en-US" spc="-5" err="1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lang="en-US" spc="-5" err="1">
                <a:solidFill>
                  <a:srgbClr val="FF0000"/>
                </a:solidFill>
                <a:latin typeface="Georgia"/>
                <a:cs typeface="Georgia"/>
              </a:rPr>
              <a:t>Connection</a:t>
            </a:r>
            <a:r>
              <a:rPr dirty="0" sz="2200" spc="-5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Georgia"/>
                <a:cs typeface="Georgia"/>
              </a:rPr>
              <a:t>Oriented</a:t>
            </a:r>
            <a:r>
              <a:rPr dirty="0" sz="2200" spc="4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Georgia"/>
                <a:cs typeface="Georgia"/>
              </a:rPr>
              <a:t>Service</a:t>
            </a:r>
            <a:endParaRPr dirty="0" sz="2200">
              <a:latin typeface="Georgia"/>
              <a:cs typeface="Georgia"/>
            </a:endParaRPr>
          </a:p>
          <a:p>
            <a:pPr indent="-137160" marL="277495" marR="325755">
              <a:lnSpc>
                <a:spcPts val="2160"/>
              </a:lnSpc>
              <a:spcBef>
                <a:spcPts val="434"/>
              </a:spcBef>
              <a:buClr>
                <a:srgbClr val="1CACE3"/>
              </a:buClr>
              <a:buFont typeface="Wingdings"/>
              <a:buChar char=""/>
              <a:tabLst>
                <a:tab algn="l" pos="343535"/>
              </a:tabLst>
            </a:pPr>
            <a:r>
              <a:rPr dirty="0" sz="2000">
                <a:latin typeface="Georgia"/>
                <a:cs typeface="Georgia"/>
              </a:rPr>
              <a:t>In a </a:t>
            </a:r>
            <a:r>
              <a:rPr dirty="0" sz="2000" spc="-5">
                <a:latin typeface="Georgia"/>
                <a:cs typeface="Georgia"/>
              </a:rPr>
              <a:t>connection-oriented service, </a:t>
            </a:r>
            <a:r>
              <a:rPr dirty="0" sz="2000">
                <a:latin typeface="Georgia"/>
                <a:cs typeface="Georgia"/>
              </a:rPr>
              <a:t>a </a:t>
            </a:r>
            <a:r>
              <a:rPr dirty="0" sz="2000" spc="-5">
                <a:latin typeface="Georgia"/>
                <a:cs typeface="Georgia"/>
              </a:rPr>
              <a:t>connection </a:t>
            </a:r>
            <a:r>
              <a:rPr dirty="0" sz="2000">
                <a:latin typeface="Georgia"/>
                <a:cs typeface="Georgia"/>
              </a:rPr>
              <a:t>is </a:t>
            </a:r>
            <a:r>
              <a:rPr dirty="0" sz="2000" spc="-5">
                <a:latin typeface="Georgia"/>
                <a:cs typeface="Georgia"/>
              </a:rPr>
              <a:t>first </a:t>
            </a:r>
            <a:r>
              <a:rPr dirty="0" sz="2000">
                <a:latin typeface="Georgia"/>
                <a:cs typeface="Georgia"/>
              </a:rPr>
              <a:t>established between  </a:t>
            </a:r>
            <a:r>
              <a:rPr dirty="0" sz="2000" spc="-5">
                <a:latin typeface="Georgia"/>
                <a:cs typeface="Georgia"/>
              </a:rPr>
              <a:t>the sender </a:t>
            </a:r>
            <a:r>
              <a:rPr dirty="0" sz="2000">
                <a:latin typeface="Georgia"/>
                <a:cs typeface="Georgia"/>
              </a:rPr>
              <a:t>and </a:t>
            </a:r>
            <a:r>
              <a:rPr dirty="0" sz="2000" spc="-5">
                <a:latin typeface="Georgia"/>
                <a:cs typeface="Georgia"/>
              </a:rPr>
              <a:t>the</a:t>
            </a:r>
            <a:r>
              <a:rPr dirty="0" sz="2000" spc="-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receiver.</a:t>
            </a:r>
          </a:p>
          <a:p>
            <a:pPr indent="-203200" marL="343535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Wingdings"/>
              <a:buChar char=""/>
              <a:tabLst>
                <a:tab algn="l" pos="343535"/>
              </a:tabLst>
            </a:pPr>
            <a:r>
              <a:rPr dirty="0" sz="2000" spc="-5">
                <a:latin typeface="Georgia"/>
                <a:cs typeface="Georgia"/>
              </a:rPr>
              <a:t>Data are</a:t>
            </a:r>
            <a:r>
              <a:rPr dirty="0" sz="2000" spc="1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transferred.</a:t>
            </a:r>
            <a:endParaRPr dirty="0" sz="2000">
              <a:latin typeface="Georgia"/>
              <a:cs typeface="Georgia"/>
            </a:endParaRPr>
          </a:p>
          <a:p>
            <a:pPr indent="-203835" marL="343535">
              <a:lnSpc>
                <a:spcPts val="2280"/>
              </a:lnSpc>
              <a:spcBef>
                <a:spcPts val="325"/>
              </a:spcBef>
              <a:buClr>
                <a:srgbClr val="1CACE3"/>
              </a:buClr>
              <a:buFont typeface="Wingdings"/>
              <a:buChar char=""/>
              <a:tabLst>
                <a:tab algn="l" pos="344170"/>
              </a:tabLst>
            </a:pPr>
            <a:r>
              <a:rPr dirty="0" sz="2000">
                <a:latin typeface="Georgia"/>
                <a:cs typeface="Georgia"/>
              </a:rPr>
              <a:t>At </a:t>
            </a:r>
            <a:r>
              <a:rPr dirty="0" sz="2000" spc="-5">
                <a:latin typeface="Georgia"/>
                <a:cs typeface="Georgia"/>
              </a:rPr>
              <a:t>the end, the connection </a:t>
            </a:r>
            <a:r>
              <a:rPr dirty="0" sz="2000">
                <a:latin typeface="Georgia"/>
                <a:cs typeface="Georgia"/>
              </a:rPr>
              <a:t>is released. </a:t>
            </a:r>
            <a:r>
              <a:rPr dirty="0" sz="2000" spc="-125">
                <a:latin typeface="Arial"/>
                <a:cs typeface="Arial"/>
              </a:rPr>
              <a:t>( </a:t>
            </a:r>
            <a:r>
              <a:rPr dirty="0" sz="2000" spc="-55">
                <a:latin typeface="Arial"/>
                <a:cs typeface="Arial"/>
              </a:rPr>
              <a:t>virtual </a:t>
            </a:r>
            <a:r>
              <a:rPr dirty="0" sz="2000" spc="-155">
                <a:latin typeface="Arial"/>
                <a:cs typeface="Arial"/>
              </a:rPr>
              <a:t>connection </a:t>
            </a:r>
            <a:r>
              <a:rPr dirty="0" sz="2000" spc="-120">
                <a:latin typeface="Arial"/>
                <a:cs typeface="Arial"/>
              </a:rPr>
              <a:t>, not </a:t>
            </a:r>
            <a:r>
              <a:rPr dirty="0" sz="2000" spc="-10">
                <a:latin typeface="Arial"/>
                <a:cs typeface="Arial"/>
              </a:rPr>
              <a:t>a</a:t>
            </a:r>
            <a:r>
              <a:rPr dirty="0" sz="2000" spc="500">
                <a:latin typeface="Arial"/>
                <a:cs typeface="Arial"/>
              </a:rPr>
              <a:t> </a:t>
            </a:r>
            <a:r>
              <a:rPr dirty="0" sz="2000" spc="-110">
                <a:latin typeface="Arial"/>
                <a:cs typeface="Arial"/>
              </a:rPr>
              <a:t>physical</a:t>
            </a:r>
            <a:endParaRPr dirty="0" sz="2000">
              <a:latin typeface="Arial"/>
              <a:cs typeface="Arial"/>
            </a:endParaRPr>
          </a:p>
          <a:p>
            <a:pPr marL="277495">
              <a:lnSpc>
                <a:spcPts val="2280"/>
              </a:lnSpc>
            </a:pPr>
            <a:r>
              <a:rPr dirty="0" sz="2000" spc="-150">
                <a:latin typeface="Arial"/>
                <a:cs typeface="Arial"/>
              </a:rPr>
              <a:t>connection)</a:t>
            </a:r>
            <a:endParaRPr dirty="0"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 txBox="1">
            <a:spLocks noGrp="1"/>
          </p:cNvSpPr>
          <p:nvPr>
            <p:ph type="title"/>
          </p:nvPr>
        </p:nvSpPr>
        <p:spPr>
          <a:xfrm>
            <a:off x="986434" y="532637"/>
            <a:ext cx="7649312" cy="62773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05"/>
              <a:t>R</a:t>
            </a:r>
            <a:r>
              <a:rPr dirty="0" sz="4000" lang="en-US" spc="-805"/>
              <a:t>  </a:t>
            </a:r>
            <a:r>
              <a:rPr dirty="0" sz="4000" spc="-805"/>
              <a:t>E</a:t>
            </a:r>
            <a:r>
              <a:rPr dirty="0" sz="4000" lang="en-US" spc="-805"/>
              <a:t>  </a:t>
            </a:r>
            <a:r>
              <a:rPr dirty="0" sz="4000" spc="-805"/>
              <a:t>L</a:t>
            </a:r>
            <a:r>
              <a:rPr dirty="0" sz="4000" lang="en-US" spc="-805"/>
              <a:t>  </a:t>
            </a:r>
            <a:r>
              <a:rPr dirty="0" sz="4000" spc="-805"/>
              <a:t>I</a:t>
            </a:r>
            <a:r>
              <a:rPr dirty="0" sz="4000" lang="en-US" spc="-805"/>
              <a:t>  </a:t>
            </a:r>
            <a:r>
              <a:rPr dirty="0" sz="4000" spc="-805"/>
              <a:t>AB</a:t>
            </a:r>
            <a:r>
              <a:rPr dirty="0" sz="4000" lang="en-US" spc="-805"/>
              <a:t> </a:t>
            </a:r>
            <a:r>
              <a:rPr dirty="0" sz="4000" spc="-805"/>
              <a:t>LE </a:t>
            </a:r>
            <a:r>
              <a:rPr dirty="0" sz="4000" lang="en-US" spc="-805"/>
              <a:t>  </a:t>
            </a:r>
            <a:r>
              <a:rPr dirty="0" sz="4000" spc="-910"/>
              <a:t>VERSUS</a:t>
            </a:r>
            <a:r>
              <a:rPr dirty="0" sz="4000" lang="en-US" spc="-910"/>
              <a:t>      </a:t>
            </a:r>
            <a:r>
              <a:rPr dirty="0" sz="4000" spc="-785"/>
              <a:t> U</a:t>
            </a:r>
            <a:r>
              <a:rPr dirty="0" sz="4000" lang="en-US" spc="-785"/>
              <a:t>  </a:t>
            </a:r>
            <a:r>
              <a:rPr dirty="0" sz="4000" spc="-785"/>
              <a:t>N</a:t>
            </a:r>
            <a:r>
              <a:rPr dirty="0" sz="4000" lang="en-US" spc="-785"/>
              <a:t> </a:t>
            </a:r>
            <a:r>
              <a:rPr dirty="0" sz="4000" spc="-785"/>
              <a:t>R</a:t>
            </a:r>
            <a:r>
              <a:rPr dirty="0" sz="4000" lang="en-US" spc="-785"/>
              <a:t> </a:t>
            </a:r>
            <a:r>
              <a:rPr dirty="0" sz="4000" spc="-785"/>
              <a:t>E</a:t>
            </a:r>
            <a:r>
              <a:rPr dirty="0" sz="4000" lang="en-US" spc="-785"/>
              <a:t>  </a:t>
            </a:r>
            <a:r>
              <a:rPr dirty="0" sz="4000" spc="-785"/>
              <a:t>L</a:t>
            </a:r>
            <a:r>
              <a:rPr dirty="0" sz="4000" lang="en-US" spc="-785"/>
              <a:t> </a:t>
            </a:r>
            <a:r>
              <a:rPr dirty="0" sz="4000" spc="-785"/>
              <a:t>I</a:t>
            </a:r>
            <a:r>
              <a:rPr dirty="0" sz="4000" lang="en-US" spc="-785"/>
              <a:t>  </a:t>
            </a:r>
            <a:r>
              <a:rPr dirty="0" sz="4000" spc="-785"/>
              <a:t>A</a:t>
            </a:r>
            <a:r>
              <a:rPr dirty="0" sz="4000" lang="en-US" spc="-785"/>
              <a:t>  </a:t>
            </a:r>
            <a:r>
              <a:rPr dirty="0" sz="4000" spc="-785"/>
              <a:t>B</a:t>
            </a:r>
            <a:r>
              <a:rPr dirty="0" sz="4000" lang="en-US" spc="-785"/>
              <a:t> </a:t>
            </a:r>
            <a:r>
              <a:rPr dirty="0" sz="4000" spc="-785"/>
              <a:t>L</a:t>
            </a:r>
            <a:r>
              <a:rPr dirty="0" sz="4000" lang="en-US" spc="-785"/>
              <a:t> </a:t>
            </a:r>
            <a:r>
              <a:rPr dirty="0" sz="4000" spc="-785"/>
              <a:t>E</a:t>
            </a:r>
            <a:endParaRPr dirty="0" sz="4000"/>
          </a:p>
        </p:txBody>
      </p:sp>
      <p:sp>
        <p:nvSpPr>
          <p:cNvPr id="1048622" name="object 3"/>
          <p:cNvSpPr/>
          <p:nvPr/>
        </p:nvSpPr>
        <p:spPr>
          <a:xfrm>
            <a:off x="257418" y="3986582"/>
            <a:ext cx="612164" cy="22831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3" name="object 4"/>
          <p:cNvSpPr txBox="1"/>
          <p:nvPr/>
        </p:nvSpPr>
        <p:spPr>
          <a:xfrm>
            <a:off x="244856" y="1405280"/>
            <a:ext cx="8390890" cy="4589145"/>
          </a:xfrm>
          <a:prstGeom prst="rect"/>
        </p:spPr>
        <p:txBody>
          <a:bodyPr bIns="0" lIns="0" rIns="0" rtlCol="0" tIns="155575" vert="horz" wrap="square">
            <a:spAutoFit/>
          </a:bodyPr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2200" spc="-1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b="1" dirty="0" sz="2200" spc="-10">
                <a:solidFill>
                  <a:srgbClr val="308A70"/>
                </a:solidFill>
                <a:latin typeface="Georgia"/>
                <a:cs typeface="Georgia"/>
              </a:rPr>
              <a:t>The transport layer </a:t>
            </a:r>
            <a:r>
              <a:rPr b="1" dirty="0" sz="2200" spc="-5">
                <a:solidFill>
                  <a:srgbClr val="308A70"/>
                </a:solidFill>
                <a:latin typeface="Georgia"/>
                <a:cs typeface="Georgia"/>
              </a:rPr>
              <a:t>service </a:t>
            </a:r>
            <a:r>
              <a:rPr b="1" dirty="0" sz="2200" spc="-10">
                <a:solidFill>
                  <a:srgbClr val="308A70"/>
                </a:solidFill>
                <a:latin typeface="Georgia"/>
                <a:cs typeface="Georgia"/>
              </a:rPr>
              <a:t>can </a:t>
            </a:r>
            <a:r>
              <a:rPr b="1" dirty="0" sz="2200" spc="-5">
                <a:solidFill>
                  <a:srgbClr val="308A70"/>
                </a:solidFill>
                <a:latin typeface="Georgia"/>
                <a:cs typeface="Georgia"/>
              </a:rPr>
              <a:t>be </a:t>
            </a:r>
            <a:r>
              <a:rPr b="1" dirty="0" sz="2200" spc="-10">
                <a:solidFill>
                  <a:srgbClr val="308A70"/>
                </a:solidFill>
                <a:latin typeface="Georgia"/>
                <a:cs typeface="Georgia"/>
              </a:rPr>
              <a:t>reliable </a:t>
            </a:r>
            <a:r>
              <a:rPr b="1" dirty="0" sz="2200" spc="-5">
                <a:solidFill>
                  <a:srgbClr val="308A70"/>
                </a:solidFill>
                <a:latin typeface="Georgia"/>
                <a:cs typeface="Georgia"/>
              </a:rPr>
              <a:t>or</a:t>
            </a:r>
            <a:r>
              <a:rPr b="1" dirty="0" sz="2200" spc="280">
                <a:solidFill>
                  <a:srgbClr val="308A70"/>
                </a:solidFill>
                <a:latin typeface="Georgia"/>
                <a:cs typeface="Georgia"/>
              </a:rPr>
              <a:t> </a:t>
            </a:r>
            <a:r>
              <a:rPr b="1" dirty="0" sz="2200" spc="-5">
                <a:solidFill>
                  <a:srgbClr val="308A70"/>
                </a:solidFill>
                <a:latin typeface="Georgia"/>
                <a:cs typeface="Georgia"/>
              </a:rPr>
              <a:t>unreliable.</a:t>
            </a:r>
            <a:endParaRPr sz="2200">
              <a:latin typeface="Georgia"/>
              <a:cs typeface="Georgia"/>
            </a:endParaRPr>
          </a:p>
          <a:p>
            <a:pPr algn="just" indent="-91440" marL="104139" marR="5080">
              <a:lnSpc>
                <a:spcPts val="2380"/>
              </a:lnSpc>
              <a:spcBef>
                <a:spcPts val="1425"/>
              </a:spcBef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latin typeface="Georgia"/>
                <a:cs typeface="Georgia"/>
              </a:rPr>
              <a:t>If </a:t>
            </a:r>
            <a:r>
              <a:rPr dirty="0" sz="2200" spc="-10">
                <a:latin typeface="Georgia"/>
                <a:cs typeface="Georgia"/>
              </a:rPr>
              <a:t>the </a:t>
            </a:r>
            <a:r>
              <a:rPr dirty="0" sz="2200" spc="-5">
                <a:latin typeface="Georgia"/>
                <a:cs typeface="Georgia"/>
              </a:rPr>
              <a:t>application </a:t>
            </a:r>
            <a:r>
              <a:rPr dirty="0" sz="2200" spc="-10">
                <a:latin typeface="Georgia"/>
                <a:cs typeface="Georgia"/>
              </a:rPr>
              <a:t>layer </a:t>
            </a:r>
            <a:r>
              <a:rPr dirty="0" sz="2200" spc="-5">
                <a:latin typeface="Georgia"/>
                <a:cs typeface="Georgia"/>
              </a:rPr>
              <a:t>program </a:t>
            </a:r>
            <a:r>
              <a:rPr dirty="0" sz="2200" spc="-10">
                <a:latin typeface="Georgia"/>
                <a:cs typeface="Georgia"/>
              </a:rPr>
              <a:t>needs </a:t>
            </a:r>
            <a:r>
              <a:rPr dirty="0" sz="2200" spc="-5">
                <a:latin typeface="Georgia"/>
                <a:cs typeface="Georgia"/>
              </a:rPr>
              <a:t>reliability, we </a:t>
            </a:r>
            <a:r>
              <a:rPr dirty="0" sz="2200" spc="-10">
                <a:latin typeface="Georgia"/>
                <a:cs typeface="Georgia"/>
              </a:rPr>
              <a:t>use </a:t>
            </a:r>
            <a:r>
              <a:rPr dirty="0" sz="2200" spc="-5">
                <a:latin typeface="Georgia"/>
                <a:cs typeface="Georgia"/>
              </a:rPr>
              <a:t>a </a:t>
            </a:r>
            <a:r>
              <a:rPr dirty="0" sz="2200" spc="-10">
                <a:latin typeface="Georgia"/>
                <a:cs typeface="Georgia"/>
              </a:rPr>
              <a:t>reliable  </a:t>
            </a:r>
            <a:r>
              <a:rPr dirty="0" sz="2200" spc="-5">
                <a:latin typeface="Georgia"/>
                <a:cs typeface="Georgia"/>
              </a:rPr>
              <a:t>transport </a:t>
            </a:r>
            <a:r>
              <a:rPr dirty="0" sz="2200" spc="-10">
                <a:latin typeface="Georgia"/>
                <a:cs typeface="Georgia"/>
              </a:rPr>
              <a:t>layer </a:t>
            </a:r>
            <a:r>
              <a:rPr dirty="0" sz="2200" spc="-5">
                <a:latin typeface="Georgia"/>
                <a:cs typeface="Georgia"/>
              </a:rPr>
              <a:t>protocol by implementing flow and error </a:t>
            </a:r>
            <a:r>
              <a:rPr dirty="0" sz="2200" spc="-10">
                <a:latin typeface="Georgia"/>
                <a:cs typeface="Georgia"/>
              </a:rPr>
              <a:t>control </a:t>
            </a:r>
            <a:r>
              <a:rPr dirty="0" sz="2200" spc="-5">
                <a:latin typeface="Georgia"/>
                <a:cs typeface="Georgia"/>
              </a:rPr>
              <a:t>at  </a:t>
            </a:r>
            <a:r>
              <a:rPr dirty="0" sz="2200" spc="-10">
                <a:latin typeface="Georgia"/>
                <a:cs typeface="Georgia"/>
              </a:rPr>
              <a:t>the transport layer. </a:t>
            </a:r>
            <a:r>
              <a:rPr dirty="0" sz="2200" spc="-5">
                <a:latin typeface="Georgia"/>
                <a:cs typeface="Georgia"/>
              </a:rPr>
              <a:t>This means a </a:t>
            </a:r>
            <a:r>
              <a:rPr dirty="0" sz="2200" spc="-10">
                <a:latin typeface="Georgia"/>
                <a:cs typeface="Georgia"/>
              </a:rPr>
              <a:t>slower </a:t>
            </a:r>
            <a:r>
              <a:rPr dirty="0" sz="2200" spc="-5">
                <a:latin typeface="Georgia"/>
                <a:cs typeface="Georgia"/>
              </a:rPr>
              <a:t>and more complex</a:t>
            </a:r>
            <a:r>
              <a:rPr dirty="0" sz="2200" spc="165">
                <a:latin typeface="Georgia"/>
                <a:cs typeface="Georgia"/>
              </a:rPr>
              <a:t> </a:t>
            </a:r>
            <a:r>
              <a:rPr dirty="0" sz="2200" spc="-10">
                <a:latin typeface="Georgia"/>
                <a:cs typeface="Georgia"/>
              </a:rPr>
              <a:t>service.</a:t>
            </a:r>
            <a:endParaRPr sz="2200">
              <a:latin typeface="Georgia"/>
              <a:cs typeface="Georgia"/>
            </a:endParaRPr>
          </a:p>
          <a:p>
            <a:pPr indent="-91440" marL="104139" marR="814705">
              <a:lnSpc>
                <a:spcPts val="2380"/>
              </a:lnSpc>
              <a:spcBef>
                <a:spcPts val="1395"/>
              </a:spcBef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latin typeface="Georgia"/>
                <a:cs typeface="Georgia"/>
              </a:rPr>
              <a:t>On </a:t>
            </a:r>
            <a:r>
              <a:rPr dirty="0" sz="2200" spc="-10">
                <a:latin typeface="Georgia"/>
                <a:cs typeface="Georgia"/>
              </a:rPr>
              <a:t>the </a:t>
            </a:r>
            <a:r>
              <a:rPr dirty="0" sz="2200" spc="-5">
                <a:latin typeface="Georgia"/>
                <a:cs typeface="Georgia"/>
              </a:rPr>
              <a:t>other </a:t>
            </a:r>
            <a:r>
              <a:rPr dirty="0" sz="2200" spc="-10">
                <a:latin typeface="Georgia"/>
                <a:cs typeface="Georgia"/>
              </a:rPr>
              <a:t>hand, </a:t>
            </a:r>
            <a:r>
              <a:rPr dirty="0" sz="2200" spc="-5">
                <a:latin typeface="Georgia"/>
                <a:cs typeface="Georgia"/>
              </a:rPr>
              <a:t>if </a:t>
            </a:r>
            <a:r>
              <a:rPr dirty="0" sz="2200" spc="-10">
                <a:latin typeface="Georgia"/>
                <a:cs typeface="Georgia"/>
              </a:rPr>
              <a:t>the </a:t>
            </a:r>
            <a:r>
              <a:rPr dirty="0" sz="2200" spc="-5">
                <a:latin typeface="Georgia"/>
                <a:cs typeface="Georgia"/>
              </a:rPr>
              <a:t>application program </a:t>
            </a:r>
            <a:r>
              <a:rPr dirty="0" sz="2200" spc="-10">
                <a:latin typeface="Georgia"/>
                <a:cs typeface="Georgia"/>
              </a:rPr>
              <a:t>does </a:t>
            </a:r>
            <a:r>
              <a:rPr dirty="0" sz="2200" spc="-5">
                <a:latin typeface="Georgia"/>
                <a:cs typeface="Georgia"/>
              </a:rPr>
              <a:t>not </a:t>
            </a:r>
            <a:r>
              <a:rPr dirty="0" sz="2200" spc="-10">
                <a:latin typeface="Georgia"/>
                <a:cs typeface="Georgia"/>
              </a:rPr>
              <a:t>need  </a:t>
            </a:r>
            <a:r>
              <a:rPr dirty="0" sz="2200" spc="-5">
                <a:latin typeface="Georgia"/>
                <a:cs typeface="Georgia"/>
              </a:rPr>
              <a:t>reliability </a:t>
            </a:r>
            <a:r>
              <a:rPr dirty="0" sz="2200" spc="-10">
                <a:latin typeface="Georgia"/>
                <a:cs typeface="Georgia"/>
              </a:rPr>
              <a:t>then </a:t>
            </a:r>
            <a:r>
              <a:rPr dirty="0" sz="2200" spc="-5">
                <a:latin typeface="Georgia"/>
                <a:cs typeface="Georgia"/>
              </a:rPr>
              <a:t>an </a:t>
            </a:r>
            <a:r>
              <a:rPr dirty="0" sz="2200" spc="-10">
                <a:latin typeface="Georgia"/>
                <a:cs typeface="Georgia"/>
              </a:rPr>
              <a:t>unreliable </a:t>
            </a:r>
            <a:r>
              <a:rPr dirty="0" sz="2200" spc="-5">
                <a:latin typeface="Georgia"/>
                <a:cs typeface="Georgia"/>
              </a:rPr>
              <a:t>protocol </a:t>
            </a:r>
            <a:r>
              <a:rPr dirty="0" sz="2200" spc="-10">
                <a:latin typeface="Georgia"/>
                <a:cs typeface="Georgia"/>
              </a:rPr>
              <a:t>can </a:t>
            </a:r>
            <a:r>
              <a:rPr dirty="0" sz="2200" spc="-5">
                <a:latin typeface="Georgia"/>
                <a:cs typeface="Georgia"/>
              </a:rPr>
              <a:t>be</a:t>
            </a:r>
            <a:r>
              <a:rPr dirty="0" sz="2200" spc="100">
                <a:latin typeface="Georgia"/>
                <a:cs typeface="Georgia"/>
              </a:rPr>
              <a:t> </a:t>
            </a:r>
            <a:r>
              <a:rPr dirty="0" sz="2200" spc="-10">
                <a:latin typeface="Georgia"/>
                <a:cs typeface="Georgia"/>
              </a:rPr>
              <a:t>used.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200" spc="-10">
                <a:solidFill>
                  <a:srgbClr val="1D9BA0"/>
                </a:solidFill>
                <a:latin typeface="Georgia"/>
                <a:cs typeface="Georgia"/>
              </a:rPr>
              <a:t>Note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200" spc="-1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10">
                <a:latin typeface="Georgia"/>
                <a:cs typeface="Georgia"/>
              </a:rPr>
              <a:t>UDP </a:t>
            </a:r>
            <a:r>
              <a:rPr dirty="0" sz="2200" spc="-5">
                <a:latin typeface="Georgia"/>
                <a:cs typeface="Georgia"/>
              </a:rPr>
              <a:t>is </a:t>
            </a:r>
            <a:r>
              <a:rPr dirty="0" sz="2200" spc="-10">
                <a:latin typeface="Georgia"/>
                <a:cs typeface="Georgia"/>
              </a:rPr>
              <a:t>connectionless </a:t>
            </a:r>
            <a:r>
              <a:rPr dirty="0" sz="2200" spc="-5">
                <a:latin typeface="Georgia"/>
                <a:cs typeface="Georgia"/>
              </a:rPr>
              <a:t>and</a:t>
            </a:r>
            <a:r>
              <a:rPr dirty="0" sz="2200" spc="50">
                <a:latin typeface="Georgia"/>
                <a:cs typeface="Georgia"/>
              </a:rPr>
              <a:t> </a:t>
            </a:r>
            <a:r>
              <a:rPr dirty="0" sz="2200" spc="-10">
                <a:latin typeface="Georgia"/>
                <a:cs typeface="Georgia"/>
              </a:rPr>
              <a:t>unreliable;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latin typeface="Georgia"/>
                <a:cs typeface="Georgia"/>
              </a:rPr>
              <a:t>TCP and SCTP are </a:t>
            </a:r>
            <a:r>
              <a:rPr dirty="0" sz="2200" spc="-10">
                <a:latin typeface="Georgia"/>
                <a:cs typeface="Georgia"/>
              </a:rPr>
              <a:t>connection oriented </a:t>
            </a:r>
            <a:r>
              <a:rPr dirty="0" sz="2200" spc="-5">
                <a:latin typeface="Georgia"/>
                <a:cs typeface="Georgia"/>
              </a:rPr>
              <a:t>and</a:t>
            </a:r>
            <a:r>
              <a:rPr dirty="0" sz="2200" spc="60">
                <a:latin typeface="Georgia"/>
                <a:cs typeface="Georgia"/>
              </a:rPr>
              <a:t> </a:t>
            </a:r>
            <a:r>
              <a:rPr dirty="0" sz="2200" spc="-5">
                <a:latin typeface="Georgia"/>
                <a:cs typeface="Georgia"/>
              </a:rPr>
              <a:t>reliable.</a:t>
            </a:r>
            <a:endParaRPr sz="2200">
              <a:latin typeface="Georgia"/>
              <a:cs typeface="Georgia"/>
            </a:endParaRPr>
          </a:p>
          <a:p>
            <a:pPr algn="ctr" marL="4445">
              <a:lnSpc>
                <a:spcPts val="2510"/>
              </a:lnSpc>
              <a:spcBef>
                <a:spcPts val="1140"/>
              </a:spcBef>
            </a:pPr>
            <a:r>
              <a:rPr dirty="0" sz="2200" spc="-5">
                <a:latin typeface="Georgia"/>
                <a:cs typeface="Georgia"/>
              </a:rPr>
              <a:t>These three protocols can </a:t>
            </a:r>
            <a:r>
              <a:rPr dirty="0" sz="2200" spc="-10">
                <a:latin typeface="Georgia"/>
                <a:cs typeface="Georgia"/>
              </a:rPr>
              <a:t>respond </a:t>
            </a:r>
            <a:r>
              <a:rPr dirty="0" sz="2200" spc="-5">
                <a:latin typeface="Georgia"/>
                <a:cs typeface="Georgia"/>
              </a:rPr>
              <a:t>to the demands of</a:t>
            </a:r>
            <a:r>
              <a:rPr dirty="0" sz="2200" spc="10">
                <a:latin typeface="Georgia"/>
                <a:cs typeface="Georgia"/>
              </a:rPr>
              <a:t> </a:t>
            </a:r>
            <a:r>
              <a:rPr dirty="0" sz="2200" spc="-10">
                <a:latin typeface="Georgia"/>
                <a:cs typeface="Georgia"/>
              </a:rPr>
              <a:t>the</a:t>
            </a:r>
            <a:endParaRPr sz="2200">
              <a:latin typeface="Georgia"/>
              <a:cs typeface="Georgia"/>
            </a:endParaRPr>
          </a:p>
          <a:p>
            <a:pPr algn="ctr" marL="5080">
              <a:lnSpc>
                <a:spcPts val="2510"/>
              </a:lnSpc>
            </a:pPr>
            <a:r>
              <a:rPr dirty="0" sz="2200" spc="-5">
                <a:latin typeface="Georgia"/>
                <a:cs typeface="Georgia"/>
              </a:rPr>
              <a:t>application </a:t>
            </a:r>
            <a:r>
              <a:rPr dirty="0" sz="2200" spc="-10">
                <a:latin typeface="Georgia"/>
                <a:cs typeface="Georgia"/>
              </a:rPr>
              <a:t>layer</a:t>
            </a:r>
            <a:r>
              <a:rPr dirty="0" sz="2200" spc="40">
                <a:latin typeface="Georgia"/>
                <a:cs typeface="Georgia"/>
              </a:rPr>
              <a:t> </a:t>
            </a:r>
            <a:r>
              <a:rPr dirty="0" sz="2200" spc="-10">
                <a:latin typeface="Georgia"/>
                <a:cs typeface="Georgia"/>
              </a:rPr>
              <a:t>programs.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0" y="0"/>
            <a:ext cx="9144000" cy="45720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8" name="object 3"/>
          <p:cNvSpPr/>
          <p:nvPr/>
        </p:nvSpPr>
        <p:spPr>
          <a:xfrm>
            <a:off x="6290309" y="5264658"/>
            <a:ext cx="0" cy="914400"/>
          </a:xfrm>
          <a:custGeom>
            <a:avLst/>
            <a:ahLst/>
            <a:rect l="l" t="t" r="r" b="b"/>
            <a:pathLst>
              <a:path h="914400">
                <a:moveTo>
                  <a:pt x="0" y="914399"/>
                </a:moveTo>
                <a:lnTo>
                  <a:pt x="0" y="0"/>
                </a:lnTo>
              </a:path>
            </a:pathLst>
          </a:custGeom>
          <a:ln w="19812">
            <a:solidFill>
              <a:srgbClr val="1382AC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29" name="object 4"/>
          <p:cNvSpPr txBox="1"/>
          <p:nvPr/>
        </p:nvSpPr>
        <p:spPr>
          <a:xfrm>
            <a:off x="5319140" y="5246319"/>
            <a:ext cx="774065" cy="6965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140">
                <a:solidFill>
                  <a:srgbClr val="0D0D0D"/>
                </a:solidFill>
                <a:latin typeface="Arial"/>
                <a:cs typeface="Arial"/>
              </a:rPr>
              <a:t>UDP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48630" name="object 5"/>
          <p:cNvSpPr txBox="1"/>
          <p:nvPr/>
        </p:nvSpPr>
        <p:spPr>
          <a:xfrm>
            <a:off x="6537706" y="4687315"/>
            <a:ext cx="2242820" cy="17322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D0D0D"/>
                </a:solidFill>
                <a:latin typeface="Arial"/>
                <a:cs typeface="Arial"/>
              </a:rPr>
              <a:t>UDP </a:t>
            </a:r>
            <a:r>
              <a:rPr dirty="0" sz="1600">
                <a:solidFill>
                  <a:srgbClr val="0D0D0D"/>
                </a:solidFill>
                <a:latin typeface="Arial"/>
                <a:cs typeface="Arial"/>
              </a:rPr>
              <a:t>is </a:t>
            </a:r>
            <a:r>
              <a:rPr dirty="0" sz="1600" spc="-5">
                <a:solidFill>
                  <a:srgbClr val="0D0D0D"/>
                </a:solidFill>
                <a:latin typeface="Arial"/>
                <a:cs typeface="Arial"/>
              </a:rPr>
              <a:t>located between  the application </a:t>
            </a:r>
            <a:r>
              <a:rPr dirty="0" sz="1600" spc="-10">
                <a:solidFill>
                  <a:srgbClr val="0D0D0D"/>
                </a:solidFill>
                <a:latin typeface="Arial"/>
                <a:cs typeface="Arial"/>
              </a:rPr>
              <a:t>layer </a:t>
            </a:r>
            <a:r>
              <a:rPr dirty="0" sz="1600" spc="-5">
                <a:solidFill>
                  <a:srgbClr val="0D0D0D"/>
                </a:solidFill>
                <a:latin typeface="Arial"/>
                <a:cs typeface="Arial"/>
              </a:rPr>
              <a:t>and  the IP </a:t>
            </a:r>
            <a:r>
              <a:rPr dirty="0" sz="1600" spc="-20">
                <a:solidFill>
                  <a:srgbClr val="0D0D0D"/>
                </a:solidFill>
                <a:latin typeface="Arial"/>
                <a:cs typeface="Arial"/>
              </a:rPr>
              <a:t>layer, </a:t>
            </a:r>
            <a:r>
              <a:rPr dirty="0" sz="1600" spc="-5">
                <a:solidFill>
                  <a:srgbClr val="0D0D0D"/>
                </a:solidFill>
                <a:latin typeface="Arial"/>
                <a:cs typeface="Arial"/>
              </a:rPr>
              <a:t>and serves  as the intermediary  between the application  programs </a:t>
            </a:r>
            <a:r>
              <a:rPr dirty="0" sz="1600">
                <a:solidFill>
                  <a:srgbClr val="0D0D0D"/>
                </a:solidFill>
                <a:latin typeface="Arial"/>
                <a:cs typeface="Arial"/>
              </a:rPr>
              <a:t>and </a:t>
            </a:r>
            <a:r>
              <a:rPr dirty="0" sz="1600" spc="-5">
                <a:solidFill>
                  <a:srgbClr val="0D0D0D"/>
                </a:solidFill>
                <a:latin typeface="Arial"/>
                <a:cs typeface="Arial"/>
              </a:rPr>
              <a:t>the  network</a:t>
            </a:r>
            <a:r>
              <a:rPr dirty="0" sz="1600" spc="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Arial"/>
                <a:cs typeface="Arial"/>
              </a:rPr>
              <a:t>operations.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/>
          <p:nvPr/>
        </p:nvSpPr>
        <p:spPr>
          <a:xfrm>
            <a:off x="7060438" y="6511238"/>
            <a:ext cx="917575" cy="17780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25">
                <a:solidFill>
                  <a:srgbClr val="0D0D0D"/>
                </a:solidFill>
                <a:latin typeface="Arial"/>
                <a:cs typeface="Arial"/>
              </a:rPr>
              <a:t>TCP/IP </a:t>
            </a:r>
            <a:r>
              <a:rPr dirty="0" sz="1000" spc="-315">
                <a:solidFill>
                  <a:srgbClr val="0D0D0D"/>
                </a:solidFill>
                <a:latin typeface="Arial"/>
                <a:cs typeface="Arial"/>
              </a:rPr>
              <a:t>PROTOCOL</a:t>
            </a:r>
            <a:r>
              <a:rPr dirty="0" sz="1000" spc="-9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000" spc="-270">
                <a:solidFill>
                  <a:srgbClr val="0D0D0D"/>
                </a:solidFill>
                <a:latin typeface="Arial"/>
                <a:cs typeface="Arial"/>
              </a:rPr>
              <a:t>SUITE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8632" name="object 3"/>
          <p:cNvSpPr txBox="1"/>
          <p:nvPr/>
        </p:nvSpPr>
        <p:spPr>
          <a:xfrm>
            <a:off x="8208009" y="6511238"/>
            <a:ext cx="116839" cy="17780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0">
                <a:solidFill>
                  <a:srgbClr val="0D0D0D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8633" name="object 4"/>
          <p:cNvSpPr txBox="1"/>
          <p:nvPr/>
        </p:nvSpPr>
        <p:spPr>
          <a:xfrm>
            <a:off x="1069644" y="115951"/>
            <a:ext cx="1079500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dirty="0" sz="1800" spc="-8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14.1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8634" name="object 5"/>
          <p:cNvSpPr txBox="1"/>
          <p:nvPr/>
        </p:nvSpPr>
        <p:spPr>
          <a:xfrm>
            <a:off x="2352801" y="115951"/>
            <a:ext cx="4178935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Position </a:t>
            </a:r>
            <a:r>
              <a:rPr dirty="0" sz="1800" i="1" spc="-5">
                <a:latin typeface="Times New Roman"/>
                <a:cs typeface="Times New Roman"/>
              </a:rPr>
              <a:t>of UDP </a:t>
            </a:r>
            <a:r>
              <a:rPr dirty="0" sz="1800" i="1">
                <a:latin typeface="Times New Roman"/>
                <a:cs typeface="Times New Roman"/>
              </a:rPr>
              <a:t>in the </a:t>
            </a:r>
            <a:r>
              <a:rPr dirty="0" sz="1800" i="1" spc="-5">
                <a:latin typeface="Times New Roman"/>
                <a:cs typeface="Times New Roman"/>
              </a:rPr>
              <a:t>TCP/IP </a:t>
            </a:r>
            <a:r>
              <a:rPr dirty="0" sz="1800" i="1" spc="-10">
                <a:latin typeface="Times New Roman"/>
                <a:cs typeface="Times New Roman"/>
              </a:rPr>
              <a:t>protocol</a:t>
            </a:r>
            <a:r>
              <a:rPr dirty="0" sz="1800" i="1" spc="-110">
                <a:latin typeface="Times New Roman"/>
                <a:cs typeface="Times New Roman"/>
              </a:rPr>
              <a:t> </a:t>
            </a:r>
            <a:r>
              <a:rPr dirty="0" sz="1800" i="1" spc="-5">
                <a:latin typeface="Times New Roman"/>
                <a:cs typeface="Times New Roman"/>
              </a:rPr>
              <a:t>suite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1" name="object 6"/>
          <p:cNvGrpSpPr/>
          <p:nvPr/>
        </p:nvGrpSpPr>
        <p:grpSpPr>
          <a:xfrm>
            <a:off x="76200" y="0"/>
            <a:ext cx="8839200" cy="5988050"/>
            <a:chOff x="76200" y="0"/>
            <a:chExt cx="8839200" cy="5988050"/>
          </a:xfrm>
        </p:grpSpPr>
        <p:sp>
          <p:nvSpPr>
            <p:cNvPr id="1048635" name="object 7"/>
            <p:cNvSpPr/>
            <p:nvPr/>
          </p:nvSpPr>
          <p:spPr>
            <a:xfrm>
              <a:off x="367284" y="108204"/>
              <a:ext cx="437515" cy="474345"/>
            </a:xfrm>
            <a:custGeom>
              <a:avLst/>
              <a:ahLst/>
              <a:rect l="l" t="t" r="r" b="b"/>
              <a:pathLst>
                <a:path w="437515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749808" y="108204"/>
              <a:ext cx="327660" cy="473963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490727" y="530351"/>
              <a:ext cx="422275" cy="474345"/>
            </a:xfrm>
            <a:custGeom>
              <a:avLst/>
              <a:ahLst/>
              <a:rect l="l" t="t" r="r" b="b"/>
              <a:pathLst>
                <a:path w="422275" h="474344">
                  <a:moveTo>
                    <a:pt x="422147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7" y="473963"/>
                  </a:lnTo>
                  <a:lnTo>
                    <a:pt x="422147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861059" y="530351"/>
              <a:ext cx="367284" cy="473963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76200" y="457200"/>
              <a:ext cx="560832" cy="422148"/>
            </a:xfrm>
            <a:prstGeom prst="rect"/>
            <a:blipFill>
              <a:blip xmlns:r="http://schemas.openxmlformats.org/officeDocument/2006/relationships" r:embed="rId3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711708" y="0"/>
              <a:ext cx="32384" cy="1053465"/>
            </a:xfrm>
            <a:custGeom>
              <a:avLst/>
              <a:ahLst/>
              <a:rect l="l" t="t" r="r" b="b"/>
              <a:pathLst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3"/>
            <p:cNvSpPr/>
            <p:nvPr/>
          </p:nvSpPr>
          <p:spPr>
            <a:xfrm>
              <a:off x="443484" y="533400"/>
              <a:ext cx="8226552" cy="32003"/>
            </a:xfrm>
            <a:prstGeom prst="rect"/>
            <a:blipFill>
              <a:blip xmlns:r="http://schemas.openxmlformats.org/officeDocument/2006/relationships" r:embed="rId4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42" name="object 14"/>
            <p:cNvSpPr/>
            <p:nvPr/>
          </p:nvSpPr>
          <p:spPr>
            <a:xfrm>
              <a:off x="478536" y="990600"/>
              <a:ext cx="8436864" cy="4997196"/>
            </a:xfrm>
            <a:prstGeom prst="rect"/>
            <a:blipFill>
              <a:blip xmlns:r="http://schemas.openxmlformats.org/officeDocument/2006/relationships" r:embed="rId5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>
            <a:spLocks noGrp="1"/>
          </p:cNvSpPr>
          <p:nvPr>
            <p:ph type="title"/>
          </p:nvPr>
        </p:nvSpPr>
        <p:spPr>
          <a:xfrm>
            <a:off x="834339" y="573786"/>
            <a:ext cx="7035165" cy="63500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90"/>
              <a:t>1. </a:t>
            </a:r>
            <a:r>
              <a:rPr dirty="0" sz="4000" spc="-965"/>
              <a:t>USER </a:t>
            </a:r>
            <a:r>
              <a:rPr dirty="0" sz="4000" spc="-865"/>
              <a:t>DATAGRAM </a:t>
            </a:r>
            <a:r>
              <a:rPr dirty="0" sz="4000" spc="-930"/>
              <a:t>PROTOCOL </a:t>
            </a:r>
            <a:r>
              <a:rPr dirty="0" sz="4000" spc="-680"/>
              <a:t>(UDP</a:t>
            </a:r>
            <a:r>
              <a:rPr dirty="0" sz="4000" spc="-340"/>
              <a:t> </a:t>
            </a:r>
            <a:r>
              <a:rPr dirty="0" sz="4000" spc="-375"/>
              <a:t>)</a:t>
            </a:r>
            <a:endParaRPr sz="4000"/>
          </a:p>
        </p:txBody>
      </p:sp>
      <p:sp>
        <p:nvSpPr>
          <p:cNvPr id="1048644" name="object 3"/>
          <p:cNvSpPr txBox="1"/>
          <p:nvPr/>
        </p:nvSpPr>
        <p:spPr>
          <a:xfrm>
            <a:off x="636523" y="1351025"/>
            <a:ext cx="7945120" cy="272732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UDP is a connectionless, unreliable transport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protocol.</a:t>
            </a:r>
            <a:endParaRPr sz="2200">
              <a:latin typeface="Times New Roman"/>
              <a:cs typeface="Times New Roman"/>
            </a:endParaRPr>
          </a:p>
          <a:p>
            <a:pPr indent="-91440" marL="104139" marR="130810">
              <a:lnSpc>
                <a:spcPct val="120000"/>
              </a:lnSpc>
              <a:spcBef>
                <a:spcPts val="1405"/>
              </a:spcBef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It does </a:t>
            </a:r>
            <a:r>
              <a:rPr dirty="0" sz="2200">
                <a:latin typeface="Times New Roman"/>
                <a:cs typeface="Times New Roman"/>
              </a:rPr>
              <a:t>not </a:t>
            </a:r>
            <a:r>
              <a:rPr dirty="0" sz="2200" spc="-5">
                <a:latin typeface="Times New Roman"/>
                <a:cs typeface="Times New Roman"/>
              </a:rPr>
              <a:t>add </a:t>
            </a:r>
            <a:r>
              <a:rPr dirty="0" sz="2200">
                <a:latin typeface="Times New Roman"/>
                <a:cs typeface="Times New Roman"/>
              </a:rPr>
              <a:t>anything </a:t>
            </a:r>
            <a:r>
              <a:rPr dirty="0" sz="2200" spc="-5">
                <a:latin typeface="Times New Roman"/>
                <a:cs typeface="Times New Roman"/>
              </a:rPr>
              <a:t>to the services of IP (very simple) except to  provide process-to process communication instead of </a:t>
            </a:r>
            <a:r>
              <a:rPr dirty="0" sz="2200">
                <a:latin typeface="Times New Roman"/>
                <a:cs typeface="Times New Roman"/>
              </a:rPr>
              <a:t>host-to-host  </a:t>
            </a:r>
            <a:r>
              <a:rPr dirty="0" sz="2200" spc="-5">
                <a:latin typeface="Times New Roman"/>
                <a:cs typeface="Times New Roman"/>
              </a:rPr>
              <a:t>communication.</a:t>
            </a:r>
            <a:endParaRPr sz="2200">
              <a:latin typeface="Times New Roman"/>
              <a:cs typeface="Times New Roman"/>
            </a:endParaRPr>
          </a:p>
          <a:p>
            <a:pPr indent="-91440" marL="104139" marR="5080">
              <a:lnSpc>
                <a:spcPct val="120000"/>
              </a:lnSpc>
              <a:spcBef>
                <a:spcPts val="1390"/>
              </a:spcBef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solidFill>
                  <a:srgbClr val="1D6194"/>
                </a:solidFill>
                <a:latin typeface="Times New Roman"/>
                <a:cs typeface="Times New Roman"/>
              </a:rPr>
              <a:t>(when to use it?) </a:t>
            </a:r>
            <a:r>
              <a:rPr dirty="0" sz="2200" spc="-5">
                <a:latin typeface="Times New Roman"/>
                <a:cs typeface="Times New Roman"/>
              </a:rPr>
              <a:t>If a process wants to send a </a:t>
            </a:r>
            <a:r>
              <a:rPr dirty="0" sz="2200" spc="-10">
                <a:latin typeface="Times New Roman"/>
                <a:cs typeface="Times New Roman"/>
              </a:rPr>
              <a:t>small message </a:t>
            </a:r>
            <a:r>
              <a:rPr dirty="0" sz="2200" spc="-5">
                <a:latin typeface="Times New Roman"/>
                <a:cs typeface="Times New Roman"/>
              </a:rPr>
              <a:t>and does  </a:t>
            </a:r>
            <a:r>
              <a:rPr dirty="0" sz="2200">
                <a:latin typeface="Times New Roman"/>
                <a:cs typeface="Times New Roman"/>
              </a:rPr>
              <a:t>not </a:t>
            </a:r>
            <a:r>
              <a:rPr dirty="0" sz="2200" spc="-5">
                <a:latin typeface="Times New Roman"/>
                <a:cs typeface="Times New Roman"/>
              </a:rPr>
              <a:t>care </a:t>
            </a:r>
            <a:r>
              <a:rPr dirty="0" sz="2200" spc="-10">
                <a:latin typeface="Times New Roman"/>
                <a:cs typeface="Times New Roman"/>
              </a:rPr>
              <a:t>much </a:t>
            </a:r>
            <a:r>
              <a:rPr dirty="0" sz="2200" spc="-5">
                <a:latin typeface="Times New Roman"/>
                <a:cs typeface="Times New Roman"/>
              </a:rPr>
              <a:t>about </a:t>
            </a:r>
            <a:r>
              <a:rPr dirty="0" sz="2200" spc="-15">
                <a:latin typeface="Times New Roman"/>
                <a:cs typeface="Times New Roman"/>
              </a:rPr>
              <a:t>reliability, </a:t>
            </a:r>
            <a:r>
              <a:rPr dirty="0" sz="2200" spc="-5">
                <a:latin typeface="Times New Roman"/>
                <a:cs typeface="Times New Roman"/>
              </a:rPr>
              <a:t>it can use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65">
                <a:latin typeface="Times New Roman"/>
                <a:cs typeface="Times New Roman"/>
              </a:rPr>
              <a:t>UDP.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48645" name="object 4"/>
          <p:cNvSpPr txBox="1"/>
          <p:nvPr/>
        </p:nvSpPr>
        <p:spPr>
          <a:xfrm>
            <a:off x="330200" y="5821426"/>
            <a:ext cx="8539480" cy="729615"/>
          </a:xfrm>
          <a:prstGeom prst="rect"/>
        </p:spPr>
        <p:txBody>
          <a:bodyPr bIns="0" lIns="0" rIns="0" rtlCol="0" tIns="55244" vert="horz" wrap="square">
            <a:spAutoFit/>
          </a:bodyPr>
          <a:p>
            <a:pPr algn="ctr" marL="5080">
              <a:lnSpc>
                <a:spcPct val="100000"/>
              </a:lnSpc>
              <a:spcBef>
                <a:spcPts val="434"/>
              </a:spcBef>
            </a:pPr>
            <a:r>
              <a:rPr dirty="0" sz="1800" lang="en-US" spc="-85">
                <a:latin typeface="Arial"/>
                <a:cs typeface="Arial"/>
              </a:rPr>
              <a:t>http</a:t>
            </a:r>
            <a:r>
              <a:rPr dirty="0" sz="1800" lang="en-US" spc="-85">
                <a:latin typeface="Arial"/>
                <a:cs typeface="Arial"/>
                <a:hlinkClick r:id="rId1"/>
              </a:rPr>
              <a:t>s://ww</a:t>
            </a:r>
            <a:r>
              <a:rPr dirty="0" sz="1800" lang="en-US" spc="-85">
                <a:latin typeface="Arial"/>
                <a:cs typeface="Arial"/>
              </a:rPr>
              <a:t>w.y</a:t>
            </a:r>
            <a:r>
              <a:rPr dirty="0" sz="1800" lang="en-US" spc="-85">
                <a:latin typeface="Arial"/>
                <a:cs typeface="Arial"/>
                <a:hlinkClick r:id="rId1"/>
              </a:rPr>
              <a:t>outub</a:t>
            </a:r>
            <a:r>
              <a:rPr dirty="0" sz="1800" lang="en-US" spc="-85">
                <a:latin typeface="Arial"/>
                <a:cs typeface="Arial"/>
              </a:rPr>
              <a:t>e</a:t>
            </a:r>
            <a:r>
              <a:rPr dirty="0" sz="1800" lang="en-US" spc="-85">
                <a:latin typeface="Arial"/>
                <a:cs typeface="Arial"/>
                <a:hlinkClick r:id="rId1"/>
              </a:rPr>
              <a:t>.com/watch?v=blV7WUZpkCE</a:t>
            </a:r>
            <a:endParaRPr dirty="0" sz="1800" lang="en-US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b="1" dirty="0" sz="2200" spc="-5">
                <a:solidFill>
                  <a:srgbClr val="124262"/>
                </a:solidFill>
                <a:latin typeface="Times New Roman"/>
                <a:cs typeface="Times New Roman"/>
              </a:rPr>
              <a:t>UDP packets, called user datagrams, have a fixed </a:t>
            </a:r>
            <a:r>
              <a:rPr b="1" dirty="0" sz="2200" spc="-10">
                <a:solidFill>
                  <a:srgbClr val="124262"/>
                </a:solidFill>
                <a:latin typeface="Times New Roman"/>
                <a:cs typeface="Times New Roman"/>
              </a:rPr>
              <a:t>size </a:t>
            </a:r>
            <a:r>
              <a:rPr b="1" dirty="0" sz="2200" spc="-5">
                <a:solidFill>
                  <a:srgbClr val="124262"/>
                </a:solidFill>
                <a:latin typeface="Times New Roman"/>
                <a:cs typeface="Times New Roman"/>
              </a:rPr>
              <a:t>header </a:t>
            </a:r>
            <a:r>
              <a:rPr b="1" dirty="0" sz="2200">
                <a:solidFill>
                  <a:srgbClr val="124262"/>
                </a:solidFill>
                <a:latin typeface="Times New Roman"/>
                <a:cs typeface="Times New Roman"/>
              </a:rPr>
              <a:t>of </a:t>
            </a:r>
            <a:r>
              <a:rPr b="1" dirty="0" sz="2200" spc="-5">
                <a:solidFill>
                  <a:srgbClr val="124262"/>
                </a:solidFill>
                <a:latin typeface="Times New Roman"/>
                <a:cs typeface="Times New Roman"/>
              </a:rPr>
              <a:t>8</a:t>
            </a:r>
            <a:r>
              <a:rPr b="1" dirty="0" sz="2200" spc="-45">
                <a:solidFill>
                  <a:srgbClr val="124262"/>
                </a:solidFill>
                <a:latin typeface="Times New Roman"/>
                <a:cs typeface="Times New Roman"/>
              </a:rPr>
              <a:t> </a:t>
            </a:r>
            <a:r>
              <a:rPr b="1" dirty="0" sz="2200" spc="-5">
                <a:solidFill>
                  <a:srgbClr val="124262"/>
                </a:solidFill>
                <a:latin typeface="Times New Roman"/>
                <a:cs typeface="Times New Roman"/>
              </a:rPr>
              <a:t>bytes.</a:t>
            </a:r>
            <a:endParaRPr dirty="0" sz="2200">
              <a:latin typeface="Times New Roman"/>
              <a:cs typeface="Times New Roman"/>
            </a:endParaRPr>
          </a:p>
        </p:txBody>
      </p:sp>
      <p:sp>
        <p:nvSpPr>
          <p:cNvPr id="1048646" name="object 5"/>
          <p:cNvSpPr/>
          <p:nvPr/>
        </p:nvSpPr>
        <p:spPr>
          <a:xfrm>
            <a:off x="251459" y="4222527"/>
            <a:ext cx="5401056" cy="1568672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47" name="object 6"/>
          <p:cNvSpPr txBox="1"/>
          <p:nvPr/>
        </p:nvSpPr>
        <p:spPr>
          <a:xfrm>
            <a:off x="6960489" y="4152138"/>
            <a:ext cx="621665" cy="574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UDP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led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48" name="object 7"/>
          <p:cNvSpPr txBox="1"/>
          <p:nvPr/>
        </p:nvSpPr>
        <p:spPr>
          <a:xfrm>
            <a:off x="7912989" y="4152138"/>
            <a:ext cx="878205" cy="574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kets,</a:t>
            </a:r>
            <a:endParaRPr sz="1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49" name="object 8"/>
          <p:cNvSpPr txBox="1"/>
          <p:nvPr/>
        </p:nvSpPr>
        <p:spPr>
          <a:xfrm>
            <a:off x="6960489" y="4700778"/>
            <a:ext cx="1167130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datagrams,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50" name="object 9"/>
          <p:cNvSpPr txBox="1"/>
          <p:nvPr/>
        </p:nvSpPr>
        <p:spPr>
          <a:xfrm>
            <a:off x="8269605" y="4700778"/>
            <a:ext cx="521970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51" name="object 10"/>
          <p:cNvSpPr txBox="1"/>
          <p:nvPr/>
        </p:nvSpPr>
        <p:spPr>
          <a:xfrm>
            <a:off x="7800213" y="4975097"/>
            <a:ext cx="991235" cy="574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59079" marL="271145" marR="5080">
              <a:lnSpc>
                <a:spcPct val="100000"/>
              </a:lnSpc>
              <a:spcBef>
                <a:spcPts val="100"/>
              </a:spcBef>
              <a:tabLst>
                <a:tab algn="l" pos="850900"/>
              </a:tabLst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1800" spc="1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ize  o</a:t>
            </a: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f	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52" name="object 11"/>
          <p:cNvSpPr txBox="1"/>
          <p:nvPr/>
        </p:nvSpPr>
        <p:spPr>
          <a:xfrm>
            <a:off x="6960489" y="4975097"/>
            <a:ext cx="735965" cy="842644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a  h</a:t>
            </a:r>
            <a:r>
              <a:rPr dirty="0" sz="18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FF0000"/>
                </a:solidFill>
                <a:latin typeface="Arial"/>
                <a:cs typeface="Arial"/>
              </a:rPr>
              <a:t>ader  </a:t>
            </a:r>
            <a:r>
              <a:rPr dirty="0" sz="1800" spc="-10">
                <a:solidFill>
                  <a:srgbClr val="FF0000"/>
                </a:solidFill>
                <a:latin typeface="Arial"/>
                <a:cs typeface="Arial"/>
              </a:rPr>
              <a:t>bytes.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>
            <a:spLocks noGrp="1"/>
          </p:cNvSpPr>
          <p:nvPr>
            <p:ph type="title"/>
          </p:nvPr>
        </p:nvSpPr>
        <p:spPr>
          <a:xfrm>
            <a:off x="846836" y="888872"/>
            <a:ext cx="5858764" cy="6965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05"/>
              </a:spcBef>
            </a:pPr>
            <a:r>
              <a:rPr b="0" dirty="0" spc="-1280">
                <a:latin typeface="Arial"/>
                <a:cs typeface="Arial"/>
              </a:rPr>
              <a:t>U</a:t>
            </a:r>
            <a:r>
              <a:rPr b="0" dirty="0" lang="en-US" spc="-1280">
                <a:latin typeface="Arial"/>
                <a:cs typeface="Arial"/>
              </a:rPr>
              <a:t>                                                                                  </a:t>
            </a:r>
            <a:r>
              <a:rPr b="0" dirty="0" spc="-1280">
                <a:latin typeface="Arial"/>
                <a:cs typeface="Arial"/>
              </a:rPr>
              <a:t>D</a:t>
            </a:r>
            <a:r>
              <a:rPr b="0" dirty="0" lang="en-US" spc="-1280">
                <a:latin typeface="Arial"/>
                <a:cs typeface="Arial"/>
              </a:rPr>
              <a:t>                       </a:t>
            </a:r>
            <a:r>
              <a:rPr b="0" dirty="0" spc="-1280">
                <a:latin typeface="Arial"/>
                <a:cs typeface="Arial"/>
              </a:rPr>
              <a:t>P</a:t>
            </a:r>
            <a:r>
              <a:rPr b="0" dirty="0" spc="-260">
                <a:latin typeface="Arial"/>
                <a:cs typeface="Arial"/>
              </a:rPr>
              <a:t> </a:t>
            </a:r>
            <a:r>
              <a:rPr b="0" dirty="0" spc="-1180">
                <a:latin typeface="Arial"/>
                <a:cs typeface="Arial"/>
              </a:rPr>
              <a:t>CHARACTERISTICS</a:t>
            </a:r>
          </a:p>
        </p:txBody>
      </p:sp>
      <p:sp>
        <p:nvSpPr>
          <p:cNvPr id="1048654" name="object 3"/>
          <p:cNvSpPr txBox="1"/>
          <p:nvPr/>
        </p:nvSpPr>
        <p:spPr>
          <a:xfrm>
            <a:off x="892860" y="2252598"/>
            <a:ext cx="7087870" cy="3983354"/>
          </a:xfrm>
          <a:prstGeom prst="rect"/>
        </p:spPr>
        <p:txBody>
          <a:bodyPr bIns="0" lIns="0" rIns="0" rtlCol="0" tIns="68580" vert="horz" wrap="square">
            <a:spAutoFit/>
          </a:bodyPr>
          <a:p>
            <a:pPr marL="12700" marR="859155">
              <a:lnSpc>
                <a:spcPts val="1820"/>
              </a:lnSpc>
              <a:spcBef>
                <a:spcPts val="540"/>
              </a:spcBef>
            </a:pPr>
            <a:r>
              <a:rPr b="1" dirty="0" sz="1900" spc="-135">
                <a:latin typeface="Trebuchet MS"/>
                <a:cs typeface="Trebuchet MS"/>
              </a:rPr>
              <a:t>End-to-End</a:t>
            </a:r>
            <a:r>
              <a:rPr dirty="0" sz="1900" spc="-135">
                <a:latin typeface="Arial"/>
                <a:cs typeface="Arial"/>
              </a:rPr>
              <a:t>: </a:t>
            </a:r>
            <a:r>
              <a:rPr dirty="0" sz="1900" spc="-120">
                <a:latin typeface="Arial"/>
                <a:cs typeface="Arial"/>
              </a:rPr>
              <a:t>an </a:t>
            </a:r>
            <a:r>
              <a:rPr dirty="0" sz="1900" spc="-60">
                <a:latin typeface="Arial"/>
                <a:cs typeface="Arial"/>
              </a:rPr>
              <a:t>application </a:t>
            </a:r>
            <a:r>
              <a:rPr dirty="0" sz="1900" spc="-114">
                <a:latin typeface="Arial"/>
                <a:cs typeface="Arial"/>
              </a:rPr>
              <a:t>sends/receives </a:t>
            </a:r>
            <a:r>
              <a:rPr dirty="0" sz="1900" spc="-15">
                <a:latin typeface="Arial"/>
                <a:cs typeface="Arial"/>
              </a:rPr>
              <a:t>data </a:t>
            </a:r>
            <a:r>
              <a:rPr dirty="0" sz="1900" spc="-10">
                <a:latin typeface="Arial"/>
                <a:cs typeface="Arial"/>
              </a:rPr>
              <a:t>to/from </a:t>
            </a:r>
            <a:r>
              <a:rPr dirty="0" sz="1900" spc="-100">
                <a:latin typeface="Arial"/>
                <a:cs typeface="Arial"/>
              </a:rPr>
              <a:t>another  </a:t>
            </a:r>
            <a:r>
              <a:rPr dirty="0" sz="1900" spc="-65">
                <a:latin typeface="Arial"/>
                <a:cs typeface="Arial"/>
              </a:rPr>
              <a:t>application.</a:t>
            </a:r>
            <a:endParaRPr sz="1900">
              <a:latin typeface="Arial"/>
              <a:cs typeface="Arial"/>
            </a:endParaRPr>
          </a:p>
          <a:p>
            <a:pPr marL="12700" marR="10795">
              <a:lnSpc>
                <a:spcPct val="80000"/>
              </a:lnSpc>
              <a:spcBef>
                <a:spcPts val="1425"/>
              </a:spcBef>
            </a:pPr>
            <a:r>
              <a:rPr b="1" dirty="0" sz="1900" spc="-114">
                <a:latin typeface="Trebuchet MS"/>
                <a:cs typeface="Trebuchet MS"/>
              </a:rPr>
              <a:t>Connectionless</a:t>
            </a:r>
            <a:r>
              <a:rPr dirty="0" sz="1900" spc="-114">
                <a:latin typeface="Arial"/>
                <a:cs typeface="Arial"/>
              </a:rPr>
              <a:t>: </a:t>
            </a:r>
            <a:r>
              <a:rPr dirty="0" sz="1900" spc="-70">
                <a:latin typeface="Arial"/>
                <a:cs typeface="Arial"/>
              </a:rPr>
              <a:t>Application </a:t>
            </a:r>
            <a:r>
              <a:rPr dirty="0" sz="1900" spc="-140">
                <a:latin typeface="Arial"/>
                <a:cs typeface="Arial"/>
              </a:rPr>
              <a:t>does </a:t>
            </a:r>
            <a:r>
              <a:rPr dirty="0" sz="1900" spc="-120">
                <a:latin typeface="Arial"/>
                <a:cs typeface="Arial"/>
              </a:rPr>
              <a:t>not </a:t>
            </a:r>
            <a:r>
              <a:rPr dirty="0" sz="1900" spc="-114">
                <a:latin typeface="Arial"/>
                <a:cs typeface="Arial"/>
              </a:rPr>
              <a:t>need </a:t>
            </a:r>
            <a:r>
              <a:rPr dirty="0" sz="1900" spc="-65">
                <a:latin typeface="Arial"/>
                <a:cs typeface="Arial"/>
              </a:rPr>
              <a:t>to </a:t>
            </a:r>
            <a:r>
              <a:rPr dirty="0" sz="1900" spc="-95">
                <a:latin typeface="Arial"/>
                <a:cs typeface="Arial"/>
              </a:rPr>
              <a:t>preestablish </a:t>
            </a:r>
            <a:r>
              <a:rPr dirty="0" sz="1900" spc="-155">
                <a:latin typeface="Arial"/>
                <a:cs typeface="Arial"/>
              </a:rPr>
              <a:t>communication  </a:t>
            </a:r>
            <a:r>
              <a:rPr dirty="0" sz="1900" spc="-45">
                <a:latin typeface="Arial"/>
                <a:cs typeface="Arial"/>
              </a:rPr>
              <a:t>before </a:t>
            </a:r>
            <a:r>
              <a:rPr dirty="0" sz="1900" spc="-130">
                <a:latin typeface="Arial"/>
                <a:cs typeface="Arial"/>
              </a:rPr>
              <a:t>sending </a:t>
            </a:r>
            <a:r>
              <a:rPr dirty="0" sz="1900" spc="-15">
                <a:latin typeface="Arial"/>
                <a:cs typeface="Arial"/>
              </a:rPr>
              <a:t>data; </a:t>
            </a:r>
            <a:r>
              <a:rPr dirty="0" sz="1900" spc="-60">
                <a:latin typeface="Arial"/>
                <a:cs typeface="Arial"/>
              </a:rPr>
              <a:t>application </a:t>
            </a:r>
            <a:r>
              <a:rPr dirty="0" sz="1900" spc="-140">
                <a:latin typeface="Arial"/>
                <a:cs typeface="Arial"/>
              </a:rPr>
              <a:t>does </a:t>
            </a:r>
            <a:r>
              <a:rPr dirty="0" sz="1900" spc="-120">
                <a:latin typeface="Arial"/>
                <a:cs typeface="Arial"/>
              </a:rPr>
              <a:t>not </a:t>
            </a:r>
            <a:r>
              <a:rPr dirty="0" sz="1900" spc="-114">
                <a:latin typeface="Arial"/>
                <a:cs typeface="Arial"/>
              </a:rPr>
              <a:t>need </a:t>
            </a:r>
            <a:r>
              <a:rPr dirty="0" sz="1900" spc="-65">
                <a:latin typeface="Arial"/>
                <a:cs typeface="Arial"/>
              </a:rPr>
              <a:t>to </a:t>
            </a:r>
            <a:r>
              <a:rPr dirty="0" sz="1900" spc="-90">
                <a:latin typeface="Arial"/>
                <a:cs typeface="Arial"/>
              </a:rPr>
              <a:t>terminate  </a:t>
            </a:r>
            <a:r>
              <a:rPr dirty="0" sz="1900" spc="-155">
                <a:latin typeface="Arial"/>
                <a:cs typeface="Arial"/>
              </a:rPr>
              <a:t>communication </a:t>
            </a:r>
            <a:r>
              <a:rPr dirty="0" sz="1900" spc="-170">
                <a:latin typeface="Arial"/>
                <a:cs typeface="Arial"/>
              </a:rPr>
              <a:t>when</a:t>
            </a:r>
            <a:r>
              <a:rPr dirty="0" sz="1900" spc="-204">
                <a:latin typeface="Arial"/>
                <a:cs typeface="Arial"/>
              </a:rPr>
              <a:t> </a:t>
            </a:r>
            <a:r>
              <a:rPr dirty="0" sz="1900" spc="-100">
                <a:latin typeface="Arial"/>
                <a:cs typeface="Arial"/>
              </a:rPr>
              <a:t>finished.</a:t>
            </a:r>
            <a:endParaRPr sz="1900">
              <a:latin typeface="Arial"/>
              <a:cs typeface="Arial"/>
            </a:endParaRPr>
          </a:p>
          <a:p>
            <a:pPr marL="12700" marR="93345">
              <a:lnSpc>
                <a:spcPts val="1820"/>
              </a:lnSpc>
              <a:spcBef>
                <a:spcPts val="1380"/>
              </a:spcBef>
            </a:pPr>
            <a:r>
              <a:rPr b="1" dirty="0" sz="1900" spc="-100">
                <a:latin typeface="Trebuchet MS"/>
                <a:cs typeface="Trebuchet MS"/>
              </a:rPr>
              <a:t>Message-oriented</a:t>
            </a:r>
            <a:r>
              <a:rPr dirty="0" sz="1900" spc="-100">
                <a:latin typeface="Arial"/>
                <a:cs typeface="Arial"/>
              </a:rPr>
              <a:t>: </a:t>
            </a:r>
            <a:r>
              <a:rPr dirty="0" sz="1900" spc="-60">
                <a:latin typeface="Arial"/>
                <a:cs typeface="Arial"/>
              </a:rPr>
              <a:t>application </a:t>
            </a:r>
            <a:r>
              <a:rPr dirty="0" sz="1900" spc="-114">
                <a:latin typeface="Arial"/>
                <a:cs typeface="Arial"/>
              </a:rPr>
              <a:t>sends/receives </a:t>
            </a:r>
            <a:r>
              <a:rPr dirty="0" sz="1900" spc="-65">
                <a:latin typeface="Arial"/>
                <a:cs typeface="Arial"/>
              </a:rPr>
              <a:t>individual </a:t>
            </a:r>
            <a:r>
              <a:rPr dirty="0" sz="1900" spc="-195">
                <a:latin typeface="Arial"/>
                <a:cs typeface="Arial"/>
              </a:rPr>
              <a:t>messages </a:t>
            </a:r>
            <a:r>
              <a:rPr dirty="0" sz="1900" spc="-225">
                <a:latin typeface="Arial"/>
                <a:cs typeface="Arial"/>
              </a:rPr>
              <a:t>(UDP  </a:t>
            </a:r>
            <a:r>
              <a:rPr dirty="0" sz="1900" spc="-70">
                <a:latin typeface="Arial"/>
                <a:cs typeface="Arial"/>
              </a:rPr>
              <a:t>datagram), </a:t>
            </a:r>
            <a:r>
              <a:rPr dirty="0" sz="1900" spc="-120">
                <a:latin typeface="Arial"/>
                <a:cs typeface="Arial"/>
              </a:rPr>
              <a:t>not</a:t>
            </a:r>
            <a:r>
              <a:rPr dirty="0" sz="1900" spc="85">
                <a:latin typeface="Arial"/>
                <a:cs typeface="Arial"/>
              </a:rPr>
              <a:t> </a:t>
            </a:r>
            <a:r>
              <a:rPr dirty="0" sz="1900" spc="-120">
                <a:latin typeface="Arial"/>
                <a:cs typeface="Arial"/>
              </a:rPr>
              <a:t>packets.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  <a:spcBef>
                <a:spcPts val="970"/>
              </a:spcBef>
            </a:pPr>
            <a:r>
              <a:rPr b="1" dirty="0" sz="1900" spc="-140">
                <a:latin typeface="Trebuchet MS"/>
                <a:cs typeface="Trebuchet MS"/>
              </a:rPr>
              <a:t>Best-effort</a:t>
            </a:r>
            <a:r>
              <a:rPr dirty="0" sz="1900" spc="-140">
                <a:latin typeface="Arial"/>
                <a:cs typeface="Arial"/>
              </a:rPr>
              <a:t>: </a:t>
            </a:r>
            <a:r>
              <a:rPr dirty="0" sz="1900" spc="-190">
                <a:latin typeface="Arial"/>
                <a:cs typeface="Arial"/>
              </a:rPr>
              <a:t>same </a:t>
            </a:r>
            <a:r>
              <a:rPr dirty="0" sz="1900" spc="-45">
                <a:latin typeface="Arial"/>
                <a:cs typeface="Arial"/>
              </a:rPr>
              <a:t>best-effort </a:t>
            </a:r>
            <a:r>
              <a:rPr dirty="0" sz="1900" spc="-50">
                <a:latin typeface="Arial"/>
                <a:cs typeface="Arial"/>
              </a:rPr>
              <a:t>delivery </a:t>
            </a:r>
            <a:r>
              <a:rPr dirty="0" sz="1900" spc="-175">
                <a:latin typeface="Arial"/>
                <a:cs typeface="Arial"/>
              </a:rPr>
              <a:t>semantics </a:t>
            </a:r>
            <a:r>
              <a:rPr dirty="0" sz="1900" spc="-165">
                <a:latin typeface="Arial"/>
                <a:cs typeface="Arial"/>
              </a:rPr>
              <a:t>as </a:t>
            </a:r>
            <a:r>
              <a:rPr dirty="0" sz="1900" spc="-265">
                <a:latin typeface="Arial"/>
                <a:cs typeface="Arial"/>
              </a:rPr>
              <a:t>IP. </a:t>
            </a:r>
            <a:r>
              <a:rPr dirty="0" sz="1900" spc="-120">
                <a:latin typeface="Arial"/>
                <a:cs typeface="Arial"/>
              </a:rPr>
              <a:t>I.e. </a:t>
            </a:r>
            <a:r>
              <a:rPr dirty="0" sz="1900" spc="-180">
                <a:latin typeface="Arial"/>
                <a:cs typeface="Arial"/>
              </a:rPr>
              <a:t>message </a:t>
            </a:r>
            <a:r>
              <a:rPr dirty="0" sz="1900" spc="-155">
                <a:latin typeface="Arial"/>
                <a:cs typeface="Arial"/>
              </a:rPr>
              <a:t>can</a:t>
            </a:r>
            <a:r>
              <a:rPr dirty="0" sz="1900" spc="-280">
                <a:latin typeface="Arial"/>
                <a:cs typeface="Arial"/>
              </a:rPr>
              <a:t> </a:t>
            </a:r>
            <a:r>
              <a:rPr dirty="0" sz="1900" spc="-60">
                <a:latin typeface="Arial"/>
                <a:cs typeface="Arial"/>
              </a:rPr>
              <a:t>be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dirty="0" sz="1900" spc="-114">
                <a:latin typeface="Arial"/>
                <a:cs typeface="Arial"/>
              </a:rPr>
              <a:t>lost, </a:t>
            </a:r>
            <a:r>
              <a:rPr dirty="0" sz="1900" spc="-70">
                <a:latin typeface="Arial"/>
                <a:cs typeface="Arial"/>
              </a:rPr>
              <a:t>duplicated, </a:t>
            </a:r>
            <a:r>
              <a:rPr dirty="0" sz="1900" spc="-85">
                <a:latin typeface="Arial"/>
                <a:cs typeface="Arial"/>
              </a:rPr>
              <a:t>and</a:t>
            </a:r>
            <a:r>
              <a:rPr dirty="0" sz="1900" spc="170">
                <a:latin typeface="Arial"/>
                <a:cs typeface="Arial"/>
              </a:rPr>
              <a:t> </a:t>
            </a:r>
            <a:r>
              <a:rPr dirty="0" sz="1900" spc="-80">
                <a:latin typeface="Arial"/>
                <a:cs typeface="Arial"/>
              </a:rPr>
              <a:t>corrupted.</a:t>
            </a:r>
            <a:endParaRPr sz="1900">
              <a:latin typeface="Arial"/>
              <a:cs typeface="Arial"/>
            </a:endParaRPr>
          </a:p>
          <a:p>
            <a:pPr marL="12700" marR="213360">
              <a:lnSpc>
                <a:spcPct val="80000"/>
              </a:lnSpc>
              <a:spcBef>
                <a:spcPts val="1405"/>
              </a:spcBef>
            </a:pPr>
            <a:r>
              <a:rPr b="1" dirty="0" sz="1900" spc="-110">
                <a:latin typeface="Trebuchet MS"/>
                <a:cs typeface="Trebuchet MS"/>
              </a:rPr>
              <a:t>Arbitrary </a:t>
            </a:r>
            <a:r>
              <a:rPr b="1" dirty="0" sz="1900" spc="-140">
                <a:latin typeface="Trebuchet MS"/>
                <a:cs typeface="Trebuchet MS"/>
              </a:rPr>
              <a:t>interaction</a:t>
            </a:r>
            <a:r>
              <a:rPr dirty="0" sz="1900" spc="-140">
                <a:latin typeface="Arial"/>
                <a:cs typeface="Arial"/>
              </a:rPr>
              <a:t>: </a:t>
            </a:r>
            <a:r>
              <a:rPr dirty="0" sz="1900" spc="-60">
                <a:latin typeface="Arial"/>
                <a:cs typeface="Arial"/>
              </a:rPr>
              <a:t>application </a:t>
            </a:r>
            <a:r>
              <a:rPr dirty="0" sz="1900" spc="-175">
                <a:latin typeface="Arial"/>
                <a:cs typeface="Arial"/>
              </a:rPr>
              <a:t>communicates </a:t>
            </a:r>
            <a:r>
              <a:rPr dirty="0" sz="1900" spc="-90">
                <a:latin typeface="Arial"/>
                <a:cs typeface="Arial"/>
              </a:rPr>
              <a:t>with </a:t>
            </a:r>
            <a:r>
              <a:rPr dirty="0" sz="1900" spc="-160">
                <a:latin typeface="Arial"/>
                <a:cs typeface="Arial"/>
              </a:rPr>
              <a:t>many </a:t>
            </a:r>
            <a:r>
              <a:rPr dirty="0" sz="1900" spc="-55">
                <a:latin typeface="Arial"/>
                <a:cs typeface="Arial"/>
              </a:rPr>
              <a:t>or </a:t>
            </a:r>
            <a:r>
              <a:rPr dirty="0" sz="1900" spc="-150">
                <a:latin typeface="Arial"/>
                <a:cs typeface="Arial"/>
              </a:rPr>
              <a:t>one </a:t>
            </a:r>
            <a:r>
              <a:rPr dirty="0" sz="1900" spc="-95">
                <a:latin typeface="Arial"/>
                <a:cs typeface="Arial"/>
              </a:rPr>
              <a:t>other  </a:t>
            </a:r>
            <a:r>
              <a:rPr dirty="0" sz="1900" spc="-85">
                <a:latin typeface="Arial"/>
                <a:cs typeface="Arial"/>
              </a:rPr>
              <a:t>applications.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ts val="1820"/>
              </a:lnSpc>
              <a:spcBef>
                <a:spcPts val="1380"/>
              </a:spcBef>
            </a:pPr>
            <a:r>
              <a:rPr b="1" dirty="0" sz="1900" spc="-95">
                <a:latin typeface="Trebuchet MS"/>
                <a:cs typeface="Trebuchet MS"/>
              </a:rPr>
              <a:t>Operating </a:t>
            </a:r>
            <a:r>
              <a:rPr b="1" dirty="0" sz="1900" spc="-105">
                <a:latin typeface="Trebuchet MS"/>
                <a:cs typeface="Trebuchet MS"/>
              </a:rPr>
              <a:t>system </a:t>
            </a:r>
            <a:r>
              <a:rPr b="1" dirty="0" sz="1900" spc="-135">
                <a:latin typeface="Trebuchet MS"/>
                <a:cs typeface="Trebuchet MS"/>
              </a:rPr>
              <a:t>independent</a:t>
            </a:r>
            <a:r>
              <a:rPr dirty="0" sz="1900" spc="-135">
                <a:latin typeface="Arial"/>
                <a:cs typeface="Arial"/>
              </a:rPr>
              <a:t>: </a:t>
            </a:r>
            <a:r>
              <a:rPr dirty="0" sz="1900" spc="-50">
                <a:latin typeface="Arial"/>
                <a:cs typeface="Arial"/>
              </a:rPr>
              <a:t>identifying </a:t>
            </a:r>
            <a:r>
              <a:rPr dirty="0" sz="1900" spc="-60">
                <a:latin typeface="Arial"/>
                <a:cs typeface="Arial"/>
              </a:rPr>
              <a:t>application </a:t>
            </a:r>
            <a:r>
              <a:rPr dirty="0" sz="1900" spc="-140">
                <a:latin typeface="Arial"/>
                <a:cs typeface="Arial"/>
              </a:rPr>
              <a:t>does </a:t>
            </a:r>
            <a:r>
              <a:rPr dirty="0" sz="1900" spc="-120">
                <a:latin typeface="Arial"/>
                <a:cs typeface="Arial"/>
              </a:rPr>
              <a:t>not </a:t>
            </a:r>
            <a:r>
              <a:rPr dirty="0" sz="1900" spc="-80">
                <a:latin typeface="Arial"/>
                <a:cs typeface="Arial"/>
              </a:rPr>
              <a:t>depend  </a:t>
            </a:r>
            <a:r>
              <a:rPr dirty="0" sz="1900" spc="-170">
                <a:latin typeface="Arial"/>
                <a:cs typeface="Arial"/>
              </a:rPr>
              <a:t>on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20">
                <a:latin typeface="Arial"/>
                <a:cs typeface="Arial"/>
              </a:rPr>
              <a:t>O/S.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5477764" cy="6965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pc="-1280">
                <a:latin typeface="Arial"/>
                <a:cs typeface="Arial"/>
              </a:rPr>
              <a:t>U</a:t>
            </a:r>
            <a:r>
              <a:rPr b="0" dirty="0" lang="en-US" spc="-1280">
                <a:latin typeface="Arial"/>
                <a:cs typeface="Arial"/>
              </a:rPr>
              <a:t>               </a:t>
            </a:r>
            <a:r>
              <a:rPr b="0" dirty="0" spc="-1280">
                <a:latin typeface="Arial"/>
                <a:cs typeface="Arial"/>
              </a:rPr>
              <a:t>DP</a:t>
            </a:r>
            <a:r>
              <a:rPr b="0" dirty="0" spc="-254">
                <a:latin typeface="Arial"/>
                <a:cs typeface="Arial"/>
              </a:rPr>
              <a:t> </a:t>
            </a:r>
            <a:r>
              <a:rPr b="0" dirty="0" spc="-1305">
                <a:latin typeface="Arial"/>
                <a:cs typeface="Arial"/>
              </a:rPr>
              <a:t>DATAGRAM</a:t>
            </a:r>
            <a:r>
              <a:rPr b="0" dirty="0" spc="-254">
                <a:latin typeface="Arial"/>
                <a:cs typeface="Arial"/>
              </a:rPr>
              <a:t> </a:t>
            </a:r>
            <a:r>
              <a:rPr b="0" dirty="0" spc="-1290">
                <a:latin typeface="Arial"/>
                <a:cs typeface="Arial"/>
              </a:rPr>
              <a:t>FORMAT</a:t>
            </a:r>
          </a:p>
        </p:txBody>
      </p:sp>
      <p:sp>
        <p:nvSpPr>
          <p:cNvPr id="1048656" name="object 3"/>
          <p:cNvSpPr txBox="1"/>
          <p:nvPr/>
        </p:nvSpPr>
        <p:spPr>
          <a:xfrm>
            <a:off x="581659" y="3608677"/>
            <a:ext cx="7948930" cy="2042160"/>
          </a:xfrm>
          <a:prstGeom prst="rect"/>
        </p:spPr>
        <p:txBody>
          <a:bodyPr bIns="0" lIns="0" rIns="0" rtlCol="0" tIns="162560" vert="horz" wrap="square">
            <a:spAutoFit/>
          </a:bodyPr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900" spc="-5">
                <a:latin typeface="Times New Roman"/>
                <a:cs typeface="Times New Roman"/>
              </a:rPr>
              <a:t>Source Port - 16 bit port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number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900" spc="-5">
                <a:latin typeface="Times New Roman"/>
                <a:cs typeface="Times New Roman"/>
              </a:rPr>
              <a:t>Destination Port - 16 bit port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number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900" spc="-5">
                <a:latin typeface="Times New Roman"/>
                <a:cs typeface="Times New Roman"/>
              </a:rPr>
              <a:t>Length (of UDP header + data) - 16 bit count of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octets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65"/>
              </a:lnSpc>
              <a:spcBef>
                <a:spcPts val="1175"/>
              </a:spcBef>
            </a:pPr>
            <a:r>
              <a:rPr dirty="0" sz="1900" spc="-5">
                <a:latin typeface="Times New Roman"/>
                <a:cs typeface="Times New Roman"/>
              </a:rPr>
              <a:t>UDP checksum - 16 bit field. if 0, then there is no </a:t>
            </a:r>
            <a:r>
              <a:rPr dirty="0" sz="1900" spc="-10">
                <a:latin typeface="Times New Roman"/>
                <a:cs typeface="Times New Roman"/>
              </a:rPr>
              <a:t>checksum, </a:t>
            </a:r>
            <a:r>
              <a:rPr dirty="0" sz="1900" spc="-5">
                <a:latin typeface="Times New Roman"/>
                <a:cs typeface="Times New Roman"/>
              </a:rPr>
              <a:t>else it is a</a:t>
            </a:r>
            <a:r>
              <a:rPr dirty="0" sz="1900" spc="8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checksum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65"/>
              </a:lnSpc>
            </a:pPr>
            <a:r>
              <a:rPr dirty="0" sz="1900" spc="-5">
                <a:latin typeface="Times New Roman"/>
                <a:cs typeface="Times New Roman"/>
              </a:rPr>
              <a:t>over a pseudo header + UDP data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area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48657" name="object 4"/>
          <p:cNvSpPr/>
          <p:nvPr/>
        </p:nvSpPr>
        <p:spPr>
          <a:xfrm>
            <a:off x="1782741" y="1609863"/>
            <a:ext cx="5645742" cy="197136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 txBox="1">
            <a:spLocks noGrp="1"/>
          </p:cNvSpPr>
          <p:nvPr>
            <p:ph type="title"/>
          </p:nvPr>
        </p:nvSpPr>
        <p:spPr>
          <a:xfrm>
            <a:off x="222910" y="676097"/>
            <a:ext cx="8241665" cy="63500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90"/>
              <a:t>2. </a:t>
            </a:r>
            <a:r>
              <a:rPr dirty="0" sz="4000" spc="-700"/>
              <a:t>TRANSMISSION </a:t>
            </a:r>
            <a:r>
              <a:rPr dirty="0" sz="4000" spc="-894"/>
              <a:t>CONTROL</a:t>
            </a:r>
            <a:r>
              <a:rPr dirty="0" sz="4000" spc="-785"/>
              <a:t> </a:t>
            </a:r>
            <a:r>
              <a:rPr dirty="0" sz="4000" spc="-815"/>
              <a:t>PROTOCOL(TCP)</a:t>
            </a:r>
            <a:endParaRPr sz="4000"/>
          </a:p>
        </p:txBody>
      </p:sp>
      <p:sp>
        <p:nvSpPr>
          <p:cNvPr id="1048659" name="object 3"/>
          <p:cNvSpPr txBox="1"/>
          <p:nvPr/>
        </p:nvSpPr>
        <p:spPr>
          <a:xfrm>
            <a:off x="177190" y="1607311"/>
            <a:ext cx="8649335" cy="3852545"/>
          </a:xfrm>
          <a:prstGeom prst="rect"/>
        </p:spPr>
        <p:txBody>
          <a:bodyPr bIns="0" lIns="0" rIns="0" rtlCol="0" tIns="60960" vert="horz" wrap="square">
            <a:spAutoFit/>
          </a:bodyPr>
          <a:p>
            <a:pPr indent="-91440" marL="104139" marR="1009015">
              <a:lnSpc>
                <a:spcPts val="3020"/>
              </a:lnSpc>
              <a:spcBef>
                <a:spcPts val="480"/>
              </a:spcBef>
            </a:pPr>
            <a:r>
              <a:rPr dirty="0" sz="2800" spc="-7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800" spc="-70">
                <a:latin typeface="Times New Roman"/>
                <a:cs typeface="Times New Roman"/>
              </a:rPr>
              <a:t>TCP, </a:t>
            </a:r>
            <a:r>
              <a:rPr dirty="0" sz="2800" spc="-5">
                <a:latin typeface="Times New Roman"/>
                <a:cs typeface="Times New Roman"/>
              </a:rPr>
              <a:t>like </a:t>
            </a:r>
            <a:r>
              <a:rPr dirty="0" sz="2800" spc="-85">
                <a:latin typeface="Times New Roman"/>
                <a:cs typeface="Times New Roman"/>
              </a:rPr>
              <a:t>UDP, </a:t>
            </a:r>
            <a:r>
              <a:rPr dirty="0" sz="2800" spc="-5">
                <a:latin typeface="Times New Roman"/>
                <a:cs typeface="Times New Roman"/>
              </a:rPr>
              <a:t>is a </a:t>
            </a:r>
            <a:r>
              <a:rPr dirty="0" sz="2800">
                <a:latin typeface="Times New Roman"/>
                <a:cs typeface="Times New Roman"/>
              </a:rPr>
              <a:t>process-to-process </a:t>
            </a:r>
            <a:r>
              <a:rPr dirty="0" sz="2800" spc="-5">
                <a:latin typeface="Times New Roman"/>
                <a:cs typeface="Times New Roman"/>
              </a:rPr>
              <a:t>(program-to-  program) </a:t>
            </a:r>
            <a:r>
              <a:rPr dirty="0" sz="2800">
                <a:latin typeface="Times New Roman"/>
                <a:cs typeface="Times New Roman"/>
              </a:rPr>
              <a:t>protocol </a:t>
            </a:r>
            <a:r>
              <a:rPr dirty="0" sz="2800" spc="-5">
                <a:latin typeface="Times New Roman"/>
                <a:cs typeface="Times New Roman"/>
              </a:rPr>
              <a:t>uses </a:t>
            </a:r>
            <a:r>
              <a:rPr dirty="0" sz="2800">
                <a:latin typeface="Times New Roman"/>
                <a:cs typeface="Times New Roman"/>
              </a:rPr>
              <a:t>port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numbers.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indent="-91440" marL="104139" marR="5080">
              <a:lnSpc>
                <a:spcPts val="3020"/>
              </a:lnSpc>
              <a:spcBef>
                <a:spcPts val="2275"/>
              </a:spcBef>
            </a:pPr>
            <a:r>
              <a:rPr dirty="0" sz="28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Unlike </a:t>
            </a:r>
            <a:r>
              <a:rPr dirty="0" sz="2800" spc="-85">
                <a:latin typeface="Times New Roman"/>
                <a:cs typeface="Times New Roman"/>
              </a:rPr>
              <a:t>UDP, </a:t>
            </a:r>
            <a:r>
              <a:rPr dirty="0" sz="2800" spc="-10">
                <a:latin typeface="Times New Roman"/>
                <a:cs typeface="Times New Roman"/>
              </a:rPr>
              <a:t>TCP </a:t>
            </a:r>
            <a:r>
              <a:rPr dirty="0" sz="2800" spc="-5">
                <a:latin typeface="Times New Roman"/>
                <a:cs typeface="Times New Roman"/>
              </a:rPr>
              <a:t>is a connection oriented </a:t>
            </a:r>
            <a:r>
              <a:rPr dirty="0" sz="2800">
                <a:latin typeface="Times New Roman"/>
                <a:cs typeface="Times New Roman"/>
              </a:rPr>
              <a:t>protocol; </a:t>
            </a:r>
            <a:r>
              <a:rPr dirty="0" sz="2800" spc="-5">
                <a:latin typeface="Times New Roman"/>
                <a:cs typeface="Times New Roman"/>
              </a:rPr>
              <a:t>it  creates a </a:t>
            </a:r>
            <a:r>
              <a:rPr dirty="0" sz="2800">
                <a:latin typeface="Times New Roman"/>
                <a:cs typeface="Times New Roman"/>
              </a:rPr>
              <a:t>virtual </a:t>
            </a:r>
            <a:r>
              <a:rPr dirty="0" sz="2800" spc="-5">
                <a:latin typeface="Times New Roman"/>
                <a:cs typeface="Times New Roman"/>
              </a:rPr>
              <a:t>connection between two TCPs to send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indent="-91440" marL="104139" marR="1148080">
              <a:lnSpc>
                <a:spcPts val="3020"/>
              </a:lnSpc>
              <a:spcBef>
                <a:spcPts val="2265"/>
              </a:spcBef>
            </a:pPr>
            <a:r>
              <a:rPr dirty="0" sz="28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TCP uses </a:t>
            </a:r>
            <a:r>
              <a:rPr dirty="0" sz="2800">
                <a:latin typeface="Times New Roman"/>
                <a:cs typeface="Times New Roman"/>
              </a:rPr>
              <a:t>flow </a:t>
            </a:r>
            <a:r>
              <a:rPr dirty="0" sz="2800" spc="-5">
                <a:latin typeface="Times New Roman"/>
                <a:cs typeface="Times New Roman"/>
              </a:rPr>
              <a:t>and error control </a:t>
            </a:r>
            <a:r>
              <a:rPr dirty="0" sz="2800" spc="-10">
                <a:latin typeface="Times New Roman"/>
                <a:cs typeface="Times New Roman"/>
              </a:rPr>
              <a:t>mechanisms </a:t>
            </a:r>
            <a:r>
              <a:rPr dirty="0" sz="2800" spc="-5">
                <a:latin typeface="Times New Roman"/>
                <a:cs typeface="Times New Roman"/>
              </a:rPr>
              <a:t>at the  </a:t>
            </a:r>
            <a:r>
              <a:rPr dirty="0" sz="2800">
                <a:latin typeface="Times New Roman"/>
                <a:cs typeface="Times New Roman"/>
              </a:rPr>
              <a:t>transport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level.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19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661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/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endParaRPr baseline="0" lang="en-US">
              <a:effectLst>
                <a:outerShdw algn="tl" blurRad="38100" dir="2700000" dist="38100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8662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2046288" cy="5794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baseline="0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" pitchFamily="18" charset="0"/>
              </a:rPr>
              <a:t>23-3   TCP</a:t>
            </a:r>
          </a:p>
        </p:txBody>
      </p:sp>
      <p:sp>
        <p:nvSpPr>
          <p:cNvPr id="104866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altLang="en-US" baseline="0" sz="1800" lang="en-US">
              <a:latin typeface="Times New Roman" panose="02020603050405020304" pitchFamily="18" charset="0"/>
            </a:endParaRPr>
          </a:p>
        </p:txBody>
      </p:sp>
      <p:sp>
        <p:nvSpPr>
          <p:cNvPr id="1048664" name="Rectangle 5"/>
          <p:cNvSpPr>
            <a:spLocks noChangeArrowheads="1"/>
          </p:cNvSpPr>
          <p:nvPr/>
        </p:nvSpPr>
        <p:spPr bwMode="auto">
          <a:xfrm>
            <a:off x="304800" y="1524000"/>
            <a:ext cx="8229600" cy="18002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p>
            <a:pPr algn="just" eaLnBrk="1" hangingPunct="1"/>
            <a:r>
              <a:rPr baseline="0" sz="2800" i="1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TCP is a connection-oriented protocol; it creates a virtual connection between two TCPs to send data. In addition, TCP uses flow and error control mechanisms at the transport level. </a:t>
            </a:r>
          </a:p>
        </p:txBody>
      </p:sp>
      <p:sp>
        <p:nvSpPr>
          <p:cNvPr id="1048665" name="Rectangle 6"/>
          <p:cNvSpPr>
            <a:spLocks noChangeArrowheads="1"/>
          </p:cNvSpPr>
          <p:nvPr/>
        </p:nvSpPr>
        <p:spPr bwMode="auto">
          <a:xfrm>
            <a:off x="304800" y="4117975"/>
            <a:ext cx="6705600" cy="2282825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altLang="en-US" baseline="0" sz="2400" lang="en-US">
                <a:solidFill>
                  <a:srgbClr val="0033CC"/>
                </a:solidFill>
                <a:latin typeface="Times New Roman" panose="02020603050405020304" pitchFamily="18" charset="0"/>
              </a:rPr>
              <a:t>TCP Services</a:t>
            </a:r>
            <a:br>
              <a:rPr altLang="en-US" baseline="0" sz="2400" lang="fr-FR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altLang="en-US" baseline="0" sz="2400" lang="fr-FR">
                <a:solidFill>
                  <a:srgbClr val="0033CC"/>
                </a:solidFill>
                <a:latin typeface="Times New Roman" panose="02020603050405020304" pitchFamily="18" charset="0"/>
              </a:rPr>
              <a:t>TCP Features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altLang="en-US" baseline="0" sz="2400" lang="en-US">
                <a:solidFill>
                  <a:srgbClr val="0033CC"/>
                </a:solidFill>
                <a:latin typeface="Times New Roman" panose="02020603050405020304" pitchFamily="18" charset="0"/>
              </a:rPr>
              <a:t>Segment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altLang="en-US" baseline="0" sz="2400" lang="en-US">
                <a:solidFill>
                  <a:srgbClr val="0033CC"/>
                </a:solidFill>
                <a:latin typeface="Times New Roman" panose="02020603050405020304" pitchFamily="18" charset="0"/>
              </a:rPr>
              <a:t>A TCP Connection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altLang="en-US" baseline="0" sz="2400" lang="en-US">
                <a:solidFill>
                  <a:srgbClr val="0033CC"/>
                </a:solidFill>
                <a:latin typeface="Times New Roman" panose="02020603050405020304" pitchFamily="18" charset="0"/>
              </a:rPr>
              <a:t>Flow Control</a:t>
            </a: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altLang="en-US" baseline="0" sz="2400" lang="en-US">
                <a:solidFill>
                  <a:srgbClr val="0033CC"/>
                </a:solidFill>
                <a:latin typeface="Times New Roman" panose="02020603050405020304" pitchFamily="18" charset="0"/>
              </a:rPr>
              <a:t>Error Control</a:t>
            </a:r>
          </a:p>
        </p:txBody>
      </p:sp>
      <p:sp>
        <p:nvSpPr>
          <p:cNvPr id="1048666" name="Text Box 7"/>
          <p:cNvSpPr txBox="1">
            <a:spLocks noChangeArrowheads="1"/>
          </p:cNvSpPr>
          <p:nvPr/>
        </p:nvSpPr>
        <p:spPr bwMode="auto">
          <a:xfrm>
            <a:off x="317500" y="3641725"/>
            <a:ext cx="4862513" cy="519113"/>
          </a:xfrm>
          <a:prstGeom prst="rect"/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pPr algn="ctr"/>
            <a:r>
              <a:rPr baseline="0" sz="2800" i="1" lang="en-US" u="sng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  <p:pic>
        <p:nvPicPr>
          <p:cNvPr id="2097155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3326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Box 5"/>
          <p:cNvSpPr txBox="1"/>
          <p:nvPr/>
        </p:nvSpPr>
        <p:spPr>
          <a:xfrm>
            <a:off x="533400" y="2286000"/>
            <a:ext cx="8077200" cy="16916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Transport Layer: Transport layer services provided to the upper layers elements of transport protocol addressing connection establishment, Connection release, Error Control &amp; Flow Control. Internet Transport Protocols: UDP vs TCP, The TCP Service Model, The TCP Segment Header, Connection Establishment, Connection Release. TCP Sliding Window and Congestion Control Algorithm.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20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671" name="Text Box 2"/>
          <p:cNvSpPr txBox="1">
            <a:spLocks noChangeArrowheads="1"/>
          </p:cNvSpPr>
          <p:nvPr/>
        </p:nvSpPr>
        <p:spPr bwMode="auto">
          <a:xfrm>
            <a:off x="914400" y="76200"/>
            <a:ext cx="4933950" cy="45720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altLang="en-US" baseline="0" sz="24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Table 23.2  </a:t>
            </a:r>
            <a:r>
              <a:rPr altLang="en-US" baseline="0" sz="2000" i="1" lang="en-US">
                <a:latin typeface="Times New Roman" panose="02020603050405020304" pitchFamily="18" charset="0"/>
              </a:rPr>
              <a:t>Well-known ports used by TCP</a:t>
            </a:r>
          </a:p>
        </p:txBody>
      </p:sp>
      <p:pic>
        <p:nvPicPr>
          <p:cNvPr id="2097156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14400" y="457200"/>
            <a:ext cx="6535738" cy="5888038"/>
          </a:xfrm>
          <a:prstGeom prst="rect"/>
          <a:noFill/>
          <a:ln>
            <a:noFill/>
          </a:ln>
        </p:spPr>
      </p:pic>
      <p:pic>
        <p:nvPicPr>
          <p:cNvPr id="2097157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118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21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67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67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/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67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586163" cy="45720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altLang="en-US" baseline="0" sz="24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Figure 23.13  </a:t>
            </a:r>
            <a:r>
              <a:rPr altLang="en-US" baseline="0" sz="2000" i="1" lang="en-US">
                <a:latin typeface="Times New Roman" panose="02020603050405020304" pitchFamily="18" charset="0"/>
              </a:rPr>
              <a:t>Stream delivery</a:t>
            </a:r>
          </a:p>
        </p:txBody>
      </p:sp>
      <p:sp>
        <p:nvSpPr>
          <p:cNvPr id="104867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pic>
        <p:nvPicPr>
          <p:cNvPr id="2097158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33400" y="1828800"/>
            <a:ext cx="7843838" cy="2916238"/>
          </a:xfrm>
          <a:prstGeom prst="rect"/>
          <a:noFill/>
          <a:ln>
            <a:noFill/>
          </a:ln>
        </p:spPr>
      </p:pic>
      <p:pic>
        <p:nvPicPr>
          <p:cNvPr id="2097159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2368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22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68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68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/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68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110163" cy="45720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altLang="en-US" baseline="0" sz="24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Figure 23.14  </a:t>
            </a:r>
            <a:r>
              <a:rPr altLang="en-US" baseline="0" sz="2000" i="1" lang="en-US">
                <a:latin typeface="Times New Roman" panose="02020603050405020304" pitchFamily="18" charset="0"/>
              </a:rPr>
              <a:t>Sending and receiving buffers</a:t>
            </a:r>
          </a:p>
        </p:txBody>
      </p:sp>
      <p:sp>
        <p:nvSpPr>
          <p:cNvPr id="104868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pic>
        <p:nvPicPr>
          <p:cNvPr id="2097160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6113" y="1127125"/>
            <a:ext cx="7888287" cy="4587875"/>
          </a:xfrm>
          <a:prstGeom prst="rect"/>
          <a:noFill/>
          <a:ln>
            <a:noFill/>
          </a:ln>
        </p:spPr>
      </p:pic>
      <p:pic>
        <p:nvPicPr>
          <p:cNvPr id="2097161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1155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23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69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69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/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69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462338" cy="45720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altLang="en-US" baseline="0" sz="24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Figure 23.15  </a:t>
            </a:r>
            <a:r>
              <a:rPr altLang="en-US" baseline="0" sz="2000" i="1" lang="en-US">
                <a:latin typeface="Times New Roman" panose="02020603050405020304" pitchFamily="18" charset="0"/>
              </a:rPr>
              <a:t>TCP segments</a:t>
            </a:r>
          </a:p>
        </p:txBody>
      </p:sp>
      <p:sp>
        <p:nvSpPr>
          <p:cNvPr id="104869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pic>
        <p:nvPicPr>
          <p:cNvPr id="2097162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34963" y="1279525"/>
            <a:ext cx="8428037" cy="4587875"/>
          </a:xfrm>
          <a:prstGeom prst="rect"/>
          <a:noFill/>
          <a:ln>
            <a:noFill/>
          </a:ln>
        </p:spPr>
      </p:pic>
      <p:pic>
        <p:nvPicPr>
          <p:cNvPr id="2097163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12169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24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70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/>
          <a:solidFill>
            <a:schemeClr val="accent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0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/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0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0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/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0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/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0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/>
          <a:solidFill>
            <a:schemeClr val="bg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0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/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07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/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708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/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709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/>
          <a:solidFill>
            <a:srgbClr val="99FF33"/>
          </a:solidFill>
          <a:ln>
            <a:noFill/>
          </a:ln>
        </p:spPr>
        <p:txBody>
          <a:bodyPr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altLang="en-US" baseline="0" lang="en-US"/>
              <a:t>The bytes of data being transferred in each connection are numbered by TCP.</a:t>
            </a:r>
          </a:p>
          <a:p>
            <a:pPr algn="ctr"/>
            <a:r>
              <a:rPr altLang="en-US" baseline="0" lang="en-US"/>
              <a:t>The numbering starts with a randomly generated number.</a:t>
            </a:r>
          </a:p>
        </p:txBody>
      </p:sp>
      <p:grpSp>
        <p:nvGrpSpPr>
          <p:cNvPr id="102" name="Group 12"/>
          <p:cNvGrpSpPr/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097164" name="Picture 13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1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/>
            <a:noFill/>
            <a:ln>
              <a:noFill/>
            </a:ln>
          </p:spPr>
        </p:pic>
        <p:sp>
          <p:nvSpPr>
            <p:cNvPr id="104871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indent="-285750" marL="74295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indent="-228600" marL="11430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indent="-228600" marL="16002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indent="-228600" marL="20574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altLang="en-US" baseline="0" sz="2800" i="1" lang="en-US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097165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932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25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71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/>
          <a:solidFill>
            <a:schemeClr val="accent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1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/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1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1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/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1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/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2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/>
          <a:solidFill>
            <a:schemeClr val="bg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2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/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22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/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altLang="en-US" baseline="0" sz="2800" i="1" lang="en-US">
                <a:latin typeface="Times New Roman" panose="02020603050405020304" pitchFamily="18" charset="0"/>
              </a:rPr>
              <a:t>The following shows the sequence number for each segment:</a:t>
            </a:r>
          </a:p>
        </p:txBody>
      </p:sp>
      <p:sp>
        <p:nvSpPr>
          <p:cNvPr id="1048723" name="Text Box 10"/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altLang="en-US" baseline="0" i="1" lang="en-US">
                <a:solidFill>
                  <a:schemeClr val="hlink"/>
                </a:solidFill>
                <a:latin typeface="Times New Roman" panose="02020603050405020304" pitchFamily="18" charset="0"/>
              </a:rPr>
              <a:t>Example 23.3</a:t>
            </a:r>
          </a:p>
        </p:txBody>
      </p:sp>
      <p:pic>
        <p:nvPicPr>
          <p:cNvPr id="2097166" name="Picture 1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49238" y="2724150"/>
            <a:ext cx="8666162" cy="1771650"/>
          </a:xfrm>
          <a:prstGeom prst="rect"/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2097167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16744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26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72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/>
          <a:solidFill>
            <a:schemeClr val="accent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2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/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3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3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/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3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/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3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/>
          <a:solidFill>
            <a:schemeClr val="bg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3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/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35" name="Line 9"/>
          <p:cNvSpPr>
            <a:spLocks noChangeShapeType="1"/>
          </p:cNvSpPr>
          <p:nvPr/>
        </p:nvSpPr>
        <p:spPr bwMode="auto">
          <a:xfrm>
            <a:off x="457200" y="2362200"/>
            <a:ext cx="8153400" cy="0"/>
          </a:xfrm>
          <a:prstGeom prst="line"/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736" name="Line 10"/>
          <p:cNvSpPr>
            <a:spLocks noChangeShapeType="1"/>
          </p:cNvSpPr>
          <p:nvPr/>
        </p:nvSpPr>
        <p:spPr bwMode="auto">
          <a:xfrm>
            <a:off x="458788" y="4572000"/>
            <a:ext cx="8153400" cy="0"/>
          </a:xfrm>
          <a:prstGeom prst="line"/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737" name="Rectangle 11"/>
          <p:cNvSpPr>
            <a:spLocks noChangeArrowheads="1"/>
          </p:cNvSpPr>
          <p:nvPr/>
        </p:nvSpPr>
        <p:spPr bwMode="auto">
          <a:xfrm>
            <a:off x="495300" y="2454275"/>
            <a:ext cx="8077200" cy="2041525"/>
          </a:xfrm>
          <a:prstGeom prst="rect"/>
          <a:solidFill>
            <a:srgbClr val="99FF33"/>
          </a:solidFill>
          <a:ln>
            <a:noFill/>
          </a:ln>
        </p:spPr>
        <p:txBody>
          <a:bodyPr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altLang="en-US" baseline="0" lang="en-US"/>
              <a:t>The value in the sequence number field of a segment defines the</a:t>
            </a:r>
          </a:p>
          <a:p>
            <a:pPr algn="ctr"/>
            <a:r>
              <a:rPr altLang="en-US" baseline="0" lang="en-US"/>
              <a:t>number of the first data byte </a:t>
            </a:r>
            <a:br>
              <a:rPr altLang="en-US" baseline="0" lang="en-US"/>
            </a:br>
            <a:r>
              <a:rPr altLang="en-US" baseline="0" lang="en-US"/>
              <a:t>contained in that segment.</a:t>
            </a:r>
          </a:p>
        </p:txBody>
      </p:sp>
      <p:grpSp>
        <p:nvGrpSpPr>
          <p:cNvPr id="109" name="Group 12"/>
          <p:cNvGrpSpPr/>
          <p:nvPr/>
        </p:nvGrpSpPr>
        <p:grpSpPr bwMode="auto">
          <a:xfrm>
            <a:off x="457200" y="1676400"/>
            <a:ext cx="1143000" cy="566738"/>
            <a:chOff x="1200" y="1248"/>
            <a:chExt cx="720" cy="357"/>
          </a:xfrm>
        </p:grpSpPr>
        <p:pic>
          <p:nvPicPr>
            <p:cNvPr id="2097168" name="Picture 13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1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/>
            <a:noFill/>
            <a:ln>
              <a:noFill/>
            </a:ln>
          </p:spPr>
        </p:pic>
        <p:sp>
          <p:nvSpPr>
            <p:cNvPr id="104873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indent="-285750" marL="74295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indent="-228600" marL="11430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indent="-228600" marL="16002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indent="-228600" marL="20574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altLang="en-US" baseline="0" sz="2800" i="1" lang="en-US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097169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32554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27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74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/>
          <a:solidFill>
            <a:schemeClr val="accent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4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/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4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4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/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4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/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4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/>
          <a:solidFill>
            <a:schemeClr val="bg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4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/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50" name="Line 9"/>
          <p:cNvSpPr>
            <a:spLocks noChangeShapeType="1"/>
          </p:cNvSpPr>
          <p:nvPr/>
        </p:nvSpPr>
        <p:spPr bwMode="auto">
          <a:xfrm>
            <a:off x="457200" y="1905000"/>
            <a:ext cx="8153400" cy="0"/>
          </a:xfrm>
          <a:prstGeom prst="line"/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751" name="Line 10"/>
          <p:cNvSpPr>
            <a:spLocks noChangeShapeType="1"/>
          </p:cNvSpPr>
          <p:nvPr/>
        </p:nvSpPr>
        <p:spPr bwMode="auto">
          <a:xfrm>
            <a:off x="458788" y="5105400"/>
            <a:ext cx="8153400" cy="0"/>
          </a:xfrm>
          <a:prstGeom prst="line"/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752" name="Rectangle 11"/>
          <p:cNvSpPr>
            <a:spLocks noChangeArrowheads="1"/>
          </p:cNvSpPr>
          <p:nvPr/>
        </p:nvSpPr>
        <p:spPr bwMode="auto">
          <a:xfrm>
            <a:off x="495300" y="1997075"/>
            <a:ext cx="8077200" cy="3016250"/>
          </a:xfrm>
          <a:prstGeom prst="rect"/>
          <a:solidFill>
            <a:srgbClr val="99FF33"/>
          </a:solidFill>
          <a:ln>
            <a:noFill/>
          </a:ln>
        </p:spPr>
        <p:txBody>
          <a:bodyPr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altLang="en-US" baseline="0" lang="en-US"/>
              <a:t>The value of the acknowledgment field in a segment defines</a:t>
            </a:r>
          </a:p>
          <a:p>
            <a:pPr algn="ctr"/>
            <a:r>
              <a:rPr altLang="en-US" baseline="0" lang="en-US"/>
              <a:t>the number of the next byte a party expects to receive.</a:t>
            </a:r>
          </a:p>
          <a:p>
            <a:pPr algn="ctr"/>
            <a:r>
              <a:rPr altLang="en-US" baseline="0" lang="en-US"/>
              <a:t>The acknowledgment number is cumulative.</a:t>
            </a:r>
          </a:p>
        </p:txBody>
      </p:sp>
      <p:grpSp>
        <p:nvGrpSpPr>
          <p:cNvPr id="113" name="Group 12"/>
          <p:cNvGrpSpPr/>
          <p:nvPr/>
        </p:nvGrpSpPr>
        <p:grpSpPr bwMode="auto">
          <a:xfrm>
            <a:off x="457200" y="1219200"/>
            <a:ext cx="1143000" cy="566738"/>
            <a:chOff x="1200" y="1248"/>
            <a:chExt cx="720" cy="357"/>
          </a:xfrm>
        </p:grpSpPr>
        <p:pic>
          <p:nvPicPr>
            <p:cNvPr id="2097170" name="Picture 13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1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/>
            <a:noFill/>
            <a:ln>
              <a:noFill/>
            </a:ln>
          </p:spPr>
        </p:pic>
        <p:sp>
          <p:nvSpPr>
            <p:cNvPr id="1048753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indent="-285750" marL="74295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indent="-228600" marL="11430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indent="-228600" marL="16002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indent="-228600" marL="20574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altLang="en-US" baseline="0" sz="2800" i="1" lang="en-US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097171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23613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28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75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75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/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76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130675" cy="45720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altLang="en-US" baseline="0" sz="24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Figure 23.16  </a:t>
            </a:r>
            <a:r>
              <a:rPr altLang="en-US" baseline="0" sz="2000" i="1" lang="en-US">
                <a:latin typeface="Times New Roman" panose="02020603050405020304" pitchFamily="18" charset="0"/>
              </a:rPr>
              <a:t>TCP segment format</a:t>
            </a:r>
          </a:p>
        </p:txBody>
      </p:sp>
      <p:sp>
        <p:nvSpPr>
          <p:cNvPr id="10487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pic>
        <p:nvPicPr>
          <p:cNvPr id="2097172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28600" y="1143000"/>
            <a:ext cx="8775700" cy="4956175"/>
          </a:xfrm>
          <a:prstGeom prst="rect"/>
          <a:noFill/>
          <a:ln>
            <a:noFill/>
          </a:ln>
        </p:spPr>
      </p:pic>
      <p:pic>
        <p:nvPicPr>
          <p:cNvPr id="2097173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467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object 2"/>
          <p:cNvSpPr txBox="1">
            <a:spLocks noGrp="1"/>
          </p:cNvSpPr>
          <p:nvPr>
            <p:ph type="title"/>
          </p:nvPr>
        </p:nvSpPr>
        <p:spPr>
          <a:xfrm>
            <a:off x="846836" y="888872"/>
            <a:ext cx="5782564" cy="6965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85"/>
              <a:t>TCP</a:t>
            </a:r>
            <a:r>
              <a:rPr dirty="0" lang="en-US" spc="-985"/>
              <a:t>  </a:t>
            </a:r>
            <a:r>
              <a:rPr dirty="0" spc="-985"/>
              <a:t> </a:t>
            </a:r>
            <a:r>
              <a:rPr dirty="0" lang="en-US" spc="-985"/>
              <a:t>    </a:t>
            </a:r>
            <a:r>
              <a:rPr dirty="0" spc="-955"/>
              <a:t>SEGMENT</a:t>
            </a:r>
            <a:r>
              <a:rPr dirty="0" spc="-944"/>
              <a:t> </a:t>
            </a:r>
            <a:r>
              <a:rPr dirty="0" lang="en-US" spc="-944"/>
              <a:t>      </a:t>
            </a:r>
            <a:r>
              <a:rPr dirty="0" spc="-950"/>
              <a:t>FORMAT</a:t>
            </a:r>
          </a:p>
        </p:txBody>
      </p:sp>
      <p:sp>
        <p:nvSpPr>
          <p:cNvPr id="1048766" name="object 3"/>
          <p:cNvSpPr txBox="1"/>
          <p:nvPr/>
        </p:nvSpPr>
        <p:spPr>
          <a:xfrm>
            <a:off x="914400" y="1880088"/>
            <a:ext cx="7467600" cy="2090957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82550">
              <a:lnSpc>
                <a:spcPct val="100000"/>
              </a:lnSpc>
              <a:spcBef>
                <a:spcPts val="105"/>
              </a:spcBef>
            </a:pPr>
            <a:r>
              <a:rPr dirty="0" sz="2000" spc="-155">
                <a:solidFill>
                  <a:srgbClr val="FF0000"/>
                </a:solidFill>
                <a:latin typeface="Arial"/>
                <a:cs typeface="Arial"/>
              </a:rPr>
              <a:t>Reserved. </a:t>
            </a:r>
            <a:r>
              <a:rPr dirty="0" sz="2000" spc="-229">
                <a:latin typeface="Arial"/>
                <a:cs typeface="Arial"/>
              </a:rPr>
              <a:t>This </a:t>
            </a:r>
            <a:r>
              <a:rPr dirty="0" sz="2000" spc="-175">
                <a:latin typeface="Arial"/>
                <a:cs typeface="Arial"/>
              </a:rPr>
              <a:t>is </a:t>
            </a:r>
            <a:r>
              <a:rPr dirty="0" sz="2000" spc="-1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6-bit </a:t>
            </a:r>
            <a:r>
              <a:rPr dirty="0" sz="2000">
                <a:latin typeface="Arial"/>
                <a:cs typeface="Arial"/>
              </a:rPr>
              <a:t>field </a:t>
            </a:r>
            <a:r>
              <a:rPr dirty="0" sz="2000" spc="-100">
                <a:latin typeface="Arial"/>
                <a:cs typeface="Arial"/>
              </a:rPr>
              <a:t>reserved </a:t>
            </a:r>
            <a:r>
              <a:rPr dirty="0" sz="2000" spc="-15">
                <a:latin typeface="Arial"/>
                <a:cs typeface="Arial"/>
              </a:rPr>
              <a:t>for </a:t>
            </a:r>
            <a:r>
              <a:rPr dirty="0" sz="2000" spc="-80">
                <a:latin typeface="Arial"/>
                <a:cs typeface="Arial"/>
              </a:rPr>
              <a:t>future</a:t>
            </a:r>
            <a:r>
              <a:rPr dirty="0" sz="2000" spc="-305">
                <a:latin typeface="Arial"/>
                <a:cs typeface="Arial"/>
              </a:rPr>
              <a:t> </a:t>
            </a:r>
            <a:r>
              <a:rPr dirty="0" sz="2000" spc="-204">
                <a:latin typeface="Arial"/>
                <a:cs typeface="Arial"/>
              </a:rPr>
              <a:t>use.</a:t>
            </a:r>
            <a:endParaRPr dirty="0"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 sz="21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</a:pPr>
            <a:r>
              <a:rPr dirty="0" sz="2000" spc="-110">
                <a:solidFill>
                  <a:srgbClr val="FF0000"/>
                </a:solidFill>
                <a:latin typeface="Arial"/>
                <a:cs typeface="Arial"/>
              </a:rPr>
              <a:t>Control: </a:t>
            </a:r>
            <a:r>
              <a:rPr dirty="0" sz="2000" spc="-229">
                <a:latin typeface="Arial"/>
                <a:cs typeface="Arial"/>
              </a:rPr>
              <a:t>This </a:t>
            </a:r>
            <a:r>
              <a:rPr dirty="0" sz="2000" spc="-5">
                <a:latin typeface="Arial"/>
                <a:cs typeface="Arial"/>
              </a:rPr>
              <a:t>field </a:t>
            </a:r>
            <a:r>
              <a:rPr dirty="0" sz="2000" spc="-100">
                <a:latin typeface="Arial"/>
                <a:cs typeface="Arial"/>
              </a:rPr>
              <a:t>defines </a:t>
            </a:r>
            <a:r>
              <a:rPr dirty="0" sz="2000" spc="-10">
                <a:latin typeface="Arial"/>
                <a:cs typeface="Arial"/>
              </a:rPr>
              <a:t>6 </a:t>
            </a:r>
            <a:r>
              <a:rPr dirty="0" sz="2000" spc="-35">
                <a:latin typeface="Arial"/>
                <a:cs typeface="Arial"/>
              </a:rPr>
              <a:t>different </a:t>
            </a:r>
            <a:r>
              <a:rPr dirty="0" sz="2000" spc="-110">
                <a:latin typeface="Arial"/>
                <a:cs typeface="Arial"/>
              </a:rPr>
              <a:t>control </a:t>
            </a:r>
            <a:r>
              <a:rPr dirty="0" sz="2000" spc="-90">
                <a:latin typeface="Arial"/>
                <a:cs typeface="Arial"/>
              </a:rPr>
              <a:t>bits </a:t>
            </a:r>
            <a:r>
              <a:rPr dirty="0" sz="2000" spc="-55">
                <a:latin typeface="Arial"/>
                <a:cs typeface="Arial"/>
              </a:rPr>
              <a:t>or </a:t>
            </a:r>
            <a:r>
              <a:rPr dirty="0" sz="2000" spc="-65">
                <a:latin typeface="Arial"/>
                <a:cs typeface="Arial"/>
              </a:rPr>
              <a:t>flags. </a:t>
            </a:r>
            <a:r>
              <a:rPr dirty="0" sz="2000" spc="-120">
                <a:latin typeface="Arial"/>
                <a:cs typeface="Arial"/>
              </a:rPr>
              <a:t>One </a:t>
            </a:r>
            <a:r>
              <a:rPr dirty="0" sz="2000" spc="-55">
                <a:latin typeface="Arial"/>
                <a:cs typeface="Arial"/>
              </a:rPr>
              <a:t>or</a:t>
            </a:r>
            <a:r>
              <a:rPr dirty="0" sz="2000" lang="en-US" spc="-55">
                <a:latin typeface="Arial"/>
                <a:cs typeface="Arial"/>
              </a:rPr>
              <a:t> </a:t>
            </a:r>
            <a:r>
              <a:rPr dirty="0" sz="2000" spc="-140">
                <a:latin typeface="Arial"/>
                <a:cs typeface="Arial"/>
              </a:rPr>
              <a:t>more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165">
                <a:latin typeface="Arial"/>
                <a:cs typeface="Arial"/>
              </a:rPr>
              <a:t>these </a:t>
            </a:r>
            <a:r>
              <a:rPr dirty="0" sz="2000" spc="-90">
                <a:latin typeface="Arial"/>
                <a:cs typeface="Arial"/>
              </a:rPr>
              <a:t>bits </a:t>
            </a:r>
            <a:r>
              <a:rPr dirty="0" sz="2000" spc="-160">
                <a:latin typeface="Arial"/>
                <a:cs typeface="Arial"/>
              </a:rPr>
              <a:t>can </a:t>
            </a:r>
            <a:r>
              <a:rPr dirty="0" sz="2000" spc="-60">
                <a:latin typeface="Arial"/>
                <a:cs typeface="Arial"/>
              </a:rPr>
              <a:t>be </a:t>
            </a:r>
            <a:r>
              <a:rPr dirty="0" sz="2000" spc="-155">
                <a:latin typeface="Arial"/>
                <a:cs typeface="Arial"/>
              </a:rPr>
              <a:t>set </a:t>
            </a:r>
            <a:r>
              <a:rPr dirty="0" sz="2000" spc="-10">
                <a:latin typeface="Arial"/>
                <a:cs typeface="Arial"/>
              </a:rPr>
              <a:t>at a </a:t>
            </a:r>
            <a:r>
              <a:rPr dirty="0" sz="2000" spc="-125">
                <a:latin typeface="Arial"/>
                <a:cs typeface="Arial"/>
              </a:rPr>
              <a:t>time. </a:t>
            </a:r>
            <a:r>
              <a:rPr dirty="0" sz="2000" spc="-229">
                <a:latin typeface="Arial"/>
                <a:cs typeface="Arial"/>
              </a:rPr>
              <a:t>These </a:t>
            </a:r>
            <a:r>
              <a:rPr dirty="0" sz="2000" spc="-90">
                <a:latin typeface="Arial"/>
                <a:cs typeface="Arial"/>
              </a:rPr>
              <a:t>bits </a:t>
            </a:r>
            <a:r>
              <a:rPr dirty="0" sz="2000" spc="-80">
                <a:latin typeface="Arial"/>
                <a:cs typeface="Arial"/>
              </a:rPr>
              <a:t>enable </a:t>
            </a:r>
            <a:r>
              <a:rPr dirty="0" sz="2000" spc="-45">
                <a:latin typeface="Arial"/>
                <a:cs typeface="Arial"/>
              </a:rPr>
              <a:t>flow </a:t>
            </a:r>
            <a:r>
              <a:rPr dirty="0" sz="2000" spc="-110">
                <a:latin typeface="Arial"/>
                <a:cs typeface="Arial"/>
              </a:rPr>
              <a:t>control,  </a:t>
            </a:r>
            <a:r>
              <a:rPr dirty="0" sz="2000" spc="-155">
                <a:latin typeface="Arial"/>
                <a:cs typeface="Arial"/>
              </a:rPr>
              <a:t>connection </a:t>
            </a:r>
            <a:r>
              <a:rPr dirty="0" sz="2000" spc="-140">
                <a:latin typeface="Arial"/>
                <a:cs typeface="Arial"/>
              </a:rPr>
              <a:t>establishment </a:t>
            </a:r>
            <a:r>
              <a:rPr dirty="0" sz="2000" spc="-85">
                <a:latin typeface="Arial"/>
                <a:cs typeface="Arial"/>
              </a:rPr>
              <a:t>and </a:t>
            </a:r>
            <a:r>
              <a:rPr dirty="0" sz="2000" spc="-100">
                <a:latin typeface="Arial"/>
                <a:cs typeface="Arial"/>
              </a:rPr>
              <a:t>termination, </a:t>
            </a:r>
            <a:r>
              <a:rPr dirty="0" sz="2000" spc="-155">
                <a:latin typeface="Arial"/>
                <a:cs typeface="Arial"/>
              </a:rPr>
              <a:t>connection </a:t>
            </a:r>
            <a:r>
              <a:rPr dirty="0" sz="2000" spc="-65">
                <a:latin typeface="Arial"/>
                <a:cs typeface="Arial"/>
              </a:rPr>
              <a:t>abortion, </a:t>
            </a:r>
            <a:r>
              <a:rPr dirty="0" sz="2000" spc="-85">
                <a:latin typeface="Arial"/>
                <a:cs typeface="Arial"/>
              </a:rPr>
              <a:t>and </a:t>
            </a:r>
            <a:r>
              <a:rPr dirty="0" sz="2000" spc="-120">
                <a:latin typeface="Arial"/>
                <a:cs typeface="Arial"/>
              </a:rPr>
              <a:t>the  </a:t>
            </a:r>
            <a:r>
              <a:rPr dirty="0" sz="2000" spc="-140">
                <a:latin typeface="Arial"/>
                <a:cs typeface="Arial"/>
              </a:rPr>
              <a:t>mode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15">
                <a:latin typeface="Arial"/>
                <a:cs typeface="Arial"/>
              </a:rPr>
              <a:t>data </a:t>
            </a:r>
            <a:r>
              <a:rPr dirty="0" sz="2000" spc="-80">
                <a:latin typeface="Arial"/>
                <a:cs typeface="Arial"/>
              </a:rPr>
              <a:t>transfer </a:t>
            </a:r>
            <a:r>
              <a:rPr dirty="0" sz="2000" spc="-125">
                <a:latin typeface="Arial"/>
                <a:cs typeface="Arial"/>
              </a:rPr>
              <a:t>in</a:t>
            </a:r>
            <a:r>
              <a:rPr dirty="0" sz="2000" spc="175">
                <a:latin typeface="Arial"/>
                <a:cs typeface="Arial"/>
              </a:rPr>
              <a:t> </a:t>
            </a:r>
            <a:r>
              <a:rPr dirty="0" sz="2000" spc="-325">
                <a:latin typeface="Arial"/>
                <a:cs typeface="Arial"/>
              </a:rPr>
              <a:t>TCP</a:t>
            </a:r>
            <a:endParaRPr dirty="0" sz="2000">
              <a:latin typeface="Arial"/>
              <a:cs typeface="Arial"/>
            </a:endParaRPr>
          </a:p>
        </p:txBody>
      </p:sp>
      <p:sp>
        <p:nvSpPr>
          <p:cNvPr id="1048767" name="object 4"/>
          <p:cNvSpPr/>
          <p:nvPr/>
        </p:nvSpPr>
        <p:spPr>
          <a:xfrm>
            <a:off x="827532" y="4293108"/>
            <a:ext cx="7705344" cy="1795272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>
            <a:spLocks noGrp="1"/>
          </p:cNvSpPr>
          <p:nvPr>
            <p:ph type="title"/>
          </p:nvPr>
        </p:nvSpPr>
        <p:spPr>
          <a:xfrm>
            <a:off x="2464054" y="342391"/>
            <a:ext cx="4250055" cy="6965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45F79"/>
                </a:solidFill>
                <a:latin typeface="Times New Roman"/>
                <a:cs typeface="Times New Roman"/>
              </a:rPr>
              <a:t>IN</a:t>
            </a:r>
            <a:r>
              <a:rPr b="0" dirty="0" spc="-5">
                <a:solidFill>
                  <a:srgbClr val="045F79"/>
                </a:solidFill>
                <a:latin typeface="Times New Roman"/>
                <a:cs typeface="Times New Roman"/>
              </a:rPr>
              <a:t>T</a:t>
            </a:r>
            <a:r>
              <a:rPr b="0" dirty="0" spc="5">
                <a:solidFill>
                  <a:srgbClr val="045F79"/>
                </a:solidFill>
                <a:latin typeface="Times New Roman"/>
                <a:cs typeface="Times New Roman"/>
              </a:rPr>
              <a:t>R</a:t>
            </a:r>
            <a:r>
              <a:rPr b="0" dirty="0">
                <a:solidFill>
                  <a:srgbClr val="045F79"/>
                </a:solidFill>
                <a:latin typeface="Times New Roman"/>
                <a:cs typeface="Times New Roman"/>
              </a:rPr>
              <a:t>ODU</a:t>
            </a:r>
            <a:r>
              <a:rPr b="0" dirty="0" spc="-10">
                <a:solidFill>
                  <a:srgbClr val="045F79"/>
                </a:solidFill>
                <a:latin typeface="Times New Roman"/>
                <a:cs typeface="Times New Roman"/>
              </a:rPr>
              <a:t>C</a:t>
            </a:r>
            <a:r>
              <a:rPr b="0" dirty="0">
                <a:solidFill>
                  <a:srgbClr val="045F79"/>
                </a:solidFill>
                <a:latin typeface="Times New Roman"/>
                <a:cs typeface="Times New Roman"/>
              </a:rPr>
              <a:t>TION</a:t>
            </a:r>
          </a:p>
        </p:txBody>
      </p:sp>
      <p:sp>
        <p:nvSpPr>
          <p:cNvPr id="1048598" name="object 3"/>
          <p:cNvSpPr txBox="1"/>
          <p:nvPr/>
        </p:nvSpPr>
        <p:spPr>
          <a:xfrm>
            <a:off x="588670" y="1624330"/>
            <a:ext cx="8345170" cy="455917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137160" marL="149860" marR="315595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000" spc="-5">
                <a:latin typeface="Georgia"/>
                <a:cs typeface="Georgia"/>
              </a:rPr>
              <a:t>The transport layer </a:t>
            </a:r>
            <a:r>
              <a:rPr dirty="0" sz="2000">
                <a:latin typeface="Georgia"/>
                <a:cs typeface="Georgia"/>
              </a:rPr>
              <a:t>is </a:t>
            </a:r>
            <a:r>
              <a:rPr dirty="0" sz="2000" spc="-5">
                <a:latin typeface="Georgia"/>
                <a:cs typeface="Georgia"/>
              </a:rPr>
              <a:t>responsible for </a:t>
            </a:r>
            <a:r>
              <a:rPr dirty="0" sz="2000">
                <a:latin typeface="Georgia"/>
                <a:cs typeface="Georgia"/>
              </a:rPr>
              <a:t>the </a:t>
            </a:r>
            <a:r>
              <a:rPr dirty="0" sz="2000" spc="-5">
                <a:latin typeface="Georgia"/>
                <a:cs typeface="Georgia"/>
              </a:rPr>
              <a:t>delivery of </a:t>
            </a:r>
            <a:r>
              <a:rPr dirty="0" sz="2000">
                <a:latin typeface="Georgia"/>
                <a:cs typeface="Georgia"/>
              </a:rPr>
              <a:t>a </a:t>
            </a:r>
            <a:r>
              <a:rPr dirty="0" sz="2000" spc="-5">
                <a:latin typeface="Georgia"/>
                <a:cs typeface="Georgia"/>
              </a:rPr>
              <a:t>message from  one process </a:t>
            </a:r>
            <a:r>
              <a:rPr dirty="0" sz="2000">
                <a:latin typeface="Georgia"/>
                <a:cs typeface="Georgia"/>
              </a:rPr>
              <a:t>to</a:t>
            </a:r>
            <a:r>
              <a:rPr dirty="0" sz="2000" spc="-90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another</a:t>
            </a:r>
            <a:endParaRPr dirty="0"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 sz="2000">
              <a:latin typeface="Georgia"/>
              <a:cs typeface="Georgia"/>
            </a:endParaRPr>
          </a:p>
          <a:p>
            <a:pPr indent="-137160" marL="149860" marR="414655">
              <a:lnSpc>
                <a:spcPct val="110000"/>
              </a:lnSpc>
            </a:pPr>
            <a:r>
              <a:rPr dirty="0" sz="20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000" spc="-5">
                <a:latin typeface="Georgia"/>
                <a:cs typeface="Georgia"/>
              </a:rPr>
              <a:t>The transport layer header </a:t>
            </a:r>
            <a:r>
              <a:rPr dirty="0" sz="2000">
                <a:latin typeface="Georgia"/>
                <a:cs typeface="Georgia"/>
              </a:rPr>
              <a:t>must include a </a:t>
            </a:r>
            <a:r>
              <a:rPr dirty="0" sz="2000">
                <a:solidFill>
                  <a:srgbClr val="FF0000"/>
                </a:solidFill>
                <a:latin typeface="Georgia"/>
                <a:cs typeface="Georgia"/>
              </a:rPr>
              <a:t>service – </a:t>
            </a:r>
            <a:r>
              <a:rPr dirty="0" sz="2000" spc="-5">
                <a:solidFill>
                  <a:srgbClr val="FF0000"/>
                </a:solidFill>
                <a:latin typeface="Georgia"/>
                <a:cs typeface="Georgia"/>
              </a:rPr>
              <a:t>point </a:t>
            </a:r>
            <a:r>
              <a:rPr dirty="0" sz="2000" spc="-10">
                <a:solidFill>
                  <a:srgbClr val="FF0000"/>
                </a:solidFill>
                <a:latin typeface="Georgia"/>
                <a:cs typeface="Georgia"/>
              </a:rPr>
              <a:t>–address  </a:t>
            </a:r>
            <a:r>
              <a:rPr dirty="0" sz="2000">
                <a:latin typeface="Georgia"/>
                <a:cs typeface="Georgia"/>
              </a:rPr>
              <a:t>in </a:t>
            </a:r>
            <a:r>
              <a:rPr dirty="0" sz="2000" spc="-5">
                <a:latin typeface="Georgia"/>
                <a:cs typeface="Georgia"/>
              </a:rPr>
              <a:t>the </a:t>
            </a:r>
            <a:r>
              <a:rPr dirty="0" sz="2000">
                <a:solidFill>
                  <a:srgbClr val="FF0000"/>
                </a:solidFill>
                <a:latin typeface="Georgia"/>
                <a:cs typeface="Georgia"/>
              </a:rPr>
              <a:t>OSI </a:t>
            </a:r>
            <a:r>
              <a:rPr dirty="0" sz="2000" spc="-5">
                <a:latin typeface="Georgia"/>
                <a:cs typeface="Georgia"/>
              </a:rPr>
              <a:t>model or </a:t>
            </a:r>
            <a:r>
              <a:rPr dirty="0" sz="2000" spc="-5">
                <a:solidFill>
                  <a:srgbClr val="0033CC"/>
                </a:solidFill>
                <a:latin typeface="Georgia"/>
                <a:cs typeface="Georgia"/>
              </a:rPr>
              <a:t>port </a:t>
            </a:r>
            <a:r>
              <a:rPr dirty="0" sz="2000">
                <a:solidFill>
                  <a:srgbClr val="0033CC"/>
                </a:solidFill>
                <a:latin typeface="Georgia"/>
                <a:cs typeface="Georgia"/>
              </a:rPr>
              <a:t>number </a:t>
            </a:r>
            <a:r>
              <a:rPr dirty="0" sz="2000">
                <a:latin typeface="Georgia"/>
                <a:cs typeface="Georgia"/>
              </a:rPr>
              <a:t>in </a:t>
            </a:r>
            <a:r>
              <a:rPr dirty="0" sz="2000" spc="-5">
                <a:latin typeface="Georgia"/>
                <a:cs typeface="Georgia"/>
              </a:rPr>
              <a:t>the </a:t>
            </a:r>
            <a:r>
              <a:rPr dirty="0" sz="2000">
                <a:solidFill>
                  <a:srgbClr val="0033CC"/>
                </a:solidFill>
                <a:latin typeface="Georgia"/>
                <a:cs typeface="Georgia"/>
              </a:rPr>
              <a:t>TCP/IP </a:t>
            </a:r>
            <a:r>
              <a:rPr dirty="0" sz="2000">
                <a:latin typeface="Georgia"/>
                <a:cs typeface="Georgia"/>
              </a:rPr>
              <a:t>(internet</a:t>
            </a:r>
            <a:r>
              <a:rPr dirty="0" sz="2000" spc="-16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model)</a:t>
            </a:r>
            <a:endParaRPr dirty="0"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0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000" spc="-5">
                <a:latin typeface="Georgia"/>
                <a:cs typeface="Georgia"/>
              </a:rPr>
              <a:t>The Internet model has three protocols </a:t>
            </a:r>
            <a:r>
              <a:rPr dirty="0" sz="2000">
                <a:latin typeface="Georgia"/>
                <a:cs typeface="Georgia"/>
              </a:rPr>
              <a:t>at </a:t>
            </a:r>
            <a:r>
              <a:rPr dirty="0" sz="2000" spc="-5">
                <a:latin typeface="Georgia"/>
                <a:cs typeface="Georgia"/>
              </a:rPr>
              <a:t>the transport</a:t>
            </a:r>
            <a:r>
              <a:rPr dirty="0" sz="2000" spc="-15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layer:</a:t>
            </a:r>
            <a:endParaRPr dirty="0" sz="2000">
              <a:latin typeface="Georgia"/>
              <a:cs typeface="Georgia"/>
            </a:endParaRPr>
          </a:p>
          <a:p>
            <a:pPr marL="149860">
              <a:lnSpc>
                <a:spcPct val="100000"/>
              </a:lnSpc>
              <a:spcBef>
                <a:spcPts val="244"/>
              </a:spcBef>
            </a:pPr>
            <a:r>
              <a:rPr dirty="0" sz="2000" spc="-5">
                <a:latin typeface="Georgia"/>
                <a:cs typeface="Georgia"/>
              </a:rPr>
              <a:t>UDP, </a:t>
            </a:r>
            <a:r>
              <a:rPr dirty="0" sz="2000">
                <a:latin typeface="Georgia"/>
                <a:cs typeface="Georgia"/>
              </a:rPr>
              <a:t>TCP, and</a:t>
            </a:r>
            <a:r>
              <a:rPr dirty="0" sz="2000" spc="-6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SCTP.</a:t>
            </a:r>
          </a:p>
          <a:p>
            <a:pPr algn="just" indent="-137160" marL="332740">
              <a:lnSpc>
                <a:spcPct val="100000"/>
              </a:lnSpc>
              <a:spcBef>
                <a:spcPts val="740"/>
              </a:spcBef>
              <a:buClr>
                <a:srgbClr val="1CACE3"/>
              </a:buClr>
              <a:buFont typeface="Arial"/>
              <a:buChar char=""/>
              <a:tabLst>
                <a:tab algn="l" pos="332740"/>
              </a:tabLst>
            </a:pPr>
            <a:r>
              <a:rPr b="1" dirty="0" sz="2000" spc="-5">
                <a:solidFill>
                  <a:srgbClr val="0000FF"/>
                </a:solidFill>
                <a:latin typeface="Georgia"/>
                <a:cs typeface="Georgia"/>
              </a:rPr>
              <a:t>UDP</a:t>
            </a:r>
            <a:r>
              <a:rPr dirty="0" sz="2000" spc="-5">
                <a:latin typeface="Georgia"/>
                <a:cs typeface="Georgia"/>
              </a:rPr>
              <a:t>: Is the </a:t>
            </a:r>
            <a:r>
              <a:rPr dirty="0" sz="2000">
                <a:latin typeface="Georgia"/>
                <a:cs typeface="Georgia"/>
              </a:rPr>
              <a:t>simplest </a:t>
            </a:r>
            <a:r>
              <a:rPr dirty="0" sz="2000" spc="-5">
                <a:latin typeface="Georgia"/>
                <a:cs typeface="Georgia"/>
              </a:rPr>
              <a:t>of the</a:t>
            </a:r>
            <a:r>
              <a:rPr dirty="0" sz="2000" spc="-1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three.</a:t>
            </a:r>
          </a:p>
          <a:p>
            <a:pPr algn="just" indent="-137160" marL="33274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Font typeface="Arial"/>
              <a:buChar char=""/>
              <a:tabLst>
                <a:tab algn="l" pos="332740"/>
              </a:tabLst>
            </a:pPr>
            <a:r>
              <a:rPr b="1" dirty="0" sz="2000" spc="-5">
                <a:solidFill>
                  <a:srgbClr val="0000FF"/>
                </a:solidFill>
                <a:latin typeface="Georgia"/>
                <a:cs typeface="Georgia"/>
              </a:rPr>
              <a:t>TCP</a:t>
            </a:r>
            <a:r>
              <a:rPr dirty="0" sz="2000" spc="-5">
                <a:latin typeface="Georgia"/>
                <a:cs typeface="Georgia"/>
              </a:rPr>
              <a:t>: </a:t>
            </a:r>
            <a:r>
              <a:rPr dirty="0" sz="2000">
                <a:latin typeface="Georgia"/>
                <a:cs typeface="Georgia"/>
              </a:rPr>
              <a:t>A </a:t>
            </a:r>
            <a:r>
              <a:rPr dirty="0" sz="2000" spc="-5">
                <a:latin typeface="Georgia"/>
                <a:cs typeface="Georgia"/>
              </a:rPr>
              <a:t>complex transport layer</a:t>
            </a:r>
            <a:r>
              <a:rPr dirty="0" sz="2000" spc="-105">
                <a:latin typeface="Georgia"/>
                <a:cs typeface="Georgia"/>
              </a:rPr>
              <a:t> </a:t>
            </a:r>
            <a:r>
              <a:rPr dirty="0" sz="2000" spc="-5">
                <a:latin typeface="Georgia"/>
                <a:cs typeface="Georgia"/>
              </a:rPr>
              <a:t>protocol.</a:t>
            </a:r>
            <a:endParaRPr dirty="0" sz="2000">
              <a:latin typeface="Georgia"/>
              <a:cs typeface="Georgia"/>
            </a:endParaRPr>
          </a:p>
          <a:p>
            <a:pPr algn="just" indent="-137160" marL="332740" marR="5080">
              <a:lnSpc>
                <a:spcPct val="110000"/>
              </a:lnSpc>
              <a:spcBef>
                <a:spcPts val="695"/>
              </a:spcBef>
              <a:buClr>
                <a:srgbClr val="1CACE3"/>
              </a:buClr>
              <a:buFont typeface="Arial"/>
              <a:buChar char=""/>
              <a:tabLst>
                <a:tab algn="l" pos="332740"/>
              </a:tabLst>
            </a:pPr>
            <a:r>
              <a:rPr b="1" dirty="0" sz="2000" spc="-5">
                <a:solidFill>
                  <a:srgbClr val="0000FF"/>
                </a:solidFill>
                <a:latin typeface="Georgia"/>
                <a:cs typeface="Georgia"/>
              </a:rPr>
              <a:t>SCTP</a:t>
            </a:r>
            <a:r>
              <a:rPr dirty="0" sz="2000" spc="-5">
                <a:latin typeface="Georgia"/>
                <a:cs typeface="Georgia"/>
              </a:rPr>
              <a:t>: The new transport </a:t>
            </a:r>
            <a:r>
              <a:rPr dirty="0" sz="2000">
                <a:latin typeface="Georgia"/>
                <a:cs typeface="Georgia"/>
              </a:rPr>
              <a:t>layer </a:t>
            </a:r>
            <a:r>
              <a:rPr dirty="0" sz="2000" spc="-5">
                <a:latin typeface="Georgia"/>
                <a:cs typeface="Georgia"/>
              </a:rPr>
              <a:t>protocol that </a:t>
            </a:r>
            <a:r>
              <a:rPr dirty="0" sz="2000">
                <a:latin typeface="Georgia"/>
                <a:cs typeface="Georgia"/>
              </a:rPr>
              <a:t>is </a:t>
            </a:r>
            <a:r>
              <a:rPr b="1" dirty="0" sz="2000" spc="-5">
                <a:latin typeface="Georgia"/>
                <a:cs typeface="Georgia"/>
              </a:rPr>
              <a:t>designed for specific  applications such as </a:t>
            </a:r>
            <a:r>
              <a:rPr b="1" dirty="0" sz="2000">
                <a:latin typeface="Georgia"/>
                <a:cs typeface="Georgia"/>
              </a:rPr>
              <a:t>multimedia</a:t>
            </a:r>
            <a:r>
              <a:rPr dirty="0" sz="2000">
                <a:latin typeface="Georgia"/>
                <a:cs typeface="Georgia"/>
              </a:rPr>
              <a:t>. a new reliable, </a:t>
            </a:r>
            <a:r>
              <a:rPr dirty="0" sz="2000" spc="-5">
                <a:latin typeface="Georgia"/>
                <a:cs typeface="Georgia"/>
              </a:rPr>
              <a:t>message-oriented  transport layer </a:t>
            </a:r>
            <a:r>
              <a:rPr dirty="0" sz="2000">
                <a:latin typeface="Georgia"/>
                <a:cs typeface="Georgia"/>
              </a:rPr>
              <a:t>protocol </a:t>
            </a:r>
            <a:r>
              <a:rPr dirty="0" sz="2000" spc="-5">
                <a:latin typeface="Georgia"/>
                <a:cs typeface="Georgia"/>
              </a:rPr>
              <a:t>that </a:t>
            </a:r>
            <a:r>
              <a:rPr b="1" dirty="0" sz="2000">
                <a:latin typeface="Georgia"/>
                <a:cs typeface="Georgia"/>
              </a:rPr>
              <a:t>combines </a:t>
            </a:r>
            <a:r>
              <a:rPr b="1" dirty="0" sz="2000" spc="-5">
                <a:latin typeface="Georgia"/>
                <a:cs typeface="Georgia"/>
              </a:rPr>
              <a:t>the </a:t>
            </a:r>
            <a:r>
              <a:rPr b="1" dirty="0" sz="2000">
                <a:latin typeface="Georgia"/>
                <a:cs typeface="Georgia"/>
              </a:rPr>
              <a:t>best </a:t>
            </a:r>
            <a:r>
              <a:rPr b="1" dirty="0" sz="2000" spc="-5">
                <a:latin typeface="Georgia"/>
                <a:cs typeface="Georgia"/>
              </a:rPr>
              <a:t>features of UDP </a:t>
            </a:r>
            <a:r>
              <a:rPr b="1" dirty="0" sz="2000">
                <a:latin typeface="Georgia"/>
                <a:cs typeface="Georgia"/>
              </a:rPr>
              <a:t>and  </a:t>
            </a:r>
            <a:r>
              <a:rPr b="1" dirty="0" sz="2000" spc="-5">
                <a:latin typeface="Georgia"/>
                <a:cs typeface="Georgia"/>
              </a:rPr>
              <a:t>TCP</a:t>
            </a:r>
            <a:endParaRPr b="1" dirty="0"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object 2"/>
          <p:cNvSpPr/>
          <p:nvPr/>
        </p:nvSpPr>
        <p:spPr>
          <a:xfrm>
            <a:off x="1229175" y="1227368"/>
            <a:ext cx="5751658" cy="312895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31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77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771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/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77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837488" cy="45720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altLang="en-US" baseline="0" sz="24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Figure 23.18  </a:t>
            </a:r>
            <a:r>
              <a:rPr altLang="en-US" baseline="0" sz="2000" i="1" lang="en-US">
                <a:latin typeface="Times New Roman" panose="02020603050405020304" pitchFamily="18" charset="0"/>
              </a:rPr>
              <a:t>Connection establishment using three-way handshaking</a:t>
            </a:r>
          </a:p>
        </p:txBody>
      </p:sp>
      <p:sp>
        <p:nvSpPr>
          <p:cNvPr id="104877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pic>
        <p:nvPicPr>
          <p:cNvPr id="2097174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00138" y="1143000"/>
            <a:ext cx="6672262" cy="4756150"/>
          </a:xfrm>
          <a:prstGeom prst="rect"/>
          <a:noFill/>
          <a:ln>
            <a:noFill/>
          </a:ln>
        </p:spPr>
      </p:pic>
      <p:pic>
        <p:nvPicPr>
          <p:cNvPr id="2097175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127439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32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77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/>
          <a:solidFill>
            <a:schemeClr val="accent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7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/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8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8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/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8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/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8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/>
          <a:solidFill>
            <a:schemeClr val="bg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8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/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85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/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786" name="Line 10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/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787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/>
          <a:solidFill>
            <a:srgbClr val="99FF33"/>
          </a:solidFill>
          <a:ln>
            <a:noFill/>
          </a:ln>
        </p:spPr>
        <p:txBody>
          <a:bodyPr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altLang="en-US" baseline="0" lang="en-US"/>
              <a:t>A SYN segment cannot carry data, but it consumes one sequence number.</a:t>
            </a:r>
          </a:p>
        </p:txBody>
      </p:sp>
      <p:grpSp>
        <p:nvGrpSpPr>
          <p:cNvPr id="125" name="Group 12"/>
          <p:cNvGrpSpPr/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097176" name="Picture 13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1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/>
            <a:noFill/>
            <a:ln>
              <a:noFill/>
            </a:ln>
          </p:spPr>
        </p:pic>
        <p:sp>
          <p:nvSpPr>
            <p:cNvPr id="104878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indent="-285750" marL="74295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indent="-228600" marL="11430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indent="-228600" marL="16002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indent="-228600" marL="20574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altLang="en-US" baseline="0" sz="2800" i="1" lang="en-US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097177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2268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33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79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/>
          <a:solidFill>
            <a:schemeClr val="accent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9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/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9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9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/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9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/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9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/>
          <a:solidFill>
            <a:schemeClr val="bg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79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/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800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/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01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/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02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/>
          <a:solidFill>
            <a:srgbClr val="99FF33"/>
          </a:solidFill>
          <a:ln>
            <a:noFill/>
          </a:ln>
        </p:spPr>
        <p:txBody>
          <a:bodyPr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altLang="en-US" baseline="0" lang="en-US"/>
              <a:t>A SYN + ACK segment cannot </a:t>
            </a:r>
            <a:br>
              <a:rPr altLang="en-US" baseline="0" lang="en-US"/>
            </a:br>
            <a:r>
              <a:rPr altLang="en-US" baseline="0" lang="en-US"/>
              <a:t>carry data, but does consume one </a:t>
            </a:r>
            <a:br>
              <a:rPr altLang="en-US" baseline="0" lang="en-US"/>
            </a:br>
            <a:r>
              <a:rPr altLang="en-US" baseline="0" lang="en-US"/>
              <a:t>sequence number.</a:t>
            </a:r>
          </a:p>
        </p:txBody>
      </p:sp>
      <p:grpSp>
        <p:nvGrpSpPr>
          <p:cNvPr id="129" name="Group 12"/>
          <p:cNvGrpSpPr/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097178" name="Picture 13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1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/>
            <a:noFill/>
            <a:ln>
              <a:noFill/>
            </a:ln>
          </p:spPr>
        </p:pic>
        <p:sp>
          <p:nvSpPr>
            <p:cNvPr id="1048803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indent="-285750" marL="74295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indent="-228600" marL="11430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indent="-228600" marL="16002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indent="-228600" marL="20574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altLang="en-US" baseline="0" sz="2800" i="1" lang="en-US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097179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1201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34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80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/>
          <a:solidFill>
            <a:schemeClr val="accent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80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/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81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/>
          <a:solidFill>
            <a:schemeClr val="folHlink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81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/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81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/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81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/>
          <a:solidFill>
            <a:schemeClr val="bg2"/>
          </a:soli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81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/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anchor="ctr" wrap="none"/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altLang="en-US" baseline="0" b="0" sz="2400" kumimoji="1" lang="en-US">
              <a:latin typeface="Tahoma" panose="020B0604030504040204" pitchFamily="34" charset="0"/>
            </a:endParaRPr>
          </a:p>
        </p:txBody>
      </p:sp>
      <p:sp>
        <p:nvSpPr>
          <p:cNvPr id="1048815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/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16" name="Line 10"/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/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17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/>
          <a:solidFill>
            <a:srgbClr val="99FF33"/>
          </a:solidFill>
          <a:ln>
            <a:noFill/>
          </a:ln>
        </p:spPr>
        <p:txBody>
          <a:bodyPr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altLang="en-US" baseline="0" lang="en-US"/>
              <a:t>An ACK segment, if carrying no data, consumes no sequence number.</a:t>
            </a:r>
          </a:p>
        </p:txBody>
      </p:sp>
      <p:grpSp>
        <p:nvGrpSpPr>
          <p:cNvPr id="133" name="Group 12"/>
          <p:cNvGrpSpPr/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2097180" name="Picture 13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1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/>
            <a:noFill/>
            <a:ln>
              <a:noFill/>
            </a:ln>
          </p:spPr>
        </p:pic>
        <p:sp>
          <p:nvSpPr>
            <p:cNvPr id="104881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indent="-285750" marL="74295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indent="-228600" marL="11430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indent="-228600" marL="16002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indent="-228600" marL="2057400"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aseline="-18000" b="1"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altLang="en-US" baseline="0" sz="2800" i="1" lang="en-US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097181" name="Audio 1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1044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35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82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2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/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2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362325" cy="45720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altLang="en-US" baseline="0" sz="24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Figure 23.19  </a:t>
            </a:r>
            <a:r>
              <a:rPr altLang="en-US" baseline="0" sz="2000" i="1" lang="en-US">
                <a:latin typeface="Times New Roman" panose="02020603050405020304" pitchFamily="18" charset="0"/>
              </a:rPr>
              <a:t>Data transfer</a:t>
            </a:r>
          </a:p>
        </p:txBody>
      </p:sp>
      <p:sp>
        <p:nvSpPr>
          <p:cNvPr id="104882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pic>
        <p:nvPicPr>
          <p:cNvPr id="2097182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2109788" y="1143000"/>
            <a:ext cx="4214812" cy="4884738"/>
          </a:xfrm>
          <a:prstGeom prst="rect"/>
          <a:noFill/>
          <a:ln>
            <a:noFill/>
          </a:ln>
        </p:spPr>
      </p:pic>
      <p:pic>
        <p:nvPicPr>
          <p:cNvPr id="2097183" name="Audio 2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145755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-76200" y="6400800"/>
            <a:ext cx="19050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defPPr>
              <a:defRPr lang="en-US"/>
            </a:defPPr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aseline="0" b="1" sz="20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baseline="-18000" b="1"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altLang="en-US" lang="en-US"/>
              <a:t>23.</a:t>
            </a:r>
            <a:fld id="{0B98BBC2-6584-47DD-8600-6C02DF4851E0}" type="slidenum">
              <a:rPr altLang="en-US" lang="en-US" smtClean="0"/>
              <a:t>36</a:t>
            </a:fld>
            <a:endParaRPr altLang="en-US" baseline="0" sz="2000" lang="en-US">
              <a:solidFill>
                <a:schemeClr val="bg2"/>
              </a:solidFill>
            </a:endParaRPr>
          </a:p>
        </p:txBody>
      </p:sp>
      <p:sp>
        <p:nvSpPr>
          <p:cNvPr id="104883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3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/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83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626350" cy="45720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85750" marL="74295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indent="-228600" marL="11430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indent="-228600" marL="16002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indent="-228600" marL="2057400"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aseline="-18000" b="1"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altLang="en-US" baseline="0" sz="2400" lang="en-US">
                <a:solidFill>
                  <a:schemeClr val="folHlink"/>
                </a:solidFill>
                <a:latin typeface="Times New Roman" panose="02020603050405020304" pitchFamily="18" charset="0"/>
              </a:rPr>
              <a:t>Figure 23.20  </a:t>
            </a:r>
            <a:r>
              <a:rPr altLang="en-US" baseline="0" sz="2000" i="1" lang="en-US">
                <a:latin typeface="Times New Roman" panose="02020603050405020304" pitchFamily="18" charset="0"/>
              </a:rPr>
              <a:t>Connection termination using three-way handshaking</a:t>
            </a:r>
          </a:p>
        </p:txBody>
      </p:sp>
      <p:sp>
        <p:nvSpPr>
          <p:cNvPr id="1048834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/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pic>
        <p:nvPicPr>
          <p:cNvPr id="2097184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8050" y="1157288"/>
            <a:ext cx="6864350" cy="4862512"/>
          </a:xfrm>
          <a:prstGeom prst="rect"/>
          <a:noFill/>
          <a:ln>
            <a:noFill/>
          </a:ln>
        </p:spPr>
      </p:pic>
      <p:pic>
        <p:nvPicPr>
          <p:cNvPr id="2097185" name="Audio 2">
            <a:hlinkClick r:id="" action="ppaction://media"/>
          </p:cNvPr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6096000"/>
            <a:ext cx="609600" cy="6096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Tm="71769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object 2"/>
          <p:cNvSpPr txBox="1"/>
          <p:nvPr/>
        </p:nvSpPr>
        <p:spPr>
          <a:xfrm>
            <a:off x="736193" y="2063623"/>
            <a:ext cx="7931784" cy="3161665"/>
          </a:xfrm>
          <a:prstGeom prst="rect"/>
        </p:spPr>
        <p:txBody>
          <a:bodyPr bIns="0" lIns="0" rIns="0" rtlCol="0" tIns="55244" vert="horz" wrap="square">
            <a:spAutoFit/>
          </a:bodyPr>
          <a:p>
            <a:pPr marL="12700" marR="74930">
              <a:lnSpc>
                <a:spcPts val="2700"/>
              </a:lnSpc>
              <a:spcBef>
                <a:spcPts val="434"/>
              </a:spcBef>
            </a:pPr>
            <a:r>
              <a:rPr dirty="0" sz="2500" spc="-150">
                <a:latin typeface="Arial"/>
                <a:cs typeface="Arial"/>
              </a:rPr>
              <a:t>Byte </a:t>
            </a:r>
            <a:r>
              <a:rPr dirty="0" sz="2500" spc="-165">
                <a:latin typeface="Arial"/>
                <a:cs typeface="Arial"/>
              </a:rPr>
              <a:t>numbering </a:t>
            </a:r>
            <a:r>
              <a:rPr dirty="0" sz="2500" spc="-220">
                <a:latin typeface="Arial"/>
                <a:cs typeface="Arial"/>
              </a:rPr>
              <a:t>is used </a:t>
            </a:r>
            <a:r>
              <a:rPr dirty="0" sz="2500" spc="-20">
                <a:latin typeface="Arial"/>
                <a:cs typeface="Arial"/>
              </a:rPr>
              <a:t>for </a:t>
            </a:r>
            <a:r>
              <a:rPr b="1" dirty="0" sz="2500" spc="-90">
                <a:latin typeface="Trebuchet MS"/>
                <a:cs typeface="Trebuchet MS"/>
              </a:rPr>
              <a:t>flow </a:t>
            </a:r>
            <a:r>
              <a:rPr b="1" dirty="0" sz="2500" spc="-100">
                <a:latin typeface="Trebuchet MS"/>
                <a:cs typeface="Trebuchet MS"/>
              </a:rPr>
              <a:t>and </a:t>
            </a:r>
            <a:r>
              <a:rPr b="1" dirty="0" sz="2500" spc="-229">
                <a:latin typeface="Trebuchet MS"/>
                <a:cs typeface="Trebuchet MS"/>
              </a:rPr>
              <a:t>error </a:t>
            </a:r>
            <a:r>
              <a:rPr b="1" dirty="0" sz="2500" spc="-190">
                <a:latin typeface="Trebuchet MS"/>
                <a:cs typeface="Trebuchet MS"/>
              </a:rPr>
              <a:t>control</a:t>
            </a:r>
            <a:r>
              <a:rPr dirty="0" sz="2500" spc="-190">
                <a:latin typeface="Arial"/>
                <a:cs typeface="Arial"/>
              </a:rPr>
              <a:t>. </a:t>
            </a:r>
            <a:r>
              <a:rPr dirty="0" sz="2500" spc="-204">
                <a:latin typeface="Arial"/>
                <a:cs typeface="Arial"/>
              </a:rPr>
              <a:t>For  </a:t>
            </a:r>
            <a:r>
              <a:rPr dirty="0" sz="2500" spc="-125">
                <a:latin typeface="Arial"/>
                <a:cs typeface="Arial"/>
              </a:rPr>
              <a:t>example: </a:t>
            </a:r>
            <a:r>
              <a:rPr dirty="0" sz="2500" spc="60">
                <a:latin typeface="Arial"/>
                <a:cs typeface="Arial"/>
              </a:rPr>
              <a:t>if </a:t>
            </a:r>
            <a:r>
              <a:rPr dirty="0" sz="2500" spc="-155">
                <a:latin typeface="Arial"/>
                <a:cs typeface="Arial"/>
              </a:rPr>
              <a:t>the random </a:t>
            </a:r>
            <a:r>
              <a:rPr dirty="0" sz="2500" spc="-195">
                <a:latin typeface="Arial"/>
                <a:cs typeface="Arial"/>
              </a:rPr>
              <a:t>number </a:t>
            </a:r>
            <a:r>
              <a:rPr dirty="0" sz="2500" spc="-175">
                <a:latin typeface="Arial"/>
                <a:cs typeface="Arial"/>
              </a:rPr>
              <a:t>happens </a:t>
            </a:r>
            <a:r>
              <a:rPr dirty="0" sz="2500" spc="-85">
                <a:latin typeface="Arial"/>
                <a:cs typeface="Arial"/>
              </a:rPr>
              <a:t>to </a:t>
            </a:r>
            <a:r>
              <a:rPr dirty="0" sz="2500" spc="-80">
                <a:latin typeface="Arial"/>
                <a:cs typeface="Arial"/>
              </a:rPr>
              <a:t>be </a:t>
            </a:r>
            <a:r>
              <a:rPr dirty="0" sz="2500" spc="-15">
                <a:latin typeface="Arial"/>
                <a:cs typeface="Arial"/>
              </a:rPr>
              <a:t>1057 </a:t>
            </a:r>
            <a:r>
              <a:rPr dirty="0" sz="2500" spc="-110">
                <a:latin typeface="Arial"/>
                <a:cs typeface="Arial"/>
              </a:rPr>
              <a:t>and </a:t>
            </a:r>
            <a:r>
              <a:rPr dirty="0" sz="2500" spc="-155">
                <a:latin typeface="Arial"/>
                <a:cs typeface="Arial"/>
              </a:rPr>
              <a:t>the  </a:t>
            </a:r>
            <a:r>
              <a:rPr dirty="0" sz="2500" spc="-45">
                <a:latin typeface="Arial"/>
                <a:cs typeface="Arial"/>
              </a:rPr>
              <a:t>total </a:t>
            </a:r>
            <a:r>
              <a:rPr dirty="0" sz="2500" spc="-15">
                <a:latin typeface="Arial"/>
                <a:cs typeface="Arial"/>
              </a:rPr>
              <a:t>data </a:t>
            </a:r>
            <a:r>
              <a:rPr dirty="0" sz="2500" spc="-85">
                <a:latin typeface="Arial"/>
                <a:cs typeface="Arial"/>
              </a:rPr>
              <a:t>to </a:t>
            </a:r>
            <a:r>
              <a:rPr dirty="0" sz="2500" spc="-80">
                <a:latin typeface="Arial"/>
                <a:cs typeface="Arial"/>
              </a:rPr>
              <a:t>be </a:t>
            </a:r>
            <a:r>
              <a:rPr dirty="0" sz="2500" spc="-220">
                <a:latin typeface="Arial"/>
                <a:cs typeface="Arial"/>
              </a:rPr>
              <a:t>sent </a:t>
            </a:r>
            <a:r>
              <a:rPr dirty="0" sz="2500" spc="-55">
                <a:latin typeface="Arial"/>
                <a:cs typeface="Arial"/>
              </a:rPr>
              <a:t>are </a:t>
            </a:r>
            <a:r>
              <a:rPr dirty="0" sz="2500" spc="-15">
                <a:latin typeface="Arial"/>
                <a:cs typeface="Arial"/>
              </a:rPr>
              <a:t>6000 </a:t>
            </a:r>
            <a:r>
              <a:rPr dirty="0" sz="2500" spc="-155">
                <a:latin typeface="Arial"/>
                <a:cs typeface="Arial"/>
              </a:rPr>
              <a:t>bytes, the </a:t>
            </a:r>
            <a:r>
              <a:rPr dirty="0" sz="2500" spc="-145">
                <a:latin typeface="Arial"/>
                <a:cs typeface="Arial"/>
              </a:rPr>
              <a:t>bytes </a:t>
            </a:r>
            <a:r>
              <a:rPr dirty="0" sz="2500" spc="-55">
                <a:latin typeface="Arial"/>
                <a:cs typeface="Arial"/>
              </a:rPr>
              <a:t>are </a:t>
            </a:r>
            <a:r>
              <a:rPr dirty="0" sz="2500" spc="-170">
                <a:latin typeface="Arial"/>
                <a:cs typeface="Arial"/>
              </a:rPr>
              <a:t>numbered  </a:t>
            </a:r>
            <a:r>
              <a:rPr dirty="0" sz="2500" spc="-120">
                <a:latin typeface="Arial"/>
                <a:cs typeface="Arial"/>
              </a:rPr>
              <a:t>from </a:t>
            </a:r>
            <a:r>
              <a:rPr dirty="0" sz="2500" spc="-15">
                <a:latin typeface="Arial"/>
                <a:cs typeface="Arial"/>
              </a:rPr>
              <a:t>1057 </a:t>
            </a:r>
            <a:r>
              <a:rPr dirty="0" sz="2500" spc="-80">
                <a:latin typeface="Arial"/>
                <a:cs typeface="Arial"/>
              </a:rPr>
              <a:t>to</a:t>
            </a:r>
            <a:r>
              <a:rPr dirty="0" sz="2500" spc="100">
                <a:latin typeface="Arial"/>
                <a:cs typeface="Arial"/>
              </a:rPr>
              <a:t> </a:t>
            </a:r>
            <a:r>
              <a:rPr dirty="0" sz="2500" spc="-40">
                <a:latin typeface="Arial"/>
                <a:cs typeface="Arial"/>
              </a:rPr>
              <a:t>7056.</a:t>
            </a:r>
            <a:endParaRPr sz="2500">
              <a:latin typeface="Arial"/>
              <a:cs typeface="Arial"/>
            </a:endParaRPr>
          </a:p>
          <a:p>
            <a:pPr indent="86360" marL="12700" marR="5080">
              <a:lnSpc>
                <a:spcPts val="2700"/>
              </a:lnSpc>
              <a:spcBef>
                <a:spcPts val="1395"/>
              </a:spcBef>
            </a:pPr>
            <a:r>
              <a:rPr dirty="0" sz="2500" spc="-40">
                <a:latin typeface="Arial"/>
                <a:cs typeface="Arial"/>
              </a:rPr>
              <a:t>After </a:t>
            </a:r>
            <a:r>
              <a:rPr dirty="0" sz="2500" spc="-155">
                <a:latin typeface="Arial"/>
                <a:cs typeface="Arial"/>
              </a:rPr>
              <a:t>the </a:t>
            </a:r>
            <a:r>
              <a:rPr dirty="0" sz="2500" spc="-145">
                <a:latin typeface="Arial"/>
                <a:cs typeface="Arial"/>
              </a:rPr>
              <a:t>bytes </a:t>
            </a:r>
            <a:r>
              <a:rPr dirty="0" sz="2500" spc="-165">
                <a:latin typeface="Arial"/>
                <a:cs typeface="Arial"/>
              </a:rPr>
              <a:t>have </a:t>
            </a:r>
            <a:r>
              <a:rPr dirty="0" sz="2500" spc="-150">
                <a:latin typeface="Arial"/>
                <a:cs typeface="Arial"/>
              </a:rPr>
              <a:t>been </a:t>
            </a:r>
            <a:r>
              <a:rPr dirty="0" sz="2500" spc="-165">
                <a:latin typeface="Arial"/>
                <a:cs typeface="Arial"/>
              </a:rPr>
              <a:t>numbered, </a:t>
            </a:r>
            <a:r>
              <a:rPr dirty="0" sz="2500" spc="-409">
                <a:latin typeface="Arial"/>
                <a:cs typeface="Arial"/>
              </a:rPr>
              <a:t>TCP </a:t>
            </a:r>
            <a:r>
              <a:rPr dirty="0" sz="2500" spc="-229">
                <a:latin typeface="Arial"/>
                <a:cs typeface="Arial"/>
              </a:rPr>
              <a:t>assigns </a:t>
            </a:r>
            <a:r>
              <a:rPr dirty="0" sz="2500" spc="-15">
                <a:latin typeface="Arial"/>
                <a:cs typeface="Arial"/>
              </a:rPr>
              <a:t>a </a:t>
            </a:r>
            <a:r>
              <a:rPr b="1" dirty="0" sz="2500" spc="-180">
                <a:latin typeface="Trebuchet MS"/>
                <a:cs typeface="Trebuchet MS"/>
              </a:rPr>
              <a:t>sequence  </a:t>
            </a:r>
            <a:r>
              <a:rPr b="1" dirty="0" sz="2500" spc="-195">
                <a:latin typeface="Trebuchet MS"/>
                <a:cs typeface="Trebuchet MS"/>
              </a:rPr>
              <a:t>number </a:t>
            </a:r>
            <a:r>
              <a:rPr b="1" dirty="0" sz="2500" spc="-220">
                <a:latin typeface="Trebuchet MS"/>
                <a:cs typeface="Trebuchet MS"/>
              </a:rPr>
              <a:t>to </a:t>
            </a:r>
            <a:r>
              <a:rPr b="1" dirty="0" sz="2500" spc="-175">
                <a:latin typeface="Trebuchet MS"/>
                <a:cs typeface="Trebuchet MS"/>
              </a:rPr>
              <a:t>each </a:t>
            </a:r>
            <a:r>
              <a:rPr b="1" dirty="0" sz="2500" spc="-150">
                <a:latin typeface="Trebuchet MS"/>
                <a:cs typeface="Trebuchet MS"/>
              </a:rPr>
              <a:t>segment </a:t>
            </a:r>
            <a:r>
              <a:rPr dirty="0" sz="2500" spc="-90">
                <a:latin typeface="Arial"/>
                <a:cs typeface="Arial"/>
              </a:rPr>
              <a:t>that </a:t>
            </a:r>
            <a:r>
              <a:rPr dirty="0" sz="2500" spc="-215">
                <a:latin typeface="Arial"/>
                <a:cs typeface="Arial"/>
              </a:rPr>
              <a:t>is </a:t>
            </a:r>
            <a:r>
              <a:rPr dirty="0" sz="2500" spc="-95">
                <a:latin typeface="Arial"/>
                <a:cs typeface="Arial"/>
              </a:rPr>
              <a:t>being</a:t>
            </a:r>
            <a:r>
              <a:rPr dirty="0" sz="2500" spc="195">
                <a:latin typeface="Arial"/>
                <a:cs typeface="Arial"/>
              </a:rPr>
              <a:t> </a:t>
            </a:r>
            <a:r>
              <a:rPr dirty="0" sz="2500" spc="-210">
                <a:latin typeface="Arial"/>
                <a:cs typeface="Arial"/>
              </a:rPr>
              <a:t>sent.</a:t>
            </a:r>
            <a:endParaRPr sz="2500">
              <a:latin typeface="Arial"/>
              <a:cs typeface="Arial"/>
            </a:endParaRPr>
          </a:p>
          <a:p>
            <a:pPr marL="12700" marR="108585">
              <a:lnSpc>
                <a:spcPts val="2700"/>
              </a:lnSpc>
              <a:spcBef>
                <a:spcPts val="1400"/>
              </a:spcBef>
            </a:pPr>
            <a:r>
              <a:rPr dirty="0" sz="2500" spc="-295">
                <a:latin typeface="Arial"/>
                <a:cs typeface="Arial"/>
              </a:rPr>
              <a:t>The </a:t>
            </a:r>
            <a:r>
              <a:rPr b="1" dirty="0" sz="2500" spc="-185">
                <a:latin typeface="Trebuchet MS"/>
                <a:cs typeface="Trebuchet MS"/>
              </a:rPr>
              <a:t>sequence </a:t>
            </a:r>
            <a:r>
              <a:rPr b="1" dirty="0" sz="2500" spc="-190">
                <a:latin typeface="Trebuchet MS"/>
                <a:cs typeface="Trebuchet MS"/>
              </a:rPr>
              <a:t>number </a:t>
            </a:r>
            <a:r>
              <a:rPr dirty="0" sz="2500" spc="-20">
                <a:latin typeface="Arial"/>
                <a:cs typeface="Arial"/>
              </a:rPr>
              <a:t>for </a:t>
            </a:r>
            <a:r>
              <a:rPr dirty="0" sz="2500" spc="-165">
                <a:latin typeface="Arial"/>
                <a:cs typeface="Arial"/>
              </a:rPr>
              <a:t>each </a:t>
            </a:r>
            <a:r>
              <a:rPr dirty="0" sz="2500" spc="-210">
                <a:latin typeface="Arial"/>
                <a:cs typeface="Arial"/>
              </a:rPr>
              <a:t>segment </a:t>
            </a:r>
            <a:r>
              <a:rPr dirty="0" sz="2500" spc="-215">
                <a:latin typeface="Arial"/>
                <a:cs typeface="Arial"/>
              </a:rPr>
              <a:t>is </a:t>
            </a:r>
            <a:r>
              <a:rPr dirty="0" sz="2500" spc="-155">
                <a:latin typeface="Arial"/>
                <a:cs typeface="Arial"/>
              </a:rPr>
              <a:t>the </a:t>
            </a:r>
            <a:r>
              <a:rPr b="1" dirty="0" sz="2500" spc="-195">
                <a:latin typeface="Trebuchet MS"/>
                <a:cs typeface="Trebuchet MS"/>
              </a:rPr>
              <a:t>number </a:t>
            </a:r>
            <a:r>
              <a:rPr b="1" dirty="0" sz="2500" spc="-120">
                <a:latin typeface="Trebuchet MS"/>
                <a:cs typeface="Trebuchet MS"/>
              </a:rPr>
              <a:t>of </a:t>
            </a:r>
            <a:r>
              <a:rPr b="1" dirty="0" sz="2500" spc="-250">
                <a:latin typeface="Trebuchet MS"/>
                <a:cs typeface="Trebuchet MS"/>
              </a:rPr>
              <a:t>the  </a:t>
            </a:r>
            <a:r>
              <a:rPr b="1" dirty="0" sz="2500" spc="-180">
                <a:latin typeface="Trebuchet MS"/>
                <a:cs typeface="Trebuchet MS"/>
              </a:rPr>
              <a:t>first </a:t>
            </a:r>
            <a:r>
              <a:rPr b="1" dirty="0" sz="2500" spc="-200">
                <a:latin typeface="Trebuchet MS"/>
                <a:cs typeface="Trebuchet MS"/>
              </a:rPr>
              <a:t>byte </a:t>
            </a:r>
            <a:r>
              <a:rPr dirty="0" sz="2500" spc="-70">
                <a:latin typeface="Arial"/>
                <a:cs typeface="Arial"/>
              </a:rPr>
              <a:t>carried </a:t>
            </a:r>
            <a:r>
              <a:rPr dirty="0" sz="2500" spc="-155">
                <a:latin typeface="Arial"/>
                <a:cs typeface="Arial"/>
              </a:rPr>
              <a:t>in </a:t>
            </a:r>
            <a:r>
              <a:rPr dirty="0" sz="2500" spc="-90">
                <a:latin typeface="Arial"/>
                <a:cs typeface="Arial"/>
              </a:rPr>
              <a:t>that</a:t>
            </a:r>
            <a:r>
              <a:rPr dirty="0" sz="2500" spc="425">
                <a:latin typeface="Arial"/>
                <a:cs typeface="Arial"/>
              </a:rPr>
              <a:t> </a:t>
            </a:r>
            <a:r>
              <a:rPr dirty="0" sz="2500" spc="-210">
                <a:latin typeface="Arial"/>
                <a:cs typeface="Arial"/>
              </a:rPr>
              <a:t>segment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object 2"/>
          <p:cNvSpPr txBox="1">
            <a:spLocks noGrp="1"/>
          </p:cNvSpPr>
          <p:nvPr>
            <p:ph type="title"/>
          </p:nvPr>
        </p:nvSpPr>
        <p:spPr>
          <a:xfrm>
            <a:off x="356717" y="1666697"/>
            <a:ext cx="4161154" cy="48323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60">
                <a:solidFill>
                  <a:srgbClr val="61A29F"/>
                </a:solidFill>
                <a:latin typeface="Trebuchet MS"/>
                <a:cs typeface="Trebuchet MS"/>
              </a:rPr>
              <a:t>Acknowledgment</a:t>
            </a:r>
            <a:r>
              <a:rPr dirty="0" sz="3000" spc="-210">
                <a:solidFill>
                  <a:srgbClr val="61A29F"/>
                </a:solidFill>
                <a:latin typeface="Trebuchet MS"/>
                <a:cs typeface="Trebuchet MS"/>
              </a:rPr>
              <a:t> </a:t>
            </a:r>
            <a:r>
              <a:rPr dirty="0" sz="3000" spc="-185">
                <a:solidFill>
                  <a:srgbClr val="61A29F"/>
                </a:solidFill>
                <a:latin typeface="Trebuchet MS"/>
                <a:cs typeface="Trebuchet MS"/>
              </a:rPr>
              <a:t>Number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840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683412" vert="horz" wrap="square">
            <a:spAutoFit/>
          </a:bodyPr>
          <a:p>
            <a:pPr marL="45720" marR="531495">
              <a:lnSpc>
                <a:spcPts val="2700"/>
              </a:lnSpc>
              <a:spcBef>
                <a:spcPts val="434"/>
              </a:spcBef>
            </a:pPr>
            <a:r>
              <a:rPr dirty="0" sz="2500" spc="-275"/>
              <a:t>Each </a:t>
            </a:r>
            <a:r>
              <a:rPr dirty="0" sz="2500" spc="-5"/>
              <a:t>party </a:t>
            </a:r>
            <a:r>
              <a:rPr dirty="0" sz="2500" spc="-320"/>
              <a:t>uses </a:t>
            </a:r>
            <a:r>
              <a:rPr dirty="0" sz="2500" spc="-160"/>
              <a:t>an </a:t>
            </a:r>
            <a:r>
              <a:rPr b="1" dirty="0" sz="2500" spc="-150">
                <a:latin typeface="Trebuchet MS"/>
                <a:cs typeface="Trebuchet MS"/>
              </a:rPr>
              <a:t>acknowledgment </a:t>
            </a:r>
            <a:r>
              <a:rPr b="1" dirty="0" sz="2500" spc="-195">
                <a:latin typeface="Trebuchet MS"/>
                <a:cs typeface="Trebuchet MS"/>
              </a:rPr>
              <a:t>number </a:t>
            </a:r>
            <a:r>
              <a:rPr b="1" dirty="0" sz="2500" spc="-220">
                <a:latin typeface="Trebuchet MS"/>
                <a:cs typeface="Trebuchet MS"/>
              </a:rPr>
              <a:t>to </a:t>
            </a:r>
            <a:r>
              <a:rPr b="1" dirty="0" sz="2500" spc="-170">
                <a:latin typeface="Trebuchet MS"/>
                <a:cs typeface="Trebuchet MS"/>
              </a:rPr>
              <a:t>confirm </a:t>
            </a:r>
            <a:r>
              <a:rPr b="1" dirty="0" sz="2500" spc="-250">
                <a:latin typeface="Trebuchet MS"/>
                <a:cs typeface="Trebuchet MS"/>
              </a:rPr>
              <a:t>the  </a:t>
            </a:r>
            <a:r>
              <a:rPr b="1" dirty="0" sz="2500" spc="-160">
                <a:latin typeface="Trebuchet MS"/>
                <a:cs typeface="Trebuchet MS"/>
              </a:rPr>
              <a:t>bytes </a:t>
            </a:r>
            <a:r>
              <a:rPr dirty="0" sz="2500" spc="-20"/>
              <a:t>it </a:t>
            </a:r>
            <a:r>
              <a:rPr dirty="0" sz="2500" spc="-245"/>
              <a:t>has</a:t>
            </a:r>
            <a:r>
              <a:rPr dirty="0" sz="2500" spc="70"/>
              <a:t> </a:t>
            </a:r>
            <a:r>
              <a:rPr dirty="0" sz="2500" spc="-125"/>
              <a:t>received.</a:t>
            </a:r>
            <a:endParaRPr sz="2500">
              <a:latin typeface="Trebuchet MS"/>
              <a:cs typeface="Trebuchet MS"/>
            </a:endParaRPr>
          </a:p>
          <a:p>
            <a:pPr marL="45720" marR="5080">
              <a:lnSpc>
                <a:spcPts val="2700"/>
              </a:lnSpc>
              <a:spcBef>
                <a:spcPts val="1405"/>
              </a:spcBef>
            </a:pPr>
            <a:r>
              <a:rPr dirty="0" sz="2500" spc="-290"/>
              <a:t>The </a:t>
            </a:r>
            <a:r>
              <a:rPr dirty="0" sz="2500" spc="-155"/>
              <a:t>acknowledgment </a:t>
            </a:r>
            <a:r>
              <a:rPr dirty="0" sz="2500" spc="-195"/>
              <a:t>number </a:t>
            </a:r>
            <a:r>
              <a:rPr dirty="0" sz="2500" spc="-130"/>
              <a:t>defines </a:t>
            </a:r>
            <a:r>
              <a:rPr dirty="0" sz="2500" spc="-155"/>
              <a:t>the </a:t>
            </a:r>
            <a:r>
              <a:rPr dirty="0" sz="2500" spc="-195"/>
              <a:t>number </a:t>
            </a:r>
            <a:r>
              <a:rPr dirty="0" sz="2500" spc="-5"/>
              <a:t>of </a:t>
            </a:r>
            <a:r>
              <a:rPr dirty="0" sz="2500" spc="-155"/>
              <a:t>the </a:t>
            </a:r>
            <a:r>
              <a:rPr dirty="0" sz="2500" spc="-135"/>
              <a:t>next </a:t>
            </a:r>
            <a:r>
              <a:rPr dirty="0" sz="2500" spc="-75"/>
              <a:t>byte  </a:t>
            </a:r>
            <a:r>
              <a:rPr dirty="0" sz="2500" spc="-90"/>
              <a:t>that </a:t>
            </a:r>
            <a:r>
              <a:rPr dirty="0" sz="2500" spc="-155"/>
              <a:t>the </a:t>
            </a:r>
            <a:r>
              <a:rPr dirty="0" sz="2500" spc="-5"/>
              <a:t>party </a:t>
            </a:r>
            <a:r>
              <a:rPr dirty="0" sz="2500" spc="-160"/>
              <a:t>expects </a:t>
            </a:r>
            <a:r>
              <a:rPr dirty="0" sz="2500" spc="-85"/>
              <a:t>to</a:t>
            </a:r>
            <a:r>
              <a:rPr dirty="0" sz="2500" spc="355"/>
              <a:t> </a:t>
            </a:r>
            <a:r>
              <a:rPr dirty="0" sz="2500" spc="-140"/>
              <a:t>receive.</a:t>
            </a:r>
            <a:endParaRPr sz="2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object 2"/>
          <p:cNvSpPr txBox="1">
            <a:spLocks noGrp="1"/>
          </p:cNvSpPr>
          <p:nvPr>
            <p:ph type="title"/>
          </p:nvPr>
        </p:nvSpPr>
        <p:spPr>
          <a:xfrm>
            <a:off x="846836" y="888872"/>
            <a:ext cx="7763764" cy="6965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45"/>
              <a:t>B. </a:t>
            </a:r>
            <a:r>
              <a:rPr dirty="0" spc="-985"/>
              <a:t>T</a:t>
            </a:r>
            <a:r>
              <a:rPr dirty="0" lang="en-US" spc="-985"/>
              <a:t> </a:t>
            </a:r>
            <a:r>
              <a:rPr dirty="0" spc="-985"/>
              <a:t>C</a:t>
            </a:r>
            <a:r>
              <a:rPr dirty="0" lang="en-US" spc="-985"/>
              <a:t>  </a:t>
            </a:r>
            <a:r>
              <a:rPr dirty="0" spc="-985"/>
              <a:t>P </a:t>
            </a:r>
            <a:r>
              <a:rPr dirty="0" lang="en-US" spc="-985"/>
              <a:t>    </a:t>
            </a:r>
            <a:r>
              <a:rPr dirty="0" spc="-955"/>
              <a:t>S</a:t>
            </a:r>
            <a:r>
              <a:rPr dirty="0" lang="en-US" spc="-955"/>
              <a:t>  </a:t>
            </a:r>
            <a:r>
              <a:rPr dirty="0" spc="-955"/>
              <a:t>E</a:t>
            </a:r>
            <a:r>
              <a:rPr dirty="0" lang="en-US" spc="-955"/>
              <a:t>  </a:t>
            </a:r>
            <a:r>
              <a:rPr dirty="0" spc="-955"/>
              <a:t>G</a:t>
            </a:r>
            <a:r>
              <a:rPr dirty="0" lang="en-US" spc="-955"/>
              <a:t>  </a:t>
            </a:r>
            <a:r>
              <a:rPr dirty="0" spc="-955"/>
              <a:t>M</a:t>
            </a:r>
            <a:r>
              <a:rPr dirty="0" lang="en-US" spc="-955"/>
              <a:t>  </a:t>
            </a:r>
            <a:r>
              <a:rPr dirty="0" spc="-955"/>
              <a:t>E</a:t>
            </a:r>
            <a:r>
              <a:rPr dirty="0" lang="en-US" spc="-955"/>
              <a:t>  </a:t>
            </a:r>
            <a:r>
              <a:rPr dirty="0" spc="-955"/>
              <a:t>N</a:t>
            </a:r>
            <a:r>
              <a:rPr dirty="0" lang="en-US" spc="-955"/>
              <a:t>   </a:t>
            </a:r>
            <a:r>
              <a:rPr dirty="0" spc="-955"/>
              <a:t>T</a:t>
            </a:r>
            <a:r>
              <a:rPr dirty="0" spc="-940"/>
              <a:t> </a:t>
            </a:r>
            <a:r>
              <a:rPr dirty="0" lang="en-US" spc="-940"/>
              <a:t>  </a:t>
            </a:r>
            <a:r>
              <a:rPr dirty="0" spc="-950"/>
              <a:t>F</a:t>
            </a:r>
            <a:r>
              <a:rPr dirty="0" lang="en-US" spc="-950"/>
              <a:t>  </a:t>
            </a:r>
            <a:r>
              <a:rPr dirty="0" spc="-950"/>
              <a:t>O</a:t>
            </a:r>
            <a:r>
              <a:rPr dirty="0" lang="en-US" spc="-950"/>
              <a:t>  </a:t>
            </a:r>
            <a:r>
              <a:rPr dirty="0" spc="-950"/>
              <a:t>R</a:t>
            </a:r>
            <a:r>
              <a:rPr dirty="0" lang="en-US" spc="-950"/>
              <a:t>   </a:t>
            </a:r>
            <a:r>
              <a:rPr dirty="0" spc="-950"/>
              <a:t>M</a:t>
            </a:r>
            <a:r>
              <a:rPr dirty="0" lang="en-US" spc="-950"/>
              <a:t>  </a:t>
            </a:r>
            <a:r>
              <a:rPr dirty="0" spc="-950"/>
              <a:t>AT</a:t>
            </a:r>
          </a:p>
        </p:txBody>
      </p:sp>
      <p:sp>
        <p:nvSpPr>
          <p:cNvPr id="1048842" name="object 3"/>
          <p:cNvSpPr/>
          <p:nvPr/>
        </p:nvSpPr>
        <p:spPr>
          <a:xfrm>
            <a:off x="768095" y="2366772"/>
            <a:ext cx="7290816" cy="3861816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>
            <a:spLocks noGrp="1"/>
          </p:cNvSpPr>
          <p:nvPr>
            <p:ph type="title"/>
          </p:nvPr>
        </p:nvSpPr>
        <p:spPr>
          <a:xfrm>
            <a:off x="834339" y="210438"/>
            <a:ext cx="6451600" cy="1191895"/>
          </a:xfrm>
          <a:prstGeom prst="rect"/>
        </p:spPr>
        <p:txBody>
          <a:bodyPr bIns="0" lIns="0" rIns="0" rtlCol="0" tIns="150495" vert="horz" wrap="square">
            <a:spAutoFit/>
          </a:bodyPr>
          <a:p>
            <a:pPr marL="12700" marR="5080">
              <a:lnSpc>
                <a:spcPct val="79500"/>
              </a:lnSpc>
              <a:spcBef>
                <a:spcPts val="1185"/>
              </a:spcBef>
            </a:pPr>
            <a:r>
              <a:rPr dirty="0" spc="95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dirty="0" spc="-4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dirty="0" spc="8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dirty="0" spc="90">
                <a:solidFill>
                  <a:srgbClr val="0033CC"/>
                </a:solidFill>
                <a:latin typeface="Times New Roman"/>
                <a:cs typeface="Times New Roman"/>
              </a:rPr>
              <a:t>CE</a:t>
            </a:r>
            <a:r>
              <a:rPr dirty="0" spc="11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dirty="0" spc="-5">
                <a:solidFill>
                  <a:srgbClr val="0033CC"/>
                </a:solidFill>
                <a:latin typeface="Times New Roman"/>
                <a:cs typeface="Times New Roman"/>
              </a:rPr>
              <a:t>S-</a:t>
            </a:r>
            <a:r>
              <a:rPr dirty="0" spc="-85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dirty="0" spc="-1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dirty="0" spc="-5">
                <a:solidFill>
                  <a:srgbClr val="0033CC"/>
                </a:solidFill>
                <a:latin typeface="Times New Roman"/>
                <a:cs typeface="Times New Roman"/>
              </a:rPr>
              <a:t>-</a:t>
            </a:r>
            <a:r>
              <a:rPr dirty="0" spc="95">
                <a:solidFill>
                  <a:srgbClr val="0033CC"/>
                </a:solidFill>
                <a:latin typeface="Times New Roman"/>
                <a:cs typeface="Times New Roman"/>
              </a:rPr>
              <a:t>P</a:t>
            </a:r>
            <a:r>
              <a:rPr dirty="0" spc="-4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dirty="0" spc="9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dirty="0" spc="-15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dirty="0" spc="95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dirty="0" spc="9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dirty="0">
                <a:solidFill>
                  <a:srgbClr val="0033CC"/>
                </a:solidFill>
                <a:latin typeface="Times New Roman"/>
                <a:cs typeface="Times New Roman"/>
              </a:rPr>
              <a:t>S  </a:t>
            </a:r>
            <a:r>
              <a:rPr dirty="0" spc="50">
                <a:solidFill>
                  <a:srgbClr val="0033CC"/>
                </a:solidFill>
                <a:latin typeface="Times New Roman"/>
                <a:cs typeface="Times New Roman"/>
              </a:rPr>
              <a:t>DELIVERY</a:t>
            </a:r>
          </a:p>
        </p:txBody>
      </p:sp>
      <p:sp>
        <p:nvSpPr>
          <p:cNvPr id="1048600" name="object 3"/>
          <p:cNvSpPr txBox="1"/>
          <p:nvPr/>
        </p:nvSpPr>
        <p:spPr>
          <a:xfrm>
            <a:off x="247294" y="1693926"/>
            <a:ext cx="8161020" cy="557085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91440" marL="142240" marR="1397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Data link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layer </a:t>
            </a:r>
            <a:r>
              <a:rPr dirty="0" sz="2000" spc="-5">
                <a:latin typeface="Times New Roman"/>
                <a:cs typeface="Times New Roman"/>
              </a:rPr>
              <a:t>is responsible </a:t>
            </a:r>
            <a:r>
              <a:rPr dirty="0" sz="2000">
                <a:latin typeface="Times New Roman"/>
                <a:cs typeface="Times New Roman"/>
              </a:rPr>
              <a:t>for delivery of </a:t>
            </a:r>
            <a:r>
              <a:rPr dirty="0" sz="2000" spc="-10">
                <a:latin typeface="Times New Roman"/>
                <a:cs typeface="Times New Roman"/>
              </a:rPr>
              <a:t>frames </a:t>
            </a:r>
            <a:r>
              <a:rPr dirty="0" sz="2000">
                <a:latin typeface="Times New Roman"/>
                <a:cs typeface="Times New Roman"/>
              </a:rPr>
              <a:t>between nodes over</a:t>
            </a:r>
            <a:r>
              <a:rPr dirty="0" sz="2000" spc="-2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 link </a:t>
            </a:r>
            <a:r>
              <a:rPr dirty="0" sz="2000" spc="5">
                <a:solidFill>
                  <a:srgbClr val="308A70"/>
                </a:solidFill>
                <a:latin typeface="Times New Roman"/>
                <a:cs typeface="Times New Roman"/>
              </a:rPr>
              <a:t>node </a:t>
            </a:r>
            <a:r>
              <a:rPr dirty="0" sz="2000" spc="-5">
                <a:solidFill>
                  <a:srgbClr val="308A70"/>
                </a:solidFill>
                <a:latin typeface="Times New Roman"/>
                <a:cs typeface="Times New Roman"/>
              </a:rPr>
              <a:t>to </a:t>
            </a:r>
            <a:r>
              <a:rPr dirty="0" sz="2000" spc="5">
                <a:solidFill>
                  <a:srgbClr val="308A70"/>
                </a:solidFill>
                <a:latin typeface="Times New Roman"/>
                <a:cs typeface="Times New Roman"/>
              </a:rPr>
              <a:t>node </a:t>
            </a:r>
            <a:r>
              <a:rPr dirty="0" sz="2000">
                <a:solidFill>
                  <a:srgbClr val="308A70"/>
                </a:solidFill>
                <a:latin typeface="Times New Roman"/>
                <a:cs typeface="Times New Roman"/>
              </a:rPr>
              <a:t>delivery </a:t>
            </a:r>
            <a:r>
              <a:rPr dirty="0" sz="2000">
                <a:latin typeface="Times New Roman"/>
                <a:cs typeface="Times New Roman"/>
              </a:rPr>
              <a:t>using a </a:t>
            </a:r>
            <a:r>
              <a:rPr dirty="0" sz="2000">
                <a:solidFill>
                  <a:srgbClr val="6E2E9F"/>
                </a:solidFill>
                <a:latin typeface="Times New Roman"/>
                <a:cs typeface="Times New Roman"/>
              </a:rPr>
              <a:t>MAC </a:t>
            </a:r>
            <a:r>
              <a:rPr dirty="0" sz="2000">
                <a:latin typeface="Times New Roman"/>
                <a:cs typeface="Times New Roman"/>
              </a:rPr>
              <a:t>address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choose one node </a:t>
            </a:r>
            <a:r>
              <a:rPr dirty="0" sz="2000" spc="-5">
                <a:latin typeface="Times New Roman"/>
                <a:cs typeface="Times New Roman"/>
              </a:rPr>
              <a:t>among  </a:t>
            </a:r>
            <a:r>
              <a:rPr dirty="0" sz="2000">
                <a:latin typeface="Times New Roman"/>
                <a:cs typeface="Times New Roman"/>
              </a:rPr>
              <a:t>several.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indent="-91440" marL="104139" marR="5080">
              <a:lnSpc>
                <a:spcPts val="2350"/>
              </a:lnSpc>
              <a:buClr>
                <a:srgbClr val="1CACE3"/>
              </a:buClr>
              <a:buFont typeface="Courier New"/>
              <a:buChar char="o"/>
              <a:tabLst>
                <a:tab algn="l" pos="217170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Network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layer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responsible </a:t>
            </a:r>
            <a:r>
              <a:rPr dirty="0" sz="2000">
                <a:latin typeface="Times New Roman"/>
                <a:cs typeface="Times New Roman"/>
              </a:rPr>
              <a:t>for delivery of </a:t>
            </a:r>
            <a:r>
              <a:rPr dirty="0" sz="2000" spc="-5">
                <a:latin typeface="Times New Roman"/>
                <a:cs typeface="Times New Roman"/>
              </a:rPr>
              <a:t>datagrams </a:t>
            </a:r>
            <a:r>
              <a:rPr dirty="0" sz="2000">
                <a:latin typeface="Times New Roman"/>
                <a:cs typeface="Times New Roman"/>
              </a:rPr>
              <a:t>between two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hosts </a:t>
            </a:r>
            <a:r>
              <a:rPr dirty="0" sz="2000">
                <a:solidFill>
                  <a:srgbClr val="308A70"/>
                </a:solidFill>
                <a:latin typeface="Times New Roman"/>
                <a:cs typeface="Times New Roman"/>
              </a:rPr>
              <a:t> host to host delivery </a:t>
            </a:r>
            <a:r>
              <a:rPr dirty="0" sz="2000">
                <a:latin typeface="Times New Roman"/>
                <a:cs typeface="Times New Roman"/>
              </a:rPr>
              <a:t>using an </a:t>
            </a:r>
            <a:r>
              <a:rPr dirty="0" sz="2000">
                <a:solidFill>
                  <a:srgbClr val="6E2E9F"/>
                </a:solidFill>
                <a:latin typeface="Times New Roman"/>
                <a:cs typeface="Times New Roman"/>
              </a:rPr>
              <a:t>IP </a:t>
            </a:r>
            <a:r>
              <a:rPr dirty="0" sz="2000">
                <a:latin typeface="Times New Roman"/>
                <a:cs typeface="Times New Roman"/>
              </a:rPr>
              <a:t>address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choose one host </a:t>
            </a:r>
            <a:r>
              <a:rPr dirty="0" sz="2000" spc="-5">
                <a:latin typeface="Times New Roman"/>
                <a:cs typeface="Times New Roman"/>
              </a:rPr>
              <a:t>among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millions.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Font typeface="Courier New"/>
              <a:buChar char="o"/>
            </a:pPr>
            <a:endParaRPr sz="1700">
              <a:latin typeface="Times New Roman"/>
              <a:cs typeface="Times New Roman"/>
            </a:endParaRPr>
          </a:p>
          <a:p>
            <a:pPr indent="-91440" marL="104139" marR="881380">
              <a:lnSpc>
                <a:spcPts val="2350"/>
              </a:lnSpc>
              <a:buClr>
                <a:srgbClr val="1CACE3"/>
              </a:buClr>
              <a:buFont typeface="Courier New"/>
              <a:buChar char="o"/>
              <a:tabLst>
                <a:tab algn="l" pos="320675"/>
              </a:tabLst>
            </a:pPr>
            <a:r>
              <a:rPr dirty="0" sz="2000" spc="-5">
                <a:latin typeface="Times New Roman"/>
                <a:cs typeface="Times New Roman"/>
              </a:rPr>
              <a:t>Real communication takes </a:t>
            </a:r>
            <a:r>
              <a:rPr dirty="0" sz="2000">
                <a:latin typeface="Times New Roman"/>
                <a:cs typeface="Times New Roman"/>
              </a:rPr>
              <a:t>place between </a:t>
            </a:r>
            <a:r>
              <a:rPr dirty="0" sz="2000" spc="5">
                <a:latin typeface="Times New Roman"/>
                <a:cs typeface="Times New Roman"/>
              </a:rPr>
              <a:t>two </a:t>
            </a:r>
            <a:r>
              <a:rPr dirty="0" sz="2000" spc="-5">
                <a:latin typeface="Times New Roman"/>
                <a:cs typeface="Times New Roman"/>
              </a:rPr>
              <a:t>processes (application  programs). </a:t>
            </a:r>
            <a:r>
              <a:rPr dirty="0" sz="2000" spc="-105">
                <a:latin typeface="Times New Roman"/>
                <a:cs typeface="Times New Roman"/>
              </a:rPr>
              <a:t>We </a:t>
            </a:r>
            <a:r>
              <a:rPr dirty="0" sz="2000">
                <a:latin typeface="Times New Roman"/>
                <a:cs typeface="Times New Roman"/>
              </a:rPr>
              <a:t>need </a:t>
            </a:r>
            <a:r>
              <a:rPr dirty="0" sz="2000" spc="-5">
                <a:latin typeface="Times New Roman"/>
                <a:cs typeface="Times New Roman"/>
              </a:rPr>
              <a:t>process-to-process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delivery.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indent="-137160" marL="424180" marR="323215">
              <a:lnSpc>
                <a:spcPts val="2350"/>
              </a:lnSpc>
            </a:pPr>
            <a:r>
              <a:rPr dirty="0" sz="2000" spc="-7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000" spc="-75">
                <a:latin typeface="Times New Roman"/>
                <a:cs typeface="Times New Roman"/>
              </a:rPr>
              <a:t>We </a:t>
            </a:r>
            <a:r>
              <a:rPr dirty="0" sz="2000">
                <a:latin typeface="Times New Roman"/>
                <a:cs typeface="Times New Roman"/>
              </a:rPr>
              <a:t>need a </a:t>
            </a:r>
            <a:r>
              <a:rPr dirty="0" sz="2000" spc="-5">
                <a:latin typeface="Times New Roman"/>
                <a:cs typeface="Times New Roman"/>
              </a:rPr>
              <a:t>mechanism to </a:t>
            </a:r>
            <a:r>
              <a:rPr dirty="0" sz="2000">
                <a:latin typeface="Times New Roman"/>
                <a:cs typeface="Times New Roman"/>
              </a:rPr>
              <a:t>deliver data </a:t>
            </a:r>
            <a:r>
              <a:rPr dirty="0" sz="2000" spc="-5">
                <a:latin typeface="Times New Roman"/>
                <a:cs typeface="Times New Roman"/>
              </a:rPr>
              <a:t>from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process </a:t>
            </a:r>
            <a:r>
              <a:rPr dirty="0" sz="2000">
                <a:latin typeface="Times New Roman"/>
                <a:cs typeface="Times New Roman"/>
              </a:rPr>
              <a:t>running on</a:t>
            </a:r>
            <a:r>
              <a:rPr dirty="0" sz="2000" spc="-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 </a:t>
            </a:r>
            <a:r>
              <a:rPr dirty="0" sz="2000" spc="-5">
                <a:latin typeface="Times New Roman"/>
                <a:cs typeface="Times New Roman"/>
              </a:rPr>
              <a:t>source </a:t>
            </a:r>
            <a:r>
              <a:rPr dirty="0" sz="2000">
                <a:latin typeface="Times New Roman"/>
                <a:cs typeface="Times New Roman"/>
              </a:rPr>
              <a:t>host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corresponding process </a:t>
            </a:r>
            <a:r>
              <a:rPr dirty="0" sz="2000">
                <a:latin typeface="Times New Roman"/>
                <a:cs typeface="Times New Roman"/>
              </a:rPr>
              <a:t>running on the destination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Transport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layer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responsible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>
                <a:solidFill>
                  <a:srgbClr val="308A70"/>
                </a:solidFill>
                <a:latin typeface="Times New Roman"/>
                <a:cs typeface="Times New Roman"/>
              </a:rPr>
              <a:t>process-to-process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dirty="0" sz="2000" spc="-70">
                <a:latin typeface="Times New Roman"/>
                <a:cs typeface="Times New Roman"/>
              </a:rPr>
              <a:t>We </a:t>
            </a:r>
            <a:r>
              <a:rPr dirty="0" sz="2000">
                <a:latin typeface="Times New Roman"/>
                <a:cs typeface="Times New Roman"/>
              </a:rPr>
              <a:t>need a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6E2E9F"/>
                </a:solidFill>
                <a:latin typeface="Times New Roman"/>
                <a:cs typeface="Times New Roman"/>
              </a:rPr>
              <a:t>port</a:t>
            </a:r>
            <a:endParaRPr sz="200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</a:pPr>
            <a:r>
              <a:rPr dirty="0" sz="2000" spc="-15">
                <a:solidFill>
                  <a:srgbClr val="6E2E9F"/>
                </a:solidFill>
                <a:latin typeface="Times New Roman"/>
                <a:cs typeface="Times New Roman"/>
              </a:rPr>
              <a:t>number</a:t>
            </a:r>
            <a:r>
              <a:rPr dirty="0" sz="2000" spc="-15">
                <a:latin typeface="Times New Roman"/>
                <a:cs typeface="Times New Roman"/>
              </a:rPr>
              <a:t>, </a:t>
            </a:r>
            <a:r>
              <a:rPr dirty="0" sz="2000">
                <a:latin typeface="Times New Roman"/>
                <a:cs typeface="Times New Roman"/>
              </a:rPr>
              <a:t>to choose </a:t>
            </a:r>
            <a:r>
              <a:rPr dirty="0" sz="2000" spc="-5">
                <a:latin typeface="Times New Roman"/>
                <a:cs typeface="Times New Roman"/>
              </a:rPr>
              <a:t>among multiple </a:t>
            </a:r>
            <a:r>
              <a:rPr dirty="0" sz="2000">
                <a:latin typeface="Times New Roman"/>
                <a:cs typeface="Times New Roman"/>
              </a:rPr>
              <a:t>processes running on the destination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object 2"/>
          <p:cNvSpPr txBox="1"/>
          <p:nvPr/>
        </p:nvSpPr>
        <p:spPr>
          <a:xfrm>
            <a:off x="278688" y="1325346"/>
            <a:ext cx="8861425" cy="52908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91440" marL="104139" marR="4225925">
              <a:lnSpc>
                <a:spcPct val="148500"/>
              </a:lnSpc>
              <a:spcBef>
                <a:spcPts val="100"/>
              </a:spcBef>
            </a:pPr>
            <a:r>
              <a:rPr dirty="0" sz="2000" spc="-229">
                <a:latin typeface="Arial"/>
                <a:cs typeface="Arial"/>
              </a:rPr>
              <a:t>The </a:t>
            </a:r>
            <a:r>
              <a:rPr dirty="0" sz="2000" spc="-165">
                <a:latin typeface="Arial"/>
                <a:cs typeface="Arial"/>
              </a:rPr>
              <a:t>segment </a:t>
            </a:r>
            <a:r>
              <a:rPr dirty="0" sz="2000" spc="-200">
                <a:latin typeface="Arial"/>
                <a:cs typeface="Arial"/>
              </a:rPr>
              <a:t>consists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10">
                <a:latin typeface="Arial"/>
                <a:cs typeface="Arial"/>
              </a:rPr>
              <a:t>a </a:t>
            </a:r>
            <a:r>
              <a:rPr dirty="0" sz="2000" spc="-30">
                <a:latin typeface="Arial"/>
                <a:cs typeface="Arial"/>
              </a:rPr>
              <a:t>20-60-byte </a:t>
            </a:r>
            <a:r>
              <a:rPr dirty="0" sz="2000" spc="-105">
                <a:latin typeface="Arial"/>
                <a:cs typeface="Arial"/>
              </a:rPr>
              <a:t>header.  </a:t>
            </a:r>
            <a:r>
              <a:rPr dirty="0" sz="2000" spc="-170">
                <a:solidFill>
                  <a:srgbClr val="FF0000"/>
                </a:solidFill>
                <a:latin typeface="Arial"/>
                <a:cs typeface="Arial"/>
              </a:rPr>
              <a:t>Source </a:t>
            </a:r>
            <a:r>
              <a:rPr dirty="0" sz="2000" spc="-25">
                <a:solidFill>
                  <a:srgbClr val="FF0000"/>
                </a:solidFill>
                <a:latin typeface="Arial"/>
                <a:cs typeface="Arial"/>
              </a:rPr>
              <a:t>port</a:t>
            </a:r>
            <a:r>
              <a:rPr dirty="0" sz="2000" spc="-28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20">
                <a:solidFill>
                  <a:srgbClr val="FF0000"/>
                </a:solidFill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ts val="2280"/>
              </a:lnSpc>
              <a:spcBef>
                <a:spcPts val="1160"/>
              </a:spcBef>
            </a:pPr>
            <a:r>
              <a:rPr dirty="0" sz="2000" spc="-229">
                <a:latin typeface="Arial"/>
                <a:cs typeface="Arial"/>
              </a:rPr>
              <a:t>This </a:t>
            </a:r>
            <a:r>
              <a:rPr dirty="0" sz="2000" spc="-175">
                <a:latin typeface="Arial"/>
                <a:cs typeface="Arial"/>
              </a:rPr>
              <a:t>is </a:t>
            </a:r>
            <a:r>
              <a:rPr dirty="0" sz="2000" spc="-10">
                <a:latin typeface="Arial"/>
                <a:cs typeface="Arial"/>
              </a:rPr>
              <a:t>a 16-bit </a:t>
            </a:r>
            <a:r>
              <a:rPr dirty="0" sz="2000">
                <a:latin typeface="Arial"/>
                <a:cs typeface="Arial"/>
              </a:rPr>
              <a:t>field </a:t>
            </a:r>
            <a:r>
              <a:rPr dirty="0" sz="2000" spc="-120">
                <a:latin typeface="Arial"/>
                <a:cs typeface="Arial"/>
              </a:rPr>
              <a:t>, </a:t>
            </a:r>
            <a:r>
              <a:rPr dirty="0" sz="2000" spc="-15">
                <a:latin typeface="Arial"/>
                <a:cs typeface="Arial"/>
              </a:rPr>
              <a:t>it </a:t>
            </a:r>
            <a:r>
              <a:rPr dirty="0" sz="2000" spc="-100">
                <a:latin typeface="Arial"/>
                <a:cs typeface="Arial"/>
              </a:rPr>
              <a:t>defines </a:t>
            </a:r>
            <a:r>
              <a:rPr dirty="0" sz="2000" spc="-120">
                <a:latin typeface="Arial"/>
                <a:cs typeface="Arial"/>
              </a:rPr>
              <a:t>the </a:t>
            </a:r>
            <a:r>
              <a:rPr dirty="0" sz="2000" spc="-25">
                <a:latin typeface="Arial"/>
                <a:cs typeface="Arial"/>
              </a:rPr>
              <a:t>port </a:t>
            </a:r>
            <a:r>
              <a:rPr dirty="0" sz="2000" spc="-155">
                <a:latin typeface="Arial"/>
                <a:cs typeface="Arial"/>
              </a:rPr>
              <a:t>number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120">
                <a:latin typeface="Arial"/>
                <a:cs typeface="Arial"/>
              </a:rPr>
              <a:t>the </a:t>
            </a:r>
            <a:r>
              <a:rPr dirty="0" sz="2000" spc="-60">
                <a:latin typeface="Arial"/>
                <a:cs typeface="Arial"/>
              </a:rPr>
              <a:t>application </a:t>
            </a:r>
            <a:r>
              <a:rPr dirty="0" sz="2000" spc="-80">
                <a:latin typeface="Arial"/>
                <a:cs typeface="Arial"/>
              </a:rPr>
              <a:t>program </a:t>
            </a:r>
            <a:r>
              <a:rPr dirty="0" sz="2000" spc="-125">
                <a:latin typeface="Arial"/>
                <a:cs typeface="Arial"/>
              </a:rPr>
              <a:t>in</a:t>
            </a:r>
            <a:r>
              <a:rPr dirty="0" sz="2000" spc="-215">
                <a:latin typeface="Arial"/>
                <a:cs typeface="Arial"/>
              </a:rPr>
              <a:t> </a:t>
            </a:r>
            <a:r>
              <a:rPr dirty="0" sz="2000" spc="-12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dirty="0" sz="2000" spc="-175">
                <a:latin typeface="Arial"/>
                <a:cs typeface="Arial"/>
              </a:rPr>
              <a:t>host </a:t>
            </a:r>
            <a:r>
              <a:rPr dirty="0" sz="2000" spc="-70">
                <a:latin typeface="Arial"/>
                <a:cs typeface="Arial"/>
              </a:rPr>
              <a:t>that </a:t>
            </a:r>
            <a:r>
              <a:rPr dirty="0" sz="2000" spc="-175">
                <a:latin typeface="Arial"/>
                <a:cs typeface="Arial"/>
              </a:rPr>
              <a:t>is </a:t>
            </a:r>
            <a:r>
              <a:rPr dirty="0" sz="2000" spc="-135">
                <a:latin typeface="Arial"/>
                <a:cs typeface="Arial"/>
              </a:rPr>
              <a:t>sending </a:t>
            </a:r>
            <a:r>
              <a:rPr dirty="0" sz="2000" spc="-125">
                <a:latin typeface="Arial"/>
                <a:cs typeface="Arial"/>
              </a:rPr>
              <a:t>the</a:t>
            </a:r>
            <a:r>
              <a:rPr dirty="0" sz="2000" spc="-350">
                <a:latin typeface="Arial"/>
                <a:cs typeface="Arial"/>
              </a:rPr>
              <a:t> </a:t>
            </a:r>
            <a:r>
              <a:rPr dirty="0" sz="2000" spc="-160">
                <a:latin typeface="Arial"/>
                <a:cs typeface="Arial"/>
              </a:rPr>
              <a:t>segment.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1155"/>
              </a:spcBef>
            </a:pPr>
            <a:r>
              <a:rPr dirty="0" sz="2000" spc="-120">
                <a:solidFill>
                  <a:srgbClr val="FF0000"/>
                </a:solidFill>
                <a:latin typeface="Arial"/>
                <a:cs typeface="Arial"/>
              </a:rPr>
              <a:t>Destination </a:t>
            </a:r>
            <a:r>
              <a:rPr dirty="0" sz="2000" spc="-25">
                <a:solidFill>
                  <a:srgbClr val="FF0000"/>
                </a:solidFill>
                <a:latin typeface="Arial"/>
                <a:cs typeface="Arial"/>
              </a:rPr>
              <a:t>port</a:t>
            </a:r>
            <a:r>
              <a:rPr dirty="0" sz="2000" spc="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FF0000"/>
                </a:solidFill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  <a:p>
            <a:pPr indent="116839" marL="104139" marR="5080">
              <a:lnSpc>
                <a:spcPts val="2160"/>
              </a:lnSpc>
              <a:spcBef>
                <a:spcPts val="1440"/>
              </a:spcBef>
            </a:pPr>
            <a:r>
              <a:rPr dirty="0" sz="2000" spc="-229">
                <a:latin typeface="Arial"/>
                <a:cs typeface="Arial"/>
              </a:rPr>
              <a:t>This </a:t>
            </a:r>
            <a:r>
              <a:rPr dirty="0" sz="2000" spc="-175">
                <a:latin typeface="Arial"/>
                <a:cs typeface="Arial"/>
              </a:rPr>
              <a:t>is </a:t>
            </a:r>
            <a:r>
              <a:rPr dirty="0" sz="2000" spc="-10">
                <a:latin typeface="Arial"/>
                <a:cs typeface="Arial"/>
              </a:rPr>
              <a:t>a 16-bit </a:t>
            </a:r>
            <a:r>
              <a:rPr dirty="0" sz="2000" spc="-20">
                <a:latin typeface="Arial"/>
                <a:cs typeface="Arial"/>
              </a:rPr>
              <a:t>field, </a:t>
            </a:r>
            <a:r>
              <a:rPr dirty="0" sz="2000" spc="-15">
                <a:latin typeface="Arial"/>
                <a:cs typeface="Arial"/>
              </a:rPr>
              <a:t>it </a:t>
            </a:r>
            <a:r>
              <a:rPr dirty="0" sz="2000" spc="-100">
                <a:latin typeface="Arial"/>
                <a:cs typeface="Arial"/>
              </a:rPr>
              <a:t>defines </a:t>
            </a:r>
            <a:r>
              <a:rPr dirty="0" sz="2000" spc="-120">
                <a:latin typeface="Arial"/>
                <a:cs typeface="Arial"/>
              </a:rPr>
              <a:t>the </a:t>
            </a:r>
            <a:r>
              <a:rPr dirty="0" sz="2000" spc="-25">
                <a:latin typeface="Arial"/>
                <a:cs typeface="Arial"/>
              </a:rPr>
              <a:t>port </a:t>
            </a:r>
            <a:r>
              <a:rPr dirty="0" sz="2000" spc="-155">
                <a:latin typeface="Arial"/>
                <a:cs typeface="Arial"/>
              </a:rPr>
              <a:t>number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120">
                <a:latin typeface="Arial"/>
                <a:cs typeface="Arial"/>
              </a:rPr>
              <a:t>the </a:t>
            </a:r>
            <a:r>
              <a:rPr dirty="0" sz="2000" spc="-60">
                <a:latin typeface="Arial"/>
                <a:cs typeface="Arial"/>
              </a:rPr>
              <a:t>application </a:t>
            </a:r>
            <a:r>
              <a:rPr dirty="0" sz="2000" spc="-80">
                <a:latin typeface="Arial"/>
                <a:cs typeface="Arial"/>
              </a:rPr>
              <a:t>program </a:t>
            </a:r>
            <a:r>
              <a:rPr dirty="0" sz="2000" spc="-125">
                <a:latin typeface="Arial"/>
                <a:cs typeface="Arial"/>
              </a:rPr>
              <a:t>in </a:t>
            </a:r>
            <a:r>
              <a:rPr dirty="0" sz="2000" spc="-120">
                <a:latin typeface="Arial"/>
                <a:cs typeface="Arial"/>
              </a:rPr>
              <a:t>the </a:t>
            </a:r>
            <a:r>
              <a:rPr dirty="0" sz="2000" spc="-175">
                <a:latin typeface="Arial"/>
                <a:cs typeface="Arial"/>
              </a:rPr>
              <a:t>host  </a:t>
            </a:r>
            <a:r>
              <a:rPr dirty="0" sz="2000" spc="-70">
                <a:latin typeface="Arial"/>
                <a:cs typeface="Arial"/>
              </a:rPr>
              <a:t>that </a:t>
            </a:r>
            <a:r>
              <a:rPr dirty="0" sz="2000" spc="-175">
                <a:latin typeface="Arial"/>
                <a:cs typeface="Arial"/>
              </a:rPr>
              <a:t>is </a:t>
            </a:r>
            <a:r>
              <a:rPr dirty="0" sz="2000" spc="-95">
                <a:latin typeface="Arial"/>
                <a:cs typeface="Arial"/>
              </a:rPr>
              <a:t>receiving </a:t>
            </a:r>
            <a:r>
              <a:rPr dirty="0" sz="2000" spc="-120">
                <a:latin typeface="Arial"/>
                <a:cs typeface="Arial"/>
              </a:rPr>
              <a:t>the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 spc="-160">
                <a:latin typeface="Arial"/>
                <a:cs typeface="Arial"/>
              </a:rPr>
              <a:t>segment.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  <a:spcBef>
                <a:spcPts val="1130"/>
              </a:spcBef>
            </a:pPr>
            <a:r>
              <a:rPr dirty="0" sz="2000" spc="-175">
                <a:solidFill>
                  <a:srgbClr val="FF0000"/>
                </a:solidFill>
                <a:latin typeface="Arial"/>
                <a:cs typeface="Arial"/>
              </a:rPr>
              <a:t>Sequence </a:t>
            </a:r>
            <a:r>
              <a:rPr dirty="0" sz="2000" spc="-150">
                <a:solidFill>
                  <a:srgbClr val="FF0000"/>
                </a:solidFill>
                <a:latin typeface="Arial"/>
                <a:cs typeface="Arial"/>
              </a:rPr>
              <a:t>number: </a:t>
            </a:r>
            <a:r>
              <a:rPr dirty="0" sz="2000" spc="-229">
                <a:latin typeface="Arial"/>
                <a:cs typeface="Arial"/>
              </a:rPr>
              <a:t>This </a:t>
            </a:r>
            <a:r>
              <a:rPr dirty="0" sz="2000" spc="-10">
                <a:latin typeface="Arial"/>
                <a:cs typeface="Arial"/>
              </a:rPr>
              <a:t>32-bit </a:t>
            </a:r>
            <a:r>
              <a:rPr dirty="0" sz="2000" spc="-5">
                <a:latin typeface="Arial"/>
                <a:cs typeface="Arial"/>
              </a:rPr>
              <a:t>field </a:t>
            </a:r>
            <a:r>
              <a:rPr dirty="0" sz="2000" spc="-100">
                <a:latin typeface="Arial"/>
                <a:cs typeface="Arial"/>
              </a:rPr>
              <a:t>defines </a:t>
            </a:r>
            <a:r>
              <a:rPr dirty="0" sz="2000" spc="-125">
                <a:latin typeface="Arial"/>
                <a:cs typeface="Arial"/>
              </a:rPr>
              <a:t>the </a:t>
            </a:r>
            <a:r>
              <a:rPr dirty="0" sz="2000" spc="-155">
                <a:latin typeface="Arial"/>
                <a:cs typeface="Arial"/>
              </a:rPr>
              <a:t>number </a:t>
            </a:r>
            <a:r>
              <a:rPr dirty="0" sz="2000" spc="-135">
                <a:latin typeface="Arial"/>
                <a:cs typeface="Arial"/>
              </a:rPr>
              <a:t>assigned </a:t>
            </a:r>
            <a:r>
              <a:rPr dirty="0" sz="2000" spc="-65">
                <a:latin typeface="Arial"/>
                <a:cs typeface="Arial"/>
              </a:rPr>
              <a:t>to </a:t>
            </a:r>
            <a:r>
              <a:rPr dirty="0" sz="2000" spc="-125">
                <a:latin typeface="Arial"/>
                <a:cs typeface="Arial"/>
              </a:rPr>
              <a:t>the </a:t>
            </a:r>
            <a:r>
              <a:rPr dirty="0" sz="2000" spc="-45">
                <a:latin typeface="Arial"/>
                <a:cs typeface="Arial"/>
              </a:rPr>
              <a:t>first</a:t>
            </a:r>
            <a:r>
              <a:rPr dirty="0" sz="2000" spc="180">
                <a:latin typeface="Arial"/>
                <a:cs typeface="Arial"/>
              </a:rPr>
              <a:t> </a:t>
            </a:r>
            <a:r>
              <a:rPr dirty="0" sz="2000" spc="-60">
                <a:latin typeface="Arial"/>
                <a:cs typeface="Arial"/>
              </a:rPr>
              <a:t>byte </a:t>
            </a:r>
            <a:r>
              <a:rPr dirty="0" sz="200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dirty="0" sz="2000" spc="-15">
                <a:latin typeface="Arial"/>
                <a:cs typeface="Arial"/>
              </a:rPr>
              <a:t>data </a:t>
            </a:r>
            <a:r>
              <a:rPr dirty="0" sz="2000" spc="-110">
                <a:latin typeface="Arial"/>
                <a:cs typeface="Arial"/>
              </a:rPr>
              <a:t>contained </a:t>
            </a:r>
            <a:r>
              <a:rPr dirty="0" sz="2000" spc="-125">
                <a:latin typeface="Arial"/>
                <a:cs typeface="Arial"/>
              </a:rPr>
              <a:t>in </a:t>
            </a:r>
            <a:r>
              <a:rPr dirty="0" sz="2000" spc="-150">
                <a:latin typeface="Arial"/>
                <a:cs typeface="Arial"/>
              </a:rPr>
              <a:t>this</a:t>
            </a:r>
            <a:r>
              <a:rPr dirty="0" sz="2000" spc="160">
                <a:latin typeface="Arial"/>
                <a:cs typeface="Arial"/>
              </a:rPr>
              <a:t> </a:t>
            </a:r>
            <a:r>
              <a:rPr dirty="0" sz="2000" spc="-160">
                <a:latin typeface="Arial"/>
                <a:cs typeface="Arial"/>
              </a:rPr>
              <a:t>segment.</a:t>
            </a:r>
            <a:endParaRPr sz="2000">
              <a:latin typeface="Arial"/>
              <a:cs typeface="Arial"/>
            </a:endParaRPr>
          </a:p>
          <a:p>
            <a:pPr marL="104139" marR="16510">
              <a:lnSpc>
                <a:spcPts val="2160"/>
              </a:lnSpc>
              <a:spcBef>
                <a:spcPts val="1425"/>
              </a:spcBef>
            </a:pPr>
            <a:r>
              <a:rPr dirty="0" sz="2000" spc="-130">
                <a:solidFill>
                  <a:srgbClr val="FF0000"/>
                </a:solidFill>
                <a:latin typeface="Arial"/>
                <a:cs typeface="Arial"/>
              </a:rPr>
              <a:t>Acknowledgment </a:t>
            </a:r>
            <a:r>
              <a:rPr dirty="0" sz="2000" spc="-150">
                <a:solidFill>
                  <a:srgbClr val="FF0000"/>
                </a:solidFill>
                <a:latin typeface="Arial"/>
                <a:cs typeface="Arial"/>
              </a:rPr>
              <a:t>number: </a:t>
            </a:r>
            <a:r>
              <a:rPr dirty="0" sz="2000" spc="-229">
                <a:latin typeface="Arial"/>
                <a:cs typeface="Arial"/>
              </a:rPr>
              <a:t>This </a:t>
            </a:r>
            <a:r>
              <a:rPr dirty="0" sz="2000" spc="-10">
                <a:latin typeface="Arial"/>
                <a:cs typeface="Arial"/>
              </a:rPr>
              <a:t>32 bit </a:t>
            </a:r>
            <a:r>
              <a:rPr dirty="0" sz="2000">
                <a:latin typeface="Arial"/>
                <a:cs typeface="Arial"/>
              </a:rPr>
              <a:t>field </a:t>
            </a:r>
            <a:r>
              <a:rPr dirty="0" sz="2000" spc="-100">
                <a:latin typeface="Arial"/>
                <a:cs typeface="Arial"/>
              </a:rPr>
              <a:t>defines </a:t>
            </a:r>
            <a:r>
              <a:rPr dirty="0" sz="2000" spc="-120">
                <a:latin typeface="Arial"/>
                <a:cs typeface="Arial"/>
              </a:rPr>
              <a:t>the </a:t>
            </a:r>
            <a:r>
              <a:rPr dirty="0" sz="2000" spc="-155">
                <a:latin typeface="Arial"/>
                <a:cs typeface="Arial"/>
              </a:rPr>
              <a:t>number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120">
                <a:latin typeface="Arial"/>
                <a:cs typeface="Arial"/>
              </a:rPr>
              <a:t>the </a:t>
            </a:r>
            <a:r>
              <a:rPr dirty="0" sz="2000" spc="-105">
                <a:latin typeface="Arial"/>
                <a:cs typeface="Arial"/>
              </a:rPr>
              <a:t>next </a:t>
            </a:r>
            <a:r>
              <a:rPr dirty="0" sz="2000" spc="-60">
                <a:latin typeface="Arial"/>
                <a:cs typeface="Arial"/>
              </a:rPr>
              <a:t>byte </a:t>
            </a:r>
            <a:r>
              <a:rPr dirty="0" sz="2000" spc="-10">
                <a:latin typeface="Arial"/>
                <a:cs typeface="Arial"/>
              </a:rPr>
              <a:t>a </a:t>
            </a:r>
            <a:r>
              <a:rPr dirty="0" sz="2000">
                <a:latin typeface="Arial"/>
                <a:cs typeface="Arial"/>
              </a:rPr>
              <a:t>party  </a:t>
            </a:r>
            <a:r>
              <a:rPr dirty="0" sz="2000" spc="-125">
                <a:latin typeface="Arial"/>
                <a:cs typeface="Arial"/>
              </a:rPr>
              <a:t>expects </a:t>
            </a:r>
            <a:r>
              <a:rPr dirty="0" sz="2000" spc="-65">
                <a:latin typeface="Arial"/>
                <a:cs typeface="Arial"/>
              </a:rPr>
              <a:t>to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110">
                <a:latin typeface="Arial"/>
                <a:cs typeface="Arial"/>
              </a:rPr>
              <a:t>receive.</a:t>
            </a:r>
            <a:endParaRPr sz="2000">
              <a:latin typeface="Arial"/>
              <a:cs typeface="Arial"/>
            </a:endParaRPr>
          </a:p>
          <a:p>
            <a:pPr marL="104139" marR="443865">
              <a:lnSpc>
                <a:spcPct val="90000"/>
              </a:lnSpc>
              <a:spcBef>
                <a:spcPts val="1370"/>
              </a:spcBef>
            </a:pPr>
            <a:r>
              <a:rPr dirty="0" sz="2000" spc="-80">
                <a:solidFill>
                  <a:srgbClr val="FF0000"/>
                </a:solidFill>
                <a:latin typeface="Arial"/>
                <a:cs typeface="Arial"/>
              </a:rPr>
              <a:t>Header </a:t>
            </a:r>
            <a:r>
              <a:rPr dirty="0" sz="2000" spc="-105">
                <a:solidFill>
                  <a:srgbClr val="FF0000"/>
                </a:solidFill>
                <a:latin typeface="Arial"/>
                <a:cs typeface="Arial"/>
              </a:rPr>
              <a:t>length: </a:t>
            </a:r>
            <a:r>
              <a:rPr dirty="0" sz="2000" spc="-125">
                <a:latin typeface="Arial"/>
                <a:cs typeface="Arial"/>
              </a:rPr>
              <a:t>A </a:t>
            </a:r>
            <a:r>
              <a:rPr dirty="0" sz="2000" spc="-10">
                <a:latin typeface="Arial"/>
                <a:cs typeface="Arial"/>
              </a:rPr>
              <a:t>4-bit </a:t>
            </a:r>
            <a:r>
              <a:rPr dirty="0" sz="2000" spc="-5">
                <a:latin typeface="Arial"/>
                <a:cs typeface="Arial"/>
              </a:rPr>
              <a:t>field </a:t>
            </a:r>
            <a:r>
              <a:rPr dirty="0" sz="2000" spc="-70">
                <a:latin typeface="Arial"/>
                <a:cs typeface="Arial"/>
              </a:rPr>
              <a:t>that </a:t>
            </a:r>
            <a:r>
              <a:rPr dirty="0" sz="2000" spc="-110">
                <a:latin typeface="Arial"/>
                <a:cs typeface="Arial"/>
              </a:rPr>
              <a:t>indicates </a:t>
            </a:r>
            <a:r>
              <a:rPr dirty="0" sz="2000" spc="-125">
                <a:latin typeface="Arial"/>
                <a:cs typeface="Arial"/>
              </a:rPr>
              <a:t>the </a:t>
            </a:r>
            <a:r>
              <a:rPr dirty="0" sz="2000" spc="-155">
                <a:latin typeface="Arial"/>
                <a:cs typeface="Arial"/>
              </a:rPr>
              <a:t>number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40">
                <a:latin typeface="Arial"/>
                <a:cs typeface="Arial"/>
              </a:rPr>
              <a:t>4-byte </a:t>
            </a:r>
            <a:r>
              <a:rPr dirty="0" sz="2000" spc="-120">
                <a:latin typeface="Arial"/>
                <a:cs typeface="Arial"/>
              </a:rPr>
              <a:t>words </a:t>
            </a:r>
            <a:r>
              <a:rPr dirty="0" sz="2000" spc="-125">
                <a:latin typeface="Arial"/>
                <a:cs typeface="Arial"/>
              </a:rPr>
              <a:t>in the </a:t>
            </a:r>
            <a:r>
              <a:rPr dirty="0" sz="2000" spc="-325">
                <a:latin typeface="Arial"/>
                <a:cs typeface="Arial"/>
              </a:rPr>
              <a:t>TCP  </a:t>
            </a:r>
            <a:r>
              <a:rPr dirty="0" sz="2000" spc="-105">
                <a:latin typeface="Arial"/>
                <a:cs typeface="Arial"/>
              </a:rPr>
              <a:t>header. </a:t>
            </a:r>
            <a:r>
              <a:rPr dirty="0" sz="2000" spc="-229">
                <a:latin typeface="Arial"/>
                <a:cs typeface="Arial"/>
              </a:rPr>
              <a:t>The </a:t>
            </a:r>
            <a:r>
              <a:rPr dirty="0" sz="2000" spc="-105">
                <a:latin typeface="Arial"/>
                <a:cs typeface="Arial"/>
              </a:rPr>
              <a:t>length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120">
                <a:latin typeface="Arial"/>
                <a:cs typeface="Arial"/>
              </a:rPr>
              <a:t>the </a:t>
            </a:r>
            <a:r>
              <a:rPr dirty="0" sz="2000" spc="-80">
                <a:latin typeface="Arial"/>
                <a:cs typeface="Arial"/>
              </a:rPr>
              <a:t>header </a:t>
            </a:r>
            <a:r>
              <a:rPr dirty="0" sz="2000" spc="-160">
                <a:latin typeface="Arial"/>
                <a:cs typeface="Arial"/>
              </a:rPr>
              <a:t>can </a:t>
            </a:r>
            <a:r>
              <a:rPr dirty="0" sz="2000" spc="-60">
                <a:latin typeface="Arial"/>
                <a:cs typeface="Arial"/>
              </a:rPr>
              <a:t>be </a:t>
            </a:r>
            <a:r>
              <a:rPr dirty="0" sz="2000" spc="-105">
                <a:latin typeface="Arial"/>
                <a:cs typeface="Arial"/>
              </a:rPr>
              <a:t>between </a:t>
            </a:r>
            <a:r>
              <a:rPr dirty="0" sz="2000" spc="-10">
                <a:latin typeface="Arial"/>
                <a:cs typeface="Arial"/>
              </a:rPr>
              <a:t>20 </a:t>
            </a:r>
            <a:r>
              <a:rPr dirty="0" sz="2000" spc="-85">
                <a:latin typeface="Arial"/>
                <a:cs typeface="Arial"/>
              </a:rPr>
              <a:t>and </a:t>
            </a:r>
            <a:r>
              <a:rPr dirty="0" sz="2000" spc="-10">
                <a:latin typeface="Arial"/>
                <a:cs typeface="Arial"/>
              </a:rPr>
              <a:t>60 </a:t>
            </a:r>
            <a:r>
              <a:rPr dirty="0" sz="2000" spc="-120">
                <a:latin typeface="Arial"/>
                <a:cs typeface="Arial"/>
              </a:rPr>
              <a:t>bytes. </a:t>
            </a:r>
            <a:r>
              <a:rPr dirty="0" sz="2000" spc="-114">
                <a:latin typeface="Arial"/>
                <a:cs typeface="Arial"/>
              </a:rPr>
              <a:t>Therefore, </a:t>
            </a:r>
            <a:r>
              <a:rPr dirty="0" sz="2000" spc="-120">
                <a:latin typeface="Arial"/>
                <a:cs typeface="Arial"/>
              </a:rPr>
              <a:t>the  </a:t>
            </a:r>
            <a:r>
              <a:rPr dirty="0" sz="2000" spc="-105">
                <a:latin typeface="Arial"/>
                <a:cs typeface="Arial"/>
              </a:rPr>
              <a:t>value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150">
                <a:latin typeface="Arial"/>
                <a:cs typeface="Arial"/>
              </a:rPr>
              <a:t>this </a:t>
            </a:r>
            <a:r>
              <a:rPr dirty="0" sz="2000">
                <a:latin typeface="Arial"/>
                <a:cs typeface="Arial"/>
              </a:rPr>
              <a:t>field </a:t>
            </a:r>
            <a:r>
              <a:rPr dirty="0" sz="2000" spc="-160">
                <a:latin typeface="Arial"/>
                <a:cs typeface="Arial"/>
              </a:rPr>
              <a:t>can </a:t>
            </a:r>
            <a:r>
              <a:rPr dirty="0" sz="2000" spc="-60">
                <a:latin typeface="Arial"/>
                <a:cs typeface="Arial"/>
              </a:rPr>
              <a:t>be </a:t>
            </a:r>
            <a:r>
              <a:rPr dirty="0" sz="2000" spc="-105">
                <a:latin typeface="Arial"/>
                <a:cs typeface="Arial"/>
              </a:rPr>
              <a:t>between </a:t>
            </a:r>
            <a:r>
              <a:rPr dirty="0" sz="2000" spc="-10">
                <a:latin typeface="Arial"/>
                <a:cs typeface="Arial"/>
              </a:rPr>
              <a:t>5 </a:t>
            </a:r>
            <a:r>
              <a:rPr dirty="0" sz="2000" spc="-70">
                <a:latin typeface="Arial"/>
                <a:cs typeface="Arial"/>
              </a:rPr>
              <a:t>(5 </a:t>
            </a:r>
            <a:r>
              <a:rPr dirty="0" sz="2000">
                <a:latin typeface="Arial"/>
                <a:cs typeface="Arial"/>
              </a:rPr>
              <a:t>x </a:t>
            </a:r>
            <a:r>
              <a:rPr dirty="0" sz="2000" spc="-10">
                <a:latin typeface="Arial"/>
                <a:cs typeface="Arial"/>
              </a:rPr>
              <a:t>4 </a:t>
            </a:r>
            <a:r>
              <a:rPr dirty="0" sz="2000" spc="5">
                <a:latin typeface="Arial"/>
                <a:cs typeface="Arial"/>
              </a:rPr>
              <a:t>=20) </a:t>
            </a:r>
            <a:r>
              <a:rPr dirty="0" sz="2000" spc="-85">
                <a:latin typeface="Arial"/>
                <a:cs typeface="Arial"/>
              </a:rPr>
              <a:t>and </a:t>
            </a:r>
            <a:r>
              <a:rPr dirty="0" sz="2000" spc="-10">
                <a:latin typeface="Arial"/>
                <a:cs typeface="Arial"/>
              </a:rPr>
              <a:t>15 </a:t>
            </a:r>
            <a:r>
              <a:rPr dirty="0" sz="2000" spc="-50">
                <a:latin typeface="Arial"/>
                <a:cs typeface="Arial"/>
              </a:rPr>
              <a:t>(15 </a:t>
            </a:r>
            <a:r>
              <a:rPr dirty="0" sz="2000">
                <a:latin typeface="Arial"/>
                <a:cs typeface="Arial"/>
              </a:rPr>
              <a:t>x </a:t>
            </a:r>
            <a:r>
              <a:rPr dirty="0" sz="2000" spc="-10">
                <a:latin typeface="Arial"/>
                <a:cs typeface="Arial"/>
              </a:rPr>
              <a:t>4</a:t>
            </a:r>
            <a:r>
              <a:rPr dirty="0" sz="2000" spc="114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=60).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844" name="object 3"/>
          <p:cNvSpPr txBox="1">
            <a:spLocks noGrp="1"/>
          </p:cNvSpPr>
          <p:nvPr>
            <p:ph type="title"/>
          </p:nvPr>
        </p:nvSpPr>
        <p:spPr>
          <a:xfrm>
            <a:off x="762406" y="296671"/>
            <a:ext cx="4074160" cy="6965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0">
                <a:solidFill>
                  <a:srgbClr val="335B74"/>
                </a:solidFill>
              </a:rPr>
              <a:t>TCP </a:t>
            </a:r>
            <a:r>
              <a:rPr dirty="0" spc="-750">
                <a:solidFill>
                  <a:srgbClr val="335B74"/>
                </a:solidFill>
              </a:rPr>
              <a:t>Segment</a:t>
            </a:r>
            <a:r>
              <a:rPr dirty="0" spc="-409">
                <a:solidFill>
                  <a:srgbClr val="335B74"/>
                </a:solidFill>
              </a:rPr>
              <a:t> </a:t>
            </a:r>
            <a:r>
              <a:rPr dirty="0" spc="-665">
                <a:solidFill>
                  <a:srgbClr val="335B74"/>
                </a:solidFill>
              </a:rPr>
              <a:t>Format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object 3"/>
          <p:cNvSpPr txBox="1"/>
          <p:nvPr/>
        </p:nvSpPr>
        <p:spPr>
          <a:xfrm>
            <a:off x="914400" y="1880088"/>
            <a:ext cx="7467600" cy="2090957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82550">
              <a:lnSpc>
                <a:spcPct val="100000"/>
              </a:lnSpc>
              <a:spcBef>
                <a:spcPts val="105"/>
              </a:spcBef>
            </a:pPr>
            <a:r>
              <a:rPr dirty="0" sz="2000" spc="-155">
                <a:solidFill>
                  <a:srgbClr val="FF0000"/>
                </a:solidFill>
                <a:latin typeface="Arial"/>
                <a:cs typeface="Arial"/>
              </a:rPr>
              <a:t>Reserved. </a:t>
            </a:r>
            <a:r>
              <a:rPr dirty="0" sz="2000" spc="-229">
                <a:latin typeface="Arial"/>
                <a:cs typeface="Arial"/>
              </a:rPr>
              <a:t>This </a:t>
            </a:r>
            <a:r>
              <a:rPr dirty="0" sz="2000" spc="-175">
                <a:latin typeface="Arial"/>
                <a:cs typeface="Arial"/>
              </a:rPr>
              <a:t>is </a:t>
            </a:r>
            <a:r>
              <a:rPr dirty="0" sz="2000" spc="-1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6-bit </a:t>
            </a:r>
            <a:r>
              <a:rPr dirty="0" sz="2000">
                <a:latin typeface="Arial"/>
                <a:cs typeface="Arial"/>
              </a:rPr>
              <a:t>field </a:t>
            </a:r>
            <a:r>
              <a:rPr dirty="0" sz="2000" spc="-100">
                <a:latin typeface="Arial"/>
                <a:cs typeface="Arial"/>
              </a:rPr>
              <a:t>reserved </a:t>
            </a:r>
            <a:r>
              <a:rPr dirty="0" sz="2000" spc="-15">
                <a:latin typeface="Arial"/>
                <a:cs typeface="Arial"/>
              </a:rPr>
              <a:t>for </a:t>
            </a:r>
            <a:r>
              <a:rPr dirty="0" sz="2000" spc="-80">
                <a:latin typeface="Arial"/>
                <a:cs typeface="Arial"/>
              </a:rPr>
              <a:t>future</a:t>
            </a:r>
            <a:r>
              <a:rPr dirty="0" sz="2000" spc="-305">
                <a:latin typeface="Arial"/>
                <a:cs typeface="Arial"/>
              </a:rPr>
              <a:t> </a:t>
            </a:r>
            <a:r>
              <a:rPr dirty="0" sz="2000" spc="-204">
                <a:latin typeface="Arial"/>
                <a:cs typeface="Arial"/>
              </a:rPr>
              <a:t>use.</a:t>
            </a:r>
            <a:endParaRPr dirty="0"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 sz="21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</a:pPr>
            <a:r>
              <a:rPr dirty="0" sz="2000" spc="-110">
                <a:solidFill>
                  <a:srgbClr val="FF0000"/>
                </a:solidFill>
                <a:latin typeface="Arial"/>
                <a:cs typeface="Arial"/>
              </a:rPr>
              <a:t>Control: </a:t>
            </a:r>
            <a:r>
              <a:rPr dirty="0" sz="2000" spc="-229">
                <a:latin typeface="Arial"/>
                <a:cs typeface="Arial"/>
              </a:rPr>
              <a:t>This </a:t>
            </a:r>
            <a:r>
              <a:rPr dirty="0" sz="2000" spc="-5">
                <a:latin typeface="Arial"/>
                <a:cs typeface="Arial"/>
              </a:rPr>
              <a:t>field </a:t>
            </a:r>
            <a:r>
              <a:rPr dirty="0" sz="2000" spc="-100">
                <a:latin typeface="Arial"/>
                <a:cs typeface="Arial"/>
              </a:rPr>
              <a:t>defines </a:t>
            </a:r>
            <a:r>
              <a:rPr dirty="0" sz="2000" spc="-10">
                <a:latin typeface="Arial"/>
                <a:cs typeface="Arial"/>
              </a:rPr>
              <a:t>6 </a:t>
            </a:r>
            <a:r>
              <a:rPr dirty="0" sz="2000" spc="-35">
                <a:latin typeface="Arial"/>
                <a:cs typeface="Arial"/>
              </a:rPr>
              <a:t>different </a:t>
            </a:r>
            <a:r>
              <a:rPr dirty="0" sz="2000" spc="-110">
                <a:latin typeface="Arial"/>
                <a:cs typeface="Arial"/>
              </a:rPr>
              <a:t>control </a:t>
            </a:r>
            <a:r>
              <a:rPr dirty="0" sz="2000" spc="-90">
                <a:latin typeface="Arial"/>
                <a:cs typeface="Arial"/>
              </a:rPr>
              <a:t>bits </a:t>
            </a:r>
            <a:r>
              <a:rPr dirty="0" sz="2000" spc="-55">
                <a:latin typeface="Arial"/>
                <a:cs typeface="Arial"/>
              </a:rPr>
              <a:t>or </a:t>
            </a:r>
            <a:r>
              <a:rPr dirty="0" sz="2000" spc="-65">
                <a:latin typeface="Arial"/>
                <a:cs typeface="Arial"/>
              </a:rPr>
              <a:t>flags. </a:t>
            </a:r>
            <a:r>
              <a:rPr dirty="0" sz="2000" spc="-120">
                <a:latin typeface="Arial"/>
                <a:cs typeface="Arial"/>
              </a:rPr>
              <a:t>One </a:t>
            </a:r>
            <a:r>
              <a:rPr dirty="0" sz="2000" spc="-55">
                <a:latin typeface="Arial"/>
                <a:cs typeface="Arial"/>
              </a:rPr>
              <a:t>or</a:t>
            </a:r>
            <a:r>
              <a:rPr dirty="0" sz="2000" lang="en-US" spc="-55">
                <a:latin typeface="Arial"/>
                <a:cs typeface="Arial"/>
              </a:rPr>
              <a:t> </a:t>
            </a:r>
            <a:r>
              <a:rPr dirty="0" sz="2000" spc="-140">
                <a:latin typeface="Arial"/>
                <a:cs typeface="Arial"/>
              </a:rPr>
              <a:t>more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165">
                <a:latin typeface="Arial"/>
                <a:cs typeface="Arial"/>
              </a:rPr>
              <a:t>these </a:t>
            </a:r>
            <a:r>
              <a:rPr dirty="0" sz="2000" spc="-90">
                <a:latin typeface="Arial"/>
                <a:cs typeface="Arial"/>
              </a:rPr>
              <a:t>bits </a:t>
            </a:r>
            <a:r>
              <a:rPr dirty="0" sz="2000" spc="-160">
                <a:latin typeface="Arial"/>
                <a:cs typeface="Arial"/>
              </a:rPr>
              <a:t>can </a:t>
            </a:r>
            <a:r>
              <a:rPr dirty="0" sz="2000" spc="-60">
                <a:latin typeface="Arial"/>
                <a:cs typeface="Arial"/>
              </a:rPr>
              <a:t>be </a:t>
            </a:r>
            <a:r>
              <a:rPr dirty="0" sz="2000" spc="-155">
                <a:latin typeface="Arial"/>
                <a:cs typeface="Arial"/>
              </a:rPr>
              <a:t>set </a:t>
            </a:r>
            <a:r>
              <a:rPr dirty="0" sz="2000" spc="-10">
                <a:latin typeface="Arial"/>
                <a:cs typeface="Arial"/>
              </a:rPr>
              <a:t>at a </a:t>
            </a:r>
            <a:r>
              <a:rPr dirty="0" sz="2000" spc="-125">
                <a:latin typeface="Arial"/>
                <a:cs typeface="Arial"/>
              </a:rPr>
              <a:t>time. </a:t>
            </a:r>
            <a:r>
              <a:rPr dirty="0" sz="2000" spc="-229">
                <a:latin typeface="Arial"/>
                <a:cs typeface="Arial"/>
              </a:rPr>
              <a:t>These </a:t>
            </a:r>
            <a:r>
              <a:rPr dirty="0" sz="2000" spc="-90">
                <a:latin typeface="Arial"/>
                <a:cs typeface="Arial"/>
              </a:rPr>
              <a:t>bits </a:t>
            </a:r>
            <a:r>
              <a:rPr dirty="0" sz="2000" spc="-80">
                <a:latin typeface="Arial"/>
                <a:cs typeface="Arial"/>
              </a:rPr>
              <a:t>enable </a:t>
            </a:r>
            <a:r>
              <a:rPr dirty="0" sz="2000" spc="-45">
                <a:latin typeface="Arial"/>
                <a:cs typeface="Arial"/>
              </a:rPr>
              <a:t>flow </a:t>
            </a:r>
            <a:r>
              <a:rPr dirty="0" sz="2000" spc="-110">
                <a:latin typeface="Arial"/>
                <a:cs typeface="Arial"/>
              </a:rPr>
              <a:t>control,  </a:t>
            </a:r>
            <a:r>
              <a:rPr dirty="0" sz="2000" spc="-155">
                <a:latin typeface="Arial"/>
                <a:cs typeface="Arial"/>
              </a:rPr>
              <a:t>connection </a:t>
            </a:r>
            <a:r>
              <a:rPr dirty="0" sz="2000" spc="-140">
                <a:latin typeface="Arial"/>
                <a:cs typeface="Arial"/>
              </a:rPr>
              <a:t>establishment </a:t>
            </a:r>
            <a:r>
              <a:rPr dirty="0" sz="2000" spc="-85">
                <a:latin typeface="Arial"/>
                <a:cs typeface="Arial"/>
              </a:rPr>
              <a:t>and </a:t>
            </a:r>
            <a:r>
              <a:rPr dirty="0" sz="2000" spc="-100">
                <a:latin typeface="Arial"/>
                <a:cs typeface="Arial"/>
              </a:rPr>
              <a:t>termination, </a:t>
            </a:r>
            <a:r>
              <a:rPr dirty="0" sz="2000" spc="-155">
                <a:latin typeface="Arial"/>
                <a:cs typeface="Arial"/>
              </a:rPr>
              <a:t>connection </a:t>
            </a:r>
            <a:r>
              <a:rPr dirty="0" sz="2000" spc="-65">
                <a:latin typeface="Arial"/>
                <a:cs typeface="Arial"/>
              </a:rPr>
              <a:t>abortion, </a:t>
            </a:r>
            <a:r>
              <a:rPr dirty="0" sz="2000" spc="-85">
                <a:latin typeface="Arial"/>
                <a:cs typeface="Arial"/>
              </a:rPr>
              <a:t>and </a:t>
            </a:r>
            <a:r>
              <a:rPr dirty="0" sz="2000" spc="-120">
                <a:latin typeface="Arial"/>
                <a:cs typeface="Arial"/>
              </a:rPr>
              <a:t>the  </a:t>
            </a:r>
            <a:r>
              <a:rPr dirty="0" sz="2000" spc="-140">
                <a:latin typeface="Arial"/>
                <a:cs typeface="Arial"/>
              </a:rPr>
              <a:t>mode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15">
                <a:latin typeface="Arial"/>
                <a:cs typeface="Arial"/>
              </a:rPr>
              <a:t>data </a:t>
            </a:r>
            <a:r>
              <a:rPr dirty="0" sz="2000" spc="-80">
                <a:latin typeface="Arial"/>
                <a:cs typeface="Arial"/>
              </a:rPr>
              <a:t>transfer </a:t>
            </a:r>
            <a:r>
              <a:rPr dirty="0" sz="2000" spc="-125">
                <a:latin typeface="Arial"/>
                <a:cs typeface="Arial"/>
              </a:rPr>
              <a:t>in</a:t>
            </a:r>
            <a:r>
              <a:rPr dirty="0" sz="2000" spc="175">
                <a:latin typeface="Arial"/>
                <a:cs typeface="Arial"/>
              </a:rPr>
              <a:t> </a:t>
            </a:r>
            <a:r>
              <a:rPr dirty="0" sz="2000" spc="-325">
                <a:latin typeface="Arial"/>
                <a:cs typeface="Arial"/>
              </a:rPr>
              <a:t>TCP</a:t>
            </a:r>
            <a:endParaRPr dirty="0" sz="2000">
              <a:latin typeface="Arial"/>
              <a:cs typeface="Arial"/>
            </a:endParaRPr>
          </a:p>
        </p:txBody>
      </p:sp>
      <p:sp>
        <p:nvSpPr>
          <p:cNvPr id="1048846" name="object 4"/>
          <p:cNvSpPr/>
          <p:nvPr/>
        </p:nvSpPr>
        <p:spPr>
          <a:xfrm>
            <a:off x="827532" y="4293108"/>
            <a:ext cx="7705344" cy="1795272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847" name="TextBox 7"/>
          <p:cNvSpPr txBox="1"/>
          <p:nvPr/>
        </p:nvSpPr>
        <p:spPr>
          <a:xfrm>
            <a:off x="1981200" y="304800"/>
            <a:ext cx="5181600" cy="707886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dirty="0" sz="3600" lang="en-US"/>
              <a:t>TCP SEGMENT </a:t>
            </a:r>
            <a:r>
              <a:rPr dirty="0" sz="4000" lang="en-US"/>
              <a:t>FORMAT</a:t>
            </a:r>
            <a:endParaRPr dirty="0" sz="3600"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object 2"/>
          <p:cNvSpPr/>
          <p:nvPr/>
        </p:nvSpPr>
        <p:spPr>
          <a:xfrm>
            <a:off x="1229175" y="1227368"/>
            <a:ext cx="5751658" cy="312895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object 3"/>
          <p:cNvSpPr txBox="1"/>
          <p:nvPr/>
        </p:nvSpPr>
        <p:spPr>
          <a:xfrm>
            <a:off x="189890" y="1303337"/>
            <a:ext cx="8875395" cy="4561840"/>
          </a:xfrm>
          <a:prstGeom prst="rect"/>
        </p:spPr>
        <p:txBody>
          <a:bodyPr bIns="0" lIns="0" rIns="0" rtlCol="0" tIns="205740" vert="horz" wrap="square">
            <a:spAutoFit/>
          </a:bodyPr>
          <a:p>
            <a:pPr algn="just" marL="101600">
              <a:lnSpc>
                <a:spcPct val="100000"/>
              </a:lnSpc>
              <a:spcBef>
                <a:spcPts val="1620"/>
              </a:spcBef>
            </a:pP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Urgent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dirty="0" sz="3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algn="just" indent="-91440" marL="91440" marR="817244">
              <a:lnSpc>
                <a:spcPts val="2590"/>
              </a:lnSpc>
              <a:spcBef>
                <a:spcPts val="1470"/>
              </a:spcBef>
            </a:pPr>
            <a:r>
              <a:rPr dirty="0" sz="24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data are presented from the application program to TCP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-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 stream of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bytes.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65"/>
              </a:spcBef>
            </a:pPr>
            <a:r>
              <a:rPr dirty="0" sz="240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400" spc="-93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 byte of data </a:t>
            </a:r>
            <a:r>
              <a:rPr dirty="0" sz="2400" spc="-5">
                <a:latin typeface="Times New Roman"/>
                <a:cs typeface="Times New Roman"/>
              </a:rPr>
              <a:t>has </a:t>
            </a:r>
            <a:r>
              <a:rPr dirty="0" sz="2400">
                <a:latin typeface="Times New Roman"/>
                <a:cs typeface="Times New Roman"/>
              </a:rPr>
              <a:t>a position in the </a:t>
            </a:r>
            <a:r>
              <a:rPr dirty="0" sz="2400" spc="-5">
                <a:latin typeface="Times New Roman"/>
                <a:cs typeface="Times New Roman"/>
              </a:rPr>
              <a:t>stream.</a:t>
            </a:r>
            <a:endParaRPr sz="2400">
              <a:latin typeface="Times New Roman"/>
              <a:cs typeface="Times New Roman"/>
            </a:endParaRPr>
          </a:p>
          <a:p>
            <a:pPr algn="just" indent="-91440" marL="91440">
              <a:lnSpc>
                <a:spcPct val="90000"/>
              </a:lnSpc>
              <a:spcBef>
                <a:spcPts val="1405"/>
              </a:spcBef>
            </a:pPr>
            <a:r>
              <a:rPr dirty="0" sz="24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b="1" dirty="0" sz="2400" spc="-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If </a:t>
            </a:r>
            <a:r>
              <a:rPr b="1" dirty="0" sz="240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 sending </a:t>
            </a:r>
            <a:r>
              <a:rPr b="1" dirty="0" sz="2400" spc="-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application </a:t>
            </a:r>
            <a:r>
              <a:rPr b="1" dirty="0" sz="2400" spc="-1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program </a:t>
            </a:r>
            <a:r>
              <a:rPr b="1" dirty="0" sz="2400" spc="-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wants </a:t>
            </a:r>
            <a:r>
              <a:rPr b="1" dirty="0" sz="240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 piece of </a:t>
            </a:r>
            <a:r>
              <a:rPr b="1" dirty="0" sz="2400" spc="-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data </a:t>
            </a:r>
            <a:r>
              <a:rPr b="1" dirty="0" sz="240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b="1" dirty="0" sz="2400" spc="-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 </a:t>
            </a:r>
            <a:r>
              <a:rPr b="1"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 sz="2400" spc="-1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read</a:t>
            </a:r>
            <a:r>
              <a:rPr b="1" dirty="0" sz="2400" spc="57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2400" spc="-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out </a:t>
            </a:r>
            <a:r>
              <a:rPr b="1" dirty="0" sz="240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 order </a:t>
            </a:r>
            <a:r>
              <a:rPr b="1" dirty="0" sz="2400" spc="-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by the </a:t>
            </a:r>
            <a:r>
              <a:rPr b="1" dirty="0" sz="2400" spc="-1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receiving </a:t>
            </a:r>
            <a:r>
              <a:rPr b="1" dirty="0" sz="240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application </a:t>
            </a:r>
            <a:r>
              <a:rPr b="1" dirty="0" sz="2400" spc="-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program., the </a:t>
            </a:r>
            <a:r>
              <a:rPr b="1"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 sz="2400" spc="-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sending TCP </a:t>
            </a:r>
            <a:r>
              <a:rPr b="1" dirty="0" sz="2400" spc="-1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creates </a:t>
            </a:r>
            <a:r>
              <a:rPr b="1" dirty="0" sz="240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 segment </a:t>
            </a:r>
            <a:r>
              <a:rPr b="1" dirty="0" sz="2400" spc="-1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b="1" dirty="0" sz="240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inserts </a:t>
            </a:r>
            <a:r>
              <a:rPr b="1" dirty="0" sz="2400" spc="-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 urgent data </a:t>
            </a:r>
            <a:r>
              <a:rPr b="1" dirty="0" sz="240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at </a:t>
            </a:r>
            <a:r>
              <a:rPr b="1" dirty="0" sz="2400" spc="-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b="1"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 sz="2400" spc="-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beginning </a:t>
            </a:r>
            <a:r>
              <a:rPr b="1" dirty="0" sz="240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b="1" dirty="0" sz="2400" spc="-5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b="1" dirty="0" sz="2400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segment.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115"/>
              </a:spcBef>
            </a:pPr>
            <a:r>
              <a:rPr dirty="0" sz="240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The rest of the </a:t>
            </a:r>
            <a:r>
              <a:rPr dirty="0" sz="2400" spc="-5">
                <a:latin typeface="Times New Roman"/>
                <a:cs typeface="Times New Roman"/>
              </a:rPr>
              <a:t>segment </a:t>
            </a:r>
            <a:r>
              <a:rPr dirty="0" sz="2400">
                <a:latin typeface="Times New Roman"/>
                <a:cs typeface="Times New Roman"/>
              </a:rPr>
              <a:t>can contain </a:t>
            </a:r>
            <a:r>
              <a:rPr dirty="0" sz="2400" spc="-5">
                <a:latin typeface="Times New Roman"/>
                <a:cs typeface="Times New Roman"/>
              </a:rPr>
              <a:t>normal data from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buffer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r>
              <a:rPr dirty="0" sz="240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48850" name="TextBox 5"/>
          <p:cNvSpPr txBox="1"/>
          <p:nvPr/>
        </p:nvSpPr>
        <p:spPr>
          <a:xfrm>
            <a:off x="1981200" y="304800"/>
            <a:ext cx="5181600" cy="707886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dirty="0" sz="3600" lang="en-US"/>
              <a:t>TCP SEGMENT </a:t>
            </a:r>
            <a:r>
              <a:rPr dirty="0" sz="4000" lang="en-US"/>
              <a:t>FORMAT</a:t>
            </a:r>
            <a:endParaRPr dirty="0" sz="3600"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object 3"/>
          <p:cNvSpPr txBox="1"/>
          <p:nvPr/>
        </p:nvSpPr>
        <p:spPr>
          <a:xfrm>
            <a:off x="177190" y="1303337"/>
            <a:ext cx="8692515" cy="3547745"/>
          </a:xfrm>
          <a:prstGeom prst="rect"/>
        </p:spPr>
        <p:txBody>
          <a:bodyPr bIns="0" lIns="0" rIns="0" rtlCol="0" tIns="205740" vert="horz" wrap="square">
            <a:spAutoFit/>
          </a:bodyPr>
          <a:p>
            <a:pPr marL="114300">
              <a:lnSpc>
                <a:spcPct val="100000"/>
              </a:lnSpc>
              <a:spcBef>
                <a:spcPts val="1620"/>
              </a:spcBef>
            </a:pPr>
            <a:r>
              <a:rPr dirty="0" sz="3200" spc="-10">
                <a:solidFill>
                  <a:srgbClr val="FF0000"/>
                </a:solidFill>
                <a:latin typeface="Times New Roman"/>
                <a:cs typeface="Times New Roman"/>
              </a:rPr>
              <a:t>Urgent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dirty="0" sz="3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dirty="0" sz="3200">
              <a:latin typeface="Times New Roman"/>
              <a:cs typeface="Times New Roman"/>
            </a:endParaRPr>
          </a:p>
          <a:p>
            <a:pPr indent="-91440" marL="104139" marR="133350">
              <a:lnSpc>
                <a:spcPts val="2590"/>
              </a:lnSpc>
              <a:spcBef>
                <a:spcPts val="1470"/>
              </a:spcBef>
            </a:pPr>
            <a:r>
              <a:rPr dirty="0" sz="24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b="1" dirty="0" sz="2400" spc="-5">
                <a:latin typeface="Times New Roman"/>
                <a:cs typeface="Times New Roman"/>
              </a:rPr>
              <a:t>urgent pointer </a:t>
            </a:r>
            <a:r>
              <a:rPr b="1" dirty="0" sz="2400">
                <a:latin typeface="Times New Roman"/>
                <a:cs typeface="Times New Roman"/>
              </a:rPr>
              <a:t>field </a:t>
            </a:r>
            <a:r>
              <a:rPr b="1" dirty="0" sz="2400" spc="-5">
                <a:latin typeface="Times New Roman"/>
                <a:cs typeface="Times New Roman"/>
              </a:rPr>
              <a:t>in the header </a:t>
            </a:r>
            <a:r>
              <a:rPr dirty="0" sz="2400">
                <a:latin typeface="Times New Roman"/>
                <a:cs typeface="Times New Roman"/>
              </a:rPr>
              <a:t>(if its set) defines the end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 the </a:t>
            </a:r>
            <a:r>
              <a:rPr dirty="0" sz="2400" spc="-10">
                <a:latin typeface="Times New Roman"/>
                <a:cs typeface="Times New Roman"/>
              </a:rPr>
              <a:t>urgent </a:t>
            </a:r>
            <a:r>
              <a:rPr dirty="0" sz="2400">
                <a:latin typeface="Times New Roman"/>
                <a:cs typeface="Times New Roman"/>
              </a:rPr>
              <a:t>data and the start of </a:t>
            </a:r>
            <a:r>
              <a:rPr dirty="0" sz="2400" spc="-5">
                <a:latin typeface="Times New Roman"/>
                <a:cs typeface="Times New Roman"/>
              </a:rPr>
              <a:t>normal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data.</a:t>
            </a:r>
          </a:p>
          <a:p>
            <a:pPr>
              <a:lnSpc>
                <a:spcPct val="100000"/>
              </a:lnSpc>
            </a:pPr>
            <a:endParaRPr dirty="0"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 sz="2050">
              <a:latin typeface="Times New Roman"/>
              <a:cs typeface="Times New Roman"/>
            </a:endParaRPr>
          </a:p>
          <a:p>
            <a:pPr indent="-91440" marL="104139" marR="5080">
              <a:lnSpc>
                <a:spcPct val="90000"/>
              </a:lnSpc>
            </a:pPr>
            <a:r>
              <a:rPr dirty="0" sz="24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When </a:t>
            </a:r>
            <a:r>
              <a:rPr dirty="0" sz="2400">
                <a:latin typeface="Times New Roman"/>
                <a:cs typeface="Times New Roman"/>
              </a:rPr>
              <a:t>the receiving </a:t>
            </a:r>
            <a:r>
              <a:rPr dirty="0" sz="2400" spc="-5">
                <a:latin typeface="Times New Roman"/>
                <a:cs typeface="Times New Roman"/>
              </a:rPr>
              <a:t>TCP </a:t>
            </a:r>
            <a:r>
              <a:rPr dirty="0" sz="2400">
                <a:latin typeface="Times New Roman"/>
                <a:cs typeface="Times New Roman"/>
              </a:rPr>
              <a:t>receives a </a:t>
            </a:r>
            <a:r>
              <a:rPr dirty="0" sz="2400" spc="-5">
                <a:latin typeface="Times New Roman"/>
                <a:cs typeface="Times New Roman"/>
              </a:rPr>
              <a:t>segment </a:t>
            </a:r>
            <a:r>
              <a:rPr dirty="0" sz="2400">
                <a:latin typeface="Times New Roman"/>
                <a:cs typeface="Times New Roman"/>
              </a:rPr>
              <a:t>with the </a:t>
            </a:r>
            <a:r>
              <a:rPr dirty="0" sz="2400" spc="-5">
                <a:latin typeface="Times New Roman"/>
                <a:cs typeface="Times New Roman"/>
              </a:rPr>
              <a:t>URG </a:t>
            </a:r>
            <a:r>
              <a:rPr dirty="0" sz="2400">
                <a:latin typeface="Times New Roman"/>
                <a:cs typeface="Times New Roman"/>
              </a:rPr>
              <a:t>bit set, it  extracts the </a:t>
            </a:r>
            <a:r>
              <a:rPr dirty="0" sz="2400" spc="-10">
                <a:latin typeface="Times New Roman"/>
                <a:cs typeface="Times New Roman"/>
              </a:rPr>
              <a:t>urgent </a:t>
            </a:r>
            <a:r>
              <a:rPr dirty="0" sz="2400">
                <a:latin typeface="Times New Roman"/>
                <a:cs typeface="Times New Roman"/>
              </a:rPr>
              <a:t>data from the </a:t>
            </a:r>
            <a:r>
              <a:rPr dirty="0" sz="2400" spc="-5">
                <a:latin typeface="Times New Roman"/>
                <a:cs typeface="Times New Roman"/>
              </a:rPr>
              <a:t>segment </a:t>
            </a:r>
            <a:r>
              <a:rPr dirty="0" sz="2400">
                <a:latin typeface="Times New Roman"/>
                <a:cs typeface="Times New Roman"/>
              </a:rPr>
              <a:t>using the value of the</a:t>
            </a:r>
            <a:r>
              <a:rPr dirty="0" sz="2400" spc="-1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urgent  </a:t>
            </a:r>
            <a:r>
              <a:rPr dirty="0" sz="2400" spc="-15">
                <a:latin typeface="Times New Roman"/>
                <a:cs typeface="Times New Roman"/>
              </a:rPr>
              <a:t>pointer, </a:t>
            </a:r>
            <a:r>
              <a:rPr dirty="0" sz="2400">
                <a:latin typeface="Times New Roman"/>
                <a:cs typeface="Times New Roman"/>
              </a:rPr>
              <a:t>and delivers </a:t>
            </a:r>
            <a:r>
              <a:rPr dirty="0" sz="2400" spc="-5">
                <a:latin typeface="Times New Roman"/>
                <a:cs typeface="Times New Roman"/>
              </a:rPr>
              <a:t>them, </a:t>
            </a:r>
            <a:r>
              <a:rPr dirty="0" sz="2400">
                <a:latin typeface="Times New Roman"/>
                <a:cs typeface="Times New Roman"/>
              </a:rPr>
              <a:t>out of </a:t>
            </a:r>
            <a:r>
              <a:rPr dirty="0" sz="2400" spc="-15">
                <a:latin typeface="Times New Roman"/>
                <a:cs typeface="Times New Roman"/>
              </a:rPr>
              <a:t>order, </a:t>
            </a:r>
            <a:r>
              <a:rPr dirty="0" sz="2400">
                <a:latin typeface="Times New Roman"/>
                <a:cs typeface="Times New Roman"/>
              </a:rPr>
              <a:t>to the receiving </a:t>
            </a:r>
            <a:r>
              <a:rPr dirty="0" sz="2400" spc="-5">
                <a:latin typeface="Times New Roman"/>
                <a:cs typeface="Times New Roman"/>
              </a:rPr>
              <a:t>application  program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dirty="0" sz="2000">
              <a:latin typeface="Times New Roman"/>
              <a:cs typeface="Times New Roman"/>
            </a:endParaRPr>
          </a:p>
        </p:txBody>
      </p:sp>
      <p:sp>
        <p:nvSpPr>
          <p:cNvPr id="1048852" name="TextBox 5"/>
          <p:cNvSpPr txBox="1"/>
          <p:nvPr/>
        </p:nvSpPr>
        <p:spPr>
          <a:xfrm>
            <a:off x="1981200" y="304800"/>
            <a:ext cx="5181600" cy="707886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dirty="0" sz="3600" lang="en-US"/>
              <a:t>TCP SEGMENT </a:t>
            </a:r>
            <a:r>
              <a:rPr dirty="0" sz="4000" lang="en-US"/>
              <a:t>FORMAT</a:t>
            </a:r>
            <a:endParaRPr dirty="0" sz="3600"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object 3"/>
          <p:cNvSpPr txBox="1"/>
          <p:nvPr/>
        </p:nvSpPr>
        <p:spPr>
          <a:xfrm>
            <a:off x="68681" y="1543050"/>
            <a:ext cx="8996680" cy="3835400"/>
          </a:xfrm>
          <a:prstGeom prst="rect"/>
        </p:spPr>
        <p:txBody>
          <a:bodyPr bIns="0" lIns="0" rIns="0" rtlCol="0" tIns="53975" vert="horz" wrap="square">
            <a:spAutoFit/>
          </a:bodyPr>
          <a:p>
            <a:pPr indent="-91440" marL="104139" marR="325120">
              <a:lnSpc>
                <a:spcPts val="2590"/>
              </a:lnSpc>
              <a:spcBef>
                <a:spcPts val="425"/>
              </a:spcBef>
              <a:buSzPct val="95833"/>
              <a:buAutoNum type="arabicPeriod"/>
              <a:tabLst>
                <a:tab algn="l" pos="241935"/>
              </a:tabLst>
            </a:pPr>
            <a:r>
              <a:rPr dirty="0" sz="2400">
                <a:latin typeface="Times New Roman"/>
                <a:cs typeface="Times New Roman"/>
              </a:rPr>
              <a:t>The client </a:t>
            </a:r>
            <a:r>
              <a:rPr dirty="0" sz="2400" spc="-5">
                <a:latin typeface="Times New Roman"/>
                <a:cs typeface="Times New Roman"/>
              </a:rPr>
              <a:t>sends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first segment,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SYN segment, </a:t>
            </a:r>
            <a:r>
              <a:rPr dirty="0" sz="2400">
                <a:latin typeface="Times New Roman"/>
                <a:cs typeface="Times New Roman"/>
              </a:rPr>
              <a:t>in which only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 </a:t>
            </a:r>
            <a:r>
              <a:rPr dirty="0" sz="2400" spc="-5">
                <a:latin typeface="Times New Roman"/>
                <a:cs typeface="Times New Roman"/>
              </a:rPr>
              <a:t>SYN </a:t>
            </a:r>
            <a:r>
              <a:rPr dirty="0" sz="2400">
                <a:latin typeface="Times New Roman"/>
                <a:cs typeface="Times New Roman"/>
              </a:rPr>
              <a:t>flag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set.</a:t>
            </a:r>
            <a:endParaRPr sz="2400">
              <a:latin typeface="Times New Roman"/>
              <a:cs typeface="Times New Roman"/>
            </a:endParaRPr>
          </a:p>
          <a:p>
            <a:pPr indent="-137795" lvl="1" marL="277495">
              <a:lnSpc>
                <a:spcPts val="228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"/>
              <a:tabLst>
                <a:tab algn="l" pos="278130"/>
              </a:tabLst>
            </a:pP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segment </a:t>
            </a:r>
            <a:r>
              <a:rPr dirty="0" sz="2000">
                <a:latin typeface="Times New Roman"/>
                <a:cs typeface="Times New Roman"/>
              </a:rPr>
              <a:t>is for </a:t>
            </a:r>
            <a:r>
              <a:rPr dirty="0" sz="2000" spc="-5">
                <a:latin typeface="Times New Roman"/>
                <a:cs typeface="Times New Roman"/>
              </a:rPr>
              <a:t>synchronization </a:t>
            </a:r>
            <a:r>
              <a:rPr dirty="0" sz="2000">
                <a:latin typeface="Times New Roman"/>
                <a:cs typeface="Times New Roman"/>
              </a:rPr>
              <a:t>of sequence numbers.</a:t>
            </a:r>
            <a:r>
              <a:rPr dirty="0" sz="200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It consumes one</a:t>
            </a:r>
            <a:r>
              <a:rPr dirty="0" sz="2000" spc="-155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00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  <a:p>
            <a:pPr marL="277495">
              <a:lnSpc>
                <a:spcPts val="2280"/>
              </a:lnSpc>
            </a:pPr>
            <a:r>
              <a:rPr dirty="0" sz="2000" spc="-15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  <a:p>
            <a:pPr indent="-137795" lvl="1" marL="27749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"/>
              <a:tabLst>
                <a:tab algn="l" pos="278130"/>
              </a:tabLst>
            </a:pPr>
            <a:r>
              <a:rPr dirty="0" sz="2000">
                <a:latin typeface="Times New Roman"/>
                <a:cs typeface="Times New Roman"/>
              </a:rPr>
              <a:t>When the data transfer </a:t>
            </a:r>
            <a:r>
              <a:rPr dirty="0" sz="2000" spc="-5">
                <a:latin typeface="Times New Roman"/>
                <a:cs typeface="Times New Roman"/>
              </a:rPr>
              <a:t>starts, </a:t>
            </a:r>
            <a:r>
              <a:rPr dirty="0" sz="2000">
                <a:latin typeface="Times New Roman"/>
                <a:cs typeface="Times New Roman"/>
              </a:rPr>
              <a:t>the sequence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incremented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indent="-137795" lvl="1" marL="27749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"/>
              <a:tabLst>
                <a:tab algn="l" pos="278130"/>
              </a:tabLst>
            </a:pPr>
            <a:r>
              <a:rPr dirty="0" sz="2000">
                <a:latin typeface="Times New Roman"/>
                <a:cs typeface="Times New Roman"/>
              </a:rPr>
              <a:t>The SYN </a:t>
            </a:r>
            <a:r>
              <a:rPr dirty="0" sz="2000" spc="-5">
                <a:latin typeface="Times New Roman"/>
                <a:cs typeface="Times New Roman"/>
              </a:rPr>
              <a:t>segment </a:t>
            </a:r>
            <a:r>
              <a:rPr dirty="0" sz="2000">
                <a:latin typeface="Times New Roman"/>
                <a:cs typeface="Times New Roman"/>
              </a:rPr>
              <a:t>carries </a:t>
            </a:r>
            <a:r>
              <a:rPr dirty="0" sz="200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</a:t>
            </a:r>
            <a:r>
              <a:rPr dirty="0" sz="2000">
                <a:latin typeface="Times New Roman"/>
                <a:cs typeface="Times New Roman"/>
              </a:rPr>
              <a:t> real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indent="-299085" marL="311150">
              <a:lnSpc>
                <a:spcPts val="2735"/>
              </a:lnSpc>
              <a:spcBef>
                <a:spcPts val="1300"/>
              </a:spcBef>
              <a:buAutoNum type="arabicPeriod" startAt="2"/>
              <a:tabLst>
                <a:tab algn="l" pos="311785"/>
              </a:tabLst>
            </a:pPr>
            <a:r>
              <a:rPr dirty="0" sz="2400">
                <a:latin typeface="Times New Roman"/>
                <a:cs typeface="Times New Roman"/>
              </a:rPr>
              <a:t>The server sends the second </a:t>
            </a:r>
            <a:r>
              <a:rPr dirty="0" sz="2400" spc="-5">
                <a:latin typeface="Times New Roman"/>
                <a:cs typeface="Times New Roman"/>
              </a:rPr>
              <a:t>segment,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SYN +ACK segment,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ts val="2735"/>
              </a:lnSpc>
            </a:pPr>
            <a:r>
              <a:rPr dirty="0" sz="2400">
                <a:latin typeface="Times New Roman"/>
                <a:cs typeface="Times New Roman"/>
              </a:rPr>
              <a:t>flag bits set: </a:t>
            </a:r>
            <a:r>
              <a:rPr dirty="0" sz="2400" spc="-5">
                <a:latin typeface="Times New Roman"/>
                <a:cs typeface="Times New Roman"/>
              </a:rPr>
              <a:t>SYN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ACK.</a:t>
            </a:r>
            <a:endParaRPr sz="2400">
              <a:latin typeface="Times New Roman"/>
              <a:cs typeface="Times New Roman"/>
            </a:endParaRPr>
          </a:p>
          <a:p>
            <a:pPr indent="-137160" lvl="1" marL="277495" marR="5080">
              <a:lnSpc>
                <a:spcPts val="2160"/>
              </a:lnSpc>
              <a:spcBef>
                <a:spcPts val="445"/>
              </a:spcBef>
              <a:buClr>
                <a:srgbClr val="1CACE3"/>
              </a:buClr>
              <a:buFont typeface="Arial"/>
              <a:buChar char=""/>
              <a:tabLst>
                <a:tab algn="l" pos="278130"/>
              </a:tabLst>
            </a:pP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5">
                <a:latin typeface="Times New Roman"/>
                <a:cs typeface="Times New Roman"/>
              </a:rPr>
              <a:t>segment </a:t>
            </a:r>
            <a:r>
              <a:rPr dirty="0" sz="2000">
                <a:latin typeface="Times New Roman"/>
                <a:cs typeface="Times New Roman"/>
              </a:rPr>
              <a:t>has a </a:t>
            </a:r>
            <a:r>
              <a:rPr dirty="0" sz="2000" i="1" spc="5">
                <a:latin typeface="Times New Roman"/>
                <a:cs typeface="Times New Roman"/>
              </a:rPr>
              <a:t>dual </a:t>
            </a:r>
            <a:r>
              <a:rPr dirty="0" sz="2000">
                <a:latin typeface="Times New Roman"/>
                <a:cs typeface="Times New Roman"/>
              </a:rPr>
              <a:t>purpose. It is a SYN </a:t>
            </a:r>
            <a:r>
              <a:rPr dirty="0" sz="2000" spc="-5">
                <a:latin typeface="Times New Roman"/>
                <a:cs typeface="Times New Roman"/>
              </a:rPr>
              <a:t>segment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communication </a:t>
            </a:r>
            <a:r>
              <a:rPr dirty="0" sz="2000">
                <a:latin typeface="Times New Roman"/>
                <a:cs typeface="Times New Roman"/>
              </a:rPr>
              <a:t>in the </a:t>
            </a:r>
            <a:r>
              <a:rPr dirty="0" sz="2000" spc="-35">
                <a:latin typeface="Times New Roman"/>
                <a:cs typeface="Times New Roman"/>
              </a:rPr>
              <a:t>other  </a:t>
            </a:r>
            <a:r>
              <a:rPr dirty="0" sz="2000">
                <a:latin typeface="Times New Roman"/>
                <a:cs typeface="Times New Roman"/>
              </a:rPr>
              <a:t>direction and serves as the acknowledgment for the SYN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segment.</a:t>
            </a:r>
            <a:endParaRPr sz="2000">
              <a:latin typeface="Times New Roman"/>
              <a:cs typeface="Times New Roman"/>
            </a:endParaRPr>
          </a:p>
          <a:p>
            <a:pPr indent="-137795" lvl="1" marL="277495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"/>
              <a:tabLst>
                <a:tab algn="l" pos="278130"/>
              </a:tabLst>
            </a:pPr>
            <a:r>
              <a:rPr dirty="0" sz="200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 </a:t>
            </a:r>
            <a:r>
              <a:rPr dirty="0" sz="2000" spc="-5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consumes </a:t>
            </a:r>
            <a:r>
              <a:rPr dirty="0" sz="2000" spc="5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one </a:t>
            </a:r>
            <a:r>
              <a:rPr dirty="0" sz="200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sequence</a:t>
            </a:r>
            <a:r>
              <a:rPr dirty="0" sz="2000" spc="-10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000" spc="-15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48854" name="TextBox 5"/>
          <p:cNvSpPr txBox="1"/>
          <p:nvPr/>
        </p:nvSpPr>
        <p:spPr>
          <a:xfrm>
            <a:off x="1212762" y="304800"/>
            <a:ext cx="6526908" cy="584775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dirty="0" sz="3200" lang="en-US"/>
              <a:t>THREE-WAY HANDSHAKING PROCESS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object 3"/>
          <p:cNvSpPr txBox="1"/>
          <p:nvPr/>
        </p:nvSpPr>
        <p:spPr>
          <a:xfrm>
            <a:off x="68681" y="1535429"/>
            <a:ext cx="8815070" cy="2686685"/>
          </a:xfrm>
          <a:prstGeom prst="rect"/>
        </p:spPr>
        <p:txBody>
          <a:bodyPr bIns="0" lIns="0" rIns="0" rtlCol="0" tIns="60960" vert="horz" wrap="square">
            <a:spAutoFit/>
          </a:bodyPr>
          <a:p>
            <a:pPr indent="-91440" marL="104139" marR="612775">
              <a:lnSpc>
                <a:spcPts val="3020"/>
              </a:lnSpc>
              <a:spcBef>
                <a:spcPts val="480"/>
              </a:spcBef>
              <a:buAutoNum type="arabicPeriod" startAt="3"/>
              <a:tabLst>
                <a:tab algn="l" pos="361950"/>
              </a:tabLst>
            </a:pPr>
            <a:r>
              <a:rPr dirty="0" sz="2800" spc="-5">
                <a:latin typeface="Times New Roman"/>
                <a:cs typeface="Times New Roman"/>
              </a:rPr>
              <a:t>The client sends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third segment. This is just an</a:t>
            </a:r>
            <a:r>
              <a:rPr dirty="0" sz="2800" spc="-2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ACK  segment.</a:t>
            </a:r>
            <a:endParaRPr sz="2800">
              <a:latin typeface="Times New Roman"/>
              <a:cs typeface="Times New Roman"/>
            </a:endParaRPr>
          </a:p>
          <a:p>
            <a:pPr indent="-213995" lvl="1" marL="353695">
              <a:lnSpc>
                <a:spcPts val="2735"/>
              </a:lnSpc>
              <a:spcBef>
                <a:spcPts val="85"/>
              </a:spcBef>
              <a:buClr>
                <a:srgbClr val="1CACE3"/>
              </a:buClr>
              <a:buFont typeface="Arial"/>
              <a:buChar char=""/>
              <a:tabLst>
                <a:tab algn="l" pos="354330"/>
              </a:tabLst>
            </a:pPr>
            <a:r>
              <a:rPr dirty="0" sz="2400">
                <a:latin typeface="Times New Roman"/>
                <a:cs typeface="Times New Roman"/>
              </a:rPr>
              <a:t>It acknowledges the receipt of the second </a:t>
            </a:r>
            <a:r>
              <a:rPr dirty="0" sz="2400" spc="-5">
                <a:latin typeface="Times New Roman"/>
                <a:cs typeface="Times New Roman"/>
              </a:rPr>
              <a:t>segment </a:t>
            </a:r>
            <a:r>
              <a:rPr dirty="0" sz="2400">
                <a:latin typeface="Times New Roman"/>
                <a:cs typeface="Times New Roman"/>
              </a:rPr>
              <a:t>with the </a:t>
            </a:r>
            <a:r>
              <a:rPr dirty="0" sz="2400" spc="-5">
                <a:latin typeface="Times New Roman"/>
                <a:cs typeface="Times New Roman"/>
              </a:rPr>
              <a:t>ACK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flag</a:t>
            </a:r>
            <a:endParaRPr sz="2400">
              <a:latin typeface="Times New Roman"/>
              <a:cs typeface="Times New Roman"/>
            </a:endParaRPr>
          </a:p>
          <a:p>
            <a:pPr marL="277495">
              <a:lnSpc>
                <a:spcPts val="2735"/>
              </a:lnSpc>
            </a:pP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acknowledgment number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field.</a:t>
            </a:r>
            <a:endParaRPr sz="2400">
              <a:latin typeface="Times New Roman"/>
              <a:cs typeface="Times New Roman"/>
            </a:endParaRPr>
          </a:p>
          <a:p>
            <a:pPr indent="-137160" lvl="1" marL="277495" marR="455295">
              <a:lnSpc>
                <a:spcPts val="2590"/>
              </a:lnSpc>
              <a:spcBef>
                <a:spcPts val="635"/>
              </a:spcBef>
              <a:buClr>
                <a:srgbClr val="1CACE3"/>
              </a:buClr>
              <a:buFont typeface="Arial"/>
              <a:buChar char=""/>
              <a:tabLst>
                <a:tab algn="l" pos="278130"/>
              </a:tabLst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sequence </a:t>
            </a:r>
            <a:r>
              <a:rPr dirty="0" sz="24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 </a:t>
            </a:r>
            <a:r>
              <a:rPr dirty="0" sz="24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this </a:t>
            </a:r>
            <a:r>
              <a:rPr dirty="0" sz="24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segment </a:t>
            </a:r>
            <a:r>
              <a:rPr dirty="0" sz="24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the </a:t>
            </a:r>
            <a:r>
              <a:rPr dirty="0" sz="24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 as </a:t>
            </a:r>
            <a:r>
              <a:rPr dirty="0" sz="24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one in </a:t>
            </a:r>
            <a:r>
              <a:rPr dirty="0" sz="2400" spc="-7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 </a:t>
            </a:r>
            <a:r>
              <a:rPr dirty="0" sz="24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</a:t>
            </a:r>
            <a:r>
              <a:rPr dirty="0" sz="2400" spc="1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4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segment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  <a:spcBef>
                <a:spcPts val="280"/>
              </a:spcBef>
            </a:pPr>
            <a:r>
              <a:rPr dirty="0" sz="2400" spc="-1475">
                <a:solidFill>
                  <a:srgbClr val="1CACE3"/>
                </a:solidFill>
                <a:latin typeface="Arial"/>
                <a:cs typeface="Arial"/>
              </a:rPr>
              <a:t></a:t>
            </a:r>
            <a:r>
              <a:rPr dirty="0" sz="2400" spc="-29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ACK segment </a:t>
            </a:r>
            <a:r>
              <a:rPr dirty="0" sz="2400">
                <a:latin typeface="Times New Roman"/>
                <a:cs typeface="Times New Roman"/>
              </a:rPr>
              <a:t>does not </a:t>
            </a:r>
            <a:r>
              <a:rPr dirty="0" sz="2400" spc="-5">
                <a:latin typeface="Times New Roman"/>
                <a:cs typeface="Times New Roman"/>
              </a:rPr>
              <a:t>consume </a:t>
            </a:r>
            <a:r>
              <a:rPr dirty="0" sz="2400">
                <a:latin typeface="Times New Roman"/>
                <a:cs typeface="Times New Roman"/>
              </a:rPr>
              <a:t>any sequence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8856" name="TextBox 4"/>
          <p:cNvSpPr txBox="1"/>
          <p:nvPr/>
        </p:nvSpPr>
        <p:spPr>
          <a:xfrm>
            <a:off x="1212762" y="304800"/>
            <a:ext cx="6526908" cy="584775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dirty="0" sz="3200" lang="en-US"/>
              <a:t>THREE-WAY HANDSHAKING PROCESS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object 2"/>
          <p:cNvGrpSpPr/>
          <p:nvPr/>
        </p:nvGrpSpPr>
        <p:grpSpPr>
          <a:xfrm>
            <a:off x="33528" y="0"/>
            <a:ext cx="9110980" cy="6858000"/>
            <a:chOff x="33528" y="0"/>
            <a:chExt cx="9110980" cy="6858000"/>
          </a:xfrm>
        </p:grpSpPr>
        <p:sp>
          <p:nvSpPr>
            <p:cNvPr id="1048857" name="object 3"/>
            <p:cNvSpPr/>
            <p:nvPr/>
          </p:nvSpPr>
          <p:spPr>
            <a:xfrm>
              <a:off x="33528" y="0"/>
              <a:ext cx="9110472" cy="4415028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858" name="object 4"/>
            <p:cNvSpPr/>
            <p:nvPr/>
          </p:nvSpPr>
          <p:spPr>
            <a:xfrm>
              <a:off x="2196083" y="4401311"/>
              <a:ext cx="5190744" cy="2456687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object 2"/>
          <p:cNvSpPr/>
          <p:nvPr/>
        </p:nvSpPr>
        <p:spPr>
          <a:xfrm>
            <a:off x="1578756" y="2308327"/>
            <a:ext cx="5665031" cy="3960843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860" name="object 3"/>
          <p:cNvSpPr txBox="1"/>
          <p:nvPr/>
        </p:nvSpPr>
        <p:spPr>
          <a:xfrm>
            <a:off x="402437" y="1718513"/>
            <a:ext cx="8339455" cy="63690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000" spc="-15">
                <a:latin typeface="Trebuchet MS"/>
                <a:cs typeface="Trebuchet MS"/>
              </a:rPr>
              <a:t>Any </a:t>
            </a:r>
            <a:r>
              <a:rPr b="1" dirty="0" sz="2000" spc="-90">
                <a:latin typeface="Trebuchet MS"/>
                <a:cs typeface="Trebuchet MS"/>
              </a:rPr>
              <a:t>of </a:t>
            </a:r>
            <a:r>
              <a:rPr b="1" dirty="0" sz="2000" spc="-200">
                <a:latin typeface="Trebuchet MS"/>
                <a:cs typeface="Trebuchet MS"/>
              </a:rPr>
              <a:t>the </a:t>
            </a:r>
            <a:r>
              <a:rPr b="1" dirty="0" sz="2000" spc="-120">
                <a:latin typeface="Trebuchet MS"/>
                <a:cs typeface="Trebuchet MS"/>
              </a:rPr>
              <a:t>two </a:t>
            </a:r>
            <a:r>
              <a:rPr b="1" dirty="0" sz="2000" spc="-114">
                <a:latin typeface="Trebuchet MS"/>
                <a:cs typeface="Trebuchet MS"/>
              </a:rPr>
              <a:t>parties </a:t>
            </a:r>
            <a:r>
              <a:rPr b="1" dirty="0" sz="2000" spc="-85">
                <a:latin typeface="Trebuchet MS"/>
                <a:cs typeface="Trebuchet MS"/>
              </a:rPr>
              <a:t>involved </a:t>
            </a:r>
            <a:r>
              <a:rPr b="1" dirty="0" sz="2000" spc="-105">
                <a:latin typeface="Trebuchet MS"/>
                <a:cs typeface="Trebuchet MS"/>
              </a:rPr>
              <a:t>in </a:t>
            </a:r>
            <a:r>
              <a:rPr b="1" dirty="0" sz="2000" spc="-90">
                <a:latin typeface="Trebuchet MS"/>
                <a:cs typeface="Trebuchet MS"/>
              </a:rPr>
              <a:t>exchanging data </a:t>
            </a:r>
            <a:r>
              <a:rPr b="1" dirty="0" sz="2000" spc="-155">
                <a:latin typeface="Trebuchet MS"/>
                <a:cs typeface="Trebuchet MS"/>
              </a:rPr>
              <a:t>(client </a:t>
            </a:r>
            <a:r>
              <a:rPr b="1" dirty="0" sz="2000" spc="-150">
                <a:latin typeface="Trebuchet MS"/>
                <a:cs typeface="Trebuchet MS"/>
              </a:rPr>
              <a:t>or </a:t>
            </a:r>
            <a:r>
              <a:rPr b="1" dirty="0" sz="2000" spc="-135">
                <a:latin typeface="Trebuchet MS"/>
                <a:cs typeface="Trebuchet MS"/>
              </a:rPr>
              <a:t>server) </a:t>
            </a:r>
            <a:r>
              <a:rPr b="1" dirty="0" sz="2000" spc="-120">
                <a:latin typeface="Trebuchet MS"/>
                <a:cs typeface="Trebuchet MS"/>
              </a:rPr>
              <a:t>can</a:t>
            </a:r>
            <a:r>
              <a:rPr b="1" dirty="0" sz="2000" spc="275">
                <a:latin typeface="Trebuchet MS"/>
                <a:cs typeface="Trebuchet MS"/>
              </a:rPr>
              <a:t> </a:t>
            </a:r>
            <a:r>
              <a:rPr b="1" dirty="0" sz="2000" spc="-114">
                <a:latin typeface="Trebuchet MS"/>
                <a:cs typeface="Trebuchet MS"/>
              </a:rPr>
              <a:t>close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 sz="2000" spc="-195">
                <a:latin typeface="Trebuchet MS"/>
                <a:cs typeface="Trebuchet MS"/>
              </a:rPr>
              <a:t>the </a:t>
            </a:r>
            <a:r>
              <a:rPr b="1" dirty="0" sz="2000" spc="-150">
                <a:latin typeface="Trebuchet MS"/>
                <a:cs typeface="Trebuchet MS"/>
              </a:rPr>
              <a:t>connection </a:t>
            </a:r>
            <a:r>
              <a:rPr b="1" dirty="0" sz="2000" spc="-55">
                <a:latin typeface="Trebuchet MS"/>
                <a:cs typeface="Trebuchet MS"/>
              </a:rPr>
              <a:t>using </a:t>
            </a:r>
            <a:r>
              <a:rPr b="1" dirty="0" sz="2000" spc="-150">
                <a:latin typeface="Trebuchet MS"/>
                <a:cs typeface="Trebuchet MS"/>
              </a:rPr>
              <a:t>three-Way</a:t>
            </a:r>
            <a:r>
              <a:rPr b="1" dirty="0" sz="2000" spc="145">
                <a:latin typeface="Trebuchet MS"/>
                <a:cs typeface="Trebuchet MS"/>
              </a:rPr>
              <a:t> </a:t>
            </a:r>
            <a:r>
              <a:rPr b="1" dirty="0" sz="2000" spc="-70">
                <a:latin typeface="Trebuchet MS"/>
                <a:cs typeface="Trebuchet MS"/>
              </a:rPr>
              <a:t>Handshaking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Title 1"/>
          <p:cNvSpPr>
            <a:spLocks noGrp="1"/>
          </p:cNvSpPr>
          <p:nvPr>
            <p:ph type="title"/>
          </p:nvPr>
        </p:nvSpPr>
        <p:spPr>
          <a:xfrm>
            <a:off x="3316750" y="1047267"/>
            <a:ext cx="3100235" cy="701524"/>
          </a:xfrm>
        </p:spPr>
        <p:txBody>
          <a:bodyPr>
            <a:normAutofit fontScale="90000"/>
          </a:bodyPr>
          <a:p>
            <a:r>
              <a:rPr dirty="0" lang="en-IN"/>
              <a:t>Flow Control:</a:t>
            </a:r>
          </a:p>
        </p:txBody>
      </p:sp>
      <p:graphicFrame>
        <p:nvGraphicFramePr>
          <p:cNvPr id="4194304" name="Content Placeholder 2"/>
          <p:cNvGraphicFramePr>
            <a:graphicFrameLocks noGrp="1"/>
          </p:cNvGraphicFramePr>
          <p:nvPr>
            <p:ph idx="1"/>
          </p:nvPr>
        </p:nvGraphicFramePr>
        <p:xfrm>
          <a:off x="3316748" y="1679829"/>
          <a:ext cx="5674851" cy="350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pic>
        <p:nvPicPr>
          <p:cNvPr id="2097186" name="Picture 4" descr="Cloud shaped hard drive with cables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6"/>
          <a:srcRect l="14642" r="27193" b="1"/>
          <a:stretch>
            <a:fillRect/>
          </a:stretch>
        </p:blipFill>
        <p:spPr>
          <a:xfrm>
            <a:off x="15" y="857257"/>
            <a:ext cx="3251820" cy="5143493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846836" y="444499"/>
            <a:ext cx="4007485" cy="1122680"/>
          </a:xfrm>
          <a:prstGeom prst="rect"/>
        </p:spPr>
        <p:txBody>
          <a:bodyPr bIns="0" lIns="0" rIns="0" rtlCol="0" tIns="133985" vert="horz" wrap="square">
            <a:spAutoFit/>
          </a:bodyPr>
          <a:p>
            <a:pPr marL="12700" marR="19050">
              <a:lnSpc>
                <a:spcPct val="80000"/>
              </a:lnSpc>
              <a:spcBef>
                <a:spcPts val="1055"/>
              </a:spcBef>
            </a:pPr>
            <a:r>
              <a:rPr dirty="0" sz="4000" spc="5">
                <a:solidFill>
                  <a:srgbClr val="0033CC"/>
                </a:solidFill>
                <a:latin typeface="Times New Roman"/>
                <a:cs typeface="Times New Roman"/>
              </a:rPr>
              <a:t>TYPES </a:t>
            </a:r>
            <a:r>
              <a:rPr dirty="0" sz="4000" spc="-5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dirty="0" sz="4000" spc="-165">
                <a:solidFill>
                  <a:srgbClr val="0033CC"/>
                </a:solidFill>
                <a:latin typeface="Times New Roman"/>
                <a:cs typeface="Times New Roman"/>
              </a:rPr>
              <a:t>DATA  </a:t>
            </a:r>
            <a:r>
              <a:rPr dirty="0" sz="4000" spc="70">
                <a:solidFill>
                  <a:srgbClr val="0033CC"/>
                </a:solidFill>
                <a:latin typeface="Times New Roman"/>
                <a:cs typeface="Times New Roman"/>
              </a:rPr>
              <a:t>DELIVERIES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48602" name="object 3"/>
          <p:cNvSpPr/>
          <p:nvPr/>
        </p:nvSpPr>
        <p:spPr>
          <a:xfrm>
            <a:off x="768095" y="2493761"/>
            <a:ext cx="7290816" cy="3632718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Title 1"/>
          <p:cNvSpPr>
            <a:spLocks noGrp="1"/>
          </p:cNvSpPr>
          <p:nvPr>
            <p:ph type="title"/>
          </p:nvPr>
        </p:nvSpPr>
        <p:spPr>
          <a:xfrm>
            <a:off x="894873" y="1143000"/>
            <a:ext cx="3086099" cy="1084913"/>
          </a:xfrm>
        </p:spPr>
        <p:txBody>
          <a:bodyPr>
            <a:normAutofit fontScale="90000"/>
          </a:bodyPr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Stop and Wait:</a:t>
            </a:r>
          </a:p>
        </p:txBody>
      </p:sp>
      <p:sp>
        <p:nvSpPr>
          <p:cNvPr id="1048863" name="Content Placeholder 2"/>
          <p:cNvSpPr>
            <a:spLocks noGrp="1"/>
          </p:cNvSpPr>
          <p:nvPr>
            <p:ph idx="1"/>
          </p:nvPr>
        </p:nvSpPr>
        <p:spPr>
          <a:xfrm>
            <a:off x="423862" y="2553524"/>
            <a:ext cx="4028123" cy="2391440"/>
          </a:xfrm>
        </p:spPr>
        <p:txBody>
          <a:bodyPr>
            <a:normAutofit/>
          </a:bodyPr>
          <a:p>
            <a:pPr algn="just"/>
            <a:r>
              <a:rPr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flow control mechanism forces the sender after transmitting a data frame to stop and wait until the acknowledgement of the data-frame sent is received.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87" name="Picture 4" descr="Diagram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1" y="1760791"/>
            <a:ext cx="2940194" cy="3095423"/>
          </a:xfrm>
          <a:prstGeom prst="rect"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Title 1"/>
          <p:cNvSpPr>
            <a:spLocks noGrp="1"/>
          </p:cNvSpPr>
          <p:nvPr>
            <p:ph type="title"/>
          </p:nvPr>
        </p:nvSpPr>
        <p:spPr>
          <a:xfrm>
            <a:off x="423862" y="1760791"/>
            <a:ext cx="4104682" cy="570929"/>
          </a:xfrm>
        </p:spPr>
        <p:txBody>
          <a:bodyPr>
            <a:normAutofit fontScale="90000"/>
          </a:bodyPr>
          <a:p>
            <a:r>
              <a:rPr b="1" dirty="0" i="0" lang="en-I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865" name="Content Placeholder 2"/>
          <p:cNvSpPr>
            <a:spLocks noGrp="1"/>
          </p:cNvSpPr>
          <p:nvPr>
            <p:ph idx="1"/>
          </p:nvPr>
        </p:nvSpPr>
        <p:spPr>
          <a:xfrm>
            <a:off x="423862" y="2875978"/>
            <a:ext cx="4548188" cy="2391440"/>
          </a:xfrm>
        </p:spPr>
        <p:txBody>
          <a:bodyPr>
            <a:normAutofit/>
          </a:bodyPr>
          <a:p>
            <a:pPr algn="just">
              <a:lnSpc>
                <a:spcPct val="90000"/>
              </a:lnSpc>
            </a:pPr>
            <a:r>
              <a:rPr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flow control mechanism, both sender and receiver agree on the number of data-frames after which the acknowledgement should be sent. </a:t>
            </a:r>
          </a:p>
          <a:p>
            <a:pPr algn="just">
              <a:lnSpc>
                <a:spcPct val="90000"/>
              </a:lnSpc>
            </a:pPr>
            <a:r>
              <a:rPr b="0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 learnt, stop and wait flow control mechanism wastes resources, this protocol tries to make use of underlying resources as much as possible.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88" name="Picture 4" descr="Diagram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54919" y="533400"/>
            <a:ext cx="3956685" cy="6238670"/>
          </a:xfrm>
          <a:prstGeom prst="rect"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object 3"/>
          <p:cNvSpPr txBox="1"/>
          <p:nvPr/>
        </p:nvSpPr>
        <p:spPr>
          <a:xfrm>
            <a:off x="581659" y="1587753"/>
            <a:ext cx="8075930" cy="1371594"/>
          </a:xfrm>
          <a:prstGeom prst="rect"/>
        </p:spPr>
        <p:txBody>
          <a:bodyPr bIns="0" lIns="0" rIns="0" rtlCol="0" tIns="43180" vert="horz" wrap="square">
            <a:spAutoFit/>
          </a:bodyPr>
          <a:p>
            <a:pPr algn="just" marL="12700" marR="5080">
              <a:lnSpc>
                <a:spcPct val="150000"/>
              </a:lnSpc>
              <a:spcBef>
                <a:spcPts val="340"/>
              </a:spcBef>
            </a:pPr>
            <a:r>
              <a:rPr dirty="0" sz="2000" spc="-180">
                <a:latin typeface="Arial"/>
                <a:cs typeface="Arial"/>
              </a:rPr>
              <a:t>In </a:t>
            </a:r>
            <a:r>
              <a:rPr dirty="0" sz="2000" spc="-135">
                <a:latin typeface="Arial"/>
                <a:cs typeface="Arial"/>
              </a:rPr>
              <a:t>computer </a:t>
            </a:r>
            <a:r>
              <a:rPr b="1" dirty="0" sz="2000" spc="-114">
                <a:latin typeface="Trebuchet MS"/>
                <a:cs typeface="Trebuchet MS"/>
              </a:rPr>
              <a:t>networking</a:t>
            </a:r>
            <a:r>
              <a:rPr dirty="0" sz="2000" spc="-114">
                <a:latin typeface="Arial"/>
                <a:cs typeface="Arial"/>
              </a:rPr>
              <a:t>, </a:t>
            </a:r>
            <a:r>
              <a:rPr dirty="0" sz="2000" spc="-120">
                <a:latin typeface="Arial"/>
                <a:cs typeface="Arial"/>
              </a:rPr>
              <a:t>the </a:t>
            </a:r>
            <a:r>
              <a:rPr dirty="0" sz="2000" spc="-135">
                <a:latin typeface="Arial"/>
                <a:cs typeface="Arial"/>
              </a:rPr>
              <a:t>Stream </a:t>
            </a:r>
            <a:r>
              <a:rPr dirty="0" sz="2000" spc="-110">
                <a:latin typeface="Arial"/>
                <a:cs typeface="Arial"/>
              </a:rPr>
              <a:t>Control </a:t>
            </a:r>
            <a:r>
              <a:rPr dirty="0" sz="2000" spc="-204">
                <a:latin typeface="Arial"/>
                <a:cs typeface="Arial"/>
              </a:rPr>
              <a:t>Transmission </a:t>
            </a:r>
            <a:r>
              <a:rPr dirty="0" sz="2000" spc="-125">
                <a:latin typeface="Arial"/>
                <a:cs typeface="Arial"/>
              </a:rPr>
              <a:t>Protocol </a:t>
            </a:r>
            <a:r>
              <a:rPr dirty="0" sz="2000" spc="-130">
                <a:latin typeface="Arial"/>
                <a:cs typeface="Arial"/>
              </a:rPr>
              <a:t>(</a:t>
            </a:r>
            <a:r>
              <a:rPr b="1" dirty="0" sz="2000" spc="-130">
                <a:latin typeface="Trebuchet MS"/>
                <a:cs typeface="Trebuchet MS"/>
              </a:rPr>
              <a:t>SCTP</a:t>
            </a:r>
            <a:r>
              <a:rPr dirty="0" sz="2000" spc="-130">
                <a:latin typeface="Arial"/>
                <a:cs typeface="Arial"/>
              </a:rPr>
              <a:t>) </a:t>
            </a:r>
            <a:r>
              <a:rPr dirty="0" sz="2000" spc="-170">
                <a:latin typeface="Arial"/>
                <a:cs typeface="Arial"/>
              </a:rPr>
              <a:t>is </a:t>
            </a:r>
            <a:r>
              <a:rPr dirty="0" sz="2000" spc="-10">
                <a:latin typeface="Arial"/>
                <a:cs typeface="Arial"/>
              </a:rPr>
              <a:t>a  </a:t>
            </a:r>
            <a:r>
              <a:rPr dirty="0" sz="2000" spc="-65">
                <a:latin typeface="Arial"/>
                <a:cs typeface="Arial"/>
              </a:rPr>
              <a:t>transport-layer </a:t>
            </a:r>
            <a:r>
              <a:rPr dirty="0" sz="2000" spc="-90">
                <a:latin typeface="Arial"/>
                <a:cs typeface="Arial"/>
              </a:rPr>
              <a:t>protocol, </a:t>
            </a:r>
            <a:r>
              <a:rPr dirty="0" sz="2000" spc="-110">
                <a:latin typeface="Arial"/>
                <a:cs typeface="Arial"/>
              </a:rPr>
              <a:t>serving </a:t>
            </a:r>
            <a:r>
              <a:rPr dirty="0" sz="2000" spc="-120">
                <a:latin typeface="Arial"/>
                <a:cs typeface="Arial"/>
              </a:rPr>
              <a:t>in </a:t>
            </a:r>
            <a:r>
              <a:rPr dirty="0" sz="2000" spc="-10">
                <a:latin typeface="Arial"/>
                <a:cs typeface="Arial"/>
              </a:rPr>
              <a:t>a </a:t>
            </a:r>
            <a:r>
              <a:rPr dirty="0" sz="2000" spc="-100">
                <a:latin typeface="Arial"/>
                <a:cs typeface="Arial"/>
              </a:rPr>
              <a:t>similar </a:t>
            </a:r>
            <a:r>
              <a:rPr dirty="0" sz="2000" spc="-75">
                <a:latin typeface="Arial"/>
                <a:cs typeface="Arial"/>
              </a:rPr>
              <a:t>role to </a:t>
            </a:r>
            <a:r>
              <a:rPr dirty="0" sz="2000" spc="-125">
                <a:latin typeface="Arial"/>
                <a:cs typeface="Arial"/>
              </a:rPr>
              <a:t>the </a:t>
            </a:r>
            <a:r>
              <a:rPr dirty="0" sz="2000" spc="-55">
                <a:latin typeface="Arial"/>
                <a:cs typeface="Arial"/>
              </a:rPr>
              <a:t>popular </a:t>
            </a:r>
            <a:r>
              <a:rPr dirty="0" sz="2000" spc="-110">
                <a:latin typeface="Arial"/>
                <a:cs typeface="Arial"/>
              </a:rPr>
              <a:t>protocols </a:t>
            </a:r>
            <a:r>
              <a:rPr dirty="0" sz="2000" spc="-325">
                <a:latin typeface="Arial"/>
                <a:cs typeface="Arial"/>
              </a:rPr>
              <a:t>TCP  </a:t>
            </a:r>
            <a:r>
              <a:rPr dirty="0" sz="2000" spc="-90">
                <a:latin typeface="Arial"/>
                <a:cs typeface="Arial"/>
              </a:rPr>
              <a:t>and </a:t>
            </a:r>
            <a:r>
              <a:rPr dirty="0" sz="2000" spc="-295">
                <a:latin typeface="Arial"/>
                <a:cs typeface="Arial"/>
              </a:rPr>
              <a:t>UDP. </a:t>
            </a:r>
            <a:r>
              <a:rPr dirty="0" sz="2000" spc="-65">
                <a:latin typeface="Arial"/>
                <a:cs typeface="Arial"/>
              </a:rPr>
              <a:t>It </a:t>
            </a:r>
            <a:r>
              <a:rPr dirty="0" sz="2000" spc="-170">
                <a:latin typeface="Arial"/>
                <a:cs typeface="Arial"/>
              </a:rPr>
              <a:t>is </a:t>
            </a:r>
            <a:r>
              <a:rPr dirty="0" sz="2000" spc="-75">
                <a:latin typeface="Arial"/>
                <a:cs typeface="Arial"/>
              </a:rPr>
              <a:t>standardized </a:t>
            </a:r>
            <a:r>
              <a:rPr dirty="0" sz="2000" spc="-55">
                <a:latin typeface="Arial"/>
                <a:cs typeface="Arial"/>
              </a:rPr>
              <a:t>by </a:t>
            </a:r>
            <a:r>
              <a:rPr dirty="0" sz="2000" spc="-320">
                <a:latin typeface="Arial"/>
                <a:cs typeface="Arial"/>
              </a:rPr>
              <a:t>IETF </a:t>
            </a:r>
            <a:r>
              <a:rPr dirty="0" sz="2000" spc="-120">
                <a:latin typeface="Arial"/>
                <a:cs typeface="Arial"/>
              </a:rPr>
              <a:t>in </a:t>
            </a:r>
            <a:r>
              <a:rPr dirty="0" sz="2000" spc="-345">
                <a:latin typeface="Arial"/>
                <a:cs typeface="Arial"/>
              </a:rPr>
              <a:t>RFC</a:t>
            </a:r>
            <a:r>
              <a:rPr dirty="0" sz="2000" spc="-290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4960.</a:t>
            </a:r>
            <a:endParaRPr dirty="0" sz="2000">
              <a:latin typeface="Arial"/>
              <a:cs typeface="Arial"/>
            </a:endParaRPr>
          </a:p>
        </p:txBody>
      </p:sp>
      <p:sp>
        <p:nvSpPr>
          <p:cNvPr id="1048872" name="TextBox 6"/>
          <p:cNvSpPr txBox="1"/>
          <p:nvPr/>
        </p:nvSpPr>
        <p:spPr>
          <a:xfrm>
            <a:off x="3429000" y="370846"/>
            <a:ext cx="1371600" cy="707886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b="1" dirty="0" sz="4000" lang="en-US"/>
              <a:t>SCTP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object 3"/>
          <p:cNvSpPr txBox="1"/>
          <p:nvPr/>
        </p:nvSpPr>
        <p:spPr>
          <a:xfrm>
            <a:off x="581659" y="1520697"/>
            <a:ext cx="8085455" cy="43319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ts val="245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SCTP </a:t>
            </a:r>
            <a:r>
              <a:rPr dirty="0" sz="2400">
                <a:latin typeface="Times New Roman"/>
                <a:cs typeface="Times New Roman"/>
              </a:rPr>
              <a:t>adds to the </a:t>
            </a:r>
            <a:r>
              <a:rPr dirty="0" sz="2400" spc="-10">
                <a:latin typeface="Times New Roman"/>
                <a:cs typeface="Times New Roman"/>
              </a:rPr>
              <a:t>mix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b="1" dirty="0" sz="2400" spc="-5">
                <a:latin typeface="Times New Roman"/>
                <a:cs typeface="Times New Roman"/>
              </a:rPr>
              <a:t>multi-homing. </a:t>
            </a:r>
            <a:r>
              <a:rPr dirty="0" sz="2400" spc="-5">
                <a:latin typeface="Times New Roman"/>
                <a:cs typeface="Times New Roman"/>
              </a:rPr>
              <a:t>Multi-homing allows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</a:p>
          <a:p>
            <a:pPr marL="12700">
              <a:lnSpc>
                <a:spcPts val="2020"/>
              </a:lnSpc>
            </a:pPr>
            <a:r>
              <a:rPr dirty="0" sz="2400">
                <a:latin typeface="Times New Roman"/>
                <a:cs typeface="Times New Roman"/>
              </a:rPr>
              <a:t>two </a:t>
            </a:r>
            <a:r>
              <a:rPr dirty="0" sz="2400" spc="-5">
                <a:latin typeface="Times New Roman"/>
                <a:cs typeface="Times New Roman"/>
              </a:rPr>
              <a:t>endpoints  of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connection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declare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multiple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interfaces 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(IP</a:t>
            </a:r>
          </a:p>
          <a:p>
            <a:pPr marL="12700" marR="16510">
              <a:lnSpc>
                <a:spcPct val="70000"/>
              </a:lnSpc>
              <a:spcBef>
                <a:spcPts val="430"/>
              </a:spcBef>
              <a:tabLst>
                <a:tab algn="l" pos="1315720"/>
                <a:tab algn="l" pos="2820035"/>
                <a:tab algn="l" pos="3496945"/>
                <a:tab algn="l" pos="4344670"/>
                <a:tab algn="l" pos="5309235"/>
                <a:tab algn="l" pos="6104890"/>
                <a:tab algn="l" pos="7186930"/>
              </a:tabLst>
            </a:pPr>
            <a:r>
              <a:rPr dirty="0" sz="2400">
                <a:latin typeface="Times New Roman"/>
                <a:cs typeface="Times New Roman"/>
              </a:rPr>
              <a:t>addresses). Providing </a:t>
            </a:r>
            <a:r>
              <a:rPr dirty="0" sz="2400" spc="-5">
                <a:latin typeface="Times New Roman"/>
                <a:cs typeface="Times New Roman"/>
              </a:rPr>
              <a:t>and alternate </a:t>
            </a:r>
            <a:r>
              <a:rPr dirty="0" sz="2400">
                <a:latin typeface="Times New Roman"/>
                <a:cs typeface="Times New Roman"/>
              </a:rPr>
              <a:t>route for the data in case </a:t>
            </a:r>
            <a:r>
              <a:rPr dirty="0" sz="2400" spc="-5">
                <a:latin typeface="Times New Roman"/>
                <a:cs typeface="Times New Roman"/>
              </a:rPr>
              <a:t>the  </a:t>
            </a:r>
            <a:r>
              <a:rPr dirty="0" sz="2400">
                <a:latin typeface="Times New Roman"/>
                <a:cs typeface="Times New Roman"/>
              </a:rPr>
              <a:t>cu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rent	i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ter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ace	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	</a:t>
            </a:r>
            <a:r>
              <a:rPr dirty="0" sz="2400" spc="-5">
                <a:latin typeface="Times New Roman"/>
                <a:cs typeface="Times New Roman"/>
              </a:rPr>
              <a:t>use</a:t>
            </a:r>
            <a:r>
              <a:rPr dirty="0" sz="2400">
                <a:latin typeface="Times New Roman"/>
                <a:cs typeface="Times New Roman"/>
              </a:rPr>
              <a:t>	fa</a:t>
            </a:r>
            <a:r>
              <a:rPr dirty="0" sz="2400" spc="-15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ls</a:t>
            </a:r>
            <a:r>
              <a:rPr dirty="0" sz="2400">
                <a:latin typeface="Times New Roman"/>
                <a:cs typeface="Times New Roman"/>
              </a:rPr>
              <a:t>	for	so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e	re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so</a:t>
            </a:r>
            <a:r>
              <a:rPr dirty="0" sz="2400">
                <a:latin typeface="Times New Roman"/>
                <a:cs typeface="Times New Roman"/>
              </a:rPr>
              <a:t>n.</a:t>
            </a:r>
          </a:p>
          <a:p>
            <a:pPr marL="12700">
              <a:lnSpc>
                <a:spcPts val="2450"/>
              </a:lnSpc>
              <a:spcBef>
                <a:spcPts val="1155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second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feature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b="1" dirty="0" sz="2400" spc="-10">
                <a:latin typeface="Times New Roman"/>
                <a:cs typeface="Times New Roman"/>
              </a:rPr>
              <a:t>multi-streaming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Rather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than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single</a:t>
            </a:r>
            <a:endParaRPr dirty="0" sz="2400">
              <a:latin typeface="Times New Roman"/>
              <a:cs typeface="Times New Roman"/>
            </a:endParaRPr>
          </a:p>
          <a:p>
            <a:pPr marL="12700" marR="17145">
              <a:lnSpc>
                <a:spcPct val="70000"/>
              </a:lnSpc>
              <a:spcBef>
                <a:spcPts val="430"/>
              </a:spcBef>
            </a:pPr>
            <a:r>
              <a:rPr dirty="0" sz="2400" spc="-5">
                <a:latin typeface="Times New Roman"/>
                <a:cs typeface="Times New Roman"/>
              </a:rPr>
              <a:t>stream </a:t>
            </a:r>
            <a:r>
              <a:rPr dirty="0" sz="2400">
                <a:latin typeface="Times New Roman"/>
                <a:cs typeface="Times New Roman"/>
              </a:rPr>
              <a:t>of data, </a:t>
            </a:r>
            <a:r>
              <a:rPr dirty="0" sz="2400" spc="-5">
                <a:latin typeface="Times New Roman"/>
                <a:cs typeface="Times New Roman"/>
              </a:rPr>
              <a:t>SCTP can create multiple streams that can </a:t>
            </a:r>
            <a:r>
              <a:rPr dirty="0" sz="2400">
                <a:latin typeface="Times New Roman"/>
                <a:cs typeface="Times New Roman"/>
              </a:rPr>
              <a:t>be used  </a:t>
            </a:r>
            <a:r>
              <a:rPr dirty="0" sz="2400" spc="-15">
                <a:latin typeface="Times New Roman"/>
                <a:cs typeface="Times New Roman"/>
              </a:rPr>
              <a:t>independently.</a:t>
            </a:r>
            <a:endParaRPr dirty="0" sz="2400">
              <a:latin typeface="Times New Roman"/>
              <a:cs typeface="Times New Roman"/>
            </a:endParaRPr>
          </a:p>
          <a:p>
            <a:pPr marL="12700">
              <a:lnSpc>
                <a:spcPts val="2450"/>
              </a:lnSpc>
              <a:spcBef>
                <a:spcPts val="545"/>
              </a:spcBef>
            </a:pPr>
            <a:r>
              <a:rPr dirty="0" sz="2400" spc="-5">
                <a:latin typeface="Times New Roman"/>
                <a:cs typeface="Times New Roman"/>
              </a:rPr>
              <a:t>This </a:t>
            </a:r>
            <a:r>
              <a:rPr dirty="0" sz="2400" spc="-10">
                <a:latin typeface="Times New Roman"/>
                <a:cs typeface="Times New Roman"/>
              </a:rPr>
              <a:t>doesn’t </a:t>
            </a:r>
            <a:r>
              <a:rPr dirty="0" sz="2400" spc="-5">
                <a:latin typeface="Times New Roman"/>
                <a:cs typeface="Times New Roman"/>
              </a:rPr>
              <a:t>really improve the speed of the </a:t>
            </a:r>
            <a:r>
              <a:rPr dirty="0" sz="2400" spc="-10">
                <a:latin typeface="Times New Roman"/>
                <a:cs typeface="Times New Roman"/>
              </a:rPr>
              <a:t>medium </a:t>
            </a:r>
            <a:r>
              <a:rPr dirty="0" sz="2400" spc="-5">
                <a:latin typeface="Times New Roman"/>
                <a:cs typeface="Times New Roman"/>
              </a:rPr>
              <a:t>but </a:t>
            </a:r>
            <a:r>
              <a:rPr dirty="0" sz="2400" spc="-10">
                <a:latin typeface="Times New Roman"/>
                <a:cs typeface="Times New Roman"/>
              </a:rPr>
              <a:t>it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allows</a:t>
            </a:r>
            <a:endParaRPr dirty="0"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  <a:tabLst>
                <a:tab algn="l" pos="541655"/>
                <a:tab algn="l" pos="1202690"/>
                <a:tab algn="l" pos="1595755"/>
                <a:tab algn="l" pos="2461895"/>
                <a:tab algn="l" pos="4240530"/>
                <a:tab algn="l" pos="5798185"/>
                <a:tab algn="l" pos="6327775"/>
                <a:tab algn="l" pos="7007225"/>
                <a:tab algn="l" pos="7702550"/>
              </a:tabLst>
            </a:pPr>
            <a:r>
              <a:rPr dirty="0" sz="2400">
                <a:latin typeface="Times New Roman"/>
                <a:cs typeface="Times New Roman"/>
              </a:rPr>
              <a:t>the	</a:t>
            </a:r>
            <a:r>
              <a:rPr dirty="0" sz="2400" spc="-5">
                <a:latin typeface="Times New Roman"/>
                <a:cs typeface="Times New Roman"/>
              </a:rPr>
              <a:t>data	</a:t>
            </a:r>
            <a:r>
              <a:rPr dirty="0" sz="2400">
                <a:latin typeface="Times New Roman"/>
                <a:cs typeface="Times New Roman"/>
              </a:rPr>
              <a:t>to	</a:t>
            </a:r>
            <a:r>
              <a:rPr dirty="0" sz="2400" spc="-5">
                <a:latin typeface="Times New Roman"/>
                <a:cs typeface="Times New Roman"/>
              </a:rPr>
              <a:t>arrive	concurrently;	minimizing	</a:t>
            </a:r>
            <a:r>
              <a:rPr dirty="0" sz="2400">
                <a:latin typeface="Times New Roman"/>
                <a:cs typeface="Times New Roman"/>
              </a:rPr>
              <a:t>the	</a:t>
            </a:r>
            <a:r>
              <a:rPr dirty="0" sz="2400" spc="-5">
                <a:latin typeface="Times New Roman"/>
                <a:cs typeface="Times New Roman"/>
              </a:rPr>
              <a:t>wait	</a:t>
            </a:r>
            <a:r>
              <a:rPr dirty="0" sz="2400" spc="-10">
                <a:latin typeface="Times New Roman"/>
                <a:cs typeface="Times New Roman"/>
              </a:rPr>
              <a:t>time	</a:t>
            </a:r>
            <a:r>
              <a:rPr dirty="0" sz="2400">
                <a:latin typeface="Times New Roman"/>
                <a:cs typeface="Times New Roman"/>
              </a:rPr>
              <a:t>for</a:t>
            </a:r>
          </a:p>
          <a:p>
            <a:pPr marL="12700">
              <a:lnSpc>
                <a:spcPts val="2014"/>
              </a:lnSpc>
              <a:tabLst>
                <a:tab algn="l" pos="881380"/>
                <a:tab algn="l" pos="1292860"/>
                <a:tab algn="l" pos="2816860"/>
                <a:tab algn="l" pos="3591560"/>
                <a:tab algn="l" pos="4307840"/>
                <a:tab algn="l" pos="5325745"/>
                <a:tab algn="l" pos="5990590"/>
                <a:tab algn="l" pos="7197725"/>
              </a:tabLst>
            </a:pPr>
            <a:r>
              <a:rPr dirty="0" sz="2400" spc="-5">
                <a:latin typeface="Times New Roman"/>
                <a:cs typeface="Times New Roman"/>
              </a:rPr>
              <a:t>pages	</a:t>
            </a:r>
            <a:r>
              <a:rPr dirty="0" sz="2400">
                <a:latin typeface="Times New Roman"/>
                <a:cs typeface="Times New Roman"/>
              </a:rPr>
              <a:t>to	</a:t>
            </a:r>
            <a:r>
              <a:rPr dirty="0" sz="2400" spc="-5">
                <a:latin typeface="Times New Roman"/>
                <a:cs typeface="Times New Roman"/>
              </a:rPr>
              <a:t>completely	load.	This	feature	</a:t>
            </a:r>
            <a:r>
              <a:rPr dirty="0" sz="2400">
                <a:latin typeface="Times New Roman"/>
                <a:cs typeface="Times New Roman"/>
              </a:rPr>
              <a:t>also	</a:t>
            </a:r>
            <a:r>
              <a:rPr dirty="0" sz="2400" spc="-5">
                <a:latin typeface="Times New Roman"/>
                <a:cs typeface="Times New Roman"/>
              </a:rPr>
              <a:t>prevents	control</a:t>
            </a:r>
            <a:endParaRPr dirty="0" sz="2400">
              <a:latin typeface="Times New Roman"/>
              <a:cs typeface="Times New Roman"/>
            </a:endParaRPr>
          </a:p>
          <a:p>
            <a:pPr marL="12700" marR="15240">
              <a:lnSpc>
                <a:spcPct val="70000"/>
              </a:lnSpc>
              <a:spcBef>
                <a:spcPts val="430"/>
              </a:spcBef>
            </a:pPr>
            <a:r>
              <a:rPr dirty="0" sz="2400" spc="-5">
                <a:latin typeface="Times New Roman"/>
                <a:cs typeface="Times New Roman"/>
              </a:rPr>
              <a:t>packets from </a:t>
            </a:r>
            <a:r>
              <a:rPr dirty="0" sz="2400">
                <a:latin typeface="Times New Roman"/>
                <a:cs typeface="Times New Roman"/>
              </a:rPr>
              <a:t>getting </a:t>
            </a:r>
            <a:r>
              <a:rPr dirty="0" sz="2400" spc="-5">
                <a:latin typeface="Times New Roman"/>
                <a:cs typeface="Times New Roman"/>
              </a:rPr>
              <a:t>blocked by data packets, </a:t>
            </a:r>
            <a:r>
              <a:rPr dirty="0" sz="2400">
                <a:latin typeface="Times New Roman"/>
                <a:cs typeface="Times New Roman"/>
              </a:rPr>
              <a:t>like what </a:t>
            </a:r>
            <a:r>
              <a:rPr dirty="0" sz="2400" spc="-5">
                <a:latin typeface="Times New Roman"/>
                <a:cs typeface="Times New Roman"/>
              </a:rPr>
              <a:t>usually  </a:t>
            </a:r>
            <a:r>
              <a:rPr dirty="0" sz="2400">
                <a:latin typeface="Times New Roman"/>
                <a:cs typeface="Times New Roman"/>
              </a:rPr>
              <a:t>happens in </a:t>
            </a:r>
            <a:r>
              <a:rPr dirty="0" sz="2400" spc="-5">
                <a:latin typeface="Times New Roman"/>
                <a:cs typeface="Times New Roman"/>
              </a:rPr>
              <a:t>TCP; </a:t>
            </a:r>
            <a:r>
              <a:rPr dirty="0" sz="2400">
                <a:latin typeface="Times New Roman"/>
                <a:cs typeface="Times New Roman"/>
              </a:rPr>
              <a:t>thereby </a:t>
            </a:r>
            <a:r>
              <a:rPr dirty="0" sz="2400" spc="-5">
                <a:latin typeface="Times New Roman"/>
                <a:cs typeface="Times New Roman"/>
              </a:rPr>
              <a:t>improving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control.</a:t>
            </a:r>
          </a:p>
          <a:p>
            <a:pPr marL="12700" marR="15875">
              <a:lnSpc>
                <a:spcPct val="70000"/>
              </a:lnSpc>
              <a:spcBef>
                <a:spcPts val="1395"/>
              </a:spcBef>
              <a:tabLst>
                <a:tab algn="l" pos="628015"/>
                <a:tab algn="l" pos="1852295"/>
                <a:tab algn="l" pos="3162935"/>
                <a:tab algn="l" pos="3847465"/>
                <a:tab algn="l" pos="4377690"/>
                <a:tab algn="l" pos="4978400"/>
                <a:tab algn="l" pos="5391150"/>
                <a:tab algn="l" pos="5922010"/>
                <a:tab algn="l" pos="6775450"/>
              </a:tabLst>
            </a:pPr>
            <a:r>
              <a:rPr dirty="0" sz="2400" spc="-30">
                <a:latin typeface="Times New Roman"/>
                <a:cs typeface="Times New Roman"/>
              </a:rPr>
              <a:t>TCP’s </a:t>
            </a:r>
            <a:r>
              <a:rPr dirty="0" sz="2400">
                <a:latin typeface="Times New Roman"/>
                <a:cs typeface="Times New Roman"/>
              </a:rPr>
              <a:t>3-way handshake </a:t>
            </a:r>
            <a:r>
              <a:rPr dirty="0" sz="2400" spc="-5">
                <a:latin typeface="Times New Roman"/>
                <a:cs typeface="Times New Roman"/>
              </a:rPr>
              <a:t>initiation, SCTP uses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4-way </a:t>
            </a:r>
            <a:r>
              <a:rPr dirty="0" sz="2400">
                <a:latin typeface="Times New Roman"/>
                <a:cs typeface="Times New Roman"/>
              </a:rPr>
              <a:t>handshake  that	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5">
                <a:latin typeface="Times New Roman"/>
                <a:cs typeface="Times New Roman"/>
              </a:rPr>
              <a:t>l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tes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re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-15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rces</a:t>
            </a:r>
            <a:r>
              <a:rPr dirty="0" sz="2400">
                <a:latin typeface="Times New Roman"/>
                <a:cs typeface="Times New Roman"/>
              </a:rPr>
              <a:t>	near	t</a:t>
            </a:r>
            <a:r>
              <a:rPr dirty="0" sz="2400" spc="-10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e	end	of	the	enti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	</a:t>
            </a:r>
            <a:r>
              <a:rPr dirty="0" sz="2400" spc="-15">
                <a:latin typeface="Times New Roman"/>
                <a:cs typeface="Times New Roman"/>
              </a:rPr>
              <a:t>h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shake</a:t>
            </a:r>
          </a:p>
        </p:txBody>
      </p:sp>
      <p:sp>
        <p:nvSpPr>
          <p:cNvPr id="1048874" name="Title 5"/>
          <p:cNvSpPr txBox="1">
            <a:spLocks noGrp="1"/>
          </p:cNvSpPr>
          <p:nvPr>
            <p:ph type="title"/>
          </p:nvPr>
        </p:nvSpPr>
        <p:spPr>
          <a:xfrm>
            <a:off x="3124200" y="389780"/>
            <a:ext cx="1600200" cy="615553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b="1" dirty="0" sz="4000" lang="en-US"/>
              <a:t>SCTP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object 3"/>
          <p:cNvSpPr txBox="1"/>
          <p:nvPr/>
        </p:nvSpPr>
        <p:spPr>
          <a:xfrm>
            <a:off x="762000" y="990600"/>
            <a:ext cx="7938770" cy="5211748"/>
          </a:xfrm>
          <a:prstGeom prst="rect"/>
        </p:spPr>
        <p:txBody>
          <a:bodyPr bIns="0" lIns="0" rIns="0" rtlCol="0" tIns="48895" vert="horz" wrap="square">
            <a:spAutoFit/>
          </a:bodyPr>
          <a:p>
            <a:pPr marL="12700" marR="5080">
              <a:lnSpc>
                <a:spcPct val="150000"/>
              </a:lnSpc>
              <a:spcBef>
                <a:spcPts val="385"/>
              </a:spcBef>
            </a:pPr>
            <a:r>
              <a:rPr dirty="0" sz="2000" spc="-85">
                <a:latin typeface="Arial"/>
                <a:cs typeface="Arial"/>
              </a:rPr>
              <a:t>Data </a:t>
            </a:r>
            <a:r>
              <a:rPr dirty="0" sz="2000" spc="-150">
                <a:latin typeface="Arial"/>
                <a:cs typeface="Arial"/>
              </a:rPr>
              <a:t>in </a:t>
            </a:r>
            <a:r>
              <a:rPr dirty="0" sz="2000" spc="-390">
                <a:latin typeface="Arial"/>
                <a:cs typeface="Arial"/>
              </a:rPr>
              <a:t>TCP </a:t>
            </a:r>
            <a:r>
              <a:rPr dirty="0" sz="2000" spc="-270">
                <a:latin typeface="Arial"/>
                <a:cs typeface="Arial"/>
              </a:rPr>
              <a:t>comes </a:t>
            </a:r>
            <a:r>
              <a:rPr dirty="0" sz="2000" spc="-150">
                <a:latin typeface="Arial"/>
                <a:cs typeface="Arial"/>
              </a:rPr>
              <a:t>in packets. </a:t>
            </a:r>
            <a:r>
              <a:rPr dirty="0" sz="2000" spc="-220">
                <a:latin typeface="Arial"/>
                <a:cs typeface="Arial"/>
              </a:rPr>
              <a:t>Packets </a:t>
            </a:r>
            <a:r>
              <a:rPr dirty="0" sz="2000" spc="-160">
                <a:latin typeface="Arial"/>
                <a:cs typeface="Arial"/>
              </a:rPr>
              <a:t>have </a:t>
            </a:r>
            <a:r>
              <a:rPr dirty="0" sz="2000" spc="-15">
                <a:latin typeface="Arial"/>
                <a:cs typeface="Arial"/>
              </a:rPr>
              <a:t>a </a:t>
            </a:r>
            <a:r>
              <a:rPr dirty="0" sz="2000" spc="-125">
                <a:latin typeface="Arial"/>
                <a:cs typeface="Arial"/>
              </a:rPr>
              <a:t>specific </a:t>
            </a:r>
            <a:r>
              <a:rPr dirty="0" sz="2000" spc="-175">
                <a:latin typeface="Arial"/>
                <a:cs typeface="Arial"/>
              </a:rPr>
              <a:t>size </a:t>
            </a:r>
            <a:r>
              <a:rPr dirty="0" sz="2000" spc="-105">
                <a:latin typeface="Arial"/>
                <a:cs typeface="Arial"/>
              </a:rPr>
              <a:t>and </a:t>
            </a:r>
            <a:r>
              <a:rPr dirty="0" sz="2000" spc="-15">
                <a:latin typeface="Arial"/>
                <a:cs typeface="Arial"/>
              </a:rPr>
              <a:t>a  </a:t>
            </a:r>
            <a:r>
              <a:rPr dirty="0" sz="2000" spc="-114">
                <a:latin typeface="Arial"/>
                <a:cs typeface="Arial"/>
              </a:rPr>
              <a:t>long </a:t>
            </a:r>
            <a:r>
              <a:rPr dirty="0" sz="2000" spc="-165">
                <a:latin typeface="Arial"/>
                <a:cs typeface="Arial"/>
              </a:rPr>
              <a:t>stream </a:t>
            </a:r>
            <a:r>
              <a:rPr dirty="0" sz="2000" spc="-130">
                <a:latin typeface="Arial"/>
                <a:cs typeface="Arial"/>
              </a:rPr>
              <a:t>would </a:t>
            </a:r>
            <a:r>
              <a:rPr dirty="0" sz="2000" spc="-75">
                <a:latin typeface="Arial"/>
                <a:cs typeface="Arial"/>
              </a:rPr>
              <a:t>be </a:t>
            </a:r>
            <a:r>
              <a:rPr dirty="0" sz="2000" spc="-50">
                <a:latin typeface="Arial"/>
                <a:cs typeface="Arial"/>
              </a:rPr>
              <a:t>divided </a:t>
            </a:r>
            <a:r>
              <a:rPr dirty="0" sz="2000" spc="-80">
                <a:latin typeface="Arial"/>
                <a:cs typeface="Arial"/>
              </a:rPr>
              <a:t>to </a:t>
            </a:r>
            <a:r>
              <a:rPr dirty="0" sz="2000" spc="35">
                <a:latin typeface="Arial"/>
                <a:cs typeface="Arial"/>
              </a:rPr>
              <a:t>fit </a:t>
            </a:r>
            <a:r>
              <a:rPr dirty="0" sz="2000" spc="-114">
                <a:latin typeface="Arial"/>
                <a:cs typeface="Arial"/>
              </a:rPr>
              <a:t>while </a:t>
            </a:r>
            <a:r>
              <a:rPr dirty="0" sz="2000" spc="-160">
                <a:latin typeface="Arial"/>
                <a:cs typeface="Arial"/>
              </a:rPr>
              <a:t>short </a:t>
            </a:r>
            <a:r>
              <a:rPr dirty="0" sz="2000" spc="-240">
                <a:latin typeface="Arial"/>
                <a:cs typeface="Arial"/>
              </a:rPr>
              <a:t>ones </a:t>
            </a:r>
            <a:r>
              <a:rPr dirty="0" sz="2000" spc="-50">
                <a:latin typeface="Arial"/>
                <a:cs typeface="Arial"/>
              </a:rPr>
              <a:t>are </a:t>
            </a:r>
            <a:r>
              <a:rPr dirty="0" sz="2000" spc="-125">
                <a:latin typeface="Arial"/>
                <a:cs typeface="Arial"/>
              </a:rPr>
              <a:t>spliced  together. </a:t>
            </a:r>
            <a:r>
              <a:rPr dirty="0" sz="2000" spc="-280">
                <a:latin typeface="Arial"/>
                <a:cs typeface="Arial"/>
              </a:rPr>
              <a:t>This </a:t>
            </a:r>
            <a:r>
              <a:rPr dirty="0" sz="2000" spc="-250">
                <a:latin typeface="Arial"/>
                <a:cs typeface="Arial"/>
              </a:rPr>
              <a:t>means </a:t>
            </a:r>
            <a:r>
              <a:rPr dirty="0" sz="2000" spc="-85">
                <a:latin typeface="Arial"/>
                <a:cs typeface="Arial"/>
              </a:rPr>
              <a:t>that </a:t>
            </a:r>
            <a:r>
              <a:rPr dirty="0" sz="2000" spc="-225">
                <a:latin typeface="Arial"/>
                <a:cs typeface="Arial"/>
              </a:rPr>
              <a:t>message </a:t>
            </a:r>
            <a:r>
              <a:rPr dirty="0" sz="2000" spc="-90">
                <a:latin typeface="Arial"/>
                <a:cs typeface="Arial"/>
              </a:rPr>
              <a:t>framing </a:t>
            </a:r>
            <a:r>
              <a:rPr dirty="0" sz="2000" spc="-265">
                <a:latin typeface="Arial"/>
                <a:cs typeface="Arial"/>
              </a:rPr>
              <a:t>must </a:t>
            </a:r>
            <a:r>
              <a:rPr dirty="0" sz="2000" spc="-80">
                <a:latin typeface="Arial"/>
                <a:cs typeface="Arial"/>
              </a:rPr>
              <a:t>be </a:t>
            </a:r>
            <a:r>
              <a:rPr dirty="0" sz="2000" spc="-65">
                <a:latin typeface="Arial"/>
                <a:cs typeface="Arial"/>
              </a:rPr>
              <a:t>provided </a:t>
            </a:r>
            <a:r>
              <a:rPr dirty="0" sz="2000" spc="-15">
                <a:latin typeface="Arial"/>
                <a:cs typeface="Arial"/>
              </a:rPr>
              <a:t>at  </a:t>
            </a:r>
            <a:r>
              <a:rPr dirty="0" sz="2000" spc="-145">
                <a:latin typeface="Arial"/>
                <a:cs typeface="Arial"/>
              </a:rPr>
              <a:t>the </a:t>
            </a:r>
            <a:r>
              <a:rPr dirty="0" sz="2000" spc="-75">
                <a:latin typeface="Arial"/>
                <a:cs typeface="Arial"/>
              </a:rPr>
              <a:t>application </a:t>
            </a:r>
            <a:r>
              <a:rPr dirty="0" sz="2000" spc="-55">
                <a:latin typeface="Arial"/>
                <a:cs typeface="Arial"/>
              </a:rPr>
              <a:t>layer </a:t>
            </a:r>
            <a:r>
              <a:rPr dirty="0" sz="2000" spc="-80">
                <a:latin typeface="Arial"/>
                <a:cs typeface="Arial"/>
              </a:rPr>
              <a:t>to </a:t>
            </a:r>
            <a:r>
              <a:rPr dirty="0" sz="2000" spc="-35">
                <a:latin typeface="Arial"/>
                <a:cs typeface="Arial"/>
              </a:rPr>
              <a:t>fully </a:t>
            </a:r>
            <a:r>
              <a:rPr dirty="0" sz="2000" spc="-45">
                <a:latin typeface="Arial"/>
                <a:cs typeface="Arial"/>
              </a:rPr>
              <a:t>identify </a:t>
            </a:r>
            <a:r>
              <a:rPr dirty="0" sz="2000" spc="-95">
                <a:latin typeface="Arial"/>
                <a:cs typeface="Arial"/>
              </a:rPr>
              <a:t>separate </a:t>
            </a:r>
            <a:r>
              <a:rPr dirty="0" sz="2000" spc="-235">
                <a:latin typeface="Arial"/>
                <a:cs typeface="Arial"/>
              </a:rPr>
              <a:t>messages. </a:t>
            </a:r>
            <a:r>
              <a:rPr dirty="0" sz="2000" spc="-375">
                <a:latin typeface="Arial"/>
                <a:cs typeface="Arial"/>
              </a:rPr>
              <a:t>SCTP  </a:t>
            </a:r>
            <a:r>
              <a:rPr dirty="0" sz="2000" spc="-185">
                <a:latin typeface="Arial"/>
                <a:cs typeface="Arial"/>
              </a:rPr>
              <a:t>implements </a:t>
            </a:r>
            <a:r>
              <a:rPr dirty="0" sz="2000" spc="-225">
                <a:latin typeface="Arial"/>
                <a:cs typeface="Arial"/>
              </a:rPr>
              <a:t>message </a:t>
            </a:r>
            <a:r>
              <a:rPr dirty="0" sz="2000" spc="-90">
                <a:latin typeface="Arial"/>
                <a:cs typeface="Arial"/>
              </a:rPr>
              <a:t>framing </a:t>
            </a:r>
            <a:r>
              <a:rPr dirty="0" sz="2000" spc="-105">
                <a:latin typeface="Arial"/>
                <a:cs typeface="Arial"/>
              </a:rPr>
              <a:t>and </a:t>
            </a:r>
            <a:r>
              <a:rPr dirty="0" sz="2000" spc="-160">
                <a:latin typeface="Arial"/>
                <a:cs typeface="Arial"/>
              </a:rPr>
              <a:t>each </a:t>
            </a:r>
            <a:r>
              <a:rPr dirty="0" sz="2000" spc="-225">
                <a:latin typeface="Arial"/>
                <a:cs typeface="Arial"/>
              </a:rPr>
              <a:t>message </a:t>
            </a:r>
            <a:r>
              <a:rPr dirty="0" sz="2000" spc="-130">
                <a:latin typeface="Arial"/>
                <a:cs typeface="Arial"/>
              </a:rPr>
              <a:t>would </a:t>
            </a:r>
            <a:r>
              <a:rPr dirty="0" sz="2000" spc="-120">
                <a:latin typeface="Arial"/>
                <a:cs typeface="Arial"/>
              </a:rPr>
              <a:t>always  </a:t>
            </a:r>
            <a:r>
              <a:rPr dirty="0" sz="2000" spc="-160">
                <a:latin typeface="Arial"/>
                <a:cs typeface="Arial"/>
              </a:rPr>
              <a:t>have </a:t>
            </a:r>
            <a:r>
              <a:rPr dirty="0" sz="2000" spc="-150">
                <a:latin typeface="Arial"/>
                <a:cs typeface="Arial"/>
              </a:rPr>
              <a:t>the </a:t>
            </a:r>
            <a:r>
              <a:rPr dirty="0" sz="2000" spc="-240">
                <a:latin typeface="Arial"/>
                <a:cs typeface="Arial"/>
              </a:rPr>
              <a:t>same </a:t>
            </a:r>
            <a:r>
              <a:rPr dirty="0" sz="2000" spc="-175">
                <a:latin typeface="Arial"/>
                <a:cs typeface="Arial"/>
              </a:rPr>
              <a:t>size </a:t>
            </a:r>
            <a:r>
              <a:rPr dirty="0" sz="2000" spc="-210">
                <a:latin typeface="Arial"/>
                <a:cs typeface="Arial"/>
              </a:rPr>
              <a:t>when </a:t>
            </a:r>
            <a:r>
              <a:rPr dirty="0" sz="2000" spc="-15">
                <a:latin typeface="Arial"/>
                <a:cs typeface="Arial"/>
              </a:rPr>
              <a:t>it </a:t>
            </a:r>
            <a:r>
              <a:rPr dirty="0" sz="2000" spc="-270">
                <a:latin typeface="Arial"/>
                <a:cs typeface="Arial"/>
              </a:rPr>
              <a:t>comes </a:t>
            </a:r>
            <a:r>
              <a:rPr dirty="0" sz="2000" spc="-145">
                <a:latin typeface="Arial"/>
                <a:cs typeface="Arial"/>
              </a:rPr>
              <a:t>out </a:t>
            </a:r>
            <a:r>
              <a:rPr dirty="0" sz="2000" spc="-210">
                <a:latin typeface="Arial"/>
                <a:cs typeface="Arial"/>
              </a:rPr>
              <a:t>as </a:t>
            </a:r>
            <a:r>
              <a:rPr dirty="0" sz="2000" spc="-15">
                <a:latin typeface="Arial"/>
                <a:cs typeface="Arial"/>
              </a:rPr>
              <a:t>it </a:t>
            </a:r>
            <a:r>
              <a:rPr dirty="0" sz="2000" spc="-210">
                <a:latin typeface="Arial"/>
                <a:cs typeface="Arial"/>
              </a:rPr>
              <a:t>came</a:t>
            </a:r>
            <a:r>
              <a:rPr dirty="0" sz="2000" spc="-240">
                <a:latin typeface="Arial"/>
                <a:cs typeface="Arial"/>
              </a:rPr>
              <a:t> </a:t>
            </a:r>
            <a:r>
              <a:rPr dirty="0" sz="2000" spc="-150">
                <a:latin typeface="Arial"/>
                <a:cs typeface="Arial"/>
              </a:rPr>
              <a:t>in.</a:t>
            </a:r>
            <a:endParaRPr dirty="0" sz="200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b="1" dirty="0" sz="2000" spc="-135">
                <a:latin typeface="Trebuchet MS"/>
                <a:cs typeface="Trebuchet MS"/>
              </a:rPr>
              <a:t>Summary:</a:t>
            </a:r>
            <a:endParaRPr dirty="0" sz="2000">
              <a:latin typeface="Trebuchet MS"/>
              <a:cs typeface="Trebuchet MS"/>
            </a:endParaRPr>
          </a:p>
          <a:p>
            <a:pPr indent="-320040" marL="332105">
              <a:lnSpc>
                <a:spcPct val="150000"/>
              </a:lnSpc>
              <a:spcBef>
                <a:spcPts val="1105"/>
              </a:spcBef>
              <a:buAutoNum type="arabicPeriod"/>
              <a:tabLst>
                <a:tab algn="l" pos="332740"/>
              </a:tabLst>
            </a:pPr>
            <a:r>
              <a:rPr dirty="0" sz="2000" spc="-375">
                <a:latin typeface="Arial"/>
                <a:cs typeface="Arial"/>
              </a:rPr>
              <a:t>SCTP </a:t>
            </a:r>
            <a:r>
              <a:rPr dirty="0" sz="2000" lang="en-US" spc="-375">
                <a:latin typeface="Arial"/>
                <a:cs typeface="Arial"/>
              </a:rPr>
              <a:t> </a:t>
            </a:r>
            <a:r>
              <a:rPr dirty="0" sz="2000" lang="en-US" spc="-210">
                <a:latin typeface="Arial"/>
                <a:cs typeface="Arial"/>
              </a:rPr>
              <a:t>I</a:t>
            </a:r>
            <a:r>
              <a:rPr dirty="0" sz="2000" spc="-210">
                <a:latin typeface="Arial"/>
                <a:cs typeface="Arial"/>
              </a:rPr>
              <a:t>s </a:t>
            </a:r>
            <a:r>
              <a:rPr dirty="0" sz="2000" spc="-55">
                <a:latin typeface="Arial"/>
                <a:cs typeface="Arial"/>
              </a:rPr>
              <a:t>better </a:t>
            </a:r>
            <a:r>
              <a:rPr dirty="0" sz="2000" spc="-15">
                <a:latin typeface="Arial"/>
                <a:cs typeface="Arial"/>
              </a:rPr>
              <a:t>at </a:t>
            </a:r>
            <a:r>
              <a:rPr dirty="0" sz="2000" spc="-150">
                <a:latin typeface="Arial"/>
                <a:cs typeface="Arial"/>
              </a:rPr>
              <a:t>multi-homing than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390">
                <a:latin typeface="Arial"/>
                <a:cs typeface="Arial"/>
              </a:rPr>
              <a:t>TCP</a:t>
            </a:r>
            <a:endParaRPr dirty="0" sz="2000">
              <a:latin typeface="Arial"/>
              <a:cs typeface="Arial"/>
            </a:endParaRPr>
          </a:p>
          <a:p>
            <a:pPr indent="-320040" marL="332105">
              <a:lnSpc>
                <a:spcPct val="150000"/>
              </a:lnSpc>
              <a:buAutoNum type="arabicPeriod"/>
              <a:tabLst>
                <a:tab algn="l" pos="332740"/>
              </a:tabLst>
            </a:pPr>
            <a:r>
              <a:rPr dirty="0" sz="2000" spc="-375">
                <a:latin typeface="Arial"/>
                <a:cs typeface="Arial"/>
              </a:rPr>
              <a:t>SCTP</a:t>
            </a:r>
            <a:r>
              <a:rPr dirty="0" sz="2000" lang="en-US" spc="-375">
                <a:latin typeface="Arial"/>
                <a:cs typeface="Arial"/>
              </a:rPr>
              <a:t> </a:t>
            </a:r>
            <a:r>
              <a:rPr dirty="0" sz="2000" spc="-375">
                <a:latin typeface="Arial"/>
                <a:cs typeface="Arial"/>
              </a:rPr>
              <a:t> </a:t>
            </a:r>
            <a:r>
              <a:rPr dirty="0" sz="2000" spc="-235">
                <a:latin typeface="Arial"/>
                <a:cs typeface="Arial"/>
              </a:rPr>
              <a:t>has </a:t>
            </a:r>
            <a:r>
              <a:rPr dirty="0" sz="2000" spc="-130">
                <a:latin typeface="Arial"/>
                <a:cs typeface="Arial"/>
              </a:rPr>
              <a:t>multi-streaming </a:t>
            </a:r>
            <a:r>
              <a:rPr dirty="0" sz="2000" spc="-114">
                <a:latin typeface="Arial"/>
                <a:cs typeface="Arial"/>
              </a:rPr>
              <a:t>while </a:t>
            </a:r>
            <a:r>
              <a:rPr dirty="0" sz="2000" spc="-390">
                <a:latin typeface="Arial"/>
                <a:cs typeface="Arial"/>
              </a:rPr>
              <a:t>TCP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 spc="-150">
                <a:latin typeface="Arial"/>
                <a:cs typeface="Arial"/>
              </a:rPr>
              <a:t>doesn’t</a:t>
            </a:r>
            <a:endParaRPr dirty="0" sz="2000">
              <a:latin typeface="Arial"/>
              <a:cs typeface="Arial"/>
            </a:endParaRPr>
          </a:p>
          <a:p>
            <a:pPr indent="-319405" marL="331470">
              <a:lnSpc>
                <a:spcPct val="150000"/>
              </a:lnSpc>
              <a:buAutoNum type="arabicPeriod"/>
              <a:tabLst>
                <a:tab algn="l" pos="332105"/>
              </a:tabLst>
            </a:pPr>
            <a:r>
              <a:rPr dirty="0" sz="2000" spc="-375">
                <a:latin typeface="Arial"/>
                <a:cs typeface="Arial"/>
              </a:rPr>
              <a:t>SCTP </a:t>
            </a:r>
            <a:r>
              <a:rPr dirty="0" sz="2000" lang="en-US" spc="-375">
                <a:latin typeface="Arial"/>
                <a:cs typeface="Arial"/>
              </a:rPr>
              <a:t> </a:t>
            </a:r>
            <a:r>
              <a:rPr dirty="0" sz="2000" spc="-235">
                <a:latin typeface="Arial"/>
                <a:cs typeface="Arial"/>
              </a:rPr>
              <a:t>has </a:t>
            </a:r>
            <a:r>
              <a:rPr dirty="0" sz="2000" spc="-85">
                <a:latin typeface="Arial"/>
                <a:cs typeface="Arial"/>
              </a:rPr>
              <a:t>initiation </a:t>
            </a:r>
            <a:r>
              <a:rPr dirty="0" sz="2000" spc="-110">
                <a:latin typeface="Arial"/>
                <a:cs typeface="Arial"/>
              </a:rPr>
              <a:t>protection </a:t>
            </a:r>
            <a:r>
              <a:rPr dirty="0" sz="2000" spc="-114">
                <a:latin typeface="Arial"/>
                <a:cs typeface="Arial"/>
              </a:rPr>
              <a:t>while </a:t>
            </a:r>
            <a:r>
              <a:rPr dirty="0" sz="2000" spc="-390">
                <a:latin typeface="Arial"/>
                <a:cs typeface="Arial"/>
              </a:rPr>
              <a:t>TCP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150">
                <a:latin typeface="Arial"/>
                <a:cs typeface="Arial"/>
              </a:rPr>
              <a:t>doesn’t</a:t>
            </a:r>
            <a:endParaRPr dirty="0" sz="2000">
              <a:latin typeface="Arial"/>
              <a:cs typeface="Arial"/>
            </a:endParaRPr>
          </a:p>
          <a:p>
            <a:pPr indent="-320040" marL="332105">
              <a:lnSpc>
                <a:spcPct val="150000"/>
              </a:lnSpc>
              <a:buAutoNum type="arabicPeriod"/>
              <a:tabLst>
                <a:tab algn="l" pos="332740"/>
              </a:tabLst>
            </a:pPr>
            <a:r>
              <a:rPr dirty="0" sz="2000" spc="-375">
                <a:latin typeface="Arial"/>
                <a:cs typeface="Arial"/>
              </a:rPr>
              <a:t>SCTP </a:t>
            </a:r>
            <a:r>
              <a:rPr dirty="0" sz="2000" lang="en-US" spc="-375">
                <a:latin typeface="Arial"/>
                <a:cs typeface="Arial"/>
              </a:rPr>
              <a:t> </a:t>
            </a:r>
            <a:r>
              <a:rPr dirty="0" sz="2000" spc="-235">
                <a:latin typeface="Arial"/>
                <a:cs typeface="Arial"/>
              </a:rPr>
              <a:t>has </a:t>
            </a:r>
            <a:r>
              <a:rPr dirty="0" sz="2000" spc="-225">
                <a:latin typeface="Arial"/>
                <a:cs typeface="Arial"/>
              </a:rPr>
              <a:t>message </a:t>
            </a:r>
            <a:r>
              <a:rPr dirty="0" sz="2000" spc="-90">
                <a:latin typeface="Arial"/>
                <a:cs typeface="Arial"/>
              </a:rPr>
              <a:t>framing </a:t>
            </a:r>
            <a:r>
              <a:rPr dirty="0" sz="2000" spc="-114">
                <a:latin typeface="Arial"/>
                <a:cs typeface="Arial"/>
              </a:rPr>
              <a:t>while </a:t>
            </a:r>
            <a:r>
              <a:rPr dirty="0" sz="2000" spc="-390">
                <a:latin typeface="Arial"/>
                <a:cs typeface="Arial"/>
              </a:rPr>
              <a:t>TCP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 spc="-150">
                <a:latin typeface="Arial"/>
                <a:cs typeface="Arial"/>
              </a:rPr>
              <a:t>doesn’t</a:t>
            </a:r>
            <a:endParaRPr dirty="0" sz="2000">
              <a:latin typeface="Arial"/>
              <a:cs typeface="Arial"/>
            </a:endParaRPr>
          </a:p>
          <a:p>
            <a:pPr indent="-320040" marL="332105">
              <a:lnSpc>
                <a:spcPct val="150000"/>
              </a:lnSpc>
              <a:buAutoNum type="arabicPeriod"/>
              <a:tabLst>
                <a:tab algn="l" pos="332740"/>
              </a:tabLst>
            </a:pPr>
            <a:r>
              <a:rPr dirty="0" sz="2000" spc="-50">
                <a:latin typeface="Arial"/>
                <a:cs typeface="Arial"/>
              </a:rPr>
              <a:t>Ordered </a:t>
            </a:r>
            <a:r>
              <a:rPr dirty="0" sz="2000" spc="-65">
                <a:latin typeface="Arial"/>
                <a:cs typeface="Arial"/>
              </a:rPr>
              <a:t>delivery </a:t>
            </a:r>
            <a:r>
              <a:rPr dirty="0" sz="2000" spc="-210">
                <a:latin typeface="Arial"/>
                <a:cs typeface="Arial"/>
              </a:rPr>
              <a:t>is </a:t>
            </a:r>
            <a:r>
              <a:rPr dirty="0" sz="2000" spc="-80">
                <a:latin typeface="Arial"/>
                <a:cs typeface="Arial"/>
              </a:rPr>
              <a:t>optional </a:t>
            </a:r>
            <a:r>
              <a:rPr dirty="0" sz="2000" spc="-110">
                <a:latin typeface="Arial"/>
                <a:cs typeface="Arial"/>
              </a:rPr>
              <a:t>with </a:t>
            </a:r>
            <a:r>
              <a:rPr dirty="0" sz="2000" spc="-375">
                <a:latin typeface="Arial"/>
                <a:cs typeface="Arial"/>
              </a:rPr>
              <a:t>SCTP </a:t>
            </a:r>
            <a:r>
              <a:rPr dirty="0" sz="2000" spc="-105">
                <a:latin typeface="Arial"/>
                <a:cs typeface="Arial"/>
              </a:rPr>
              <a:t>but </a:t>
            </a:r>
            <a:r>
              <a:rPr dirty="0" sz="2000" spc="-145">
                <a:latin typeface="Arial"/>
                <a:cs typeface="Arial"/>
              </a:rPr>
              <a:t>not </a:t>
            </a:r>
            <a:r>
              <a:rPr dirty="0" sz="2000" spc="-110">
                <a:latin typeface="Arial"/>
                <a:cs typeface="Arial"/>
              </a:rPr>
              <a:t>with</a:t>
            </a:r>
            <a:r>
              <a:rPr dirty="0" sz="2000" spc="345">
                <a:latin typeface="Arial"/>
                <a:cs typeface="Arial"/>
              </a:rPr>
              <a:t> </a:t>
            </a:r>
            <a:r>
              <a:rPr dirty="0" sz="2000" spc="-395">
                <a:latin typeface="Arial"/>
                <a:cs typeface="Arial"/>
              </a:rPr>
              <a:t>TCP</a:t>
            </a:r>
            <a:endParaRPr dirty="0" sz="2000">
              <a:latin typeface="Arial"/>
              <a:cs typeface="Arial"/>
            </a:endParaRPr>
          </a:p>
        </p:txBody>
      </p:sp>
      <p:sp>
        <p:nvSpPr>
          <p:cNvPr id="1048876" name="Title 5"/>
          <p:cNvSpPr txBox="1">
            <a:spLocks noGrp="1"/>
          </p:cNvSpPr>
          <p:nvPr>
            <p:ph type="title"/>
          </p:nvPr>
        </p:nvSpPr>
        <p:spPr>
          <a:xfrm>
            <a:off x="3200400" y="228600"/>
            <a:ext cx="1592262" cy="615553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b="1" dirty="0" sz="4000" lang="en-US"/>
              <a:t>SCTP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762406" y="414349"/>
            <a:ext cx="7284720" cy="6089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50">
                <a:solidFill>
                  <a:srgbClr val="1E46C0"/>
                </a:solidFill>
                <a:latin typeface="Times New Roman"/>
                <a:cs typeface="Times New Roman"/>
              </a:rPr>
              <a:t>CLIENT/SERVER </a:t>
            </a:r>
            <a:r>
              <a:rPr dirty="0" sz="4000" spc="25">
                <a:solidFill>
                  <a:srgbClr val="1E46C0"/>
                </a:solidFill>
                <a:latin typeface="Times New Roman"/>
                <a:cs typeface="Times New Roman"/>
              </a:rPr>
              <a:t>PARADIGM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48604" name="object 3"/>
          <p:cNvSpPr txBox="1"/>
          <p:nvPr/>
        </p:nvSpPr>
        <p:spPr>
          <a:xfrm>
            <a:off x="284479" y="1545488"/>
            <a:ext cx="8623935" cy="47688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45720" marL="58419" marR="1003935">
              <a:lnSpc>
                <a:spcPct val="120000"/>
              </a:lnSpc>
              <a:spcBef>
                <a:spcPts val="100"/>
              </a:spcBef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780">
                <a:solidFill>
                  <a:srgbClr val="1CACE3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latin typeface="Georgia"/>
                <a:cs typeface="Georgia"/>
              </a:rPr>
              <a:t>process-to-process </a:t>
            </a:r>
            <a:r>
              <a:rPr dirty="0" sz="2200" spc="-5">
                <a:latin typeface="Georgia"/>
                <a:cs typeface="Georgia"/>
              </a:rPr>
              <a:t>communication </a:t>
            </a:r>
            <a:r>
              <a:rPr dirty="0" sz="2200" spc="-10">
                <a:latin typeface="Georgia"/>
                <a:cs typeface="Georgia"/>
              </a:rPr>
              <a:t>can </a:t>
            </a:r>
            <a:r>
              <a:rPr dirty="0" sz="2200" spc="-5">
                <a:latin typeface="Georgia"/>
                <a:cs typeface="Georgia"/>
              </a:rPr>
              <a:t>be achieved </a:t>
            </a:r>
            <a:r>
              <a:rPr dirty="0" sz="2200" spc="-10">
                <a:latin typeface="Georgia"/>
                <a:cs typeface="Georgia"/>
              </a:rPr>
              <a:t>through  client/server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Georgia"/>
              <a:cs typeface="Georgia"/>
            </a:endParaRPr>
          </a:p>
          <a:p>
            <a:pPr algn="just" indent="-45720" marL="58419" marR="594360">
              <a:lnSpc>
                <a:spcPct val="120000"/>
              </a:lnSpc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latin typeface="Georgia"/>
                <a:cs typeface="Georgia"/>
              </a:rPr>
              <a:t>A </a:t>
            </a:r>
            <a:r>
              <a:rPr dirty="0" sz="2200" spc="-10">
                <a:latin typeface="Georgia"/>
                <a:cs typeface="Georgia"/>
              </a:rPr>
              <a:t>process </a:t>
            </a:r>
            <a:r>
              <a:rPr dirty="0" sz="2200" spc="-5">
                <a:latin typeface="Georgia"/>
                <a:cs typeface="Georgia"/>
              </a:rPr>
              <a:t>on </a:t>
            </a:r>
            <a:r>
              <a:rPr dirty="0" sz="2200" spc="-10">
                <a:latin typeface="Georgia"/>
                <a:cs typeface="Georgia"/>
              </a:rPr>
              <a:t>the local </a:t>
            </a:r>
            <a:r>
              <a:rPr dirty="0" sz="2200" spc="-5">
                <a:latin typeface="Georgia"/>
                <a:cs typeface="Georgia"/>
              </a:rPr>
              <a:t>host, </a:t>
            </a:r>
            <a:r>
              <a:rPr dirty="0" sz="2200" spc="-10">
                <a:latin typeface="Georgia"/>
                <a:cs typeface="Georgia"/>
              </a:rPr>
              <a:t>called </a:t>
            </a:r>
            <a:r>
              <a:rPr dirty="0" sz="2200" spc="-5">
                <a:latin typeface="Georgia"/>
                <a:cs typeface="Georgia"/>
              </a:rPr>
              <a:t>a </a:t>
            </a:r>
            <a:r>
              <a:rPr dirty="0" sz="2200" spc="-10">
                <a:solidFill>
                  <a:srgbClr val="1E46C0"/>
                </a:solidFill>
                <a:latin typeface="Georgia"/>
                <a:cs typeface="Georgia"/>
              </a:rPr>
              <a:t>client</a:t>
            </a:r>
            <a:r>
              <a:rPr dirty="0" sz="2200" spc="-10">
                <a:latin typeface="Georgia"/>
                <a:cs typeface="Georgia"/>
              </a:rPr>
              <a:t>, needs services </a:t>
            </a:r>
            <a:r>
              <a:rPr dirty="0" sz="2200" spc="-5">
                <a:latin typeface="Georgia"/>
                <a:cs typeface="Georgia"/>
              </a:rPr>
              <a:t>from a  </a:t>
            </a:r>
            <a:r>
              <a:rPr dirty="0" sz="2200" spc="-10">
                <a:latin typeface="Georgia"/>
                <a:cs typeface="Georgia"/>
              </a:rPr>
              <a:t>process usually </a:t>
            </a:r>
            <a:r>
              <a:rPr dirty="0" sz="2200" spc="-5">
                <a:latin typeface="Georgia"/>
                <a:cs typeface="Georgia"/>
              </a:rPr>
              <a:t>on the </a:t>
            </a:r>
            <a:r>
              <a:rPr dirty="0" sz="2200" spc="-10">
                <a:latin typeface="Georgia"/>
                <a:cs typeface="Georgia"/>
              </a:rPr>
              <a:t>remote </a:t>
            </a:r>
            <a:r>
              <a:rPr dirty="0" sz="2200" spc="-5">
                <a:latin typeface="Georgia"/>
                <a:cs typeface="Georgia"/>
              </a:rPr>
              <a:t>host, </a:t>
            </a:r>
            <a:r>
              <a:rPr dirty="0" sz="2200" spc="-10">
                <a:latin typeface="Georgia"/>
                <a:cs typeface="Georgia"/>
              </a:rPr>
              <a:t>called </a:t>
            </a:r>
            <a:r>
              <a:rPr dirty="0" sz="2200" spc="-5">
                <a:latin typeface="Georgia"/>
                <a:cs typeface="Georgia"/>
              </a:rPr>
              <a:t>a</a:t>
            </a:r>
            <a:r>
              <a:rPr dirty="0" sz="2200">
                <a:latin typeface="Georgia"/>
                <a:cs typeface="Georgia"/>
              </a:rPr>
              <a:t> </a:t>
            </a:r>
            <a:r>
              <a:rPr dirty="0" sz="2200" spc="-25">
                <a:solidFill>
                  <a:srgbClr val="1E46C0"/>
                </a:solidFill>
                <a:latin typeface="Georgia"/>
                <a:cs typeface="Georgia"/>
              </a:rPr>
              <a:t>server</a:t>
            </a:r>
            <a:r>
              <a:rPr dirty="0" sz="2200" spc="-25"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  <a:p>
            <a:pPr algn="just" marL="241300">
              <a:lnSpc>
                <a:spcPct val="100000"/>
              </a:lnSpc>
              <a:spcBef>
                <a:spcPts val="795"/>
              </a:spcBef>
            </a:pPr>
            <a:r>
              <a:rPr dirty="0" sz="18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1800" spc="-5">
                <a:latin typeface="Georgia"/>
                <a:cs typeface="Georgia"/>
              </a:rPr>
              <a:t>Both processes </a:t>
            </a:r>
            <a:r>
              <a:rPr dirty="0" sz="1800">
                <a:latin typeface="Georgia"/>
                <a:cs typeface="Georgia"/>
              </a:rPr>
              <a:t>(client and </a:t>
            </a:r>
            <a:r>
              <a:rPr dirty="0" sz="1800" spc="-5">
                <a:latin typeface="Georgia"/>
                <a:cs typeface="Georgia"/>
              </a:rPr>
              <a:t>server) have the </a:t>
            </a:r>
            <a:r>
              <a:rPr dirty="0" sz="1800">
                <a:latin typeface="Georgia"/>
                <a:cs typeface="Georgia"/>
              </a:rPr>
              <a:t>same</a:t>
            </a:r>
            <a:r>
              <a:rPr dirty="0" sz="1800" spc="5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name.</a:t>
            </a:r>
            <a:endParaRPr sz="1800">
              <a:latin typeface="Georgia"/>
              <a:cs typeface="Georgia"/>
            </a:endParaRPr>
          </a:p>
          <a:p>
            <a:pPr algn="just" indent="-137160" marL="378460" marR="98425">
              <a:lnSpc>
                <a:spcPct val="120000"/>
              </a:lnSpc>
              <a:spcBef>
                <a:spcPts val="605"/>
              </a:spcBef>
            </a:pPr>
            <a:r>
              <a:rPr dirty="0" sz="1800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1800">
                <a:solidFill>
                  <a:srgbClr val="FF0000"/>
                </a:solidFill>
                <a:latin typeface="Georgia"/>
                <a:cs typeface="Georgia"/>
              </a:rPr>
              <a:t>For example</a:t>
            </a:r>
            <a:r>
              <a:rPr dirty="0" sz="1800">
                <a:latin typeface="Georgia"/>
                <a:cs typeface="Georgia"/>
              </a:rPr>
              <a:t>, to </a:t>
            </a:r>
            <a:r>
              <a:rPr dirty="0" sz="1800" spc="-5">
                <a:latin typeface="Georgia"/>
                <a:cs typeface="Georgia"/>
              </a:rPr>
              <a:t>get the day </a:t>
            </a:r>
            <a:r>
              <a:rPr dirty="0" sz="1800">
                <a:latin typeface="Georgia"/>
                <a:cs typeface="Georgia"/>
              </a:rPr>
              <a:t>and </a:t>
            </a:r>
            <a:r>
              <a:rPr dirty="0" sz="1800" spc="-5">
                <a:latin typeface="Georgia"/>
                <a:cs typeface="Georgia"/>
              </a:rPr>
              <a:t>time from </a:t>
            </a:r>
            <a:r>
              <a:rPr dirty="0" sz="1800">
                <a:latin typeface="Georgia"/>
                <a:cs typeface="Georgia"/>
              </a:rPr>
              <a:t>a </a:t>
            </a:r>
            <a:r>
              <a:rPr dirty="0" sz="1800" spc="-5">
                <a:latin typeface="Georgia"/>
                <a:cs typeface="Georgia"/>
              </a:rPr>
              <a:t>remote </a:t>
            </a:r>
            <a:r>
              <a:rPr dirty="0" sz="1800">
                <a:latin typeface="Georgia"/>
                <a:cs typeface="Georgia"/>
              </a:rPr>
              <a:t>machine, </a:t>
            </a:r>
            <a:r>
              <a:rPr dirty="0" sz="1800" spc="5">
                <a:latin typeface="Georgia"/>
                <a:cs typeface="Georgia"/>
              </a:rPr>
              <a:t>we </a:t>
            </a:r>
            <a:r>
              <a:rPr dirty="0" sz="1800">
                <a:latin typeface="Georgia"/>
                <a:cs typeface="Georgia"/>
              </a:rPr>
              <a:t>need a </a:t>
            </a:r>
            <a:r>
              <a:rPr dirty="0" sz="1800" spc="-5">
                <a:latin typeface="Georgia"/>
                <a:cs typeface="Georgia"/>
              </a:rPr>
              <a:t>Daytime  client process running </a:t>
            </a:r>
            <a:r>
              <a:rPr dirty="0" sz="1800">
                <a:latin typeface="Georgia"/>
                <a:cs typeface="Georgia"/>
              </a:rPr>
              <a:t>on </a:t>
            </a:r>
            <a:r>
              <a:rPr dirty="0" sz="1800" spc="-5">
                <a:latin typeface="Georgia"/>
                <a:cs typeface="Georgia"/>
              </a:rPr>
              <a:t>the local host </a:t>
            </a:r>
            <a:r>
              <a:rPr dirty="0" sz="1800">
                <a:latin typeface="Georgia"/>
                <a:cs typeface="Georgia"/>
              </a:rPr>
              <a:t>and a </a:t>
            </a:r>
            <a:r>
              <a:rPr dirty="0" sz="1800" spc="-5">
                <a:latin typeface="Georgia"/>
                <a:cs typeface="Georgia"/>
              </a:rPr>
              <a:t>Daytime server process running on  </a:t>
            </a:r>
            <a:r>
              <a:rPr dirty="0" sz="1800">
                <a:latin typeface="Georgia"/>
                <a:cs typeface="Georgia"/>
              </a:rPr>
              <a:t>a </a:t>
            </a:r>
            <a:r>
              <a:rPr dirty="0" sz="1800" spc="-5">
                <a:latin typeface="Georgia"/>
                <a:cs typeface="Georgia"/>
              </a:rPr>
              <a:t>remote</a:t>
            </a:r>
            <a:r>
              <a:rPr dirty="0" sz="1800" spc="10">
                <a:latin typeface="Georgia"/>
                <a:cs typeface="Georgia"/>
              </a:rPr>
              <a:t> </a:t>
            </a:r>
            <a:r>
              <a:rPr dirty="0" sz="1800" spc="-5">
                <a:latin typeface="Georgia"/>
                <a:cs typeface="Georgia"/>
              </a:rPr>
              <a:t>machine.</a:t>
            </a:r>
            <a:endParaRPr sz="1800">
              <a:latin typeface="Georgia"/>
              <a:cs typeface="Georgia"/>
            </a:endParaRPr>
          </a:p>
          <a:p>
            <a:pPr algn="just" indent="-45720" marL="58419" marR="5080">
              <a:lnSpc>
                <a:spcPct val="120000"/>
              </a:lnSpc>
              <a:spcBef>
                <a:spcPts val="1530"/>
              </a:spcBef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latin typeface="Georgia"/>
                <a:cs typeface="Georgia"/>
              </a:rPr>
              <a:t>A remote computer </a:t>
            </a:r>
            <a:r>
              <a:rPr dirty="0" sz="2200">
                <a:latin typeface="Georgia"/>
                <a:cs typeface="Georgia"/>
              </a:rPr>
              <a:t>can </a:t>
            </a:r>
            <a:r>
              <a:rPr dirty="0" sz="2200" spc="-5">
                <a:latin typeface="Georgia"/>
                <a:cs typeface="Georgia"/>
              </a:rPr>
              <a:t>run several server programs at </a:t>
            </a:r>
            <a:r>
              <a:rPr dirty="0" sz="2200">
                <a:latin typeface="Georgia"/>
                <a:cs typeface="Georgia"/>
              </a:rPr>
              <a:t>the </a:t>
            </a:r>
            <a:r>
              <a:rPr dirty="0" sz="2200" spc="-5">
                <a:latin typeface="Georgia"/>
                <a:cs typeface="Georgia"/>
              </a:rPr>
              <a:t>same   time, just as local computers can run one or more client programs </a:t>
            </a:r>
            <a:r>
              <a:rPr dirty="0" sz="2200" spc="15">
                <a:latin typeface="Georgia"/>
                <a:cs typeface="Georgia"/>
              </a:rPr>
              <a:t>at  </a:t>
            </a:r>
            <a:r>
              <a:rPr dirty="0" sz="2200" spc="-5">
                <a:latin typeface="Georgia"/>
                <a:cs typeface="Georgia"/>
              </a:rPr>
              <a:t>the </a:t>
            </a:r>
            <a:r>
              <a:rPr dirty="0" sz="2200" spc="-10">
                <a:latin typeface="Georgia"/>
                <a:cs typeface="Georgia"/>
              </a:rPr>
              <a:t>same</a:t>
            </a:r>
            <a:r>
              <a:rPr dirty="0" sz="2200" spc="5">
                <a:latin typeface="Georgia"/>
                <a:cs typeface="Georgia"/>
              </a:rPr>
              <a:t> </a:t>
            </a:r>
            <a:r>
              <a:rPr dirty="0" sz="2200" spc="-10">
                <a:latin typeface="Georgia"/>
                <a:cs typeface="Georgia"/>
              </a:rPr>
              <a:t>time.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>
            <a:spLocks noGrp="1"/>
          </p:cNvSpPr>
          <p:nvPr>
            <p:ph type="title"/>
          </p:nvPr>
        </p:nvSpPr>
        <p:spPr>
          <a:xfrm>
            <a:off x="745947" y="328929"/>
            <a:ext cx="3909060" cy="63500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5">
                <a:solidFill>
                  <a:srgbClr val="1E46C0"/>
                </a:solidFill>
                <a:latin typeface="Times New Roman"/>
                <a:cs typeface="Times New Roman"/>
              </a:rPr>
              <a:t>PORT</a:t>
            </a:r>
            <a:r>
              <a:rPr dirty="0" sz="4000" spc="80">
                <a:solidFill>
                  <a:srgbClr val="1E46C0"/>
                </a:solidFill>
                <a:latin typeface="Times New Roman"/>
                <a:cs typeface="Times New Roman"/>
              </a:rPr>
              <a:t> </a:t>
            </a:r>
            <a:r>
              <a:rPr dirty="0" sz="4000" spc="65">
                <a:solidFill>
                  <a:srgbClr val="1E46C0"/>
                </a:solidFill>
                <a:latin typeface="Times New Roman"/>
                <a:cs typeface="Times New Roman"/>
              </a:rPr>
              <a:t>NUMBER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48606" name="object 3"/>
          <p:cNvSpPr txBox="1"/>
          <p:nvPr/>
        </p:nvSpPr>
        <p:spPr>
          <a:xfrm>
            <a:off x="251561" y="1610613"/>
            <a:ext cx="8587740" cy="5247005"/>
          </a:xfrm>
          <a:prstGeom prst="rect"/>
        </p:spPr>
        <p:txBody>
          <a:bodyPr bIns="0" lIns="0" rIns="0" rtlCol="0" tIns="33020" vert="horz" wrap="square">
            <a:spAutoFit/>
          </a:bodyPr>
          <a:p>
            <a:pPr indent="-91440" marL="104139" marR="19685">
              <a:lnSpc>
                <a:spcPts val="2540"/>
              </a:lnSpc>
              <a:spcBef>
                <a:spcPts val="260"/>
              </a:spcBef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In the </a:t>
            </a:r>
            <a:r>
              <a:rPr dirty="0" sz="2200">
                <a:latin typeface="Times New Roman"/>
                <a:cs typeface="Times New Roman"/>
              </a:rPr>
              <a:t>Internet </a:t>
            </a:r>
            <a:r>
              <a:rPr dirty="0" sz="2200" spc="-10">
                <a:latin typeface="Times New Roman"/>
                <a:cs typeface="Times New Roman"/>
              </a:rPr>
              <a:t>model,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>
                <a:latin typeface="Times New Roman"/>
                <a:cs typeface="Times New Roman"/>
              </a:rPr>
              <a:t>port </a:t>
            </a:r>
            <a:r>
              <a:rPr dirty="0" sz="2200" spc="-5">
                <a:latin typeface="Times New Roman"/>
                <a:cs typeface="Times New Roman"/>
              </a:rPr>
              <a:t>numbers </a:t>
            </a:r>
            <a:r>
              <a:rPr dirty="0" sz="2200" spc="-15">
                <a:latin typeface="Times New Roman"/>
                <a:cs typeface="Times New Roman"/>
              </a:rPr>
              <a:t>are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16-bit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integers between 0 and 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65,535.</a:t>
            </a:r>
            <a:endParaRPr sz="2200">
              <a:latin typeface="Times New Roman"/>
              <a:cs typeface="Times New Roman"/>
            </a:endParaRPr>
          </a:p>
          <a:p>
            <a:pPr indent="-91440" marL="104139" marR="18415">
              <a:lnSpc>
                <a:spcPts val="2540"/>
              </a:lnSpc>
              <a:spcBef>
                <a:spcPts val="1695"/>
              </a:spcBef>
              <a:tabLst>
                <a:tab algn="l" pos="876300"/>
                <a:tab algn="l" pos="1793875"/>
                <a:tab algn="l" pos="2999740"/>
                <a:tab algn="l" pos="4072890"/>
                <a:tab algn="l" pos="4894580"/>
                <a:tab algn="l" pos="5655310"/>
                <a:tab algn="l" pos="6042025"/>
                <a:tab algn="l" pos="6757034"/>
                <a:tab algn="l" pos="7784465"/>
              </a:tabLst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h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b="1" dirty="0" sz="2200" spc="-10">
                <a:solidFill>
                  <a:srgbClr val="1382AC"/>
                </a:solidFill>
                <a:latin typeface="Times New Roman"/>
                <a:cs typeface="Times New Roman"/>
              </a:rPr>
              <a:t>c</a:t>
            </a:r>
            <a:r>
              <a:rPr b="1" dirty="0" sz="2200" spc="5">
                <a:solidFill>
                  <a:srgbClr val="1382AC"/>
                </a:solidFill>
                <a:latin typeface="Times New Roman"/>
                <a:cs typeface="Times New Roman"/>
              </a:rPr>
              <a:t>l</a:t>
            </a:r>
            <a:r>
              <a:rPr b="1" dirty="0" sz="2200" spc="-5">
                <a:solidFill>
                  <a:srgbClr val="1382AC"/>
                </a:solidFill>
                <a:latin typeface="Times New Roman"/>
                <a:cs typeface="Times New Roman"/>
              </a:rPr>
              <a:t>i</a:t>
            </a:r>
            <a:r>
              <a:rPr b="1" dirty="0" sz="2200" spc="-10">
                <a:solidFill>
                  <a:srgbClr val="1382AC"/>
                </a:solidFill>
                <a:latin typeface="Times New Roman"/>
                <a:cs typeface="Times New Roman"/>
              </a:rPr>
              <a:t>e</a:t>
            </a:r>
            <a:r>
              <a:rPr b="1" dirty="0" sz="2200" spc="10">
                <a:solidFill>
                  <a:srgbClr val="1382AC"/>
                </a:solidFill>
                <a:latin typeface="Times New Roman"/>
                <a:cs typeface="Times New Roman"/>
              </a:rPr>
              <a:t>n</a:t>
            </a:r>
            <a:r>
              <a:rPr b="1" dirty="0" sz="2200" spc="-5">
                <a:solidFill>
                  <a:srgbClr val="1382AC"/>
                </a:solidFill>
                <a:latin typeface="Times New Roman"/>
                <a:cs typeface="Times New Roman"/>
              </a:rPr>
              <a:t>t</a:t>
            </a:r>
            <a:r>
              <a:rPr b="1" dirty="0" sz="2200">
                <a:solidFill>
                  <a:srgbClr val="1382AC"/>
                </a:solidFill>
                <a:latin typeface="Times New Roman"/>
                <a:cs typeface="Times New Roman"/>
              </a:rPr>
              <a:t>	</a:t>
            </a:r>
            <a:r>
              <a:rPr dirty="0" sz="2200">
                <a:latin typeface="Times New Roman"/>
                <a:cs typeface="Times New Roman"/>
              </a:rPr>
              <a:t>p</a:t>
            </a:r>
            <a:r>
              <a:rPr dirty="0" sz="2200" spc="-30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og</a:t>
            </a:r>
            <a:r>
              <a:rPr dirty="0" sz="2200" spc="-5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m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25">
                <a:latin typeface="Times New Roman"/>
                <a:cs typeface="Times New Roman"/>
              </a:rPr>
              <a:t>d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fi</a:t>
            </a:r>
            <a:r>
              <a:rPr dirty="0" sz="2200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it</a:t>
            </a:r>
            <a:r>
              <a:rPr dirty="0" sz="2200" spc="-10">
                <a:latin typeface="Times New Roman"/>
                <a:cs typeface="Times New Roman"/>
              </a:rPr>
              <a:t>se</a:t>
            </a:r>
            <a:r>
              <a:rPr dirty="0" sz="2200" spc="-5">
                <a:latin typeface="Times New Roman"/>
                <a:cs typeface="Times New Roman"/>
              </a:rPr>
              <a:t>lf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5">
                <a:latin typeface="Times New Roman"/>
                <a:cs typeface="Times New Roman"/>
              </a:rPr>
              <a:t>w</a:t>
            </a:r>
            <a:r>
              <a:rPr dirty="0" sz="2200" spc="-5">
                <a:latin typeface="Times New Roman"/>
                <a:cs typeface="Times New Roman"/>
              </a:rPr>
              <a:t>ith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5">
                <a:latin typeface="Times New Roman"/>
                <a:cs typeface="Times New Roman"/>
              </a:rPr>
              <a:t>p</a:t>
            </a:r>
            <a:r>
              <a:rPr dirty="0" sz="2200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rt</a:t>
            </a:r>
            <a:r>
              <a:rPr dirty="0" sz="2200">
                <a:latin typeface="Times New Roman"/>
                <a:cs typeface="Times New Roman"/>
              </a:rPr>
              <a:t>	nu</a:t>
            </a:r>
            <a:r>
              <a:rPr dirty="0" sz="2200" spc="-35">
                <a:latin typeface="Times New Roman"/>
                <a:cs typeface="Times New Roman"/>
              </a:rPr>
              <a:t>m</a:t>
            </a:r>
            <a:r>
              <a:rPr dirty="0" sz="2200">
                <a:latin typeface="Times New Roman"/>
                <a:cs typeface="Times New Roman"/>
              </a:rPr>
              <a:t>b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200">
                <a:latin typeface="Times New Roman"/>
                <a:cs typeface="Times New Roman"/>
              </a:rPr>
              <a:t>r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os</a:t>
            </a:r>
            <a:r>
              <a:rPr dirty="0" sz="2200" spc="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n  randomly </a:t>
            </a:r>
            <a:r>
              <a:rPr dirty="0" sz="2200">
                <a:latin typeface="Times New Roman"/>
                <a:cs typeface="Times New Roman"/>
              </a:rPr>
              <a:t>by the </a:t>
            </a:r>
            <a:r>
              <a:rPr dirty="0" sz="2200" spc="-5">
                <a:latin typeface="Times New Roman"/>
                <a:cs typeface="Times New Roman"/>
              </a:rPr>
              <a:t>transport </a:t>
            </a:r>
            <a:r>
              <a:rPr dirty="0" sz="2200">
                <a:latin typeface="Times New Roman"/>
                <a:cs typeface="Times New Roman"/>
              </a:rPr>
              <a:t>layer </a:t>
            </a:r>
            <a:r>
              <a:rPr dirty="0" sz="2200" spc="-5">
                <a:latin typeface="Times New Roman"/>
                <a:cs typeface="Times New Roman"/>
              </a:rPr>
              <a:t>software </a:t>
            </a:r>
            <a:r>
              <a:rPr dirty="0" sz="2200">
                <a:latin typeface="Times New Roman"/>
                <a:cs typeface="Times New Roman"/>
              </a:rPr>
              <a:t>running on </a:t>
            </a:r>
            <a:r>
              <a:rPr dirty="0" sz="2200" spc="-5">
                <a:latin typeface="Times New Roman"/>
                <a:cs typeface="Times New Roman"/>
              </a:rPr>
              <a:t>the client</a:t>
            </a:r>
            <a:r>
              <a:rPr dirty="0" sz="2200" spc="254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host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  <a:spcBef>
                <a:spcPts val="1520"/>
              </a:spcBef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260">
                <a:latin typeface="Times New Roman"/>
                <a:cs typeface="Times New Roman"/>
              </a:rPr>
              <a:t> </a:t>
            </a:r>
            <a:r>
              <a:rPr b="1" dirty="0" sz="2200" spc="-5">
                <a:solidFill>
                  <a:srgbClr val="1382AC"/>
                </a:solidFill>
                <a:latin typeface="Times New Roman"/>
                <a:cs typeface="Times New Roman"/>
              </a:rPr>
              <a:t>server</a:t>
            </a:r>
            <a:r>
              <a:rPr b="1" dirty="0" sz="2200" spc="260">
                <a:solidFill>
                  <a:srgbClr val="1382AC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</a:t>
            </a:r>
            <a:r>
              <a:rPr dirty="0" sz="2200" spc="26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must</a:t>
            </a:r>
            <a:r>
              <a:rPr dirty="0" sz="2200" spc="27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also</a:t>
            </a:r>
            <a:r>
              <a:rPr dirty="0" sz="2200" spc="2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define</a:t>
            </a:r>
            <a:r>
              <a:rPr dirty="0" sz="2200" spc="2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itself</a:t>
            </a:r>
            <a:r>
              <a:rPr dirty="0" sz="2200" spc="2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with</a:t>
            </a:r>
            <a:r>
              <a:rPr dirty="0" sz="2200" spc="27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2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port</a:t>
            </a:r>
            <a:r>
              <a:rPr dirty="0" sz="2200" spc="2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number</a:t>
            </a:r>
            <a:r>
              <a:rPr dirty="0" sz="2200" spc="2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This</a:t>
            </a:r>
            <a:r>
              <a:rPr dirty="0" sz="2200" spc="2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port</a:t>
            </a:r>
            <a:endParaRPr sz="2200">
              <a:latin typeface="Times New Roman"/>
              <a:cs typeface="Times New Roman"/>
            </a:endParaRPr>
          </a:p>
          <a:p>
            <a:pPr marL="104139">
              <a:lnSpc>
                <a:spcPts val="2595"/>
              </a:lnSpc>
            </a:pPr>
            <a:r>
              <a:rPr dirty="0" sz="2200" spc="-35">
                <a:latin typeface="Times New Roman"/>
                <a:cs typeface="Times New Roman"/>
              </a:rPr>
              <a:t>number, </a:t>
            </a:r>
            <a:r>
              <a:rPr dirty="0" sz="2200" spc="-25">
                <a:latin typeface="Times New Roman"/>
                <a:cs typeface="Times New Roman"/>
              </a:rPr>
              <a:t>however</a:t>
            </a:r>
            <a:r>
              <a:rPr dirty="0" sz="2200" spc="-25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cannot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chosen</a:t>
            </a:r>
            <a:r>
              <a:rPr dirty="0" sz="2200" spc="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randomly</a:t>
            </a:r>
            <a:endParaRPr sz="2200">
              <a:latin typeface="Times New Roman"/>
              <a:cs typeface="Times New Roman"/>
            </a:endParaRPr>
          </a:p>
          <a:p>
            <a:pPr indent="-91440" marL="104139" marR="15875">
              <a:lnSpc>
                <a:spcPts val="2540"/>
              </a:lnSpc>
              <a:spcBef>
                <a:spcPts val="1750"/>
              </a:spcBef>
              <a:tabLst>
                <a:tab algn="l" pos="775970"/>
                <a:tab algn="l" pos="1807845"/>
                <a:tab algn="l" pos="2449195"/>
                <a:tab algn="l" pos="3061970"/>
                <a:tab algn="l" pos="4182745"/>
                <a:tab algn="l" pos="4671695"/>
                <a:tab algn="l" pos="5621655"/>
                <a:tab algn="l" pos="6450330"/>
                <a:tab algn="l" pos="7186930"/>
                <a:tab algn="l" pos="8112125"/>
              </a:tabLst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h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I</a:t>
            </a:r>
            <a:r>
              <a:rPr dirty="0" sz="2200">
                <a:latin typeface="Times New Roman"/>
                <a:cs typeface="Times New Roman"/>
              </a:rPr>
              <a:t>n</a:t>
            </a:r>
            <a:r>
              <a:rPr dirty="0" sz="2200" spc="5">
                <a:latin typeface="Times New Roman"/>
                <a:cs typeface="Times New Roman"/>
              </a:rPr>
              <a:t>t</a:t>
            </a:r>
            <a:r>
              <a:rPr dirty="0" sz="2200" spc="-2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	u</a:t>
            </a:r>
            <a:r>
              <a:rPr dirty="0" sz="2200" spc="-10">
                <a:latin typeface="Times New Roman"/>
                <a:cs typeface="Times New Roman"/>
              </a:rPr>
              <a:t>se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	po</a:t>
            </a:r>
            <a:r>
              <a:rPr dirty="0" sz="2200" spc="-5">
                <a:latin typeface="Times New Roman"/>
                <a:cs typeface="Times New Roman"/>
              </a:rPr>
              <a:t>rt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5">
                <a:latin typeface="Times New Roman"/>
                <a:cs typeface="Times New Roman"/>
              </a:rPr>
              <a:t>n</a:t>
            </a:r>
            <a:r>
              <a:rPr dirty="0" sz="2200" spc="10">
                <a:latin typeface="Times New Roman"/>
                <a:cs typeface="Times New Roman"/>
              </a:rPr>
              <a:t>u</a:t>
            </a:r>
            <a:r>
              <a:rPr dirty="0" sz="2200" spc="-35">
                <a:latin typeface="Times New Roman"/>
                <a:cs typeface="Times New Roman"/>
              </a:rPr>
              <a:t>m</a:t>
            </a:r>
            <a:r>
              <a:rPr dirty="0" sz="2200">
                <a:latin typeface="Times New Roman"/>
                <a:cs typeface="Times New Roman"/>
              </a:rPr>
              <a:t>b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rs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f</a:t>
            </a:r>
            <a:r>
              <a:rPr dirty="0" sz="2200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se</a:t>
            </a:r>
            <a:r>
              <a:rPr dirty="0" sz="2200" spc="-20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v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rs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ca</a:t>
            </a:r>
            <a:r>
              <a:rPr dirty="0" sz="2200" spc="-5">
                <a:latin typeface="Times New Roman"/>
                <a:cs typeface="Times New Roman"/>
              </a:rPr>
              <a:t>ll</a:t>
            </a:r>
            <a:r>
              <a:rPr dirty="0" sz="220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d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5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ll-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	kno</a:t>
            </a:r>
            <a:r>
              <a:rPr dirty="0" sz="2200" spc="5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	po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rt  numbers.</a:t>
            </a:r>
            <a:endParaRPr sz="2200">
              <a:latin typeface="Times New Roman"/>
              <a:cs typeface="Times New Roman"/>
            </a:endParaRPr>
          </a:p>
          <a:p>
            <a:pPr indent="-91440" marL="104139" marR="5080">
              <a:lnSpc>
                <a:spcPts val="2530"/>
              </a:lnSpc>
              <a:spcBef>
                <a:spcPts val="1710"/>
              </a:spcBef>
              <a:tabLst>
                <a:tab algn="l" pos="1068705"/>
                <a:tab algn="l" pos="1910080"/>
                <a:tab algn="l" pos="2962910"/>
                <a:tab algn="l" pos="3912870"/>
                <a:tab algn="l" pos="4475480"/>
                <a:tab algn="l" pos="6034405"/>
                <a:tab algn="l" pos="6704965"/>
                <a:tab algn="l" pos="7778115"/>
                <a:tab algn="l" pos="8232140"/>
              </a:tabLst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v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 spc="-5">
                <a:latin typeface="Times New Roman"/>
                <a:cs typeface="Times New Roman"/>
              </a:rPr>
              <a:t>ry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c</a:t>
            </a:r>
            <a:r>
              <a:rPr dirty="0" sz="2200" spc="-5">
                <a:latin typeface="Times New Roman"/>
                <a:cs typeface="Times New Roman"/>
              </a:rPr>
              <a:t>li</a:t>
            </a:r>
            <a:r>
              <a:rPr dirty="0" sz="2200" spc="-10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n</a:t>
            </a:r>
            <a:r>
              <a:rPr dirty="0" sz="2200" spc="-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	p</a:t>
            </a:r>
            <a:r>
              <a:rPr dirty="0" sz="2200" spc="-30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o</a:t>
            </a:r>
            <a:r>
              <a:rPr dirty="0" sz="2200" spc="-10">
                <a:latin typeface="Times New Roman"/>
                <a:cs typeface="Times New Roman"/>
              </a:rPr>
              <a:t>ce</a:t>
            </a:r>
            <a:r>
              <a:rPr dirty="0" sz="2200" spc="-20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	k</a:t>
            </a:r>
            <a:r>
              <a:rPr dirty="0" sz="2200" spc="-15">
                <a:latin typeface="Times New Roman"/>
                <a:cs typeface="Times New Roman"/>
              </a:rPr>
              <a:t>n</a:t>
            </a:r>
            <a:r>
              <a:rPr dirty="0" sz="2200">
                <a:latin typeface="Times New Roman"/>
                <a:cs typeface="Times New Roman"/>
              </a:rPr>
              <a:t>o</a:t>
            </a:r>
            <a:r>
              <a:rPr dirty="0" sz="2200" spc="5">
                <a:latin typeface="Times New Roman"/>
                <a:cs typeface="Times New Roman"/>
              </a:rPr>
              <a:t>w</a:t>
            </a:r>
            <a:r>
              <a:rPr dirty="0" sz="2200" spc="-5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Times New Roman"/>
                <a:cs typeface="Times New Roman"/>
              </a:rPr>
              <a:t>we</a:t>
            </a:r>
            <a:r>
              <a:rPr dirty="0" sz="2200" spc="-5">
                <a:latin typeface="Times New Roman"/>
                <a:cs typeface="Times New Roman"/>
              </a:rPr>
              <a:t>l</a:t>
            </a:r>
            <a:r>
              <a:rPr dirty="0" sz="2200" spc="20">
                <a:latin typeface="Times New Roman"/>
                <a:cs typeface="Times New Roman"/>
              </a:rPr>
              <a:t>l</a:t>
            </a:r>
            <a:r>
              <a:rPr dirty="0" sz="2200" spc="-5">
                <a:latin typeface="Times New Roman"/>
                <a:cs typeface="Times New Roman"/>
              </a:rPr>
              <a:t>-</a:t>
            </a:r>
            <a:r>
              <a:rPr dirty="0" sz="2200">
                <a:latin typeface="Times New Roman"/>
                <a:cs typeface="Times New Roman"/>
              </a:rPr>
              <a:t>kno</a:t>
            </a:r>
            <a:r>
              <a:rPr dirty="0" sz="2200" spc="5">
                <a:latin typeface="Times New Roman"/>
                <a:cs typeface="Times New Roman"/>
              </a:rPr>
              <a:t>w</a:t>
            </a:r>
            <a:r>
              <a:rPr dirty="0" sz="2200" spc="-5">
                <a:latin typeface="Times New Roman"/>
                <a:cs typeface="Times New Roman"/>
              </a:rPr>
              <a:t>n</a:t>
            </a:r>
            <a:r>
              <a:rPr dirty="0" sz="2200">
                <a:latin typeface="Times New Roman"/>
                <a:cs typeface="Times New Roman"/>
              </a:rPr>
              <a:t>	p</a:t>
            </a:r>
            <a:r>
              <a:rPr dirty="0" sz="2200" spc="-15">
                <a:latin typeface="Times New Roman"/>
                <a:cs typeface="Times New Roman"/>
              </a:rPr>
              <a:t>o</a:t>
            </a:r>
            <a:r>
              <a:rPr dirty="0" sz="2200" spc="-5">
                <a:latin typeface="Times New Roman"/>
                <a:cs typeface="Times New Roman"/>
              </a:rPr>
              <a:t>rt</a:t>
            </a:r>
            <a:r>
              <a:rPr dirty="0" sz="2200">
                <a:latin typeface="Times New Roman"/>
                <a:cs typeface="Times New Roman"/>
              </a:rPr>
              <a:t>	nu</a:t>
            </a:r>
            <a:r>
              <a:rPr dirty="0" sz="2200" spc="-35">
                <a:latin typeface="Times New Roman"/>
                <a:cs typeface="Times New Roman"/>
              </a:rPr>
              <a:t>m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-5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	o</a:t>
            </a:r>
            <a:r>
              <a:rPr dirty="0" sz="2200" spc="-5">
                <a:latin typeface="Times New Roman"/>
                <a:cs typeface="Times New Roman"/>
              </a:rPr>
              <a:t>f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h</a:t>
            </a:r>
            <a:r>
              <a:rPr dirty="0" sz="2200" spc="-5">
                <a:latin typeface="Times New Roman"/>
                <a:cs typeface="Times New Roman"/>
              </a:rPr>
              <a:t>e  </a:t>
            </a:r>
            <a:r>
              <a:rPr dirty="0" sz="2200" spc="-35">
                <a:latin typeface="Times New Roman"/>
                <a:cs typeface="Times New Roman"/>
              </a:rPr>
              <a:t>corresponding </a:t>
            </a:r>
            <a:r>
              <a:rPr dirty="0" sz="2200" spc="-5">
                <a:latin typeface="Times New Roman"/>
                <a:cs typeface="Times New Roman"/>
              </a:rPr>
              <a:t>server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process</a:t>
            </a:r>
            <a:endParaRPr sz="2200">
              <a:latin typeface="Times New Roman"/>
              <a:cs typeface="Times New Roman"/>
            </a:endParaRPr>
          </a:p>
          <a:p>
            <a:pPr algn="just" indent="-91440" marL="104139" marR="16510">
              <a:lnSpc>
                <a:spcPct val="96200"/>
              </a:lnSpc>
              <a:spcBef>
                <a:spcPts val="1635"/>
              </a:spcBef>
            </a:pPr>
            <a:r>
              <a:rPr dirty="0" sz="2200" spc="-5">
                <a:solidFill>
                  <a:srgbClr val="1CACE3"/>
                </a:solidFill>
                <a:latin typeface="Courier New"/>
                <a:cs typeface="Courier New"/>
              </a:rPr>
              <a:t>o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000" i="1" spc="-10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</a:t>
            </a:r>
            <a:r>
              <a:rPr dirty="0" sz="2000" i="1" spc="-5" u="sng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example,</a:t>
            </a:r>
            <a:r>
              <a:rPr dirty="0" sz="2000" i="1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 </a:t>
            </a:r>
            <a:r>
              <a:rPr dirty="0" sz="2000" spc="-5">
                <a:latin typeface="Times New Roman"/>
                <a:cs typeface="Times New Roman"/>
              </a:rPr>
              <a:t>the Daytime client </a:t>
            </a:r>
            <a:r>
              <a:rPr dirty="0" sz="2000" spc="-10">
                <a:latin typeface="Times New Roman"/>
                <a:cs typeface="Times New Roman"/>
              </a:rPr>
              <a:t>process,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use an </a:t>
            </a:r>
            <a:r>
              <a:rPr dirty="0" sz="2000" spc="-10">
                <a:latin typeface="Times New Roman"/>
                <a:cs typeface="Times New Roman"/>
              </a:rPr>
              <a:t>ephemeral  (temporary) </a:t>
            </a:r>
            <a:r>
              <a:rPr dirty="0" sz="2000">
                <a:latin typeface="Times New Roman"/>
                <a:cs typeface="Times New Roman"/>
              </a:rPr>
              <a:t>port </a:t>
            </a:r>
            <a:r>
              <a:rPr dirty="0" sz="2000" spc="-10">
                <a:latin typeface="Times New Roman"/>
                <a:cs typeface="Times New Roman"/>
              </a:rPr>
              <a:t>number </a:t>
            </a:r>
            <a:r>
              <a:rPr dirty="0" sz="2000" spc="-5">
                <a:latin typeface="Times New Roman"/>
                <a:cs typeface="Times New Roman"/>
              </a:rPr>
              <a:t>52,000 to identify </a:t>
            </a:r>
            <a:r>
              <a:rPr dirty="0" sz="2000" spc="-10">
                <a:latin typeface="Times New Roman"/>
                <a:cs typeface="Times New Roman"/>
              </a:rPr>
              <a:t>itself,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Daytime </a:t>
            </a:r>
            <a:r>
              <a:rPr dirty="0" sz="2000" spc="-5">
                <a:latin typeface="Times New Roman"/>
                <a:cs typeface="Times New Roman"/>
              </a:rPr>
              <a:t>server </a:t>
            </a:r>
            <a:r>
              <a:rPr dirty="0" sz="2000" spc="-10">
                <a:latin typeface="Times New Roman"/>
                <a:cs typeface="Times New Roman"/>
              </a:rPr>
              <a:t>process </a:t>
            </a:r>
            <a:r>
              <a:rPr dirty="0" sz="2000" spc="-15">
                <a:latin typeface="Times New Roman"/>
                <a:cs typeface="Times New Roman"/>
              </a:rPr>
              <a:t>must  </a:t>
            </a:r>
            <a:r>
              <a:rPr dirty="0" sz="2000">
                <a:latin typeface="Times New Roman"/>
                <a:cs typeface="Times New Roman"/>
              </a:rPr>
              <a:t>use the </a:t>
            </a:r>
            <a:r>
              <a:rPr dirty="0" sz="2000" spc="5">
                <a:latin typeface="Times New Roman"/>
                <a:cs typeface="Times New Roman"/>
              </a:rPr>
              <a:t>well-known </a:t>
            </a:r>
            <a:r>
              <a:rPr dirty="0" sz="2000" spc="-5">
                <a:latin typeface="Times New Roman"/>
                <a:cs typeface="Times New Roman"/>
              </a:rPr>
              <a:t>(permanent) </a:t>
            </a:r>
            <a:r>
              <a:rPr dirty="0" sz="2000">
                <a:latin typeface="Times New Roman"/>
                <a:cs typeface="Times New Roman"/>
              </a:rPr>
              <a:t>port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13.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200" y="152400"/>
            <a:ext cx="8839199" cy="6629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 txBox="1">
            <a:spLocks noGrp="1"/>
          </p:cNvSpPr>
          <p:nvPr>
            <p:ph type="title"/>
          </p:nvPr>
        </p:nvSpPr>
        <p:spPr>
          <a:xfrm>
            <a:off x="817880" y="128778"/>
            <a:ext cx="7407275" cy="1119505"/>
          </a:xfrm>
          <a:prstGeom prst="rect"/>
        </p:spPr>
        <p:txBody>
          <a:bodyPr bIns="0" lIns="0" rIns="0" rtlCol="0" tIns="137160" vert="horz" wrap="square">
            <a:spAutoFit/>
          </a:bodyPr>
          <a:p>
            <a:pPr marL="12700" marR="5080">
              <a:lnSpc>
                <a:spcPct val="79500"/>
              </a:lnSpc>
              <a:spcBef>
                <a:spcPts val="1080"/>
              </a:spcBef>
            </a:pPr>
            <a:r>
              <a:rPr dirty="0" sz="4000" spc="45">
                <a:solidFill>
                  <a:srgbClr val="308A70"/>
                </a:solidFill>
                <a:latin typeface="Times New Roman"/>
                <a:cs typeface="Times New Roman"/>
              </a:rPr>
              <a:t>IP ADDRESSES </a:t>
            </a:r>
            <a:r>
              <a:rPr dirty="0" sz="4000" spc="50">
                <a:solidFill>
                  <a:srgbClr val="308A70"/>
                </a:solidFill>
                <a:latin typeface="Times New Roman"/>
                <a:cs typeface="Times New Roman"/>
              </a:rPr>
              <a:t>VERSUS</a:t>
            </a:r>
            <a:r>
              <a:rPr dirty="0" sz="4000" spc="-330">
                <a:solidFill>
                  <a:srgbClr val="308A70"/>
                </a:solidFill>
                <a:latin typeface="Times New Roman"/>
                <a:cs typeface="Times New Roman"/>
              </a:rPr>
              <a:t> </a:t>
            </a:r>
            <a:r>
              <a:rPr dirty="0" sz="4000" spc="-10">
                <a:solidFill>
                  <a:srgbClr val="308A70"/>
                </a:solidFill>
                <a:latin typeface="Times New Roman"/>
                <a:cs typeface="Times New Roman"/>
              </a:rPr>
              <a:t>PORT  </a:t>
            </a:r>
            <a:r>
              <a:rPr dirty="0" sz="4000" spc="50">
                <a:solidFill>
                  <a:srgbClr val="308A70"/>
                </a:solidFill>
                <a:latin typeface="Times New Roman"/>
                <a:cs typeface="Times New Roman"/>
              </a:rPr>
              <a:t>NUMBERS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48610" name="object 3"/>
          <p:cNvSpPr txBox="1"/>
          <p:nvPr/>
        </p:nvSpPr>
        <p:spPr>
          <a:xfrm>
            <a:off x="375920" y="1593850"/>
            <a:ext cx="7244715" cy="330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IP addresses and </a:t>
            </a:r>
            <a:r>
              <a:rPr dirty="0" sz="2000" spc="5">
                <a:latin typeface="Times New Roman"/>
                <a:cs typeface="Times New Roman"/>
              </a:rPr>
              <a:t>port </a:t>
            </a:r>
            <a:r>
              <a:rPr dirty="0" sz="2000">
                <a:latin typeface="Times New Roman"/>
                <a:cs typeface="Times New Roman"/>
              </a:rPr>
              <a:t>numbers play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roles in selecting the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48611" name="object 4"/>
          <p:cNvSpPr txBox="1"/>
          <p:nvPr/>
        </p:nvSpPr>
        <p:spPr>
          <a:xfrm>
            <a:off x="375920" y="1720150"/>
            <a:ext cx="8232775" cy="1657350"/>
          </a:xfrm>
          <a:prstGeom prst="rect"/>
        </p:spPr>
        <p:txBody>
          <a:bodyPr bIns="0" lIns="0" rIns="0" rtlCol="0" tIns="161290" vert="horz" wrap="square">
            <a:spAutoFit/>
          </a:bodyPr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000">
                <a:latin typeface="Times New Roman"/>
                <a:cs typeface="Times New Roman"/>
              </a:rPr>
              <a:t>destination </a:t>
            </a:r>
            <a:r>
              <a:rPr dirty="0" sz="2000" spc="5">
                <a:latin typeface="Times New Roman"/>
                <a:cs typeface="Times New Roman"/>
              </a:rPr>
              <a:t>of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165"/>
              </a:spcBef>
            </a:pPr>
            <a:r>
              <a:rPr dirty="0" sz="2000">
                <a:latin typeface="Times New Roman"/>
                <a:cs typeface="Times New Roman"/>
              </a:rPr>
              <a:t>The destination IP address defines the host among the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1425"/>
              </a:spcBef>
            </a:pPr>
            <a:r>
              <a:rPr dirty="0" sz="2000">
                <a:latin typeface="Times New Roman"/>
                <a:cs typeface="Times New Roman"/>
              </a:rPr>
              <a:t>After the host has been selected, the </a:t>
            </a:r>
            <a:r>
              <a:rPr dirty="0" sz="2000" spc="5">
                <a:latin typeface="Times New Roman"/>
                <a:cs typeface="Times New Roman"/>
              </a:rPr>
              <a:t>port </a:t>
            </a:r>
            <a:r>
              <a:rPr dirty="0" sz="2000">
                <a:latin typeface="Times New Roman"/>
                <a:cs typeface="Times New Roman"/>
              </a:rPr>
              <a:t>number defines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of the processes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 this particular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48612" name="object 5"/>
          <p:cNvSpPr/>
          <p:nvPr/>
        </p:nvSpPr>
        <p:spPr>
          <a:xfrm>
            <a:off x="1043939" y="3788664"/>
            <a:ext cx="6947916" cy="270662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Chapter 23 Process-to-Process Delivery UDP, TCP, and SCTP</dc:title>
  <dc:creator>win-7</dc:creator>
  <cp:lastModifiedBy>Dr. Preethi</cp:lastModifiedBy>
  <dcterms:created xsi:type="dcterms:W3CDTF">2022-10-31T17:17:17Z</dcterms:created>
  <dcterms:modified xsi:type="dcterms:W3CDTF">2023-09-14T15:12:42Z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2022-11-01T00:00:00Z</vt:filetime>
  </property>
  <property fmtid="{D5CDD505-2E9C-101B-9397-08002B2CF9AE}" pid="5" name="ICV">
    <vt:lpwstr>7f72a6cd992a4a0d81ded293bc4c500e</vt:lpwstr>
  </property>
</Properties>
</file>