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86" r:id="rId1"/>
  </p:sldMasterIdLst>
  <p:sldIdLst>
    <p:sldId id="281" r:id="rId2"/>
    <p:sldId id="298" r:id="rId3"/>
    <p:sldId id="303" r:id="rId4"/>
    <p:sldId id="302" r:id="rId5"/>
    <p:sldId id="299" r:id="rId6"/>
    <p:sldId id="304" r:id="rId7"/>
    <p:sldId id="300" r:id="rId8"/>
    <p:sldId id="305" r:id="rId9"/>
    <p:sldId id="291" r:id="rId10"/>
    <p:sldId id="292" r:id="rId11"/>
    <p:sldId id="301" r:id="rId12"/>
  </p:sldIdLst>
  <p:sldSz cx="9144000" cy="6858000" type="screen4x3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1258" y="-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7/31/2024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7/31/2024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in.video.search.yahoo.com/search/video?fr=mcafee&amp;p=database+management+system+architecture+video&amp;type=E210IN885G0#id=5&amp;vid=e1499f91a511d3ce909480301250825a&amp;action=click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3162" y="562231"/>
            <a:ext cx="8839200" cy="629660"/>
          </a:xfrm>
          <a:prstGeom prst="rect">
            <a:avLst/>
          </a:prstGeom>
          <a:ln w="25907">
            <a:solidFill>
              <a:srgbClr val="C0504D"/>
            </a:solidFill>
          </a:ln>
        </p:spPr>
        <p:txBody>
          <a:bodyPr vert="horz" wrap="square" lIns="0" tIns="196850" rIns="0" bIns="0" rtlCol="0">
            <a:spAutoFit/>
          </a:bodyPr>
          <a:lstStyle/>
          <a:p>
            <a:pPr marL="2653665" marR="462915" indent="-2188210" algn="ctr">
              <a:lnSpc>
                <a:spcPct val="100000"/>
              </a:lnSpc>
              <a:spcBef>
                <a:spcPts val="1550"/>
              </a:spcBef>
            </a:pPr>
            <a:r>
              <a:rPr lang="en-US" sz="2800" dirty="0" smtClean="0">
                <a:latin typeface="Carlito"/>
                <a:cs typeface="Carlito"/>
              </a:rPr>
              <a:t>DBMS ARCHITECTURE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162" y="1677161"/>
            <a:ext cx="8839200" cy="5029200"/>
          </a:xfrm>
          <a:custGeom>
            <a:avLst/>
            <a:gdLst/>
            <a:ahLst/>
            <a:cxnLst/>
            <a:rect l="l" t="t" r="r" b="b"/>
            <a:pathLst>
              <a:path w="8839200" h="5029200">
                <a:moveTo>
                  <a:pt x="0" y="5029200"/>
                </a:moveTo>
                <a:lnTo>
                  <a:pt x="8839200" y="5029200"/>
                </a:lnTo>
                <a:lnTo>
                  <a:pt x="8839200" y="0"/>
                </a:lnTo>
                <a:lnTo>
                  <a:pt x="0" y="0"/>
                </a:lnTo>
                <a:lnTo>
                  <a:pt x="0" y="5029200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80772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6200" y="381000"/>
            <a:ext cx="8839961" cy="6249161"/>
          </a:xfrm>
          <a:custGeom>
            <a:avLst/>
            <a:gdLst/>
            <a:ahLst/>
            <a:cxnLst/>
            <a:rect l="l" t="t" r="r" b="b"/>
            <a:pathLst>
              <a:path w="8686800" h="5029200">
                <a:moveTo>
                  <a:pt x="0" y="5029200"/>
                </a:moveTo>
                <a:lnTo>
                  <a:pt x="8686800" y="5029200"/>
                </a:lnTo>
                <a:lnTo>
                  <a:pt x="8686800" y="0"/>
                </a:lnTo>
                <a:lnTo>
                  <a:pt x="0" y="0"/>
                </a:lnTo>
                <a:lnTo>
                  <a:pt x="0" y="5029200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9361" y="609600"/>
            <a:ext cx="8608569" cy="5231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Database Administrator</a:t>
            </a:r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4330" marR="5080" indent="-34163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DBA</a:t>
            </a:r>
            <a:r>
              <a:rPr sz="2000" spc="63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6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6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single</a:t>
            </a:r>
            <a:r>
              <a:rPr sz="2000" b="1" spc="6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sz="2000" b="1" spc="63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or</a:t>
            </a:r>
            <a:r>
              <a:rPr sz="2000" spc="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it</a:t>
            </a:r>
            <a:r>
              <a:rPr sz="2000" spc="6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can</a:t>
            </a:r>
            <a:r>
              <a:rPr sz="2000" spc="64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be</a:t>
            </a:r>
            <a:r>
              <a:rPr sz="2000" spc="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sz="2000" spc="6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  <a:r>
              <a:rPr sz="2000" b="1" spc="64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2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sz="20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person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.</a:t>
            </a:r>
            <a:r>
              <a:rPr sz="2000" spc="43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Database</a:t>
            </a:r>
            <a:r>
              <a:rPr sz="2000" spc="42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Administrator</a:t>
            </a:r>
            <a:r>
              <a:rPr sz="2000" spc="43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43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responsible</a:t>
            </a:r>
            <a:r>
              <a:rPr sz="2000" spc="415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for 	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everything</a:t>
            </a:r>
            <a:r>
              <a:rPr sz="2000" spc="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that</a:t>
            </a:r>
            <a:r>
              <a:rPr sz="2000" spc="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5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related</a:t>
            </a:r>
            <a:r>
              <a:rPr sz="2000" spc="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sz="2000" spc="53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database.</a:t>
            </a:r>
            <a:r>
              <a:rPr sz="2000" spc="5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He</a:t>
            </a:r>
            <a:r>
              <a:rPr sz="2000" spc="53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makes</a:t>
            </a:r>
            <a:r>
              <a:rPr sz="2000" spc="5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the 	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policies,</a:t>
            </a:r>
            <a:r>
              <a:rPr sz="2000" b="1" spc="-9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strategies</a:t>
            </a:r>
            <a:r>
              <a:rPr sz="2000" b="1" spc="-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spc="-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provides</a:t>
            </a:r>
            <a:r>
              <a:rPr sz="2000" b="1" spc="-7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sz="2000" b="1" spc="-9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supports</a:t>
            </a:r>
            <a:r>
              <a:rPr sz="2000" b="1" spc="-1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2000" b="1" spc="-1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641350" marR="5080" indent="-285750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000" spc="-10" dirty="0" smtClean="0"/>
              <a:t>Responsibilities </a:t>
            </a:r>
            <a:r>
              <a:rPr lang="en-US" sz="2000" dirty="0" smtClean="0"/>
              <a:t>include</a:t>
            </a:r>
            <a:r>
              <a:rPr lang="en-US" sz="2000" spc="-60" dirty="0" smtClean="0"/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designing,</a:t>
            </a:r>
            <a:r>
              <a:rPr lang="en-US" sz="2000" b="1" spc="-75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implementing,</a:t>
            </a:r>
            <a:r>
              <a:rPr lang="en-US" sz="2000" b="1" spc="-65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and</a:t>
            </a:r>
            <a:r>
              <a:rPr lang="en-US" sz="2000" b="1" spc="-80" dirty="0" smtClean="0">
                <a:solidFill>
                  <a:srgbClr val="FF0000"/>
                </a:solidFill>
              </a:rPr>
              <a:t> </a:t>
            </a:r>
            <a:r>
              <a:rPr lang="en-US" sz="2000" b="1" spc="-10" dirty="0" smtClean="0">
                <a:solidFill>
                  <a:srgbClr val="FF0000"/>
                </a:solidFill>
              </a:rPr>
              <a:t>maintaining</a:t>
            </a:r>
            <a:r>
              <a:rPr lang="en-US" sz="2000" b="1" spc="-70" dirty="0" smtClean="0">
                <a:solidFill>
                  <a:srgbClr val="FF0000"/>
                </a:solidFill>
              </a:rPr>
              <a:t> </a:t>
            </a:r>
            <a:r>
              <a:rPr lang="en-US" sz="2000" b="1" spc="-25" dirty="0" smtClean="0">
                <a:solidFill>
                  <a:srgbClr val="FF0000"/>
                </a:solidFill>
              </a:rPr>
              <a:t>the </a:t>
            </a:r>
            <a:r>
              <a:rPr lang="en-US" sz="2000" b="1" dirty="0" smtClean="0">
                <a:solidFill>
                  <a:srgbClr val="FF0000"/>
                </a:solidFill>
              </a:rPr>
              <a:t>database</a:t>
            </a:r>
            <a:r>
              <a:rPr lang="en-US" sz="2000" b="1" spc="-110" dirty="0" smtClean="0">
                <a:solidFill>
                  <a:srgbClr val="FF0000"/>
                </a:solidFill>
              </a:rPr>
              <a:t> </a:t>
            </a:r>
            <a:r>
              <a:rPr lang="en-US" sz="2000" b="1" spc="-10" dirty="0" smtClean="0">
                <a:solidFill>
                  <a:srgbClr val="FF0000"/>
                </a:solidFill>
              </a:rPr>
              <a:t>system;</a:t>
            </a:r>
            <a:r>
              <a:rPr lang="en-US" sz="2000" b="1" spc="-105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establishing</a:t>
            </a:r>
            <a:r>
              <a:rPr lang="en-US" sz="2000" b="1" spc="-85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policies</a:t>
            </a:r>
            <a:r>
              <a:rPr lang="en-US" sz="2000" spc="-100" dirty="0" smtClean="0"/>
              <a:t> </a:t>
            </a:r>
            <a:r>
              <a:rPr lang="en-US" sz="2000" dirty="0" smtClean="0"/>
              <a:t>and</a:t>
            </a:r>
            <a:r>
              <a:rPr lang="en-US" sz="2000" spc="-114" dirty="0" smtClean="0"/>
              <a:t> </a:t>
            </a:r>
            <a:r>
              <a:rPr lang="en-US" sz="2000" spc="-10" dirty="0" smtClean="0"/>
              <a:t>procedures </a:t>
            </a:r>
            <a:r>
              <a:rPr lang="en-US" sz="2000" dirty="0" smtClean="0"/>
              <a:t>pertaining</a:t>
            </a:r>
            <a:r>
              <a:rPr lang="en-US" sz="2000" spc="-65" dirty="0" smtClean="0"/>
              <a:t> </a:t>
            </a:r>
            <a:r>
              <a:rPr lang="en-US" sz="2000" dirty="0" smtClean="0"/>
              <a:t>to</a:t>
            </a:r>
            <a:r>
              <a:rPr lang="en-US" sz="2000" spc="-85" dirty="0" smtClean="0"/>
              <a:t> </a:t>
            </a:r>
            <a:r>
              <a:rPr lang="en-US" sz="2000" dirty="0" smtClean="0"/>
              <a:t>the</a:t>
            </a:r>
            <a:r>
              <a:rPr lang="en-US" sz="2000" spc="-75" dirty="0" smtClean="0"/>
              <a:t> </a:t>
            </a:r>
            <a:r>
              <a:rPr lang="en-US" sz="2000" b="1" spc="-10" dirty="0" smtClean="0">
                <a:solidFill>
                  <a:srgbClr val="FF0000"/>
                </a:solidFill>
              </a:rPr>
              <a:t>management,</a:t>
            </a:r>
            <a:r>
              <a:rPr lang="en-US" sz="2000" b="1" spc="-100" dirty="0" smtClean="0">
                <a:solidFill>
                  <a:srgbClr val="FF0000"/>
                </a:solidFill>
              </a:rPr>
              <a:t> </a:t>
            </a:r>
            <a:r>
              <a:rPr lang="en-US" sz="2000" b="1" spc="-20" dirty="0" smtClean="0">
                <a:solidFill>
                  <a:srgbClr val="FF0000"/>
                </a:solidFill>
              </a:rPr>
              <a:t>security,</a:t>
            </a:r>
            <a:r>
              <a:rPr lang="en-US" sz="2000" b="1" spc="-70" dirty="0" smtClean="0">
                <a:solidFill>
                  <a:srgbClr val="FF0000"/>
                </a:solidFill>
              </a:rPr>
              <a:t> </a:t>
            </a:r>
            <a:r>
              <a:rPr lang="en-US" sz="2000" b="1" spc="-10" dirty="0" smtClean="0">
                <a:solidFill>
                  <a:srgbClr val="FF0000"/>
                </a:solidFill>
              </a:rPr>
              <a:t>maintenance, </a:t>
            </a:r>
            <a:r>
              <a:rPr lang="en-US" sz="2000" b="1" dirty="0" smtClean="0">
                <a:solidFill>
                  <a:srgbClr val="FF0000"/>
                </a:solidFill>
              </a:rPr>
              <a:t>and</a:t>
            </a:r>
            <a:r>
              <a:rPr lang="en-US" sz="2000" b="1" spc="-4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use</a:t>
            </a:r>
            <a:r>
              <a:rPr lang="en-US" sz="2000" b="1" spc="-30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of</a:t>
            </a:r>
            <a:r>
              <a:rPr lang="en-US" sz="2000" b="1" spc="-55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the</a:t>
            </a:r>
            <a:r>
              <a:rPr lang="en-US" sz="2000" b="1" spc="-65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database</a:t>
            </a:r>
            <a:r>
              <a:rPr lang="en-US" sz="2000" b="1" spc="-35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management</a:t>
            </a:r>
            <a:r>
              <a:rPr lang="en-US" sz="2000" b="1" spc="-40" dirty="0" smtClean="0">
                <a:solidFill>
                  <a:srgbClr val="FF0000"/>
                </a:solidFill>
              </a:rPr>
              <a:t> </a:t>
            </a:r>
            <a:r>
              <a:rPr lang="en-US" sz="2000" b="1" spc="-10" dirty="0" smtClean="0">
                <a:solidFill>
                  <a:srgbClr val="FF0000"/>
                </a:solidFill>
              </a:rPr>
              <a:t>system.</a:t>
            </a:r>
          </a:p>
          <a:p>
            <a:pPr marL="354330" marR="5080" indent="-341630" algn="just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</a:tabLst>
            </a:pP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675"/>
              </a:spcBef>
              <a:tabLst>
                <a:tab pos="354330" algn="l"/>
              </a:tabLst>
            </a:pP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000" b="1" spc="-15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latin typeface="Times New Roman" pitchFamily="18" charset="0"/>
                <a:cs typeface="Times New Roman" pitchFamily="18" charset="0"/>
              </a:rPr>
              <a:t>Analyst(DB</a:t>
            </a:r>
            <a:r>
              <a:rPr sz="2000" b="1" spc="-14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latin typeface="Times New Roman" pitchFamily="18" charset="0"/>
                <a:cs typeface="Times New Roman" pitchFamily="18" charset="0"/>
              </a:rPr>
              <a:t>Architect)</a:t>
            </a:r>
            <a:endParaRPr sz="2000" dirty="0">
              <a:latin typeface="Times New Roman" pitchFamily="18" charset="0"/>
              <a:cs typeface="Times New Roman" pitchFamily="18" charset="0"/>
            </a:endParaRPr>
          </a:p>
          <a:p>
            <a:pPr marL="354330" marR="5080" indent="-341630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000" spc="3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analyst</a:t>
            </a:r>
            <a:r>
              <a:rPr sz="2000" spc="3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3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responsible</a:t>
            </a:r>
            <a:r>
              <a:rPr sz="2000" spc="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for</a:t>
            </a:r>
            <a:r>
              <a:rPr sz="2000" spc="3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3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design,</a:t>
            </a:r>
            <a:r>
              <a:rPr sz="2000" b="1" spc="39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structure 	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b="1" spc="114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properties</a:t>
            </a:r>
            <a:r>
              <a:rPr sz="2000" b="1" spc="1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spc="1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database.</a:t>
            </a:r>
            <a:r>
              <a:rPr sz="2000" b="1" spc="11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All</a:t>
            </a:r>
            <a:r>
              <a:rPr sz="2000" spc="11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requirements</a:t>
            </a:r>
            <a:r>
              <a:rPr sz="2000" spc="12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10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5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end</a:t>
            </a:r>
            <a:r>
              <a:rPr sz="2000" spc="695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users</a:t>
            </a:r>
            <a:r>
              <a:rPr sz="2000" spc="6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are</a:t>
            </a:r>
            <a:r>
              <a:rPr sz="2000" spc="68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handled</a:t>
            </a:r>
            <a:r>
              <a:rPr sz="2000" spc="6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by</a:t>
            </a:r>
            <a:r>
              <a:rPr sz="2000" spc="6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000" spc="66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analyst.</a:t>
            </a:r>
            <a:r>
              <a:rPr sz="2000" spc="68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Feasibility, 	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economic</a:t>
            </a:r>
            <a:r>
              <a:rPr sz="2000" b="1" spc="52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sz="2000" b="1" spc="50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technical</a:t>
            </a:r>
            <a:r>
              <a:rPr sz="2000" b="1" spc="50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aspects</a:t>
            </a:r>
            <a:r>
              <a:rPr sz="2000" b="1" spc="515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b="1" spc="50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DBMS</a:t>
            </a:r>
            <a:r>
              <a:rPr sz="2000" b="1" spc="509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is</a:t>
            </a:r>
            <a:r>
              <a:rPr sz="2000" spc="509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the</a:t>
            </a:r>
            <a:r>
              <a:rPr sz="2000" spc="52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20" dirty="0">
                <a:latin typeface="Times New Roman" pitchFamily="18" charset="0"/>
                <a:cs typeface="Times New Roman" pitchFamily="18" charset="0"/>
              </a:rPr>
              <a:t>main </a:t>
            </a:r>
            <a:r>
              <a:rPr sz="2000" dirty="0" smtClean="0">
                <a:latin typeface="Times New Roman" pitchFamily="18" charset="0"/>
                <a:cs typeface="Times New Roman" pitchFamily="18" charset="0"/>
              </a:rPr>
              <a:t>concern</a:t>
            </a:r>
            <a:r>
              <a:rPr sz="2000" spc="-7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dirty="0">
                <a:latin typeface="Times New Roman" pitchFamily="18" charset="0"/>
                <a:cs typeface="Times New Roman" pitchFamily="18" charset="0"/>
              </a:rPr>
              <a:t>of</a:t>
            </a:r>
            <a:r>
              <a:rPr sz="2000" spc="-9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system</a:t>
            </a:r>
            <a:r>
              <a:rPr sz="2000" spc="-75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sz="2000" spc="-10" dirty="0">
                <a:latin typeface="Times New Roman" pitchFamily="18" charset="0"/>
                <a:cs typeface="Times New Roman" pitchFamily="18" charset="0"/>
              </a:rPr>
              <a:t>analyst</a:t>
            </a:r>
            <a:r>
              <a:rPr sz="2000" spc="-1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  <a:p>
            <a:pPr marL="354330" marR="5080" indent="-341630" algn="just">
              <a:lnSpc>
                <a:spcPct val="100000"/>
              </a:lnSpc>
              <a:spcBef>
                <a:spcPts val="670"/>
              </a:spcBef>
              <a:buFont typeface="Arial"/>
              <a:buChar char="•"/>
              <a:tabLst>
                <a:tab pos="355600" algn="l"/>
              </a:tabLst>
            </a:pPr>
            <a:endParaRPr lang="en-US" sz="2000" spc="-1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Video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</a:t>
            </a:r>
            <a:r>
              <a:rPr lang="en-IN">
                <a:hlinkClick r:id="rId2"/>
              </a:rPr>
              <a:t>://</a:t>
            </a:r>
            <a:r>
              <a:rPr lang="en-IN" smtClean="0">
                <a:hlinkClick r:id="rId2"/>
              </a:rPr>
              <a:t>in.video.search.yahoo.com/search/video?fr=mcafee&amp;p=database+management+system+architecture+video&amp;type=E210IN885G0#id=5&amp;vid=e1499f91a511d3ce909480301250825a&amp;action=click</a:t>
            </a:r>
            <a:r>
              <a:rPr lang="en-IN" smtClean="0"/>
              <a:t/>
            </a:r>
            <a:br>
              <a:rPr lang="en-IN" smtClean="0"/>
            </a:b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6799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81000" y="609600"/>
            <a:ext cx="7772400" cy="37189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1-Tier 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Architecture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 this architecture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, the database is directly available to the user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It means the user can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directly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sit on the DBMS and uses it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the client, server, and Database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are all present on the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same machine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Any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changes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done here will directly be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done on the database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itself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1-Tier architecture is used for development of the local application, where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programmers can directly communicate with the database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quick response.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/>
              <a:t> </a:t>
            </a:r>
            <a:endParaRPr lang="en-US" sz="2400" dirty="0"/>
          </a:p>
          <a:p>
            <a:pPr marL="353060" marR="5080" indent="-340360" algn="just">
              <a:lnSpc>
                <a:spcPct val="10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endParaRPr sz="2400" dirty="0">
              <a:latin typeface="Arial"/>
              <a:cs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886200"/>
            <a:ext cx="6484937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88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Simple Architecture:</a:t>
            </a:r>
            <a:r>
              <a:rPr lang="en-US" dirty="0"/>
              <a:t> 1-Tier Architecture is the most simple architecture to set up, as only a </a:t>
            </a:r>
            <a:r>
              <a:rPr lang="en-US" dirty="0">
                <a:solidFill>
                  <a:srgbClr val="FF0000"/>
                </a:solidFill>
              </a:rPr>
              <a:t>single machine </a:t>
            </a:r>
            <a:r>
              <a:rPr lang="en-US" dirty="0"/>
              <a:t>is required to maintain it.</a:t>
            </a:r>
          </a:p>
          <a:p>
            <a:pPr fontAlgn="base"/>
            <a:r>
              <a:rPr lang="en-US" b="1" dirty="0"/>
              <a:t>Cost-Effective:</a:t>
            </a:r>
            <a:r>
              <a:rPr lang="en-US" dirty="0"/>
              <a:t> </a:t>
            </a:r>
            <a:r>
              <a:rPr lang="en-US" dirty="0">
                <a:solidFill>
                  <a:srgbClr val="FF0000"/>
                </a:solidFill>
              </a:rPr>
              <a:t>No additional hardware </a:t>
            </a:r>
            <a:r>
              <a:rPr lang="en-US" dirty="0"/>
              <a:t>is required for implementing 1-Tier Architecture, which makes it cost-effective.</a:t>
            </a:r>
          </a:p>
          <a:p>
            <a:pPr fontAlgn="base"/>
            <a:r>
              <a:rPr lang="en-US" b="1" dirty="0"/>
              <a:t>Easy to Implement: </a:t>
            </a:r>
            <a:r>
              <a:rPr lang="en-US" b="1" dirty="0" smtClean="0">
                <a:solidFill>
                  <a:srgbClr val="FF0000"/>
                </a:solidFill>
              </a:rPr>
              <a:t>only in small projects</a:t>
            </a:r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497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7772400" cy="6248400"/>
          </a:xfrm>
        </p:spPr>
        <p:txBody>
          <a:bodyPr>
            <a:normAutofit/>
          </a:bodyPr>
          <a:lstStyle/>
          <a:p>
            <a:r>
              <a:rPr lang="en-US" sz="3600" b="1" dirty="0"/>
              <a:t>2-Tier Architecture</a:t>
            </a:r>
          </a:p>
          <a:p>
            <a:pPr marL="285750" indent="-285750">
              <a:lnSpc>
                <a:spcPct val="150000"/>
              </a:lnSpc>
            </a:pPr>
            <a:r>
              <a:rPr lang="en-US" sz="3600" dirty="0"/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2-Tier architecture is same as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 client-server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 In the  two-tier architecture, applications 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client end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can directly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communicate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with 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database at the server side</a:t>
            </a:r>
          </a:p>
          <a:p>
            <a:pPr marL="285750" indent="-28575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user interfaces and application programs are run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 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client-side.</a:t>
            </a:r>
          </a:p>
          <a:p>
            <a:pPr marL="285750" indent="-285750">
              <a:lnSpc>
                <a:spcPct val="15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server side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is responsible to provide the functionalities like: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query processing and transaction management</a:t>
            </a:r>
            <a:r>
              <a:rPr lang="en-US" sz="36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5918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253" y="235116"/>
            <a:ext cx="6576635" cy="57846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88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Easy to Access:</a:t>
            </a:r>
            <a:r>
              <a:rPr lang="en-US" dirty="0"/>
              <a:t> 2-Tier Architecture makes easy access to the database</a:t>
            </a:r>
            <a:r>
              <a:rPr lang="en-US" dirty="0" smtClean="0"/>
              <a:t>,</a:t>
            </a:r>
          </a:p>
          <a:p>
            <a:r>
              <a:rPr lang="en-IN" b="1" dirty="0"/>
              <a:t>Scalable:</a:t>
            </a:r>
            <a:r>
              <a:rPr lang="en-IN" dirty="0"/>
              <a:t> </a:t>
            </a:r>
            <a:r>
              <a:rPr lang="en-US" dirty="0"/>
              <a:t>by adding clients or upgrading </a:t>
            </a:r>
            <a:r>
              <a:rPr lang="en-US" dirty="0" smtClean="0"/>
              <a:t>hardware</a:t>
            </a:r>
          </a:p>
          <a:p>
            <a:r>
              <a:rPr lang="en-US" b="1" dirty="0"/>
              <a:t>Low Cost:</a:t>
            </a:r>
            <a:r>
              <a:rPr lang="en-US" dirty="0"/>
              <a:t> 2-Tier Architecture is cheaper than 3-Tier </a:t>
            </a:r>
            <a:r>
              <a:rPr lang="en-US" dirty="0" smtClean="0"/>
              <a:t>Architecture</a:t>
            </a:r>
          </a:p>
          <a:p>
            <a:r>
              <a:rPr lang="en-US" b="1" dirty="0"/>
              <a:t>Simple:</a:t>
            </a:r>
            <a:r>
              <a:rPr lang="en-US" dirty="0"/>
              <a:t> 2-Tier Architecture is easily understandable as well as simple because of only two components.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381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0"/>
            <a:ext cx="8229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3-Tier Architecture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3-Tier architecture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contains another layer between the client and server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In this architecture,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client can't directly communicate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with the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server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The application on the 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client-end interacts with an application server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which further communicates with the database system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686791"/>
            <a:ext cx="4495800" cy="3561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3882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Integrity:</a:t>
            </a:r>
            <a:r>
              <a:rPr lang="en-US" dirty="0"/>
              <a:t> 3-Tier Architecture maintains Data Integrity. Since there is </a:t>
            </a:r>
            <a:r>
              <a:rPr lang="en-US" dirty="0">
                <a:solidFill>
                  <a:srgbClr val="FF0000"/>
                </a:solidFill>
              </a:rPr>
              <a:t>a middle layer</a:t>
            </a:r>
            <a:r>
              <a:rPr lang="en-US" dirty="0"/>
              <a:t> between the client and the server, </a:t>
            </a:r>
            <a:r>
              <a:rPr lang="en-US" dirty="0">
                <a:solidFill>
                  <a:srgbClr val="FF0000"/>
                </a:solidFill>
              </a:rPr>
              <a:t>data corruption can be avoided/removed</a:t>
            </a:r>
            <a:r>
              <a:rPr lang="en-US" dirty="0" smtClean="0"/>
              <a:t>.</a:t>
            </a:r>
          </a:p>
          <a:p>
            <a:r>
              <a:rPr lang="en-US" b="1" dirty="0"/>
              <a:t>Security: </a:t>
            </a:r>
            <a:r>
              <a:rPr lang="en-US" dirty="0"/>
              <a:t>3-Tier Architecture Improves Security. This type of model </a:t>
            </a:r>
            <a:r>
              <a:rPr lang="en-US" dirty="0">
                <a:solidFill>
                  <a:srgbClr val="FF0000"/>
                </a:solidFill>
              </a:rPr>
              <a:t>prevents direct interaction of the client with the server </a:t>
            </a:r>
            <a:r>
              <a:rPr lang="en-US" dirty="0"/>
              <a:t>thereby </a:t>
            </a:r>
            <a:r>
              <a:rPr lang="en-US" dirty="0">
                <a:solidFill>
                  <a:srgbClr val="FF0000"/>
                </a:solidFill>
              </a:rPr>
              <a:t>reducing access to unauthorized data.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2951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-35306"/>
            <a:ext cx="6985507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latin typeface="Carlito"/>
                <a:cs typeface="Carlito"/>
              </a:rPr>
              <a:t>Different</a:t>
            </a:r>
            <a:r>
              <a:rPr sz="2800" b="1" spc="-85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Types</a:t>
            </a:r>
            <a:r>
              <a:rPr sz="2800" b="1" spc="-85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of</a:t>
            </a:r>
            <a:r>
              <a:rPr sz="2800" b="1" spc="-105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Database</a:t>
            </a:r>
            <a:r>
              <a:rPr sz="2800" b="1" spc="-90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Users</a:t>
            </a:r>
            <a:r>
              <a:rPr sz="2800" b="1" spc="-95" dirty="0">
                <a:latin typeface="Carlito"/>
                <a:cs typeface="Carlito"/>
              </a:rPr>
              <a:t> </a:t>
            </a:r>
            <a:r>
              <a:rPr sz="2800" b="1" dirty="0">
                <a:latin typeface="Carlito"/>
                <a:cs typeface="Carlito"/>
              </a:rPr>
              <a:t>in</a:t>
            </a:r>
            <a:r>
              <a:rPr sz="2800" b="1" spc="-105" dirty="0">
                <a:latin typeface="Carlito"/>
                <a:cs typeface="Carlito"/>
              </a:rPr>
              <a:t> </a:t>
            </a:r>
            <a:r>
              <a:rPr sz="2800" b="1" spc="-20" dirty="0">
                <a:latin typeface="Carlito"/>
                <a:cs typeface="Carlito"/>
              </a:rPr>
              <a:t>DBMS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3162" y="534162"/>
            <a:ext cx="8839200" cy="6096000"/>
          </a:xfrm>
          <a:custGeom>
            <a:avLst/>
            <a:gdLst/>
            <a:ahLst/>
            <a:cxnLst/>
            <a:rect l="l" t="t" r="r" b="b"/>
            <a:pathLst>
              <a:path w="8839200" h="6096000">
                <a:moveTo>
                  <a:pt x="0" y="6096000"/>
                </a:moveTo>
                <a:lnTo>
                  <a:pt x="8839200" y="6096000"/>
                </a:lnTo>
                <a:lnTo>
                  <a:pt x="8839200" y="0"/>
                </a:lnTo>
                <a:lnTo>
                  <a:pt x="0" y="0"/>
                </a:lnTo>
                <a:lnTo>
                  <a:pt x="0" y="6096000"/>
                </a:lnTo>
                <a:close/>
              </a:path>
            </a:pathLst>
          </a:custGeom>
          <a:ln w="25908">
            <a:solidFill>
              <a:srgbClr val="C0504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0657" y="534162"/>
            <a:ext cx="8684260" cy="50013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2000" b="1" dirty="0">
                <a:latin typeface="Times New Roman"/>
                <a:cs typeface="Times New Roman"/>
              </a:rPr>
              <a:t>Application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Programmers</a:t>
            </a:r>
            <a:endParaRPr sz="2000" dirty="0">
              <a:latin typeface="Times New Roman"/>
              <a:cs typeface="Times New Roman"/>
            </a:endParaRPr>
          </a:p>
          <a:p>
            <a:pPr marL="298450" marR="6350" indent="-285750" algn="just">
              <a:lnSpc>
                <a:spcPct val="80000"/>
              </a:lnSpc>
              <a:spcBef>
                <a:spcPts val="545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dirty="0">
                <a:latin typeface="Times New Roman"/>
                <a:cs typeface="Times New Roman"/>
              </a:rPr>
              <a:t>As</a:t>
            </a:r>
            <a:r>
              <a:rPr spc="5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its</a:t>
            </a:r>
            <a:r>
              <a:rPr spc="4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name</a:t>
            </a:r>
            <a:r>
              <a:rPr spc="5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shows,</a:t>
            </a:r>
            <a:r>
              <a:rPr spc="5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application</a:t>
            </a:r>
            <a:r>
              <a:rPr spc="5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programmers</a:t>
            </a:r>
            <a:r>
              <a:rPr spc="509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spc="5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5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one</a:t>
            </a:r>
            <a:r>
              <a:rPr spc="5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who</a:t>
            </a:r>
            <a:r>
              <a:rPr spc="500" dirty="0"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writes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application</a:t>
            </a:r>
            <a:r>
              <a:rPr b="1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programs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b="1" spc="1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uses</a:t>
            </a:r>
            <a:r>
              <a:rPr b="1" spc="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b="1" spc="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database</a:t>
            </a:r>
            <a:r>
              <a:rPr dirty="0">
                <a:latin typeface="Times New Roman"/>
                <a:cs typeface="Times New Roman"/>
              </a:rPr>
              <a:t>.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These</a:t>
            </a:r>
            <a:r>
              <a:rPr spc="16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application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programs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written</a:t>
            </a:r>
            <a:r>
              <a:rPr spc="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programming</a:t>
            </a:r>
            <a:r>
              <a:rPr spc="10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languages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like</a:t>
            </a:r>
            <a:r>
              <a:rPr b="1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COBOL</a:t>
            </a:r>
            <a:r>
              <a:rPr b="1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or</a:t>
            </a:r>
            <a:r>
              <a:rPr spc="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PL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(Programming </a:t>
            </a:r>
            <a:r>
              <a:rPr dirty="0">
                <a:latin typeface="Times New Roman"/>
                <a:cs typeface="Times New Roman"/>
              </a:rPr>
              <a:t>Language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1),</a:t>
            </a:r>
            <a:r>
              <a:rPr spc="95" dirty="0">
                <a:latin typeface="Times New Roman"/>
                <a:cs typeface="Times New Roman"/>
              </a:rPr>
              <a:t> </a:t>
            </a:r>
            <a:r>
              <a:rPr dirty="0" smtClean="0">
                <a:latin typeface="Times New Roman"/>
                <a:cs typeface="Times New Roman"/>
              </a:rPr>
              <a:t>Java</a:t>
            </a:r>
            <a:r>
              <a:rPr spc="105" dirty="0" smtClean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10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fourth</a:t>
            </a:r>
            <a:r>
              <a:rPr spc="1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generation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language.</a:t>
            </a:r>
            <a:r>
              <a:rPr spc="95" dirty="0">
                <a:latin typeface="Times New Roman"/>
                <a:cs typeface="Times New Roman"/>
              </a:rPr>
              <a:t> </a:t>
            </a:r>
            <a:endParaRPr lang="en-IN" spc="95" dirty="0" smtClean="0">
              <a:latin typeface="Times New Roman"/>
              <a:cs typeface="Times New Roman"/>
            </a:endParaRPr>
          </a:p>
          <a:p>
            <a:pPr marL="298450" marR="6350" indent="-285750" algn="just">
              <a:lnSpc>
                <a:spcPct val="80000"/>
              </a:lnSpc>
              <a:spcBef>
                <a:spcPts val="545"/>
              </a:spcBef>
              <a:buFont typeface="Arial" pitchFamily="34" charset="0"/>
              <a:buChar char="•"/>
              <a:tabLst>
                <a:tab pos="355600" algn="l"/>
              </a:tabLst>
            </a:pPr>
            <a:r>
              <a:rPr dirty="0" smtClean="0">
                <a:latin typeface="Times New Roman"/>
                <a:cs typeface="Times New Roman"/>
              </a:rPr>
              <a:t>These</a:t>
            </a:r>
            <a:r>
              <a:rPr spc="100" dirty="0" smtClean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programs</a:t>
            </a:r>
            <a:r>
              <a:rPr spc="120" dirty="0"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meet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user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requirement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made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according</a:t>
            </a:r>
            <a:r>
              <a:rPr spc="-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user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requirements.</a:t>
            </a:r>
            <a:r>
              <a:rPr spc="-30" dirty="0"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Retrieving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information,</a:t>
            </a:r>
            <a:r>
              <a:rPr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creating</a:t>
            </a:r>
            <a:r>
              <a:rPr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new</a:t>
            </a:r>
            <a:r>
              <a:rPr b="1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information</a:t>
            </a:r>
            <a:r>
              <a:rPr b="1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b="1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changing</a:t>
            </a:r>
            <a:r>
              <a:rPr b="1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existing</a:t>
            </a:r>
            <a:r>
              <a:rPr b="1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information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-4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done</a:t>
            </a:r>
            <a:r>
              <a:rPr spc="-5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these</a:t>
            </a:r>
            <a:r>
              <a:rPr spc="-3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application</a:t>
            </a:r>
            <a:r>
              <a:rPr spc="-2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programs.</a:t>
            </a:r>
            <a:endParaRPr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Font typeface="Arial"/>
              <a:buChar char="•"/>
            </a:pPr>
            <a:endParaRPr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tabLst>
                <a:tab pos="355600" algn="l"/>
              </a:tabLst>
            </a:pPr>
            <a:r>
              <a:rPr b="1" dirty="0">
                <a:latin typeface="Times New Roman"/>
                <a:cs typeface="Times New Roman"/>
              </a:rPr>
              <a:t>End</a:t>
            </a:r>
            <a:r>
              <a:rPr b="1" spc="-3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Users</a:t>
            </a:r>
            <a:endParaRPr dirty="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800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</a:tabLst>
            </a:pPr>
            <a:r>
              <a:rPr dirty="0">
                <a:latin typeface="Times New Roman"/>
                <a:cs typeface="Times New Roman"/>
              </a:rPr>
              <a:t>End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users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those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who</a:t>
            </a:r>
            <a:r>
              <a:rPr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access</a:t>
            </a:r>
            <a:r>
              <a:rPr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database</a:t>
            </a:r>
            <a:r>
              <a:rPr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from</a:t>
            </a:r>
            <a:r>
              <a:rPr b="1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terminal</a:t>
            </a:r>
            <a:r>
              <a:rPr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end.</a:t>
            </a:r>
            <a:r>
              <a:rPr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pc="-20" dirty="0">
                <a:latin typeface="Times New Roman"/>
                <a:cs typeface="Times New Roman"/>
              </a:rPr>
              <a:t>They </a:t>
            </a:r>
            <a:r>
              <a:rPr dirty="0">
                <a:latin typeface="Times New Roman"/>
                <a:cs typeface="Times New Roman"/>
              </a:rPr>
              <a:t>use</a:t>
            </a:r>
            <a:r>
              <a:rPr spc="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7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developed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applications</a:t>
            </a:r>
            <a:r>
              <a:rPr spc="6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they</a:t>
            </a:r>
            <a:r>
              <a:rPr spc="80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don’t</a:t>
            </a:r>
            <a:r>
              <a:rPr b="1" spc="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have</a:t>
            </a:r>
            <a:r>
              <a:rPr b="1" spc="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any</a:t>
            </a:r>
            <a:r>
              <a:rPr b="1" spc="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knowledge</a:t>
            </a:r>
            <a:r>
              <a:rPr b="1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about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b="1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design</a:t>
            </a:r>
            <a:r>
              <a:rPr b="1" spc="1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b="1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working</a:t>
            </a:r>
            <a:r>
              <a:rPr b="1" spc="2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of</a:t>
            </a:r>
            <a:r>
              <a:rPr b="1" spc="17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database.</a:t>
            </a:r>
            <a:r>
              <a:rPr b="1" spc="1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endParaRPr lang="en-IN" b="1" spc="18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800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</a:tabLst>
            </a:pPr>
            <a:r>
              <a:rPr dirty="0" smtClean="0">
                <a:latin typeface="Times New Roman"/>
                <a:cs typeface="Times New Roman"/>
              </a:rPr>
              <a:t>These</a:t>
            </a:r>
            <a:r>
              <a:rPr spc="180" dirty="0" smtClean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are</a:t>
            </a:r>
            <a:r>
              <a:rPr spc="17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second</a:t>
            </a:r>
            <a:r>
              <a:rPr spc="1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class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18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users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their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main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motto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spc="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just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spc="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get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their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task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done</a:t>
            </a:r>
            <a:r>
              <a:rPr dirty="0" smtClean="0">
                <a:latin typeface="Times New Roman"/>
                <a:cs typeface="Times New Roman"/>
              </a:rPr>
              <a:t>.</a:t>
            </a:r>
            <a:r>
              <a:rPr spc="-10" dirty="0" smtClean="0">
                <a:latin typeface="Times New Roman"/>
                <a:cs typeface="Times New Roman"/>
              </a:rPr>
              <a:t>.</a:t>
            </a:r>
            <a:endParaRPr lang="en-IN" spc="-10" dirty="0" smtClean="0">
              <a:latin typeface="Times New Roman"/>
              <a:cs typeface="Times New Roman"/>
            </a:endParaRPr>
          </a:p>
          <a:p>
            <a:pPr marL="355600" marR="6985" indent="-342900" algn="just">
              <a:lnSpc>
                <a:spcPct val="80000"/>
              </a:lnSpc>
              <a:spcBef>
                <a:spcPts val="525"/>
              </a:spcBef>
              <a:buFont typeface="Arial"/>
              <a:buChar char="•"/>
              <a:tabLst>
                <a:tab pos="355600" algn="l"/>
              </a:tabLst>
            </a:pPr>
            <a:endParaRPr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tabLst>
                <a:tab pos="355600" algn="l"/>
              </a:tabLst>
            </a:pPr>
            <a:r>
              <a:rPr b="1" spc="-20" dirty="0">
                <a:latin typeface="Times New Roman"/>
                <a:cs typeface="Times New Roman"/>
              </a:rPr>
              <a:t>SQL</a:t>
            </a:r>
            <a:r>
              <a:rPr b="1" spc="-105" dirty="0">
                <a:latin typeface="Times New Roman"/>
                <a:cs typeface="Times New Roman"/>
              </a:rPr>
              <a:t> </a:t>
            </a:r>
            <a:r>
              <a:rPr b="1" spc="-10" dirty="0">
                <a:latin typeface="Times New Roman"/>
                <a:cs typeface="Times New Roman"/>
              </a:rPr>
              <a:t>Programmer</a:t>
            </a:r>
            <a:endParaRPr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dirty="0">
                <a:latin typeface="Times New Roman"/>
                <a:cs typeface="Times New Roman"/>
              </a:rPr>
              <a:t>These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users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have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great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knowledge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spc="20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query</a:t>
            </a:r>
            <a:r>
              <a:rPr b="1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language</a:t>
            </a:r>
            <a:r>
              <a:rPr dirty="0">
                <a:latin typeface="Times New Roman"/>
                <a:cs typeface="Times New Roman"/>
              </a:rPr>
              <a:t>.</a:t>
            </a:r>
            <a:r>
              <a:rPr spc="10" dirty="0">
                <a:latin typeface="Times New Roman"/>
                <a:cs typeface="Times New Roman"/>
              </a:rPr>
              <a:t> </a:t>
            </a:r>
            <a:endParaRPr lang="en-IN" spc="10" dirty="0" smtClean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mtClean="0">
                <a:latin typeface="Times New Roman"/>
                <a:cs typeface="Times New Roman"/>
              </a:rPr>
              <a:t>Casual</a:t>
            </a:r>
            <a:r>
              <a:rPr spc="20" dirty="0" smtClean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users</a:t>
            </a:r>
            <a:r>
              <a:rPr spc="15" dirty="0">
                <a:latin typeface="Times New Roman"/>
                <a:cs typeface="Times New Roman"/>
              </a:rPr>
              <a:t> </a:t>
            </a:r>
            <a:r>
              <a:rPr spc="-10" dirty="0">
                <a:latin typeface="Times New Roman"/>
                <a:cs typeface="Times New Roman"/>
              </a:rPr>
              <a:t>access </a:t>
            </a:r>
            <a:r>
              <a:rPr dirty="0">
                <a:latin typeface="Times New Roman"/>
                <a:cs typeface="Times New Roman"/>
              </a:rPr>
              <a:t>data</a:t>
            </a:r>
            <a:r>
              <a:rPr spc="3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spc="405" dirty="0"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entering</a:t>
            </a:r>
            <a:r>
              <a:rPr b="1" spc="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different</a:t>
            </a:r>
            <a:r>
              <a:rPr b="1" spc="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queries</a:t>
            </a:r>
            <a:r>
              <a:rPr b="1" spc="39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from</a:t>
            </a:r>
            <a:r>
              <a:rPr spc="38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spc="39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terminal</a:t>
            </a:r>
            <a:r>
              <a:rPr spc="395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end.</a:t>
            </a:r>
            <a:r>
              <a:rPr spc="390" dirty="0">
                <a:latin typeface="Times New Roman"/>
                <a:cs typeface="Times New Roman"/>
              </a:rPr>
              <a:t> </a:t>
            </a:r>
            <a:endParaRPr lang="en-IN" spc="390" dirty="0" smtClean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30"/>
              </a:spcBef>
              <a:buFont typeface="Arial"/>
              <a:buChar char="•"/>
              <a:tabLst>
                <a:tab pos="355600" algn="l"/>
              </a:tabLst>
            </a:pPr>
            <a:r>
              <a:rPr dirty="0" smtClean="0">
                <a:latin typeface="Times New Roman"/>
                <a:cs typeface="Times New Roman"/>
              </a:rPr>
              <a:t>They</a:t>
            </a:r>
            <a:r>
              <a:rPr spc="395" dirty="0" smtClean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do</a:t>
            </a:r>
            <a:r>
              <a:rPr spc="390" dirty="0">
                <a:latin typeface="Times New Roman"/>
                <a:cs typeface="Times New Roman"/>
              </a:rPr>
              <a:t> </a:t>
            </a:r>
            <a:r>
              <a:rPr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not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write</a:t>
            </a:r>
            <a:r>
              <a:rPr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programs</a:t>
            </a:r>
            <a:r>
              <a:rPr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but</a:t>
            </a:r>
            <a:r>
              <a:rPr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they</a:t>
            </a:r>
            <a:r>
              <a:rPr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can</a:t>
            </a:r>
            <a:r>
              <a:rPr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interact</a:t>
            </a:r>
            <a:r>
              <a:rPr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system</a:t>
            </a:r>
            <a:r>
              <a:rPr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by</a:t>
            </a:r>
            <a:r>
              <a:rPr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dirty="0">
                <a:solidFill>
                  <a:srgbClr val="FF0000"/>
                </a:solidFill>
                <a:latin typeface="Times New Roman"/>
                <a:cs typeface="Times New Roman"/>
              </a:rPr>
              <a:t>writing</a:t>
            </a:r>
            <a:r>
              <a:rPr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queries</a:t>
            </a:r>
            <a:r>
              <a:rPr spc="-10" dirty="0" smtClean="0">
                <a:latin typeface="Times New Roman"/>
                <a:cs typeface="Times New Roman"/>
              </a:rPr>
              <a:t>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193</TotalTime>
  <Words>399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Adjacency</vt:lpstr>
      <vt:lpstr>DBMS ARCHITECTURE</vt:lpstr>
      <vt:lpstr>PowerPoint Presentation</vt:lpstr>
      <vt:lpstr>Advantages </vt:lpstr>
      <vt:lpstr>PowerPoint Presentation</vt:lpstr>
      <vt:lpstr>PowerPoint Presentation</vt:lpstr>
      <vt:lpstr>advantages</vt:lpstr>
      <vt:lpstr>PowerPoint Presentation</vt:lpstr>
      <vt:lpstr>PowerPoint Presentation</vt:lpstr>
      <vt:lpstr>Different Types of Database Users in DBMS</vt:lpstr>
      <vt:lpstr>PowerPoint Presentation</vt:lpstr>
      <vt:lpstr>Video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RDBMS</dc:title>
  <dc:creator>Lenovo</dc:creator>
  <cp:lastModifiedBy>ASUS</cp:lastModifiedBy>
  <cp:revision>17</cp:revision>
  <dcterms:created xsi:type="dcterms:W3CDTF">2024-07-22T16:10:12Z</dcterms:created>
  <dcterms:modified xsi:type="dcterms:W3CDTF">2024-07-31T16:19:32Z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2024-07-22T00:00:00Z</vt:filetime>
  </property>
  <property fmtid="{D5CDD505-2E9C-101B-9397-08002B2CF9AE}" pid="5" name="Producer">
    <vt:lpwstr>3-Heights(TM) PDF Security Shell 4.8.25.2 (http://www.pdf-tools.com)</vt:lpwstr>
  </property>
</Properties>
</file>