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81" r:id="rId2"/>
    <p:sldId id="290" r:id="rId3"/>
    <p:sldId id="291" r:id="rId4"/>
    <p:sldId id="292" r:id="rId5"/>
    <p:sldId id="294" r:id="rId6"/>
    <p:sldId id="293" r:id="rId7"/>
    <p:sldId id="302" r:id="rId8"/>
    <p:sldId id="303" r:id="rId9"/>
    <p:sldId id="304" r:id="rId10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258" y="2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6E4AC-84BC-4DA9-B118-EA2FD7FE9ADF}" type="datetimeFigureOut">
              <a:rPr lang="en-IN" smtClean="0"/>
              <a:t>16-09-2024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A1FB4-472B-458B-A89F-BEA141021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39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A1FB4-472B-458B-A89F-BEA141021C0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1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9862" y="336041"/>
            <a:ext cx="8420100" cy="502920"/>
          </a:xfrm>
          <a:custGeom>
            <a:avLst/>
            <a:gdLst/>
            <a:ahLst/>
            <a:cxnLst/>
            <a:rect l="l" t="t" r="r" b="b"/>
            <a:pathLst>
              <a:path w="8420100" h="502919">
                <a:moveTo>
                  <a:pt x="0" y="502919"/>
                </a:moveTo>
                <a:lnTo>
                  <a:pt x="8420100" y="502919"/>
                </a:lnTo>
                <a:lnTo>
                  <a:pt x="8420100" y="0"/>
                </a:lnTo>
                <a:lnTo>
                  <a:pt x="0" y="0"/>
                </a:lnTo>
                <a:lnTo>
                  <a:pt x="0" y="502919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0513" y="122936"/>
            <a:ext cx="390969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687194"/>
            <a:ext cx="8209280" cy="3012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62" y="229361"/>
            <a:ext cx="8839200" cy="1491434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196850" rIns="0" bIns="0" rtlCol="0">
            <a:spAutoFit/>
          </a:bodyPr>
          <a:lstStyle/>
          <a:p>
            <a:pPr marL="2653665" marR="462915" indent="-2188210">
              <a:lnSpc>
                <a:spcPct val="100000"/>
              </a:lnSpc>
              <a:spcBef>
                <a:spcPts val="1550"/>
              </a:spcBef>
            </a:pPr>
            <a:r>
              <a:rPr sz="2800" b="1" dirty="0">
                <a:latin typeface="Times New Roman" pitchFamily="18" charset="0"/>
                <a:cs typeface="Times New Roman" pitchFamily="18" charset="0"/>
              </a:rPr>
              <a:t>Entity</a:t>
            </a:r>
            <a:r>
              <a:rPr sz="2800" b="1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dirty="0">
                <a:latin typeface="Times New Roman" pitchFamily="18" charset="0"/>
                <a:cs typeface="Times New Roman" pitchFamily="18" charset="0"/>
              </a:rPr>
              <a:t>–Relationship</a:t>
            </a:r>
            <a:r>
              <a:rPr sz="280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Diagrams</a:t>
            </a:r>
            <a:r>
              <a:rPr sz="280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b="1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dirty="0">
                <a:latin typeface="Times New Roman" pitchFamily="18" charset="0"/>
                <a:cs typeface="Times New Roman" pitchFamily="18" charset="0"/>
              </a:rPr>
              <a:t>DBMS:</a:t>
            </a:r>
            <a:r>
              <a:rPr sz="2800" b="1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Components, </a:t>
            </a:r>
            <a:r>
              <a:rPr sz="2800" b="1" dirty="0">
                <a:latin typeface="Times New Roman" pitchFamily="18" charset="0"/>
                <a:cs typeface="Times New Roman" pitchFamily="18" charset="0"/>
              </a:rPr>
              <a:t>Symbols,</a:t>
            </a:r>
            <a:r>
              <a:rPr sz="28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Notations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162" y="1677161"/>
            <a:ext cx="8839200" cy="5029200"/>
          </a:xfrm>
          <a:custGeom>
            <a:avLst/>
            <a:gdLst/>
            <a:ahLst/>
            <a:cxnLst/>
            <a:rect l="l" t="t" r="r" b="b"/>
            <a:pathLst>
              <a:path w="8839200" h="5029200">
                <a:moveTo>
                  <a:pt x="0" y="5029200"/>
                </a:moveTo>
                <a:lnTo>
                  <a:pt x="8839200" y="5029200"/>
                </a:lnTo>
                <a:lnTo>
                  <a:pt x="8839200" y="0"/>
                </a:lnTo>
                <a:lnTo>
                  <a:pt x="0" y="0"/>
                </a:lnTo>
                <a:lnTo>
                  <a:pt x="0" y="5029200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1140" y="1702434"/>
            <a:ext cx="8682990" cy="41472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060" marR="5080" indent="-34036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lang="en-US" sz="2000" dirty="0"/>
              <a:t>ER model helps to systematically analyze data requirements to produce a well-designed database.</a:t>
            </a:r>
            <a:endParaRPr lang="en-IN" sz="2000" spc="-130" dirty="0" smtClean="0">
              <a:latin typeface="Times New Roman" pitchFamily="18" charset="0"/>
              <a:cs typeface="Times New Roman" pitchFamily="18" charset="0"/>
            </a:endParaRPr>
          </a:p>
          <a:p>
            <a:pPr marL="353060" marR="5080" indent="-34036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000" spc="-130" dirty="0" smtClean="0">
                <a:latin typeface="Times New Roman" pitchFamily="18" charset="0"/>
                <a:cs typeface="Times New Roman" pitchFamily="18" charset="0"/>
              </a:rPr>
              <a:t>E-</a:t>
            </a:r>
            <a:r>
              <a:rPr sz="2000" spc="-31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diagrams</a:t>
            </a:r>
            <a:r>
              <a:rPr sz="2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7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2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8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represent</a:t>
            </a:r>
            <a:r>
              <a:rPr sz="2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30" dirty="0">
                <a:latin typeface="Times New Roman" pitchFamily="18" charset="0"/>
                <a:cs typeface="Times New Roman" pitchFamily="18" charset="0"/>
              </a:rPr>
              <a:t>E-</a:t>
            </a:r>
            <a:r>
              <a:rPr sz="2000" spc="-315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sz="2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000" spc="1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2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database,</a:t>
            </a:r>
            <a:r>
              <a:rPr sz="2000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000" spc="10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85" dirty="0">
                <a:latin typeface="Times New Roman" pitchFamily="18" charset="0"/>
                <a:cs typeface="Times New Roman" pitchFamily="18" charset="0"/>
              </a:rPr>
              <a:t>makes</a:t>
            </a:r>
            <a:r>
              <a:rPr sz="2000" spc="10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them</a:t>
            </a:r>
            <a:r>
              <a:rPr sz="2000" spc="10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14" dirty="0">
                <a:latin typeface="Times New Roman" pitchFamily="18" charset="0"/>
                <a:cs typeface="Times New Roman" pitchFamily="18" charset="0"/>
              </a:rPr>
              <a:t>easy</a:t>
            </a:r>
            <a:r>
              <a:rPr sz="2000" spc="10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8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10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10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converted</a:t>
            </a:r>
            <a:r>
              <a:rPr sz="2000" spc="10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60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sz="2000" spc="10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relations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(tables</a:t>
            </a:r>
            <a:r>
              <a:rPr sz="2000" spc="-55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IN" sz="2000" spc="-55" dirty="0" smtClean="0">
              <a:latin typeface="Times New Roman" pitchFamily="18" charset="0"/>
              <a:cs typeface="Times New Roman" pitchFamily="18" charset="0"/>
            </a:endParaRPr>
          </a:p>
          <a:p>
            <a:pPr marL="353060" marR="5080" indent="-340360" algn="just">
              <a:spcBef>
                <a:spcPts val="100"/>
              </a:spcBef>
              <a:buFontTx/>
              <a:buChar char="•"/>
              <a:tabLst>
                <a:tab pos="35560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ERD is a diagram that displays the relationship of entity sets stored in a database. 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53060" indent="-340360" algn="just">
              <a:lnSpc>
                <a:spcPct val="100000"/>
              </a:lnSpc>
              <a:spcBef>
                <a:spcPts val="575"/>
              </a:spcBef>
              <a:buChar char="•"/>
              <a:tabLst>
                <a:tab pos="353060" algn="l"/>
              </a:tabLst>
            </a:pPr>
            <a:r>
              <a:rPr sz="2000" spc="-125" dirty="0" smtClean="0">
                <a:latin typeface="Times New Roman" pitchFamily="18" charset="0"/>
                <a:cs typeface="Times New Roman" pitchFamily="18" charset="0"/>
              </a:rPr>
              <a:t>E-</a:t>
            </a:r>
            <a:r>
              <a:rPr sz="2000" spc="-31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2000" spc="11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diagrams</a:t>
            </a:r>
            <a:r>
              <a:rPr sz="2000" spc="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require</a:t>
            </a:r>
            <a:r>
              <a:rPr sz="2000" spc="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0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sz="20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knowledge</a:t>
            </a:r>
            <a:r>
              <a:rPr sz="20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320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2000" spc="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no</a:t>
            </a:r>
            <a:r>
              <a:rPr sz="20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hardware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support.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5600" marR="8255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1304925" algn="l"/>
                <a:tab pos="2716530" algn="l"/>
                <a:tab pos="3302000" algn="l"/>
                <a:tab pos="4039235" algn="l"/>
                <a:tab pos="4799965" algn="l"/>
                <a:tab pos="5248275" algn="l"/>
                <a:tab pos="6950709" algn="l"/>
                <a:tab pos="7627620" algn="l"/>
                <a:tab pos="8389620" algn="l"/>
              </a:tabLst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These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diagrams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very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easy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6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understand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easy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2000" spc="5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sz="2000" spc="-1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</a:tabLst>
            </a:pPr>
            <a:r>
              <a:rPr sz="2000" spc="55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gives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solution of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visualizing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logically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</a:tabLst>
            </a:pPr>
            <a:r>
              <a:rPr lang="en-IN" sz="2000" spc="-130" dirty="0" smtClean="0">
                <a:latin typeface="Times New Roman" pitchFamily="18" charset="0"/>
                <a:cs typeface="Times New Roman" pitchFamily="18" charset="0"/>
              </a:rPr>
              <a:t>E-</a:t>
            </a:r>
            <a:r>
              <a:rPr lang="en-IN" sz="2000" spc="-31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20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spc="-20" dirty="0" smtClean="0">
                <a:latin typeface="Times New Roman" pitchFamily="18" charset="0"/>
                <a:cs typeface="Times New Roman" pitchFamily="18" charset="0"/>
              </a:rPr>
              <a:t>diagrams</a:t>
            </a:r>
            <a:r>
              <a:rPr lang="en-IN" sz="2000" spc="1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/>
              <a:t>are </a:t>
            </a:r>
            <a:r>
              <a:rPr lang="en-US" sz="2000" dirty="0"/>
              <a:t>created based on three basic concepts: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4965" algn="l"/>
              </a:tabLst>
            </a:pPr>
            <a:r>
              <a:rPr lang="en-IN" sz="2000" dirty="0"/>
              <a:t>entities, attributes and relationships</a:t>
            </a:r>
            <a:r>
              <a:rPr lang="en-IN" sz="2400" dirty="0"/>
              <a:t>. 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2400"/>
            <a:ext cx="8516620" cy="6217087"/>
          </a:xfrm>
        </p:spPr>
        <p:txBody>
          <a:bodyPr/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Why use ER Diagrams?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preview of how all your tables should connect, what fields are going to be on each table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ER diagrams are translatable into relational tables-database design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ER diagrams are translatable into relational tables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better understanding of the information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allows you to communicate with the logical structure of the database to users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Following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are the main components and its symbols in ER Diagrams: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Rectangles: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Entity Relationship Diagram symbol represents entity types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Ellipses :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Symbol represent attributes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Diamonds: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symbol represents relationship types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Lines: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links attributes to entity types and entity types with other relationship types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Primary key: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attributes are underlined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Double Ellipses: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Represent multi-valued attributes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5857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0"/>
            <a:ext cx="8590280" cy="1981199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304800"/>
            <a:ext cx="899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Components of the ER Diagram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This model is based on three basic concepts: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Entities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Relationships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80708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368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2400"/>
            <a:ext cx="8763000" cy="2492990"/>
          </a:xfrm>
        </p:spPr>
        <p:txBody>
          <a:bodyPr/>
          <a:lstStyle/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WHAT IS ENTITY?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real-world thing either living or non-living that is easily recognizable and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nonrecognizable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 entity can be place, person, object, event or a concept, which stores data in the database. The characteristics of entities are must have an attribute, and a unique key. 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dirty="0"/>
              <a:t>Notation of an </a:t>
            </a:r>
            <a:r>
              <a:rPr lang="en-IN" sz="1800" dirty="0" smtClean="0"/>
              <a:t>Entity</a:t>
            </a:r>
          </a:p>
          <a:p>
            <a:r>
              <a:rPr lang="en-IN" sz="1800" dirty="0" smtClean="0"/>
              <a:t>Student</a:t>
            </a:r>
          </a:p>
          <a:p>
            <a:r>
              <a:rPr lang="en-US" sz="1800" dirty="0"/>
              <a:t>For example, a student entity may have a name, age, class, as attributes.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2336800"/>
            <a:ext cx="65849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4495800"/>
            <a:ext cx="861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Relationship</a:t>
            </a:r>
          </a:p>
          <a:p>
            <a:r>
              <a:rPr lang="en-US" dirty="0"/>
              <a:t>Relationship is nothing but an association among two or more entities. E.g., Tom works in the Chemistry department.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435316"/>
            <a:ext cx="4652962" cy="107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59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8229600" cy="3048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1066800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 single-valued property of either an entity-type or a relationship-type.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example, a lecture might have attributes: time, date, duration, place, etc.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attribute in ER Diagram examples, is represented by an Ellipse</a:t>
            </a:r>
          </a:p>
        </p:txBody>
      </p:sp>
    </p:spTree>
    <p:extLst>
      <p:ext uri="{BB962C8B-B14F-4D97-AF65-F5344CB8AC3E}">
        <p14:creationId xmlns:p14="http://schemas.microsoft.com/office/powerpoint/2010/main" val="73426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304800"/>
            <a:ext cx="8364220" cy="677108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375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0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Strong entity 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Strong Entity is independent of any other entity in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schema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Strong entity is nothing but an entity set  having a primary key attribute or a table that consists of a primary key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column</a:t>
            </a:r>
          </a:p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Representation 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strong entity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represented by a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single rectangle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The relationship between two strong entities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represented by a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single diamond.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9143999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02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28600"/>
            <a:ext cx="8440420" cy="2215991"/>
          </a:xfrm>
        </p:spPr>
        <p:txBody>
          <a:bodyPr/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Weak entity 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weak entity is an entity set that does not have sufficient attributes for Unique Identification of its records.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Simply a weak entity is nothing but an entity that does not have a primary key attribute </a:t>
            </a:r>
          </a:p>
          <a:p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Representation 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double rectangle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is used for representing a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weak entity set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 double diamond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symbol is used for representing the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relationship between a strong entity and a weak entity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 which is known as identifying relationship </a:t>
            </a:r>
          </a:p>
          <a:p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2314584"/>
            <a:ext cx="7086600" cy="441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06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534400" cy="594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4694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160</Words>
  <Application>Microsoft Office PowerPoint</Application>
  <PresentationFormat>On-screen Show (4:3)</PresentationFormat>
  <Paragraphs>56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Entity –Relationship Diagrams in DBMS: Components, Symbols, And 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</dc:title>
  <dc:creator>Lenovo</dc:creator>
  <cp:lastModifiedBy>ASUS</cp:lastModifiedBy>
  <cp:revision>17</cp:revision>
  <dcterms:created xsi:type="dcterms:W3CDTF">2024-07-22T16:10:12Z</dcterms:created>
  <dcterms:modified xsi:type="dcterms:W3CDTF">2024-09-16T12:51:00Z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2024-07-22T00:00:00Z</vt:filetime>
  </property>
  <property fmtid="{D5CDD505-2E9C-101B-9397-08002B2CF9AE}" pid="5" name="Producer">
    <vt:lpwstr>3-Heights(TM) PDF Security Shell 4.8.25.2 (http://www.pdf-tools.com)</vt:lpwstr>
  </property>
</Properties>
</file>