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2" r:id="rId5"/>
    <p:sldId id="265" r:id="rId6"/>
    <p:sldId id="266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2928" cy="68579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3231"/>
            <a:ext cx="1592580" cy="509270"/>
          </a:xfrm>
          <a:custGeom>
            <a:avLst/>
            <a:gdLst/>
            <a:ahLst/>
            <a:cxnLst/>
            <a:rect l="l" t="t" r="r" b="b"/>
            <a:pathLst>
              <a:path w="1592580" h="509269">
                <a:moveTo>
                  <a:pt x="1244" y="0"/>
                </a:moveTo>
                <a:lnTo>
                  <a:pt x="0" y="148300"/>
                </a:lnTo>
                <a:lnTo>
                  <a:pt x="0" y="505468"/>
                </a:lnTo>
                <a:lnTo>
                  <a:pt x="1246174" y="509015"/>
                </a:lnTo>
                <a:lnTo>
                  <a:pt x="1346454" y="509015"/>
                </a:lnTo>
                <a:lnTo>
                  <a:pt x="1351026" y="504189"/>
                </a:lnTo>
                <a:lnTo>
                  <a:pt x="1352677" y="502538"/>
                </a:lnTo>
                <a:lnTo>
                  <a:pt x="1354582" y="501014"/>
                </a:lnTo>
                <a:lnTo>
                  <a:pt x="1584960" y="269747"/>
                </a:lnTo>
                <a:lnTo>
                  <a:pt x="1590246" y="262530"/>
                </a:lnTo>
                <a:lnTo>
                  <a:pt x="1592008" y="255349"/>
                </a:lnTo>
                <a:lnTo>
                  <a:pt x="1590246" y="248191"/>
                </a:lnTo>
                <a:lnTo>
                  <a:pt x="1584960" y="241045"/>
                </a:lnTo>
                <a:lnTo>
                  <a:pt x="1356106" y="11302"/>
                </a:lnTo>
                <a:lnTo>
                  <a:pt x="1351026" y="11302"/>
                </a:lnTo>
                <a:lnTo>
                  <a:pt x="1351026" y="6476"/>
                </a:lnTo>
                <a:lnTo>
                  <a:pt x="1346454" y="6476"/>
                </a:lnTo>
                <a:lnTo>
                  <a:pt x="1341628" y="1777"/>
                </a:lnTo>
                <a:lnTo>
                  <a:pt x="1246174" y="1777"/>
                </a:lnTo>
                <a:lnTo>
                  <a:pt x="124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4292" y="1360931"/>
            <a:ext cx="10393680" cy="4632960"/>
          </a:xfrm>
          <a:custGeom>
            <a:avLst/>
            <a:gdLst/>
            <a:ahLst/>
            <a:cxnLst/>
            <a:rect l="l" t="t" r="r" b="b"/>
            <a:pathLst>
              <a:path w="10393680" h="4632960">
                <a:moveTo>
                  <a:pt x="10393680" y="0"/>
                </a:moveTo>
                <a:lnTo>
                  <a:pt x="0" y="0"/>
                </a:lnTo>
                <a:lnTo>
                  <a:pt x="0" y="4632960"/>
                </a:lnTo>
                <a:lnTo>
                  <a:pt x="10393680" y="4632960"/>
                </a:lnTo>
                <a:lnTo>
                  <a:pt x="10393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74292" y="1360931"/>
            <a:ext cx="10393680" cy="4632960"/>
          </a:xfrm>
          <a:custGeom>
            <a:avLst/>
            <a:gdLst/>
            <a:ahLst/>
            <a:cxnLst/>
            <a:rect l="l" t="t" r="r" b="b"/>
            <a:pathLst>
              <a:path w="10393680" h="4632960">
                <a:moveTo>
                  <a:pt x="0" y="4632960"/>
                </a:moveTo>
                <a:lnTo>
                  <a:pt x="10393680" y="4632960"/>
                </a:lnTo>
                <a:lnTo>
                  <a:pt x="10393680" y="0"/>
                </a:lnTo>
                <a:lnTo>
                  <a:pt x="0" y="0"/>
                </a:lnTo>
                <a:lnTo>
                  <a:pt x="0" y="4632960"/>
                </a:lnTo>
                <a:close/>
              </a:path>
            </a:pathLst>
          </a:custGeom>
          <a:ln w="15240">
            <a:solidFill>
              <a:srgbClr val="A42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3285" y="1380236"/>
            <a:ext cx="9910445" cy="1307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2928" cy="68579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3231"/>
            <a:ext cx="1592580" cy="509270"/>
          </a:xfrm>
          <a:custGeom>
            <a:avLst/>
            <a:gdLst/>
            <a:ahLst/>
            <a:cxnLst/>
            <a:rect l="l" t="t" r="r" b="b"/>
            <a:pathLst>
              <a:path w="1592580" h="509269">
                <a:moveTo>
                  <a:pt x="1244" y="0"/>
                </a:moveTo>
                <a:lnTo>
                  <a:pt x="0" y="148300"/>
                </a:lnTo>
                <a:lnTo>
                  <a:pt x="0" y="505468"/>
                </a:lnTo>
                <a:lnTo>
                  <a:pt x="1246174" y="509015"/>
                </a:lnTo>
                <a:lnTo>
                  <a:pt x="1346454" y="509015"/>
                </a:lnTo>
                <a:lnTo>
                  <a:pt x="1351026" y="504189"/>
                </a:lnTo>
                <a:lnTo>
                  <a:pt x="1352677" y="502538"/>
                </a:lnTo>
                <a:lnTo>
                  <a:pt x="1354582" y="501014"/>
                </a:lnTo>
                <a:lnTo>
                  <a:pt x="1584960" y="269747"/>
                </a:lnTo>
                <a:lnTo>
                  <a:pt x="1590246" y="262530"/>
                </a:lnTo>
                <a:lnTo>
                  <a:pt x="1592008" y="255349"/>
                </a:lnTo>
                <a:lnTo>
                  <a:pt x="1590246" y="248191"/>
                </a:lnTo>
                <a:lnTo>
                  <a:pt x="1584960" y="241045"/>
                </a:lnTo>
                <a:lnTo>
                  <a:pt x="1356106" y="11302"/>
                </a:lnTo>
                <a:lnTo>
                  <a:pt x="1351026" y="11302"/>
                </a:lnTo>
                <a:lnTo>
                  <a:pt x="1351026" y="6476"/>
                </a:lnTo>
                <a:lnTo>
                  <a:pt x="1346454" y="6476"/>
                </a:lnTo>
                <a:lnTo>
                  <a:pt x="1341628" y="1777"/>
                </a:lnTo>
                <a:lnTo>
                  <a:pt x="1246174" y="1777"/>
                </a:lnTo>
                <a:lnTo>
                  <a:pt x="1244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5394" y="411860"/>
            <a:ext cx="1014476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772" y="1425067"/>
            <a:ext cx="11776455" cy="399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4927" y="6558096"/>
            <a:ext cx="1605432" cy="24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12395">
              <a:lnSpc>
                <a:spcPts val="1055"/>
              </a:lnSpc>
            </a:pPr>
            <a:r>
              <a:rPr dirty="0">
                <a:latin typeface="Carlito"/>
                <a:cs typeface="Carlito"/>
              </a:rPr>
              <a:t>JAIN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UNIVERSITY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BCA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148" y="736091"/>
            <a:ext cx="10022205" cy="628015"/>
          </a:xfrm>
          <a:prstGeom prst="rect">
            <a:avLst/>
          </a:prstGeom>
          <a:solidFill>
            <a:srgbClr val="FFFFFF"/>
          </a:solidFill>
          <a:ln w="15240">
            <a:solidFill>
              <a:srgbClr val="A42F0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40"/>
              </a:spcBef>
            </a:pPr>
            <a:r>
              <a:rPr sz="3200" dirty="0"/>
              <a:t>What</a:t>
            </a:r>
            <a:r>
              <a:rPr sz="3200" spc="-75" dirty="0"/>
              <a:t> </a:t>
            </a:r>
            <a:r>
              <a:rPr sz="3200" dirty="0"/>
              <a:t>are</a:t>
            </a:r>
            <a:r>
              <a:rPr sz="3200" spc="-155" dirty="0"/>
              <a:t> </a:t>
            </a:r>
            <a:r>
              <a:rPr sz="3200" spc="-20" dirty="0"/>
              <a:t>Triggers</a:t>
            </a:r>
            <a:r>
              <a:rPr sz="3200" spc="-40" dirty="0"/>
              <a:t> </a:t>
            </a:r>
            <a:r>
              <a:rPr sz="3200" dirty="0"/>
              <a:t>in</a:t>
            </a:r>
            <a:r>
              <a:rPr sz="3200" spc="-85" dirty="0"/>
              <a:t> </a:t>
            </a:r>
            <a:r>
              <a:rPr sz="3200" spc="-10" dirty="0"/>
              <a:t>PL/SQL?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932432" y="1856232"/>
            <a:ext cx="10043160" cy="3792220"/>
            <a:chOff x="1932432" y="1856232"/>
            <a:chExt cx="10043160" cy="3792220"/>
          </a:xfrm>
        </p:grpSpPr>
        <p:sp>
          <p:nvSpPr>
            <p:cNvPr id="4" name="object 4"/>
            <p:cNvSpPr/>
            <p:nvPr/>
          </p:nvSpPr>
          <p:spPr>
            <a:xfrm>
              <a:off x="1940052" y="1863852"/>
              <a:ext cx="10027920" cy="3776979"/>
            </a:xfrm>
            <a:custGeom>
              <a:avLst/>
              <a:gdLst/>
              <a:ahLst/>
              <a:cxnLst/>
              <a:rect l="l" t="t" r="r" b="b"/>
              <a:pathLst>
                <a:path w="10027920" h="3776979">
                  <a:moveTo>
                    <a:pt x="10027920" y="0"/>
                  </a:moveTo>
                  <a:lnTo>
                    <a:pt x="0" y="0"/>
                  </a:lnTo>
                  <a:lnTo>
                    <a:pt x="0" y="3776472"/>
                  </a:lnTo>
                  <a:lnTo>
                    <a:pt x="10027920" y="3776472"/>
                  </a:lnTo>
                  <a:lnTo>
                    <a:pt x="10027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0052" y="1863852"/>
              <a:ext cx="10027920" cy="3776979"/>
            </a:xfrm>
            <a:custGeom>
              <a:avLst/>
              <a:gdLst/>
              <a:ahLst/>
              <a:cxnLst/>
              <a:rect l="l" t="t" r="r" b="b"/>
              <a:pathLst>
                <a:path w="10027920" h="3776979">
                  <a:moveTo>
                    <a:pt x="0" y="3776472"/>
                  </a:moveTo>
                  <a:lnTo>
                    <a:pt x="10027920" y="3776472"/>
                  </a:lnTo>
                  <a:lnTo>
                    <a:pt x="10027920" y="0"/>
                  </a:lnTo>
                  <a:lnTo>
                    <a:pt x="0" y="0"/>
                  </a:lnTo>
                  <a:lnTo>
                    <a:pt x="0" y="3776472"/>
                  </a:lnTo>
                  <a:close/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18792" y="1882216"/>
            <a:ext cx="9693910" cy="369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38430" indent="-344805">
              <a:lnSpc>
                <a:spcPct val="100000"/>
              </a:lnSpc>
              <a:spcBef>
                <a:spcPts val="95"/>
              </a:spcBef>
            </a:pPr>
            <a:r>
              <a:rPr sz="3200" spc="11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3200" spc="110" dirty="0">
                <a:latin typeface="Times New Roman"/>
                <a:cs typeface="Times New Roman"/>
              </a:rPr>
              <a:t>Triggers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 that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fired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automatically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events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occur.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fired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requirement.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320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3200" dirty="0">
                <a:latin typeface="Times New Roman"/>
                <a:cs typeface="Times New Roman"/>
              </a:rPr>
              <a:t>Oracle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facility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mention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event </a:t>
            </a:r>
            <a:r>
              <a:rPr sz="3200" dirty="0">
                <a:latin typeface="Times New Roman"/>
                <a:cs typeface="Times New Roman"/>
              </a:rPr>
              <a:t>upon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trigger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execution.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JAIN</a:t>
            </a:r>
            <a:r>
              <a:rPr spc="-60" dirty="0"/>
              <a:t> </a:t>
            </a:r>
            <a:r>
              <a:rPr spc="-190" dirty="0"/>
              <a:t>UNIVERSITY</a:t>
            </a:r>
            <a:r>
              <a:rPr spc="-90" dirty="0"/>
              <a:t> </a:t>
            </a:r>
            <a:r>
              <a:rPr spc="-25" dirty="0"/>
              <a:t>BCA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5072" y="802639"/>
            <a:ext cx="16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solidFill>
                  <a:srgbClr val="FD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7923" y="507491"/>
            <a:ext cx="10238740" cy="563880"/>
          </a:xfrm>
          <a:prstGeom prst="rect">
            <a:avLst/>
          </a:prstGeom>
          <a:solidFill>
            <a:srgbClr val="FFFFFF"/>
          </a:solidFill>
          <a:ln w="15240">
            <a:solidFill>
              <a:srgbClr val="A42F0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5"/>
              </a:spcBef>
            </a:pPr>
            <a:r>
              <a:rPr sz="3200" spc="-25" dirty="0"/>
              <a:t>Types</a:t>
            </a:r>
            <a:r>
              <a:rPr sz="3200" spc="-70" dirty="0"/>
              <a:t> </a:t>
            </a:r>
            <a:r>
              <a:rPr sz="3200" dirty="0"/>
              <a:t>of</a:t>
            </a:r>
            <a:r>
              <a:rPr sz="3200" spc="-170" dirty="0"/>
              <a:t> </a:t>
            </a:r>
            <a:r>
              <a:rPr sz="3200" spc="-25" dirty="0"/>
              <a:t>Triggers</a:t>
            </a:r>
            <a:r>
              <a:rPr sz="3200" spc="-70" dirty="0"/>
              <a:t> </a:t>
            </a:r>
            <a:r>
              <a:rPr sz="3200" dirty="0"/>
              <a:t>in</a:t>
            </a:r>
            <a:r>
              <a:rPr sz="3200" spc="-80" dirty="0"/>
              <a:t> </a:t>
            </a:r>
            <a:r>
              <a:rPr sz="3200" spc="-10" dirty="0"/>
              <a:t>Oracle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670304" y="1146047"/>
            <a:ext cx="10253980" cy="5434965"/>
            <a:chOff x="1670304" y="1146047"/>
            <a:chExt cx="10253980" cy="5434965"/>
          </a:xfrm>
        </p:grpSpPr>
        <p:sp>
          <p:nvSpPr>
            <p:cNvPr id="4" name="object 4"/>
            <p:cNvSpPr/>
            <p:nvPr/>
          </p:nvSpPr>
          <p:spPr>
            <a:xfrm>
              <a:off x="1677924" y="1153667"/>
              <a:ext cx="10238740" cy="5419725"/>
            </a:xfrm>
            <a:custGeom>
              <a:avLst/>
              <a:gdLst/>
              <a:ahLst/>
              <a:cxnLst/>
              <a:rect l="l" t="t" r="r" b="b"/>
              <a:pathLst>
                <a:path w="10238740" h="5419725">
                  <a:moveTo>
                    <a:pt x="10238232" y="0"/>
                  </a:moveTo>
                  <a:lnTo>
                    <a:pt x="0" y="0"/>
                  </a:lnTo>
                  <a:lnTo>
                    <a:pt x="0" y="5419344"/>
                  </a:lnTo>
                  <a:lnTo>
                    <a:pt x="10238232" y="5419344"/>
                  </a:lnTo>
                  <a:lnTo>
                    <a:pt x="10238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924" y="1153667"/>
              <a:ext cx="10238740" cy="5419725"/>
            </a:xfrm>
            <a:custGeom>
              <a:avLst/>
              <a:gdLst/>
              <a:ahLst/>
              <a:cxnLst/>
              <a:rect l="l" t="t" r="r" b="b"/>
              <a:pathLst>
                <a:path w="10238740" h="5419725">
                  <a:moveTo>
                    <a:pt x="0" y="5419344"/>
                  </a:moveTo>
                  <a:lnTo>
                    <a:pt x="10238232" y="5419344"/>
                  </a:lnTo>
                  <a:lnTo>
                    <a:pt x="10238232" y="0"/>
                  </a:lnTo>
                  <a:lnTo>
                    <a:pt x="0" y="0"/>
                  </a:lnTo>
                  <a:lnTo>
                    <a:pt x="0" y="5419344"/>
                  </a:lnTo>
                  <a:close/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5394" y="1048769"/>
            <a:ext cx="9792970" cy="52730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14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000" spc="33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parameters.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14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000" spc="37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timing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Trigger: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 event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occurred.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spc="12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occurred.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14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000" spc="360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level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spc="12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STATEMENT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Trigger: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statement.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spc="120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Trigger: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record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affected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(only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DML)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14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000" spc="360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Classification 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Event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spc="114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DML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DML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 </a:t>
            </a:r>
            <a:r>
              <a:rPr sz="1800" spc="-10" dirty="0">
                <a:latin typeface="Times New Roman"/>
                <a:cs typeface="Times New Roman"/>
              </a:rPr>
              <a:t>(INSERT/UPDATE/DELETE)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 </a:t>
            </a:r>
            <a:r>
              <a:rPr sz="1800" dirty="0">
                <a:latin typeface="Times New Roman"/>
                <a:cs typeface="Times New Roman"/>
              </a:rPr>
              <a:t>DDL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Trigger: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 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DDL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specified </a:t>
            </a:r>
            <a:r>
              <a:rPr sz="1800" spc="-10" dirty="0">
                <a:latin typeface="Times New Roman"/>
                <a:cs typeface="Times New Roman"/>
              </a:rPr>
              <a:t>(CREATE/ALTER)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800" spc="13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spc="12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DATABASE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specified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(LOGON/LOGOFF/STARTUP/SHUTDOWN)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spc="14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000" spc="365" dirty="0">
                <a:solidFill>
                  <a:srgbClr val="A42F0F"/>
                </a:solidFill>
                <a:latin typeface="Noto Sans Symbols2"/>
                <a:cs typeface="Noto Sans Symbols2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parameters.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JAIN</a:t>
            </a:r>
            <a:r>
              <a:rPr spc="-60" dirty="0"/>
              <a:t> </a:t>
            </a:r>
            <a:r>
              <a:rPr spc="-190" dirty="0"/>
              <a:t>UNIVERSITY</a:t>
            </a:r>
            <a:r>
              <a:rPr spc="-90" dirty="0"/>
              <a:t> </a:t>
            </a:r>
            <a:r>
              <a:rPr spc="-25" dirty="0"/>
              <a:t>BCA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5072" y="802639"/>
            <a:ext cx="16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solidFill>
                  <a:srgbClr val="FDFFFF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827" y="355091"/>
            <a:ext cx="9970135" cy="563880"/>
          </a:xfrm>
          <a:prstGeom prst="rect">
            <a:avLst/>
          </a:prstGeom>
          <a:solidFill>
            <a:srgbClr val="FFFFFF"/>
          </a:solidFill>
          <a:ln w="15240">
            <a:solidFill>
              <a:srgbClr val="A42F0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3200" spc="-425" dirty="0">
                <a:latin typeface="Verdana"/>
                <a:cs typeface="Verdana"/>
              </a:rPr>
              <a:t>How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355" dirty="0">
                <a:latin typeface="Verdana"/>
                <a:cs typeface="Verdana"/>
              </a:rPr>
              <a:t>to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190" dirty="0">
                <a:latin typeface="Verdana"/>
                <a:cs typeface="Verdana"/>
              </a:rPr>
              <a:t>Create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spc="-400" dirty="0">
                <a:latin typeface="Verdana"/>
                <a:cs typeface="Verdana"/>
              </a:rPr>
              <a:t>Trigger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994" y="1030351"/>
            <a:ext cx="436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800" spc="8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1800" dirty="0">
                <a:solidFill>
                  <a:srgbClr val="A42F0F"/>
                </a:solidFill>
                <a:latin typeface="Noto Sans Symbols2"/>
                <a:cs typeface="Noto Sans Symbols2"/>
              </a:rPr>
              <a:t>	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Below</a:t>
            </a:r>
            <a:r>
              <a:rPr sz="1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sz="1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trigger.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5064" y="1508759"/>
            <a:ext cx="10000615" cy="5356860"/>
            <a:chOff x="1655064" y="1508759"/>
            <a:chExt cx="10000615" cy="5356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523999"/>
              <a:ext cx="9970008" cy="5334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2684" y="1516379"/>
              <a:ext cx="9985375" cy="5341620"/>
            </a:xfrm>
            <a:custGeom>
              <a:avLst/>
              <a:gdLst/>
              <a:ahLst/>
              <a:cxnLst/>
              <a:rect l="l" t="t" r="r" b="b"/>
              <a:pathLst>
                <a:path w="9985375" h="5341620">
                  <a:moveTo>
                    <a:pt x="9985248" y="5341620"/>
                  </a:moveTo>
                  <a:lnTo>
                    <a:pt x="9985248" y="0"/>
                  </a:lnTo>
                  <a:lnTo>
                    <a:pt x="0" y="0"/>
                  </a:lnTo>
                  <a:lnTo>
                    <a:pt x="0" y="5341620"/>
                  </a:lnTo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68651" y="6236919"/>
            <a:ext cx="118046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solidFill>
                  <a:srgbClr val="888888"/>
                </a:solidFill>
                <a:latin typeface="Verdana"/>
                <a:cs typeface="Verdana"/>
              </a:rPr>
              <a:t>JAIN</a:t>
            </a:r>
            <a:r>
              <a:rPr sz="900" spc="-95" dirty="0">
                <a:solidFill>
                  <a:srgbClr val="888888"/>
                </a:solidFill>
                <a:latin typeface="Verdana"/>
                <a:cs typeface="Verdana"/>
              </a:rPr>
              <a:t> UNIVERSITY</a:t>
            </a:r>
            <a:r>
              <a:rPr sz="900" spc="-100" dirty="0">
                <a:solidFill>
                  <a:srgbClr val="888888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888888"/>
                </a:solidFill>
                <a:latin typeface="Verdana"/>
                <a:cs typeface="Verdana"/>
              </a:rPr>
              <a:t>BCA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72" y="802639"/>
            <a:ext cx="16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solidFill>
                  <a:srgbClr val="FD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787908"/>
            <a:ext cx="10259695" cy="515620"/>
          </a:xfrm>
          <a:prstGeom prst="rect">
            <a:avLst/>
          </a:prstGeom>
          <a:solidFill>
            <a:srgbClr val="FFFFFF"/>
          </a:solidFill>
          <a:ln w="15240">
            <a:solidFill>
              <a:srgbClr val="A42F0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b="1" spc="-190" dirty="0">
                <a:solidFill>
                  <a:srgbClr val="A42F0F"/>
                </a:solidFill>
                <a:latin typeface="Verdana"/>
                <a:cs typeface="Verdana"/>
              </a:rPr>
              <a:t>EXAMPLE-</a:t>
            </a:r>
            <a:r>
              <a:rPr sz="1600" b="1" spc="-225" dirty="0">
                <a:solidFill>
                  <a:srgbClr val="A42F0F"/>
                </a:solidFill>
                <a:latin typeface="Verdana"/>
                <a:cs typeface="Verdana"/>
              </a:rPr>
              <a:t>2:</a:t>
            </a:r>
            <a:r>
              <a:rPr sz="1600" b="1" spc="-14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A42F0F"/>
                </a:solidFill>
                <a:latin typeface="Verdana"/>
                <a:cs typeface="Verdana"/>
              </a:rPr>
              <a:t>Create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A42F0F"/>
                </a:solidFill>
                <a:latin typeface="Verdana"/>
                <a:cs typeface="Verdana"/>
              </a:rPr>
              <a:t>a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A42F0F"/>
                </a:solidFill>
                <a:latin typeface="Verdana"/>
                <a:cs typeface="Verdana"/>
              </a:rPr>
              <a:t>trigger</a:t>
            </a:r>
            <a:r>
              <a:rPr sz="1600" b="1" spc="-6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r>
              <a:rPr sz="1600" b="1" spc="-9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210" dirty="0">
                <a:solidFill>
                  <a:srgbClr val="A42F0F"/>
                </a:solidFill>
                <a:latin typeface="Verdana"/>
                <a:cs typeface="Verdana"/>
              </a:rPr>
              <a:t>insert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A42F0F"/>
                </a:solidFill>
                <a:latin typeface="Verdana"/>
                <a:cs typeface="Verdana"/>
              </a:rPr>
              <a:t>a</a:t>
            </a:r>
            <a:r>
              <a:rPr sz="1600" b="1" spc="-8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A42F0F"/>
                </a:solidFill>
                <a:latin typeface="Verdana"/>
                <a:cs typeface="Verdana"/>
              </a:rPr>
              <a:t>new</a:t>
            </a:r>
            <a:r>
              <a:rPr sz="1600" b="1" spc="-8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A42F0F"/>
                </a:solidFill>
                <a:latin typeface="Verdana"/>
                <a:cs typeface="Verdana"/>
              </a:rPr>
              <a:t>record</a:t>
            </a:r>
            <a:r>
              <a:rPr sz="1600" b="1" spc="-10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r>
              <a:rPr sz="1600" b="1" spc="-7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A42F0F"/>
                </a:solidFill>
                <a:latin typeface="Verdana"/>
                <a:cs typeface="Verdana"/>
              </a:rPr>
              <a:t>log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A42F0F"/>
                </a:solidFill>
                <a:latin typeface="Verdana"/>
                <a:cs typeface="Verdana"/>
              </a:rPr>
              <a:t>table</a:t>
            </a:r>
            <a:r>
              <a:rPr sz="1600" b="1" spc="-7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A42F0F"/>
                </a:solidFill>
                <a:latin typeface="Verdana"/>
                <a:cs typeface="Verdana"/>
              </a:rPr>
              <a:t>after</a:t>
            </a:r>
            <a:r>
              <a:rPr sz="1600" b="1" spc="-10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A42F0F"/>
                </a:solidFill>
                <a:latin typeface="Verdana"/>
                <a:cs typeface="Verdana"/>
              </a:rPr>
              <a:t>inserting</a:t>
            </a:r>
            <a:r>
              <a:rPr sz="1600" b="1" spc="-5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A42F0F"/>
                </a:solidFill>
                <a:latin typeface="Verdana"/>
                <a:cs typeface="Verdana"/>
              </a:rPr>
              <a:t>a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A42F0F"/>
                </a:solidFill>
                <a:latin typeface="Verdana"/>
                <a:cs typeface="Verdana"/>
              </a:rPr>
              <a:t>record</a:t>
            </a:r>
            <a:r>
              <a:rPr sz="1600" b="1" spc="-8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A42F0F"/>
                </a:solidFill>
                <a:latin typeface="Verdana"/>
                <a:cs typeface="Verdana"/>
              </a:rPr>
              <a:t>dept</a:t>
            </a:r>
            <a:r>
              <a:rPr sz="1600" b="1" spc="-8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A42F0F"/>
                </a:solidFill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52600" y="1420366"/>
            <a:ext cx="10274935" cy="5445760"/>
            <a:chOff x="1752600" y="1420366"/>
            <a:chExt cx="10274935" cy="5445760"/>
          </a:xfrm>
        </p:grpSpPr>
        <p:sp>
          <p:nvSpPr>
            <p:cNvPr id="4" name="object 4"/>
            <p:cNvSpPr/>
            <p:nvPr/>
          </p:nvSpPr>
          <p:spPr>
            <a:xfrm>
              <a:off x="1760220" y="1427986"/>
              <a:ext cx="10259695" cy="5430520"/>
            </a:xfrm>
            <a:custGeom>
              <a:avLst/>
              <a:gdLst/>
              <a:ahLst/>
              <a:cxnLst/>
              <a:rect l="l" t="t" r="r" b="b"/>
              <a:pathLst>
                <a:path w="10259695" h="5430520">
                  <a:moveTo>
                    <a:pt x="10259568" y="0"/>
                  </a:moveTo>
                  <a:lnTo>
                    <a:pt x="0" y="0"/>
                  </a:lnTo>
                  <a:lnTo>
                    <a:pt x="0" y="5430010"/>
                  </a:lnTo>
                  <a:lnTo>
                    <a:pt x="10259568" y="5430010"/>
                  </a:lnTo>
                  <a:lnTo>
                    <a:pt x="10259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0220" y="1427986"/>
              <a:ext cx="10259695" cy="5430520"/>
            </a:xfrm>
            <a:custGeom>
              <a:avLst/>
              <a:gdLst/>
              <a:ahLst/>
              <a:cxnLst/>
              <a:rect l="l" t="t" r="r" b="b"/>
              <a:pathLst>
                <a:path w="10259695" h="5430520">
                  <a:moveTo>
                    <a:pt x="10259568" y="5430010"/>
                  </a:moveTo>
                  <a:lnTo>
                    <a:pt x="10259568" y="0"/>
                  </a:lnTo>
                  <a:lnTo>
                    <a:pt x="0" y="0"/>
                  </a:lnTo>
                  <a:lnTo>
                    <a:pt x="0" y="5430010"/>
                  </a:lnTo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38325" y="4441316"/>
            <a:ext cx="3985260" cy="245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215" algn="just">
              <a:lnSpc>
                <a:spcPct val="126699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replace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dept_trig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update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dept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6200"/>
              </a:lnSpc>
              <a:spcBef>
                <a:spcPts val="10"/>
              </a:spcBef>
            </a:pPr>
            <a:r>
              <a:rPr sz="1800" spc="-25" dirty="0">
                <a:latin typeface="Times New Roman"/>
                <a:cs typeface="Times New Roman"/>
              </a:rPr>
              <a:t>INSERT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dept_log VALUES(:old.deptno,:old.dname,:old.loc); </a:t>
            </a:r>
            <a:r>
              <a:rPr sz="1800" spc="-20" dirty="0"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29" y="6696252"/>
            <a:ext cx="13176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30" dirty="0">
                <a:latin typeface="Verdana"/>
                <a:cs typeface="Verdana"/>
              </a:rPr>
              <a:t>JAIN</a:t>
            </a:r>
            <a:r>
              <a:rPr sz="1000" b="1" spc="-60" dirty="0">
                <a:latin typeface="Verdana"/>
                <a:cs typeface="Verdana"/>
              </a:rPr>
              <a:t> </a:t>
            </a:r>
            <a:r>
              <a:rPr sz="1000" b="1" spc="-190" dirty="0">
                <a:latin typeface="Verdana"/>
                <a:cs typeface="Verdana"/>
              </a:rPr>
              <a:t>UNIVERSITY</a:t>
            </a:r>
            <a:r>
              <a:rPr sz="1000" b="1" spc="-9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BCA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72" y="802639"/>
            <a:ext cx="16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solidFill>
                  <a:srgbClr val="FD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0220" y="3942588"/>
            <a:ext cx="10259695" cy="512445"/>
          </a:xfrm>
          <a:custGeom>
            <a:avLst/>
            <a:gdLst/>
            <a:ahLst/>
            <a:cxnLst/>
            <a:rect l="l" t="t" r="r" b="b"/>
            <a:pathLst>
              <a:path w="10259695" h="512445">
                <a:moveTo>
                  <a:pt x="0" y="512063"/>
                </a:moveTo>
                <a:lnTo>
                  <a:pt x="10259568" y="512063"/>
                </a:lnTo>
                <a:lnTo>
                  <a:pt x="10259568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15240">
            <a:solidFill>
              <a:srgbClr val="A42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8325" y="1321307"/>
            <a:ext cx="9752330" cy="316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1000">
              <a:lnSpc>
                <a:spcPct val="1268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replace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trigger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depttrig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INSERT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dept</a:t>
            </a:r>
            <a:endParaRPr sz="1800">
              <a:latin typeface="Times New Roman"/>
              <a:cs typeface="Times New Roman"/>
            </a:endParaRPr>
          </a:p>
          <a:p>
            <a:pPr marL="12700" marR="8015605">
              <a:lnSpc>
                <a:spcPct val="125600"/>
              </a:lnSpc>
              <a:spcBef>
                <a:spcPts val="20"/>
              </a:spcBef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ROW </a:t>
            </a:r>
            <a:r>
              <a:rPr sz="1800" spc="-10" dirty="0"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5561330">
              <a:lnSpc>
                <a:spcPct val="126200"/>
              </a:lnSpc>
              <a:spcBef>
                <a:spcPts val="10"/>
              </a:spcBef>
            </a:pPr>
            <a:r>
              <a:rPr sz="1800" spc="-25" dirty="0">
                <a:latin typeface="Times New Roman"/>
                <a:cs typeface="Times New Roman"/>
              </a:rPr>
              <a:t>INSERT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dept_log </a:t>
            </a:r>
            <a:r>
              <a:rPr sz="1800" spc="-25" dirty="0">
                <a:latin typeface="Times New Roman"/>
                <a:cs typeface="Times New Roman"/>
              </a:rPr>
              <a:t>VALUES(:new.deptno,:new.dname,:new.loc); </a:t>
            </a:r>
            <a:r>
              <a:rPr sz="1800" spc="-20" dirty="0"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600" b="1" spc="-190" dirty="0">
                <a:solidFill>
                  <a:srgbClr val="A42F0F"/>
                </a:solidFill>
                <a:latin typeface="Verdana"/>
                <a:cs typeface="Verdana"/>
              </a:rPr>
              <a:t>EXAMPLE-</a:t>
            </a:r>
            <a:r>
              <a:rPr sz="1600" b="1" spc="-225" dirty="0">
                <a:solidFill>
                  <a:srgbClr val="A42F0F"/>
                </a:solidFill>
                <a:latin typeface="Verdana"/>
                <a:cs typeface="Verdana"/>
              </a:rPr>
              <a:t>3:</a:t>
            </a:r>
            <a:r>
              <a:rPr sz="1600" b="1" spc="-13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A42F0F"/>
                </a:solidFill>
                <a:latin typeface="Verdana"/>
                <a:cs typeface="Verdana"/>
              </a:rPr>
              <a:t>Create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A42F0F"/>
                </a:solidFill>
                <a:latin typeface="Verdana"/>
                <a:cs typeface="Verdana"/>
              </a:rPr>
              <a:t>a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A42F0F"/>
                </a:solidFill>
                <a:latin typeface="Verdana"/>
                <a:cs typeface="Verdana"/>
              </a:rPr>
              <a:t>trigger</a:t>
            </a:r>
            <a:r>
              <a:rPr sz="1600" b="1" spc="-4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r>
              <a:rPr sz="1600" b="1" spc="-9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204" dirty="0">
                <a:solidFill>
                  <a:srgbClr val="A42F0F"/>
                </a:solidFill>
                <a:latin typeface="Verdana"/>
                <a:cs typeface="Verdana"/>
              </a:rPr>
              <a:t>insert</a:t>
            </a:r>
            <a:r>
              <a:rPr sz="1600" b="1" spc="-5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95" dirty="0">
                <a:solidFill>
                  <a:srgbClr val="A42F0F"/>
                </a:solidFill>
                <a:latin typeface="Verdana"/>
                <a:cs typeface="Verdana"/>
              </a:rPr>
              <a:t>aold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A42F0F"/>
                </a:solidFill>
                <a:latin typeface="Verdana"/>
                <a:cs typeface="Verdana"/>
              </a:rPr>
              <a:t>record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7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r>
              <a:rPr sz="1600" b="1" spc="-9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A42F0F"/>
                </a:solidFill>
                <a:latin typeface="Verdana"/>
                <a:cs typeface="Verdana"/>
              </a:rPr>
              <a:t>log</a:t>
            </a:r>
            <a:r>
              <a:rPr sz="1600" b="1" spc="-7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A42F0F"/>
                </a:solidFill>
                <a:latin typeface="Verdana"/>
                <a:cs typeface="Verdana"/>
              </a:rPr>
              <a:t>table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65" dirty="0">
                <a:solidFill>
                  <a:srgbClr val="A42F0F"/>
                </a:solidFill>
                <a:latin typeface="Verdana"/>
                <a:cs typeface="Verdana"/>
              </a:rPr>
              <a:t>after</a:t>
            </a:r>
            <a:r>
              <a:rPr sz="1600" b="1" spc="-7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40" dirty="0">
                <a:solidFill>
                  <a:srgbClr val="A42F0F"/>
                </a:solidFill>
                <a:latin typeface="Verdana"/>
                <a:cs typeface="Verdana"/>
              </a:rPr>
              <a:t>updating</a:t>
            </a:r>
            <a:r>
              <a:rPr sz="1600" b="1" spc="-4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90" dirty="0">
                <a:solidFill>
                  <a:srgbClr val="A42F0F"/>
                </a:solidFill>
                <a:latin typeface="Verdana"/>
                <a:cs typeface="Verdana"/>
              </a:rPr>
              <a:t>or</a:t>
            </a:r>
            <a:r>
              <a:rPr sz="1600" b="1" spc="-10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A42F0F"/>
                </a:solidFill>
                <a:latin typeface="Verdana"/>
                <a:cs typeface="Verdana"/>
              </a:rPr>
              <a:t>deleting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A42F0F"/>
                </a:solidFill>
                <a:latin typeface="Verdana"/>
                <a:cs typeface="Verdana"/>
              </a:rPr>
              <a:t>a</a:t>
            </a:r>
            <a:r>
              <a:rPr sz="1600" b="1" spc="-6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A42F0F"/>
                </a:solidFill>
                <a:latin typeface="Verdana"/>
                <a:cs typeface="Verdana"/>
              </a:rPr>
              <a:t>record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A42F0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14" dirty="0">
                <a:solidFill>
                  <a:srgbClr val="A42F0F"/>
                </a:solidFill>
                <a:latin typeface="Verdana"/>
                <a:cs typeface="Verdana"/>
              </a:rPr>
              <a:t>dept</a:t>
            </a:r>
            <a:r>
              <a:rPr sz="1600" b="1" spc="-7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A42F0F"/>
                </a:solidFill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3231"/>
            <a:ext cx="12067540" cy="5727700"/>
            <a:chOff x="0" y="713231"/>
            <a:chExt cx="12067540" cy="5727700"/>
          </a:xfrm>
        </p:grpSpPr>
        <p:sp>
          <p:nvSpPr>
            <p:cNvPr id="3" name="object 3"/>
            <p:cNvSpPr/>
            <p:nvPr/>
          </p:nvSpPr>
          <p:spPr>
            <a:xfrm>
              <a:off x="1601724" y="1217676"/>
              <a:ext cx="10457815" cy="5215255"/>
            </a:xfrm>
            <a:custGeom>
              <a:avLst/>
              <a:gdLst/>
              <a:ahLst/>
              <a:cxnLst/>
              <a:rect l="l" t="t" r="r" b="b"/>
              <a:pathLst>
                <a:path w="10457815" h="5215255">
                  <a:moveTo>
                    <a:pt x="10457688" y="0"/>
                  </a:moveTo>
                  <a:lnTo>
                    <a:pt x="0" y="0"/>
                  </a:lnTo>
                  <a:lnTo>
                    <a:pt x="0" y="5215128"/>
                  </a:lnTo>
                  <a:lnTo>
                    <a:pt x="10457688" y="5215128"/>
                  </a:lnTo>
                  <a:lnTo>
                    <a:pt x="1045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1724" y="1217676"/>
              <a:ext cx="10457815" cy="5215255"/>
            </a:xfrm>
            <a:custGeom>
              <a:avLst/>
              <a:gdLst/>
              <a:ahLst/>
              <a:cxnLst/>
              <a:rect l="l" t="t" r="r" b="b"/>
              <a:pathLst>
                <a:path w="10457815" h="5215255">
                  <a:moveTo>
                    <a:pt x="0" y="5215128"/>
                  </a:moveTo>
                  <a:lnTo>
                    <a:pt x="10457688" y="5215128"/>
                  </a:lnTo>
                  <a:lnTo>
                    <a:pt x="10457688" y="0"/>
                  </a:lnTo>
                  <a:lnTo>
                    <a:pt x="0" y="0"/>
                  </a:lnTo>
                  <a:lnTo>
                    <a:pt x="0" y="5215128"/>
                  </a:lnTo>
                  <a:close/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4864" y="729538"/>
            <a:ext cx="10763885" cy="51060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000" spc="-25" dirty="0">
                <a:solidFill>
                  <a:srgbClr val="FDFFFF"/>
                </a:solidFill>
                <a:latin typeface="Verdana"/>
                <a:cs typeface="Verdana"/>
              </a:rPr>
              <a:t>10</a:t>
            </a:r>
            <a:endParaRPr sz="2000" dirty="0">
              <a:latin typeface="Verdana"/>
              <a:cs typeface="Verdana"/>
            </a:endParaRPr>
          </a:p>
          <a:p>
            <a:pPr marL="766445">
              <a:lnSpc>
                <a:spcPct val="100000"/>
              </a:lnSpc>
              <a:spcBef>
                <a:spcPts val="565"/>
              </a:spcBef>
            </a:pPr>
            <a:r>
              <a:rPr sz="2000" b="1" dirty="0">
                <a:latin typeface="Times New Roman"/>
                <a:cs typeface="Times New Roman"/>
              </a:rPr>
              <a:t>SQL&gt;Select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trigger_name,trigger_body,table_name,description</a:t>
            </a: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latin typeface="Times New Roman"/>
                <a:cs typeface="Times New Roman"/>
              </a:rPr>
              <a:t>from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user_triggers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Enabling/Diasabling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Triggers</a:t>
            </a: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  <a:spcBef>
                <a:spcPts val="530"/>
              </a:spcBef>
            </a:pPr>
            <a:r>
              <a:rPr sz="2000" b="1" spc="-75" dirty="0">
                <a:latin typeface="Times New Roman"/>
                <a:cs typeface="Times New Roman"/>
              </a:rPr>
              <a:t>To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enable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disabled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trigger,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ALTER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TRIGGER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statement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ENABLE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clause.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Example:</a:t>
            </a: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  <a:spcBef>
                <a:spcPts val="530"/>
              </a:spcBef>
            </a:pPr>
            <a:r>
              <a:rPr sz="2000" b="1" spc="-25" dirty="0">
                <a:latin typeface="Times New Roman"/>
                <a:cs typeface="Times New Roman"/>
              </a:rPr>
              <a:t>SQL&gt;ALTER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TRIGGER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trig_error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ENABLE;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66445" marR="624205">
              <a:lnSpc>
                <a:spcPct val="80000"/>
              </a:lnSpc>
            </a:pP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ALTER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ENABLE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clause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TRIGGERS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66445">
              <a:lnSpc>
                <a:spcPct val="100000"/>
              </a:lnSpc>
            </a:pPr>
            <a:r>
              <a:rPr sz="2000" b="1" spc="-25" dirty="0">
                <a:latin typeface="Times New Roman"/>
                <a:cs typeface="Times New Roman"/>
              </a:rPr>
              <a:t>SQL&gt;ALTER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TABLE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emp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ENABLE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ALL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TRIGGERS;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9319" rIns="0" bIns="0" rtlCol="0">
            <a:spAutoFit/>
          </a:bodyPr>
          <a:lstStyle/>
          <a:p>
            <a:pPr marL="58419">
              <a:lnSpc>
                <a:spcPts val="1200"/>
              </a:lnSpc>
            </a:pPr>
            <a:r>
              <a:rPr dirty="0">
                <a:latin typeface="Times New Roman"/>
                <a:cs typeface="Times New Roman"/>
              </a:rPr>
              <a:t>JAIN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UNIVERSITY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BCA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3916" y="330708"/>
            <a:ext cx="10430510" cy="463550"/>
          </a:xfrm>
          <a:prstGeom prst="rect">
            <a:avLst/>
          </a:prstGeom>
          <a:solidFill>
            <a:srgbClr val="FFFFFF"/>
          </a:solidFill>
          <a:ln w="15240">
            <a:solidFill>
              <a:srgbClr val="A42F0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pc="-215" dirty="0">
                <a:solidFill>
                  <a:srgbClr val="A42F0F"/>
                </a:solidFill>
                <a:latin typeface="Verdana"/>
                <a:cs typeface="Verdana"/>
              </a:rPr>
              <a:t>Dictionary</a:t>
            </a:r>
            <a:r>
              <a:rPr spc="-13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pc="-300" dirty="0">
                <a:solidFill>
                  <a:srgbClr val="A42F0F"/>
                </a:solidFill>
                <a:latin typeface="Verdana"/>
                <a:cs typeface="Verdana"/>
              </a:rPr>
              <a:t>for</a:t>
            </a:r>
            <a:r>
              <a:rPr spc="-13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pc="-270" dirty="0">
                <a:solidFill>
                  <a:srgbClr val="A42F0F"/>
                </a:solidFill>
                <a:latin typeface="Verdana"/>
                <a:cs typeface="Verdana"/>
              </a:rPr>
              <a:t>triggers</a:t>
            </a:r>
            <a:r>
              <a:rPr spc="-130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pc="-315" dirty="0">
                <a:solidFill>
                  <a:srgbClr val="A42F0F"/>
                </a:solidFill>
                <a:latin typeface="Verdana"/>
                <a:cs typeface="Verdana"/>
              </a:rPr>
              <a:t>is</a:t>
            </a:r>
            <a:r>
              <a:rPr spc="-125" dirty="0">
                <a:solidFill>
                  <a:srgbClr val="A42F0F"/>
                </a:solidFill>
                <a:latin typeface="Verdana"/>
                <a:cs typeface="Verdana"/>
              </a:rPr>
              <a:t> </a:t>
            </a:r>
            <a:r>
              <a:rPr spc="-310" dirty="0">
                <a:solidFill>
                  <a:srgbClr val="A42F0F"/>
                </a:solidFill>
                <a:latin typeface="Verdana"/>
                <a:cs typeface="Verdana"/>
              </a:rPr>
              <a:t>user_triggers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7735" y="1508760"/>
            <a:ext cx="10502265" cy="4950460"/>
            <a:chOff x="1697735" y="1508760"/>
            <a:chExt cx="10502265" cy="4950460"/>
          </a:xfrm>
        </p:grpSpPr>
        <p:sp>
          <p:nvSpPr>
            <p:cNvPr id="3" name="object 3"/>
            <p:cNvSpPr/>
            <p:nvPr/>
          </p:nvSpPr>
          <p:spPr>
            <a:xfrm>
              <a:off x="1705355" y="1516380"/>
              <a:ext cx="10487025" cy="4935220"/>
            </a:xfrm>
            <a:custGeom>
              <a:avLst/>
              <a:gdLst/>
              <a:ahLst/>
              <a:cxnLst/>
              <a:rect l="l" t="t" r="r" b="b"/>
              <a:pathLst>
                <a:path w="10487025" h="4935220">
                  <a:moveTo>
                    <a:pt x="0" y="4934712"/>
                  </a:moveTo>
                  <a:lnTo>
                    <a:pt x="10486643" y="4934712"/>
                  </a:lnTo>
                  <a:lnTo>
                    <a:pt x="10486643" y="0"/>
                  </a:lnTo>
                  <a:lnTo>
                    <a:pt x="0" y="0"/>
                  </a:lnTo>
                  <a:lnTo>
                    <a:pt x="0" y="4934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5355" y="6443472"/>
              <a:ext cx="10487025" cy="15240"/>
            </a:xfrm>
            <a:custGeom>
              <a:avLst/>
              <a:gdLst/>
              <a:ahLst/>
              <a:cxnLst/>
              <a:rect l="l" t="t" r="r" b="b"/>
              <a:pathLst>
                <a:path w="10487025" h="15239">
                  <a:moveTo>
                    <a:pt x="0" y="15239"/>
                  </a:moveTo>
                  <a:lnTo>
                    <a:pt x="10486643" y="15239"/>
                  </a:lnTo>
                  <a:lnTo>
                    <a:pt x="1048664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1516380"/>
              <a:ext cx="10487025" cy="4935220"/>
            </a:xfrm>
            <a:custGeom>
              <a:avLst/>
              <a:gdLst/>
              <a:ahLst/>
              <a:cxnLst/>
              <a:rect l="l" t="t" r="r" b="b"/>
              <a:pathLst>
                <a:path w="10487025" h="4935220">
                  <a:moveTo>
                    <a:pt x="10486643" y="0"/>
                  </a:moveTo>
                  <a:lnTo>
                    <a:pt x="0" y="0"/>
                  </a:lnTo>
                  <a:lnTo>
                    <a:pt x="0" y="4934712"/>
                  </a:lnTo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81682" y="1412601"/>
            <a:ext cx="10439400" cy="44996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800" spc="22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800" spc="-280" dirty="0">
                <a:latin typeface="Times New Roman"/>
                <a:cs typeface="Times New Roman"/>
              </a:rPr>
              <a:t>Y</a:t>
            </a:r>
            <a:r>
              <a:rPr sz="2800" spc="30" dirty="0">
                <a:latin typeface="Times New Roman"/>
                <a:cs typeface="Times New Roman"/>
              </a:rPr>
              <a:t>o</a:t>
            </a:r>
            <a:r>
              <a:rPr sz="2800" spc="20" dirty="0">
                <a:latin typeface="Times New Roman"/>
                <a:cs typeface="Times New Roman"/>
              </a:rPr>
              <a:t>u </a:t>
            </a:r>
            <a:r>
              <a:rPr sz="2800" dirty="0">
                <a:latin typeface="Times New Roman"/>
                <a:cs typeface="Times New Roman"/>
              </a:rPr>
              <a:t>might temporarily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disable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trigger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if:</a:t>
            </a:r>
            <a:endParaRPr sz="2800" dirty="0">
              <a:latin typeface="Times New Roman"/>
              <a:cs typeface="Times New Roman"/>
            </a:endParaRPr>
          </a:p>
          <a:p>
            <a:pPr marL="356870" marR="1110615" indent="-344805">
              <a:lnSpc>
                <a:spcPct val="100000"/>
              </a:lnSpc>
              <a:spcBef>
                <a:spcPts val="985"/>
              </a:spcBef>
            </a:pPr>
            <a:r>
              <a:rPr sz="2800" spc="22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800" spc="-280" dirty="0">
                <a:latin typeface="Times New Roman"/>
                <a:cs typeface="Times New Roman"/>
              </a:rPr>
              <a:t>Y</a:t>
            </a:r>
            <a:r>
              <a:rPr sz="2800" spc="30" dirty="0">
                <a:latin typeface="Times New Roman"/>
                <a:cs typeface="Times New Roman"/>
              </a:rPr>
              <a:t>o</a:t>
            </a:r>
            <a:r>
              <a:rPr sz="2800" spc="20" dirty="0">
                <a:latin typeface="Times New Roman"/>
                <a:cs typeface="Times New Roman"/>
              </a:rPr>
              <a:t>u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perform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load,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proceed </a:t>
            </a:r>
            <a:r>
              <a:rPr sz="2800" dirty="0">
                <a:latin typeface="Times New Roman"/>
                <a:cs typeface="Times New Roman"/>
              </a:rPr>
              <a:t>quickly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without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triggers.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ALTER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TRIGGER</a:t>
            </a:r>
            <a:r>
              <a:rPr sz="28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trig_error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DISABLE;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1015"/>
              </a:spcBef>
            </a:pPr>
            <a:r>
              <a:rPr sz="2800" spc="75" dirty="0">
                <a:solidFill>
                  <a:srgbClr val="A42F0F"/>
                </a:solidFill>
                <a:latin typeface="Noto Sans Symbols2"/>
                <a:cs typeface="Noto Sans Symbols2"/>
              </a:rPr>
              <a:t>🠶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triggers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specific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ALTER </a:t>
            </a:r>
            <a:r>
              <a:rPr sz="2800" spc="-20" dirty="0">
                <a:latin typeface="Times New Roman"/>
                <a:cs typeface="Times New Roman"/>
              </a:rPr>
              <a:t>TABLE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statement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clause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TRIGGERS </a:t>
            </a:r>
            <a:r>
              <a:rPr sz="2800" dirty="0">
                <a:latin typeface="Times New Roman"/>
                <a:cs typeface="Times New Roman"/>
              </a:rPr>
              <a:t>option.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example,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triggers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defined for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Inventory </a:t>
            </a:r>
            <a:r>
              <a:rPr sz="2800" dirty="0">
                <a:latin typeface="Times New Roman"/>
                <a:cs typeface="Times New Roman"/>
              </a:rPr>
              <a:t>table,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statement: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dirty="0">
                <a:solidFill>
                  <a:srgbClr val="FF0000"/>
                </a:solidFill>
                <a:latin typeface="Noto Sans Symbols2"/>
                <a:cs typeface="Noto Sans Symbols2"/>
              </a:rPr>
              <a:t>🠶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ALTER</a:t>
            </a:r>
            <a:r>
              <a:rPr sz="2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TABLE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emp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DISABLE</a:t>
            </a:r>
            <a:r>
              <a:rPr sz="28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sz="2800" b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TRIGGERS;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864" y="802639"/>
            <a:ext cx="306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45" dirty="0">
                <a:solidFill>
                  <a:srgbClr val="FD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97735" y="704087"/>
            <a:ext cx="10502265" cy="600710"/>
            <a:chOff x="1697735" y="704087"/>
            <a:chExt cx="10502265" cy="600710"/>
          </a:xfrm>
        </p:grpSpPr>
        <p:sp>
          <p:nvSpPr>
            <p:cNvPr id="9" name="object 9"/>
            <p:cNvSpPr/>
            <p:nvPr/>
          </p:nvSpPr>
          <p:spPr>
            <a:xfrm>
              <a:off x="1705355" y="711707"/>
              <a:ext cx="10487025" cy="585470"/>
            </a:xfrm>
            <a:custGeom>
              <a:avLst/>
              <a:gdLst/>
              <a:ahLst/>
              <a:cxnLst/>
              <a:rect l="l" t="t" r="r" b="b"/>
              <a:pathLst>
                <a:path w="10487025" h="585469">
                  <a:moveTo>
                    <a:pt x="0" y="585215"/>
                  </a:moveTo>
                  <a:lnTo>
                    <a:pt x="10486643" y="585215"/>
                  </a:lnTo>
                  <a:lnTo>
                    <a:pt x="10486643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5355" y="1289304"/>
              <a:ext cx="10487025" cy="15240"/>
            </a:xfrm>
            <a:custGeom>
              <a:avLst/>
              <a:gdLst/>
              <a:ahLst/>
              <a:cxnLst/>
              <a:rect l="l" t="t" r="r" b="b"/>
              <a:pathLst>
                <a:path w="10487025" h="15240">
                  <a:moveTo>
                    <a:pt x="0" y="15240"/>
                  </a:moveTo>
                  <a:lnTo>
                    <a:pt x="10486643" y="15240"/>
                  </a:lnTo>
                  <a:lnTo>
                    <a:pt x="1048664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5355" y="711707"/>
              <a:ext cx="10487025" cy="585470"/>
            </a:xfrm>
            <a:custGeom>
              <a:avLst/>
              <a:gdLst/>
              <a:ahLst/>
              <a:cxnLst/>
              <a:rect l="l" t="t" r="r" b="b"/>
              <a:pathLst>
                <a:path w="10487025" h="585469">
                  <a:moveTo>
                    <a:pt x="10486643" y="0"/>
                  </a:moveTo>
                  <a:lnTo>
                    <a:pt x="0" y="0"/>
                  </a:lnTo>
                  <a:lnTo>
                    <a:pt x="0" y="585215"/>
                  </a:lnTo>
                </a:path>
              </a:pathLst>
            </a:custGeom>
            <a:ln w="15240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2976" y="731647"/>
            <a:ext cx="104794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latin typeface="Times New Roman"/>
                <a:cs typeface="Times New Roman"/>
              </a:rPr>
              <a:t>Disabling</a:t>
            </a:r>
            <a:r>
              <a:rPr sz="3200" b="0" spc="-160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Triggers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6195" rIns="0" bIns="0" rtlCol="0">
            <a:spAutoFit/>
          </a:bodyPr>
          <a:lstStyle/>
          <a:p>
            <a:pPr marL="85090">
              <a:lnSpc>
                <a:spcPts val="1250"/>
              </a:lnSpc>
            </a:pPr>
            <a:r>
              <a:rPr sz="1050" dirty="0">
                <a:latin typeface="Times New Roman"/>
                <a:cs typeface="Times New Roman"/>
              </a:rPr>
              <a:t>JAIN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UNIVERSITY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BCA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492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What are Triggers in PL/SQL?</vt:lpstr>
      <vt:lpstr>Types of Triggers in Oracle</vt:lpstr>
      <vt:lpstr>How to Create Trigger</vt:lpstr>
      <vt:lpstr>PowerPoint Presentation</vt:lpstr>
      <vt:lpstr>Dictionary for triggers is user_triggers</vt:lpstr>
      <vt:lpstr>Disabling Triggers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BCA  DATA ANALYTICS</dc:title>
  <dc:creator>hp</dc:creator>
  <cp:lastModifiedBy>ASUS</cp:lastModifiedBy>
  <cp:revision>4</cp:revision>
  <dcterms:created xsi:type="dcterms:W3CDTF">2024-11-06T13:54:55Z</dcterms:created>
  <dcterms:modified xsi:type="dcterms:W3CDTF">2024-11-06T15:04:59Z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2024-11-06T00:00:00Z</vt:filetime>
  </property>
  <property fmtid="{D5CDD505-2E9C-101B-9397-08002B2CF9AE}" pid="5" name="Producer">
    <vt:lpwstr>3-Heights(TM) PDF Security Shell 4.8.25.2 (http://www.pdf-tools.com)</vt:lpwstr>
  </property>
</Properties>
</file>