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notesMasterIdLst>
    <p:notesMasterId r:id="rId9"/>
  </p:notesMasterIdLst>
  <p:sldIdLst>
    <p:sldId id="273" r:id="rId2"/>
    <p:sldId id="274" r:id="rId3"/>
    <p:sldId id="302" r:id="rId4"/>
    <p:sldId id="303" r:id="rId5"/>
    <p:sldId id="304" r:id="rId6"/>
    <p:sldId id="305" r:id="rId7"/>
    <p:sldId id="306" r:id="rId8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258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3726A-DBA0-4EFC-86D1-F2E48CA86563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DD8460-B35D-4016-B300-D11659C74A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103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DD8460-B35D-4016-B300-D11659C74A5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8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8/25/2024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3162" y="153162"/>
            <a:ext cx="8839200" cy="6553200"/>
          </a:xfrm>
          <a:custGeom>
            <a:avLst/>
            <a:gdLst/>
            <a:ahLst/>
            <a:cxnLst/>
            <a:rect l="l" t="t" r="r" b="b"/>
            <a:pathLst>
              <a:path w="8839200" h="6553200">
                <a:moveTo>
                  <a:pt x="0" y="6553200"/>
                </a:moveTo>
                <a:lnTo>
                  <a:pt x="8839200" y="6553200"/>
                </a:lnTo>
                <a:lnTo>
                  <a:pt x="8839200" y="0"/>
                </a:lnTo>
                <a:lnTo>
                  <a:pt x="0" y="0"/>
                </a:lnTo>
                <a:lnTo>
                  <a:pt x="0" y="6553200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31141" y="96723"/>
            <a:ext cx="8455660" cy="27949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2800" b="1" dirty="0" smtClean="0"/>
              <a:t>BCNF</a:t>
            </a:r>
            <a:endParaRPr lang="en-US" sz="1600" b="1" dirty="0" smtClean="0"/>
          </a:p>
          <a:p>
            <a:r>
              <a:rPr lang="en-US" sz="1600" dirty="0" smtClean="0"/>
              <a:t>BCNF </a:t>
            </a:r>
            <a:r>
              <a:rPr lang="en-US" sz="1600" dirty="0"/>
              <a:t>is the advance version of 3NF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 </a:t>
            </a:r>
            <a:r>
              <a:rPr lang="en-US" sz="1600" dirty="0"/>
              <a:t>It is stricter than 3NF.</a:t>
            </a:r>
          </a:p>
          <a:p>
            <a:r>
              <a:rPr lang="en-US" sz="1600" dirty="0"/>
              <a:t>A table is in BCNF if every functional dependency X → Y, X is the super key of the table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dirty="0"/>
              <a:t>For BCNF, the table should be in 3NF, and for every FD, LHS is super key</a:t>
            </a:r>
            <a:r>
              <a:rPr lang="en-US" sz="1600" dirty="0" smtClean="0"/>
              <a:t>.</a:t>
            </a:r>
          </a:p>
          <a:p>
            <a:endParaRPr lang="en-US" sz="1600" dirty="0"/>
          </a:p>
          <a:p>
            <a:r>
              <a:rPr lang="en-US" sz="1600" b="1" dirty="0"/>
              <a:t>Example:</a:t>
            </a:r>
            <a:r>
              <a:rPr lang="en-US" sz="1600" dirty="0"/>
              <a:t> Let's assume there is a company where employees work in more than one department.</a:t>
            </a:r>
          </a:p>
          <a:p>
            <a:pPr marL="354965" indent="-342265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</a:tabLst>
            </a:pPr>
            <a:endParaRPr lang="en-IN" sz="16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66" y="2691245"/>
            <a:ext cx="7833854" cy="2337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715" y="5127086"/>
            <a:ext cx="4543425" cy="119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33400" y="304800"/>
            <a:ext cx="838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table is not in BCNF because neither EMP_DEPT nor EMP_ID alone are keys.</a:t>
            </a:r>
          </a:p>
          <a:p>
            <a:r>
              <a:rPr lang="en-US" dirty="0"/>
              <a:t>To convert the given table into BCNF, we decompose it into three tables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b="1" dirty="0"/>
              <a:t>EMP_COUNTRY table</a:t>
            </a:r>
            <a:r>
              <a:rPr lang="en-US" b="1" dirty="0" smtClean="0"/>
              <a:t>: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502" y="1819218"/>
            <a:ext cx="6627903" cy="392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1260395"/>
            <a:ext cx="7315200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5840413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81400"/>
            <a:ext cx="417195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0442" y="4419600"/>
            <a:ext cx="6693865" cy="279307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Candidate keys: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For the first table: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EMP_ID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 the second table: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EMP_DEPT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For the third table: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{EMP_ID, EMP_DEPT}</a:t>
            </a: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Now, this is in BCNF because left side part of both the functional dependencies is a key.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0827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" y="76200"/>
            <a:ext cx="81534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sz="4000" b="1" dirty="0" smtClean="0"/>
              <a:t>Fourth normal form</a:t>
            </a:r>
            <a:endParaRPr lang="en-US" b="1" dirty="0" smtClean="0"/>
          </a:p>
          <a:p>
            <a:r>
              <a:rPr lang="en-US" dirty="0"/>
              <a:t>A relation will be in 4NF if it is in Boyce </a:t>
            </a:r>
            <a:r>
              <a:rPr lang="en-US" dirty="0" err="1"/>
              <a:t>Codd</a:t>
            </a:r>
            <a:r>
              <a:rPr lang="en-US" dirty="0"/>
              <a:t> normal form and has no multi-valued dependency.</a:t>
            </a:r>
          </a:p>
          <a:p>
            <a:r>
              <a:rPr lang="en-US" dirty="0"/>
              <a:t>For a dependency A → B, if for a single value of A, multiple values of B exists, then the relation will be a multi-valued dependency.</a:t>
            </a:r>
          </a:p>
          <a:p>
            <a:endParaRPr lang="en-US" dirty="0"/>
          </a:p>
          <a:p>
            <a:r>
              <a:rPr lang="en-US" b="1" dirty="0" smtClean="0"/>
              <a:t>Scenario:</a:t>
            </a:r>
          </a:p>
          <a:p>
            <a:r>
              <a:rPr lang="en-US" dirty="0" smtClean="0"/>
              <a:t>Consider a table that stores information about courses, instructors, and the textbooks they use. The table might look like this: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3" y="3371850"/>
            <a:ext cx="7392987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6801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0023" y="381000"/>
            <a:ext cx="8099577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Candidate Keys</a:t>
            </a:r>
            <a:r>
              <a:rPr lang="en-US" dirty="0" smtClean="0"/>
              <a:t>: (</a:t>
            </a:r>
            <a:r>
              <a:rPr lang="en-US" dirty="0" err="1" smtClean="0"/>
              <a:t>CourseID</a:t>
            </a:r>
            <a:r>
              <a:rPr lang="en-US" dirty="0" smtClean="0"/>
              <a:t>, Instructor) and (</a:t>
            </a:r>
            <a:r>
              <a:rPr lang="en-US" dirty="0" err="1" smtClean="0"/>
              <a:t>CourseID</a:t>
            </a:r>
            <a:r>
              <a:rPr lang="en-US" dirty="0" smtClean="0"/>
              <a:t>, Textbook).</a:t>
            </a:r>
          </a:p>
          <a:p>
            <a:r>
              <a:rPr lang="en-US" b="1" dirty="0" smtClean="0"/>
              <a:t>Multivalued Dependencies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CourseID</a:t>
            </a:r>
            <a:r>
              <a:rPr lang="en-US" dirty="0" smtClean="0"/>
              <a:t> →→ Instructor</a:t>
            </a:r>
          </a:p>
          <a:p>
            <a:pPr lvl="1"/>
            <a:r>
              <a:rPr lang="en-US" dirty="0" err="1" smtClean="0"/>
              <a:t>CourseID</a:t>
            </a:r>
            <a:r>
              <a:rPr lang="en-US" dirty="0" smtClean="0"/>
              <a:t> →→ Textbook</a:t>
            </a:r>
          </a:p>
          <a:p>
            <a:r>
              <a:rPr lang="en-US" dirty="0" smtClean="0"/>
              <a:t>In this table:</a:t>
            </a:r>
          </a:p>
          <a:p>
            <a:r>
              <a:rPr lang="en-US" dirty="0" smtClean="0"/>
              <a:t>Each course can have multiple instructors.</a:t>
            </a:r>
          </a:p>
          <a:p>
            <a:r>
              <a:rPr lang="en-US" dirty="0" smtClean="0"/>
              <a:t>Each course can use multiple textbooks.</a:t>
            </a:r>
          </a:p>
          <a:p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There is no direct relationship between instructors and textbooks.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smtClean="0"/>
              <a:t>The table has redundant data due to the fact that one course can have multiple instructors and multiple textbooks independently.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This violates the Fourth Normal Form (4NF), which states that a table should not have more than one multivalued dependency that is independent of a candidate key.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4862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96" y="1447355"/>
            <a:ext cx="6488113" cy="430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41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457200"/>
            <a:ext cx="800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Each table is in 4NF because there is only one multivalued dependency in each table, and no more redundancies exist.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7669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462</TotalTime>
  <Words>227</Words>
  <Application>Microsoft Office PowerPoint</Application>
  <PresentationFormat>On-screen Show (4:3)</PresentationFormat>
  <Paragraphs>37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Adjacency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</dc:title>
  <dc:creator>Lenovo</dc:creator>
  <cp:lastModifiedBy>ASUS</cp:lastModifiedBy>
  <cp:revision>27</cp:revision>
  <dcterms:created xsi:type="dcterms:W3CDTF">2024-07-22T16:10:12Z</dcterms:created>
  <dcterms:modified xsi:type="dcterms:W3CDTF">2024-08-25T17:10:01Z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2024-07-22T00:00:00Z</vt:filetime>
  </property>
  <property fmtid="{D5CDD505-2E9C-101B-9397-08002B2CF9AE}" pid="5" name="Producer">
    <vt:lpwstr>3-Heights(TM) PDF Security Shell 4.8.25.2 (http://www.pdf-tools.com)</vt:lpwstr>
  </property>
</Properties>
</file>