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299" r:id="rId4"/>
    <p:sldId id="314" r:id="rId5"/>
    <p:sldId id="287" r:id="rId6"/>
    <p:sldId id="329" r:id="rId7"/>
    <p:sldId id="323" r:id="rId8"/>
    <p:sldId id="322" r:id="rId9"/>
    <p:sldId id="325" r:id="rId10"/>
    <p:sldId id="326" r:id="rId11"/>
    <p:sldId id="328" r:id="rId12"/>
    <p:sldId id="288" r:id="rId13"/>
    <p:sldId id="316" r:id="rId14"/>
    <p:sldId id="317" r:id="rId15"/>
    <p:sldId id="320" r:id="rId16"/>
    <p:sldId id="321" r:id="rId17"/>
  </p:sldIdLst>
  <p:sldSz cx="14630400" cy="8229600"/>
  <p:notesSz cx="14630400" cy="8229600"/>
  <p:embeddedFontLst>
    <p:embeddedFont>
      <p:font typeface="Lexend Deca" pitchFamily="2" charset="77"/>
      <p:regular r:id="rId19"/>
      <p:bold r:id="rId20"/>
    </p:embeddedFont>
    <p:embeddedFont>
      <p:font typeface="Trebuchet MS" panose="020B070302020209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oWJ5MFL61dhJu/ZUgPoI2axeWp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Cortez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64" autoAdjust="0"/>
    <p:restoredTop sz="96327" autoAdjust="0"/>
  </p:normalViewPr>
  <p:slideViewPr>
    <p:cSldViewPr snapToGrid="0">
      <p:cViewPr>
        <p:scale>
          <a:sx n="90" d="100"/>
          <a:sy n="90" d="100"/>
        </p:scale>
        <p:origin x="968" y="1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0" Type="http://customschemas.google.com/relationships/presentationmetadata" Target="meta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63404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286750" y="0"/>
            <a:ext cx="63404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45050" y="1028700"/>
            <a:ext cx="4940300" cy="2778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816850"/>
            <a:ext cx="63404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0605dc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d60605dc1e_0_12:notes"/>
          <p:cNvSpPr txBox="1">
            <a:spLocks noGrp="1"/>
          </p:cNvSpPr>
          <p:nvPr>
            <p:ph type="body" idx="1"/>
          </p:nvPr>
        </p:nvSpPr>
        <p:spPr>
          <a:xfrm>
            <a:off x="1463675" y="3960813"/>
            <a:ext cx="11703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" name="Google Shape;76;gd60605dc1e_0_12:notes"/>
          <p:cNvSpPr txBox="1">
            <a:spLocks noGrp="1"/>
          </p:cNvSpPr>
          <p:nvPr>
            <p:ph type="sldNum" idx="12"/>
          </p:nvPr>
        </p:nvSpPr>
        <p:spPr>
          <a:xfrm>
            <a:off x="8286750" y="7816850"/>
            <a:ext cx="6340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59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3e6fbc9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63e6fbc9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3e6fbc9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63e6fbc9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8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3e6fbc9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63e6fbc9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1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5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3e6fbc9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63e6fbc9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2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0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3e6fbc9b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63e6fbc9b1_0_14:notes"/>
          <p:cNvSpPr txBox="1">
            <a:spLocks noGrp="1"/>
          </p:cNvSpPr>
          <p:nvPr>
            <p:ph type="body" idx="1"/>
          </p:nvPr>
        </p:nvSpPr>
        <p:spPr>
          <a:xfrm>
            <a:off x="1463675" y="3960813"/>
            <a:ext cx="11703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63e6fbc9b1_0_14:notes"/>
          <p:cNvSpPr txBox="1">
            <a:spLocks noGrp="1"/>
          </p:cNvSpPr>
          <p:nvPr>
            <p:ph type="sldNum" idx="12"/>
          </p:nvPr>
        </p:nvSpPr>
        <p:spPr>
          <a:xfrm>
            <a:off x="8286750" y="7816850"/>
            <a:ext cx="63405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99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6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05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9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2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740a45b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8740a45b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28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1097280" y="3186920"/>
            <a:ext cx="7262400" cy="18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>
            <a:spLocks noGrp="1"/>
          </p:cNvSpPr>
          <p:nvPr>
            <p:ph type="title"/>
          </p:nvPr>
        </p:nvSpPr>
        <p:spPr>
          <a:xfrm>
            <a:off x="928880" y="329560"/>
            <a:ext cx="962304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15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1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2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928880" y="329560"/>
            <a:ext cx="962304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body" idx="1"/>
          </p:nvPr>
        </p:nvSpPr>
        <p:spPr>
          <a:xfrm>
            <a:off x="928880" y="2164080"/>
            <a:ext cx="9623040" cy="505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45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928880" y="329560"/>
            <a:ext cx="962304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body" idx="1"/>
          </p:nvPr>
        </p:nvSpPr>
        <p:spPr>
          <a:xfrm>
            <a:off x="928880" y="2164080"/>
            <a:ext cx="4545600" cy="504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000"/>
              <a:buChar char="⬡"/>
              <a:defRPr sz="3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32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32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46"/>
          <p:cNvSpPr txBox="1">
            <a:spLocks noGrp="1"/>
          </p:cNvSpPr>
          <p:nvPr>
            <p:ph type="body" idx="2"/>
          </p:nvPr>
        </p:nvSpPr>
        <p:spPr>
          <a:xfrm>
            <a:off x="6006309" y="2164080"/>
            <a:ext cx="4545600" cy="504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000"/>
              <a:buChar char="⬡"/>
              <a:defRPr sz="32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32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32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title"/>
          </p:nvPr>
        </p:nvSpPr>
        <p:spPr>
          <a:xfrm>
            <a:off x="928880" y="329560"/>
            <a:ext cx="1024896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body" idx="1"/>
          </p:nvPr>
        </p:nvSpPr>
        <p:spPr>
          <a:xfrm>
            <a:off x="928880" y="2164080"/>
            <a:ext cx="3209280" cy="51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600"/>
              <a:buChar char="⬡"/>
              <a:defRPr sz="256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56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56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56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56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56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56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56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47"/>
          <p:cNvSpPr txBox="1">
            <a:spLocks noGrp="1"/>
          </p:cNvSpPr>
          <p:nvPr>
            <p:ph type="body" idx="2"/>
          </p:nvPr>
        </p:nvSpPr>
        <p:spPr>
          <a:xfrm>
            <a:off x="4448715" y="2164080"/>
            <a:ext cx="3209280" cy="51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600"/>
              <a:buChar char="⬡"/>
              <a:defRPr sz="256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56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56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56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56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56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56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56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47"/>
          <p:cNvSpPr txBox="1">
            <a:spLocks noGrp="1"/>
          </p:cNvSpPr>
          <p:nvPr>
            <p:ph type="body" idx="3"/>
          </p:nvPr>
        </p:nvSpPr>
        <p:spPr>
          <a:xfrm>
            <a:off x="7968550" y="2164080"/>
            <a:ext cx="3209280" cy="51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600"/>
              <a:buChar char="⬡"/>
              <a:defRPr sz="256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56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56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56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56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56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56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56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47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>
            <a:spLocks noGrp="1"/>
          </p:cNvSpPr>
          <p:nvPr>
            <p:ph type="title"/>
          </p:nvPr>
        </p:nvSpPr>
        <p:spPr>
          <a:xfrm>
            <a:off x="928880" y="329560"/>
            <a:ext cx="962304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ctrTitle"/>
          </p:nvPr>
        </p:nvSpPr>
        <p:spPr>
          <a:xfrm>
            <a:off x="947826" y="2170683"/>
            <a:ext cx="12734746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 b="0" i="0">
                <a:solidFill>
                  <a:srgbClr val="F0F0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subTitle" idx="1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9C"/>
              </a:buClr>
              <a:buSzPts val="2000"/>
              <a:buFont typeface="Lexend Deca"/>
              <a:buNone/>
              <a:defRPr sz="2080" b="0" i="0" u="none" strike="noStrike" cap="none">
                <a:solidFill>
                  <a:srgbClr val="88889C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1453-5B3F-5E0B-0BE2-6F363661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7B056-A9C8-616B-5473-C110EFC447C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281BB-E409-732E-7F35-58AC2DB40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203" y="4739737"/>
            <a:ext cx="3070133" cy="1772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5D16F5-D287-05A2-46C1-EFEDC70C24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203" y="3788703"/>
            <a:ext cx="3070133" cy="1772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33B13-C4AF-8087-AA22-C39AD42BDD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31" y="2817291"/>
            <a:ext cx="3112614" cy="17925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8CF51-9499-B1BD-C32C-CDD1330BF86E}"/>
              </a:ext>
            </a:extLst>
          </p:cNvPr>
          <p:cNvCxnSpPr>
            <a:cxnSpLocks/>
          </p:cNvCxnSpPr>
          <p:nvPr userDrawn="1"/>
        </p:nvCxnSpPr>
        <p:spPr>
          <a:xfrm>
            <a:off x="2850093" y="3428399"/>
            <a:ext cx="6534912" cy="0"/>
          </a:xfrm>
          <a:prstGeom prst="line">
            <a:avLst/>
          </a:prstGeom>
          <a:ln w="38100" cap="rnd">
            <a:gradFill flip="none" rotWithShape="1">
              <a:gsLst>
                <a:gs pos="25000">
                  <a:schemeClr val="accent3">
                    <a:lumMod val="60000"/>
                    <a:lumOff val="40000"/>
                  </a:schemeClr>
                </a:gs>
                <a:gs pos="46000">
                  <a:schemeClr val="accent5"/>
                </a:gs>
                <a:gs pos="1000">
                  <a:schemeClr val="tx1">
                    <a:alpha val="0"/>
                  </a:schemeClr>
                </a:gs>
                <a:gs pos="7000">
                  <a:schemeClr val="tx2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787D86-B946-1613-F43D-ED60B1419A34}"/>
              </a:ext>
            </a:extLst>
          </p:cNvPr>
          <p:cNvCxnSpPr>
            <a:cxnSpLocks/>
          </p:cNvCxnSpPr>
          <p:nvPr userDrawn="1"/>
        </p:nvCxnSpPr>
        <p:spPr>
          <a:xfrm>
            <a:off x="2850093" y="5535288"/>
            <a:ext cx="6534912" cy="0"/>
          </a:xfrm>
          <a:prstGeom prst="line">
            <a:avLst/>
          </a:prstGeom>
          <a:ln w="38100" cap="rnd">
            <a:gradFill flip="none" rotWithShape="1">
              <a:gsLst>
                <a:gs pos="25000">
                  <a:schemeClr val="accent3">
                    <a:lumMod val="60000"/>
                    <a:lumOff val="40000"/>
                  </a:schemeClr>
                </a:gs>
                <a:gs pos="46000">
                  <a:schemeClr val="accent5"/>
                </a:gs>
                <a:gs pos="1000">
                  <a:schemeClr val="tx1">
                    <a:alpha val="0"/>
                  </a:schemeClr>
                </a:gs>
                <a:gs pos="7000">
                  <a:schemeClr val="tx2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91CEC9-0AC6-B538-1F5B-E335453452C6}"/>
              </a:ext>
            </a:extLst>
          </p:cNvPr>
          <p:cNvCxnSpPr>
            <a:cxnSpLocks/>
          </p:cNvCxnSpPr>
          <p:nvPr userDrawn="1"/>
        </p:nvCxnSpPr>
        <p:spPr>
          <a:xfrm>
            <a:off x="2850093" y="4427657"/>
            <a:ext cx="6534912" cy="0"/>
          </a:xfrm>
          <a:prstGeom prst="line">
            <a:avLst/>
          </a:prstGeom>
          <a:ln w="38100" cap="rnd">
            <a:gradFill flip="none" rotWithShape="1">
              <a:gsLst>
                <a:gs pos="25000">
                  <a:schemeClr val="accent3">
                    <a:lumMod val="60000"/>
                    <a:lumOff val="40000"/>
                  </a:schemeClr>
                </a:gs>
                <a:gs pos="46000">
                  <a:schemeClr val="accent5"/>
                </a:gs>
                <a:gs pos="1000">
                  <a:schemeClr val="tx1">
                    <a:alpha val="0"/>
                  </a:schemeClr>
                </a:gs>
                <a:gs pos="7000">
                  <a:schemeClr val="tx2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092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F9D-69E3-8584-7184-9E008B31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17071F-6F66-F400-A908-B305C4E8B0F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868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5E20-0B6C-4CA8-D4C0-500DFF7E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97DDC-14EF-D565-FB91-0A0CFC0A05D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96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8900-A8D7-9CF6-2773-E15BB8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1AF6F-411C-A544-C439-0C1A38B3D3A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6411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928880" y="7050080"/>
            <a:ext cx="9817440" cy="8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576"/>
              </a:spcBef>
              <a:spcAft>
                <a:spcPts val="0"/>
              </a:spcAft>
              <a:buSzPts val="1400"/>
              <a:buNone/>
              <a:defRPr sz="224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ctrTitle"/>
          </p:nvPr>
        </p:nvSpPr>
        <p:spPr>
          <a:xfrm>
            <a:off x="1097280" y="2655280"/>
            <a:ext cx="6822240" cy="18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6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ubTitle" idx="1"/>
          </p:nvPr>
        </p:nvSpPr>
        <p:spPr>
          <a:xfrm>
            <a:off x="1097280" y="4666006"/>
            <a:ext cx="6822240" cy="12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88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928880" y="329560"/>
            <a:ext cx="962304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928880" y="2164080"/>
            <a:ext cx="9623040" cy="505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1356893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Deca"/>
              <a:buNone/>
              <a:defRPr sz="208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2192602" y="1195248"/>
            <a:ext cx="9623040" cy="13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TITULO</a:t>
            </a:r>
            <a:endParaRPr dirty="0"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192602" y="2831046"/>
            <a:ext cx="9623040" cy="505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NOMBRE Y PRESENTACION</a:t>
            </a:r>
            <a:endParaRPr dirty="0"/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32FB2AE-B455-00B5-0C9E-219B463F5F7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259526" y="0"/>
            <a:ext cx="3187328" cy="2390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56811-0BAF-C397-1A0E-75898F66471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280760" y="232449"/>
            <a:ext cx="2564170" cy="698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4F02A8-66B4-63B6-5ED7-F027A83B3890}"/>
              </a:ext>
            </a:extLst>
          </p:cNvPr>
          <p:cNvSpPr/>
          <p:nvPr userDrawn="1"/>
        </p:nvSpPr>
        <p:spPr>
          <a:xfrm>
            <a:off x="183546" y="824436"/>
            <a:ext cx="2832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1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Perú</a:t>
            </a:r>
            <a:r>
              <a:rPr lang="en-US" sz="900" dirty="0">
                <a:solidFill>
                  <a:srgbClr val="A1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93291C5-5466-10B6-CA4D-B05D40FDEA4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3507460" y="6934545"/>
            <a:ext cx="1122940" cy="129505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66" r:id="rId4"/>
    <p:sldLayoutId id="2147483664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0605dc1e_0_12"/>
          <p:cNvSpPr txBox="1">
            <a:spLocks noGrp="1"/>
          </p:cNvSpPr>
          <p:nvPr>
            <p:ph type="ctrTitle"/>
          </p:nvPr>
        </p:nvSpPr>
        <p:spPr>
          <a:xfrm>
            <a:off x="772511" y="930166"/>
            <a:ext cx="8287762" cy="165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7200" dirty="0"/>
              <a:t>AWS UG PERÚ.</a:t>
            </a:r>
            <a:endParaRPr sz="7200" dirty="0"/>
          </a:p>
        </p:txBody>
      </p:sp>
      <p:sp>
        <p:nvSpPr>
          <p:cNvPr id="6" name="Google Shape;88;g163e6fbc9b1_0_14">
            <a:extLst>
              <a:ext uri="{FF2B5EF4-FFF2-40B4-BE49-F238E27FC236}">
                <a16:creationId xmlns:a16="http://schemas.microsoft.com/office/drawing/2014/main" id="{B634D9B7-9277-DCC2-ECF4-B814A6994E4A}"/>
              </a:ext>
            </a:extLst>
          </p:cNvPr>
          <p:cNvSpPr txBox="1">
            <a:spLocks/>
          </p:cNvSpPr>
          <p:nvPr/>
        </p:nvSpPr>
        <p:spPr>
          <a:xfrm>
            <a:off x="772511" y="2421206"/>
            <a:ext cx="8049152" cy="153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SzPts val="1800"/>
            </a:pPr>
            <a:r>
              <a:rPr lang="es-ES" sz="4380" dirty="0">
                <a:solidFill>
                  <a:schemeClr val="bg1"/>
                </a:solidFill>
              </a:rPr>
              <a:t>MEETUP #1</a:t>
            </a:r>
          </a:p>
          <a:p>
            <a:pPr algn="ctr">
              <a:buSzPts val="1800"/>
            </a:pPr>
            <a:r>
              <a:rPr lang="es-ES" dirty="0">
                <a:solidFill>
                  <a:schemeClr val="bg1"/>
                </a:solidFill>
              </a:rPr>
              <a:t>Ven. Conecta. Aprende.</a:t>
            </a:r>
            <a:endParaRPr lang="es-ES" sz="438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E1D2B-958A-7B72-D046-5258E5BB11BE}"/>
              </a:ext>
            </a:extLst>
          </p:cNvPr>
          <p:cNvSpPr txBox="1">
            <a:spLocks/>
          </p:cNvSpPr>
          <p:nvPr/>
        </p:nvSpPr>
        <p:spPr>
          <a:xfrm>
            <a:off x="1374906" y="4114800"/>
            <a:ext cx="11880587" cy="11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4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8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6000" dirty="0">
                <a:latin typeface="Helvetica Neue" panose="02000503000000020004" pitchFamily="2" charset="0"/>
              </a:rPr>
              <a:t>"</a:t>
            </a:r>
            <a:r>
              <a:rPr lang="en-US" sz="6000" dirty="0" err="1">
                <a:latin typeface="Helvetica Neue" panose="02000503000000020004" pitchFamily="2" charset="0"/>
              </a:rPr>
              <a:t>Potenciando</a:t>
            </a:r>
            <a:r>
              <a:rPr lang="en-US" sz="6000" dirty="0">
                <a:latin typeface="Helvetica Neue" panose="02000503000000020004" pitchFamily="2" charset="0"/>
              </a:rPr>
              <a:t> DevOps con </a:t>
            </a:r>
            <a:r>
              <a:rPr lang="en-US" sz="6000" i="1" dirty="0">
                <a:latin typeface="Helvetica Neue" panose="02000503000000020004" pitchFamily="2" charset="0"/>
              </a:rPr>
              <a:t>Amazon Q </a:t>
            </a:r>
            <a:r>
              <a:rPr lang="en-US" sz="6000" dirty="0">
                <a:latin typeface="Helvetica Neue" panose="02000503000000020004" pitchFamily="2" charset="0"/>
              </a:rPr>
              <a:t>y </a:t>
            </a:r>
            <a:r>
              <a:rPr lang="en-US" sz="6000" i="1" dirty="0" err="1">
                <a:latin typeface="Helvetica Neue" panose="02000503000000020004" pitchFamily="2" charset="0"/>
              </a:rPr>
              <a:t>CodeCatalyst</a:t>
            </a:r>
            <a:r>
              <a:rPr lang="en-US" sz="6000" dirty="0">
                <a:latin typeface="Helvetica Neue" panose="02000503000000020004" pitchFamily="2" charset="0"/>
              </a:rPr>
              <a:t>"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763024" y="1300163"/>
            <a:ext cx="115569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342900" y="3226239"/>
            <a:ext cx="7731948" cy="358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  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tiene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entornos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desarrollo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que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están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alojados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nube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Los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entornos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desarrollo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definen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mediante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el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estándar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devfile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, lo que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garantiza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todos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trabajan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proyecto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obtengan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experiencia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coherente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repetible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4575" y="-913939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Menú Crear entorno de desarrollo con AWS Cloud9 seleccionado">
            <a:extLst>
              <a:ext uri="{FF2B5EF4-FFF2-40B4-BE49-F238E27FC236}">
                <a16:creationId xmlns:a16="http://schemas.microsoft.com/office/drawing/2014/main" id="{3D1C3BB7-E141-2D95-6104-9DB45D92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23" y="2418996"/>
            <a:ext cx="4930292" cy="51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7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763024" y="1300163"/>
            <a:ext cx="115569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202692" y="2646024"/>
            <a:ext cx="6269546" cy="409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  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Puede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crear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un nuevo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proyecto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partir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un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repositorio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GitHub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existente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Además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entornos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desarrollo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ahora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admiten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repositorios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GitHub, lo que le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permite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trabajar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almacenado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GitHub.</a:t>
            </a:r>
          </a:p>
          <a:p>
            <a:endParaRPr lang="en-US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3024" y="6929437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Traiga su propia pantalla de código que muestre la pantalla del repositorio de GitHub del enlace">
            <a:extLst>
              <a:ext uri="{FF2B5EF4-FFF2-40B4-BE49-F238E27FC236}">
                <a16:creationId xmlns:a16="http://schemas.microsoft.com/office/drawing/2014/main" id="{BCB3FFFF-5C53-9923-E484-9DDD5991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2" y="2529520"/>
            <a:ext cx="6503689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0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e6fbc9b1_0_34"/>
          <p:cNvSpPr txBox="1">
            <a:spLocks noGrp="1"/>
          </p:cNvSpPr>
          <p:nvPr>
            <p:ph type="subTitle" idx="1"/>
          </p:nvPr>
        </p:nvSpPr>
        <p:spPr>
          <a:xfrm>
            <a:off x="1097280" y="4572006"/>
            <a:ext cx="68223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14" name="Google Shape;314;g163e6fbc9b1_0_3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9778" y="1384844"/>
            <a:ext cx="4380625" cy="2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E368D1-1D80-264D-4E85-9F72276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160"/>
            <a:ext cx="6822240" cy="1255800"/>
          </a:xfrm>
        </p:spPr>
        <p:txBody>
          <a:bodyPr/>
          <a:lstStyle/>
          <a:p>
            <a:r>
              <a:rPr lang="en-US" dirty="0"/>
              <a:t>Demo 1</a:t>
            </a:r>
          </a:p>
        </p:txBody>
      </p:sp>
      <p:pic>
        <p:nvPicPr>
          <p:cNvPr id="5126" name="Picture 6" descr="Amazon Q Developer, now generally available, includes previews of new  capabilities to reimagine developer experience | AWS News Blog">
            <a:extLst>
              <a:ext uri="{FF2B5EF4-FFF2-40B4-BE49-F238E27FC236}">
                <a16:creationId xmlns:a16="http://schemas.microsoft.com/office/drawing/2014/main" id="{4D7ECE6E-1503-1846-A63D-2B000FC5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15" y="4072297"/>
            <a:ext cx="5365750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3e6fbc9b1_0_3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199" y="1724485"/>
            <a:ext cx="4380625" cy="2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E368D1-1D80-264D-4E85-9F72276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160"/>
            <a:ext cx="6822240" cy="1255800"/>
          </a:xfrm>
        </p:spPr>
        <p:txBody>
          <a:bodyPr/>
          <a:lstStyle/>
          <a:p>
            <a:r>
              <a:rPr lang="en-US" dirty="0"/>
              <a:t>Demo 2</a:t>
            </a:r>
          </a:p>
        </p:txBody>
      </p:sp>
      <p:pic>
        <p:nvPicPr>
          <p:cNvPr id="6146" name="Picture 2" descr="Introducing CodeCatalyst enterprise tier at #awsreinvent2023 | Kyle Seaman  posted on the topic | LinkedIn">
            <a:extLst>
              <a:ext uri="{FF2B5EF4-FFF2-40B4-BE49-F238E27FC236}">
                <a16:creationId xmlns:a16="http://schemas.microsoft.com/office/drawing/2014/main" id="{4CD8EC33-409B-36E7-34B7-586CC376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4334447"/>
            <a:ext cx="4380625" cy="21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6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e6fbc9b1_0_34"/>
          <p:cNvSpPr txBox="1">
            <a:spLocks noGrp="1"/>
          </p:cNvSpPr>
          <p:nvPr>
            <p:ph type="subTitle" idx="1"/>
          </p:nvPr>
        </p:nvSpPr>
        <p:spPr>
          <a:xfrm>
            <a:off x="1097280" y="4572006"/>
            <a:ext cx="68223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14" name="Google Shape;314;g163e6fbc9b1_0_3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6775" y="2894900"/>
            <a:ext cx="4380625" cy="2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E368D1-1D80-264D-4E85-9F72276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11726"/>
            <a:ext cx="6822240" cy="1924922"/>
          </a:xfrm>
        </p:spPr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7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76101" y="7150312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c 6">
            <a:extLst>
              <a:ext uri="{FF2B5EF4-FFF2-40B4-BE49-F238E27FC236}">
                <a16:creationId xmlns:a16="http://schemas.microsoft.com/office/drawing/2014/main" id="{D6996264-B2DB-B099-53FF-4FFED1D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475524" y="30580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5">
            <a:extLst>
              <a:ext uri="{FF2B5EF4-FFF2-40B4-BE49-F238E27FC236}">
                <a16:creationId xmlns:a16="http://schemas.microsoft.com/office/drawing/2014/main" id="{470D0F63-72BA-042E-B942-2D0F39B5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024" y="3820027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CodeCatalyst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8F4B632-4F17-BEE2-DD32-CE04CEB7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rot="21232082">
            <a:off x="10672522" y="60810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52478C5-A396-D065-1D5B-FBF99587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rot="21232082">
            <a:off x="7883078" y="5978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7">
            <a:extLst>
              <a:ext uri="{FF2B5EF4-FFF2-40B4-BE49-F238E27FC236}">
                <a16:creationId xmlns:a16="http://schemas.microsoft.com/office/drawing/2014/main" id="{26CD3294-B37A-D415-EBD7-99A8CCB7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rot="21232082">
            <a:off x="5150255" y="5978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37EA9EE4-2406-1B55-CB93-B28092F98B7F}"/>
              </a:ext>
            </a:extLst>
          </p:cNvPr>
          <p:cNvSpPr txBox="1">
            <a:spLocks noChangeArrowheads="1"/>
          </p:cNvSpPr>
          <p:nvPr/>
        </p:nvSpPr>
        <p:spPr bwMode="auto">
          <a:xfrm rot="21232082">
            <a:off x="4687499" y="6330505"/>
            <a:ext cx="1382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PRD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AA062E24-4A75-8C02-024C-D552BBF718D0}"/>
              </a:ext>
            </a:extLst>
          </p:cNvPr>
          <p:cNvSpPr txBox="1">
            <a:spLocks noChangeArrowheads="1"/>
          </p:cNvSpPr>
          <p:nvPr/>
        </p:nvSpPr>
        <p:spPr bwMode="auto">
          <a:xfrm rot="21232082">
            <a:off x="7346038" y="6422952"/>
            <a:ext cx="1382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QAS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FC7F2131-D1AA-6AA0-67BC-F9BBD9144A16}"/>
              </a:ext>
            </a:extLst>
          </p:cNvPr>
          <p:cNvSpPr txBox="1">
            <a:spLocks noChangeArrowheads="1"/>
          </p:cNvSpPr>
          <p:nvPr/>
        </p:nvSpPr>
        <p:spPr bwMode="auto">
          <a:xfrm rot="21232082">
            <a:off x="10267036" y="6422952"/>
            <a:ext cx="1382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</a:t>
            </a:r>
          </a:p>
        </p:txBody>
      </p:sp>
      <p:pic>
        <p:nvPicPr>
          <p:cNvPr id="7170" name="Picture 2" descr="GitHub Logos and Usage · GitHub">
            <a:extLst>
              <a:ext uri="{FF2B5EF4-FFF2-40B4-BE49-F238E27FC236}">
                <a16:creationId xmlns:a16="http://schemas.microsoft.com/office/drawing/2014/main" id="{1E86526F-28AD-523D-6FAE-FE08A23F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4" y="484934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3D2527A7-0A94-850E-D7D1-01B495A0A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75" y="5700004"/>
            <a:ext cx="1239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Repositorio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Jira logo - Iconos Social Media y Logos">
            <a:extLst>
              <a:ext uri="{FF2B5EF4-FFF2-40B4-BE49-F238E27FC236}">
                <a16:creationId xmlns:a16="http://schemas.microsoft.com/office/drawing/2014/main" id="{2122A899-F106-4732-6BBD-D1E9F3AC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4" y="297075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0BC88E8C-B8F7-20CC-A98F-2B518B3B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" y="3803197"/>
            <a:ext cx="1086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6B7B3-B04A-5E3C-AED1-959C63F43335}"/>
              </a:ext>
            </a:extLst>
          </p:cNvPr>
          <p:cNvSpPr/>
          <p:nvPr/>
        </p:nvSpPr>
        <p:spPr>
          <a:xfrm>
            <a:off x="4490713" y="1586739"/>
            <a:ext cx="7320898" cy="3042411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CI/CD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30AC-6063-595B-0EAA-66EA2386510A}"/>
              </a:ext>
            </a:extLst>
          </p:cNvPr>
          <p:cNvSpPr/>
          <p:nvPr/>
        </p:nvSpPr>
        <p:spPr>
          <a:xfrm>
            <a:off x="4133525" y="5230341"/>
            <a:ext cx="2377423" cy="2158575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010845B-AFE8-0069-8193-FDC0E9D93C91}"/>
              </a:ext>
            </a:extLst>
          </p:cNvPr>
          <p:cNvCxnSpPr>
            <a:cxnSpLocks/>
            <a:stCxn id="7174" idx="0"/>
            <a:endCxn id="2" idx="0"/>
          </p:cNvCxnSpPr>
          <p:nvPr/>
        </p:nvCxnSpPr>
        <p:spPr>
          <a:xfrm rot="16200000" flipH="1">
            <a:off x="2022621" y="2224124"/>
            <a:ext cx="87276" cy="1580530"/>
          </a:xfrm>
          <a:prstGeom prst="curvedConnector3">
            <a:avLst>
              <a:gd name="adj1" fmla="val -2619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D2C72F-6AF7-BA3C-6D6C-FC6745EEEED4}"/>
              </a:ext>
            </a:extLst>
          </p:cNvPr>
          <p:cNvCxnSpPr>
            <a:cxnSpLocks/>
            <a:stCxn id="7170" idx="3"/>
            <a:endCxn id="2" idx="1"/>
          </p:cNvCxnSpPr>
          <p:nvPr/>
        </p:nvCxnSpPr>
        <p:spPr>
          <a:xfrm flipV="1">
            <a:off x="1656994" y="3439027"/>
            <a:ext cx="818530" cy="1791314"/>
          </a:xfrm>
          <a:prstGeom prst="curvedConnector3">
            <a:avLst>
              <a:gd name="adj1" fmla="val 2905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9E2C266D-B366-EFAF-3D2E-0CC6E54A58A3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 flipV="1">
            <a:off x="3237524" y="1586739"/>
            <a:ext cx="4913638" cy="1852288"/>
          </a:xfrm>
          <a:prstGeom prst="curvedConnector4">
            <a:avLst>
              <a:gd name="adj1" fmla="val 12752"/>
              <a:gd name="adj2" fmla="val 13085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182031-1F1A-8BF1-44A7-28AED0E9B53A}"/>
              </a:ext>
            </a:extLst>
          </p:cNvPr>
          <p:cNvSpPr txBox="1"/>
          <p:nvPr/>
        </p:nvSpPr>
        <p:spPr>
          <a:xfrm>
            <a:off x="1958789" y="4452639"/>
            <a:ext cx="6110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EC82BF-D5FC-D9D5-102E-ED04F85376D6}"/>
              </a:ext>
            </a:extLst>
          </p:cNvPr>
          <p:cNvSpPr txBox="1"/>
          <p:nvPr/>
        </p:nvSpPr>
        <p:spPr>
          <a:xfrm>
            <a:off x="1656994" y="2347198"/>
            <a:ext cx="64633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E067E-62FB-3F6F-9FA6-A8B699072BCC}"/>
              </a:ext>
            </a:extLst>
          </p:cNvPr>
          <p:cNvSpPr txBox="1"/>
          <p:nvPr/>
        </p:nvSpPr>
        <p:spPr>
          <a:xfrm>
            <a:off x="3039728" y="1586739"/>
            <a:ext cx="88678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TRIGGER</a:t>
            </a:r>
            <a:endParaRPr lang="en-PE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CBF10D-42F3-0736-E2A3-356DAE5A6D94}"/>
              </a:ext>
            </a:extLst>
          </p:cNvPr>
          <p:cNvSpPr/>
          <p:nvPr/>
        </p:nvSpPr>
        <p:spPr>
          <a:xfrm>
            <a:off x="6922968" y="5230340"/>
            <a:ext cx="2377423" cy="2158575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8A4B6B-9576-0CCA-6574-1919A1BE96EF}"/>
              </a:ext>
            </a:extLst>
          </p:cNvPr>
          <p:cNvSpPr/>
          <p:nvPr/>
        </p:nvSpPr>
        <p:spPr>
          <a:xfrm>
            <a:off x="9712411" y="5194381"/>
            <a:ext cx="2377423" cy="2158575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BC4445-A8AB-581B-0B8D-C11B89A3B1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0831" y="2705898"/>
            <a:ext cx="762000" cy="76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46A75EF-9877-4F4C-A68D-A7217B5451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2495" y="2162423"/>
            <a:ext cx="762000" cy="762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FE088EB-40B1-3A18-425B-E9F1480184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7449" y="3416955"/>
            <a:ext cx="762000" cy="76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63C8618-68E2-5102-A717-93EC972DA4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0994" y="2748337"/>
            <a:ext cx="762000" cy="762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29B5A8C-6DFA-3B5D-E0D6-C1CE13AF39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9493" y="2726945"/>
            <a:ext cx="762000" cy="762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919946E-16D1-7DA1-994E-5DCF2C298467}"/>
              </a:ext>
            </a:extLst>
          </p:cNvPr>
          <p:cNvSpPr txBox="1"/>
          <p:nvPr/>
        </p:nvSpPr>
        <p:spPr>
          <a:xfrm>
            <a:off x="5546643" y="346789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258DD029-0FD0-B6E7-CFE5-BB2893935698}"/>
              </a:ext>
            </a:extLst>
          </p:cNvPr>
          <p:cNvSpPr txBox="1"/>
          <p:nvPr/>
        </p:nvSpPr>
        <p:spPr>
          <a:xfrm>
            <a:off x="7025426" y="293003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782BDA7C-A080-F50E-BE29-35B047FFDB8C}"/>
              </a:ext>
            </a:extLst>
          </p:cNvPr>
          <p:cNvSpPr txBox="1"/>
          <p:nvPr/>
        </p:nvSpPr>
        <p:spPr>
          <a:xfrm>
            <a:off x="7063084" y="41657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0ECB0662-5044-C02A-F372-F2C577E76381}"/>
              </a:ext>
            </a:extLst>
          </p:cNvPr>
          <p:cNvSpPr txBox="1"/>
          <p:nvPr/>
        </p:nvSpPr>
        <p:spPr>
          <a:xfrm>
            <a:off x="10104993" y="242889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7175" name="Curved Connector 7174">
            <a:extLst>
              <a:ext uri="{FF2B5EF4-FFF2-40B4-BE49-F238E27FC236}">
                <a16:creationId xmlns:a16="http://schemas.microsoft.com/office/drawing/2014/main" id="{1E9E187D-D944-2B9F-7B74-002D3F770C35}"/>
              </a:ext>
            </a:extLst>
          </p:cNvPr>
          <p:cNvCxnSpPr>
            <a:cxnSpLocks/>
            <a:stCxn id="62" idx="2"/>
            <a:endCxn id="20" idx="0"/>
          </p:cNvCxnSpPr>
          <p:nvPr/>
        </p:nvCxnSpPr>
        <p:spPr>
          <a:xfrm rot="5400000">
            <a:off x="7000667" y="1810515"/>
            <a:ext cx="1741396" cy="5098256"/>
          </a:xfrm>
          <a:prstGeom prst="curvedConnector3">
            <a:avLst>
              <a:gd name="adj1" fmla="val 7461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Curved Connector 7179">
            <a:extLst>
              <a:ext uri="{FF2B5EF4-FFF2-40B4-BE49-F238E27FC236}">
                <a16:creationId xmlns:a16="http://schemas.microsoft.com/office/drawing/2014/main" id="{B85EB2F9-9FD7-F5F1-2230-6ED95A5BA127}"/>
              </a:ext>
            </a:extLst>
          </p:cNvPr>
          <p:cNvCxnSpPr>
            <a:cxnSpLocks/>
            <a:stCxn id="62" idx="2"/>
            <a:endCxn id="52" idx="0"/>
          </p:cNvCxnSpPr>
          <p:nvPr/>
        </p:nvCxnSpPr>
        <p:spPr>
          <a:xfrm rot="5400000">
            <a:off x="8395390" y="3205236"/>
            <a:ext cx="1741395" cy="2308813"/>
          </a:xfrm>
          <a:prstGeom prst="curvedConnector3">
            <a:avLst>
              <a:gd name="adj1" fmla="val 7461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Curved Connector 7183">
            <a:extLst>
              <a:ext uri="{FF2B5EF4-FFF2-40B4-BE49-F238E27FC236}">
                <a16:creationId xmlns:a16="http://schemas.microsoft.com/office/drawing/2014/main" id="{E7DFBC45-2EDE-D17E-EA8E-799862BE14D2}"/>
              </a:ext>
            </a:extLst>
          </p:cNvPr>
          <p:cNvCxnSpPr>
            <a:cxnSpLocks/>
            <a:stCxn id="62" idx="2"/>
            <a:endCxn id="53" idx="0"/>
          </p:cNvCxnSpPr>
          <p:nvPr/>
        </p:nvCxnSpPr>
        <p:spPr>
          <a:xfrm rot="16200000" flipH="1">
            <a:off x="9808090" y="4101348"/>
            <a:ext cx="1705436" cy="48063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Curved Connector 7187">
            <a:extLst>
              <a:ext uri="{FF2B5EF4-FFF2-40B4-BE49-F238E27FC236}">
                <a16:creationId xmlns:a16="http://schemas.microsoft.com/office/drawing/2014/main" id="{4E382872-8A7B-10F0-6C35-FAC36AAFEBD8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6262831" y="2543423"/>
            <a:ext cx="719664" cy="543475"/>
          </a:xfrm>
          <a:prstGeom prst="curved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Curved Connector 7189">
            <a:extLst>
              <a:ext uri="{FF2B5EF4-FFF2-40B4-BE49-F238E27FC236}">
                <a16:creationId xmlns:a16="http://schemas.microsoft.com/office/drawing/2014/main" id="{745C4793-1DAD-BACA-892C-5CC25C2A4527}"/>
              </a:ext>
            </a:extLst>
          </p:cNvPr>
          <p:cNvCxnSpPr>
            <a:stCxn id="58" idx="3"/>
            <a:endCxn id="60" idx="1"/>
          </p:cNvCxnSpPr>
          <p:nvPr/>
        </p:nvCxnSpPr>
        <p:spPr>
          <a:xfrm>
            <a:off x="6262831" y="3086898"/>
            <a:ext cx="714618" cy="711057"/>
          </a:xfrm>
          <a:prstGeom prst="curved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Curved Connector 7191">
            <a:extLst>
              <a:ext uri="{FF2B5EF4-FFF2-40B4-BE49-F238E27FC236}">
                <a16:creationId xmlns:a16="http://schemas.microsoft.com/office/drawing/2014/main" id="{C474D4AA-38AD-EC5B-F965-16BA75F81398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7739449" y="3129337"/>
            <a:ext cx="771545" cy="668618"/>
          </a:xfrm>
          <a:prstGeom prst="curved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Connector 7193">
            <a:extLst>
              <a:ext uri="{FF2B5EF4-FFF2-40B4-BE49-F238E27FC236}">
                <a16:creationId xmlns:a16="http://schemas.microsoft.com/office/drawing/2014/main" id="{B9B8194A-B688-89B1-4374-0520240C2431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9272994" y="3107945"/>
            <a:ext cx="766499" cy="2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TextBox 7197">
            <a:extLst>
              <a:ext uri="{FF2B5EF4-FFF2-40B4-BE49-F238E27FC236}">
                <a16:creationId xmlns:a16="http://schemas.microsoft.com/office/drawing/2014/main" id="{AD75ADDC-780E-BD98-29CA-74704AAF1163}"/>
              </a:ext>
            </a:extLst>
          </p:cNvPr>
          <p:cNvSpPr txBox="1"/>
          <p:nvPr/>
        </p:nvSpPr>
        <p:spPr>
          <a:xfrm>
            <a:off x="4652042" y="5312869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Environment PRD</a:t>
            </a:r>
          </a:p>
        </p:txBody>
      </p:sp>
      <p:sp>
        <p:nvSpPr>
          <p:cNvPr id="7199" name="TextBox 7198">
            <a:extLst>
              <a:ext uri="{FF2B5EF4-FFF2-40B4-BE49-F238E27FC236}">
                <a16:creationId xmlns:a16="http://schemas.microsoft.com/office/drawing/2014/main" id="{DA5557FC-2DC3-7396-5C26-C60F1040F3B9}"/>
              </a:ext>
            </a:extLst>
          </p:cNvPr>
          <p:cNvSpPr txBox="1"/>
          <p:nvPr/>
        </p:nvSpPr>
        <p:spPr>
          <a:xfrm>
            <a:off x="7338656" y="5306412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Environment QAS</a:t>
            </a:r>
          </a:p>
        </p:txBody>
      </p:sp>
      <p:sp>
        <p:nvSpPr>
          <p:cNvPr id="7200" name="TextBox 7199">
            <a:extLst>
              <a:ext uri="{FF2B5EF4-FFF2-40B4-BE49-F238E27FC236}">
                <a16:creationId xmlns:a16="http://schemas.microsoft.com/office/drawing/2014/main" id="{F00F95C9-43BA-E5E8-1B27-65F99D13F09D}"/>
              </a:ext>
            </a:extLst>
          </p:cNvPr>
          <p:cNvSpPr txBox="1"/>
          <p:nvPr/>
        </p:nvSpPr>
        <p:spPr>
          <a:xfrm>
            <a:off x="10142330" y="5306411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E" sz="1200" dirty="0">
                <a:solidFill>
                  <a:schemeClr val="bg1"/>
                </a:solidFill>
              </a:rPr>
              <a:t>Environment DEV</a:t>
            </a:r>
          </a:p>
        </p:txBody>
      </p:sp>
    </p:spTree>
    <p:extLst>
      <p:ext uri="{BB962C8B-B14F-4D97-AF65-F5344CB8AC3E}">
        <p14:creationId xmlns:p14="http://schemas.microsoft.com/office/powerpoint/2010/main" val="105595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e6fbc9b1_0_34"/>
          <p:cNvSpPr txBox="1">
            <a:spLocks noGrp="1"/>
          </p:cNvSpPr>
          <p:nvPr>
            <p:ph type="subTitle" idx="1"/>
          </p:nvPr>
        </p:nvSpPr>
        <p:spPr>
          <a:xfrm>
            <a:off x="1097280" y="4572006"/>
            <a:ext cx="68223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14" name="Google Shape;314;g163e6fbc9b1_0_3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6775" y="2894900"/>
            <a:ext cx="4380625" cy="2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E368D1-1D80-264D-4E85-9F72276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11726"/>
            <a:ext cx="6822240" cy="1924922"/>
          </a:xfrm>
        </p:spPr>
        <p:txBody>
          <a:bodyPr/>
          <a:lstStyle/>
          <a:p>
            <a:r>
              <a:rPr lang="es-ES_tradnl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23668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g163e6fbc9b1_0_14">
            <a:extLst>
              <a:ext uri="{FF2B5EF4-FFF2-40B4-BE49-F238E27FC236}">
                <a16:creationId xmlns:a16="http://schemas.microsoft.com/office/drawing/2014/main" id="{A4CBAD21-C525-C889-35D6-9E5B34919448}"/>
              </a:ext>
            </a:extLst>
          </p:cNvPr>
          <p:cNvSpPr txBox="1">
            <a:spLocks/>
          </p:cNvSpPr>
          <p:nvPr/>
        </p:nvSpPr>
        <p:spPr>
          <a:xfrm>
            <a:off x="396714" y="1356574"/>
            <a:ext cx="8049152" cy="165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SzPts val="1800"/>
            </a:pPr>
            <a:r>
              <a:rPr lang="es-ES" sz="4800" b="1" dirty="0">
                <a:solidFill>
                  <a:schemeClr val="bg1"/>
                </a:solidFill>
              </a:rPr>
              <a:t>Hassel Muñoz</a:t>
            </a:r>
          </a:p>
          <a:p>
            <a:pPr algn="ctr">
              <a:lnSpc>
                <a:spcPct val="115000"/>
              </a:lnSpc>
              <a:buSzPts val="1800"/>
            </a:pPr>
            <a:r>
              <a:rPr lang="es-ES" sz="2800" b="1" dirty="0">
                <a:solidFill>
                  <a:schemeClr val="bg1"/>
                </a:solidFill>
              </a:rPr>
              <a:t>Cloud </a:t>
            </a:r>
            <a:r>
              <a:rPr lang="es-ES" sz="2800" b="1" dirty="0" err="1">
                <a:solidFill>
                  <a:schemeClr val="bg1"/>
                </a:solidFill>
              </a:rPr>
              <a:t>Architect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AWS Certified Cloud Practitioner Certification | AWS Certification | AWS">
            <a:extLst>
              <a:ext uri="{FF2B5EF4-FFF2-40B4-BE49-F238E27FC236}">
                <a16:creationId xmlns:a16="http://schemas.microsoft.com/office/drawing/2014/main" id="{326EF0EF-07B6-094E-364D-34025A14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14" y="3216446"/>
            <a:ext cx="1589064" cy="158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xamen implementación de arquitecturas | Certificado de AWS">
            <a:extLst>
              <a:ext uri="{FF2B5EF4-FFF2-40B4-BE49-F238E27FC236}">
                <a16:creationId xmlns:a16="http://schemas.microsoft.com/office/drawing/2014/main" id="{50698028-C493-9770-6A56-3118AA66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58" y="3216446"/>
            <a:ext cx="1589064" cy="158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ertificación de AWS Certified Sysops Administrator - Associate">
            <a:extLst>
              <a:ext uri="{FF2B5EF4-FFF2-40B4-BE49-F238E27FC236}">
                <a16:creationId xmlns:a16="http://schemas.microsoft.com/office/drawing/2014/main" id="{60AF5F67-3800-61A1-F85F-863E722A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02" y="3216446"/>
            <a:ext cx="1652298" cy="165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ursus: Kubernetes and Cloud-Native Associate (KCNA) - Springest">
            <a:extLst>
              <a:ext uri="{FF2B5EF4-FFF2-40B4-BE49-F238E27FC236}">
                <a16:creationId xmlns:a16="http://schemas.microsoft.com/office/drawing/2014/main" id="{279661EA-D363-96C6-214F-8E0DA3A1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02" y="5283893"/>
            <a:ext cx="1652298" cy="165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ashiCorp Certified: Vault Associate (002) badge image. Certification. Foundational level. Issued by HashiCorp">
            <a:extLst>
              <a:ext uri="{FF2B5EF4-FFF2-40B4-BE49-F238E27FC236}">
                <a16:creationId xmlns:a16="http://schemas.microsoft.com/office/drawing/2014/main" id="{7484D175-75DA-CFBE-B30F-A778B2BA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97" y="5283893"/>
            <a:ext cx="1652298" cy="165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ashiCorp Certified: Terraform Associate (003) badge image. Certification. Foundational level. Issued by HashiCorp">
            <a:extLst>
              <a:ext uri="{FF2B5EF4-FFF2-40B4-BE49-F238E27FC236}">
                <a16:creationId xmlns:a16="http://schemas.microsoft.com/office/drawing/2014/main" id="{37706ED2-8180-CF2D-BD98-F4093B7C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41" y="5283893"/>
            <a:ext cx="1652298" cy="165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erson taking a selfie&#10;&#10;Description automatically generated">
            <a:extLst>
              <a:ext uri="{FF2B5EF4-FFF2-40B4-BE49-F238E27FC236}">
                <a16:creationId xmlns:a16="http://schemas.microsoft.com/office/drawing/2014/main" id="{BFE284C5-2660-6E10-1E98-CFB30875A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0743" y="2592387"/>
            <a:ext cx="3755659" cy="4005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447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F35-67D0-15F3-DE83-4862A70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01" y="1233190"/>
            <a:ext cx="11880587" cy="1195685"/>
          </a:xfrm>
        </p:spPr>
        <p:txBody>
          <a:bodyPr/>
          <a:lstStyle/>
          <a:p>
            <a:pPr algn="ctr"/>
            <a:r>
              <a:rPr lang="en-US" sz="4000" b="1" dirty="0">
                <a:effectLst/>
                <a:latin typeface="Helvetica Neue" panose="02000503000000020004" pitchFamily="2" charset="0"/>
              </a:rPr>
              <a:t>"</a:t>
            </a:r>
            <a:r>
              <a:rPr lang="en-US" sz="4000" dirty="0" err="1">
                <a:effectLst/>
                <a:latin typeface="Helvetica Neue" panose="02000503000000020004" pitchFamily="2" charset="0"/>
              </a:rPr>
              <a:t>Potenciando</a:t>
            </a:r>
            <a:r>
              <a:rPr lang="en-US" sz="4000" dirty="0">
                <a:effectLst/>
                <a:latin typeface="Helvetica Neue" panose="02000503000000020004" pitchFamily="2" charset="0"/>
              </a:rPr>
              <a:t> DevOps con </a:t>
            </a:r>
            <a:r>
              <a:rPr lang="en-US" sz="4000" b="1" i="1" dirty="0">
                <a:effectLst/>
                <a:latin typeface="Helvetica Neue" panose="02000503000000020004" pitchFamily="2" charset="0"/>
              </a:rPr>
              <a:t>Amazon Q </a:t>
            </a:r>
            <a:r>
              <a:rPr lang="en-US" sz="4000" dirty="0">
                <a:effectLst/>
                <a:latin typeface="Helvetica Neue" panose="02000503000000020004" pitchFamily="2" charset="0"/>
              </a:rPr>
              <a:t>y </a:t>
            </a:r>
            <a:r>
              <a:rPr lang="en-US" sz="4000" b="1" i="1" dirty="0" err="1">
                <a:effectLst/>
                <a:latin typeface="Helvetica Neue" panose="02000503000000020004" pitchFamily="2" charset="0"/>
              </a:rPr>
              <a:t>CodeCatalyst</a:t>
            </a:r>
            <a:r>
              <a:rPr lang="en-US" sz="4000" b="1" dirty="0">
                <a:effectLst/>
                <a:latin typeface="Helvetica Neue" panose="02000503000000020004" pitchFamily="2" charset="0"/>
              </a:rPr>
              <a:t>"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89DA-934B-8891-B14A-60F575C0BE23}"/>
              </a:ext>
            </a:extLst>
          </p:cNvPr>
          <p:cNvSpPr txBox="1"/>
          <p:nvPr/>
        </p:nvSpPr>
        <p:spPr>
          <a:xfrm>
            <a:off x="3086100" y="2786062"/>
            <a:ext cx="786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Introducción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y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endParaRPr lang="en-PE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BAF01-D8F8-33DB-FA33-CE17536AD582}"/>
              </a:ext>
            </a:extLst>
          </p:cNvPr>
          <p:cNvSpPr txBox="1"/>
          <p:nvPr/>
        </p:nvSpPr>
        <p:spPr>
          <a:xfrm>
            <a:off x="3086100" y="3822412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Demos</a:t>
            </a:r>
            <a:endParaRPr lang="en-PE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DE653-DEB6-9C86-CB7F-FAC255C24D87}"/>
              </a:ext>
            </a:extLst>
          </p:cNvPr>
          <p:cNvSpPr txBox="1"/>
          <p:nvPr/>
        </p:nvSpPr>
        <p:spPr>
          <a:xfrm>
            <a:off x="3086100" y="4858762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Conclusiones</a:t>
            </a:r>
            <a:endParaRPr lang="en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8877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CCF8F-6F6B-2D7C-CA13-66446912F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692" y="3386137"/>
            <a:ext cx="9432608" cy="1879944"/>
          </a:xfrm>
        </p:spPr>
        <p:txBody>
          <a:bodyPr/>
          <a:lstStyle/>
          <a:p>
            <a:r>
              <a:rPr lang="en-US" sz="6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Introducción</a:t>
            </a:r>
            <a:r>
              <a:rPr lang="en-US" sz="48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sz="6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y </a:t>
            </a:r>
            <a:r>
              <a:rPr lang="en-US" sz="6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endParaRPr lang="en-PE" dirty="0"/>
          </a:p>
        </p:txBody>
      </p:sp>
      <p:pic>
        <p:nvPicPr>
          <p:cNvPr id="2" name="Google Shape;314;g163e6fbc9b1_0_34">
            <a:extLst>
              <a:ext uri="{FF2B5EF4-FFF2-40B4-BE49-F238E27FC236}">
                <a16:creationId xmlns:a16="http://schemas.microsoft.com/office/drawing/2014/main" id="{184DFAAD-40CF-4333-4F2C-C3A1B81230ED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3938" y="5052312"/>
            <a:ext cx="4380625" cy="215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61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1097272" y="845150"/>
            <a:ext cx="11556900" cy="14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Developer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1050181" y="2600125"/>
            <a:ext cx="5557837" cy="432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puede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proporcionarle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recomendaciones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tiempo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real. A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medida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que escribe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, Amazon Q 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genera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automáticamente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sugerencias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basadas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el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y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los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comentarios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existentes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PE" dirty="0"/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0286" y="-728217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CC88F-7EA9-A710-89E4-D69C12DBB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133" y="2751504"/>
            <a:ext cx="6515086" cy="3677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1097272" y="845150"/>
            <a:ext cx="11556900" cy="14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Developer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1097273" y="2585838"/>
            <a:ext cx="5303527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Developer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puede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explicar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y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actualizar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líneas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específicas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entorno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desarrollo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integrado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(IDE).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PE" dirty="0"/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723" y="5225875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7D59C9-E05B-D293-66AC-8A15C86C1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5" y="2700138"/>
            <a:ext cx="6823581" cy="40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1097272" y="845150"/>
            <a:ext cx="11556900" cy="14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Developer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1097272" y="2864356"/>
            <a:ext cx="5660713" cy="361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Amazon Q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puede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escanear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base de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busca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vulnerabilidades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seguridad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y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problemas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calidad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del </a:t>
            </a:r>
            <a:r>
              <a:rPr lang="en-US" i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código</a:t>
            </a:r>
            <a:r>
              <a:rPr lang="en-US" i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para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mejorar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situación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sus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aplicaciones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durante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todo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el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ciclo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desarrollo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75150" y="3485962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FA34F8-3790-7DB7-8F64-FCB3E19FA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864355"/>
            <a:ext cx="6217928" cy="41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763024" y="1300163"/>
            <a:ext cx="115569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763024" y="3461985"/>
            <a:ext cx="6423589" cy="319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/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Los </a:t>
            </a:r>
            <a:r>
              <a:rPr lang="en-US" b="1" i="1" dirty="0">
                <a:solidFill>
                  <a:schemeClr val="bg1"/>
                </a:solidFill>
                <a:effectLst/>
                <a:latin typeface="AmazonEmber"/>
              </a:rPr>
              <a:t>blueprints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CodeCatalyst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configuran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un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repositorio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código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aplicación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completo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con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una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aplicación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muestra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trabajo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),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definen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infraestructura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nube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ejecutan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flujos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trabajo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CI/CD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preconfigurados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su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proyecto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. 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6049" y="7044961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Pantalla Crear proyecto que muestra seis planos">
            <a:extLst>
              <a:ext uri="{FF2B5EF4-FFF2-40B4-BE49-F238E27FC236}">
                <a16:creationId xmlns:a16="http://schemas.microsoft.com/office/drawing/2014/main" id="{16ED3553-1571-A926-EFA2-D61FDFFA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2573956"/>
            <a:ext cx="4943475" cy="49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740a45bed_0_84"/>
          <p:cNvSpPr txBox="1">
            <a:spLocks noGrp="1"/>
          </p:cNvSpPr>
          <p:nvPr>
            <p:ph type="ctrTitle"/>
          </p:nvPr>
        </p:nvSpPr>
        <p:spPr>
          <a:xfrm>
            <a:off x="647163" y="1402266"/>
            <a:ext cx="5366313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CodeCatalyst</a:t>
            </a:r>
            <a:endParaRPr sz="6000" b="0" dirty="0">
              <a:solidFill>
                <a:srgbClr val="F0F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18740a45bed_0_84"/>
          <p:cNvSpPr txBox="1">
            <a:spLocks noGrp="1"/>
          </p:cNvSpPr>
          <p:nvPr>
            <p:ph type="subTitle" idx="1"/>
          </p:nvPr>
        </p:nvSpPr>
        <p:spPr>
          <a:xfrm>
            <a:off x="647163" y="2919246"/>
            <a:ext cx="7068087" cy="408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/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Los </a:t>
            </a:r>
            <a:r>
              <a:rPr lang="en-US" b="1" i="1" dirty="0">
                <a:solidFill>
                  <a:schemeClr val="bg1"/>
                </a:solidFill>
                <a:effectLst/>
                <a:latin typeface="AmazonEmber"/>
              </a:rPr>
              <a:t>Workflows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de CI/CD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CodeCatalyst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ejecutan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una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infraestructura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flexible 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administrada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. 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CodeCatalyst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facilita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composición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estas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acciones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canalizaciones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: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puede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alternar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entre un editor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basado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en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texto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declarar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qué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acciones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desea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usar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través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YAML y un editor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canalización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visual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arrastrar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soltar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. 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304" name="Google Shape;304;g18740a45bed_0_8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8961" y="-913938"/>
            <a:ext cx="4380625" cy="2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Flujo de trabajo que muestra seis acciones para crear, probar e implementar el front-end y el back-end">
            <a:extLst>
              <a:ext uri="{FF2B5EF4-FFF2-40B4-BE49-F238E27FC236}">
                <a16:creationId xmlns:a16="http://schemas.microsoft.com/office/drawing/2014/main" id="{BF4994C3-154B-C0F0-5540-0C1A7959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7" y="2520990"/>
            <a:ext cx="4800601" cy="487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2342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 UG PERÚ" id="{942572D8-14AF-4996-9A81-5539C7E0E3DC}" vid="{93E490DF-35F4-405A-BC1A-B5DB951482E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Awsugperu_</Template>
  <TotalTime>1507</TotalTime>
  <Words>363</Words>
  <Application>Microsoft Macintosh PowerPoint</Application>
  <PresentationFormat>Custom</PresentationFormat>
  <Paragraphs>55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AmazonEmber</vt:lpstr>
      <vt:lpstr>Lexend Deca</vt:lpstr>
      <vt:lpstr>Trebuchet MS</vt:lpstr>
      <vt:lpstr>Helvetica Neue</vt:lpstr>
      <vt:lpstr>Calibri</vt:lpstr>
      <vt:lpstr>Aliena template</vt:lpstr>
      <vt:lpstr>AWS UG PERÚ.</vt:lpstr>
      <vt:lpstr>PowerPoint Presentation</vt:lpstr>
      <vt:lpstr>"Potenciando DevOps con Amazon Q y CodeCatalyst"</vt:lpstr>
      <vt:lpstr>Introducción Amazon Q y CodeCatalyst</vt:lpstr>
      <vt:lpstr>Amazon Q Developer</vt:lpstr>
      <vt:lpstr>Amazon Q Developer</vt:lpstr>
      <vt:lpstr>Amazon Q Developer</vt:lpstr>
      <vt:lpstr>CodeCatalyst</vt:lpstr>
      <vt:lpstr>CodeCatalyst</vt:lpstr>
      <vt:lpstr>CodeCatalyst</vt:lpstr>
      <vt:lpstr>CodeCatalyst</vt:lpstr>
      <vt:lpstr>Demo 1</vt:lpstr>
      <vt:lpstr>Demo 2</vt:lpstr>
      <vt:lpstr>Solución propuesta</vt:lpstr>
      <vt:lpstr>PowerPoint Presentation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UG PERÚ.</dc:title>
  <dc:creator>André Cv</dc:creator>
  <cp:lastModifiedBy>u202110947 (Muñoz Lezama, Hassel)</cp:lastModifiedBy>
  <cp:revision>11</cp:revision>
  <dcterms:created xsi:type="dcterms:W3CDTF">2024-01-04T20:55:12Z</dcterms:created>
  <dcterms:modified xsi:type="dcterms:W3CDTF">2024-05-07T20:29:34Z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2019-12-03T00:00:00Z</vt:filetime>
  </property>
  <property fmtid="{D5CDD505-2E9C-101B-9397-08002B2CF9AE}" pid="3" name="LastSaved">
    <vt:filetime>2020-09-22T00:00:00Z</vt:filetime>
  </property>
</Properties>
</file>