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73" r:id="rId12"/>
    <p:sldId id="274" r:id="rId14"/>
    <p:sldId id="275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61" autoAdjust="0"/>
  </p:normalViewPr>
  <p:slideViewPr>
    <p:cSldViewPr snapToGrid="0">
      <p:cViewPr varScale="1">
        <p:scale>
          <a:sx n="95" d="100"/>
          <a:sy n="95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2F6CB-2EA3-4458-881E-F1B086C629B9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1F71A-B430-45AA-867A-8EBFAD5078BA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1F71A-B430-45AA-867A-8EBFAD5078B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顯著正相關性：</a:t>
            </a:r>
            <a:endParaRPr lang="zh-TW" altLang="en-US" b="1" dirty="0"/>
          </a:p>
          <a:p>
            <a:r>
              <a:rPr lang="zh-TW" altLang="en-US" b="1" dirty="0"/>
              <a:t>電車登記數 與 </a:t>
            </a:r>
            <a:r>
              <a:rPr lang="en-US" altLang="zh-TW" b="1" dirty="0"/>
              <a:t>2024</a:t>
            </a:r>
            <a:r>
              <a:rPr lang="zh-TW" altLang="en-US" b="1" dirty="0"/>
              <a:t>人口數</a:t>
            </a:r>
            <a:r>
              <a:rPr lang="zh-TW" altLang="en-US" dirty="0"/>
              <a:t>（相關係數 </a:t>
            </a:r>
            <a:r>
              <a:rPr lang="en-US" altLang="zh-TW" dirty="0"/>
              <a:t>= 0.97</a:t>
            </a:r>
            <a:r>
              <a:rPr lang="zh-TW" altLang="en-US" dirty="0"/>
              <a:t>）</a:t>
            </a:r>
            <a:endParaRPr lang="zh-TW" altLang="en-US" dirty="0"/>
          </a:p>
          <a:p>
            <a:pPr lvl="1"/>
            <a:r>
              <a:rPr lang="zh-TW" altLang="en-US" dirty="0"/>
              <a:t>表示電車登記數量和人口數量高度正相關，人口多的地方電車登記數量也越多。</a:t>
            </a:r>
            <a:endParaRPr lang="zh-TW" altLang="en-US" dirty="0"/>
          </a:p>
          <a:p>
            <a:r>
              <a:rPr lang="zh-TW" altLang="en-US" b="1" dirty="0"/>
              <a:t>站點小計 與 </a:t>
            </a:r>
            <a:r>
              <a:rPr lang="en-US" altLang="zh-TW" b="1" dirty="0"/>
              <a:t>2024</a:t>
            </a:r>
            <a:r>
              <a:rPr lang="zh-TW" altLang="en-US" b="1" dirty="0"/>
              <a:t>人口數</a:t>
            </a:r>
            <a:r>
              <a:rPr lang="zh-TW" altLang="en-US" dirty="0"/>
              <a:t>（相關係數 </a:t>
            </a:r>
            <a:r>
              <a:rPr lang="en-US" altLang="zh-TW" dirty="0"/>
              <a:t>= 0.93</a:t>
            </a:r>
            <a:r>
              <a:rPr lang="zh-TW" altLang="en-US" dirty="0"/>
              <a:t>）</a:t>
            </a:r>
            <a:endParaRPr lang="zh-TW" altLang="en-US" dirty="0"/>
          </a:p>
          <a:p>
            <a:pPr lvl="1"/>
            <a:r>
              <a:rPr lang="zh-TW" altLang="en-US" dirty="0"/>
              <a:t>表示站點數量與人口數量正相關，人口多的地方設立的站點也越多。</a:t>
            </a:r>
            <a:endParaRPr lang="zh-TW" altLang="en-US" dirty="0"/>
          </a:p>
          <a:p>
            <a:r>
              <a:rPr lang="zh-TW" altLang="en-US" b="1" dirty="0"/>
              <a:t>站點小計 與 電車登記數</a:t>
            </a:r>
            <a:r>
              <a:rPr lang="zh-TW" altLang="en-US" dirty="0"/>
              <a:t>（相關係數 </a:t>
            </a:r>
            <a:r>
              <a:rPr lang="en-US" altLang="zh-TW" dirty="0"/>
              <a:t>= 0.94</a:t>
            </a:r>
            <a:r>
              <a:rPr lang="zh-TW" altLang="en-US" dirty="0"/>
              <a:t>）</a:t>
            </a:r>
            <a:endParaRPr lang="zh-TW" altLang="en-US" dirty="0"/>
          </a:p>
          <a:p>
            <a:pPr lvl="1"/>
            <a:r>
              <a:rPr lang="zh-TW" altLang="en-US" dirty="0"/>
              <a:t>表示電車登記數量越多的地方，站點數量也越多。</a:t>
            </a:r>
            <a:endParaRPr lang="zh-TW" altLang="en-US" dirty="0"/>
          </a:p>
          <a:p>
            <a:r>
              <a:rPr lang="zh-TW" altLang="en-US" b="1" dirty="0"/>
              <a:t>弱負相關性：</a:t>
            </a:r>
            <a:endParaRPr lang="zh-TW" altLang="en-US" b="1" dirty="0"/>
          </a:p>
          <a:p>
            <a:r>
              <a:rPr lang="zh-TW" altLang="en-US" b="1" dirty="0"/>
              <a:t>土地面積 與 </a:t>
            </a:r>
            <a:r>
              <a:rPr lang="en-US" altLang="zh-TW" b="1" dirty="0"/>
              <a:t>2024</a:t>
            </a:r>
            <a:r>
              <a:rPr lang="zh-TW" altLang="en-US" b="1" dirty="0"/>
              <a:t>人口數</a:t>
            </a:r>
            <a:r>
              <a:rPr lang="zh-TW" altLang="en-US" dirty="0"/>
              <a:t>（相關係數 </a:t>
            </a:r>
            <a:r>
              <a:rPr lang="en-US" altLang="zh-TW" dirty="0"/>
              <a:t>= -0.20</a:t>
            </a:r>
            <a:r>
              <a:rPr lang="zh-TW" altLang="en-US" dirty="0"/>
              <a:t>）</a:t>
            </a:r>
            <a:endParaRPr lang="zh-TW" altLang="en-US" dirty="0"/>
          </a:p>
          <a:p>
            <a:pPr lvl="1"/>
            <a:r>
              <a:rPr lang="zh-TW" altLang="en-US" dirty="0"/>
              <a:t>表示土地面積與人口數量有輕微負相關，人口較密集的區域，土地面積相對較小。</a:t>
            </a:r>
            <a:endParaRPr lang="zh-TW" altLang="en-US" dirty="0"/>
          </a:p>
          <a:p>
            <a:r>
              <a:rPr lang="zh-TW" altLang="en-US" b="1" dirty="0"/>
              <a:t>土地面積 與 密度</a:t>
            </a:r>
            <a:r>
              <a:rPr lang="en-US" altLang="zh-TW" b="1" dirty="0"/>
              <a:t>/</a:t>
            </a:r>
            <a:r>
              <a:rPr lang="zh-TW" altLang="en-US" b="1" dirty="0"/>
              <a:t>平方公里</a:t>
            </a:r>
            <a:r>
              <a:rPr lang="zh-TW" altLang="en-US" dirty="0"/>
              <a:t>（相關係數 </a:t>
            </a:r>
            <a:r>
              <a:rPr lang="en-US" altLang="zh-TW" dirty="0"/>
              <a:t>= -0.22</a:t>
            </a:r>
            <a:r>
              <a:rPr lang="zh-TW" altLang="en-US" dirty="0"/>
              <a:t>）</a:t>
            </a:r>
            <a:endParaRPr lang="zh-TW" altLang="en-US" dirty="0"/>
          </a:p>
          <a:p>
            <a:pPr lvl="1"/>
            <a:r>
              <a:rPr lang="zh-TW" altLang="en-US" dirty="0"/>
              <a:t>表示土地面積越大，人口密度越低，這是合乎邏輯的結果。</a:t>
            </a:r>
            <a:endParaRPr lang="zh-TW" altLang="en-US" dirty="0"/>
          </a:p>
          <a:p>
            <a:r>
              <a:rPr lang="zh-TW" altLang="en-US" b="1" dirty="0"/>
              <a:t>中度正相關性：</a:t>
            </a:r>
            <a:endParaRPr lang="zh-TW" altLang="en-US" b="1" dirty="0"/>
          </a:p>
          <a:p>
            <a:r>
              <a:rPr lang="zh-TW" altLang="en-US" b="1" dirty="0"/>
              <a:t>密度</a:t>
            </a:r>
            <a:r>
              <a:rPr lang="en-US" altLang="zh-TW" b="1" dirty="0"/>
              <a:t>/</a:t>
            </a:r>
            <a:r>
              <a:rPr lang="zh-TW" altLang="en-US" b="1" dirty="0"/>
              <a:t>平方公里 與 </a:t>
            </a:r>
            <a:r>
              <a:rPr lang="en-US" altLang="zh-TW" b="1" dirty="0"/>
              <a:t>2024</a:t>
            </a:r>
            <a:r>
              <a:rPr lang="zh-TW" altLang="en-US" b="1" dirty="0"/>
              <a:t>人口數</a:t>
            </a:r>
            <a:r>
              <a:rPr lang="zh-TW" altLang="en-US" dirty="0"/>
              <a:t>（相關係數 </a:t>
            </a:r>
            <a:r>
              <a:rPr lang="en-US" altLang="zh-TW" dirty="0"/>
              <a:t>= 0.63</a:t>
            </a:r>
            <a:r>
              <a:rPr lang="zh-TW" altLang="en-US" dirty="0"/>
              <a:t>）</a:t>
            </a:r>
            <a:endParaRPr lang="zh-TW" altLang="en-US" dirty="0"/>
          </a:p>
          <a:p>
            <a:pPr lvl="1"/>
            <a:r>
              <a:rPr lang="zh-TW" altLang="en-US" dirty="0"/>
              <a:t>表示人口密度和總人口數有一定的正相關性。</a:t>
            </a:r>
            <a:endParaRPr lang="zh-TW" altLang="en-US" dirty="0"/>
          </a:p>
          <a:p>
            <a:r>
              <a:rPr lang="zh-TW" altLang="en-US" b="1" dirty="0"/>
              <a:t>密度</a:t>
            </a:r>
            <a:r>
              <a:rPr lang="en-US" altLang="zh-TW" b="1" dirty="0"/>
              <a:t>/</a:t>
            </a:r>
            <a:r>
              <a:rPr lang="zh-TW" altLang="en-US" b="1" dirty="0"/>
              <a:t>平方公里 與 電車登記數</a:t>
            </a:r>
            <a:r>
              <a:rPr lang="zh-TW" altLang="en-US" dirty="0"/>
              <a:t>（相關係數 </a:t>
            </a:r>
            <a:r>
              <a:rPr lang="en-US" altLang="zh-TW" dirty="0"/>
              <a:t>= 0.62</a:t>
            </a:r>
            <a:r>
              <a:rPr lang="zh-TW" altLang="en-US" dirty="0"/>
              <a:t>）</a:t>
            </a:r>
            <a:endParaRPr lang="zh-TW" altLang="en-US" dirty="0"/>
          </a:p>
          <a:p>
            <a:pPr lvl="1"/>
            <a:r>
              <a:rPr lang="zh-TW" altLang="en-US" dirty="0"/>
              <a:t>表示人口密度越高的地方，電車登記數量也傾向於較多。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1F71A-B430-45AA-867A-8EBFAD5078B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新增類別的表現</a:t>
            </a:r>
            <a:r>
              <a:rPr lang="zh-TW" altLang="en-US" dirty="0"/>
              <a:t>：</a:t>
            </a:r>
            <a:endParaRPr lang="zh-TW" altLang="en-US" dirty="0"/>
          </a:p>
          <a:p>
            <a:r>
              <a:rPr lang="en-US" altLang="zh-TW" b="1" dirty="0"/>
              <a:t>162</a:t>
            </a:r>
            <a:r>
              <a:rPr lang="zh-TW" altLang="en-US" dirty="0"/>
              <a:t> 個樣本被正確分類為「新增」。</a:t>
            </a:r>
            <a:endParaRPr lang="zh-TW" altLang="en-US" dirty="0"/>
          </a:p>
          <a:p>
            <a:r>
              <a:rPr lang="zh-TW" altLang="en-US" dirty="0"/>
              <a:t>僅 </a:t>
            </a:r>
            <a:r>
              <a:rPr lang="en-US" altLang="zh-TW" b="1" dirty="0"/>
              <a:t>10</a:t>
            </a:r>
            <a:r>
              <a:rPr lang="zh-TW" altLang="en-US" dirty="0"/>
              <a:t> 個樣本被誤分類為「保持不變」。</a:t>
            </a:r>
            <a:endParaRPr lang="zh-TW" altLang="en-US" dirty="0"/>
          </a:p>
          <a:p>
            <a:r>
              <a:rPr lang="zh-TW" altLang="en-US" dirty="0"/>
              <a:t>這表示模型對「新增」類別預測效果很好。</a:t>
            </a:r>
            <a:endParaRPr lang="zh-TW" altLang="en-US" dirty="0"/>
          </a:p>
          <a:p>
            <a:r>
              <a:rPr lang="zh-TW" altLang="en-US" b="1" dirty="0"/>
              <a:t>保持不變類別的表現</a:t>
            </a:r>
            <a:r>
              <a:rPr lang="zh-TW" altLang="en-US" dirty="0"/>
              <a:t>：</a:t>
            </a:r>
            <a:endParaRPr lang="zh-TW" altLang="en-US" dirty="0"/>
          </a:p>
          <a:p>
            <a:r>
              <a:rPr lang="en-US" altLang="zh-TW" b="1" dirty="0"/>
              <a:t>44</a:t>
            </a:r>
            <a:r>
              <a:rPr lang="zh-TW" altLang="en-US" dirty="0"/>
              <a:t> 個樣本被正確分類為「保持不變」。</a:t>
            </a:r>
            <a:endParaRPr lang="zh-TW" altLang="en-US" dirty="0"/>
          </a:p>
          <a:p>
            <a:r>
              <a:rPr lang="zh-TW" altLang="en-US" dirty="0"/>
              <a:t>有 </a:t>
            </a:r>
            <a:r>
              <a:rPr lang="en-US" altLang="zh-TW" b="1" dirty="0"/>
              <a:t>35</a:t>
            </a:r>
            <a:r>
              <a:rPr lang="zh-TW" altLang="en-US" dirty="0"/>
              <a:t> 個樣本被誤分類為「新增」，還有 </a:t>
            </a:r>
            <a:r>
              <a:rPr lang="en-US" altLang="zh-TW" b="1" dirty="0"/>
              <a:t>3</a:t>
            </a:r>
            <a:r>
              <a:rPr lang="zh-TW" altLang="en-US" dirty="0"/>
              <a:t> 個被分類為「減少」。</a:t>
            </a:r>
            <a:endParaRPr lang="zh-TW" altLang="en-US" dirty="0"/>
          </a:p>
          <a:p>
            <a:r>
              <a:rPr lang="zh-TW" altLang="en-US" dirty="0"/>
              <a:t>表示模型對「保持不變」類別的辨識效果較差，誤判率較高。</a:t>
            </a:r>
            <a:endParaRPr lang="zh-TW" altLang="en-US" dirty="0"/>
          </a:p>
          <a:p>
            <a:r>
              <a:rPr lang="zh-TW" altLang="en-US" b="1" dirty="0"/>
              <a:t>減少類別的表現</a:t>
            </a:r>
            <a:r>
              <a:rPr lang="zh-TW" altLang="en-US" dirty="0"/>
              <a:t>：</a:t>
            </a:r>
            <a:endParaRPr lang="zh-TW" altLang="en-US" dirty="0"/>
          </a:p>
          <a:p>
            <a:r>
              <a:rPr lang="en-US" altLang="zh-TW" b="1" dirty="0"/>
              <a:t>74</a:t>
            </a:r>
            <a:r>
              <a:rPr lang="zh-TW" altLang="en-US" dirty="0"/>
              <a:t> 個樣本被正確分類為「減少」。</a:t>
            </a:r>
            <a:endParaRPr lang="zh-TW" altLang="en-US" dirty="0"/>
          </a:p>
          <a:p>
            <a:r>
              <a:rPr lang="zh-TW" altLang="en-US" dirty="0"/>
              <a:t>但有 </a:t>
            </a:r>
            <a:r>
              <a:rPr lang="en-US" altLang="zh-TW" b="1" dirty="0"/>
              <a:t>8</a:t>
            </a:r>
            <a:r>
              <a:rPr lang="zh-TW" altLang="en-US" dirty="0"/>
              <a:t> 個被誤分類為「新增」，</a:t>
            </a:r>
            <a:r>
              <a:rPr lang="en-US" altLang="zh-TW" b="1" dirty="0"/>
              <a:t>18</a:t>
            </a:r>
            <a:r>
              <a:rPr lang="zh-TW" altLang="en-US" dirty="0"/>
              <a:t> 個被誤分類為「保持不變」。</a:t>
            </a:r>
            <a:endParaRPr lang="zh-TW" altLang="en-US" dirty="0"/>
          </a:p>
          <a:p>
            <a:r>
              <a:rPr lang="zh-TW" altLang="en-US" dirty="0"/>
              <a:t>模型對「減少」類別預測還算不錯，但有一定誤分類現象。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1F71A-B430-45AA-867A-8EBFAD5078B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021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232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</a:fld>
            <a:endParaRPr lang="zh-TW" altLang="en-US"/>
          </a:p>
        </p:txBody>
      </p:sp>
      <p:cxnSp>
        <p:nvCxnSpPr>
          <p:cNvPr id="7" name="Straight Connector 9"/>
          <p:cNvCxnSpPr/>
          <p:nvPr userDrawn="1"/>
        </p:nvCxnSpPr>
        <p:spPr>
          <a:xfrm>
            <a:off x="1193532" y="105883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8E1FDE-DAE6-48C1-9253-ABC673793861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51BBF5-78C6-41D8-B2B9-17873B17A19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8E1FDE-DAE6-48C1-9253-ABC673793861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51BBF5-78C6-41D8-B2B9-17873B17A19E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www.post.gov.tw/post/download/1050429_%E8%A1%8C%E6%94%BF%E5%8D%80%E7%B6%93%E7%B7%AF%E5%BA%A6%28toPost%29.ods" TargetMode="External"/><Relationship Id="rId4" Type="http://schemas.openxmlformats.org/officeDocument/2006/relationships/hyperlink" Target="https://www.ris.gov.tw/app/portal/346" TargetMode="External"/><Relationship Id="rId3" Type="http://schemas.openxmlformats.org/officeDocument/2006/relationships/hyperlink" Target="https://openai.com/index/gpt-4/" TargetMode="External"/><Relationship Id="rId2" Type="http://schemas.openxmlformats.org/officeDocument/2006/relationships/hyperlink" Target="https://www.gogoro.com/tw/findus/" TargetMode="External"/><Relationship Id="rId1" Type="http://schemas.openxmlformats.org/officeDocument/2006/relationships/hyperlink" Target="https://stat.thb.gov.tw/hb01/webMain.aspx?sys=100&amp;funid=defj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44663"/>
            <a:ext cx="9144000" cy="607825"/>
          </a:xfrm>
        </p:spPr>
        <p:txBody>
          <a:bodyPr>
            <a:noAutofit/>
          </a:bodyPr>
          <a:lstStyle/>
          <a:p>
            <a:r>
              <a:rPr lang="zh-TW" altLang="en-US" sz="4000" dirty="0">
                <a:solidFill>
                  <a:schemeClr val="accent3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專案名稱</a:t>
            </a:r>
            <a:r>
              <a:rPr lang="en-US" altLang="zh-TW" sz="4000" dirty="0">
                <a:solidFill>
                  <a:schemeClr val="accent3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dirty="0">
                <a:solidFill>
                  <a:schemeClr val="accent3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電動機車充電站設點規劃</a:t>
            </a:r>
            <a:endParaRPr lang="zh-TW" altLang="en-US" sz="4000" dirty="0">
              <a:solidFill>
                <a:schemeClr val="accent3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2355" y="5101478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組長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文世宏</a:t>
            </a: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孫榕陽、賴豐文</a:t>
            </a:r>
            <a:endParaRPr lang="zh-TW" altLang="en-US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619" y="1020778"/>
            <a:ext cx="7020762" cy="4013170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1105319" y="852488"/>
            <a:ext cx="9726804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952500" y="286603"/>
            <a:ext cx="10203180" cy="342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49630" y="1282258"/>
            <a:ext cx="5246370" cy="26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（準確率）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所有預測中，有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75%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是正確的。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500"/>
              </a:spcBef>
              <a:spcAft>
                <a:spcPts val="200"/>
              </a:spcAft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Macro Avg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（宏平均）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含義：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Macro Avg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是對每個類別的指標，如精確率、召回率、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分數的簡單平均，不考慮類別樣本數的比例。適合觀察模型在每個類別的平均表現，對小樣本類別和大樣本類別一視同仁。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8571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數據分析流程說明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54089" y="1282258"/>
            <a:ext cx="5360837" cy="1290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Weighted Avg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（加權平均）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含義：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Weighted Avg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是對每個類別的指標按類別樣本數的比例加權平均。適合反映模型的整體性能，考慮類別的不平衡。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5505" y="4196016"/>
            <a:ext cx="7837170" cy="24509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熱力圖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417319"/>
            <a:ext cx="5286653" cy="4832755"/>
          </a:xfrm>
        </p:spPr>
        <p:txBody>
          <a:bodyPr>
            <a:normAutofit/>
          </a:bodyPr>
          <a:lstStyle/>
          <a:p>
            <a:pPr>
              <a:lnSpc>
                <a:spcPts val="2160"/>
              </a:lnSpc>
              <a:spcBef>
                <a:spcPts val="800"/>
              </a:spcBef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高度相關的特徵：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16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電車登記數 和 站點小計 與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人口數之間具有強烈的正相關性。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16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這暗示了人口數量可能是影響電車設置和站點數量的重要因素。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160"/>
              </a:lnSpc>
              <a:spcBef>
                <a:spcPts val="800"/>
              </a:spcBef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負相關的特徵：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16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土地面積 與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人口數 和 人口密度 之間呈現輕微負相關，反映了人口密集的區域往往土地面積較小。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160"/>
              </a:lnSpc>
              <a:spcBef>
                <a:spcPts val="800"/>
              </a:spcBef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應用價值：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16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此熱力圖可以幫助識別特徵之間的相關性，指導後續的數據分析或機器學習模型建模。例如，當建模預測電車登記數時，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人口數 和 站點小計 可以作為重要特徵。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1"/>
          <a:srcRect r="7117"/>
          <a:stretch>
            <a:fillRect/>
          </a:stretch>
        </p:blipFill>
        <p:spPr>
          <a:xfrm>
            <a:off x="6648171" y="1417320"/>
            <a:ext cx="5286654" cy="42669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混淆矩陣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1"/>
          <a:srcRect r="10064"/>
          <a:stretch>
            <a:fillRect/>
          </a:stretch>
        </p:blipFill>
        <p:spPr>
          <a:xfrm>
            <a:off x="7343774" y="1472690"/>
            <a:ext cx="4335781" cy="4032511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499811"/>
            <a:ext cx="6113145" cy="365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buClrTx/>
              <a:buSzTx/>
              <a:buNone/>
            </a:pPr>
            <a:r>
              <a:rPr lang="zh-TW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主要優勢：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buSzTx/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模型對「新增」類別的預測效果最好，正確率高，誤分類很少。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buClrTx/>
              <a:buSzTx/>
              <a:buNone/>
            </a:pPr>
            <a:r>
              <a:rPr lang="zh-TW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主要劣勢：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buSzTx/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模型對「保持不變」類別辨識較差，容易被誤判為其他類別。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buClrTx/>
              <a:buSzTx/>
              <a:buNone/>
            </a:pPr>
            <a:r>
              <a:rPr lang="zh-TW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混淆矩陣總結：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buSzTx/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對角線的數值 表示預測正確的樣本數量。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buSzTx/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非對角線的數值表示誤分類的數量。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buSzTx/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藍色越深表示數量越多，從圖中可以看到「新增」類別的預測正確性最好。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zh-TW" alt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18185" y="2077085"/>
            <a:ext cx="4987925" cy="317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lvl="0" indent="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透過上面的分析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我們可以發現新增跟減少的兩個分類誤判數量不多，保持不變的誤判數量反而很多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要改善保持不變這個類型的分類準確度我們可以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1.增加樣本數，但是台灣行政區有限。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2.用更適合的分類模型或是調整參數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3.找出幫助區分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保持不變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類別的特徵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例如氣候、經濟、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政策</a:t>
            </a:r>
            <a:endParaRPr kumimoji="0" lang="zh-TW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6442710" y="1565275"/>
            <a:ext cx="4750435" cy="4201160"/>
            <a:chOff x="9567" y="2465"/>
            <a:chExt cx="7481" cy="6616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111"/>
            <a:stretch>
              <a:fillRect/>
            </a:stretch>
          </p:blipFill>
          <p:spPr>
            <a:xfrm>
              <a:off x="9567" y="2465"/>
              <a:ext cx="6353" cy="6616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55"/>
            <a:stretch>
              <a:fillRect/>
            </a:stretch>
          </p:blipFill>
          <p:spPr>
            <a:xfrm>
              <a:off x="15850" y="2465"/>
              <a:ext cx="1199" cy="66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53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參考文獻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</a:rPr>
              <a:t>交通部公路局 統計查詢網</a:t>
            </a:r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  <a:hlinkClick r:id="rId1" tooltip="" action="ppaction://hlinkfile"/>
              </a:rPr>
              <a:t>https://stat.thb.gov.tw/hb01/webMain.aspx?sys=100&amp;funid=11100</a:t>
            </a:r>
            <a:endParaRPr lang="en-US" altLang="zh-TW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標楷體" panose="03000509000000000000" pitchFamily="65" charset="-120"/>
              <a:hlinkClick r:id="rId1" tooltip="" action="ppaction://hlinkfile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</a:rPr>
              <a:t>Gogoro</a:t>
            </a: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</a:rPr>
              <a:t>官方網站</a:t>
            </a:r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  <a:hlinkClick r:id="rId2" tooltip="" action="ppaction://hlinkfile"/>
              </a:rPr>
              <a:t>https://www.gogoro.com/tw/findus/</a:t>
            </a:r>
            <a:endParaRPr lang="en-US" altLang="zh-TW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標楷體" panose="03000509000000000000" pitchFamily="65" charset="-120"/>
              <a:hlinkClick r:id="rId2" tooltip="" action="ppaction://hlinkfile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</a:rPr>
              <a:t>ChatGPT</a:t>
            </a:r>
            <a:endParaRPr lang="en-US" altLang="zh-TW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  <a:hlinkClick r:id="rId3" tooltip="" action="ppaction://hlinkfile"/>
              </a:rPr>
              <a:t>https://openai.com/index/gpt-4/</a:t>
            </a:r>
            <a:endParaRPr lang="en-US" altLang="zh-TW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標楷體" panose="03000509000000000000" pitchFamily="65" charset="-120"/>
              <a:hlinkClick r:id="rId3" tooltip="" action="ppaction://hlinkfile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</a:rPr>
              <a:t>內政部戶政司</a:t>
            </a:r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  <a:hlinkClick r:id="rId4" tooltip="" action="ppaction://hlinkfile"/>
              </a:rPr>
              <a:t>https://www.ris.gov.tw/app/portal/346</a:t>
            </a:r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標楷體" panose="03000509000000000000" pitchFamily="65" charset="-120"/>
              <a:hlinkClick r:id="rId4" tooltip="" action="ppaction://hlinkfile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</a:rPr>
              <a:t>中華郵政全球資訊網</a:t>
            </a: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</a:rPr>
              <a:t>-</a:t>
            </a: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</a:rPr>
              <a:t>行政區經緯度</a:t>
            </a: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  <a:hlinkClick r:id="rId5" tooltip="" action="ppaction://hlinkfile"/>
              </a:rPr>
              <a:t>https://www.post.gov.tw/post/download/1050429_%E8%A1%8C%E6%94%BF%E5%8D%80%E7%B6%93%E7%B7%AF%E5%BA%A6%28toPost%29.ods</a:t>
            </a:r>
            <a:endParaRPr lang="zh-TW" altLang="en-US" sz="32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標楷體" panose="03000509000000000000" pitchFamily="65" charset="-120"/>
              <a:hlinkClick r:id="rId5" tooltip="" action="ppaction://hlinkfile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871"/>
          </a:xfrm>
        </p:spPr>
        <p:txBody>
          <a:bodyPr>
            <a:noAutofit/>
          </a:bodyPr>
          <a:lstStyle/>
          <a:p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報告大綱</a:t>
            </a:r>
            <a:endParaRPr lang="zh-TW" altLang="en-US" sz="3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8732" y="1254918"/>
            <a:ext cx="10515600" cy="43481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團隊介紹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提案動機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專案時程進度表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數據來源及分析工具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理論架構模型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數據分析圖表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數據分析流程說明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結論與建議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參考文獻</a:t>
            </a:r>
            <a:endParaRPr lang="en-US" altLang="zh-TW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提案動機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4600"/>
              </a:lnSpc>
              <a:buNone/>
            </a:pPr>
            <a:r>
              <a:rPr lang="zh-TW" altLang="en-US" sz="33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充電站設點策略分析</a:t>
            </a:r>
            <a:endParaRPr lang="zh-TW" altLang="en-US" sz="33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分析現有充電站分布的效率與不足之處。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預測未來可能需要新增的站點位置。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提供策略建議，優化充電站設點的規劃。 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2353" b="97353" l="5340" r="99757">
                        <a14:foregroundMark x1="41748" y1="12647" x2="94660" y2="2941"/>
                        <a14:foregroundMark x1="98058" y1="4706" x2="96845" y2="4706"/>
                        <a14:foregroundMark x1="29126" y1="33235" x2="29369" y2="30294"/>
                        <a14:foregroundMark x1="30097" y1="28824" x2="29612" y2="42353"/>
                        <a14:foregroundMark x1="10922" y1="85000" x2="24272" y2="95000"/>
                        <a14:foregroundMark x1="24272" y1="95000" x2="38107" y2="95294"/>
                        <a14:foregroundMark x1="38107" y1="95294" x2="58010" y2="94412"/>
                        <a14:foregroundMark x1="57524" y1="60882" x2="57598" y2="60690"/>
                        <a14:foregroundMark x1="51456" y1="60690" x2="51456" y2="60882"/>
                        <a14:foregroundMark x1="5340" y1="84412" x2="8010" y2="97353"/>
                        <a14:backgroundMark x1="70874" y1="49118" x2="70874" y2="49118"/>
                        <a14:backgroundMark x1="70874" y1="48235" x2="72816" y2="54412"/>
                        <a14:backgroundMark x1="74502" y1="33605" x2="75485" y2="27647"/>
                        <a14:backgroundMark x1="89806" y1="33824" x2="89320" y2="26471"/>
                        <a14:backgroundMark x1="88835" y1="34412" x2="85680" y2="29118"/>
                        <a14:backgroundMark x1="89078" y1="33824" x2="88350" y2="27353"/>
                        <a14:backgroundMark x1="88835" y1="35000" x2="87379" y2="28824"/>
                        <a14:backgroundMark x1="87728" y1="33529" x2="84709" y2="31471"/>
                        <a14:backgroundMark x1="88592" y1="34118" x2="87728" y2="33529"/>
                        <a14:backgroundMark x1="91748" y1="32647" x2="89563" y2="33235"/>
                        <a14:backgroundMark x1="97816" y1="31176" x2="99757" y2="33235"/>
                        <a14:backgroundMark x1="96117" y1="32059" x2="95874" y2="32059"/>
                        <a14:backgroundMark x1="76699" y1="31471" x2="75618" y2="34417"/>
                        <a14:backgroundMark x1="58902" y1="38963" x2="58228" y2="39598"/>
                        <a14:backgroundMark x1="61408" y1="34706" x2="61408" y2="34706"/>
                        <a14:backgroundMark x1="61408" y1="35000" x2="61408" y2="35000"/>
                        <a14:backgroundMark x1="61408" y1="35588" x2="61408" y2="35588"/>
                        <a14:backgroundMark x1="61408" y1="36176" x2="61408" y2="36176"/>
                        <a14:backgroundMark x1="46845" y1="56471" x2="67476" y2="56471"/>
                        <a14:backgroundMark x1="48786" y1="52059" x2="99029" y2="38529"/>
                        <a14:backgroundMark x1="99029" y1="38529" x2="86893" y2="36176"/>
                        <a14:backgroundMark x1="86893" y1="36176" x2="76214" y2="44118"/>
                        <a14:backgroundMark x1="76214" y1="44118" x2="63835" y2="40882"/>
                        <a14:backgroundMark x1="63835" y1="40882" x2="77427" y2="37647"/>
                        <a14:backgroundMark x1="77427" y1="37647" x2="57039" y2="42059"/>
                        <a14:backgroundMark x1="57039" y1="42059" x2="66262" y2="44118"/>
                        <a14:backgroundMark x1="76699" y1="41176" x2="64320" y2="36765"/>
                        <a14:backgroundMark x1="64320" y1="36765" x2="82282" y2="34412"/>
                        <a14:backgroundMark x1="82282" y1="34412" x2="95631" y2="36471"/>
                        <a14:backgroundMark x1="95631" y1="36471" x2="96117" y2="33235"/>
                        <a14:backgroundMark x1="85437" y1="36765" x2="64563" y2="38235"/>
                        <a14:backgroundMark x1="64563" y1="38235" x2="80583" y2="32353"/>
                        <a14:backgroundMark x1="80583" y1="32353" x2="82039" y2="33824"/>
                        <a14:backgroundMark x1="72573" y1="39706" x2="59951" y2="37059"/>
                        <a14:backgroundMark x1="59951" y1="37059" x2="63350" y2="335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01982" y="3005504"/>
            <a:ext cx="392430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專案時程進度表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46729"/>
            <a:ext cx="10058400" cy="440167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數據來源及分析工具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98539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政府開放數據（環境）。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內政部戶政司開放資訊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公路局統計查詢網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第三方平台（Google Maps API）。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電動車廠商或充電站運營商的公開報告。 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73741" y="938533"/>
          <a:ext cx="11044518" cy="498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821"/>
                <a:gridCol w="4181475"/>
                <a:gridCol w="4230222"/>
              </a:tblGrid>
              <a:tr h="608623">
                <a:tc>
                  <a:txBody>
                    <a:bodyPr/>
                    <a:lstStyle/>
                    <a:p>
                      <a:pPr algn="l" fontAlgn="t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分析工具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75644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資料處理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pandas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讀取 </a:t>
                      </a:r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Excel 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檔案，進行資料操作與處理。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75644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訓練與測試集分割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sklearn.model_selection.train_test_split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將數據分為訓練集與測試集，</a:t>
                      </a:r>
                      <a:endParaRPr lang="en-US" altLang="zh-TW" sz="160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用於模型訓練與性能評估。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642056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模型訓練與預測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sklearn.tree.DecisionTreeClassifier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訓練決策樹模型，作為輔助視覺化工具。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75644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模型性能評估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sklearn.metrics.classification_report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提供分類模型的性能報告，包括精確率、召回率、</a:t>
                      </a:r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F1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分數等。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68720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視覺化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matplotlib.pyplot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繪製圖表，用於模型結果的視覺化。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773723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視覺化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sklearn.tree.plot_tree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實現決策樹的可視化。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1509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資料處理流程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97280" y="1410281"/>
            <a:ext cx="1005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合併各年份的車輛登記資料及人口資料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蒐集並且比對充電站點的資料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將資料文字標準化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進行站點增減設的判斷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3459709" y="4165830"/>
            <a:ext cx="7797884" cy="1953617"/>
            <a:chOff x="3459709" y="4165830"/>
            <a:chExt cx="7797884" cy="1953617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3" name="群組 2"/>
            <p:cNvGrpSpPr/>
            <p:nvPr/>
          </p:nvGrpSpPr>
          <p:grpSpPr>
            <a:xfrm>
              <a:off x="3459709" y="4165830"/>
              <a:ext cx="7797884" cy="1953617"/>
              <a:chOff x="796896" y="2196352"/>
              <a:chExt cx="10207523" cy="1958789"/>
            </a:xfrm>
            <a:grpFill/>
          </p:grpSpPr>
          <p:sp>
            <p:nvSpPr>
              <p:cNvPr id="4" name="流程圖: 替代程序 3"/>
              <p:cNvSpPr>
                <a:spLocks noChangeAspect="1"/>
              </p:cNvSpPr>
              <p:nvPr/>
            </p:nvSpPr>
            <p:spPr>
              <a:xfrm>
                <a:off x="796896" y="2196352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數據攝取</a:t>
                </a:r>
                <a:endPara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7" name="流程圖: 替代程序 26"/>
              <p:cNvSpPr>
                <a:spLocks noChangeAspect="1"/>
              </p:cNvSpPr>
              <p:nvPr/>
            </p:nvSpPr>
            <p:spPr>
              <a:xfrm>
                <a:off x="2997972" y="2196352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數據分析</a:t>
                </a:r>
                <a:endPara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" name="流程圖: 替代程序 29"/>
              <p:cNvSpPr>
                <a:spLocks noChangeAspect="1"/>
              </p:cNvSpPr>
              <p:nvPr/>
            </p:nvSpPr>
            <p:spPr>
              <a:xfrm>
                <a:off x="5199048" y="2196353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數據轉換</a:t>
                </a:r>
                <a:endPara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" name="流程圖: 替代程序 30"/>
              <p:cNvSpPr>
                <a:spLocks noChangeAspect="1"/>
              </p:cNvSpPr>
              <p:nvPr/>
            </p:nvSpPr>
            <p:spPr>
              <a:xfrm>
                <a:off x="7400124" y="2196352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數據驗證</a:t>
                </a:r>
                <a:endPara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流程圖: 替代程序 31"/>
              <p:cNvSpPr>
                <a:spLocks noChangeAspect="1"/>
              </p:cNvSpPr>
              <p:nvPr/>
            </p:nvSpPr>
            <p:spPr>
              <a:xfrm>
                <a:off x="9601200" y="2196352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數據切分</a:t>
                </a:r>
                <a:endPara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3" name="流程圖: 替代程序 32"/>
              <p:cNvSpPr>
                <a:spLocks noChangeAspect="1"/>
              </p:cNvSpPr>
              <p:nvPr/>
            </p:nvSpPr>
            <p:spPr>
              <a:xfrm>
                <a:off x="796896" y="3381486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模型訓練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" name="流程圖: 替代程序 33"/>
              <p:cNvSpPr>
                <a:spLocks noChangeAspect="1"/>
              </p:cNvSpPr>
              <p:nvPr/>
            </p:nvSpPr>
            <p:spPr>
              <a:xfrm>
                <a:off x="2997972" y="3429000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模型構建</a:t>
                </a:r>
                <a:endPara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" name="流程圖: 替代程序 34"/>
              <p:cNvSpPr>
                <a:spLocks noChangeAspect="1"/>
              </p:cNvSpPr>
              <p:nvPr/>
            </p:nvSpPr>
            <p:spPr>
              <a:xfrm>
                <a:off x="5199048" y="3381487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模型驗證</a:t>
                </a:r>
                <a:endPara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02" name="直線單箭頭接點 101"/>
              <p:cNvCxnSpPr>
                <a:stCxn id="4" idx="3"/>
                <a:endCxn id="27" idx="1"/>
              </p:cNvCxnSpPr>
              <p:nvPr/>
            </p:nvCxnSpPr>
            <p:spPr>
              <a:xfrm>
                <a:off x="2200115" y="2559423"/>
                <a:ext cx="797857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3" name="直線單箭頭接點 102"/>
              <p:cNvCxnSpPr/>
              <p:nvPr/>
            </p:nvCxnSpPr>
            <p:spPr>
              <a:xfrm>
                <a:off x="2182666" y="3792070"/>
                <a:ext cx="797857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5" name="直線單箭頭接點 104"/>
              <p:cNvCxnSpPr/>
              <p:nvPr/>
            </p:nvCxnSpPr>
            <p:spPr>
              <a:xfrm>
                <a:off x="4401191" y="2581833"/>
                <a:ext cx="797857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6" name="直線單箭頭接點 105"/>
              <p:cNvCxnSpPr/>
              <p:nvPr/>
            </p:nvCxnSpPr>
            <p:spPr>
              <a:xfrm>
                <a:off x="4409434" y="3792070"/>
                <a:ext cx="797857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8" name="直線單箭頭接點 107"/>
              <p:cNvCxnSpPr/>
              <p:nvPr/>
            </p:nvCxnSpPr>
            <p:spPr>
              <a:xfrm>
                <a:off x="6602267" y="2581833"/>
                <a:ext cx="797857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10" name="直線單箭頭接點 109"/>
              <p:cNvCxnSpPr/>
              <p:nvPr/>
            </p:nvCxnSpPr>
            <p:spPr>
              <a:xfrm>
                <a:off x="8803343" y="2586315"/>
                <a:ext cx="797857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cxnSp>
          <p:nvCxnSpPr>
            <p:cNvPr id="8" name="接點: 肘形 7"/>
            <p:cNvCxnSpPr>
              <a:stCxn id="32" idx="3"/>
              <a:endCxn id="33" idx="0"/>
            </p:cNvCxnSpPr>
            <p:nvPr/>
          </p:nvCxnSpPr>
          <p:spPr>
            <a:xfrm flipH="1">
              <a:off x="3995693" y="4527942"/>
              <a:ext cx="7261900" cy="819893"/>
            </a:xfrm>
            <a:prstGeom prst="bentConnector4">
              <a:avLst>
                <a:gd name="adj1" fmla="val -3148"/>
                <a:gd name="adj2" fmla="val 72083"/>
              </a:avLst>
            </a:prstGeom>
            <a:grpFill/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358838"/>
            <a:ext cx="7564399" cy="702409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隨機森林的決策樹</a:t>
            </a:r>
            <a:endParaRPr lang="zh-TW" altLang="en-US" dirty="0"/>
          </a:p>
        </p:txBody>
      </p:sp>
      <p:sp>
        <p:nvSpPr>
          <p:cNvPr id="4" name="標題 1"/>
          <p:cNvSpPr txBox="1"/>
          <p:nvPr/>
        </p:nvSpPr>
        <p:spPr>
          <a:xfrm>
            <a:off x="1097280" y="26363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8" t="7940" r="10770" b="13498"/>
          <a:stretch>
            <a:fillRect/>
          </a:stretch>
        </p:blipFill>
        <p:spPr>
          <a:xfrm>
            <a:off x="1563629" y="1340291"/>
            <a:ext cx="9064743" cy="483944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6847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數據分析流程說明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97280" y="1055078"/>
            <a:ext cx="10058400" cy="303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對應關係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減少：需要刪減站點（站點數過多，站點差距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 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新增：需要新增站點（站點不足，站點差距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保持不變：現有站點數與應有站點數相同（站點完全平衡，站點距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 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分類報告解釋，以減少的類別來舉例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9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精確率（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）：預測這個類別的數據中，真正正確的比例，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94%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是正確的。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9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召回率（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）：實際需要刪減站點的數據中，正確被預測的比例，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80%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被正確預測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9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(F1-score)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：綜合精確率與召回率的平衡指標。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5505" y="4196016"/>
            <a:ext cx="7837170" cy="24509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1953</Words>
  <Application>WPS Presentation</Application>
  <PresentationFormat>寬螢幕</PresentationFormat>
  <Paragraphs>164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新細明體</vt:lpstr>
      <vt:lpstr>Wingdings</vt:lpstr>
      <vt:lpstr>Calibri</vt:lpstr>
      <vt:lpstr>標楷體</vt:lpstr>
      <vt:lpstr>微軟正黑體</vt:lpstr>
      <vt:lpstr>Microsoft YaHei</vt:lpstr>
      <vt:lpstr>SimSun</vt:lpstr>
      <vt:lpstr>Arial Unicode MS</vt:lpstr>
      <vt:lpstr>新細明體</vt:lpstr>
      <vt:lpstr>Calibri Light</vt:lpstr>
      <vt:lpstr>源樣黑體 H</vt:lpstr>
      <vt:lpstr>清松手寫體1</vt:lpstr>
      <vt:lpstr>回顧</vt:lpstr>
      <vt:lpstr>專案名稱:電動機車充電站設點規劃</vt:lpstr>
      <vt:lpstr>報告大綱</vt:lpstr>
      <vt:lpstr>提案動機</vt:lpstr>
      <vt:lpstr>專案時程進度表</vt:lpstr>
      <vt:lpstr>數據來源及分析工具</vt:lpstr>
      <vt:lpstr>PowerPoint 演示文稿</vt:lpstr>
      <vt:lpstr>資料處理流程</vt:lpstr>
      <vt:lpstr>隨機森林的決策樹</vt:lpstr>
      <vt:lpstr>            數據分析流程說明</vt:lpstr>
      <vt:lpstr>            數據分析流程說明</vt:lpstr>
      <vt:lpstr>熱力圖</vt:lpstr>
      <vt:lpstr>混淆矩陣</vt:lpstr>
      <vt:lpstr>            結論與建議</vt:lpstr>
      <vt:lpstr>            參考文獻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專案名稱:電動機車充電站設點規劃</dc:title>
  <dc:creator>user</dc:creator>
  <cp:lastModifiedBy>ASUS</cp:lastModifiedBy>
  <cp:revision>34</cp:revision>
  <dcterms:created xsi:type="dcterms:W3CDTF">2024-12-10T03:00:00Z</dcterms:created>
  <dcterms:modified xsi:type="dcterms:W3CDTF">2024-12-17T15:52:20Z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